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8"/>
  </p:notesMasterIdLst>
  <p:sldIdLst>
    <p:sldId id="256" r:id="rId2"/>
    <p:sldId id="345" r:id="rId3"/>
    <p:sldId id="346" r:id="rId4"/>
    <p:sldId id="347" r:id="rId5"/>
    <p:sldId id="350" r:id="rId6"/>
    <p:sldId id="339" r:id="rId7"/>
    <p:sldId id="352" r:id="rId8"/>
    <p:sldId id="353" r:id="rId9"/>
    <p:sldId id="354" r:id="rId10"/>
    <p:sldId id="355" r:id="rId11"/>
    <p:sldId id="356" r:id="rId12"/>
    <p:sldId id="351" r:id="rId13"/>
    <p:sldId id="357" r:id="rId14"/>
    <p:sldId id="358" r:id="rId15"/>
    <p:sldId id="359" r:id="rId16"/>
    <p:sldId id="360" r:id="rId17"/>
    <p:sldId id="364" r:id="rId18"/>
    <p:sldId id="363" r:id="rId19"/>
    <p:sldId id="361" r:id="rId20"/>
    <p:sldId id="365" r:id="rId21"/>
    <p:sldId id="344" r:id="rId22"/>
    <p:sldId id="371" r:id="rId23"/>
    <p:sldId id="362" r:id="rId24"/>
    <p:sldId id="367" r:id="rId25"/>
    <p:sldId id="368" r:id="rId26"/>
    <p:sldId id="366" r:id="rId27"/>
    <p:sldId id="370"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422" r:id="rId48"/>
    <p:sldId id="423" r:id="rId49"/>
    <p:sldId id="391" r:id="rId50"/>
    <p:sldId id="392" r:id="rId51"/>
    <p:sldId id="393" r:id="rId52"/>
    <p:sldId id="394" r:id="rId53"/>
    <p:sldId id="395" r:id="rId54"/>
    <p:sldId id="396" r:id="rId55"/>
    <p:sldId id="397" r:id="rId56"/>
    <p:sldId id="398" r:id="rId57"/>
    <p:sldId id="400" r:id="rId58"/>
    <p:sldId id="401" r:id="rId59"/>
    <p:sldId id="402" r:id="rId60"/>
    <p:sldId id="403" r:id="rId61"/>
    <p:sldId id="515" r:id="rId62"/>
    <p:sldId id="516" r:id="rId63"/>
    <p:sldId id="517" r:id="rId64"/>
    <p:sldId id="518" r:id="rId65"/>
    <p:sldId id="519" r:id="rId66"/>
    <p:sldId id="520" r:id="rId67"/>
    <p:sldId id="404" r:id="rId68"/>
    <p:sldId id="405" r:id="rId69"/>
    <p:sldId id="406" r:id="rId70"/>
    <p:sldId id="407" r:id="rId71"/>
    <p:sldId id="408" r:id="rId72"/>
    <p:sldId id="409" r:id="rId73"/>
    <p:sldId id="410" r:id="rId74"/>
    <p:sldId id="411" r:id="rId75"/>
    <p:sldId id="412" r:id="rId76"/>
    <p:sldId id="427" r:id="rId77"/>
    <p:sldId id="428" r:id="rId78"/>
    <p:sldId id="432" r:id="rId79"/>
    <p:sldId id="430" r:id="rId80"/>
    <p:sldId id="429" r:id="rId81"/>
    <p:sldId id="433" r:id="rId82"/>
    <p:sldId id="416" r:id="rId83"/>
    <p:sldId id="417" r:id="rId84"/>
    <p:sldId id="418" r:id="rId85"/>
    <p:sldId id="419" r:id="rId86"/>
    <p:sldId id="420" r:id="rId87"/>
    <p:sldId id="421" r:id="rId88"/>
    <p:sldId id="438" r:id="rId89"/>
    <p:sldId id="445" r:id="rId90"/>
    <p:sldId id="439" r:id="rId91"/>
    <p:sldId id="440" r:id="rId92"/>
    <p:sldId id="441" r:id="rId93"/>
    <p:sldId id="442" r:id="rId94"/>
    <p:sldId id="443" r:id="rId95"/>
    <p:sldId id="444" r:id="rId96"/>
    <p:sldId id="437" r:id="rId97"/>
    <p:sldId id="436" r:id="rId98"/>
    <p:sldId id="446" r:id="rId99"/>
    <p:sldId id="447" r:id="rId100"/>
    <p:sldId id="448" r:id="rId101"/>
    <p:sldId id="449" r:id="rId102"/>
    <p:sldId id="450" r:id="rId103"/>
    <p:sldId id="451" r:id="rId104"/>
    <p:sldId id="452" r:id="rId105"/>
    <p:sldId id="454" r:id="rId106"/>
    <p:sldId id="453" r:id="rId107"/>
    <p:sldId id="455" r:id="rId108"/>
    <p:sldId id="456" r:id="rId109"/>
    <p:sldId id="457" r:id="rId110"/>
    <p:sldId id="458" r:id="rId111"/>
    <p:sldId id="459" r:id="rId112"/>
    <p:sldId id="460" r:id="rId113"/>
    <p:sldId id="461" r:id="rId114"/>
    <p:sldId id="462" r:id="rId115"/>
    <p:sldId id="463" r:id="rId116"/>
    <p:sldId id="464" r:id="rId117"/>
    <p:sldId id="465" r:id="rId118"/>
    <p:sldId id="466" r:id="rId119"/>
    <p:sldId id="467" r:id="rId120"/>
    <p:sldId id="468" r:id="rId121"/>
    <p:sldId id="469" r:id="rId122"/>
    <p:sldId id="470" r:id="rId123"/>
    <p:sldId id="471" r:id="rId124"/>
    <p:sldId id="472" r:id="rId125"/>
    <p:sldId id="473" r:id="rId126"/>
    <p:sldId id="474" r:id="rId127"/>
    <p:sldId id="475" r:id="rId128"/>
    <p:sldId id="476" r:id="rId129"/>
    <p:sldId id="477" r:id="rId130"/>
    <p:sldId id="478" r:id="rId131"/>
    <p:sldId id="479" r:id="rId132"/>
    <p:sldId id="480" r:id="rId133"/>
    <p:sldId id="481" r:id="rId134"/>
    <p:sldId id="482" r:id="rId135"/>
    <p:sldId id="483" r:id="rId136"/>
    <p:sldId id="484" r:id="rId137"/>
    <p:sldId id="485" r:id="rId138"/>
    <p:sldId id="486" r:id="rId139"/>
    <p:sldId id="487" r:id="rId140"/>
    <p:sldId id="488" r:id="rId141"/>
    <p:sldId id="489" r:id="rId142"/>
    <p:sldId id="490" r:id="rId143"/>
    <p:sldId id="491" r:id="rId144"/>
    <p:sldId id="492" r:id="rId145"/>
    <p:sldId id="493" r:id="rId146"/>
    <p:sldId id="494" r:id="rId147"/>
    <p:sldId id="495" r:id="rId148"/>
    <p:sldId id="496" r:id="rId149"/>
    <p:sldId id="497" r:id="rId150"/>
    <p:sldId id="498" r:id="rId151"/>
    <p:sldId id="499" r:id="rId152"/>
    <p:sldId id="500" r:id="rId153"/>
    <p:sldId id="501" r:id="rId154"/>
    <p:sldId id="502" r:id="rId155"/>
    <p:sldId id="503" r:id="rId156"/>
    <p:sldId id="504" r:id="rId157"/>
    <p:sldId id="505" r:id="rId158"/>
    <p:sldId id="506" r:id="rId159"/>
    <p:sldId id="507" r:id="rId160"/>
    <p:sldId id="508" r:id="rId161"/>
    <p:sldId id="509" r:id="rId162"/>
    <p:sldId id="510" r:id="rId163"/>
    <p:sldId id="511" r:id="rId164"/>
    <p:sldId id="512" r:id="rId165"/>
    <p:sldId id="513" r:id="rId166"/>
    <p:sldId id="514" r:id="rId1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52436" autoAdjust="0"/>
  </p:normalViewPr>
  <p:slideViewPr>
    <p:cSldViewPr snapToGrid="0">
      <p:cViewPr varScale="1">
        <p:scale>
          <a:sx n="60" d="100"/>
          <a:sy n="60" d="100"/>
        </p:scale>
        <p:origin x="2736"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1</a:t>
            </a:fld>
            <a:endParaRPr lang="en-US"/>
          </a:p>
        </p:txBody>
      </p:sp>
    </p:spTree>
    <p:extLst>
      <p:ext uri="{BB962C8B-B14F-4D97-AF65-F5344CB8AC3E}">
        <p14:creationId xmlns:p14="http://schemas.microsoft.com/office/powerpoint/2010/main" val="10923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31</a:t>
            </a:fld>
            <a:endParaRPr lang="en-US"/>
          </a:p>
        </p:txBody>
      </p:sp>
    </p:spTree>
    <p:extLst>
      <p:ext uri="{BB962C8B-B14F-4D97-AF65-F5344CB8AC3E}">
        <p14:creationId xmlns:p14="http://schemas.microsoft.com/office/powerpoint/2010/main" val="43209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224138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5277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08660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51304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08434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88</a:t>
            </a:fld>
            <a:endParaRPr lang="en-US"/>
          </a:p>
        </p:txBody>
      </p:sp>
    </p:spTree>
    <p:extLst>
      <p:ext uri="{BB962C8B-B14F-4D97-AF65-F5344CB8AC3E}">
        <p14:creationId xmlns:p14="http://schemas.microsoft.com/office/powerpoint/2010/main" val="240202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97</a:t>
            </a:fld>
            <a:endParaRPr lang="en-US"/>
          </a:p>
        </p:txBody>
      </p:sp>
    </p:spTree>
    <p:extLst>
      <p:ext uri="{BB962C8B-B14F-4D97-AF65-F5344CB8AC3E}">
        <p14:creationId xmlns:p14="http://schemas.microsoft.com/office/powerpoint/2010/main" val="273859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104</a:t>
            </a:fld>
            <a:endParaRPr lang="en-US"/>
          </a:p>
        </p:txBody>
      </p:sp>
    </p:spTree>
    <p:extLst>
      <p:ext uri="{BB962C8B-B14F-4D97-AF65-F5344CB8AC3E}">
        <p14:creationId xmlns:p14="http://schemas.microsoft.com/office/powerpoint/2010/main" val="269675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105</a:t>
            </a:fld>
            <a:endParaRPr lang="en-US"/>
          </a:p>
        </p:txBody>
      </p:sp>
    </p:spTree>
    <p:extLst>
      <p:ext uri="{BB962C8B-B14F-4D97-AF65-F5344CB8AC3E}">
        <p14:creationId xmlns:p14="http://schemas.microsoft.com/office/powerpoint/2010/main" val="342620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panose="02040503050406030204" pitchFamily="18" charset="0"/>
                    <a:ea typeface="Cambria Math" panose="02040503050406030204" pitchFamily="18" charset="0"/>
                  </a:rPr>
                  <a:t>∖</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a:t>
            </a:fld>
            <a:endParaRPr lang="en-US"/>
          </a:p>
        </p:txBody>
      </p:sp>
    </p:spTree>
    <p:extLst>
      <p:ext uri="{BB962C8B-B14F-4D97-AF65-F5344CB8AC3E}">
        <p14:creationId xmlns:p14="http://schemas.microsoft.com/office/powerpoint/2010/main" val="83426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120</a:t>
            </a:fld>
            <a:endParaRPr lang="en-US"/>
          </a:p>
        </p:txBody>
      </p:sp>
    </p:spTree>
    <p:extLst>
      <p:ext uri="{BB962C8B-B14F-4D97-AF65-F5344CB8AC3E}">
        <p14:creationId xmlns:p14="http://schemas.microsoft.com/office/powerpoint/2010/main" val="399540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Thomas </a:t>
            </a:r>
            <a:r>
              <a:rPr lang="en-US" dirty="0" err="1" smtClean="0"/>
              <a:t>Lengauer</a:t>
            </a:r>
            <a:r>
              <a:rPr lang="en-US" dirty="0" smtClean="0"/>
              <a:t> and Robert </a:t>
            </a:r>
            <a:r>
              <a:rPr lang="en-US" dirty="0" err="1" smtClean="0"/>
              <a:t>Endre</a:t>
            </a:r>
            <a:r>
              <a:rPr lang="en-US" dirty="0" smtClean="0"/>
              <a:t> </a:t>
            </a:r>
            <a:r>
              <a:rPr lang="en-US" dirty="0" err="1" smtClean="0"/>
              <a:t>Tarjan</a:t>
            </a:r>
            <a:r>
              <a:rPr lang="en-US" dirty="0" smtClean="0"/>
              <a:t>. Asymptotically Tight Bounds on Time-Space Trade-oﬀs in a Pebble Game. J. ACM, 29(4):1087–1130, 1982</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122</a:t>
            </a:fld>
            <a:endParaRPr lang="en-US"/>
          </a:p>
        </p:txBody>
      </p:sp>
    </p:spTree>
    <p:extLst>
      <p:ext uri="{BB962C8B-B14F-4D97-AF65-F5344CB8AC3E}">
        <p14:creationId xmlns:p14="http://schemas.microsoft.com/office/powerpoint/2010/main" val="263412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Alwen/</a:t>
            </a:r>
            <a:r>
              <a:rPr lang="en-US" dirty="0" err="1" smtClean="0"/>
              <a:t>Serbinenko</a:t>
            </a:r>
            <a:endParaRPr lang="en-US" dirty="0" smtClean="0"/>
          </a:p>
          <a:p>
            <a:r>
              <a:rPr lang="en-US" dirty="0" smtClean="0"/>
              <a:t>Alex</a:t>
            </a:r>
            <a:r>
              <a:rPr lang="en-US" baseline="0" dirty="0" smtClean="0"/>
              <a:t> </a:t>
            </a:r>
            <a:r>
              <a:rPr lang="en-US" baseline="0" dirty="0" err="1" smtClean="0"/>
              <a:t>Biryukov</a:t>
            </a:r>
            <a:r>
              <a:rPr lang="en-US" baseline="0" dirty="0" smtClean="0"/>
              <a:t> and Dmitry </a:t>
            </a:r>
            <a:r>
              <a:rPr lang="en-US" baseline="0" dirty="0" err="1" smtClean="0"/>
              <a:t>Khovratovich</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129</a:t>
            </a:fld>
            <a:endParaRPr lang="en-US"/>
          </a:p>
        </p:txBody>
      </p:sp>
    </p:spTree>
    <p:extLst>
      <p:ext uri="{BB962C8B-B14F-4D97-AF65-F5344CB8AC3E}">
        <p14:creationId xmlns:p14="http://schemas.microsoft.com/office/powerpoint/2010/main" val="55374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130</a:t>
            </a:fld>
            <a:endParaRPr lang="en-US"/>
          </a:p>
        </p:txBody>
      </p:sp>
    </p:spTree>
    <p:extLst>
      <p:ext uri="{BB962C8B-B14F-4D97-AF65-F5344CB8AC3E}">
        <p14:creationId xmlns:p14="http://schemas.microsoft.com/office/powerpoint/2010/main" val="357452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134</a:t>
            </a:fld>
            <a:endParaRPr lang="en-US"/>
          </a:p>
        </p:txBody>
      </p:sp>
    </p:spTree>
    <p:extLst>
      <p:ext uri="{BB962C8B-B14F-4D97-AF65-F5344CB8AC3E}">
        <p14:creationId xmlns:p14="http://schemas.microsoft.com/office/powerpoint/2010/main" val="92228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136</a:t>
            </a:fld>
            <a:endParaRPr lang="en-US"/>
          </a:p>
        </p:txBody>
      </p:sp>
    </p:spTree>
    <p:extLst>
      <p:ext uri="{BB962C8B-B14F-4D97-AF65-F5344CB8AC3E}">
        <p14:creationId xmlns:p14="http://schemas.microsoft.com/office/powerpoint/2010/main" val="3325750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137</a:t>
            </a:fld>
            <a:endParaRPr lang="en-US"/>
          </a:p>
        </p:txBody>
      </p:sp>
    </p:spTree>
    <p:extLst>
      <p:ext uri="{BB962C8B-B14F-4D97-AF65-F5344CB8AC3E}">
        <p14:creationId xmlns:p14="http://schemas.microsoft.com/office/powerpoint/2010/main" val="4182635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138</a:t>
            </a:fld>
            <a:endParaRPr lang="en-US"/>
          </a:p>
        </p:txBody>
      </p:sp>
    </p:spTree>
    <p:extLst>
      <p:ext uri="{BB962C8B-B14F-4D97-AF65-F5344CB8AC3E}">
        <p14:creationId xmlns:p14="http://schemas.microsoft.com/office/powerpoint/2010/main" val="24839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work</a:t>
            </a:r>
            <a:r>
              <a:rPr lang="en-US" baseline="0" dirty="0" smtClean="0"/>
              <a:t> with Joel Alwen and </a:t>
            </a:r>
            <a:r>
              <a:rPr lang="en-US" dirty="0" smtClean="0">
                <a:effectLst/>
              </a:rPr>
              <a:t>Krzysztof </a:t>
            </a:r>
            <a:r>
              <a:rPr lang="en-US" dirty="0" err="1" smtClean="0">
                <a:effectLst/>
              </a:rPr>
              <a:t>Pietrzak</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149</a:t>
            </a:fld>
            <a:endParaRPr lang="en-US"/>
          </a:p>
        </p:txBody>
      </p:sp>
    </p:spTree>
    <p:extLst>
      <p:ext uri="{BB962C8B-B14F-4D97-AF65-F5344CB8AC3E}">
        <p14:creationId xmlns:p14="http://schemas.microsoft.com/office/powerpoint/2010/main" val="164980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panose="02040503050406030204" pitchFamily="18" charset="0"/>
                    <a:ea typeface="Cambria Math" panose="02040503050406030204" pitchFamily="18" charset="0"/>
                  </a:rPr>
                  <a:t>∖</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39113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panose="02040503050406030204" pitchFamily="18" charset="0"/>
                    <a:ea typeface="Cambria Math" panose="02040503050406030204" pitchFamily="18" charset="0"/>
                  </a:rPr>
                  <a:t>∖</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174617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22</a:t>
            </a:fld>
            <a:endParaRPr lang="en-US"/>
          </a:p>
        </p:txBody>
      </p:sp>
    </p:spTree>
    <p:extLst>
      <p:ext uri="{BB962C8B-B14F-4D97-AF65-F5344CB8AC3E}">
        <p14:creationId xmlns:p14="http://schemas.microsoft.com/office/powerpoint/2010/main" val="326598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23</a:t>
            </a:fld>
            <a:endParaRPr lang="en-US"/>
          </a:p>
        </p:txBody>
      </p:sp>
    </p:spTree>
    <p:extLst>
      <p:ext uri="{BB962C8B-B14F-4D97-AF65-F5344CB8AC3E}">
        <p14:creationId xmlns:p14="http://schemas.microsoft.com/office/powerpoint/2010/main" val="8943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7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29</a:t>
            </a:fld>
            <a:endParaRPr lang="en-US"/>
          </a:p>
        </p:txBody>
      </p:sp>
    </p:spTree>
    <p:extLst>
      <p:ext uri="{BB962C8B-B14F-4D97-AF65-F5344CB8AC3E}">
        <p14:creationId xmlns:p14="http://schemas.microsoft.com/office/powerpoint/2010/main" val="95984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30</a:t>
            </a:fld>
            <a:endParaRPr lang="en-US"/>
          </a:p>
        </p:txBody>
      </p:sp>
    </p:spTree>
    <p:extLst>
      <p:ext uri="{BB962C8B-B14F-4D97-AF65-F5344CB8AC3E}">
        <p14:creationId xmlns:p14="http://schemas.microsoft.com/office/powerpoint/2010/main" val="124352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491.png"/><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11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8.emf"/><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113.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1.png"/></Relationships>
</file>

<file path=ppt/slides/_rels/slide123.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571.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700.png"/><Relationship Id="rId4" Type="http://schemas.openxmlformats.org/officeDocument/2006/relationships/image" Target="../media/image680.png"/></Relationships>
</file>

<file path=ppt/slides/_rels/slide124.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571.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700.png"/><Relationship Id="rId4" Type="http://schemas.openxmlformats.org/officeDocument/2006/relationships/image" Target="../media/image680.png"/></Relationships>
</file>

<file path=ppt/slides/_rels/slide125.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571.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700.png"/><Relationship Id="rId4" Type="http://schemas.openxmlformats.org/officeDocument/2006/relationships/image" Target="../media/image680.png"/></Relationships>
</file>

<file path=ppt/slides/_rels/slide126.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760.png"/><Relationship Id="rId7" Type="http://schemas.openxmlformats.org/officeDocument/2006/relationships/image" Target="../media/image801.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70.png"/></Relationships>
</file>

<file path=ppt/slides/_rels/slide127.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760.png"/><Relationship Id="rId7" Type="http://schemas.openxmlformats.org/officeDocument/2006/relationships/image" Target="../media/image801.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70.png"/></Relationships>
</file>

<file path=ppt/slides/_rels/slide128.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730.png"/><Relationship Id="rId1" Type="http://schemas.openxmlformats.org/officeDocument/2006/relationships/slideLayout" Target="../slideLayouts/slideLayout2.xml"/><Relationship Id="rId4" Type="http://schemas.openxmlformats.org/officeDocument/2006/relationships/image" Target="../media/image590.png"/></Relationships>
</file>

<file path=ppt/slides/_rels/slide129.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4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850.png"/><Relationship Id="rId1" Type="http://schemas.openxmlformats.org/officeDocument/2006/relationships/slideLayout" Target="../slideLayouts/slideLayout2.xml"/><Relationship Id="rId6" Type="http://schemas.openxmlformats.org/officeDocument/2006/relationships/image" Target="../media/image890.png"/><Relationship Id="rId4" Type="http://schemas.openxmlformats.org/officeDocument/2006/relationships/image" Target="../media/image870.png"/></Relationships>
</file>

<file path=ppt/slides/_rels/slide134.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9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70.png"/><Relationship Id="rId10" Type="http://schemas.openxmlformats.org/officeDocument/2006/relationships/image" Target="../media/image920.png"/><Relationship Id="rId4" Type="http://schemas.openxmlformats.org/officeDocument/2006/relationships/image" Target="../media/image860.png"/><Relationship Id="rId9" Type="http://schemas.openxmlformats.org/officeDocument/2006/relationships/image" Target="../media/image910.png"/></Relationships>
</file>

<file path=ppt/slides/_rels/slide135.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690.png"/><Relationship Id="rId12" Type="http://schemas.openxmlformats.org/officeDocument/2006/relationships/image" Target="../media/image640.png"/><Relationship Id="rId1" Type="http://schemas.openxmlformats.org/officeDocument/2006/relationships/slideLayout" Target="../slideLayouts/slideLayout2.xml"/><Relationship Id="rId11" Type="http://schemas.openxmlformats.org/officeDocument/2006/relationships/image" Target="../media/image630.png"/><Relationship Id="rId10" Type="http://schemas.openxmlformats.org/officeDocument/2006/relationships/image" Target="../media/image980.png"/><Relationship Id="rId9" Type="http://schemas.openxmlformats.org/officeDocument/2006/relationships/image" Target="../media/image970.png"/><Relationship Id="rId14" Type="http://schemas.openxmlformats.org/officeDocument/2006/relationships/image" Target="../media/image710.png"/></Relationships>
</file>

<file path=ppt/slides/_rels/slide136.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80.png"/><Relationship Id="rId5" Type="http://schemas.openxmlformats.org/officeDocument/2006/relationships/image" Target="../media/image870.png"/><Relationship Id="rId10" Type="http://schemas.openxmlformats.org/officeDocument/2006/relationships/image" Target="../media/image920.png"/><Relationship Id="rId4" Type="http://schemas.openxmlformats.org/officeDocument/2006/relationships/image" Target="../media/image860.png"/><Relationship Id="rId9" Type="http://schemas.openxmlformats.org/officeDocument/2006/relationships/image" Target="../media/image910.png"/></Relationships>
</file>

<file path=ppt/slides/_rels/slide137.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99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930.png"/></Relationships>
</file>

<file path=ppt/slides/_rels/slide138.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100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930.png"/></Relationships>
</file>

<file path=ppt/slides/_rels/slide139.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890.png"/><Relationship Id="rId2" Type="http://schemas.openxmlformats.org/officeDocument/2006/relationships/image" Target="../media/image650.png"/><Relationship Id="rId1" Type="http://schemas.openxmlformats.org/officeDocument/2006/relationships/slideLayout" Target="../slideLayouts/slideLayout2.xml"/><Relationship Id="rId5" Type="http://schemas.openxmlformats.org/officeDocument/2006/relationships/image" Target="../media/image950.png"/><Relationship Id="rId4" Type="http://schemas.openxmlformats.org/officeDocument/2006/relationships/image" Target="../media/image940.png"/><Relationship Id="rId9" Type="http://schemas.openxmlformats.org/officeDocument/2006/relationships/image" Target="../media/image1021.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1.png"/><Relationship Id="rId1" Type="http://schemas.openxmlformats.org/officeDocument/2006/relationships/slideLayout" Target="../slideLayouts/slideLayout2.xml"/><Relationship Id="rId4" Type="http://schemas.openxmlformats.org/officeDocument/2006/relationships/image" Target="../media/image1050.png"/></Relationships>
</file>

<file path=ppt/slides/_rels/slide142.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060.png"/><Relationship Id="rId1" Type="http://schemas.openxmlformats.org/officeDocument/2006/relationships/slideLayout" Target="../slideLayouts/slideLayout2.xml"/><Relationship Id="rId4" Type="http://schemas.openxmlformats.org/officeDocument/2006/relationships/image" Target="../media/image1080.png"/></Relationships>
</file>

<file path=ppt/slides/_rels/slide1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9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image" Target="../media/image711.png"/><Relationship Id="rId13" Type="http://schemas.openxmlformats.org/officeDocument/2006/relationships/image" Target="../media/image123.png"/><Relationship Id="rId18" Type="http://schemas.openxmlformats.org/officeDocument/2006/relationships/image" Target="../media/image170.png"/><Relationship Id="rId3" Type="http://schemas.openxmlformats.org/officeDocument/2006/relationships/image" Target="../media/image115.gif"/><Relationship Id="rId7" Type="http://schemas.openxmlformats.org/officeDocument/2006/relationships/image" Target="../media/image120.png"/><Relationship Id="rId12" Type="http://schemas.openxmlformats.org/officeDocument/2006/relationships/image" Target="../media/image1170.png"/><Relationship Id="rId17" Type="http://schemas.openxmlformats.org/officeDocument/2006/relationships/image" Target="../media/image119.jpeg"/><Relationship Id="rId2" Type="http://schemas.openxmlformats.org/officeDocument/2006/relationships/image" Target="../media/image114.jpeg"/><Relationship Id="rId16" Type="http://schemas.openxmlformats.org/officeDocument/2006/relationships/image" Target="../media/image118.jpg"/><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117.png"/><Relationship Id="rId5" Type="http://schemas.openxmlformats.org/officeDocument/2006/relationships/image" Target="../media/image116.png"/><Relationship Id="rId15" Type="http://schemas.openxmlformats.org/officeDocument/2006/relationships/image" Target="../media/image140.png"/><Relationship Id="rId10" Type="http://schemas.openxmlformats.org/officeDocument/2006/relationships/image" Target="../media/image911.png"/><Relationship Id="rId19" Type="http://schemas.openxmlformats.org/officeDocument/2006/relationships/image" Target="../media/image180.png"/><Relationship Id="rId4" Type="http://schemas.openxmlformats.org/officeDocument/2006/relationships/image" Target="../media/image310.png"/><Relationship Id="rId9" Type="http://schemas.openxmlformats.org/officeDocument/2006/relationships/image" Target="../media/image811.png"/><Relationship Id="rId14" Type="http://schemas.openxmlformats.org/officeDocument/2006/relationships/image" Target="../media/image132.png"/></Relationships>
</file>

<file path=ppt/slides/_rels/slide145.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112.png"/><Relationship Id="rId2" Type="http://schemas.openxmlformats.org/officeDocument/2006/relationships/image" Target="../media/image110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image" Target="../media/image112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1110.png"/><Relationship Id="rId1" Type="http://schemas.openxmlformats.org/officeDocument/2006/relationships/slideLayout" Target="../slideLayouts/slideLayout2.xml"/><Relationship Id="rId4" Type="http://schemas.openxmlformats.org/officeDocument/2006/relationships/image" Target="../media/image1120.png"/></Relationships>
</file>

<file path=ppt/slides/_rels/slide161.xml.rels><?xml version="1.0" encoding="UTF-8" standalone="yes"?>
<Relationships xmlns="http://schemas.openxmlformats.org/package/2006/relationships"><Relationship Id="rId2" Type="http://schemas.openxmlformats.org/officeDocument/2006/relationships/image" Target="../media/image1160.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163.xml.rels><?xml version="1.0" encoding="UTF-8" standalone="yes"?>
<Relationships xmlns="http://schemas.openxmlformats.org/package/2006/relationships"><Relationship Id="rId2" Type="http://schemas.openxmlformats.org/officeDocument/2006/relationships/image" Target="../media/image1210.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14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8.pn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7.jpeg"/><Relationship Id="rId5" Type="http://schemas.openxmlformats.org/officeDocument/2006/relationships/image" Target="../media/image24.png"/><Relationship Id="rId10" Type="http://schemas.openxmlformats.org/officeDocument/2006/relationships/image" Target="../media/image46.jpg"/><Relationship Id="rId4" Type="http://schemas.openxmlformats.org/officeDocument/2006/relationships/image" Target="../media/image27.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0.jp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0.jp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0.jp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4.png"/></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2" Type="http://schemas.openxmlformats.org/officeDocument/2006/relationships/image" Target="../media/image5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881.png"/><Relationship Id="rId4" Type="http://schemas.openxmlformats.org/officeDocument/2006/relationships/image" Target="../media/image871.png"/></Relationships>
</file>

<file path=ppt/slides/_rels/slide76.xml.rels><?xml version="1.0" encoding="UTF-8" standalone="yes"?>
<Relationships xmlns="http://schemas.openxmlformats.org/package/2006/relationships"><Relationship Id="rId3" Type="http://schemas.openxmlformats.org/officeDocument/2006/relationships/image" Target="../media/image601.png"/><Relationship Id="rId7" Type="http://schemas.openxmlformats.org/officeDocument/2006/relationships/image" Target="../media/image812.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791.png"/><Relationship Id="rId5" Type="http://schemas.openxmlformats.org/officeDocument/2006/relationships/image" Target="../media/image720.png"/><Relationship Id="rId4" Type="http://schemas.openxmlformats.org/officeDocument/2006/relationships/image" Target="../media/image621.png"/></Relationships>
</file>

<file path=ppt/slides/_rels/slide77.xml.rels><?xml version="1.0" encoding="UTF-8" standalone="yes"?>
<Relationships xmlns="http://schemas.openxmlformats.org/package/2006/relationships"><Relationship Id="rId8" Type="http://schemas.openxmlformats.org/officeDocument/2006/relationships/image" Target="../media/image791.png"/><Relationship Id="rId3" Type="http://schemas.openxmlformats.org/officeDocument/2006/relationships/image" Target="../media/image601.png"/><Relationship Id="rId7" Type="http://schemas.openxmlformats.org/officeDocument/2006/relationships/image" Target="../media/image90.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891.png"/><Relationship Id="rId5" Type="http://schemas.openxmlformats.org/officeDocument/2006/relationships/image" Target="../media/image861.png"/><Relationship Id="rId4" Type="http://schemas.openxmlformats.org/officeDocument/2006/relationships/image" Target="../media/image621.png"/></Relationships>
</file>

<file path=ppt/slides/_rels/slide78.xml.rels><?xml version="1.0" encoding="UTF-8" standalone="yes"?>
<Relationships xmlns="http://schemas.openxmlformats.org/package/2006/relationships"><Relationship Id="rId3" Type="http://schemas.openxmlformats.org/officeDocument/2006/relationships/image" Target="../media/image601.png"/><Relationship Id="rId7" Type="http://schemas.openxmlformats.org/officeDocument/2006/relationships/image" Target="../media/image94.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7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601.png"/><Relationship Id="rId7" Type="http://schemas.openxmlformats.org/officeDocument/2006/relationships/image" Target="../media/image96.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2.pn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601.png"/><Relationship Id="rId7" Type="http://schemas.openxmlformats.org/officeDocument/2006/relationships/image" Target="../media/image99.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2.png"/><Relationship Id="rId4" Type="http://schemas.openxmlformats.org/officeDocument/2006/relationships/image" Target="../media/image91.png"/></Relationships>
</file>

<file path=ppt/slides/_rels/slide8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601.png"/><Relationship Id="rId7" Type="http://schemas.openxmlformats.org/officeDocument/2006/relationships/image" Target="../media/image102.png"/><Relationship Id="rId2" Type="http://schemas.openxmlformats.org/officeDocument/2006/relationships/image" Target="../media/image851.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101.png"/><Relationship Id="rId4" Type="http://schemas.openxmlformats.org/officeDocument/2006/relationships/image" Target="../media/image100.png"/></Relationships>
</file>

<file path=ppt/slides/_rels/slide8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10.png"/><Relationship Id="rId1" Type="http://schemas.openxmlformats.org/officeDocument/2006/relationships/slideLayout" Target="../slideLayouts/slideLayout2.xml"/><Relationship Id="rId5" Type="http://schemas.openxmlformats.org/officeDocument/2006/relationships/image" Target="../media/image1041.png"/><Relationship Id="rId4" Type="http://schemas.openxmlformats.org/officeDocument/2006/relationships/image" Target="../media/image1030.png"/></Relationships>
</file>

<file path=ppt/slides/_rels/slide84.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41.png"/><Relationship Id="rId4" Type="http://schemas.openxmlformats.org/officeDocument/2006/relationships/image" Target="../media/image103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6.png"/></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238443"/>
            <a:ext cx="9144000" cy="2387600"/>
          </a:xfrm>
        </p:spPr>
        <p:txBody>
          <a:bodyPr/>
          <a:lstStyle/>
          <a:p>
            <a:r>
              <a:rPr lang="en-US" dirty="0" smtClean="0"/>
              <a:t>Advanced Cryptography</a:t>
            </a:r>
            <a:br>
              <a:rPr lang="en-US" dirty="0" smtClean="0"/>
            </a:br>
            <a:r>
              <a:rPr lang="en-US" dirty="0" smtClean="0"/>
              <a:t>CS 655</a:t>
            </a:r>
            <a:endParaRPr lang="en-US" dirty="0"/>
          </a:p>
        </p:txBody>
      </p:sp>
      <p:sp>
        <p:nvSpPr>
          <p:cNvPr id="3" name="Subtitle 2"/>
          <p:cNvSpPr>
            <a:spLocks noGrp="1"/>
          </p:cNvSpPr>
          <p:nvPr>
            <p:ph type="subTitle" idx="1"/>
          </p:nvPr>
        </p:nvSpPr>
        <p:spPr>
          <a:xfrm>
            <a:off x="929640" y="3130193"/>
            <a:ext cx="10424160" cy="2754312"/>
          </a:xfrm>
        </p:spPr>
        <p:txBody>
          <a:bodyPr>
            <a:normAutofit/>
          </a:bodyPr>
          <a:lstStyle/>
          <a:p>
            <a:pPr algn="l"/>
            <a:r>
              <a:rPr lang="en-US" sz="2900" b="1" dirty="0" smtClean="0"/>
              <a:t>Week 5: </a:t>
            </a:r>
          </a:p>
          <a:p>
            <a:pPr marL="342900" indent="-342900" algn="l">
              <a:buFont typeface="Arial" panose="020B0604020202020204" pitchFamily="34" charset="0"/>
              <a:buChar char="•"/>
            </a:pPr>
            <a:r>
              <a:rPr lang="en-US" sz="2900" dirty="0" smtClean="0"/>
              <a:t>Preprocessing: Bit-Fixing Model to Auxiliary Input</a:t>
            </a:r>
          </a:p>
          <a:p>
            <a:pPr marL="342900" indent="-342900" algn="l">
              <a:buFont typeface="Arial" panose="020B0604020202020204" pitchFamily="34" charset="0"/>
              <a:buChar char="•"/>
            </a:pPr>
            <a:r>
              <a:rPr lang="en-US" sz="2900" dirty="0" smtClean="0"/>
              <a:t>Compression Arguments</a:t>
            </a:r>
          </a:p>
          <a:p>
            <a:pPr marL="342900" indent="-342900" algn="l">
              <a:buFont typeface="Arial" panose="020B0604020202020204" pitchFamily="34" charset="0"/>
              <a:buChar char="•"/>
            </a:pPr>
            <a:r>
              <a:rPr lang="en-US" sz="2900" dirty="0" smtClean="0"/>
              <a:t>Memory Hard Functions and Pebbling</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308371" cy="369332"/>
          </a:xfrm>
          <a:prstGeom prst="rect">
            <a:avLst/>
          </a:prstGeom>
          <a:noFill/>
        </p:spPr>
        <p:txBody>
          <a:bodyPr wrap="none" rtlCol="0">
            <a:spAutoFit/>
          </a:bodyPr>
          <a:lstStyle/>
          <a:p>
            <a:r>
              <a:rPr lang="en-US" b="1" dirty="0" smtClean="0"/>
              <a:t>Spring 2023</a:t>
            </a:r>
            <a:endParaRPr lang="en-US" b="1" dirty="0"/>
          </a:p>
        </p:txBody>
      </p:sp>
      <p:sp>
        <p:nvSpPr>
          <p:cNvPr id="7" name="TextBox 6"/>
          <p:cNvSpPr txBox="1"/>
          <p:nvPr/>
        </p:nvSpPr>
        <p:spPr>
          <a:xfrm>
            <a:off x="929640" y="238443"/>
            <a:ext cx="2568075" cy="369332"/>
          </a:xfrm>
          <a:prstGeom prst="rect">
            <a:avLst/>
          </a:prstGeom>
          <a:noFill/>
        </p:spPr>
        <p:txBody>
          <a:bodyPr wrap="none" rtlCol="0">
            <a:spAutoFit/>
          </a:bodyPr>
          <a:lstStyle/>
          <a:p>
            <a:r>
              <a:rPr lang="en-US" dirty="0" smtClean="0"/>
              <a:t>Homework 1 Due Tonight</a:t>
            </a:r>
            <a:endParaRPr lang="en-US" dirty="0"/>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Leaky Source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Leaky-Source (Auxiliary-Input): </a:t>
                </a:r>
                <a:r>
                  <a:rPr lang="en-US" dirty="0" smtClean="0"/>
                  <a:t>Online attacker gets hint </a:t>
                </a: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m:t>
                    </m:r>
                    <m:r>
                      <m:rPr>
                        <m:sty m:val="p"/>
                      </m:rPr>
                      <a:rPr lang="en-US" b="0" i="0" smtClean="0">
                        <a:latin typeface="Cambria Math" panose="02040503050406030204" pitchFamily="18" charset="0"/>
                      </a:rPr>
                      <m:t>f</m:t>
                    </m:r>
                    <m:r>
                      <a:rPr lang="en-US" b="0" i="0" smtClean="0">
                        <a:latin typeface="Cambria Math" panose="02040503050406030204" pitchFamily="18" charset="0"/>
                      </a:rPr>
                      <m:t>(</m:t>
                    </m:r>
                    <m:r>
                      <a:rPr lang="en-US" b="1" i="1">
                        <a:latin typeface="Cambria Math" panose="02040503050406030204" pitchFamily="18" charset="0"/>
                      </a:rPr>
                      <m:t>𝑿</m:t>
                    </m:r>
                    <m:r>
                      <a:rPr lang="en-US" b="0" i="1" smtClean="0">
                        <a:latin typeface="Cambria Math" panose="02040503050406030204" pitchFamily="18" charset="0"/>
                      </a:rPr>
                      <m:t>)</m:t>
                    </m:r>
                  </m:oMath>
                </a14:m>
                <a:r>
                  <a:rPr lang="en-US" dirty="0" smtClean="0"/>
                  <a:t> for some function </a:t>
                </a:r>
                <a14:m>
                  <m:oMath xmlns:m="http://schemas.openxmlformats.org/officeDocument/2006/math">
                    <m:r>
                      <m:rPr>
                        <m:sty m:val="p"/>
                      </m:rPr>
                      <a:rPr lang="en-US">
                        <a:latin typeface="Cambria Math" panose="02040503050406030204" pitchFamily="18" charset="0"/>
                      </a:rPr>
                      <m:t>f</m:t>
                    </m:r>
                    <m:r>
                      <a:rPr lang="en-US" b="1"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r>
                      <a:rPr lang="en-US"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𝑺</m:t>
                        </m:r>
                      </m:sup>
                    </m:sSup>
                    <m:r>
                      <a:rPr lang="en-US" b="1" i="1" smtClean="0">
                        <a:latin typeface="Cambria Math" panose="02040503050406030204" pitchFamily="18" charset="0"/>
                      </a:rPr>
                      <m:t>.</m:t>
                    </m:r>
                  </m:oMath>
                </a14:m>
                <a:r>
                  <a:rPr lang="en-US" dirty="0" smtClean="0"/>
                  <a:t> </a:t>
                </a:r>
              </a:p>
              <a:p>
                <a:pPr lvl="1"/>
                <a:r>
                  <a:rPr lang="en-US" b="1" dirty="0" smtClean="0"/>
                  <a:t>Bayesian Update: </a:t>
                </a:r>
                <a:r>
                  <a:rPr lang="en-US" dirty="0" smtClean="0"/>
                  <a:t>Conditional Distribution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𝒛</m:t>
                        </m:r>
                      </m:sub>
                    </m:sSub>
                  </m:oMath>
                </a14:m>
                <a:r>
                  <a:rPr lang="en-US" b="1" i="1" dirty="0" smtClean="0">
                    <a:latin typeface="Cambria Math" panose="02040503050406030204" pitchFamily="18" charset="0"/>
                  </a:rPr>
                  <a:t> </a:t>
                </a:r>
                <a:r>
                  <a:rPr lang="en-US" i="1" dirty="0" smtClean="0">
                    <a:latin typeface="Cambria Math" panose="02040503050406030204" pitchFamily="18" charset="0"/>
                  </a:rPr>
                  <a:t>for all x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r>
                  <a:rPr lang="en-US" b="1" i="1" dirty="0" smtClean="0">
                    <a:latin typeface="Cambria Math" panose="02040503050406030204" pitchFamily="18" charset="0"/>
                  </a:rPr>
                  <a:t> </a:t>
                </a:r>
                <a:r>
                  <a:rPr lang="en-US" i="1" dirty="0" smtClean="0">
                    <a:latin typeface="Cambria Math" panose="02040503050406030204" pitchFamily="18" charset="0"/>
                  </a:rPr>
                  <a:t>we have</a:t>
                </a:r>
                <a:endParaRPr lang="en-US" b="1"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smtClean="0">
                                      <a:latin typeface="Cambria Math" panose="02040503050406030204" pitchFamily="18" charset="0"/>
                                    </a:rPr>
                                    <m:t>𝒛</m:t>
                                  </m:r>
                                </m:sub>
                              </m:sSub>
                              <m:r>
                                <a:rPr lang="en-US" b="0" i="1" smtClean="0">
                                  <a:latin typeface="Cambria Math" panose="02040503050406030204" pitchFamily="18" charset="0"/>
                                </a:rPr>
                                <m:t>=</m:t>
                              </m:r>
                              <m:r>
                                <a:rPr lang="en-US" b="0" i="1" smtClean="0">
                                  <a:latin typeface="Cambria Math" panose="02040503050406030204" pitchFamily="18" charset="0"/>
                                </a:rPr>
                                <m:t>𝑥</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n-US" dirty="0" smtClean="0"/>
              </a:p>
              <a:p>
                <a:pPr marL="457200" lvl="1" indent="0">
                  <a:buNone/>
                </a:pPr>
                <a:r>
                  <a:rPr lang="en-US" b="1" dirty="0" smtClean="0"/>
                  <a:t>Challenge: It can be difficult to reason about the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endParaRPr lang="en-US" dirty="0" smtClean="0"/>
              </a:p>
              <a:p>
                <a:pPr marL="457200" lvl="1" indent="0">
                  <a:buNone/>
                </a:pPr>
                <a:endParaRPr lang="en-US" b="1" dirty="0" smtClean="0"/>
              </a:p>
              <a:p>
                <a:pPr marL="457200" lvl="1" indent="0">
                  <a:buNone/>
                </a:pPr>
                <a:r>
                  <a:rPr lang="en-US" b="1" dirty="0" smtClean="0"/>
                  <a:t>Entropy Deficiency:</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𝑀</m:t>
                        </m:r>
                      </m:e>
                    </m:fun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e>
                    </m:d>
                  </m:oMath>
                </a14:m>
                <a:endParaRPr lang="en-US" dirty="0" smtClean="0"/>
              </a:p>
              <a:p>
                <a:pPr marL="457200" lvl="1" indent="0">
                  <a:buNone/>
                </a:pPr>
                <a:endParaRPr lang="en-US" dirty="0" smtClean="0"/>
              </a:p>
              <a:p>
                <a:pPr marL="457200" lvl="1" indent="0">
                  <a:buNone/>
                </a:pPr>
                <a:r>
                  <a:rPr lang="en-US" dirty="0" smtClean="0"/>
                  <a:t>In expectation we have </a:t>
                </a:r>
                <a14:m>
                  <m:oMath xmlns:m="http://schemas.openxmlformats.org/officeDocument/2006/math">
                    <m:r>
                      <a:rPr lang="en-US" b="1" i="0" smtClean="0">
                        <a:latin typeface="Cambria Math" panose="02040503050406030204" pitchFamily="18" charset="0"/>
                      </a:rPr>
                      <m:t>𝐄</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e>
                    </m:d>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smtClean="0"/>
                  <a:t>, but the actual value can vary depending on </a:t>
                </a:r>
                <a14:m>
                  <m:oMath xmlns:m="http://schemas.openxmlformats.org/officeDocument/2006/math">
                    <m:r>
                      <m:rPr>
                        <m:sty m:val="p"/>
                      </m:rPr>
                      <a:rPr lang="en-US">
                        <a:latin typeface="Cambria Math" panose="02040503050406030204" pitchFamily="18" charset="0"/>
                      </a:rPr>
                      <m:t>z</m:t>
                    </m:r>
                    <m:r>
                      <a:rPr lang="en-US">
                        <a:latin typeface="Cambria Math" panose="02040503050406030204" pitchFamily="18" charset="0"/>
                      </a:rPr>
                      <m:t>=</m:t>
                    </m:r>
                    <m:r>
                      <m:rPr>
                        <m:sty m:val="p"/>
                      </m:rPr>
                      <a:rPr lang="en-US">
                        <a:latin typeface="Cambria Math" panose="02040503050406030204" pitchFamily="18" charset="0"/>
                      </a:rPr>
                      <m:t>f</m:t>
                    </m:r>
                    <m:r>
                      <a:rPr lang="en-US">
                        <a:latin typeface="Cambria Math" panose="02040503050406030204" pitchFamily="18" charset="0"/>
                      </a:rPr>
                      <m:t>(</m:t>
                    </m:r>
                    <m:r>
                      <a:rPr lang="en-US" b="1" i="1">
                        <a:latin typeface="Cambria Math" panose="02040503050406030204" pitchFamily="18" charset="0"/>
                      </a:rPr>
                      <m:t>𝑿</m:t>
                    </m:r>
                    <m:r>
                      <a:rPr lang="en-US" i="1">
                        <a:latin typeface="Cambria Math" panose="02040503050406030204" pitchFamily="18" charset="0"/>
                      </a:rPr>
                      <m:t>)</m:t>
                    </m:r>
                  </m:oMath>
                </a14:m>
                <a:endParaRPr lang="en-US" dirty="0" smtClean="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722262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25377628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6967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34824885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5317027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with High CC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457200" lvl="1" indent="0">
                  <a:buNone/>
                </a:pPr>
                <a:r>
                  <a:rPr lang="en-US" b="1" dirty="0" smtClean="0">
                    <a:latin typeface="Cambria Math" panose="02040503050406030204" pitchFamily="18" charset="0"/>
                  </a:rPr>
                  <a:t>Theorem: </a:t>
                </a:r>
                <a:r>
                  <a:rPr lang="en-US" i="1" dirty="0" smtClean="0">
                    <a:latin typeface="Cambria Math" panose="02040503050406030204" pitchFamily="18" charset="0"/>
                  </a:rPr>
                  <a:t>Any DAG G has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up/>
                      <m:e>
                        <m:r>
                          <a:rPr lang="en-US" i="1">
                            <a:latin typeface="Cambria Math" panose="02040503050406030204" pitchFamily="18" charset="0"/>
                          </a:rPr>
                          <m:t>𝑖</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endParaRPr lang="en-US" i="1" dirty="0" smtClean="0">
                  <a:latin typeface="Cambria Math" panose="02040503050406030204" pitchFamily="18" charset="0"/>
                </a:endParaRPr>
              </a:p>
              <a:p>
                <a:pPr marL="457200" lvl="1" indent="0">
                  <a:buNone/>
                </a:pPr>
                <a:r>
                  <a:rPr lang="en-US" b="1" dirty="0" smtClean="0">
                    <a:latin typeface="Cambria Math" panose="02040503050406030204" pitchFamily="18" charset="0"/>
                  </a:rPr>
                  <a:t>Proof: </a:t>
                </a:r>
                <a:r>
                  <a:rPr lang="en-US" i="1" dirty="0" smtClean="0">
                    <a:latin typeface="Cambria Math" panose="02040503050406030204" pitchFamily="18" charset="0"/>
                  </a:rPr>
                  <a:t>Naïve pebbling strategy is legal strategy for any DAG G!</a:t>
                </a:r>
              </a:p>
              <a:p>
                <a:pPr lvl="1"/>
                <a:endParaRPr lang="en-US" dirty="0" smtClean="0"/>
              </a:p>
              <a:p>
                <a:pPr marL="457200" lvl="1" indent="0">
                  <a:buNone/>
                </a:pPr>
                <a:r>
                  <a:rPr lang="en-US" b="1" dirty="0" smtClean="0">
                    <a:latin typeface="Cambria Math" panose="02040503050406030204" pitchFamily="18" charset="0"/>
                  </a:rPr>
                  <a:t>Question: </a:t>
                </a:r>
                <a:r>
                  <a:rPr lang="en-US" dirty="0" smtClean="0">
                    <a:latin typeface="Cambria Math" panose="02040503050406030204" pitchFamily="18" charset="0"/>
                  </a:rPr>
                  <a:t>Can we find a DAG G with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latin typeface="Cambria Math" panose="02040503050406030204" pitchFamily="18" charset="0"/>
                  </a:rPr>
                  <a:t>? </a:t>
                </a:r>
              </a:p>
              <a:p>
                <a:pPr marL="457200" lvl="1" indent="0">
                  <a:buNone/>
                </a:pPr>
                <a:endParaRPr lang="en-US" dirty="0">
                  <a:latin typeface="Cambria Math" panose="02040503050406030204" pitchFamily="18" charset="0"/>
                </a:endParaRPr>
              </a:p>
              <a:p>
                <a:pPr marL="457200" lvl="1" indent="0">
                  <a:buNone/>
                </a:pPr>
                <a:r>
                  <a:rPr lang="en-US" b="1" dirty="0" smtClean="0">
                    <a:latin typeface="Cambria Math" panose="02040503050406030204" pitchFamily="18" charset="0"/>
                  </a:rPr>
                  <a:t>Claim: </a:t>
                </a:r>
                <a:r>
                  <a:rPr lang="en-US" dirty="0" smtClean="0">
                    <a:latin typeface="Cambria Math" panose="02040503050406030204" pitchFamily="18" charset="0"/>
                  </a:rPr>
                  <a:t>The complete DAG has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−1</m:t>
                        </m:r>
                      </m:sub>
                      <m:sup/>
                      <m:e>
                        <m:r>
                          <a:rPr lang="en-US" i="1">
                            <a:latin typeface="Cambria Math" panose="02040503050406030204" pitchFamily="18" charset="0"/>
                          </a:rPr>
                          <m:t>𝑖</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d>
                          <m:dPr>
                            <m:ctrlPr>
                              <a:rPr lang="en-US" i="1">
                                <a:latin typeface="Cambria Math" panose="02040503050406030204" pitchFamily="18" charset="0"/>
                              </a:rPr>
                            </m:ctrlPr>
                          </m:dPr>
                          <m:e>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1</m:t>
                            </m:r>
                          </m:e>
                        </m:d>
                      </m:num>
                      <m:den>
                        <m:r>
                          <a:rPr lang="en-US" i="1">
                            <a:latin typeface="Cambria Math" panose="02040503050406030204" pitchFamily="18" charset="0"/>
                          </a:rPr>
                          <m:t>2</m:t>
                        </m:r>
                      </m:den>
                    </m:f>
                    <m:r>
                      <a:rPr lang="en-US" b="0" i="1" smtClean="0">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r>
                      <m:rPr>
                        <m:nor/>
                      </m:rPr>
                      <a:rPr lang="en-US" dirty="0">
                        <a:latin typeface="Cambria Math" panose="02040503050406030204" pitchFamily="18" charset="0"/>
                      </a:rPr>
                      <m:t>?</m:t>
                    </m:r>
                  </m:oMath>
                </a14:m>
                <a:endParaRPr lang="en-US" dirty="0" smtClean="0">
                  <a:latin typeface="Cambria Math" panose="02040503050406030204" pitchFamily="18" charset="0"/>
                </a:endParaRPr>
              </a:p>
              <a:p>
                <a:pPr marL="457200" lvl="1" indent="0">
                  <a:buNone/>
                </a:pPr>
                <a:endParaRPr lang="en-US" dirty="0">
                  <a:latin typeface="Cambria Math" panose="02040503050406030204" pitchFamily="18" charset="0"/>
                </a:endParaRPr>
              </a:p>
              <a:p>
                <a:pPr marL="457200" lvl="1" indent="0">
                  <a:buNone/>
                </a:pPr>
                <a:r>
                  <a:rPr lang="en-US" b="1" dirty="0" smtClean="0">
                    <a:latin typeface="Cambria Math" panose="02040503050406030204" pitchFamily="18" charset="0"/>
                  </a:rPr>
                  <a:t>Proof: </a:t>
                </a:r>
                <a:r>
                  <a:rPr lang="en-US" dirty="0" smtClean="0">
                    <a:latin typeface="Cambria Math" panose="02040503050406030204" pitchFamily="18" charset="0"/>
                  </a:rPr>
                  <a:t>Consider the round immediately before we first place a pebble on node i+1. We must have had pebbles on all of the nodes {1,…,</a:t>
                </a:r>
                <a:r>
                  <a:rPr lang="en-US" dirty="0" err="1" smtClean="0">
                    <a:latin typeface="Cambria Math" panose="02040503050406030204" pitchFamily="18" charset="0"/>
                  </a:rPr>
                  <a:t>i</a:t>
                </a:r>
                <a:r>
                  <a:rPr lang="en-US" dirty="0" smtClean="0">
                    <a:latin typeface="Cambria Math" panose="02040503050406030204" pitchFamily="18" charset="0"/>
                  </a:rPr>
                  <a:t>}.</a:t>
                </a:r>
              </a:p>
              <a:p>
                <a:pPr marL="457200" lvl="1" indent="0">
                  <a:buNone/>
                </a:pPr>
                <a:endParaRPr lang="en-US" dirty="0">
                  <a:latin typeface="Cambria Math" panose="02040503050406030204" pitchFamily="18" charset="0"/>
                </a:endParaRPr>
              </a:p>
              <a:p>
                <a:pPr marL="457200" lvl="1" indent="0">
                  <a:buNone/>
                </a:pPr>
                <a:r>
                  <a:rPr lang="en-US" b="1" dirty="0">
                    <a:latin typeface="Cambria Math" panose="02040503050406030204" pitchFamily="18" charset="0"/>
                  </a:rPr>
                  <a:t>Question: </a:t>
                </a:r>
                <a:r>
                  <a:rPr lang="en-US" dirty="0">
                    <a:latin typeface="Cambria Math" panose="02040503050406030204" pitchFamily="18" charset="0"/>
                  </a:rPr>
                  <a:t>Can we find a DAG G with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latin typeface="Cambria Math" panose="02040503050406030204" pitchFamily="18" charset="0"/>
                  </a:rPr>
                  <a:t> and low </a:t>
                </a:r>
                <a:r>
                  <a:rPr lang="en-US" dirty="0" err="1" smtClean="0">
                    <a:latin typeface="Cambria Math" panose="02040503050406030204" pitchFamily="18" charset="0"/>
                  </a:rPr>
                  <a:t>indegree</a:t>
                </a:r>
                <a:r>
                  <a:rPr lang="en-US" dirty="0" smtClean="0">
                    <a:latin typeface="Cambria Math" panose="02040503050406030204" pitchFamily="18" charset="0"/>
                  </a:rPr>
                  <a:t>? </a:t>
                </a:r>
                <a:endParaRPr lang="en-US" dirty="0">
                  <a:latin typeface="Cambria Math" panose="02040503050406030204" pitchFamily="18" charset="0"/>
                </a:endParaRPr>
              </a:p>
              <a:p>
                <a:pPr marL="457200" lvl="1"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120"/>
                </a:stretch>
              </a:blipFill>
            </p:spPr>
            <p:txBody>
              <a:bodyPr/>
              <a:lstStyle/>
              <a:p>
                <a:r>
                  <a:rPr lang="en-US">
                    <a:noFill/>
                  </a:rPr>
                  <a:t> </a:t>
                </a:r>
              </a:p>
            </p:txBody>
          </p:sp>
        </mc:Fallback>
      </mc:AlternateContent>
    </p:spTree>
    <p:extLst>
      <p:ext uri="{BB962C8B-B14F-4D97-AF65-F5344CB8AC3E}">
        <p14:creationId xmlns:p14="http://schemas.microsoft.com/office/powerpoint/2010/main" val="11031735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a:t>
            </a:r>
            <a:r>
              <a:rPr lang="en-US" dirty="0" err="1" smtClean="0"/>
              <a:t>indegree</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457200" lvl="1" indent="0">
                  <a:buNone/>
                </a:pPr>
                <a:r>
                  <a:rPr lang="en-US" b="1" dirty="0" smtClean="0">
                    <a:latin typeface="Cambria Math" panose="02040503050406030204" pitchFamily="18" charset="0"/>
                  </a:rPr>
                  <a:t>In practice the random oracle is instantiated with a function </a:t>
                </a:r>
                <a14:m>
                  <m:oMath xmlns:m="http://schemas.openxmlformats.org/officeDocument/2006/math">
                    <m:r>
                      <a:rPr lang="en-US" b="1" i="1" smtClean="0">
                        <a:latin typeface="Cambria Math" panose="02040503050406030204" pitchFamily="18" charset="0"/>
                      </a:rPr>
                      <m:t>𝑯</m:t>
                    </m:r>
                    <m:sSup>
                      <m:sSupPr>
                        <m:ctrlPr>
                          <a:rPr lang="en-US" b="1" i="1" smtClean="0">
                            <a:latin typeface="Cambria Math" panose="02040503050406030204" pitchFamily="18" charset="0"/>
                          </a:rPr>
                        </m:ctrlPr>
                      </m:sSupPr>
                      <m:e>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e>
                        </m:d>
                      </m:e>
                      <m:sup>
                        <m:r>
                          <a:rPr lang="en-US" b="1" i="1" smtClean="0">
                            <a:latin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𝝀</m:t>
                        </m:r>
                      </m:sup>
                    </m:sSup>
                    <m:r>
                      <a:rPr lang="en-US" b="1" i="1" smtClean="0">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ea typeface="Cambria Math" panose="02040503050406030204" pitchFamily="18" charset="0"/>
                          </a:rPr>
                          <m:t>𝝀</m:t>
                        </m:r>
                      </m:sup>
                    </m:sSup>
                  </m:oMath>
                </a14:m>
                <a:endParaRPr lang="en-US" b="1" dirty="0" smtClean="0">
                  <a:latin typeface="Cambria Math" panose="02040503050406030204" pitchFamily="18" charset="0"/>
                </a:endParaRPr>
              </a:p>
              <a:p>
                <a:pPr marL="457200" lvl="1" indent="0">
                  <a:buNone/>
                </a:pPr>
                <a:r>
                  <a:rPr lang="en-US" b="1" dirty="0" smtClean="0">
                    <a:latin typeface="Cambria Math" panose="02040503050406030204" pitchFamily="18" charset="0"/>
                  </a:rPr>
                  <a:t>Label of node v is obtained by hashing labels of v’s parents.</a:t>
                </a:r>
              </a:p>
              <a:p>
                <a:pPr marL="457200" lvl="1" indent="0">
                  <a:buNone/>
                </a:pPr>
                <a:endParaRPr lang="en-US" b="1" dirty="0">
                  <a:latin typeface="Cambria Math" panose="02040503050406030204" pitchFamily="18" charset="0"/>
                </a:endParaRPr>
              </a:p>
              <a:p>
                <a:pPr marL="457200" lvl="1" indent="0">
                  <a:buNone/>
                </a:pPr>
                <a:r>
                  <a:rPr lang="en-US" b="1" dirty="0" smtClean="0">
                    <a:latin typeface="Cambria Math" panose="02040503050406030204" pitchFamily="18" charset="0"/>
                  </a:rPr>
                  <a:t>Node v has two parents (u and w) </a:t>
                </a:r>
                <a:r>
                  <a:rPr lang="en-US" b="1" dirty="0" smtClean="0">
                    <a:latin typeface="Cambria Math" panose="02040503050406030204" pitchFamily="18" charset="0"/>
                    <a:sym typeface="Wingdings" panose="05000000000000000000" pitchFamily="2" charset="2"/>
                  </a:rPr>
                  <a:t> </a:t>
                </a:r>
                <a:r>
                  <a:rPr lang="en-US" b="1" dirty="0">
                    <a:latin typeface="Cambria Math" panose="02040503050406030204" pitchFamily="18"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𝒗</m:t>
                        </m:r>
                      </m:sub>
                    </m:sSub>
                    <m:r>
                      <a:rPr lang="en-US" b="1" i="1">
                        <a:latin typeface="Cambria Math" panose="02040503050406030204" pitchFamily="18" charset="0"/>
                      </a:rPr>
                      <m:t>=</m:t>
                    </m:r>
                    <m:r>
                      <a:rPr lang="en-US" b="1" i="1">
                        <a:latin typeface="Cambria Math" panose="02040503050406030204" pitchFamily="18" charset="0"/>
                      </a:rPr>
                      <m:t>𝑯</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𝒖</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𝒘</m:t>
                        </m:r>
                      </m:sub>
                    </m:sSub>
                    <m:r>
                      <a:rPr lang="en-US" b="1" i="1">
                        <a:latin typeface="Cambria Math" panose="02040503050406030204" pitchFamily="18" charset="0"/>
                      </a:rPr>
                      <m:t>)</m:t>
                    </m:r>
                  </m:oMath>
                </a14:m>
                <a:r>
                  <a:rPr lang="en-US" b="1" dirty="0" smtClean="0">
                    <a:latin typeface="Cambria Math" panose="02040503050406030204" pitchFamily="18" charset="0"/>
                    <a:sym typeface="Wingdings" panose="05000000000000000000" pitchFamily="2" charset="2"/>
                  </a:rPr>
                  <a:t>  One oracle</a:t>
                </a:r>
                <a:r>
                  <a:rPr lang="en-US" b="1" dirty="0" smtClean="0">
                    <a:latin typeface="Cambria Math" panose="02040503050406030204" pitchFamily="18" charset="0"/>
                  </a:rPr>
                  <a:t> to H </a:t>
                </a:r>
                <a:r>
                  <a:rPr lang="en-US" b="1" dirty="0">
                    <a:latin typeface="Cambria Math" panose="02040503050406030204" pitchFamily="18" charset="0"/>
                  </a:rPr>
                  <a:t> </a:t>
                </a:r>
                <a:r>
                  <a:rPr lang="en-US" b="1" dirty="0" smtClean="0">
                    <a:latin typeface="Cambria Math" panose="02040503050406030204" pitchFamily="18" charset="0"/>
                  </a:rPr>
                  <a:t>used to compute label </a:t>
                </a:r>
              </a:p>
              <a:p>
                <a:pPr marL="457200" lvl="1" indent="0">
                  <a:buNone/>
                </a:pPr>
                <a:endParaRPr lang="en-US" b="1" dirty="0" smtClean="0">
                  <a:latin typeface="Cambria Math" panose="02040503050406030204" pitchFamily="18" charset="0"/>
                </a:endParaRPr>
              </a:p>
              <a:p>
                <a:pPr marL="457200" lvl="1" indent="0">
                  <a:buNone/>
                </a:pPr>
                <a:r>
                  <a:rPr lang="en-US" b="1" dirty="0" smtClean="0">
                    <a:latin typeface="Cambria Math" panose="02040503050406030204" pitchFamily="18" charset="0"/>
                  </a:rPr>
                  <a:t>Node </a:t>
                </a:r>
                <a:r>
                  <a:rPr lang="en-US" b="1" dirty="0">
                    <a:latin typeface="Cambria Math" panose="02040503050406030204" pitchFamily="18" charset="0"/>
                  </a:rPr>
                  <a:t>v has </a:t>
                </a:r>
                <a:r>
                  <a:rPr lang="en-US" b="1" dirty="0" smtClean="0">
                    <a:latin typeface="Cambria Math" panose="02040503050406030204" pitchFamily="18" charset="0"/>
                  </a:rPr>
                  <a:t>three </a:t>
                </a:r>
                <a:r>
                  <a:rPr lang="en-US" b="1" dirty="0">
                    <a:latin typeface="Cambria Math" panose="02040503050406030204" pitchFamily="18" charset="0"/>
                  </a:rPr>
                  <a:t>parents (</a:t>
                </a:r>
                <a:r>
                  <a:rPr lang="en-US" b="1" dirty="0" smtClean="0">
                    <a:latin typeface="Cambria Math" panose="02040503050406030204" pitchFamily="18" charset="0"/>
                  </a:rPr>
                  <a:t>u, w, x) </a:t>
                </a:r>
                <a:r>
                  <a:rPr lang="en-US" b="1" dirty="0" smtClean="0">
                    <a:latin typeface="Cambria Math" panose="02040503050406030204" pitchFamily="18" charset="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𝒗</m:t>
                        </m:r>
                      </m:sub>
                    </m:sSub>
                    <m:r>
                      <a:rPr lang="en-US" b="1" i="1">
                        <a:latin typeface="Cambria Math" panose="02040503050406030204" pitchFamily="18" charset="0"/>
                      </a:rPr>
                      <m:t>=</m:t>
                    </m:r>
                    <m:r>
                      <a:rPr lang="en-US" b="1" i="1">
                        <a:latin typeface="Cambria Math" panose="02040503050406030204" pitchFamily="18" charset="0"/>
                      </a:rPr>
                      <m:t>𝑯</m:t>
                    </m:r>
                    <m:r>
                      <a:rPr lang="en-US" b="1" i="1" smtClean="0">
                        <a:latin typeface="Cambria Math" panose="02040503050406030204" pitchFamily="18" charset="0"/>
                      </a:rPr>
                      <m:t>(</m:t>
                    </m:r>
                    <m:r>
                      <a:rPr lang="en-US" b="1" i="1">
                        <a:latin typeface="Cambria Math" panose="02040503050406030204" pitchFamily="18" charset="0"/>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𝒖</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𝒘</m:t>
                            </m:r>
                          </m:sub>
                        </m:sSub>
                      </m:e>
                    </m:d>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smtClean="0">
                            <a:latin typeface="Cambria Math" panose="02040503050406030204" pitchFamily="18" charset="0"/>
                          </a:rPr>
                          <m:t>𝒙</m:t>
                        </m:r>
                      </m:sub>
                    </m:sSub>
                    <m:r>
                      <a:rPr lang="en-US" b="1" i="1" smtClean="0">
                        <a:latin typeface="Cambria Math" panose="02040503050406030204" pitchFamily="18" charset="0"/>
                      </a:rPr>
                      <m:t>)</m:t>
                    </m:r>
                  </m:oMath>
                </a14:m>
                <a:r>
                  <a:rPr lang="en-US" b="1" dirty="0" smtClean="0">
                    <a:latin typeface="Cambria Math" panose="02040503050406030204" pitchFamily="18" charset="0"/>
                  </a:rPr>
                  <a:t> </a:t>
                </a:r>
                <a:r>
                  <a:rPr lang="en-US" b="1" dirty="0" smtClean="0">
                    <a:latin typeface="Cambria Math" panose="02040503050406030204" pitchFamily="18" charset="0"/>
                    <a:sym typeface="Wingdings" panose="05000000000000000000" pitchFamily="2" charset="2"/>
                  </a:rPr>
                  <a:t> Two oracle queries to H to compute label</a:t>
                </a:r>
                <a:endParaRPr lang="en-US" b="1" dirty="0">
                  <a:latin typeface="Cambria Math" panose="02040503050406030204" pitchFamily="18" charset="0"/>
                </a:endParaRPr>
              </a:p>
              <a:p>
                <a:pPr marL="457200" lvl="1" indent="0">
                  <a:buNone/>
                </a:pPr>
                <a:endParaRPr lang="en-US" baseline="30000" dirty="0" smtClean="0"/>
              </a:p>
              <a:p>
                <a:pPr marL="457200" lvl="1" indent="0">
                  <a:buNone/>
                </a:pPr>
                <a:endParaRPr lang="en-US" baseline="30000" dirty="0"/>
              </a:p>
              <a:p>
                <a:pPr marL="457200" lvl="1" indent="0">
                  <a:buNone/>
                </a:pPr>
                <a:r>
                  <a:rPr lang="en-US" b="1" dirty="0">
                    <a:latin typeface="Cambria Math" panose="02040503050406030204" pitchFamily="18" charset="0"/>
                  </a:rPr>
                  <a:t>Node v has </a:t>
                </a:r>
                <a:r>
                  <a:rPr lang="en-US" b="1" dirty="0" smtClean="0">
                    <a:latin typeface="Cambria Math" panose="02040503050406030204" pitchFamily="18" charset="0"/>
                  </a:rPr>
                  <a:t>four </a:t>
                </a:r>
                <a:r>
                  <a:rPr lang="en-US" b="1" dirty="0">
                    <a:latin typeface="Cambria Math" panose="02040503050406030204" pitchFamily="18" charset="0"/>
                  </a:rPr>
                  <a:t>parents (u, w, </a:t>
                </a:r>
                <a:r>
                  <a:rPr lang="en-US" b="1" dirty="0" smtClean="0">
                    <a:latin typeface="Cambria Math" panose="02040503050406030204" pitchFamily="18" charset="0"/>
                  </a:rPr>
                  <a:t>x, y) </a:t>
                </a:r>
                <a:r>
                  <a:rPr lang="en-US" b="1" dirty="0">
                    <a:latin typeface="Cambria Math" panose="02040503050406030204" pitchFamily="18" charset="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𝒗</m:t>
                        </m:r>
                      </m:sub>
                    </m:sSub>
                    <m:r>
                      <a:rPr lang="en-US" b="1" i="1">
                        <a:latin typeface="Cambria Math" panose="02040503050406030204" pitchFamily="18" charset="0"/>
                      </a:rPr>
                      <m:t>=</m:t>
                    </m:r>
                    <m:r>
                      <a:rPr lang="en-US" b="1" i="1" smtClean="0">
                        <a:latin typeface="Cambria Math" panose="02040503050406030204" pitchFamily="18" charset="0"/>
                      </a:rPr>
                      <m:t>𝑯</m:t>
                    </m:r>
                    <m:r>
                      <a:rPr lang="en-US" b="1" i="1" smtClean="0">
                        <a:latin typeface="Cambria Math" panose="02040503050406030204" pitchFamily="18" charset="0"/>
                      </a:rPr>
                      <m:t>(</m:t>
                    </m:r>
                    <m:r>
                      <a:rPr lang="en-US" b="1" i="1">
                        <a:latin typeface="Cambria Math" panose="02040503050406030204" pitchFamily="18" charset="0"/>
                      </a:rPr>
                      <m:t>𝑯</m:t>
                    </m:r>
                    <m:r>
                      <a:rPr lang="en-US" b="1" i="1">
                        <a:latin typeface="Cambria Math" panose="02040503050406030204" pitchFamily="18" charset="0"/>
                      </a:rPr>
                      <m:t>(</m:t>
                    </m:r>
                    <m:r>
                      <a:rPr lang="en-US" b="1" i="1">
                        <a:latin typeface="Cambria Math" panose="02040503050406030204" pitchFamily="18" charset="0"/>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𝒖</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𝒘</m:t>
                            </m:r>
                          </m:sub>
                        </m:sSub>
                      </m:e>
                    </m:d>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𝒙</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smtClean="0">
                            <a:latin typeface="Cambria Math" panose="02040503050406030204" pitchFamily="18" charset="0"/>
                          </a:rPr>
                          <m:t>𝒚</m:t>
                        </m:r>
                      </m:sub>
                    </m:sSub>
                    <m:r>
                      <a:rPr lang="en-US" b="1" i="1" smtClean="0">
                        <a:latin typeface="Cambria Math" panose="02040503050406030204" pitchFamily="18" charset="0"/>
                      </a:rPr>
                      <m:t>)</m:t>
                    </m:r>
                  </m:oMath>
                </a14:m>
                <a:r>
                  <a:rPr lang="en-US" b="1" dirty="0">
                    <a:latin typeface="Cambria Math" panose="02040503050406030204" pitchFamily="18" charset="0"/>
                  </a:rPr>
                  <a:t> </a:t>
                </a:r>
                <a:r>
                  <a:rPr lang="en-US" b="1" dirty="0">
                    <a:latin typeface="Cambria Math" panose="02040503050406030204" pitchFamily="18" charset="0"/>
                    <a:sym typeface="Wingdings" panose="05000000000000000000" pitchFamily="2" charset="2"/>
                  </a:rPr>
                  <a:t> </a:t>
                </a:r>
                <a:r>
                  <a:rPr lang="en-US" b="1" dirty="0" smtClean="0">
                    <a:latin typeface="Cambria Math" panose="02040503050406030204" pitchFamily="18" charset="0"/>
                    <a:sym typeface="Wingdings" panose="05000000000000000000" pitchFamily="2" charset="2"/>
                  </a:rPr>
                  <a:t>Three </a:t>
                </a:r>
                <a:r>
                  <a:rPr lang="en-US" b="1" dirty="0">
                    <a:latin typeface="Cambria Math" panose="02040503050406030204" pitchFamily="18" charset="0"/>
                    <a:sym typeface="Wingdings" panose="05000000000000000000" pitchFamily="2" charset="2"/>
                  </a:rPr>
                  <a:t>oracle queries to H to compute </a:t>
                </a:r>
                <a:r>
                  <a:rPr lang="en-US" b="1" dirty="0" smtClean="0">
                    <a:latin typeface="Cambria Math" panose="02040503050406030204" pitchFamily="18" charset="0"/>
                    <a:sym typeface="Wingdings" panose="05000000000000000000" pitchFamily="2" charset="2"/>
                  </a:rPr>
                  <a:t>label</a:t>
                </a:r>
              </a:p>
              <a:p>
                <a:pPr marL="457200" lvl="1" indent="0">
                  <a:buNone/>
                </a:pPr>
                <a:endParaRPr lang="en-US" b="1" dirty="0">
                  <a:latin typeface="Cambria Math" panose="02040503050406030204" pitchFamily="18" charset="0"/>
                  <a:sym typeface="Wingdings" panose="05000000000000000000" pitchFamily="2" charset="2"/>
                </a:endParaRPr>
              </a:p>
              <a:p>
                <a:pPr marL="457200" lvl="1" indent="0">
                  <a:buNone/>
                </a:pPr>
                <a:r>
                  <a:rPr lang="en-US" b="1" dirty="0">
                    <a:latin typeface="Cambria Math" panose="02040503050406030204" pitchFamily="18" charset="0"/>
                  </a:rPr>
                  <a:t>Node v has </a:t>
                </a:r>
                <a:r>
                  <a:rPr lang="en-US" b="1" dirty="0" smtClean="0">
                    <a:latin typeface="Cambria Math" panose="02040503050406030204" pitchFamily="18" charset="0"/>
                  </a:rPr>
                  <a:t>k parents </a:t>
                </a:r>
                <a:r>
                  <a:rPr lang="en-US" b="1" dirty="0">
                    <a:latin typeface="Cambria Math" panose="02040503050406030204" pitchFamily="18" charset="0"/>
                    <a:sym typeface="Wingdings" panose="05000000000000000000" pitchFamily="2" charset="2"/>
                  </a:rPr>
                  <a:t> </a:t>
                </a:r>
                <a:r>
                  <a:rPr lang="en-US" b="1" dirty="0" smtClean="0">
                    <a:latin typeface="Cambria Math" panose="02040503050406030204" pitchFamily="18" charset="0"/>
                    <a:sym typeface="Wingdings" panose="05000000000000000000" pitchFamily="2" charset="2"/>
                  </a:rPr>
                  <a:t>k-1 </a:t>
                </a:r>
                <a:r>
                  <a:rPr lang="en-US" b="1" dirty="0">
                    <a:latin typeface="Cambria Math" panose="02040503050406030204" pitchFamily="18" charset="0"/>
                    <a:sym typeface="Wingdings" panose="05000000000000000000" pitchFamily="2" charset="2"/>
                  </a:rPr>
                  <a:t>oracle queries to H to compute label</a:t>
                </a:r>
              </a:p>
              <a:p>
                <a:pPr marL="457200" lvl="1" indent="0">
                  <a:buNone/>
                </a:pPr>
                <a:endParaRPr lang="en-US" b="1" dirty="0" smtClean="0">
                  <a:latin typeface="Cambria Math" panose="02040503050406030204" pitchFamily="18" charset="0"/>
                  <a:sym typeface="Wingdings" panose="05000000000000000000" pitchFamily="2" charset="2"/>
                </a:endParaRPr>
              </a:p>
              <a:p>
                <a:pPr marL="457200" lvl="1" indent="0">
                  <a:buNone/>
                </a:pPr>
                <a:endParaRPr lang="en-US" b="1" dirty="0">
                  <a:latin typeface="Cambria Math" panose="02040503050406030204" pitchFamily="18" charset="0"/>
                  <a:sym typeface="Wingdings" panose="05000000000000000000" pitchFamily="2" charset="2"/>
                </a:endParaRPr>
              </a:p>
              <a:p>
                <a:pPr marL="457200" lvl="1" indent="0">
                  <a:buNone/>
                </a:pPr>
                <a:r>
                  <a:rPr lang="en-US" b="1" dirty="0" smtClean="0">
                    <a:latin typeface="Cambria Math" panose="02040503050406030204" pitchFamily="18" charset="0"/>
                    <a:sym typeface="Wingdings" panose="05000000000000000000" pitchFamily="2" charset="2"/>
                  </a:rPr>
                  <a:t>Running time to evaluate </a:t>
                </a:r>
                <a14:m>
                  <m:oMath xmlns:m="http://schemas.openxmlformats.org/officeDocument/2006/math">
                    <m:sSub>
                      <m:sSubPr>
                        <m:ctrlPr>
                          <a:rPr lang="en-US" b="1" i="1" smtClean="0">
                            <a:latin typeface="Cambria Math" panose="02040503050406030204" pitchFamily="18" charset="0"/>
                            <a:sym typeface="Wingdings" panose="05000000000000000000" pitchFamily="2" charset="2"/>
                          </a:rPr>
                        </m:ctrlPr>
                      </m:sSubPr>
                      <m:e>
                        <m:r>
                          <a:rPr lang="en-US" b="1" i="1" smtClean="0">
                            <a:latin typeface="Cambria Math" panose="02040503050406030204" pitchFamily="18" charset="0"/>
                            <a:sym typeface="Wingdings" panose="05000000000000000000" pitchFamily="2" charset="2"/>
                          </a:rPr>
                          <m:t>𝒇</m:t>
                        </m:r>
                      </m:e>
                      <m:sub>
                        <m:r>
                          <a:rPr lang="en-US" b="1" i="1" smtClean="0">
                            <a:latin typeface="Cambria Math" panose="02040503050406030204" pitchFamily="18" charset="0"/>
                            <a:sym typeface="Wingdings" panose="05000000000000000000" pitchFamily="2" charset="2"/>
                          </a:rPr>
                          <m:t>𝑮</m:t>
                        </m:r>
                        <m:r>
                          <a:rPr lang="en-US" b="1" i="1" smtClean="0">
                            <a:latin typeface="Cambria Math" panose="02040503050406030204" pitchFamily="18" charset="0"/>
                            <a:sym typeface="Wingdings" panose="05000000000000000000" pitchFamily="2" charset="2"/>
                          </a:rPr>
                          <m:t>,</m:t>
                        </m:r>
                        <m:r>
                          <a:rPr lang="en-US" b="1" i="1" smtClean="0">
                            <a:latin typeface="Cambria Math" panose="02040503050406030204" pitchFamily="18" charset="0"/>
                            <a:sym typeface="Wingdings" panose="05000000000000000000" pitchFamily="2" charset="2"/>
                          </a:rPr>
                          <m:t>𝑯</m:t>
                        </m:r>
                      </m:sub>
                    </m:sSub>
                  </m:oMath>
                </a14:m>
                <a:r>
                  <a:rPr lang="en-US" b="1" dirty="0" smtClean="0">
                    <a:latin typeface="Cambria Math" panose="02040503050406030204" pitchFamily="18" charset="0"/>
                    <a:sym typeface="Wingdings" panose="05000000000000000000" pitchFamily="2" charset="2"/>
                  </a:rPr>
                  <a:t> is proportional to </a:t>
                </a:r>
                <a14:m>
                  <m:oMath xmlns:m="http://schemas.openxmlformats.org/officeDocument/2006/math">
                    <m:r>
                      <a:rPr lang="en-US" b="1" i="1" smtClean="0">
                        <a:latin typeface="Cambria Math" panose="02040503050406030204" pitchFamily="18" charset="0"/>
                        <a:sym typeface="Wingdings" panose="05000000000000000000" pitchFamily="2" charset="2"/>
                      </a:rPr>
                      <m:t>𝒏</m:t>
                    </m:r>
                    <m:r>
                      <a:rPr lang="en-US" b="1" i="1" smtClean="0">
                        <a:latin typeface="Cambria Math" panose="02040503050406030204" pitchFamily="18" charset="0"/>
                        <a:ea typeface="Cambria Math" panose="02040503050406030204" pitchFamily="18" charset="0"/>
                        <a:sym typeface="Wingdings" panose="05000000000000000000" pitchFamily="2" charset="2"/>
                      </a:rPr>
                      <m:t>×</m:t>
                    </m:r>
                    <m:r>
                      <a:rPr lang="en-US" b="1" i="1" smtClean="0">
                        <a:latin typeface="Cambria Math" panose="02040503050406030204" pitchFamily="18" charset="0"/>
                        <a:ea typeface="Cambria Math" panose="02040503050406030204" pitchFamily="18" charset="0"/>
                        <a:sym typeface="Wingdings" panose="05000000000000000000" pitchFamily="2" charset="2"/>
                      </a:rPr>
                      <m:t>𝒊𝒏𝒅𝒆𝒈</m:t>
                    </m:r>
                    <m:r>
                      <a:rPr lang="en-US" b="1" i="1" smtClean="0">
                        <a:latin typeface="Cambria Math" panose="02040503050406030204" pitchFamily="18" charset="0"/>
                        <a:ea typeface="Cambria Math" panose="02040503050406030204" pitchFamily="18" charset="0"/>
                        <a:sym typeface="Wingdings" panose="05000000000000000000" pitchFamily="2" charset="2"/>
                      </a:rPr>
                      <m:t>(</m:t>
                    </m:r>
                    <m:r>
                      <a:rPr lang="en-US" b="1" i="1" smtClean="0">
                        <a:latin typeface="Cambria Math" panose="02040503050406030204" pitchFamily="18" charset="0"/>
                        <a:ea typeface="Cambria Math" panose="02040503050406030204" pitchFamily="18" charset="0"/>
                        <a:sym typeface="Wingdings" panose="05000000000000000000" pitchFamily="2" charset="2"/>
                      </a:rPr>
                      <m:t>𝑮</m:t>
                    </m:r>
                    <m:r>
                      <a:rPr lang="en-US" b="1" i="1" smtClean="0">
                        <a:latin typeface="Cambria Math" panose="02040503050406030204" pitchFamily="18" charset="0"/>
                        <a:ea typeface="Cambria Math" panose="02040503050406030204" pitchFamily="18" charset="0"/>
                        <a:sym typeface="Wingdings" panose="05000000000000000000" pitchFamily="2" charset="2"/>
                      </a:rPr>
                      <m:t>)</m:t>
                    </m:r>
                  </m:oMath>
                </a14:m>
                <a:endParaRPr lang="en-US" b="1" dirty="0">
                  <a:latin typeface="Cambria Math" panose="02040503050406030204" pitchFamily="18" charset="0"/>
                </a:endParaRPr>
              </a:p>
              <a:p>
                <a:pPr marL="457200" lvl="1"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521" r="-464"/>
                </a:stretch>
              </a:blipFill>
            </p:spPr>
            <p:txBody>
              <a:bodyPr/>
              <a:lstStyle/>
              <a:p>
                <a:r>
                  <a:rPr lang="en-US">
                    <a:noFill/>
                  </a:rPr>
                  <a:t> </a:t>
                </a:r>
              </a:p>
            </p:txBody>
          </p:sp>
        </mc:Fallback>
      </mc:AlternateContent>
    </p:spTree>
    <p:extLst>
      <p:ext uri="{BB962C8B-B14F-4D97-AF65-F5344CB8AC3E}">
        <p14:creationId xmlns:p14="http://schemas.microsoft.com/office/powerpoint/2010/main" val="20236970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514338" indent="-514338">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514338" indent="-514338">
                  <a:buFont typeface="Arial" panose="020B0604020202020204" pitchFamily="34" charset="0"/>
                  <a:buAutoNum type="arabicPeriod"/>
                </a:pPr>
                <a:endParaRPr lang="en-US" dirty="0" smtClean="0"/>
              </a:p>
              <a:p>
                <a:pPr marL="514338" indent="-514338">
                  <a:buFont typeface="Arial" panose="020B0604020202020204" pitchFamily="34" charset="0"/>
                  <a:buAutoNum type="arabicPeriod"/>
                </a:pPr>
                <a:r>
                  <a:rPr lang="en-US" dirty="0" smtClean="0"/>
                  <a:t>CC(G)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38" indent="-514338">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739" y="305967"/>
            <a:ext cx="2123420" cy="3602736"/>
          </a:xfrm>
          <a:prstGeom prst="rect">
            <a:avLst/>
          </a:prstGeom>
        </p:spPr>
      </p:pic>
      <p:sp>
        <p:nvSpPr>
          <p:cNvPr id="5" name="Rectangle 4"/>
          <p:cNvSpPr/>
          <p:nvPr/>
        </p:nvSpPr>
        <p:spPr>
          <a:xfrm>
            <a:off x="970844" y="4857689"/>
            <a:ext cx="10684315"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t>Maximize costs for fixed running time n </a:t>
            </a:r>
          </a:p>
          <a:p>
            <a:pPr algn="ctr"/>
            <a:r>
              <a:rPr lang="en-US" sz="4267" dirty="0"/>
              <a:t>(Users are impatient)</a:t>
            </a:r>
          </a:p>
        </p:txBody>
      </p:sp>
    </p:spTree>
    <p:extLst>
      <p:ext uri="{BB962C8B-B14F-4D97-AF65-F5344CB8AC3E}">
        <p14:creationId xmlns:p14="http://schemas.microsoft.com/office/powerpoint/2010/main" val="32965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b="1" dirty="0" smtClean="0"/>
              <a:t>Our Attacks</a:t>
            </a:r>
          </a:p>
          <a:p>
            <a:pPr lvl="1"/>
            <a:r>
              <a:rPr lang="en-US" dirty="0" smtClean="0"/>
              <a:t>General Attack on Non Depth Robust DAGs</a:t>
            </a:r>
          </a:p>
          <a:p>
            <a:pPr lvl="1"/>
            <a:r>
              <a:rPr lang="en-US" dirty="0" smtClean="0"/>
              <a:t>Existing </a:t>
            </a:r>
            <a:r>
              <a:rPr lang="en-US" dirty="0" err="1" smtClean="0"/>
              <a:t>iMHFs</a:t>
            </a:r>
            <a:r>
              <a:rPr lang="en-US" dirty="0" smtClean="0"/>
              <a:t> are not Depth Robust</a:t>
            </a:r>
          </a:p>
          <a:p>
            <a:pPr lvl="1"/>
            <a:r>
              <a:rPr lang="en-US" dirty="0" smtClean="0"/>
              <a:t>Ideal </a:t>
            </a:r>
            <a:r>
              <a:rPr lang="en-US" dirty="0" err="1" smtClean="0"/>
              <a:t>iMHFs</a:t>
            </a:r>
            <a:r>
              <a:rPr lang="en-US" dirty="0" smtClean="0"/>
              <a:t> don’t exist</a:t>
            </a:r>
            <a:endParaRPr lang="en-US" dirty="0"/>
          </a:p>
          <a:p>
            <a:r>
              <a:rPr lang="en-US" dirty="0"/>
              <a:t>Subsequent </a:t>
            </a:r>
            <a:r>
              <a:rPr lang="en-US" dirty="0" smtClean="0"/>
              <a:t>Results (Depth-Robustness is Sufficient)</a:t>
            </a:r>
          </a:p>
          <a:p>
            <a:r>
              <a:rPr lang="en-US" dirty="0" smtClean="0"/>
              <a:t>Open Questions</a:t>
            </a:r>
            <a:endParaRPr lang="en-US" dirty="0"/>
          </a:p>
        </p:txBody>
      </p:sp>
    </p:spTree>
    <p:extLst>
      <p:ext uri="{BB962C8B-B14F-4D97-AF65-F5344CB8AC3E}">
        <p14:creationId xmlns:p14="http://schemas.microsoft.com/office/powerpoint/2010/main" val="7128566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A Necessary Property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263" y="1552180"/>
            <a:ext cx="6886251" cy="491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574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76714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Leaky-Source (Auxiliary-Input): </a:t>
                </a:r>
                <a:r>
                  <a:rPr lang="en-US" dirty="0" smtClean="0"/>
                  <a:t>Online attacker gets hint </a:t>
                </a: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m:t>
                    </m:r>
                    <m:r>
                      <m:rPr>
                        <m:sty m:val="p"/>
                      </m:rPr>
                      <a:rPr lang="en-US" b="0" i="0" smtClean="0">
                        <a:latin typeface="Cambria Math" panose="02040503050406030204" pitchFamily="18" charset="0"/>
                      </a:rPr>
                      <m:t>f</m:t>
                    </m:r>
                    <m:r>
                      <a:rPr lang="en-US" b="0" i="0" smtClean="0">
                        <a:latin typeface="Cambria Math" panose="02040503050406030204" pitchFamily="18" charset="0"/>
                      </a:rPr>
                      <m:t>(</m:t>
                    </m:r>
                    <m:r>
                      <a:rPr lang="en-US" b="1" i="1">
                        <a:latin typeface="Cambria Math" panose="02040503050406030204" pitchFamily="18" charset="0"/>
                      </a:rPr>
                      <m:t>𝑿</m:t>
                    </m:r>
                    <m:r>
                      <a:rPr lang="en-US" b="0" i="1" smtClean="0">
                        <a:latin typeface="Cambria Math" panose="02040503050406030204" pitchFamily="18" charset="0"/>
                      </a:rPr>
                      <m:t>)</m:t>
                    </m:r>
                  </m:oMath>
                </a14:m>
                <a:r>
                  <a:rPr lang="en-US" dirty="0" smtClean="0"/>
                  <a:t> for some function </a:t>
                </a:r>
                <a14:m>
                  <m:oMath xmlns:m="http://schemas.openxmlformats.org/officeDocument/2006/math">
                    <m:r>
                      <m:rPr>
                        <m:sty m:val="p"/>
                      </m:rPr>
                      <a:rPr lang="en-US">
                        <a:latin typeface="Cambria Math" panose="02040503050406030204" pitchFamily="18" charset="0"/>
                      </a:rPr>
                      <m:t>f</m:t>
                    </m:r>
                    <m:r>
                      <a:rPr lang="en-US" b="1"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r>
                      <a:rPr lang="en-US"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𝑺</m:t>
                        </m:r>
                      </m:sup>
                    </m:sSup>
                    <m:r>
                      <a:rPr lang="en-US" b="1" i="1" smtClean="0">
                        <a:latin typeface="Cambria Math" panose="02040503050406030204" pitchFamily="18" charset="0"/>
                      </a:rPr>
                      <m:t>.</m:t>
                    </m:r>
                  </m:oMath>
                </a14:m>
                <a:r>
                  <a:rPr lang="en-US" dirty="0" smtClean="0"/>
                  <a:t> </a:t>
                </a:r>
              </a:p>
              <a:p>
                <a:pPr lvl="1"/>
                <a:r>
                  <a:rPr lang="en-US" b="1" dirty="0" smtClean="0"/>
                  <a:t>Bayesian Update: </a:t>
                </a:r>
                <a:r>
                  <a:rPr lang="en-US" dirty="0" smtClean="0"/>
                  <a:t>Conditional Distribution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𝒛</m:t>
                        </m:r>
                      </m:sub>
                    </m:sSub>
                  </m:oMath>
                </a14:m>
                <a:r>
                  <a:rPr lang="en-US" b="1" i="1" dirty="0" smtClean="0">
                    <a:latin typeface="Cambria Math" panose="02040503050406030204" pitchFamily="18" charset="0"/>
                  </a:rPr>
                  <a:t> </a:t>
                </a:r>
                <a:r>
                  <a:rPr lang="en-US" i="1" dirty="0" smtClean="0">
                    <a:latin typeface="Cambria Math" panose="02040503050406030204" pitchFamily="18" charset="0"/>
                  </a:rPr>
                  <a:t>for all x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r>
                  <a:rPr lang="en-US" b="1" i="1" dirty="0" smtClean="0">
                    <a:latin typeface="Cambria Math" panose="02040503050406030204" pitchFamily="18" charset="0"/>
                  </a:rPr>
                  <a:t> </a:t>
                </a:r>
                <a:r>
                  <a:rPr lang="en-US" i="1" dirty="0" smtClean="0">
                    <a:latin typeface="Cambria Math" panose="02040503050406030204" pitchFamily="18" charset="0"/>
                  </a:rPr>
                  <a:t>we have</a:t>
                </a:r>
                <a:endParaRPr lang="en-US" b="1"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smtClean="0">
                                      <a:latin typeface="Cambria Math" panose="02040503050406030204" pitchFamily="18" charset="0"/>
                                    </a:rPr>
                                    <m:t>𝒛</m:t>
                                  </m:r>
                                </m:sub>
                              </m:sSub>
                              <m:r>
                                <a:rPr lang="en-US" b="0" i="1" smtClean="0">
                                  <a:latin typeface="Cambria Math" panose="02040503050406030204" pitchFamily="18" charset="0"/>
                                </a:rPr>
                                <m:t>=</m:t>
                              </m:r>
                              <m:r>
                                <a:rPr lang="en-US" b="0" i="1" smtClean="0">
                                  <a:latin typeface="Cambria Math" panose="02040503050406030204" pitchFamily="18" charset="0"/>
                                </a:rPr>
                                <m:t>𝑥</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n-US" dirty="0" smtClean="0"/>
              </a:p>
              <a:p>
                <a:pPr marL="457200" lvl="1" indent="0">
                  <a:buNone/>
                </a:pPr>
                <a:r>
                  <a:rPr lang="en-US" b="1" dirty="0" smtClean="0"/>
                  <a:t>Challenge: It can be difficult to reason about the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endParaRPr lang="en-US" dirty="0" smtClean="0"/>
              </a:p>
              <a:p>
                <a:pPr marL="457200" lvl="1" indent="0">
                  <a:buNone/>
                </a:pPr>
                <a:r>
                  <a:rPr lang="en-US" b="1" dirty="0" smtClean="0"/>
                  <a:t>Entropy Deficiency:</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𝑀</m:t>
                        </m:r>
                      </m:e>
                    </m:fun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e>
                    </m:d>
                  </m:oMath>
                </a14:m>
                <a:r>
                  <a:rPr lang="en-US" dirty="0" smtClean="0"/>
                  <a:t> </a:t>
                </a:r>
                <a14:m>
                  <m:oMath xmlns:m="http://schemas.openxmlformats.org/officeDocument/2006/math">
                    <m:r>
                      <a:rPr lang="en-US" b="0" i="0" smtClean="0">
                        <a:latin typeface="Cambria Math" panose="02040503050406030204" pitchFamily="18" charset="0"/>
                      </a:rPr>
                      <m:t>                            </m:t>
                    </m:r>
                    <m:r>
                      <a:rPr lang="en-US" b="1">
                        <a:latin typeface="Cambria Math" panose="02040503050406030204" pitchFamily="18" charset="0"/>
                      </a:rPr>
                      <m:t>𝐄</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e>
                    </m:d>
                    <m:r>
                      <a:rPr lang="en-US" i="1">
                        <a:latin typeface="Cambria Math" panose="02040503050406030204" pitchFamily="18" charset="0"/>
                      </a:rPr>
                      <m:t>≤</m:t>
                    </m:r>
                    <m:r>
                      <a:rPr lang="en-US" i="1">
                        <a:latin typeface="Cambria Math" panose="02040503050406030204" pitchFamily="18" charset="0"/>
                      </a:rPr>
                      <m:t>𝑆</m:t>
                    </m:r>
                  </m:oMath>
                </a14:m>
                <a:endParaRPr lang="en-US" dirty="0" smtClean="0"/>
              </a:p>
              <a:p>
                <a:pPr marL="457200" lvl="1" indent="0">
                  <a:buNone/>
                </a:pPr>
                <a:endParaRPr lang="en-US" dirty="0" smtClean="0"/>
              </a:p>
              <a:p>
                <a:pPr marL="457200" lvl="1" indent="0">
                  <a:buNone/>
                </a:pPr>
                <a:endParaRPr lang="en-US" dirty="0" smtClean="0"/>
              </a:p>
              <a:p>
                <a:r>
                  <a:rPr lang="en-US" b="1" dirty="0" smtClean="0"/>
                  <a:t>Step 1: </a:t>
                </a:r>
                <a:r>
                  <a:rPr lang="en-US" dirty="0" smtClean="0"/>
                  <a:t>Show that any leaky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dirty="0" smtClean="0"/>
                  <a:t>-close to a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dirty="0" smtClean="0"/>
                  <a:t> which is a convex combination of </a:t>
                </a:r>
                <a14:m>
                  <m:oMath xmlns:m="http://schemas.openxmlformats.org/officeDocument/2006/math">
                    <m:r>
                      <a:rPr lang="en-US" b="0" i="0"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sources.</a:t>
                </a:r>
              </a:p>
              <a:p>
                <a:pPr lvl="1"/>
                <a:r>
                  <a:rPr lang="en-US" b="1" dirty="0"/>
                  <a:t>Convex Combination:</a:t>
                </a:r>
                <a:r>
                  <a:rPr lang="en-US" dirty="0"/>
                  <a:t> 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𝑘</m:t>
                        </m:r>
                      </m:sub>
                    </m:sSub>
                  </m:oMath>
                </a14:m>
                <a:r>
                  <a:rPr lang="en-US" dirty="0"/>
                  <a:t> each be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sources.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dirty="0"/>
                  <a:t> has the form sample a source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oMath>
                </a14:m>
                <a:r>
                  <a:rPr lang="en-US" dirty="0"/>
                  <a:t> with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r>
                  <a:rPr lang="en-US" dirty="0"/>
                  <a:t> then sample from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sources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𝑖</m:t>
                        </m:r>
                      </m:sub>
                    </m:sSub>
                  </m:oMath>
                </a14:m>
                <a:endParaRPr lang="en-US" i="1" dirty="0" smtClean="0">
                  <a:latin typeface="Cambria Math" panose="02040503050406030204" pitchFamily="18" charset="0"/>
                </a:endParaRPr>
              </a:p>
              <a:p>
                <a:pPr lvl="1"/>
                <a:r>
                  <a:rPr lang="en-US" b="1" dirty="0" smtClean="0"/>
                  <a:t>Number of Fixed Points:</a:t>
                </a:r>
                <a:r>
                  <a:rPr lang="en-US" b="0" dirty="0" smtClean="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𝛾</m:t>
                            </m:r>
                            <m:r>
                              <m:rPr>
                                <m:nor/>
                              </m:rPr>
                              <a:rPr lang="en-US" dirty="0"/>
                              <m:t> </m:t>
                            </m:r>
                          </m:e>
                        </m:func>
                      </m:num>
                      <m:den>
                        <m:r>
                          <a:rPr lang="en-US" i="1">
                            <a:latin typeface="Cambria Math" panose="02040503050406030204" pitchFamily="18" charset="0"/>
                            <a:ea typeface="Cambria Math" panose="02040503050406030204" pitchFamily="18" charset="0"/>
                          </a:rPr>
                          <m:t>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den>
                    </m:f>
                  </m:oMath>
                </a14:m>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b="-8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36891371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16782776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Input: |S|</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e such that depth(G-S) = d, g &gt; d</a:t>
                </a:r>
              </a:p>
              <a:p>
                <a:endParaRPr lang="en-US" dirty="0" smtClean="0"/>
              </a:p>
              <a:p>
                <a:r>
                  <a:rPr lang="en-US" b="1" dirty="0"/>
                  <a:t>Light </a:t>
                </a:r>
                <a:r>
                  <a:rPr lang="en-US" b="1" dirty="0" smtClean="0"/>
                  <a:t>Phase (g rounds)</a:t>
                </a:r>
                <a:r>
                  <a:rPr lang="en-US" dirty="0" smtClean="0"/>
                  <a:t>: </a:t>
                </a:r>
                <a:r>
                  <a:rPr lang="en-US" dirty="0"/>
                  <a:t>Discard most pebbles!</a:t>
                </a:r>
              </a:p>
              <a:p>
                <a:pPr marL="992990" lvl="1" indent="-535790"/>
                <a:r>
                  <a:rPr lang="en-US" dirty="0" smtClean="0"/>
                  <a:t>Goal: Pebble the next g nodes in g (sequential) steps</a:t>
                </a:r>
              </a:p>
              <a:p>
                <a:pPr marL="992990" lvl="1" indent="-535790"/>
                <a:r>
                  <a:rPr lang="en-US" dirty="0" smtClean="0"/>
                  <a:t>Low Memory (only </a:t>
                </a:r>
                <a:r>
                  <a:rPr lang="en-US" dirty="0"/>
                  <a:t>keep pebbles on S and on </a:t>
                </a:r>
                <a:r>
                  <a:rPr lang="en-US" dirty="0" smtClean="0"/>
                  <a:t>parents of new nodes)</a:t>
                </a:r>
                <a:endParaRPr lang="en-US" dirty="0"/>
              </a:p>
              <a:p>
                <a:pPr marL="992990" lvl="1" indent="-535790"/>
                <a:r>
                  <a:rPr lang="en-US" dirty="0" smtClean="0"/>
                  <a:t>Lasts a ``long” time</a:t>
                </a:r>
              </a:p>
              <a:p>
                <a:pPr marL="0" indent="0">
                  <a:buNone/>
                </a:pPr>
                <a:endParaRPr lang="en-US" dirty="0" smtClean="0"/>
              </a:p>
              <a:p>
                <a:r>
                  <a:rPr lang="en-US" b="1" dirty="0" smtClean="0"/>
                  <a:t>Balloon Phase (d rounds):</a:t>
                </a:r>
                <a:r>
                  <a:rPr lang="en-US" dirty="0" smtClean="0"/>
                  <a:t> Greedily Recover Missing Pebbles</a:t>
                </a:r>
              </a:p>
              <a:p>
                <a:pPr lvl="1"/>
                <a:r>
                  <a:rPr lang="en-US" dirty="0" smtClean="0"/>
                  <a:t>Goal: Recover needed pebbles for upcoming light phase</a:t>
                </a:r>
              </a:p>
              <a:p>
                <a:pPr lvl="1"/>
                <a:r>
                  <a:rPr lang="en-US" dirty="0" smtClean="0"/>
                  <a:t>Expensive, but quick (at most d steps in parallel).</a:t>
                </a: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
        <p:nvSpPr>
          <p:cNvPr id="8" name="TextBox 7"/>
          <p:cNvSpPr txBox="1"/>
          <p:nvPr/>
        </p:nvSpPr>
        <p:spPr>
          <a:xfrm>
            <a:off x="11776453" y="12288981"/>
            <a:ext cx="9662389" cy="2169825"/>
          </a:xfrm>
          <a:prstGeom prst="rect">
            <a:avLst/>
          </a:prstGeom>
          <a:noFill/>
        </p:spPr>
        <p:txBody>
          <a:bodyPr wrap="none" rtlCol="0">
            <a:spAutoFit/>
          </a:bodyPr>
          <a:lstStyle/>
          <a:p>
            <a:r>
              <a:rPr lang="en-US" sz="3375" dirty="0"/>
              <a:t>Light Phase: Discard most pebbles!</a:t>
            </a:r>
          </a:p>
          <a:p>
            <a:pPr marL="535790" indent="-535790">
              <a:buFont typeface="Arial" panose="020B0604020202020204" pitchFamily="34" charset="0"/>
              <a:buChar char="•"/>
            </a:pPr>
            <a:r>
              <a:rPr lang="en-US" sz="3375" dirty="0"/>
              <a:t>Only keep pebbles on parents of next g nodes.</a:t>
            </a:r>
          </a:p>
          <a:p>
            <a:pPr marL="535790" indent="-535790">
              <a:buFont typeface="Arial" panose="020B0604020202020204" pitchFamily="34" charset="0"/>
              <a:buChar char="•"/>
            </a:pPr>
            <a:r>
              <a:rPr lang="en-US" sz="3375" dirty="0"/>
              <a:t>One Light Phase: Cost = O(</a:t>
            </a:r>
            <a:r>
              <a:rPr lang="en-US" sz="3375" dirty="0" err="1"/>
              <a:t>g|S</a:t>
            </a:r>
            <a:r>
              <a:rPr lang="en-US" sz="3375" dirty="0"/>
              <a:t>|)</a:t>
            </a:r>
          </a:p>
          <a:p>
            <a:pPr marL="535790" indent="-535790">
              <a:buFont typeface="Arial" panose="020B0604020202020204" pitchFamily="34" charset="0"/>
              <a:buChar char="•"/>
            </a:pPr>
            <a:r>
              <a:rPr lang="en-US" sz="3375" dirty="0"/>
              <a:t>All Light Phases: Total Cost = O(</a:t>
            </a:r>
            <a:r>
              <a:rPr lang="en-US" sz="3375" dirty="0" err="1"/>
              <a:t>g|S</a:t>
            </a:r>
            <a:r>
              <a:rPr lang="en-US" sz="3375" dirty="0"/>
              <a:t>|(n/g))= O(</a:t>
            </a:r>
            <a:r>
              <a:rPr lang="en-US" sz="3375" dirty="0" err="1"/>
              <a:t>n|S</a:t>
            </a:r>
            <a:r>
              <a:rPr lang="en-US" sz="3375" dirty="0"/>
              <a:t>|)</a:t>
            </a:r>
          </a:p>
        </p:txBody>
      </p:sp>
    </p:spTree>
    <p:extLst>
      <p:ext uri="{BB962C8B-B14F-4D97-AF65-F5344CB8AC3E}">
        <p14:creationId xmlns:p14="http://schemas.microsoft.com/office/powerpoint/2010/main" val="42641328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854" y="1548527"/>
            <a:ext cx="9959109" cy="5059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Tree>
    <p:extLst>
      <p:ext uri="{BB962C8B-B14F-4D97-AF65-F5344CB8AC3E}">
        <p14:creationId xmlns:p14="http://schemas.microsoft.com/office/powerpoint/2010/main" val="39722526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E</m:t>
                        </m:r>
                        <m:r>
                          <m:rPr>
                            <m:sty m:val="p"/>
                          </m:rPr>
                          <a:rPr lang="en-US" b="0" i="0" baseline="-25000" smtClean="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b="0" i="1" smtClean="0">
                            <a:latin typeface="Cambria Math" panose="02040503050406030204" pitchFamily="18" charset="0"/>
                          </a:rPr>
                          <m:t>𝑛</m:t>
                        </m:r>
                        <m:r>
                          <a:rPr lang="en-US" i="1">
                            <a:latin typeface="Cambria Math" panose="02040503050406030204" pitchFamily="18" charset="0"/>
                          </a:rPr>
                          <m:t>𝑑</m:t>
                        </m:r>
                      </m:e>
                    </m:func>
                    <m:r>
                      <a:rPr lang="en-US" b="0" i="1" smtClean="0">
                        <a:latin typeface="Cambria Math" panose="02040503050406030204" pitchFamily="18" charset="0"/>
                      </a:rPr>
                      <m:t>+</m:t>
                    </m:r>
                    <m:r>
                      <a:rPr lang="en-US" b="0" i="1" smtClean="0">
                        <a:latin typeface="Cambria Math" panose="02040503050406030204" pitchFamily="18" charset="0"/>
                      </a:rPr>
                      <m:t>𝑛</m:t>
                    </m:r>
                    <m:r>
                      <m:rPr>
                        <m:sty m:val="p"/>
                      </m:rPr>
                      <a:rPr lang="en-US" b="0" i="0" smtClean="0">
                        <a:latin typeface="Cambria Math" panose="02040503050406030204" pitchFamily="18" charset="0"/>
                      </a:rPr>
                      <m:t>R</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smtClean="0">
                    <a:latin typeface="Cambria Math" panose="02040503050406030204" pitchFamily="18" charset="0"/>
                  </a:rPr>
                  <a:t>R</a:t>
                </a:r>
                <a:r>
                  <a:rPr lang="en-US" i="1" dirty="0" smtClean="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37766154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a:t>
                </a:r>
                <a:r>
                  <a:rPr lang="en-US" dirty="0" smtClean="0"/>
                  <a:t>(</a:t>
                </a:r>
                <a:r>
                  <a:rPr lang="en-US" dirty="0" err="1"/>
                  <a:t>e,d</a:t>
                </a:r>
                <a:r>
                  <a:rPr lang="en-US" dirty="0" smtClean="0"/>
                  <a:t>)-reducible then </a:t>
                </a:r>
                <a:r>
                  <a:rPr lang="en-US" dirty="0"/>
                  <a:t>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369233" y="3113694"/>
            <a:ext cx="1143000" cy="13811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378596" y="4409319"/>
                <a:ext cx="3418408" cy="1569660"/>
              </a:xfrm>
              <a:prstGeom prst="rect">
                <a:avLst/>
              </a:prstGeom>
              <a:noFill/>
            </p:spPr>
            <p:txBody>
              <a:bodyPr wrap="square" rtlCol="0">
                <a:spAutoFit/>
              </a:bodyPr>
              <a:lstStyle/>
              <a:p>
                <a:r>
                  <a:rPr lang="en-US" sz="2400" dirty="0" smtClean="0"/>
                  <a:t>Upper bounds pebbles</a:t>
                </a:r>
              </a:p>
              <a:p>
                <a:r>
                  <a:rPr lang="en-US" sz="2400" dirty="0" smtClean="0"/>
                  <a:t>on nodes </a:t>
                </a:r>
                <a14:m>
                  <m:oMath xmlns:m="http://schemas.openxmlformats.org/officeDocument/2006/math">
                    <m:r>
                      <m:rPr>
                        <m:sty m:val="p"/>
                      </m:rPr>
                      <a:rPr lang="en-US" sz="2400" b="0" i="0" dirty="0" smtClean="0">
                        <a:latin typeface="Cambria Math" panose="02040503050406030204" pitchFamily="18" charset="0"/>
                        <a:ea typeface="Cambria Math" panose="02040503050406030204" pitchFamily="18" charset="0"/>
                      </a:rPr>
                      <m:t>x</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𝑆</m:t>
                    </m:r>
                  </m:oMath>
                </a14:m>
                <a:r>
                  <a:rPr lang="en-US" sz="2400" dirty="0" smtClean="0"/>
                  <a:t>, where    </a:t>
                </a:r>
              </a:p>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r>
                        <a:rPr lang="en-US" sz="2400" b="0" i="1" smtClean="0">
                          <a:latin typeface="Cambria Math" panose="02040503050406030204" pitchFamily="18" charset="0"/>
                        </a:rPr>
                        <m:t>𝑒</m:t>
                      </m:r>
                    </m:oMath>
                  </m:oMathPara>
                </a14:m>
                <a:endParaRPr lang="en-US" sz="2400" dirty="0" smtClean="0"/>
              </a:p>
              <a:p>
                <a:r>
                  <a:rPr lang="en-US" sz="2400" dirty="0" smtClean="0"/>
                  <a:t>       depth(G-S)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6" y="4409319"/>
                <a:ext cx="3418408" cy="1569660"/>
              </a:xfrm>
              <a:prstGeom prst="rect">
                <a:avLst/>
              </a:prstGeom>
              <a:blipFill rotWithShape="1">
                <a:blip r:embed="rId3"/>
                <a:stretch>
                  <a:fillRect l="-2674" t="-3101" b="-7752"/>
                </a:stretch>
              </a:blipFill>
            </p:spPr>
            <p:txBody>
              <a:bodyPr/>
              <a:lstStyle/>
              <a:p>
                <a:r>
                  <a:rPr lang="en-US">
                    <a:noFill/>
                  </a:rPr>
                  <a:t> </a:t>
                </a:r>
              </a:p>
            </p:txBody>
          </p:sp>
        </mc:Fallback>
      </mc:AlternateContent>
      <p:cxnSp>
        <p:nvCxnSpPr>
          <p:cNvPr id="8" name="Straight Arrow Connector 7"/>
          <p:cNvCxnSpPr/>
          <p:nvPr/>
        </p:nvCxnSpPr>
        <p:spPr>
          <a:xfrm>
            <a:off x="4797004" y="3139223"/>
            <a:ext cx="1339987" cy="13555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1379" y="4494819"/>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12656395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423057" y="313398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3512" y="4408563"/>
            <a:ext cx="4849990" cy="830997"/>
          </a:xfrm>
          <a:prstGeom prst="rect">
            <a:avLst/>
          </a:prstGeom>
          <a:noFill/>
        </p:spPr>
        <p:txBody>
          <a:bodyPr wrap="square" rtlCol="0">
            <a:spAutoFit/>
          </a:bodyPr>
          <a:lstStyle/>
          <a:p>
            <a:r>
              <a:rPr lang="en-US" sz="2400" dirty="0" smtClean="0"/>
              <a:t>Maintain pebbles on parents of next g nodes to be pebbled. </a:t>
            </a:r>
          </a:p>
        </p:txBody>
      </p:sp>
      <p:cxnSp>
        <p:nvCxnSpPr>
          <p:cNvPr id="8" name="Straight Arrow Connector 7"/>
          <p:cNvCxnSpPr/>
          <p:nvPr/>
        </p:nvCxnSpPr>
        <p:spPr>
          <a:xfrm>
            <a:off x="5784031" y="3133984"/>
            <a:ext cx="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12613" y="4416576"/>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27788492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cxnSp>
        <p:nvCxnSpPr>
          <p:cNvPr id="6" name="Straight Arrow Connector 5"/>
          <p:cNvCxnSpPr/>
          <p:nvPr/>
        </p:nvCxnSpPr>
        <p:spPr>
          <a:xfrm flipH="1">
            <a:off x="4324898" y="310845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46940" y="4361296"/>
            <a:ext cx="3257551" cy="523220"/>
          </a:xfrm>
          <a:prstGeom prst="rect">
            <a:avLst/>
          </a:prstGeom>
          <a:noFill/>
        </p:spPr>
        <p:txBody>
          <a:bodyPr wrap="square" rtlCol="0">
            <a:spAutoFit/>
          </a:bodyPr>
          <a:lstStyle/>
          <a:p>
            <a:r>
              <a:rPr lang="en-US" sz="2800" dirty="0" smtClean="0"/>
              <a:t>#balloon phases</a:t>
            </a:r>
          </a:p>
        </p:txBody>
      </p:sp>
      <p:cxnSp>
        <p:nvCxnSpPr>
          <p:cNvPr id="8" name="Straight Arrow Connector 7"/>
          <p:cNvCxnSpPr/>
          <p:nvPr/>
        </p:nvCxnSpPr>
        <p:spPr>
          <a:xfrm>
            <a:off x="6579403" y="3095753"/>
            <a:ext cx="0" cy="2075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7398" y="5170884"/>
            <a:ext cx="4049378" cy="830997"/>
          </a:xfrm>
          <a:prstGeom prst="rect">
            <a:avLst/>
          </a:prstGeom>
          <a:noFill/>
        </p:spPr>
        <p:txBody>
          <a:bodyPr wrap="none" rtlCol="0">
            <a:spAutoFit/>
          </a:bodyPr>
          <a:lstStyle/>
          <a:p>
            <a:r>
              <a:rPr lang="en-US" sz="2400" dirty="0" smtClean="0"/>
              <a:t>Max #pebbles on G</a:t>
            </a:r>
          </a:p>
          <a:p>
            <a:r>
              <a:rPr lang="en-US" sz="2400" dirty="0" smtClean="0"/>
              <a:t>In each round of balloon phase</a:t>
            </a:r>
            <a:endParaRPr lang="en-US" sz="2400" dirty="0"/>
          </a:p>
        </p:txBody>
      </p:sp>
      <p:cxnSp>
        <p:nvCxnSpPr>
          <p:cNvPr id="9" name="Straight Arrow Connector 8"/>
          <p:cNvCxnSpPr/>
          <p:nvPr/>
        </p:nvCxnSpPr>
        <p:spPr>
          <a:xfrm>
            <a:off x="6861896" y="3132866"/>
            <a:ext cx="2438380" cy="1011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60154" y="4099686"/>
            <a:ext cx="3931846" cy="523220"/>
          </a:xfrm>
          <a:prstGeom prst="rect">
            <a:avLst/>
          </a:prstGeom>
          <a:noFill/>
        </p:spPr>
        <p:txBody>
          <a:bodyPr wrap="none" rtlCol="0">
            <a:spAutoFit/>
          </a:bodyPr>
          <a:lstStyle/>
          <a:p>
            <a:r>
              <a:rPr lang="en-US" sz="2800" dirty="0" smtClean="0"/>
              <a:t>Length of a balloon phase</a:t>
            </a:r>
            <a:endParaRPr lang="en-US" sz="2800" dirty="0"/>
          </a:p>
        </p:txBody>
      </p:sp>
    </p:spTree>
    <p:extLst>
      <p:ext uri="{BB962C8B-B14F-4D97-AF65-F5344CB8AC3E}">
        <p14:creationId xmlns:p14="http://schemas.microsoft.com/office/powerpoint/2010/main" val="14488923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6" name="Rectangle 5"/>
          <p:cNvSpPr/>
          <p:nvPr/>
        </p:nvSpPr>
        <p:spPr>
          <a:xfrm>
            <a:off x="4200524" y="4914900"/>
            <a:ext cx="6124205"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lgn="ctr">
                  <a:buNone/>
                </a:pPr>
                <a:r>
                  <a:rPr lang="en-US" b="0" dirty="0" smtClean="0"/>
                  <a:t>Set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𝑛𝑑</m:t>
                        </m:r>
                      </m:e>
                    </m:rad>
                  </m:oMath>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m:rPr>
                            <m:sty m:val="p"/>
                          </m:rPr>
                          <a:rPr lang="en-US" b="0" i="0" smtClean="0">
                            <a:latin typeface="Cambria Math" panose="02040503050406030204" pitchFamily="18" charset="0"/>
                          </a:rPr>
                          <m:t>O</m:t>
                        </m:r>
                        <m:d>
                          <m:dPr>
                            <m:ctrlPr>
                              <a:rPr lang="en-US" i="1" smtClean="0">
                                <a:latin typeface="Cambria Math" panose="02040503050406030204" pitchFamily="18" charset="0"/>
                              </a:rPr>
                            </m:ctrlPr>
                          </m:dPr>
                          <m:e>
                            <m:r>
                              <a:rPr lang="en-US" i="1">
                                <a:latin typeface="Cambria Math" panose="02040503050406030204" pitchFamily="18" charset="0"/>
                              </a:rPr>
                              <m:t>𝑒𝑛</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smtClean="0">
                    <a:latin typeface="Cambria Math" panose="02040503050406030204" pitchFamily="18" charset="0"/>
                  </a:rPr>
                  <a:t> .</a:t>
                </a: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Main Theorem</a:t>
            </a:r>
            <a:endParaRPr lang="en-US" dirty="0"/>
          </a:p>
        </p:txBody>
      </p:sp>
      <p:sp>
        <p:nvSpPr>
          <p:cNvPr id="7" name="Rectangle 6"/>
          <p:cNvSpPr/>
          <p:nvPr/>
        </p:nvSpPr>
        <p:spPr>
          <a:xfrm>
            <a:off x="395112" y="5762165"/>
            <a:ext cx="6867514"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4" name="Rectangle 3"/>
              <p:cNvSpPr/>
              <p:nvPr/>
            </p:nvSpPr>
            <p:spPr>
              <a:xfrm>
                <a:off x="691007" y="5819643"/>
                <a:ext cx="6432467" cy="523220"/>
              </a:xfrm>
              <a:prstGeom prst="rect">
                <a:avLst/>
              </a:prstGeom>
            </p:spPr>
            <p:txBody>
              <a:bodyPr wrap="none">
                <a:spAutoFit/>
              </a:bodyPr>
              <a:lstStyle/>
              <a:p>
                <a:r>
                  <a:rPr lang="en-US" sz="2800" dirty="0" smtClean="0"/>
                  <a:t>In particular, </a:t>
                </a:r>
                <a14:m>
                  <m:oMath xmlns:m="http://schemas.openxmlformats.org/officeDocument/2006/math">
                    <m:func>
                      <m:funcPr>
                        <m:ctrlPr>
                          <a:rPr lang="en-US" sz="2800" i="1" smtClean="0">
                            <a:latin typeface="Cambria Math" panose="02040503050406030204" pitchFamily="18" charset="0"/>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r>
                          <m:rPr>
                            <m:sty m:val="p"/>
                          </m:rPr>
                          <a:rPr lang="en-US" sz="2800" b="0" i="0" smtClean="0">
                            <a:latin typeface="Cambria Math"/>
                          </a:rPr>
                          <m:t>o</m:t>
                        </m:r>
                        <m:d>
                          <m:dPr>
                            <m:ctrlPr>
                              <a:rPr lang="en-US" sz="2800" i="1">
                                <a:latin typeface="Cambria Math" panose="02040503050406030204" pitchFamily="18" charset="0"/>
                              </a:rPr>
                            </m:ctrlPr>
                          </m:dPr>
                          <m:e>
                            <m:r>
                              <a:rPr lang="en-US" sz="2800" i="1">
                                <a:latin typeface="Cambria Math" panose="02040503050406030204" pitchFamily="18" charset="0"/>
                              </a:rPr>
                              <m:t>𝑛</m:t>
                            </m:r>
                            <m:r>
                              <a:rPr lang="en-US" sz="2800" b="0" i="1" baseline="30000" smtClean="0">
                                <a:latin typeface="Cambria Math"/>
                              </a:rPr>
                              <m:t>2</m:t>
                            </m:r>
                          </m:e>
                        </m:d>
                      </m:e>
                    </m:func>
                  </m:oMath>
                </a14:m>
                <a:r>
                  <a:rPr lang="en-US" sz="2800" i="1" dirty="0">
                    <a:latin typeface="Cambria Math" panose="02040503050406030204" pitchFamily="18" charset="0"/>
                  </a:rPr>
                  <a:t> </a:t>
                </a:r>
                <a:r>
                  <a:rPr lang="en-US" sz="2800" i="1" dirty="0" smtClean="0">
                    <a:latin typeface="Cambria Math" panose="02040503050406030204" pitchFamily="18" charset="0"/>
                  </a:rPr>
                  <a:t> </a:t>
                </a:r>
                <a:r>
                  <a:rPr lang="en-US" sz="2800" dirty="0" smtClean="0">
                    <a:latin typeface="Cambria Math" panose="02040503050406030204" pitchFamily="18" charset="0"/>
                  </a:rPr>
                  <a:t>for </a:t>
                </a:r>
                <a:r>
                  <a:rPr lang="en-US" sz="2800" dirty="0" err="1" smtClean="0">
                    <a:latin typeface="Cambria Math" panose="02040503050406030204" pitchFamily="18" charset="0"/>
                  </a:rPr>
                  <a:t>e,d</a:t>
                </a:r>
                <a:r>
                  <a:rPr lang="en-US" sz="2800" dirty="0" smtClean="0">
                    <a:latin typeface="Cambria Math" panose="02040503050406030204" pitchFamily="18" charset="0"/>
                  </a:rPr>
                  <a:t>=o(n)</a:t>
                </a:r>
                <a:r>
                  <a:rPr lang="en-US" sz="2800" i="1" dirty="0" smtClean="0">
                    <a:latin typeface="Cambria Math" panose="02040503050406030204" pitchFamily="18" charset="0"/>
                  </a:rPr>
                  <a:t>.</a:t>
                </a:r>
                <a:endParaRPr lang="en-US" sz="2800" i="1"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007" y="5819643"/>
                <a:ext cx="6432467" cy="523220"/>
              </a:xfrm>
              <a:prstGeom prst="rect">
                <a:avLst/>
              </a:prstGeom>
              <a:blipFill rotWithShape="1">
                <a:blip r:embed="rId3"/>
                <a:stretch>
                  <a:fillRect l="-1894" t="-14118" r="-758" b="-34118"/>
                </a:stretch>
              </a:blipFill>
            </p:spPr>
            <p:txBody>
              <a:bodyPr/>
              <a:lstStyle/>
              <a:p>
                <a:r>
                  <a:rPr lang="en-US">
                    <a:noFill/>
                  </a:rPr>
                  <a:t> </a:t>
                </a:r>
              </a:p>
            </p:txBody>
          </p:sp>
        </mc:Fallback>
      </mc:AlternateContent>
    </p:spTree>
    <p:extLst>
      <p:ext uri="{BB962C8B-B14F-4D97-AF65-F5344CB8AC3E}">
        <p14:creationId xmlns:p14="http://schemas.microsoft.com/office/powerpoint/2010/main" val="347999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cc</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𝑶</m:t>
                          </m:r>
                          <m:d>
                            <m:dPr>
                              <m:ctrlPr>
                                <a:rPr lang="en-US" i="1">
                                  <a:latin typeface="Cambria Math" panose="02040503050406030204" pitchFamily="18" charset="0"/>
                                </a:rPr>
                              </m:ctrlPr>
                            </m:dPr>
                            <m:e>
                              <m:r>
                                <a:rPr lang="en-US" b="0" i="1" smtClean="0">
                                  <a:latin typeface="Cambria Math" panose="02040503050406030204" pitchFamily="18" charset="0"/>
                                </a:rPr>
                                <m:t>𝑒𝑛</m:t>
                              </m:r>
                              <m:r>
                                <a:rPr lang="en-US" b="0" i="1" smtClean="0">
                                  <a:latin typeface="Cambria Math" panose="02040503050406030204" pitchFamily="18" charset="0"/>
                                </a:rPr>
                                <m:t>+</m:t>
                              </m:r>
                              <m:r>
                                <a:rPr lang="en-US" b="0" i="1" smtClean="0">
                                  <a:latin typeface="Cambria Math" panose="02040503050406030204" pitchFamily="18" charset="0"/>
                                </a:rPr>
                                <m:t>𝑔𝑛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𝑔</m:t>
                                  </m:r>
                                </m:den>
                              </m:f>
                              <m:r>
                                <a:rPr lang="en-US" b="0" i="1" smtClean="0">
                                  <a:latin typeface="Cambria Math" panose="02040503050406030204" pitchFamily="18" charset="0"/>
                                </a:rPr>
                                <m:t>𝑛𝑑</m:t>
                              </m:r>
                            </m:e>
                          </m:d>
                        </m:e>
                      </m:func>
                    </m:oMath>
                  </m:oMathPara>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Quality</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𝜴</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lim>
                                </m:limLow>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𝑔𝑛</m:t>
                                        </m:r>
                                      </m:num>
                                      <m:den>
                                        <m:r>
                                          <a:rPr lang="en-US" i="1">
                                            <a:latin typeface="Cambria Math" panose="02040503050406030204" pitchFamily="18" charset="0"/>
                                          </a:rPr>
                                          <m:t>𝑑𝑛</m:t>
                                        </m:r>
                                        <m:r>
                                          <a:rPr lang="en-US" i="1">
                                            <a:latin typeface="Cambria Math" panose="02040503050406030204" pitchFamily="18" charset="0"/>
                                          </a:rPr>
                                          <m:t>+</m:t>
                                        </m:r>
                                        <m:r>
                                          <a:rPr lang="en-US" i="1">
                                            <a:latin typeface="Cambria Math" panose="02040503050406030204" pitchFamily="18" charset="0"/>
                                          </a:rPr>
                                          <m:t>𝑔</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𝑔𝑒</m:t>
                                        </m:r>
                                      </m:den>
                                    </m:f>
                                  </m:e>
                                </m:d>
                              </m:e>
                            </m:func>
                          </m:e>
                        </m:d>
                      </m:e>
                    </m:func>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Tree>
    <p:extLst>
      <p:ext uri="{BB962C8B-B14F-4D97-AF65-F5344CB8AC3E}">
        <p14:creationId xmlns:p14="http://schemas.microsoft.com/office/powerpoint/2010/main" val="23871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362075" y="1690688"/>
            <a:ext cx="10515600" cy="4351338"/>
          </a:xfrm>
        </p:spPr>
        <p:txBody>
          <a:bodyPr>
            <a:normAutofit/>
          </a:bodyPr>
          <a:lstStyle/>
          <a:p>
            <a:pPr marL="0" indent="0">
              <a:buNone/>
            </a:pPr>
            <a:r>
              <a:rPr lang="en-US" sz="4000" dirty="0" smtClean="0"/>
              <a:t>Are existing </a:t>
            </a:r>
            <a:r>
              <a:rPr lang="en-US" sz="4000" dirty="0" err="1" smtClean="0"/>
              <a:t>iMHF</a:t>
            </a:r>
            <a:r>
              <a:rPr lang="en-US" sz="4000" dirty="0" smtClean="0"/>
              <a:t> candidates based on depth-robust DAGs?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026583"/>
            <a:ext cx="2399919" cy="3686150"/>
          </a:xfrm>
          <a:prstGeom prst="rect">
            <a:avLst/>
          </a:prstGeom>
        </p:spPr>
      </p:pic>
      <p:sp>
        <p:nvSpPr>
          <p:cNvPr id="5" name="Cloud Callout 4"/>
          <p:cNvSpPr/>
          <p:nvPr/>
        </p:nvSpPr>
        <p:spPr>
          <a:xfrm>
            <a:off x="123825" y="1135064"/>
            <a:ext cx="11344275" cy="2562226"/>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9" y="3782222"/>
            <a:ext cx="2370928" cy="2370928"/>
          </a:xfrm>
          <a:prstGeom prst="rect">
            <a:avLst/>
          </a:prstGeom>
        </p:spPr>
      </p:pic>
    </p:spTree>
    <p:extLst>
      <p:ext uri="{BB962C8B-B14F-4D97-AF65-F5344CB8AC3E}">
        <p14:creationId xmlns:p14="http://schemas.microsoft.com/office/powerpoint/2010/main" val="2506493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dirty="0" smtClean="0"/>
                  <a:t>Leaky-Source (Auxiliary-Input): </a:t>
                </a:r>
                <a:r>
                  <a:rPr lang="en-US" dirty="0" smtClean="0"/>
                  <a:t>Online attacker gets hint </a:t>
                </a: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m:t>
                    </m:r>
                    <m:r>
                      <m:rPr>
                        <m:sty m:val="p"/>
                      </m:rPr>
                      <a:rPr lang="en-US" b="0" i="0" smtClean="0">
                        <a:latin typeface="Cambria Math" panose="02040503050406030204" pitchFamily="18" charset="0"/>
                      </a:rPr>
                      <m:t>f</m:t>
                    </m:r>
                    <m:r>
                      <a:rPr lang="en-US" b="0" i="0" smtClean="0">
                        <a:latin typeface="Cambria Math" panose="02040503050406030204" pitchFamily="18" charset="0"/>
                      </a:rPr>
                      <m:t>(</m:t>
                    </m:r>
                    <m:r>
                      <a:rPr lang="en-US" b="1" i="1">
                        <a:latin typeface="Cambria Math" panose="02040503050406030204" pitchFamily="18" charset="0"/>
                      </a:rPr>
                      <m:t>𝑿</m:t>
                    </m:r>
                    <m:r>
                      <a:rPr lang="en-US" b="0" i="1" smtClean="0">
                        <a:latin typeface="Cambria Math" panose="02040503050406030204" pitchFamily="18" charset="0"/>
                      </a:rPr>
                      <m:t>)</m:t>
                    </m:r>
                  </m:oMath>
                </a14:m>
                <a:r>
                  <a:rPr lang="en-US" dirty="0" smtClean="0"/>
                  <a:t> for some function </a:t>
                </a:r>
                <a14:m>
                  <m:oMath xmlns:m="http://schemas.openxmlformats.org/officeDocument/2006/math">
                    <m:r>
                      <m:rPr>
                        <m:sty m:val="p"/>
                      </m:rPr>
                      <a:rPr lang="en-US">
                        <a:latin typeface="Cambria Math" panose="02040503050406030204" pitchFamily="18" charset="0"/>
                      </a:rPr>
                      <m:t>f</m:t>
                    </m:r>
                    <m:r>
                      <a:rPr lang="en-US" b="1"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r>
                      <a:rPr lang="en-US"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𝑺</m:t>
                        </m:r>
                      </m:sup>
                    </m:sSup>
                    <m:r>
                      <a:rPr lang="en-US" b="1" i="1" smtClean="0">
                        <a:latin typeface="Cambria Math" panose="02040503050406030204" pitchFamily="18" charset="0"/>
                      </a:rPr>
                      <m:t>.</m:t>
                    </m:r>
                  </m:oMath>
                </a14:m>
                <a:r>
                  <a:rPr lang="en-US" dirty="0" smtClean="0"/>
                  <a:t> </a:t>
                </a:r>
              </a:p>
              <a:p>
                <a:pPr lvl="1"/>
                <a:r>
                  <a:rPr lang="en-US" b="1" dirty="0" smtClean="0"/>
                  <a:t>Bayesian Update: </a:t>
                </a:r>
                <a:r>
                  <a:rPr lang="en-US" dirty="0" smtClean="0"/>
                  <a:t>Conditional Distribution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𝒛</m:t>
                        </m:r>
                      </m:sub>
                    </m:sSub>
                  </m:oMath>
                </a14:m>
                <a:r>
                  <a:rPr lang="en-US" b="1" i="1" dirty="0" smtClean="0">
                    <a:latin typeface="Cambria Math" panose="02040503050406030204" pitchFamily="18" charset="0"/>
                  </a:rPr>
                  <a:t> </a:t>
                </a:r>
                <a:r>
                  <a:rPr lang="en-US" i="1" dirty="0" smtClean="0">
                    <a:latin typeface="Cambria Math" panose="02040503050406030204" pitchFamily="18" charset="0"/>
                  </a:rPr>
                  <a:t>for all x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r>
                  <a:rPr lang="en-US" b="1" i="1" dirty="0" smtClean="0">
                    <a:latin typeface="Cambria Math" panose="02040503050406030204" pitchFamily="18" charset="0"/>
                  </a:rPr>
                  <a:t> </a:t>
                </a:r>
                <a:r>
                  <a:rPr lang="en-US" i="1" dirty="0" smtClean="0">
                    <a:latin typeface="Cambria Math" panose="02040503050406030204" pitchFamily="18" charset="0"/>
                  </a:rPr>
                  <a:t>we have</a:t>
                </a:r>
                <a:endParaRPr lang="en-US" b="1"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smtClean="0">
                                      <a:latin typeface="Cambria Math" panose="02040503050406030204" pitchFamily="18" charset="0"/>
                                    </a:rPr>
                                    <m:t>𝒛</m:t>
                                  </m:r>
                                </m:sub>
                              </m:sSub>
                              <m:r>
                                <a:rPr lang="en-US" b="0" i="1" smtClean="0">
                                  <a:latin typeface="Cambria Math" panose="02040503050406030204" pitchFamily="18" charset="0"/>
                                </a:rPr>
                                <m:t>=</m:t>
                              </m:r>
                              <m:r>
                                <a:rPr lang="en-US" b="0" i="1" smtClean="0">
                                  <a:latin typeface="Cambria Math" panose="02040503050406030204" pitchFamily="18" charset="0"/>
                                </a:rPr>
                                <m:t>𝑥</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n-US" dirty="0" smtClean="0"/>
              </a:p>
              <a:p>
                <a:pPr marL="457200" lvl="1" indent="0">
                  <a:buNone/>
                </a:pPr>
                <a:r>
                  <a:rPr lang="en-US" b="1" dirty="0" smtClean="0"/>
                  <a:t>Challenge: It can be difficult to reason about the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endParaRPr lang="en-US" dirty="0" smtClean="0"/>
              </a:p>
              <a:p>
                <a:pPr marL="457200" lvl="1" indent="0">
                  <a:buNone/>
                </a:pPr>
                <a:r>
                  <a:rPr lang="en-US" b="1" dirty="0" smtClean="0"/>
                  <a:t>Entropy Deficiency:</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𝑀</m:t>
                        </m:r>
                      </m:e>
                    </m:fun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e>
                    </m:d>
                  </m:oMath>
                </a14:m>
                <a:r>
                  <a:rPr lang="en-US" dirty="0" smtClean="0"/>
                  <a:t> </a:t>
                </a:r>
                <a14:m>
                  <m:oMath xmlns:m="http://schemas.openxmlformats.org/officeDocument/2006/math">
                    <m:r>
                      <a:rPr lang="en-US" b="0" i="0" smtClean="0">
                        <a:latin typeface="Cambria Math" panose="02040503050406030204" pitchFamily="18" charset="0"/>
                      </a:rPr>
                      <m:t>                            </m:t>
                    </m:r>
                    <m:r>
                      <a:rPr lang="en-US" b="1">
                        <a:latin typeface="Cambria Math" panose="02040503050406030204" pitchFamily="18" charset="0"/>
                      </a:rPr>
                      <m:t>𝐄</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e>
                    </m:d>
                    <m:r>
                      <a:rPr lang="en-US" i="1">
                        <a:latin typeface="Cambria Math" panose="02040503050406030204" pitchFamily="18" charset="0"/>
                      </a:rPr>
                      <m:t>≤</m:t>
                    </m:r>
                    <m:r>
                      <a:rPr lang="en-US" i="1">
                        <a:latin typeface="Cambria Math" panose="02040503050406030204" pitchFamily="18" charset="0"/>
                      </a:rPr>
                      <m:t>𝑆</m:t>
                    </m:r>
                  </m:oMath>
                </a14:m>
                <a:endParaRPr lang="en-US" dirty="0" smtClean="0"/>
              </a:p>
              <a:p>
                <a:pPr marL="457200" lvl="1" indent="0">
                  <a:buNone/>
                </a:pPr>
                <a:endParaRPr lang="en-US" dirty="0" smtClean="0"/>
              </a:p>
              <a:p>
                <a:pPr marL="457200" lvl="1" indent="0">
                  <a:buNone/>
                </a:pPr>
                <a:endParaRPr lang="en-US" dirty="0" smtClean="0"/>
              </a:p>
              <a:p>
                <a:r>
                  <a:rPr lang="en-US" b="1" dirty="0" smtClean="0"/>
                  <a:t>Step </a:t>
                </a:r>
                <a:r>
                  <a:rPr lang="en-US" b="1" dirty="0"/>
                  <a:t>2: </a:t>
                </a:r>
                <a:r>
                  <a:rPr lang="en-US" dirty="0"/>
                  <a:t>Show that a</a:t>
                </a:r>
                <a14:m>
                  <m:oMath xmlns:m="http://schemas.openxmlformats.org/officeDocument/2006/math">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 X’ cannot be distinguished from a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oMath>
                </a14:m>
                <a:r>
                  <a:rPr lang="en-US" dirty="0" smtClean="0"/>
                  <a:t>-bit fixing source Y’ by a distinguisher making at most T (adaptive) queries. </a:t>
                </a:r>
                <a:endParaRPr lang="en-US" dirty="0"/>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m:t>
                                      </m:r>
                                    </m:sup>
                                  </m:sSup>
                                </m:sup>
                              </m:sSup>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oMath>
                  </m:oMathPara>
                </a14:m>
                <a:endParaRPr lang="en-US" dirty="0" smtClean="0">
                  <a:ea typeface="Cambria Math" panose="02040503050406030204" pitchFamily="18" charset="0"/>
                </a:endParaRPr>
              </a:p>
              <a:p>
                <a:pPr marL="457200" lvl="1" indent="0">
                  <a:buNone/>
                </a:pPr>
                <a:r>
                  <a:rPr lang="en-US" dirty="0" smtClean="0"/>
                  <a:t>And </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oMath>
                  </m:oMathPara>
                </a14:m>
                <a:endParaRPr lang="en-US"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38247997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pPr lvl="1"/>
            <a:r>
              <a:rPr lang="en-US" dirty="0" smtClean="0"/>
              <a:t>Security proofs in sequential space-time model</a:t>
            </a:r>
            <a:endParaRPr lang="en-US" dirty="0"/>
          </a:p>
          <a:p>
            <a:endParaRPr lang="en-US" dirty="0" smtClean="0"/>
          </a:p>
          <a:p>
            <a:r>
              <a:rPr lang="en-US" dirty="0" smtClean="0"/>
              <a:t>Balloon Hashing [CBS16]</a:t>
            </a:r>
          </a:p>
          <a:p>
            <a:pPr lvl="1"/>
            <a:r>
              <a:rPr lang="en-US" dirty="0" smtClean="0"/>
              <a:t>Newer proposal (three variants in original proposal)</a:t>
            </a:r>
          </a:p>
          <a:p>
            <a:pPr marL="457200" lvl="1" indent="0">
              <a:buNone/>
            </a:pPr>
            <a:endParaRPr lang="en-US" dirty="0"/>
          </a:p>
          <a:p>
            <a:r>
              <a:rPr lang="en-US" dirty="0" smtClean="0"/>
              <a:t>Argon2  [BDK15]</a:t>
            </a:r>
          </a:p>
          <a:p>
            <a:pPr lvl="1"/>
            <a:r>
              <a:rPr lang="en-US" dirty="0" smtClean="0"/>
              <a:t>Winner of the Password Hashing Competition</a:t>
            </a:r>
          </a:p>
          <a:p>
            <a:pPr lvl="1"/>
            <a:r>
              <a:rPr lang="en-US" dirty="0" smtClean="0"/>
              <a:t>Argon2i (data-independent mode) is recommended for Password Hashing</a:t>
            </a:r>
          </a:p>
          <a:p>
            <a:endParaRPr lang="en-US" dirty="0" smtClean="0"/>
          </a:p>
          <a:p>
            <a:r>
              <a:rPr lang="en-US" dirty="0" smtClean="0"/>
              <a:t>This Talk: Focus on Argon2i-A (version from Password Hashing Competition)</a:t>
            </a:r>
          </a:p>
          <a:p>
            <a:pPr lvl="1"/>
            <a:r>
              <a:rPr lang="en-US" dirty="0" smtClean="0"/>
              <a:t>Attack ideas do extend to Argon2i-B (latest version)</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860" y="4077676"/>
            <a:ext cx="1096771" cy="1149079"/>
          </a:xfrm>
          <a:prstGeom prst="rect">
            <a:avLst/>
          </a:prstGeom>
        </p:spPr>
      </p:pic>
    </p:spTree>
    <p:extLst>
      <p:ext uri="{BB962C8B-B14F-4D97-AF65-F5344CB8AC3E}">
        <p14:creationId xmlns:p14="http://schemas.microsoft.com/office/powerpoint/2010/main" val="40265748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Outline</a:t>
            </a:r>
            <a:endParaRPr lang="en-US" dirty="0"/>
          </a:p>
        </p:txBody>
      </p:sp>
      <p:sp>
        <p:nvSpPr>
          <p:cNvPr id="3" name="Content Placeholder 2"/>
          <p:cNvSpPr>
            <a:spLocks noGrp="1"/>
          </p:cNvSpPr>
          <p:nvPr>
            <p:ph idx="1"/>
          </p:nvPr>
        </p:nvSpPr>
        <p:spPr/>
        <p:txBody>
          <a:bodyPr>
            <a:normAutofit/>
          </a:bodyPr>
          <a:lstStyle/>
          <a:p>
            <a:r>
              <a:rPr lang="en-US" sz="3600" dirty="0" smtClean="0"/>
              <a:t>Show that any “layered DAG” is reducible</a:t>
            </a:r>
          </a:p>
          <a:p>
            <a:pPr lvl="1"/>
            <a:r>
              <a:rPr lang="en-US" sz="3200" dirty="0" smtClean="0"/>
              <a:t>Note: Catena DAGs are layered DAGs</a:t>
            </a:r>
          </a:p>
          <a:p>
            <a:pPr lvl="1"/>
            <a:endParaRPr lang="en-US" sz="3200" dirty="0"/>
          </a:p>
          <a:p>
            <a:r>
              <a:rPr lang="en-US" sz="3600" dirty="0" smtClean="0"/>
              <a:t>Show that an Argon2i DAG is </a:t>
            </a:r>
            <a:r>
              <a:rPr lang="en-US" sz="3600" i="1" dirty="0" smtClean="0"/>
              <a:t>almost </a:t>
            </a:r>
            <a:r>
              <a:rPr lang="en-US" sz="3600" dirty="0" smtClean="0"/>
              <a:t>a “layered DAG.”</a:t>
            </a:r>
          </a:p>
          <a:p>
            <a:pPr lvl="1"/>
            <a:r>
              <a:rPr lang="en-US" sz="3200" dirty="0" smtClean="0"/>
              <a:t>Turn Argon2i into layered DAG by deleting a few nodes</a:t>
            </a:r>
          </a:p>
          <a:p>
            <a:pPr lvl="1"/>
            <a:r>
              <a:rPr lang="en-US" sz="3200" dirty="0" smtClean="0"/>
              <a:t>Hence, an Argon2i DAG is also reducible.</a:t>
            </a:r>
            <a:endParaRPr lang="en-US" sz="3200" dirty="0"/>
          </a:p>
        </p:txBody>
      </p:sp>
    </p:spTree>
    <p:extLst>
      <p:ext uri="{BB962C8B-B14F-4D97-AF65-F5344CB8AC3E}">
        <p14:creationId xmlns:p14="http://schemas.microsoft.com/office/powerpoint/2010/main" val="30978069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25" y="123825"/>
            <a:ext cx="3133725" cy="3133725"/>
          </a:xfrm>
          <a:prstGeom prst="rect">
            <a:avLst/>
          </a:prstGeom>
        </p:spPr>
      </p:pic>
      <p:sp>
        <p:nvSpPr>
          <p:cNvPr id="2" name="Title 1"/>
          <p:cNvSpPr>
            <a:spLocks noGrp="1"/>
          </p:cNvSpPr>
          <p:nvPr>
            <p:ph type="title"/>
          </p:nvPr>
        </p:nvSpPr>
        <p:spPr/>
        <p:txBody>
          <a:bodyPr/>
          <a:lstStyle/>
          <a:p>
            <a:r>
              <a:rPr lang="en-US" dirty="0" smtClean="0"/>
              <a:t>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Catena Bit Reversal DAG (</a:t>
                </a:r>
                <a14:m>
                  <m:oMath xmlns:m="http://schemas.openxmlformats.org/officeDocument/2006/math">
                    <m:sSubSup>
                      <m:sSubSupPr>
                        <m:ctrlPr>
                          <a:rPr lang="en-US" i="1" smtClean="0">
                            <a:latin typeface="Cambria Math" panose="02040503050406030204" pitchFamily="18" charset="0"/>
                          </a:rPr>
                        </m:ctrlPr>
                      </m:sSubSupPr>
                      <m:e>
                        <m:r>
                          <m:rPr>
                            <m:nor/>
                          </m:rPr>
                          <a:rPr lang="en-US" dirty="0"/>
                          <m:t>BRG</m:t>
                        </m:r>
                      </m:e>
                      <m:sub>
                        <m:r>
                          <a:rPr lang="en-US" i="1">
                            <a:latin typeface="Cambria Math" panose="02040503050406030204" pitchFamily="18" charset="0"/>
                            <a:ea typeface="Cambria Math" panose="02040503050406030204" pitchFamily="18" charset="0"/>
                          </a:rPr>
                          <m:t>𝜆</m:t>
                        </m:r>
                      </m:sub>
                      <m:sup>
                        <m:r>
                          <a:rPr lang="en-US" b="0" i="1" smtClean="0">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-layers of nodes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oMath>
                </a14:m>
                <a:r>
                  <a:rPr lang="en-US" dirty="0" smtClean="0"/>
                  <a:t>)</a:t>
                </a:r>
              </a:p>
              <a:p>
                <a:pPr lvl="1"/>
                <a:r>
                  <a:rPr lang="en-US" dirty="0" smtClean="0"/>
                  <a:t>Edges between layers correspond to the bit-reversal operation</a:t>
                </a:r>
              </a:p>
              <a:p>
                <a:pPr lvl="1"/>
                <a:r>
                  <a:rPr lang="en-US" b="1" dirty="0" smtClean="0"/>
                  <a:t>Theorem[LT82]: </a:t>
                </a:r>
                <a:r>
                  <a:rPr lang="en-US" dirty="0" err="1" smtClean="0"/>
                  <a:t>sST</a:t>
                </a:r>
                <a:r>
                  <a:rPr lang="en-US" dirty="0" smtClean="0"/>
                  <a:t>(</a:t>
                </a:r>
                <a14:m>
                  <m:oMath xmlns:m="http://schemas.openxmlformats.org/officeDocument/2006/math">
                    <m:sSubSup>
                      <m:sSubSupPr>
                        <m:ctrlPr>
                          <a:rPr lang="en-US" i="1">
                            <a:latin typeface="Cambria Math" panose="02040503050406030204" pitchFamily="18" charset="0"/>
                          </a:rPr>
                        </m:ctrlPr>
                      </m:sSubSupPr>
                      <m:e>
                        <m:r>
                          <m:rPr>
                            <m:nor/>
                          </m:rPr>
                          <a:rPr lang="en-US" dirty="0"/>
                          <m:t>BRG</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smtClean="0"/>
                  <a:t>)</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m:rPr>
                        <m:sty m:val="p"/>
                      </m:rPr>
                      <a:rPr lang="el-GR" i="1" dirty="0" smtClean="0">
                        <a:latin typeface="Cambria Math" panose="02040503050406030204" pitchFamily="18" charset="0"/>
                        <a:ea typeface="Cambria Math" panose="02040503050406030204" pitchFamily="18" charset="0"/>
                      </a:rPr>
                      <m:t>Ω</m:t>
                    </m:r>
                    <m:d>
                      <m:dPr>
                        <m:ctrlPr>
                          <a:rPr lang="el-GR" i="1" dirty="0" smtClean="0">
                            <a:latin typeface="Cambria Math" panose="02040503050406030204" pitchFamily="18" charset="0"/>
                            <a:ea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𝑛</m:t>
                            </m:r>
                          </m:e>
                          <m:sup>
                            <m:r>
                              <a:rPr lang="en-US" b="0" i="1" dirty="0" smtClean="0">
                                <a:latin typeface="Cambria Math" panose="02040503050406030204" pitchFamily="18" charset="0"/>
                                <a:ea typeface="Cambria Math" panose="02040503050406030204" pitchFamily="18" charset="0"/>
                              </a:rPr>
                              <m:t>2</m:t>
                            </m:r>
                          </m:sup>
                        </m:sSup>
                      </m:e>
                    </m:d>
                  </m:oMath>
                </a14:m>
                <a:r>
                  <a:rPr lang="en-US" dirty="0" smtClean="0"/>
                  <a:t> </a:t>
                </a:r>
              </a:p>
              <a:p>
                <a:r>
                  <a:rPr lang="en-US" dirty="0" smtClean="0"/>
                  <a:t>Catena Butterfly </a:t>
                </a:r>
                <a:r>
                  <a:rPr lang="en-US" dirty="0"/>
                  <a:t>(</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e>
                    </m:func>
                  </m:oMath>
                </a14:m>
                <a:r>
                  <a:rPr lang="en-US" dirty="0"/>
                  <a:t>-</a:t>
                </a:r>
                <a:r>
                  <a:rPr lang="en-US" dirty="0" smtClean="0"/>
                  <a:t>layers of nodes</a:t>
                </a:r>
              </a:p>
              <a:p>
                <a:pPr lvl="1"/>
                <a:r>
                  <a:rPr lang="en-US" dirty="0" smtClean="0"/>
                  <a:t>Edges between layers correspond to FFT</a:t>
                </a:r>
              </a:p>
              <a:p>
                <a:pPr lvl="1"/>
                <a14:m>
                  <m:oMath xmlns:m="http://schemas.openxmlformats.org/officeDocument/2006/math">
                    <m:sSubSup>
                      <m:sSubSupPr>
                        <m:ctrlPr>
                          <a:rPr lang="en-US" i="1">
                            <a:latin typeface="Cambria Math" panose="02040503050406030204" pitchFamily="18" charset="0"/>
                          </a:rPr>
                        </m:ctrlPr>
                      </m:sSubSupPr>
                      <m:e>
                        <m:r>
                          <m:rPr>
                            <m:nor/>
                          </m:rPr>
                          <a:rPr lang="en-US">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 is a “super-concentrator.”</a:t>
                </a:r>
              </a:p>
              <a:p>
                <a:pPr lvl="1"/>
                <a:r>
                  <a:rPr lang="en-US" b="1" dirty="0" smtClean="0"/>
                  <a:t>Theorem[LT82] =&gt; </a:t>
                </a:r>
                <a:r>
                  <a:rPr lang="en-US" dirty="0" err="1" smtClean="0"/>
                  <a:t>sST</a:t>
                </a:r>
                <a:r>
                  <a:rPr lang="en-US" dirty="0"/>
                  <a:t>(</a:t>
                </a:r>
                <a14:m>
                  <m:oMath xmlns:m="http://schemas.openxmlformats.org/officeDocument/2006/math">
                    <m:sSubSup>
                      <m:sSubSupPr>
                        <m:ctrlPr>
                          <a:rPr lang="en-US" i="1">
                            <a:latin typeface="Cambria Math" panose="02040503050406030204" pitchFamily="18" charset="0"/>
                          </a:rPr>
                        </m:ctrlPr>
                      </m:sSubSupPr>
                      <m:e>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Ω</m:t>
                    </m:r>
                    <m:d>
                      <m:dPr>
                        <m:ctrlPr>
                          <a:rPr lang="el-GR" i="1" dirty="0">
                            <a:latin typeface="Cambria Math" panose="02040503050406030204" pitchFamily="18" charset="0"/>
                            <a:ea typeface="Cambria Math" panose="02040503050406030204" pitchFamily="18" charset="0"/>
                          </a:rPr>
                        </m:ctrlPr>
                      </m:dPr>
                      <m:e>
                        <m:f>
                          <m:fPr>
                            <m:ctrlPr>
                              <a:rPr lang="el-GR" i="1" dirty="0" smtClean="0">
                                <a:latin typeface="Cambria Math" panose="02040503050406030204" pitchFamily="18" charset="0"/>
                                <a:ea typeface="Cambria Math" panose="02040503050406030204" pitchFamily="18" charset="0"/>
                              </a:rPr>
                            </m:ctrlPr>
                          </m:fPr>
                          <m:num>
                            <m:sSup>
                              <m:sSupPr>
                                <m:ctrlPr>
                                  <a:rPr lang="el-GR"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𝑛</m:t>
                                </m:r>
                              </m:e>
                              <m:sup>
                                <m:r>
                                  <a:rPr lang="en-US" i="1" dirty="0">
                                    <a:latin typeface="Cambria Math" panose="02040503050406030204" pitchFamily="18" charset="0"/>
                                    <a:ea typeface="Cambria Math" panose="02040503050406030204" pitchFamily="18" charset="0"/>
                                  </a:rPr>
                                  <m:t>2</m:t>
                                </m:r>
                              </m:sup>
                            </m:sSup>
                          </m:num>
                          <m:den>
                            <m:r>
                              <m:rPr>
                                <m:sty m:val="p"/>
                              </m:rPr>
                              <a:rPr lang="en-US" b="0" i="0" dirty="0" smtClean="0">
                                <a:latin typeface="Cambria Math" panose="02040503050406030204" pitchFamily="18" charset="0"/>
                                <a:ea typeface="Cambria Math" panose="02040503050406030204" pitchFamily="18" charset="0"/>
                              </a:rPr>
                              <m:t>log</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72163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panose="02040503050406030204" pitchFamily="18" charset="0"/>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47" name="Oval 46"/>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8" name="Oval 47"/>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6435036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710686"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panose="02040503050406030204" pitchFamily="18" charset="0"/>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39665555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DAG (Catena)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1" name="Oval 20"/>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panose="02040503050406030204" pitchFamily="18" charset="0"/>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5" idx="4"/>
            <a:endCxn id="11" idx="4"/>
          </p:cNvCxnSpPr>
          <p:nvPr/>
        </p:nvCxnSpPr>
        <p:spPr>
          <a:xfrm rot="5400000" flipH="1" flipV="1">
            <a:off x="4590248" y="4357274"/>
            <a:ext cx="41804" cy="2805416"/>
          </a:xfrm>
          <a:prstGeom prst="curvedConnector3">
            <a:avLst>
              <a:gd name="adj1" fmla="val -546838"/>
            </a:avLst>
          </a:prstGeom>
          <a:ln w="44450">
            <a:solidFill>
              <a:srgbClr val="FF0000">
                <a:alpha val="61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93435" y="6125403"/>
            <a:ext cx="9640844" cy="523220"/>
          </a:xfrm>
          <a:prstGeom prst="rect">
            <a:avLst/>
          </a:prstGeom>
          <a:noFill/>
        </p:spPr>
        <p:txBody>
          <a:bodyPr wrap="none" rtlCol="0">
            <a:spAutoFit/>
          </a:bodyPr>
          <a:lstStyle/>
          <a:p>
            <a:r>
              <a:rPr lang="en-US" sz="2800" dirty="0" smtClean="0">
                <a:solidFill>
                  <a:srgbClr val="FF0000"/>
                </a:solidFill>
              </a:rPr>
              <a:t>Disallowed! All edges must go to a higher layer (except for (i,i+1))</a:t>
            </a:r>
            <a:endParaRPr lang="en-US" sz="2800" dirty="0">
              <a:solidFill>
                <a:srgbClr val="FF0000"/>
              </a:solidFill>
            </a:endParaRPr>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396827581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panose="02040503050406030204" pitchFamily="18" charset="0"/>
                          </a:rPr>
                        </m:ctrlPr>
                      </m:dPr>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39" name="Straight Arrow Connector 38"/>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33829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panose="02040503050406030204" pitchFamily="18" charset="0"/>
                          </a:rPr>
                        </m:ctrlPr>
                      </m:dPr>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34" name="Straight Arrow Connector 33"/>
          <p:cNvCxnSpPr/>
          <p:nvPr/>
        </p:nvCxnSpPr>
        <p:spPr>
          <a:xfrm flipH="1" flipV="1">
            <a:off x="6898511" y="4363760"/>
            <a:ext cx="240295" cy="813967"/>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0"/>
          </p:cNvCxnSpPr>
          <p:nvPr/>
        </p:nvCxnSpPr>
        <p:spPr>
          <a:xfrm flipH="1" flipV="1">
            <a:off x="2999000" y="3970097"/>
            <a:ext cx="2264077" cy="122877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320639" y="3884783"/>
            <a:ext cx="3349427" cy="132249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505646" y="3827943"/>
            <a:ext cx="1914730" cy="1292945"/>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46" name="Straight Arrow Connector 45"/>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13449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7" name="Rectangle 6"/>
          <p:cNvSpPr/>
          <p:nvPr/>
        </p:nvSpPr>
        <p:spPr>
          <a:xfrm>
            <a:off x="755733" y="3240484"/>
            <a:ext cx="7159542"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838200" y="3278465"/>
                <a:ext cx="4674228"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rPr>
                                  <m:t>𝑛</m:t>
                                </m:r>
                              </m:e>
                              <m:sup>
                                <m:r>
                                  <a:rPr lang="en-US" sz="2800" i="1">
                                    <a:latin typeface="Cambria Math" panose="02040503050406030204" pitchFamily="18" charset="0"/>
                                  </a:rPr>
                                  <m:t>5/3</m:t>
                                </m:r>
                              </m:sup>
                            </m:sSup>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838200" y="3278465"/>
                <a:ext cx="4674228" cy="1009572"/>
              </a:xfrm>
              <a:prstGeom prst="rect">
                <a:avLst/>
              </a:prstGeom>
              <a:blipFill rotWithShape="0">
                <a:blip r:embed="rId3"/>
                <a:stretch>
                  <a:fillRect l="-2742" t="-3030"/>
                </a:stretch>
              </a:blipFill>
            </p:spPr>
            <p:txBody>
              <a:bodyPr/>
              <a:lstStyle/>
              <a:p>
                <a:r>
                  <a:rPr lang="en-US">
                    <a:noFill/>
                  </a:rPr>
                  <a:t> </a:t>
                </a:r>
              </a:p>
            </p:txBody>
          </p:sp>
        </mc:Fallback>
      </mc:AlternateContent>
      <p:sp>
        <p:nvSpPr>
          <p:cNvPr id="23" name="Rectangle 22"/>
          <p:cNvSpPr/>
          <p:nvPr/>
        </p:nvSpPr>
        <p:spPr>
          <a:xfrm>
            <a:off x="686191" y="4326018"/>
            <a:ext cx="7229084" cy="93844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24" name="Rectangle 23"/>
              <p:cNvSpPr/>
              <p:nvPr/>
            </p:nvSpPr>
            <p:spPr>
              <a:xfrm>
                <a:off x="768658" y="4363999"/>
                <a:ext cx="6233501" cy="1285160"/>
              </a:xfrm>
              <a:prstGeom prst="rect">
                <a:avLst/>
              </a:prstGeom>
            </p:spPr>
            <p:txBody>
              <a:bodyPr wrap="none">
                <a:spAutoFit/>
              </a:bodyPr>
              <a:lstStyle/>
              <a:p>
                <a:r>
                  <a:rPr lang="en-US" sz="2800" b="1" dirty="0" smtClean="0"/>
                  <a:t>Attack Quality:</a:t>
                </a:r>
                <a14:m>
                  <m:oMath xmlns:m="http://schemas.openxmlformats.org/officeDocument/2006/math">
                    <m:func>
                      <m:funcPr>
                        <m:ctrlPr>
                          <a:rPr lang="en-US" sz="2800" i="1">
                            <a:latin typeface="Cambria Math" panose="02040503050406030204" pitchFamily="18" charset="0"/>
                          </a:rPr>
                        </m:ctrlPr>
                      </m:funcPr>
                      <m:fName>
                        <m:r>
                          <a:rPr lang="en-US" sz="2800" b="0" i="0" smtClean="0">
                            <a:latin typeface="Cambria Math"/>
                          </a:rPr>
                          <m:t>  </m:t>
                        </m:r>
                        <m:r>
                          <m:rPr>
                            <m:sty m:val="p"/>
                          </m:rPr>
                          <a:rPr lang="en-US" sz="2800" b="0" i="0" smtClean="0">
                            <a:latin typeface="Cambria Math" panose="02040503050406030204" pitchFamily="18" charset="0"/>
                          </a:rPr>
                          <m:t>Quality</m:t>
                        </m:r>
                        <m:r>
                          <m:rPr>
                            <m:sty m:val="p"/>
                          </m:rPr>
                          <a:rPr lang="en-US" sz="2800" baseline="-25000">
                            <a:latin typeface="Cambria Math" panose="02040503050406030204" pitchFamily="18" charset="0"/>
                          </a:rPr>
                          <m:t>R</m:t>
                        </m:r>
                      </m:fName>
                      <m:e>
                        <m:d>
                          <m:dPr>
                            <m:ctrlPr>
                              <a:rPr lang="en-US" sz="2800" i="1">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Ω</m:t>
                        </m:r>
                        <m:d>
                          <m:dPr>
                            <m:ctrlPr>
                              <a:rPr lang="en-US" sz="2800" i="1">
                                <a:latin typeface="Cambria Math" panose="02040503050406030204" pitchFamily="18" charset="0"/>
                                <a:ea typeface="Cambria Math" panose="02040503050406030204" pitchFamily="18" charset="0"/>
                              </a:rPr>
                            </m:ctrlPr>
                          </m:dPr>
                          <m:e>
                            <m:f>
                              <m:fPr>
                                <m:ctrlPr>
                                  <a:rPr lang="en-US" sz="2800" i="1" smtClean="0">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1</m:t>
                                    </m:r>
                                    <m:r>
                                      <a:rPr lang="en-US" sz="2800" i="1">
                                        <a:latin typeface="Cambria Math" panose="02040503050406030204" pitchFamily="18" charset="0"/>
                                      </a:rPr>
                                      <m:t>/3</m:t>
                                    </m:r>
                                  </m:sup>
                                </m:sSup>
                              </m:num>
                              <m:den>
                                <m:r>
                                  <a:rPr lang="en-US" sz="2800" i="1">
                                    <a:latin typeface="Cambria Math" panose="02040503050406030204" pitchFamily="18" charset="0"/>
                                    <a:ea typeface="Cambria Math" panose="02040503050406030204" pitchFamily="18" charset="0"/>
                                  </a:rPr>
                                  <m:t>𝜆</m:t>
                                </m:r>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24" name="Rectangle 23"/>
              <p:cNvSpPr>
                <a:spLocks noRot="1" noChangeAspect="1" noMove="1" noResize="1" noEditPoints="1" noAdjustHandles="1" noChangeArrowheads="1" noChangeShapeType="1" noTextEdit="1"/>
              </p:cNvSpPr>
              <p:nvPr/>
            </p:nvSpPr>
            <p:spPr>
              <a:xfrm>
                <a:off x="768658" y="4363999"/>
                <a:ext cx="6233501" cy="1285160"/>
              </a:xfrm>
              <a:prstGeom prst="rect">
                <a:avLst/>
              </a:prstGeom>
              <a:blipFill rotWithShape="1">
                <a:blip r:embed="rId4"/>
                <a:stretch>
                  <a:fillRect l="-1955"/>
                </a:stretch>
              </a:blipFill>
            </p:spPr>
            <p:txBody>
              <a:bodyPr/>
              <a:lstStyle/>
              <a:p>
                <a:r>
                  <a:rPr lang="en-US">
                    <a:noFill/>
                  </a:rPr>
                  <a:t> </a:t>
                </a:r>
              </a:p>
            </p:txBody>
          </p:sp>
        </mc:Fallback>
      </mc:AlternateContent>
    </p:spTree>
    <p:extLst>
      <p:ext uri="{BB962C8B-B14F-4D97-AF65-F5344CB8AC3E}">
        <p14:creationId xmlns:p14="http://schemas.microsoft.com/office/powerpoint/2010/main" val="163169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23" grpId="0" animBg="1"/>
      <p:bldP spid="2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Attacks on 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smtClean="0"/>
              </a:p>
              <a:p>
                <a:r>
                  <a:rPr lang="en-US" dirty="0" smtClean="0"/>
                  <a:t> [AS15] </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CC</m:t>
                        </m:r>
                        <m:r>
                          <m:rPr>
                            <m:nor/>
                          </m:rPr>
                          <a:rPr lang="en-US" b="0" i="0" smtClean="0">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1.5</m:t>
                            </m:r>
                          </m:sup>
                        </m:sSup>
                      </m:e>
                    </m:d>
                  </m:oMath>
                </a14:m>
                <a:endParaRPr lang="en-US" dirty="0" smtClean="0"/>
              </a:p>
              <a:p>
                <a:pPr lvl="1"/>
                <a:r>
                  <a:rPr lang="en-US" dirty="0" smtClean="0"/>
                  <a:t>Gap between cumulative cost </a:t>
                </a:r>
                <a14:m>
                  <m:oMath xmlns:m="http://schemas.openxmlformats.org/officeDocument/2006/math">
                    <m:r>
                      <a:rPr lang="en-US" i="1">
                        <a:latin typeface="Cambria Math" panose="02040503050406030204" pitchFamily="18" charset="0"/>
                        <a:ea typeface="Cambria Math" panose="02040503050406030204" pitchFamily="18" charset="0"/>
                      </a:rPr>
                      <m:t>𝑂</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1.5</m:t>
                            </m:r>
                          </m:sup>
                        </m:sSup>
                      </m:e>
                    </m:d>
                  </m:oMath>
                </a14:m>
                <a:r>
                  <a:rPr lang="en-US" dirty="0" smtClean="0"/>
                  <a:t> and sequential space-time cost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endParaRPr lang="en-US" dirty="0" smtClean="0"/>
              </a:p>
              <a:p>
                <a:pPr marL="457200" lvl="1" indent="0">
                  <a:buNone/>
                </a:pPr>
                <a:endParaRPr lang="en-US" dirty="0" smtClean="0"/>
              </a:p>
              <a:p>
                <a:r>
                  <a:rPr lang="en-US" dirty="0" smtClean="0"/>
                  <a:t> [BK15] </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ST</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1.8</m:t>
                            </m:r>
                          </m:sup>
                        </m:sSup>
                      </m:e>
                    </m:d>
                  </m:oMath>
                </a14:m>
                <a:r>
                  <a:rPr lang="en-US" dirty="0" smtClean="0">
                    <a:ea typeface="Cambria Math" panose="02040503050406030204" pitchFamily="18" charset="0"/>
                  </a:rPr>
                  <a:t>  for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ea typeface="Cambria Math" panose="02040503050406030204" pitchFamily="18" charset="0"/>
                  </a:rPr>
                  <a:t> &gt; 1.</a:t>
                </a:r>
              </a:p>
              <a:p>
                <a:r>
                  <a:rPr lang="en-US" dirty="0" smtClean="0"/>
                  <a:t>Our result                </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CC</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67</m:t>
                            </m:r>
                          </m:sup>
                        </m:sSup>
                      </m:e>
                    </m:d>
                  </m:oMath>
                </a14:m>
                <a:r>
                  <a:rPr lang="en-US" dirty="0" smtClean="0"/>
                  <a:t> *</a:t>
                </a:r>
              </a:p>
              <a:p>
                <a:pPr marL="914400" lvl="2" indent="0">
                  <a:buNone/>
                </a:pPr>
                <a:r>
                  <a:rPr lang="en-US" dirty="0" smtClean="0"/>
                  <a:t>* Applies to all Catena variants.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12658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751638"/>
              </a:xfrm>
            </p:spPr>
            <p:txBody>
              <a:bodyPr>
                <a:normAutofit fontScale="92500" lnSpcReduction="20000"/>
              </a:bodyPr>
              <a:lstStyle/>
              <a:p>
                <a:r>
                  <a:rPr lang="en-US" b="1" dirty="0" smtClean="0"/>
                  <a:t>Step 1: </a:t>
                </a:r>
                <a:r>
                  <a:rPr lang="en-US" dirty="0" smtClean="0"/>
                  <a:t>Show that any leaky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dirty="0" smtClean="0"/>
                  <a:t>-close to a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dirty="0" smtClean="0"/>
                  <a:t> which is a convex combination of </a:t>
                </a:r>
                <a14:m>
                  <m:oMath xmlns:m="http://schemas.openxmlformats.org/officeDocument/2006/math">
                    <m:r>
                      <a:rPr lang="en-US" b="0" i="0"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sources.</a:t>
                </a:r>
              </a:p>
              <a:p>
                <a:pPr lvl="1"/>
                <a:endParaRPr lang="en-US" dirty="0" smtClean="0"/>
              </a:p>
              <a:p>
                <a:r>
                  <a:rPr lang="en-US" dirty="0" smtClean="0"/>
                  <a:t>Define </a:t>
                </a:r>
                <a14:m>
                  <m:oMath xmlns:m="http://schemas.openxmlformats.org/officeDocument/2006/math">
                    <m:r>
                      <a:rPr lang="en-US" b="1" i="0" smtClean="0">
                        <a:latin typeface="Cambria Math" panose="02040503050406030204" pitchFamily="18" charset="0"/>
                      </a:rPr>
                      <m:t>𝐘</m:t>
                    </m:r>
                    <m:r>
                      <a:rPr lang="en-US" b="1"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 If </a:t>
                </a:r>
                <a14:m>
                  <m:oMath xmlns:m="http://schemas.openxmlformats.org/officeDocument/2006/math">
                    <m:r>
                      <a:rPr lang="en-US" b="1">
                        <a:latin typeface="Cambria Math" panose="02040503050406030204" pitchFamily="18" charset="0"/>
                      </a:rPr>
                      <m:t>𝐘</m:t>
                    </m:r>
                    <m:r>
                      <a:rPr lang="en-US" b="1" i="1" smtClean="0">
                        <a:latin typeface="Cambria Math" panose="02040503050406030204" pitchFamily="18" charset="0"/>
                      </a:rPr>
                      <m:t> </m:t>
                    </m:r>
                    <m:r>
                      <m:rPr>
                        <m:sty m:val="p"/>
                      </m:rPr>
                      <a:rPr lang="en-US" b="0" i="0" smtClean="0">
                        <a:latin typeface="Cambria Math" panose="02040503050406030204" pitchFamily="18" charset="0"/>
                      </a:rPr>
                      <m:t>is</m:t>
                    </m:r>
                    <m:r>
                      <a:rPr lang="en-US" b="1" i="1">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then we are done. Otherwise, let </a:t>
                </a:r>
                <a14:m>
                  <m:oMath xmlns:m="http://schemas.openxmlformats.org/officeDocument/2006/math">
                    <m:r>
                      <a:rPr lang="en-US" b="0" i="1" smtClean="0">
                        <a:latin typeface="Cambria Math" panose="02040503050406030204" pitchFamily="18" charset="0"/>
                      </a:rPr>
                      <m:t>𝐼</m:t>
                    </m:r>
                  </m:oMath>
                </a14:m>
                <a:r>
                  <a:rPr lang="en-US" dirty="0" smtClean="0"/>
                  <a:t> be the largest subset for which there exists a violation i.e.,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sup>
                    </m:sSup>
                  </m:oMath>
                </a14:m>
                <a:r>
                  <a:rPr lang="en-US" dirty="0" smtClean="0"/>
                  <a:t> </a:t>
                </a:r>
                <a:r>
                  <a:rPr lang="en-US" dirty="0" err="1" smtClean="0"/>
                  <a:t>s.t.</a:t>
                </a: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𝒀</m:t>
                                  </m:r>
                                </m:e>
                                <m:sub>
                                  <m:r>
                                    <a:rPr lang="en-US" b="1" i="1">
                                      <a:latin typeface="Cambria Math" panose="02040503050406030204" pitchFamily="18" charset="0"/>
                                    </a:rPr>
                                    <m:t>𝑰</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sup>
                      </m:sSup>
                    </m:oMath>
                  </m:oMathPara>
                </a14:m>
                <a:endParaRPr lang="en-US" dirty="0" smtClean="0"/>
              </a:p>
              <a:p>
                <a:r>
                  <a:rPr lang="en-US" dirty="0" smtClean="0"/>
                  <a:t>Let </a:t>
                </a:r>
                <a14:m>
                  <m:oMath xmlns:m="http://schemas.openxmlformats.org/officeDocument/2006/math">
                    <m:r>
                      <a:rPr lang="en-US" b="1">
                        <a:latin typeface="Cambria Math" panose="02040503050406030204" pitchFamily="18" charset="0"/>
                      </a:rPr>
                      <m:t>𝐘</m:t>
                    </m:r>
                    <m:r>
                      <a:rPr lang="en-US" b="1" i="0" smtClean="0">
                        <a:latin typeface="Cambria Math" panose="02040503050406030204" pitchFamily="18" charset="0"/>
                      </a:rPr>
                      <m:t>′</m:t>
                    </m:r>
                  </m:oMath>
                </a14:m>
                <a:r>
                  <a:rPr lang="en-US" dirty="0" smtClean="0"/>
                  <a:t> denote distribution of </a:t>
                </a:r>
                <a14:m>
                  <m:oMath xmlns:m="http://schemas.openxmlformats.org/officeDocument/2006/math">
                    <m:r>
                      <a:rPr lang="en-US" b="1">
                        <a:latin typeface="Cambria Math" panose="02040503050406030204" pitchFamily="18" charset="0"/>
                      </a:rPr>
                      <m:t>𝐘</m:t>
                    </m:r>
                  </m:oMath>
                </a14:m>
                <a:r>
                  <a:rPr lang="en-US" dirty="0" smtClean="0"/>
                  <a:t> conditioned 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oMath>
                </a14:m>
                <a:endParaRPr lang="en-US" dirty="0" smtClean="0"/>
              </a:p>
              <a:p>
                <a:r>
                  <a:rPr lang="en-US" b="1" dirty="0" smtClean="0"/>
                  <a:t>Claim 1: </a:t>
                </a:r>
                <a14:m>
                  <m:oMath xmlns:m="http://schemas.openxmlformats.org/officeDocument/2006/math">
                    <m:r>
                      <a:rPr lang="en-US" b="1">
                        <a:latin typeface="Cambria Math" panose="02040503050406030204" pitchFamily="18" charset="0"/>
                      </a:rPr>
                      <m:t>𝐘</m:t>
                    </m:r>
                    <m:r>
                      <a:rPr lang="en-US" b="1">
                        <a:latin typeface="Cambria Math" panose="02040503050406030204" pitchFamily="18" charset="0"/>
                      </a:rPr>
                      <m:t>′</m:t>
                    </m:r>
                  </m:oMath>
                </a14:m>
                <a:r>
                  <a:rPr lang="en-US" dirty="0"/>
                  <a:t> </a:t>
                </a:r>
                <a:r>
                  <a:rPr lang="en-US" dirty="0" smtClean="0"/>
                  <a:t>is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 dense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oMath>
                </a14:m>
                <a:endParaRPr lang="en-US" b="0" dirty="0" smtClean="0"/>
              </a:p>
              <a:p>
                <a:pPr lvl="1"/>
                <a:r>
                  <a:rPr lang="en-US" b="1" dirty="0" smtClean="0"/>
                  <a:t>Proof Sketch: </a:t>
                </a:r>
                <a:r>
                  <a:rPr lang="en-US" dirty="0" smtClean="0"/>
                  <a:t>If there is a subset </a:t>
                </a:r>
                <a14:m>
                  <m:oMath xmlns:m="http://schemas.openxmlformats.org/officeDocument/2006/math">
                    <m:r>
                      <a:rPr lang="en-US" b="1" i="1" smtClean="0">
                        <a:latin typeface="Cambria Math" panose="02040503050406030204" pitchFamily="18" charset="0"/>
                      </a:rPr>
                      <m:t>𝑱</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𝑵</m:t>
                    </m:r>
                    <m:r>
                      <a:rPr lang="en-US" b="1" i="1" smtClean="0">
                        <a:latin typeface="Cambria Math" panose="02040503050406030204" pitchFamily="18" charset="0"/>
                        <a:ea typeface="Cambria Math" panose="02040503050406030204" pitchFamily="18" charset="0"/>
                      </a:rPr>
                      <m:t>\</m:t>
                    </m:r>
                    <m:r>
                      <m:rPr>
                        <m:sty m:val="p"/>
                      </m:rPr>
                      <a:rPr lang="en-US" b="1" i="1" smtClean="0">
                        <a:latin typeface="Cambria Math" panose="02040503050406030204" pitchFamily="18" charset="0"/>
                        <a:ea typeface="Cambria Math" panose="02040503050406030204" pitchFamily="18" charset="0"/>
                      </a:rPr>
                      <m:t>I</m:t>
                    </m:r>
                    <m:r>
                      <a:rPr lang="en-US" b="1" i="1" smtClean="0">
                        <a:latin typeface="Cambria Math" panose="02040503050406030204" pitchFamily="18" charset="0"/>
                        <a:ea typeface="Cambria Math" panose="02040503050406030204" pitchFamily="18" charset="0"/>
                      </a:rPr>
                      <m:t>]</m:t>
                    </m:r>
                  </m:oMath>
                </a14:m>
                <a:r>
                  <a:rPr lang="en-US" b="0"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𝐽</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m:t>
                        </m:r>
                        <m:r>
                          <a:rPr lang="en-US" b="0" i="1" smtClean="0">
                            <a:latin typeface="Cambria Math" panose="02040503050406030204" pitchFamily="18" charset="0"/>
                          </a:rPr>
                          <m:t>𝐽</m:t>
                        </m:r>
                        <m:r>
                          <a:rPr lang="en-US" i="1">
                            <a:latin typeface="Cambria Math" panose="02040503050406030204" pitchFamily="18" charset="0"/>
                          </a:rPr>
                          <m:t>|</m:t>
                        </m:r>
                      </m:sup>
                    </m:sSup>
                  </m:oMath>
                </a14:m>
                <a:r>
                  <a:rPr lang="en-US" b="0" dirty="0" smtClean="0"/>
                  <a:t> </a:t>
                </a:r>
                <a:r>
                  <a:rPr lang="en-US" b="0" dirty="0" err="1" smtClean="0"/>
                  <a:t>s.t.</a:t>
                </a:r>
                <a:endParaRPr lang="en-US" b="0" dirty="0" smtClean="0"/>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smtClean="0">
                                      <a:latin typeface="Cambria Math" panose="02040503050406030204" pitchFamily="18" charset="0"/>
                                    </a:rPr>
                                    <m:t>𝑱</m:t>
                                  </m:r>
                                </m:sub>
                              </m:sSub>
                              <m:r>
                                <a:rPr lang="en-US" b="1"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𝑗</m:t>
                                  </m:r>
                                </m:sub>
                              </m:sSub>
                            </m:e>
                          </m:d>
                          <m:r>
                            <a:rPr lang="en-US" i="1">
                              <a:latin typeface="Cambria Math" panose="02040503050406030204" pitchFamily="18" charset="0"/>
                            </a:rPr>
                            <m:t>&gt;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𝐽</m:t>
                                  </m:r>
                                </m:e>
                              </m:d>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e>
                      </m:func>
                    </m:oMath>
                  </m:oMathPara>
                </a14:m>
                <a:endParaRPr lang="en-US" b="0" dirty="0" smtClean="0"/>
              </a:p>
              <a:p>
                <a:pPr marL="457200" lvl="1" indent="0">
                  <a:buNone/>
                </a:pPr>
                <a:r>
                  <a:rPr lang="en-US" dirty="0" smtClean="0"/>
                  <a:t>Then we could take </a:t>
                </a: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𝐼</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oMath>
                </a14:m>
                <a:r>
                  <a:rPr lang="en-US" dirty="0" smtClean="0"/>
                  <a:t> and </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r>
                                    <a:rPr lang="en-US" b="1" i="1" smtClean="0">
                                      <a:latin typeface="Cambria Math" panose="02040503050406030204" pitchFamily="18" charset="0"/>
                                    </a:rPr>
                                    <m:t>′</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r>
                                    <a:rPr lang="en-US" b="0" i="1" smtClean="0">
                                      <a:latin typeface="Cambria Math" panose="02040503050406030204" pitchFamily="18" charset="0"/>
                                    </a:rPr>
                                    <m:t>′</m:t>
                                  </m:r>
                                </m:sub>
                              </m:sSub>
                            </m:e>
                          </m:d>
                        </m:e>
                      </m:func>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smtClean="0">
                                      <a:latin typeface="Cambria Math" panose="02040503050406030204" pitchFamily="18" charset="0"/>
                                    </a:rPr>
                                    <m:t>𝑱</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𝐽</m:t>
                                  </m:r>
                                </m:sub>
                              </m:sSub>
                              <m:r>
                                <a:rPr lang="en-US" b="0"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r>
                        <a:rPr lang="en-US" i="1">
                          <a:latin typeface="Cambria Math" panose="02040503050406030204" pitchFamily="18" charset="0"/>
                        </a:rPr>
                        <m:t>&gt;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e>
                          </m:d>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oMath>
                  </m:oMathPara>
                </a14:m>
                <a:endParaRPr lang="en-US" b="0" dirty="0" smtClean="0"/>
              </a:p>
              <a:p>
                <a:pPr marL="457200" lvl="1" indent="0">
                  <a:buNone/>
                </a:pPr>
                <a:r>
                  <a:rPr lang="en-US" dirty="0" smtClean="0"/>
                  <a:t>This contradicts the </a:t>
                </a:r>
                <a:r>
                  <a:rPr lang="en-US" dirty="0" err="1" smtClean="0"/>
                  <a:t>maximality</a:t>
                </a:r>
                <a:r>
                  <a:rPr lang="en-US" dirty="0" smtClean="0"/>
                  <a:t> of </a:t>
                </a:r>
                <a14:m>
                  <m:oMath xmlns:m="http://schemas.openxmlformats.org/officeDocument/2006/math">
                    <m:r>
                      <a:rPr lang="en-US" i="1">
                        <a:latin typeface="Cambria Math" panose="02040503050406030204" pitchFamily="18" charset="0"/>
                      </a:rPr>
                      <m:t>𝐼</m:t>
                    </m:r>
                  </m:oMath>
                </a14:m>
                <a:r>
                  <a:rPr lang="en-US" b="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751638"/>
              </a:xfrm>
              <a:blipFill>
                <a:blip r:embed="rId2"/>
                <a:stretch>
                  <a:fillRect l="-928" t="-3205" r="-14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27068832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recommend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167796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981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5"/>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39165" y="1545052"/>
            <a:ext cx="3556679" cy="461665"/>
          </a:xfrm>
          <a:prstGeom prst="rect">
            <a:avLst/>
          </a:prstGeom>
          <a:noFill/>
        </p:spPr>
        <p:txBody>
          <a:bodyPr wrap="none" rtlCol="0">
            <a:spAutoFit/>
          </a:bodyPr>
          <a:lstStyle/>
          <a:p>
            <a:r>
              <a:rPr lang="en-US" sz="2400" dirty="0" smtClean="0">
                <a:solidFill>
                  <a:srgbClr val="7030A0"/>
                </a:solidFill>
              </a:rPr>
              <a:t>random predecessor r(</a:t>
            </a:r>
            <a:r>
              <a:rPr lang="en-US" sz="2400" dirty="0" err="1" smtClean="0">
                <a:solidFill>
                  <a:srgbClr val="7030A0"/>
                </a:solidFill>
              </a:rPr>
              <a:t>i</a:t>
            </a:r>
            <a:r>
              <a:rPr lang="en-US" sz="2400" dirty="0" smtClean="0">
                <a:solidFill>
                  <a:srgbClr val="7030A0"/>
                </a:solidFill>
              </a:rPr>
              <a:t>) &lt; </a:t>
            </a:r>
            <a:r>
              <a:rPr lang="en-US" sz="2400" dirty="0" err="1" smtClean="0">
                <a:solidFill>
                  <a:srgbClr val="7030A0"/>
                </a:solidFill>
              </a:rPr>
              <a:t>i</a:t>
            </a:r>
            <a:endParaRPr lang="en-US" sz="2400" dirty="0">
              <a:solidFill>
                <a:srgbClr val="7030A0"/>
              </a:solidFill>
            </a:endParaRPr>
          </a:p>
        </p:txBody>
      </p:sp>
      <p:cxnSp>
        <p:nvCxnSpPr>
          <p:cNvPr id="25" name="Straight Arrow Connector 24"/>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3" y="3054399"/>
                <a:ext cx="2525500" cy="523220"/>
              </a:xfrm>
              <a:prstGeom prst="rect">
                <a:avLst/>
              </a:prstGeom>
              <a:noFill/>
            </p:spPr>
            <p:txBody>
              <a:bodyPr wrap="none"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0583463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2"/>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3"/>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6"/>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6982" y="298427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8" name="TextBox 4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49" name="Oval 48"/>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0" name="Oval 4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1" name="TextBox 5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84009183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panose="02040503050406030204" pitchFamily="18" charset="0"/>
                            </a:rPr>
                          </m:ctrlPr>
                        </m:dPr>
                        <m:e>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sp>
        <p:nvSpPr>
          <p:cNvPr id="53" name="Rectangle 52"/>
          <p:cNvSpPr/>
          <p:nvPr/>
        </p:nvSpPr>
        <p:spPr>
          <a:xfrm>
            <a:off x="866283" y="5612821"/>
            <a:ext cx="4915392" cy="92362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cxnSp>
        <p:nvCxnSpPr>
          <p:cNvPr id="56" name="Straight Arrow Connector 55"/>
          <p:cNvCxnSpPr/>
          <p:nvPr/>
        </p:nvCxnSpPr>
        <p:spPr>
          <a:xfrm>
            <a:off x="6938798" y="3024941"/>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8" name="TextBox 5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1" name="Oval 50"/>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Oval 54"/>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9" name="TextBox 58"/>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32953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mc:AlternateContent xmlns:mc="http://schemas.openxmlformats.org/markup-compatibility/2006" xmlns:a14="http://schemas.microsoft.com/office/drawing/2010/main">
        <mc:Choice Requires="a14">
          <p:sp>
            <p:nvSpPr>
              <p:cNvPr id="46" name="Rectangle 45"/>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6" name="Rectangle 45"/>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8"/>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866283" y="5710406"/>
                <a:ext cx="4406526"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a:solidFill>
                            <a:srgbClr val="FF0000"/>
                          </a:solidFill>
                        </a:rPr>
                        <m:t>Pr</m:t>
                      </m:r>
                      <m:d>
                        <m:dPr>
                          <m:begChr m:val="["/>
                          <m:endChr m:val="]"/>
                          <m:ctrlPr>
                            <a:rPr lang="en-US" sz="2800" i="1">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𝑣</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d>
                            <m:dPr>
                              <m:begChr m:val="|"/>
                              <m:endChr m:val=""/>
                              <m:ctrlPr>
                                <a:rPr lang="en-US" sz="280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𝑣</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𝑖𝑛</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e>
                          </m:d>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panose="02040503050406030204" pitchFamily="18" charset="0"/>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1</m:t>
                          </m:r>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0" name="Rectangle 49"/>
              <p:cNvSpPr>
                <a:spLocks noRot="1" noChangeAspect="1" noMove="1" noResize="1" noEditPoints="1" noAdjustHandles="1" noChangeArrowheads="1" noChangeShapeType="1" noTextEdit="1"/>
              </p:cNvSpPr>
              <p:nvPr/>
            </p:nvSpPr>
            <p:spPr>
              <a:xfrm>
                <a:off x="866283" y="5710406"/>
                <a:ext cx="4406526" cy="90178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6096000" y="5643020"/>
                <a:ext cx="376705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𝐸</m:t>
                      </m:r>
                      <m:d>
                        <m:dPr>
                          <m:begChr m:val="["/>
                          <m:endChr m:val="]"/>
                          <m:ctrlPr>
                            <a:rPr lang="en-US" sz="2800" i="1">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panose="02040503050406030204" pitchFamily="18" charset="0"/>
                              <a:ea typeface="Cambria Math" panose="02040503050406030204" pitchFamily="18" charset="0"/>
                            </a:rPr>
                          </m:ctrlPr>
                        </m:fPr>
                        <m:num>
                          <m:sSup>
                            <m:sSupPr>
                              <m:ctrlPr>
                                <a:rPr lang="en-US" sz="2800" i="1" smtClean="0">
                                  <a:solidFill>
                                    <a:srgbClr val="FF0000"/>
                                  </a:solidFill>
                                  <a:latin typeface="Cambria Math" panose="02040503050406030204" pitchFamily="18" charset="0"/>
                                  <a:ea typeface="Cambria Math" panose="02040503050406030204" pitchFamily="18" charset="0"/>
                                </a:rPr>
                              </m:ctrlPr>
                            </m:sSupPr>
                            <m:e>
                              <m:r>
                                <a:rPr lang="en-US" sz="2800" b="0" i="1" smtClean="0">
                                  <a:solidFill>
                                    <a:srgbClr val="FF0000"/>
                                  </a:solidFill>
                                  <a:latin typeface="Cambria Math" panose="02040503050406030204" pitchFamily="18" charset="0"/>
                                  <a:ea typeface="Cambria Math" panose="02040503050406030204" pitchFamily="18" charset="0"/>
                                </a:rPr>
                                <m:t>𝑛</m:t>
                              </m:r>
                            </m:e>
                            <m:sup>
                              <m:r>
                                <a:rPr lang="en-US" sz="2800" b="0" i="1" smtClean="0">
                                  <a:solidFill>
                                    <a:srgbClr val="FF0000"/>
                                  </a:solidFill>
                                  <a:latin typeface="Cambria Math" panose="02040503050406030204" pitchFamily="18" charset="0"/>
                                  <a:ea typeface="Cambria Math" panose="02040503050406030204" pitchFamily="18" charset="0"/>
                                </a:rPr>
                                <m:t>3/4</m:t>
                              </m:r>
                            </m:sup>
                          </m:sSup>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6096000" y="5643020"/>
                <a:ext cx="3767057" cy="974306"/>
              </a:xfrm>
              <a:prstGeom prst="rect">
                <a:avLst/>
              </a:prstGeom>
              <a:blipFill rotWithShape="0">
                <a:blip r:embed="rId10"/>
                <a:stretch>
                  <a:fillRect/>
                </a:stretch>
              </a:blipFill>
            </p:spPr>
            <p:txBody>
              <a:bodyPr/>
              <a:lstStyle/>
              <a:p>
                <a:r>
                  <a:rPr lang="en-US">
                    <a:noFill/>
                  </a:rPr>
                  <a:t> </a:t>
                </a:r>
              </a:p>
            </p:txBody>
          </p:sp>
        </mc:Fallback>
      </mc:AlternateContent>
      <p:sp>
        <p:nvSpPr>
          <p:cNvPr id="55" name="Oval 54"/>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6" name="Oval 55"/>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57" name="Oval 56"/>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58" name="Straight Arrow Connector 57"/>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Oval 59"/>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0" name="Oval 59"/>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1">
                <a:blip r:embed="rId11"/>
                <a:stretch>
                  <a:fillRect/>
                </a:stretch>
              </a:blipFill>
              <a:ln>
                <a:noFill/>
              </a:ln>
            </p:spPr>
            <p:txBody>
              <a:bodyPr/>
              <a:lstStyle/>
              <a:p>
                <a:r>
                  <a:rPr lang="en-US">
                    <a:noFill/>
                  </a:rPr>
                  <a:t> </a:t>
                </a:r>
              </a:p>
            </p:txBody>
          </p:sp>
        </mc:Fallback>
      </mc:AlternateContent>
      <p:cxnSp>
        <p:nvCxnSpPr>
          <p:cNvPr id="61" name="Straight Arrow Connector 60"/>
          <p:cNvCxnSpPr>
            <a:stCxn id="78"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4" name="Oval 63"/>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5" name="TextBox 64"/>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66" name="TextBox 65"/>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67" name="Straight Arrow Connector 66"/>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Oval 67"/>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8" name="Oval 67"/>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1">
                <a:blip r:embed="rId12"/>
                <a:stretch>
                  <a:fillRect l="-14050" r="-826"/>
                </a:stretch>
              </a:blipFill>
              <a:ln>
                <a:noFill/>
              </a:ln>
            </p:spPr>
            <p:txBody>
              <a:bodyPr/>
              <a:lstStyle/>
              <a:p>
                <a:r>
                  <a:rPr lang="en-US">
                    <a:noFill/>
                  </a:rPr>
                  <a:t> </a:t>
                </a:r>
              </a:p>
            </p:txBody>
          </p:sp>
        </mc:Fallback>
      </mc:AlternateContent>
      <p:cxnSp>
        <p:nvCxnSpPr>
          <p:cNvPr id="69" name="Straight Arrow Connector 68"/>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3"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3"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74" name="Oval 73"/>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74" name="Oval 73"/>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1">
                <a:blip r:embed="rId13"/>
                <a:stretch>
                  <a:fillRect/>
                </a:stretch>
              </a:blipFill>
              <a:ln>
                <a:noFill/>
              </a:ln>
            </p:spPr>
            <p:txBody>
              <a:bodyPr/>
              <a:lstStyle/>
              <a:p>
                <a:r>
                  <a:rPr lang="en-US">
                    <a:noFill/>
                  </a:rPr>
                  <a:t> </a:t>
                </a:r>
              </a:p>
            </p:txBody>
          </p:sp>
        </mc:Fallback>
      </mc:AlternateContent>
      <p:sp>
        <p:nvSpPr>
          <p:cNvPr id="76" name="Oval 75"/>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7" name="Oval 76"/>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8" name="Oval 77"/>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79" name="Straight Arrow Connector 78"/>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82" name="TextBox 81"/>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83" name="TextBox 82"/>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84" name="TextBox 83"/>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1">
                <a:blip r:embed="rId14"/>
                <a:stretch>
                  <a:fillRect l="-10405" t="-13675" b="-36752"/>
                </a:stretch>
              </a:blipFill>
            </p:spPr>
            <p:txBody>
              <a:bodyPr/>
              <a:lstStyle/>
              <a:p>
                <a:r>
                  <a:rPr lang="en-US">
                    <a:noFill/>
                  </a:rPr>
                  <a:t> </a:t>
                </a:r>
              </a:p>
            </p:txBody>
          </p:sp>
        </mc:Fallback>
      </mc:AlternateContent>
      <p:sp>
        <p:nvSpPr>
          <p:cNvPr id="85" name="TextBox 84"/>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86" name="Straight Arrow Connector 85"/>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88" name="Straight Arrow Connector 87"/>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64" idx="7"/>
            <a:endCxn id="77"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57" idx="0"/>
            <a:endCxn id="64"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94" name="Curved Connector 93"/>
          <p:cNvCxnSpPr>
            <a:stCxn id="76" idx="0"/>
            <a:endCxn id="93"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97" name="TextBox 96"/>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98" name="Oval 97"/>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99" name="Oval 98"/>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0" name="Oval 9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1" name="TextBox 10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10963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66283" y="5509670"/>
            <a:ext cx="4915392"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4478896" y="3829113"/>
                <a:ext cx="1173013"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a:t>
                </a:r>
                <a14:m>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a14:m>
                <a:endParaRPr lang="en-US" sz="2250" dirty="0"/>
              </a:p>
            </p:txBody>
          </p:sp>
        </mc:Choice>
        <mc:Fallback xmlns="">
          <p:sp>
            <p:nvSpPr>
              <p:cNvPr id="24" name="Oval 23"/>
              <p:cNvSpPr>
                <a:spLocks noRot="1" noChangeAspect="1" noMove="1" noResize="1" noEditPoints="1" noAdjustHandles="1" noChangeArrowheads="1" noChangeShapeType="1" noTextEdit="1"/>
              </p:cNvSpPr>
              <p:nvPr/>
            </p:nvSpPr>
            <p:spPr>
              <a:xfrm>
                <a:off x="4478896" y="3829113"/>
                <a:ext cx="1173013" cy="557894"/>
              </a:xfrm>
              <a:prstGeom prst="ellipse">
                <a:avLst/>
              </a:prstGeom>
              <a:blipFill rotWithShape="0">
                <a:blip r:embed="rId6"/>
                <a:stretch>
                  <a:fillRect b="-13043"/>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4824503"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panose="02040503050406030204" pitchFamily="18" charset="0"/>
                            </a:rPr>
                          </m:ctrlPr>
                        </m:dPr>
                        <m:e>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9" name="TextBox 48"/>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0" name="Oval 49"/>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223638211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7759599"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7472880" cy="57868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𝐅𝐚𝐜𝐭</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r>
                      <m:rPr>
                        <m:sty m:val="p"/>
                      </m:rPr>
                      <a:rPr lang="en-US" sz="2800" smtClean="0">
                        <a:solidFill>
                          <a:schemeClr val="tx1"/>
                        </a:solidFill>
                        <a:latin typeface="Cambria Math" panose="02040503050406030204" pitchFamily="18" charset="0"/>
                      </a:rPr>
                      <m:t>E</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𝑆</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𝑂</m:t>
                    </m:r>
                    <m:d>
                      <m:dPr>
                        <m:ctrlPr>
                          <a:rPr lang="en-US" sz="2800" i="1">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𝑛</m:t>
                            </m:r>
                          </m:e>
                          <m:sup>
                            <m:r>
                              <a:rPr lang="en-US" sz="2800" i="1">
                                <a:solidFill>
                                  <a:schemeClr val="tx1"/>
                                </a:solidFill>
                                <a:latin typeface="Cambria Math" panose="02040503050406030204" pitchFamily="18" charset="0"/>
                              </a:rPr>
                              <m:t>3/4</m:t>
                            </m:r>
                          </m:sup>
                        </m:sSup>
                        <m:func>
                          <m:funcPr>
                            <m:ctrlPr>
                              <a:rPr lang="en-US" sz="2800" i="1">
                                <a:solidFill>
                                  <a:schemeClr val="tx1"/>
                                </a:solidFill>
                                <a:latin typeface="Cambria Math" panose="02040503050406030204" pitchFamily="18" charset="0"/>
                              </a:rPr>
                            </m:ctrlPr>
                          </m:funcPr>
                          <m:fName>
                            <m:r>
                              <m:rPr>
                                <m:sty m:val="p"/>
                              </m:rPr>
                              <a:rPr lang="en-US" sz="2800">
                                <a:solidFill>
                                  <a:schemeClr val="tx1"/>
                                </a:solidFill>
                                <a:latin typeface="Cambria Math" panose="02040503050406030204" pitchFamily="18" charset="0"/>
                              </a:rPr>
                              <m:t>log</m:t>
                            </m:r>
                          </m:fName>
                          <m:e>
                            <m:r>
                              <a:rPr lang="en-US" sz="2800" i="1">
                                <a:solidFill>
                                  <a:schemeClr val="tx1"/>
                                </a:solidFill>
                                <a:latin typeface="Cambria Math" panose="02040503050406030204" pitchFamily="18" charset="0"/>
                              </a:rPr>
                              <m:t>𝑛</m:t>
                            </m:r>
                          </m:e>
                        </m:func>
                      </m:e>
                    </m:d>
                  </m:oMath>
                </a14:m>
                <a:r>
                  <a:rPr lang="en-US" sz="2800" dirty="0" smtClean="0">
                    <a:solidFill>
                      <a:schemeClr val="tx1"/>
                    </a:solidFill>
                  </a:rPr>
                  <a:t> and depth(G-S)</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ad>
                      <m:radPr>
                        <m:degHide m:val="on"/>
                        <m:ctrlPr>
                          <a:rPr lang="en-US" sz="2800" i="1" smtClean="0">
                            <a:solidFill>
                              <a:schemeClr val="tx1"/>
                            </a:solidFill>
                            <a:latin typeface="Cambria Math" panose="02040503050406030204" pitchFamily="18" charset="0"/>
                            <a:ea typeface="Cambria Math" panose="02040503050406030204" pitchFamily="18" charset="0"/>
                          </a:rPr>
                        </m:ctrlPr>
                      </m:radPr>
                      <m:deg/>
                      <m:e>
                        <m:r>
                          <a:rPr lang="en-US" sz="2800" b="0" i="1" smtClean="0">
                            <a:solidFill>
                              <a:schemeClr val="tx1"/>
                            </a:solidFill>
                            <a:latin typeface="Cambria Math" panose="02040503050406030204" pitchFamily="18" charset="0"/>
                            <a:ea typeface="Cambria Math" panose="02040503050406030204" pitchFamily="18" charset="0"/>
                          </a:rPr>
                          <m:t>𝑛</m:t>
                        </m:r>
                      </m:e>
                    </m:rad>
                    <m:r>
                      <a:rPr lang="en-US" sz="2800" b="0" i="1" smtClean="0">
                        <a:solidFill>
                          <a:schemeClr val="tx1"/>
                        </a:solidFill>
                        <a:latin typeface="Cambria Math" panose="02040503050406030204" pitchFamily="18" charset="0"/>
                        <a:ea typeface="Cambria Math" panose="02040503050406030204" pitchFamily="18" charset="0"/>
                      </a:rPr>
                      <m:t>.</m:t>
                    </m:r>
                  </m:oMath>
                </a14:m>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7472880" cy="578685"/>
              </a:xfrm>
              <a:prstGeom prst="rect">
                <a:avLst/>
              </a:prstGeom>
              <a:blipFill rotWithShape="0">
                <a:blip r:embed="rId3"/>
                <a:stretch>
                  <a:fillRect t="-5263" b="-2526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Oval 52"/>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TextBox 54"/>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309288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9808586"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9636356" cy="53931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(2</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3/4</m:t>
                        </m:r>
                      </m:sup>
                    </m:sSup>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oMath>
                </a14:m>
                <a:r>
                  <a:rPr lang="en-US" sz="2800" dirty="0" smtClean="0">
                    <a:solidFill>
                      <a:schemeClr val="tx1"/>
                    </a:solidFill>
                  </a:rPr>
                  <a:t>,</a:t>
                </a:r>
                <a:r>
                  <a:rPr lang="en-US" sz="2800" dirty="0">
                    <a:ea typeface="Cambria Math" panose="02040503050406030204" pitchFamily="18" charset="0"/>
                  </a:rPr>
                  <a:t> </a:t>
                </a:r>
                <a14:m>
                  <m:oMath xmlns:m="http://schemas.openxmlformats.org/officeDocument/2006/math">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oMath>
                </a14:m>
                <a:r>
                  <a:rPr lang="en-US" sz="2800" dirty="0" smtClean="0">
                    <a:solidFill>
                      <a:schemeClr val="tx1"/>
                    </a:solidFill>
                  </a:rPr>
                  <a:t>)-reducible with high probability.</a:t>
                </a:r>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9636356" cy="539315"/>
              </a:xfrm>
              <a:prstGeom prst="rect">
                <a:avLst/>
              </a:prstGeom>
              <a:blipFill rotWithShape="0">
                <a:blip r:embed="rId3"/>
                <a:stretch>
                  <a:fillRect t="-7955" r="-63" b="-3295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4" name="Oval 23"/>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TextBox 52"/>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7354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733" y="5653484"/>
            <a:ext cx="5283159"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5" name="Rectangle 4"/>
          <p:cNvSpPr/>
          <p:nvPr/>
        </p:nvSpPr>
        <p:spPr>
          <a:xfrm>
            <a:off x="2557389" y="5740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838200" y="5691465"/>
                <a:ext cx="5399555"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panose="02040503050406030204" pitchFamily="18" charset="0"/>
                          </a:rPr>
                        </m:ctrlPr>
                      </m:funcPr>
                      <m:fName>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ER</m:t>
                        </m:r>
                      </m:fName>
                      <m:e>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7</m:t>
                                </m:r>
                                <m:r>
                                  <a:rPr lang="en-US" sz="2800" i="1">
                                    <a:latin typeface="Cambria Math" panose="02040503050406030204" pitchFamily="18" charset="0"/>
                                  </a:rPr>
                                  <m:t>/</m:t>
                                </m:r>
                                <m:r>
                                  <a:rPr lang="en-US" sz="2800" b="0" i="1" smtClean="0">
                                    <a:latin typeface="Cambria Math" panose="02040503050406030204" pitchFamily="18" charset="0"/>
                                  </a:rPr>
                                  <m:t>4</m:t>
                                </m:r>
                              </m:sup>
                            </m:sSup>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log</m:t>
                                </m:r>
                              </m:fName>
                              <m:e>
                                <m:r>
                                  <a:rPr lang="en-US" sz="2800" b="0" i="1" smtClean="0">
                                    <a:latin typeface="Cambria Math" panose="02040503050406030204" pitchFamily="18" charset="0"/>
                                  </a:rPr>
                                  <m:t>𝑛</m:t>
                                </m:r>
                              </m:e>
                            </m:func>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838200" y="5691465"/>
                <a:ext cx="5399555" cy="1009572"/>
              </a:xfrm>
              <a:prstGeom prst="rect">
                <a:avLst/>
              </a:prstGeom>
              <a:blipFill rotWithShape="1">
                <a:blip r:embed="rId2"/>
                <a:stretch>
                  <a:fillRect l="-2373" t="-2424"/>
                </a:stretch>
              </a:blipFill>
            </p:spPr>
            <p:txBody>
              <a:bodyPr/>
              <a:lstStyle/>
              <a:p>
                <a:r>
                  <a:rPr lang="en-US">
                    <a:noFill/>
                  </a:rPr>
                  <a:t> </a:t>
                </a:r>
              </a:p>
            </p:txBody>
          </p:sp>
        </mc:Fallback>
      </mc:AlternateContent>
      <p:sp>
        <p:nvSpPr>
          <p:cNvPr id="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Argon2i is a layered DAG (almost) </a:t>
            </a:r>
            <a:endParaRPr lang="en-US" dirty="0"/>
          </a:p>
        </p:txBody>
      </p:sp>
      <p:sp>
        <p:nvSpPr>
          <p:cNvPr id="8" name="Oval 7"/>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9" name="Oval 8"/>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0" name="Oval 9"/>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11" name="Straight Arrow Connector 10"/>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3" name="Oval 12"/>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4" name="Straight Arrow Connector 13"/>
          <p:cNvCxnSpPr>
            <a:stCxn id="31"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7" name="Oval 16"/>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8" name="TextBox 17"/>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9" name="TextBox 18"/>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20" name="Straight Arrow Connector 19"/>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22" name="Straight Arrow Connector 21"/>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7" name="Oval 26"/>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7" name="Oval 26"/>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9" name="Oval 28"/>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0" name="Oval 29"/>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Oval 30"/>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2" name="Straight Arrow Connector 31"/>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5" name="TextBox 34"/>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6" name="TextBox 35"/>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7" name="TextBox 36"/>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8" name="TextBox 37"/>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9" name="Straight Arrow Connector 38"/>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7" idx="7"/>
            <a:endCxn id="30"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0" idx="0"/>
            <a:endCxn id="17"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7" name="Curved Connector 46"/>
          <p:cNvCxnSpPr>
            <a:stCxn id="29" idx="0"/>
            <a:endCxn id="46"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50" name="Straight Arrow Connector 49"/>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2" name="TextBox 51"/>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3" name="Rectangle 52"/>
          <p:cNvSpPr/>
          <p:nvPr/>
        </p:nvSpPr>
        <p:spPr>
          <a:xfrm>
            <a:off x="6429642" y="5653484"/>
            <a:ext cx="5283159" cy="9980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4" name="Rectangle 53"/>
              <p:cNvSpPr/>
              <p:nvPr/>
            </p:nvSpPr>
            <p:spPr>
              <a:xfrm>
                <a:off x="6451600" y="5716865"/>
                <a:ext cx="4029501" cy="1285160"/>
              </a:xfrm>
              <a:prstGeom prst="rect">
                <a:avLst/>
              </a:prstGeom>
            </p:spPr>
            <p:txBody>
              <a:bodyPr wrap="none">
                <a:spAutoFit/>
              </a:bodyPr>
              <a:lstStyle/>
              <a:p>
                <a14:m>
                  <m:oMath xmlns:m="http://schemas.openxmlformats.org/officeDocument/2006/math">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Quality</m:t>
                        </m:r>
                        <m:r>
                          <m:rPr>
                            <m:sty m:val="p"/>
                          </m:rPr>
                          <a:rPr lang="en-US" sz="2800" b="0" i="0" baseline="-25000" smtClean="0">
                            <a:latin typeface="Cambria Math" panose="02040503050406030204" pitchFamily="18" charset="0"/>
                          </a:rPr>
                          <m:t>R</m:t>
                        </m:r>
                      </m:fName>
                      <m:e>
                        <m:d>
                          <m:dPr>
                            <m:ctrlPr>
                              <a:rPr lang="en-US" sz="2800" i="1">
                                <a:latin typeface="Cambria Math" panose="02040503050406030204" pitchFamily="18" charset="0"/>
                              </a:rPr>
                            </m:ctrlPr>
                          </m:dPr>
                          <m:e>
                            <m:r>
                              <a:rPr lang="en-US" sz="2800" b="0" i="1" smtClean="0">
                                <a:latin typeface="Cambria Math" panose="02040503050406030204" pitchFamily="18" charset="0"/>
                              </a:rPr>
                              <m:t>𝐴</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1/4</m:t>
                                    </m:r>
                                  </m:sup>
                                </m:sSup>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54" name="Rectangle 53"/>
              <p:cNvSpPr>
                <a:spLocks noRot="1" noChangeAspect="1" noMove="1" noResize="1" noEditPoints="1" noAdjustHandles="1" noChangeArrowheads="1" noChangeShapeType="1" noTextEdit="1"/>
              </p:cNvSpPr>
              <p:nvPr/>
            </p:nvSpPr>
            <p:spPr>
              <a:xfrm>
                <a:off x="6451600" y="5716865"/>
                <a:ext cx="4029501" cy="1285160"/>
              </a:xfrm>
              <a:prstGeom prst="rect">
                <a:avLst/>
              </a:prstGeom>
              <a:blipFill rotWithShape="0">
                <a:blip r:embed="rId9"/>
                <a:stretch>
                  <a:fillRect/>
                </a:stretch>
              </a:blipFill>
            </p:spPr>
            <p:txBody>
              <a:bodyPr/>
              <a:lstStyle/>
              <a:p>
                <a:r>
                  <a:rPr lang="en-US">
                    <a:noFill/>
                  </a:rPr>
                  <a:t> </a:t>
                </a:r>
              </a:p>
            </p:txBody>
          </p:sp>
        </mc:Fallback>
      </mc:AlternateContent>
      <p:sp>
        <p:nvSpPr>
          <p:cNvPr id="55" name="Oval 54"/>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8" name="TextBox 57"/>
          <p:cNvSpPr txBox="1"/>
          <p:nvPr/>
        </p:nvSpPr>
        <p:spPr>
          <a:xfrm>
            <a:off x="4409291" y="3449503"/>
            <a:ext cx="683200" cy="957955"/>
          </a:xfrm>
          <a:prstGeom prst="rect">
            <a:avLst/>
          </a:prstGeom>
          <a:noFill/>
        </p:spPr>
        <p:txBody>
          <a:bodyPr wrap="none" rtlCol="0">
            <a:spAutoFit/>
          </a:bodyPr>
          <a:lstStyle/>
          <a:p>
            <a:r>
              <a:rPr lang="en-US" sz="5625" dirty="0"/>
              <a:t>…</a:t>
            </a:r>
          </a:p>
        </p:txBody>
      </p:sp>
      <p:sp>
        <p:nvSpPr>
          <p:cNvPr id="59" name="Oval 58"/>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0" name="Oval 5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19190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Step 1: </a:t>
                </a:r>
                <a:r>
                  <a:rPr lang="en-US" dirty="0" smtClean="0"/>
                  <a:t>Show that any leaky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dirty="0" smtClean="0"/>
                  <a:t>-close to a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dirty="0" smtClean="0"/>
                  <a:t> which is a convex combination of </a:t>
                </a:r>
                <a14:m>
                  <m:oMath xmlns:m="http://schemas.openxmlformats.org/officeDocument/2006/math">
                    <m:r>
                      <a:rPr lang="en-US" b="0" i="0"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sources.</a:t>
                </a:r>
              </a:p>
              <a:p>
                <a:pPr lvl="1"/>
                <a:endParaRPr lang="en-US" dirty="0" smtClean="0"/>
              </a:p>
              <a:p>
                <a:r>
                  <a:rPr lang="en-US" dirty="0" smtClean="0"/>
                  <a:t>Define </a:t>
                </a:r>
                <a14:m>
                  <m:oMath xmlns:m="http://schemas.openxmlformats.org/officeDocument/2006/math">
                    <m:r>
                      <a:rPr lang="en-US" b="1" i="0" smtClean="0">
                        <a:latin typeface="Cambria Math" panose="02040503050406030204" pitchFamily="18" charset="0"/>
                      </a:rPr>
                      <m:t>𝐘</m:t>
                    </m:r>
                    <m:r>
                      <a:rPr lang="en-US" b="1"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 If </a:t>
                </a:r>
                <a14:m>
                  <m:oMath xmlns:m="http://schemas.openxmlformats.org/officeDocument/2006/math">
                    <m:r>
                      <a:rPr lang="en-US" b="1">
                        <a:latin typeface="Cambria Math" panose="02040503050406030204" pitchFamily="18" charset="0"/>
                      </a:rPr>
                      <m:t>𝐘</m:t>
                    </m:r>
                    <m:r>
                      <a:rPr lang="en-US" b="1" i="1" smtClean="0">
                        <a:latin typeface="Cambria Math" panose="02040503050406030204" pitchFamily="18" charset="0"/>
                      </a:rPr>
                      <m:t> </m:t>
                    </m:r>
                    <m:r>
                      <m:rPr>
                        <m:sty m:val="p"/>
                      </m:rPr>
                      <a:rPr lang="en-US" b="0" i="0" smtClean="0">
                        <a:latin typeface="Cambria Math" panose="02040503050406030204" pitchFamily="18" charset="0"/>
                      </a:rPr>
                      <m:t>is</m:t>
                    </m:r>
                    <m:r>
                      <a:rPr lang="en-US" b="1" i="1">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then we are done. Otherwise, let </a:t>
                </a:r>
                <a14:m>
                  <m:oMath xmlns:m="http://schemas.openxmlformats.org/officeDocument/2006/math">
                    <m:r>
                      <a:rPr lang="en-US" b="0" i="1" smtClean="0">
                        <a:latin typeface="Cambria Math" panose="02040503050406030204" pitchFamily="18" charset="0"/>
                      </a:rPr>
                      <m:t>𝐼</m:t>
                    </m:r>
                  </m:oMath>
                </a14:m>
                <a:r>
                  <a:rPr lang="en-US" dirty="0" smtClean="0"/>
                  <a:t> be the largest subset for which there exists a violation i.e.,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sup>
                    </m:sSup>
                  </m:oMath>
                </a14:m>
                <a:r>
                  <a:rPr lang="en-US" dirty="0" smtClean="0"/>
                  <a:t> </a:t>
                </a:r>
                <a:r>
                  <a:rPr lang="en-US" dirty="0" err="1" smtClean="0"/>
                  <a:t>s.t.</a:t>
                </a: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𝒀</m:t>
                                  </m:r>
                                </m:e>
                                <m:sub>
                                  <m:r>
                                    <a:rPr lang="en-US" b="1" i="1">
                                      <a:latin typeface="Cambria Math" panose="02040503050406030204" pitchFamily="18" charset="0"/>
                                    </a:rPr>
                                    <m:t>𝑰</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sup>
                      </m:sSup>
                    </m:oMath>
                  </m:oMathPara>
                </a14:m>
                <a:endParaRPr lang="en-US" dirty="0" smtClean="0"/>
              </a:p>
              <a:p>
                <a:r>
                  <a:rPr lang="en-US" dirty="0" smtClean="0"/>
                  <a:t>Let </a:t>
                </a:r>
                <a14:m>
                  <m:oMath xmlns:m="http://schemas.openxmlformats.org/officeDocument/2006/math">
                    <m:r>
                      <a:rPr lang="en-US" b="1">
                        <a:latin typeface="Cambria Math" panose="02040503050406030204" pitchFamily="18" charset="0"/>
                      </a:rPr>
                      <m:t>𝐘</m:t>
                    </m:r>
                    <m:r>
                      <a:rPr lang="en-US" b="1" i="0" smtClean="0">
                        <a:latin typeface="Cambria Math" panose="02040503050406030204" pitchFamily="18" charset="0"/>
                      </a:rPr>
                      <m:t>′</m:t>
                    </m:r>
                  </m:oMath>
                </a14:m>
                <a:r>
                  <a:rPr lang="en-US" dirty="0" smtClean="0"/>
                  <a:t> denote distribution of </a:t>
                </a:r>
                <a14:m>
                  <m:oMath xmlns:m="http://schemas.openxmlformats.org/officeDocument/2006/math">
                    <m:r>
                      <a:rPr lang="en-US" b="1">
                        <a:latin typeface="Cambria Math" panose="02040503050406030204" pitchFamily="18" charset="0"/>
                      </a:rPr>
                      <m:t>𝐘</m:t>
                    </m:r>
                  </m:oMath>
                </a14:m>
                <a:r>
                  <a:rPr lang="en-US" dirty="0" smtClean="0"/>
                  <a:t> conditioned 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oMath>
                </a14:m>
                <a:endParaRPr lang="en-US" dirty="0" smtClean="0"/>
              </a:p>
              <a:p>
                <a:r>
                  <a:rPr lang="en-US" b="1" dirty="0" smtClean="0"/>
                  <a:t>Claim 1: </a:t>
                </a:r>
                <a14:m>
                  <m:oMath xmlns:m="http://schemas.openxmlformats.org/officeDocument/2006/math">
                    <m:r>
                      <a:rPr lang="en-US" b="1">
                        <a:latin typeface="Cambria Math" panose="02040503050406030204" pitchFamily="18" charset="0"/>
                      </a:rPr>
                      <m:t>𝐘</m:t>
                    </m:r>
                    <m:r>
                      <a:rPr lang="en-US" b="1">
                        <a:latin typeface="Cambria Math" panose="02040503050406030204" pitchFamily="18" charset="0"/>
                      </a:rPr>
                      <m:t>′</m:t>
                    </m:r>
                  </m:oMath>
                </a14:m>
                <a:r>
                  <a:rPr lang="en-US" dirty="0"/>
                  <a:t> </a:t>
                </a:r>
                <a:r>
                  <a:rPr lang="en-US" dirty="0" smtClean="0"/>
                  <a:t>is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 dense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oMath>
                </a14:m>
                <a:endParaRPr lang="en-US" b="0" dirty="0" smtClean="0"/>
              </a:p>
              <a:p>
                <a:r>
                  <a:rPr lang="en-US" b="1" dirty="0" smtClean="0"/>
                  <a:t>Claim 2: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𝑍</m:t>
                            </m:r>
                          </m:sub>
                        </m:sSub>
                      </m:num>
                      <m:den>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e>
                        </m:d>
                      </m:den>
                    </m:f>
                  </m:oMath>
                </a14:m>
                <a:endParaRPr lang="en-US" b="0" dirty="0" smtClean="0"/>
              </a:p>
              <a:p>
                <a:pPr lvl="1"/>
                <a:r>
                  <a:rPr lang="en-US" b="1" dirty="0" smtClean="0"/>
                  <a:t>Proof Sketch: </a:t>
                </a:r>
                <a:r>
                  <a:rPr lang="en-US" dirty="0" smtClean="0"/>
                  <a:t>On one hand we have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𝒀</m:t>
                            </m:r>
                          </m:e>
                          <m:sub>
                            <m:r>
                              <a:rPr lang="en-US" b="1" i="1" smtClean="0">
                                <a:latin typeface="Cambria Math" panose="02040503050406030204" pitchFamily="18" charset="0"/>
                              </a:rPr>
                              <m:t>𝑰</m:t>
                            </m:r>
                          </m:sub>
                        </m:sSub>
                      </m:e>
                    </m:d>
                    <m:r>
                      <a:rPr lang="en-US" b="1"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𝑀</m:t>
                        </m:r>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𝑍</m:t>
                        </m:r>
                      </m:sub>
                    </m:sSub>
                  </m:oMath>
                </a14:m>
                <a:r>
                  <a:rPr lang="en-US" b="0" dirty="0" smtClean="0"/>
                  <a:t> (</a:t>
                </a:r>
                <a:r>
                  <a:rPr lang="en-US" b="0" dirty="0" err="1" smtClean="0"/>
                  <a:t>def</a:t>
                </a:r>
                <a:r>
                  <a:rPr lang="en-US" b="0" dirty="0" smtClean="0"/>
                  <a: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𝑍</m:t>
                        </m:r>
                      </m:sub>
                    </m:sSub>
                  </m:oMath>
                </a14:m>
                <a:r>
                  <a:rPr lang="en-US" b="0" dirty="0" smtClean="0"/>
                  <a:t>)</a:t>
                </a:r>
              </a:p>
              <a:p>
                <a:pPr lvl="1"/>
                <a:r>
                  <a:rPr lang="en-US" dirty="0" smtClean="0"/>
                  <a:t>On the other hand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e>
                    </m:d>
                    <m:r>
                      <a:rPr lang="en-US" b="1" i="1" smtClean="0">
                        <a:latin typeface="Cambria Math" panose="02040503050406030204" pitchFamily="18" charset="0"/>
                      </a:rPr>
                      <m:t>&lt; </m:t>
                    </m:r>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0" i="0" smtClean="0">
                                <a:latin typeface="Cambria Math" panose="02040503050406030204" pitchFamily="18" charset="0"/>
                              </a:rPr>
                              <m:t>−</m:t>
                            </m:r>
                            <m:r>
                              <m:rPr>
                                <m:sty m:val="p"/>
                              </m:rPr>
                              <a:rPr lang="en-US" b="0" i="0" smtClean="0">
                                <a:latin typeface="Cambria Math" panose="02040503050406030204" pitchFamily="18" charset="0"/>
                              </a:rPr>
                              <m:t>log</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e>
                                </m:d>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e>
                        </m:d>
                      </m:e>
                    </m:func>
                    <m:r>
                      <a:rPr lang="en-US" b="1"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m:t>
                        </m:r>
                      </m:e>
                    </m:d>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oMath>
                </a14:m>
                <a:endParaRPr lang="en-US" b="0" dirty="0" smtClean="0"/>
              </a:p>
              <a:p>
                <a:pPr lvl="1"/>
                <a:r>
                  <a:rPr lang="en-US" dirty="0" smtClean="0"/>
                  <a:t>Claim 2 follows immediately by combining the above two inequalities. </a:t>
                </a: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r="-1449" b="-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4352670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Ideal </a:t>
            </a:r>
            <a:r>
              <a:rPr lang="en-US" dirty="0" err="1" smtClean="0"/>
              <a:t>iMHFs</a:t>
            </a:r>
            <a:r>
              <a:rPr lang="en-US" dirty="0" smtClean="0"/>
              <a:t> Don’t Exist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r>
                  <a:rPr lang="en-US" b="1" dirty="0" err="1" smtClean="0"/>
                  <a:t>Thm</a:t>
                </a:r>
                <a:r>
                  <a:rPr lang="en-US" b="1" dirty="0" smtClean="0"/>
                  <a:t>:</a:t>
                </a:r>
                <a:r>
                  <a:rPr lang="en-US" dirty="0" smtClean="0"/>
                  <a:t> </a:t>
                </a:r>
                <a:r>
                  <a:rPr lang="en-US" dirty="0"/>
                  <a:t>If G has n </a:t>
                </a:r>
                <a:r>
                  <a:rPr lang="en-US" dirty="0" smtClean="0"/>
                  <a:t>nodes and constant </a:t>
                </a:r>
                <a:r>
                  <a:rPr lang="en-US" dirty="0"/>
                  <a:t>in-degree </a:t>
                </a:r>
                <a:r>
                  <a:rPr lang="en-US" dirty="0" smtClean="0"/>
                  <a:t>δ=O(1</a:t>
                </a:r>
                <a:r>
                  <a:rPr lang="en-US" dirty="0"/>
                  <a:t>) then G is :</a:t>
                </a:r>
              </a:p>
              <a:p>
                <a:pPr marL="0" indent="0" algn="ctr">
                  <a:buNone/>
                </a:pPr>
                <a14:m>
                  <m:oMath xmlns:m="http://schemas.openxmlformats.org/officeDocument/2006/math">
                    <m:d>
                      <m:dPr>
                        <m:ctrlPr>
                          <a:rPr lang="en-US" i="1">
                            <a:latin typeface="Cambria Math" panose="02040503050406030204" pitchFamily="18" charset="0"/>
                          </a:rPr>
                        </m:ctrlPr>
                      </m:dPr>
                      <m:e>
                        <m:r>
                          <a:rPr lang="en-US" b="0" i="1" smtClean="0">
                            <a:latin typeface="Cambria Math"/>
                          </a:rPr>
                          <m:t>𝑂</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𝑛</m:t>
                                </m:r>
                                <m:func>
                                  <m:funcPr>
                                    <m:ctrlPr>
                                      <a:rPr lang="en-US" i="1">
                                        <a:latin typeface="Cambria Math" panose="02040503050406030204" pitchFamily="18" charset="0"/>
                                      </a:rPr>
                                    </m:ctrlPr>
                                  </m:funcPr>
                                  <m:fName>
                                    <m:r>
                                      <m:rPr>
                                        <m:sty m:val="p"/>
                                      </m:rPr>
                                      <a:rPr lang="en-US">
                                        <a:latin typeface="Cambria Math"/>
                                      </a:rPr>
                                      <m:t>log</m:t>
                                    </m:r>
                                  </m:fName>
                                  <m:e>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e>
                                </m:func>
                              </m:num>
                              <m:den>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a:rPr lang="en-US" i="1">
                                            <a:latin typeface="Cambria Math"/>
                                          </a:rPr>
                                          <m:t>𝑛</m:t>
                                        </m:r>
                                      </m:e>
                                    </m:d>
                                  </m:e>
                                </m:func>
                              </m:den>
                            </m:f>
                          </m:e>
                        </m:d>
                        <m:r>
                          <a:rPr lang="en-US" i="1">
                            <a:latin typeface="Cambria Math"/>
                          </a:rPr>
                          <m:t>,  </m:t>
                        </m:r>
                        <m:f>
                          <m:fPr>
                            <m:ctrlPr>
                              <a:rPr lang="en-US" i="1">
                                <a:latin typeface="Cambria Math" panose="02040503050406030204" pitchFamily="18" charset="0"/>
                              </a:rPr>
                            </m:ctrlPr>
                          </m:fPr>
                          <m:num>
                            <m:r>
                              <a:rPr lang="en-US" b="0" i="1" smtClean="0">
                                <a:latin typeface="Cambria Math"/>
                              </a:rPr>
                              <m:t>𝑛</m:t>
                            </m:r>
                          </m:num>
                          <m:den>
                            <m:func>
                              <m:funcPr>
                                <m:ctrlPr>
                                  <a:rPr lang="en-US" i="1" smtClean="0">
                                    <a:latin typeface="Cambria Math" panose="02040503050406030204" pitchFamily="18" charset="0"/>
                                  </a:rPr>
                                </m:ctrlPr>
                              </m:funcPr>
                              <m:fName>
                                <m:r>
                                  <m:rPr>
                                    <m:sty m:val="p"/>
                                  </m:rPr>
                                  <a:rPr lang="en-US" i="0" smtClean="0">
                                    <a:latin typeface="Cambria Math"/>
                                  </a:rPr>
                                  <m:t>log</m:t>
                                </m:r>
                                <m:r>
                                  <a:rPr lang="en-US" b="0" i="1" baseline="30000" smtClean="0">
                                    <a:latin typeface="Cambria Math"/>
                                  </a:rPr>
                                  <m:t>2</m:t>
                                </m:r>
                              </m:fName>
                              <m:e>
                                <m:r>
                                  <a:rPr lang="en-US" b="0" i="1" smtClean="0">
                                    <a:latin typeface="Cambria Math"/>
                                  </a:rPr>
                                  <m:t>𝑛</m:t>
                                </m:r>
                              </m:e>
                            </m:func>
                          </m:den>
                        </m:f>
                      </m:e>
                    </m:d>
                  </m:oMath>
                </a14:m>
                <a:r>
                  <a:rPr lang="en-US" dirty="0"/>
                  <a:t>-reducible.</a:t>
                </a:r>
              </a:p>
              <a:p>
                <a:pPr marL="0" indent="0">
                  <a:buNone/>
                </a:pPr>
                <a:endParaRPr lang="en-US" dirty="0"/>
              </a:p>
              <a:p>
                <a:r>
                  <a:rPr lang="en-US" b="1" dirty="0" err="1" smtClean="0"/>
                  <a:t>Thm</a:t>
                </a:r>
                <a:r>
                  <a:rPr lang="en-US" b="1" dirty="0" smtClean="0"/>
                  <a:t>: </a:t>
                </a:r>
                <a:r>
                  <a:rPr lang="en-US" dirty="0" smtClean="0"/>
                  <a:t>If </a:t>
                </a:r>
                <a:r>
                  <a:rPr lang="en-US" dirty="0"/>
                  <a:t>G has n nodes and constant in-degree then: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l-GR" i="1" smtClean="0">
                          <a:latin typeface="Cambria Math"/>
                          <a:ea typeface="Cambria Math"/>
                        </a:rPr>
                        <m:t>ε</m:t>
                      </m:r>
                      <m:r>
                        <a:rPr lang="en-US" b="0" i="1" smtClean="0">
                          <a:latin typeface="Cambria Math"/>
                          <a:ea typeface="Cambria Math"/>
                        </a:rPr>
                        <m:t>&gt;0</m:t>
                      </m:r>
                      <m:r>
                        <a:rPr lang="en-US" b="0" i="0" smtClean="0">
                          <a:latin typeface="Cambria Math"/>
                          <a:ea typeface="Cambria Math"/>
                        </a:rPr>
                        <m:t>    </m:t>
                      </m:r>
                      <m:r>
                        <m:rPr>
                          <m:sty m:val="p"/>
                        </m:rPr>
                        <a:rPr lang="en-US">
                          <a:latin typeface="Cambria Math" panose="02040503050406030204" pitchFamily="18" charset="0"/>
                        </a:rPr>
                        <m:t>E</m:t>
                      </m:r>
                      <m:r>
                        <m:rPr>
                          <m:sty m:val="p"/>
                        </m:rPr>
                        <a:rPr lang="en-US" baseline="-25000">
                          <a:latin typeface="Cambria Math" panose="02040503050406030204" pitchFamily="18" charset="0"/>
                        </a:rPr>
                        <m:t>R</m:t>
                      </m:r>
                      <m:d>
                        <m:dPr>
                          <m:ctrlPr>
                            <a:rPr lang="en-US" i="1">
                              <a:latin typeface="Cambria Math" panose="02040503050406030204" pitchFamily="18" charset="0"/>
                            </a:rPr>
                          </m:ctrlPr>
                        </m:dPr>
                        <m:e>
                          <m:r>
                            <a:rPr lang="en-US" b="0" i="1" smtClean="0">
                              <a:latin typeface="Cambria Math"/>
                            </a:rPr>
                            <m:t>𝐺</m:t>
                          </m:r>
                        </m:e>
                      </m:d>
                      <m:r>
                        <a:rPr lang="en-US" b="0" i="1" smtClean="0">
                          <a:latin typeface="Cambria Math"/>
                        </a:rPr>
                        <m:t>=</m:t>
                      </m:r>
                      <m:r>
                        <a:rPr lang="en-US" b="0" i="1" smtClean="0">
                          <a:latin typeface="Cambria Math"/>
                        </a:rPr>
                        <m:t>𝑜</m:t>
                      </m:r>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a:rPr>
                                <m:t>𝑛</m:t>
                              </m:r>
                              <m:r>
                                <a:rPr lang="en-US" b="0" i="1" baseline="30000" smtClean="0">
                                  <a:latin typeface="Cambria Math"/>
                                </a:rPr>
                                <m:t>2</m:t>
                              </m:r>
                            </m:num>
                            <m:den>
                              <m:sSup>
                                <m:sSupPr>
                                  <m:ctrlPr>
                                    <a:rPr lang="en-US" i="1" smtClean="0">
                                      <a:latin typeface="Cambria Math" panose="02040503050406030204" pitchFamily="18" charset="0"/>
                                    </a:rPr>
                                  </m:ctrlPr>
                                </m:sSupPr>
                                <m:e>
                                  <m:r>
                                    <m:rPr>
                                      <m:sty m:val="p"/>
                                    </m:rPr>
                                    <a:rPr lang="en-US" b="0" i="0" smtClean="0">
                                      <a:latin typeface="Cambria Math"/>
                                    </a:rPr>
                                    <m:t>log</m:t>
                                  </m:r>
                                  <m:r>
                                    <a:rPr lang="en-US" b="0" i="1" smtClean="0">
                                      <a:latin typeface="Cambria Math"/>
                                    </a:rPr>
                                    <m:t>⁡(</m:t>
                                  </m:r>
                                  <m:r>
                                    <a:rPr lang="en-US" b="0" i="1" smtClean="0">
                                      <a:latin typeface="Cambria Math"/>
                                    </a:rPr>
                                    <m:t>𝑛</m:t>
                                  </m:r>
                                  <m:r>
                                    <a:rPr lang="en-US" b="0" i="1" smtClean="0">
                                      <a:latin typeface="Cambria Math"/>
                                    </a:rPr>
                                    <m:t>)</m:t>
                                  </m:r>
                                </m:e>
                                <m:sup>
                                  <m:r>
                                    <a:rPr lang="en-US" b="0" i="1" smtClean="0">
                                      <a:latin typeface="Cambria Math"/>
                                    </a:rPr>
                                    <m:t>1−</m:t>
                                  </m:r>
                                  <m:r>
                                    <m:rPr>
                                      <m:sty m:val="p"/>
                                    </m:rPr>
                                    <a:rPr lang="el-GR" b="0" i="1" smtClean="0">
                                      <a:latin typeface="Cambria Math"/>
                                    </a:rPr>
                                    <m:t>ε</m:t>
                                  </m:r>
                                </m:sup>
                              </m:sSup>
                            </m:den>
                          </m:f>
                          <m:r>
                            <a:rPr lang="en-US" i="1">
                              <a:latin typeface="Cambria Math"/>
                            </a:rPr>
                            <m:t>+</m:t>
                          </m:r>
                          <m:r>
                            <a:rPr lang="en-US" b="0" i="1" smtClean="0">
                              <a:latin typeface="Cambria Math"/>
                            </a:rPr>
                            <m:t>𝑛𝑅</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46" y="300507"/>
            <a:ext cx="2438826" cy="2118569"/>
          </a:xfrm>
          <a:prstGeom prst="rect">
            <a:avLst/>
          </a:prstGeom>
        </p:spPr>
      </p:pic>
    </p:spTree>
    <p:extLst>
      <p:ext uri="{BB962C8B-B14F-4D97-AF65-F5344CB8AC3E}">
        <p14:creationId xmlns:p14="http://schemas.microsoft.com/office/powerpoint/2010/main" val="373572439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12" name="Rectangle 11"/>
          <p:cNvSpPr/>
          <p:nvPr/>
        </p:nvSpPr>
        <p:spPr>
          <a:xfrm>
            <a:off x="383683" y="46024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383683" y="4592806"/>
                <a:ext cx="10804349" cy="81894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𝐀𝐒𝟏𝟓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 DAG G with </a:t>
                </a:r>
                <a14:m>
                  <m:oMath xmlns:m="http://schemas.openxmlformats.org/officeDocument/2006/math">
                    <m:r>
                      <m:rPr>
                        <m:sty m:val="p"/>
                      </m:rPr>
                      <a:rPr lang="en-US" sz="2800">
                        <a:latin typeface="Cambria Math" panose="02040503050406030204" pitchFamily="18" charset="0"/>
                      </a:rPr>
                      <m:t>CC</m:t>
                    </m:r>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l-GR" sz="2800" i="1" smtClean="0">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𝑛</m:t>
                                </m:r>
                              </m:e>
                              <m:sup>
                                <m:r>
                                  <a:rPr lang="en-US" sz="2800" i="1">
                                    <a:latin typeface="Cambria Math" panose="02040503050406030204" pitchFamily="18" charset="0"/>
                                    <a:ea typeface="Cambria Math" panose="02040503050406030204" pitchFamily="18" charset="0"/>
                                  </a:rPr>
                                  <m:t>2</m:t>
                                </m:r>
                              </m:sup>
                            </m:sSup>
                          </m:num>
                          <m:den>
                            <m:func>
                              <m:funcPr>
                                <m:ctrlPr>
                                  <a:rPr lang="en-US" sz="2800" i="1">
                                    <a:latin typeface="Cambria Math" panose="02040503050406030204" pitchFamily="18" charset="0"/>
                                    <a:ea typeface="Cambria Math" panose="02040503050406030204" pitchFamily="18" charset="0"/>
                                  </a:rPr>
                                </m:ctrlPr>
                              </m:funcPr>
                              <m:fName>
                                <m:sSup>
                                  <m:sSupPr>
                                    <m:ctrlPr>
                                      <a:rPr lang="en-US" sz="2800" i="1">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i="1">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𝜀</m:t>
                                    </m:r>
                                  </m:sup>
                                </m:sSup>
                              </m:fName>
                              <m:e>
                                <m:r>
                                  <a:rPr lang="en-US" sz="2800" i="1">
                                    <a:latin typeface="Cambria Math" panose="02040503050406030204" pitchFamily="18" charset="0"/>
                                    <a:ea typeface="Cambria Math" panose="02040503050406030204" pitchFamily="18" charset="0"/>
                                  </a:rPr>
                                  <m:t>𝑛</m:t>
                                </m:r>
                              </m:e>
                            </m:func>
                            <m:r>
                              <a:rPr lang="en-US" sz="2800" b="0" i="1" smtClean="0">
                                <a:latin typeface="Cambria Math" panose="02040503050406030204" pitchFamily="18" charset="0"/>
                                <a:ea typeface="Cambria Math" panose="02040503050406030204" pitchFamily="18" charset="0"/>
                              </a:rPr>
                              <m:t> </m:t>
                            </m:r>
                          </m:den>
                        </m:f>
                      </m:e>
                    </m:d>
                    <m:r>
                      <a:rPr lang="en-US" sz="2800" b="0" i="0" smtClean="0">
                        <a:latin typeface="Cambria Math" panose="02040503050406030204" pitchFamily="18" charset="0"/>
                        <a:ea typeface="Cambria Math" panose="02040503050406030204" pitchFamily="18" charset="0"/>
                      </a:rPr>
                      <m:t> </m:t>
                    </m:r>
                  </m:oMath>
                </a14:m>
                <a:r>
                  <a:rPr lang="en-US" sz="2800" dirty="0" smtClean="0">
                    <a:solidFill>
                      <a:schemeClr val="tx1"/>
                    </a:solidFill>
                  </a:rPr>
                  <a:t>and </a:t>
                </a:r>
                <a14:m>
                  <m:oMath xmlns:m="http://schemas.openxmlformats.org/officeDocument/2006/math">
                    <m:r>
                      <a:rPr lang="en-US" sz="2800" i="1">
                        <a:latin typeface="Cambria Math" panose="02040503050406030204" pitchFamily="18" charset="0"/>
                        <a:ea typeface="Cambria Math" panose="02040503050406030204" pitchFamily="18" charset="0"/>
                      </a:rPr>
                      <m:t>𝛿</m:t>
                    </m:r>
                  </m:oMath>
                </a14:m>
                <a:r>
                  <a:rPr lang="en-US" sz="2800" dirty="0" smtClean="0">
                    <a:solidFill>
                      <a:schemeClr val="tx1"/>
                    </a:solidFill>
                  </a:rPr>
                  <a:t>=2. </a:t>
                </a:r>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83683" y="4592806"/>
                <a:ext cx="10804349" cy="818942"/>
              </a:xfrm>
              <a:prstGeom prst="rect">
                <a:avLst/>
              </a:prstGeom>
              <a:blipFill rotWithShape="0">
                <a:blip r:embed="rId2"/>
                <a:stretch>
                  <a:fillRect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3683" y="1608917"/>
                <a:ext cx="10219944" cy="2823273"/>
              </a:xfrm>
              <a:prstGeom prst="rect">
                <a:avLst/>
              </a:prstGeom>
            </p:spPr>
            <p:txBody>
              <a:bodyPr wrap="square">
                <a:spAutoFit/>
              </a:bodyPr>
              <a:lstStyle/>
              <a:p>
                <a:r>
                  <a:rPr lang="en-US" sz="2800" b="1" dirty="0" smtClean="0"/>
                  <a:t>Reminder: </a:t>
                </a:r>
                <a:r>
                  <a:rPr lang="en-US" sz="2800" dirty="0" smtClean="0"/>
                  <a:t>DAG </a:t>
                </a:r>
                <a:r>
                  <a:rPr lang="en-US" sz="2800" dirty="0"/>
                  <a:t>G and a sequential pebbling algorithm N with</a:t>
                </a:r>
              </a:p>
              <a:p>
                <a:pPr marL="514350" indent="-514350">
                  <a:buAutoNum type="arabicPeriod"/>
                </a:pPr>
                <a:r>
                  <a:rPr lang="en-US" sz="2800" dirty="0"/>
                  <a:t>Constant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Quality</a:t>
                </a:r>
                <a:r>
                  <a:rPr lang="en-US" sz="2800" baseline="-25000" dirty="0" err="1"/>
                  <a:t>R</a:t>
                </a:r>
                <a:r>
                  <a:rPr lang="en-US" sz="2800" dirty="0"/>
                  <a:t>(A)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m:t>
                    </m:r>
                  </m:oMath>
                </a14:m>
                <a:r>
                  <a:rPr lang="en-US" sz="2800" dirty="0"/>
                  <a:t> for every adversary A (c small).</a:t>
                </a:r>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E</a:t>
                </a:r>
                <a:r>
                  <a:rPr lang="en-US" sz="2800" baseline="-25000" dirty="0"/>
                  <a:t>R</a:t>
                </a:r>
                <a:r>
                  <a:rPr lang="en-US" sz="2800" dirty="0"/>
                  <a:t>(Naive) </a:t>
                </a:r>
                <a14:m>
                  <m:oMath xmlns:m="http://schemas.openxmlformats.org/officeDocument/2006/math">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𝑛</m:t>
                        </m:r>
                        <m:r>
                          <a:rPr lang="en-US" sz="2800" i="1" baseline="3000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𝜏</m:t>
                        </m:r>
                      </m:den>
                    </m:f>
                    <m:r>
                      <a:rPr lang="en-US" sz="2800" i="1">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𝑛</m:t>
                    </m:r>
                  </m:oMath>
                </a14:m>
                <a:r>
                  <a:rPr lang="en-US" sz="2800" dirty="0"/>
                  <a:t> for </a:t>
                </a:r>
                <a14:m>
                  <m:oMath xmlns:m="http://schemas.openxmlformats.org/officeDocument/2006/math">
                    <m:r>
                      <a:rPr lang="en-US" sz="2800" i="1">
                        <a:latin typeface="Cambria Math" panose="02040503050406030204" pitchFamily="18" charset="0"/>
                        <a:ea typeface="Cambria Math" panose="02040503050406030204" pitchFamily="18" charset="0"/>
                      </a:rPr>
                      <m:t>𝜏</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r>
                      <a:rPr lang="en-US" sz="2800" i="1">
                        <a:latin typeface="Cambria Math" panose="02040503050406030204" pitchFamily="18" charset="0"/>
                        <a:ea typeface="Cambria Math" panose="02040503050406030204" pitchFamily="18" charset="0"/>
                      </a:rPr>
                      <m:t>(1)</m:t>
                    </m:r>
                  </m:oMath>
                </a14:m>
                <a:r>
                  <a:rPr lang="en-US" sz="28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383683" y="1608917"/>
                <a:ext cx="10219944" cy="2823273"/>
              </a:xfrm>
              <a:prstGeom prst="rect">
                <a:avLst/>
              </a:prstGeom>
              <a:blipFill rotWithShape="0">
                <a:blip r:embed="rId3"/>
                <a:stretch>
                  <a:fillRect l="-1253" t="-2160" b="-2160"/>
                </a:stretch>
              </a:blipFill>
            </p:spPr>
            <p:txBody>
              <a:bodyPr/>
              <a:lstStyle/>
              <a:p>
                <a:r>
                  <a:rPr lang="en-US">
                    <a:noFill/>
                  </a:rPr>
                  <a:t> </a:t>
                </a:r>
              </a:p>
            </p:txBody>
          </p:sp>
        </mc:Fallback>
      </mc:AlternateContent>
      <p:sp>
        <p:nvSpPr>
          <p:cNvPr id="26" name="Rectangle 25"/>
          <p:cNvSpPr/>
          <p:nvPr/>
        </p:nvSpPr>
        <p:spPr>
          <a:xfrm>
            <a:off x="409083" y="56438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27" name="Rectangle 26"/>
              <p:cNvSpPr/>
              <p:nvPr/>
            </p:nvSpPr>
            <p:spPr>
              <a:xfrm>
                <a:off x="383682" y="5778351"/>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c=</a:t>
                </a:r>
                <a:r>
                  <a:rPr lang="en-US" sz="2800" dirty="0" err="1" smtClean="0">
                    <a:solidFill>
                      <a:schemeClr val="tx1"/>
                    </a:solidFill>
                  </a:rPr>
                  <a:t>polylog</a:t>
                </a:r>
                <a:r>
                  <a:rPr lang="en-US" sz="2800" dirty="0" smtClean="0">
                    <a:solidFill>
                      <a:schemeClr val="tx1"/>
                    </a:solidFill>
                  </a:rPr>
                  <a:t>(n)-Ideal. </a:t>
                </a:r>
                <a:endParaRPr lang="en-US" sz="2800"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83682" y="5778351"/>
                <a:ext cx="10804349" cy="523220"/>
              </a:xfrm>
              <a:prstGeom prst="rect">
                <a:avLst/>
              </a:prstGeom>
              <a:blipFill rotWithShape="0">
                <a:blip r:embed="rId4"/>
                <a:stretch>
                  <a:fillRect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313700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58283" y="22814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𝐋𝐞𝐦𝐦𝐚</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𝐕𝐚𝐥𝐢𝐚𝐧𝐭𝟕𝟕</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depth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d</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oMath>
                </a14:m>
                <a:r>
                  <a:rPr lang="en-US" sz="2800" dirty="0" smtClean="0">
                    <a:solidFill>
                      <a:schemeClr val="tx1"/>
                    </a:solidFill>
                  </a:rPr>
                  <a:t>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most </a:t>
                </a:r>
                <a14:m>
                  <m:oMath xmlns:m="http://schemas.openxmlformats.org/officeDocument/2006/math">
                    <m:d>
                      <m:dPr>
                        <m:ctrlPr>
                          <a:rPr lang="en-US" sz="280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𝑑</m:t>
                                </m:r>
                              </m:e>
                            </m:func>
                          </m:den>
                        </m:f>
                      </m:e>
                    </m:d>
                  </m:oMath>
                </a14:m>
                <a:r>
                  <a:rPr lang="en-US" sz="2800" dirty="0" smtClean="0"/>
                  <a:t> nodes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num>
                      <m:den>
                        <m:r>
                          <a:rPr lang="en-US" sz="2800" b="0" i="1" smtClean="0">
                            <a:latin typeface="Cambria Math" panose="02040503050406030204" pitchFamily="18" charset="0"/>
                            <a:ea typeface="Cambria Math" panose="02040503050406030204" pitchFamily="18" charset="0"/>
                          </a:rPr>
                          <m:t>2</m:t>
                        </m:r>
                      </m:den>
                    </m:f>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8283" y="2281406"/>
                <a:ext cx="10804349" cy="1212127"/>
              </a:xfrm>
              <a:prstGeom prst="rect">
                <a:avLst/>
              </a:prstGeom>
              <a:blipFill rotWithShape="0">
                <a:blip r:embed="rId2"/>
                <a:stretch>
                  <a:fillRect l="-1185" t="-4523" r="-790" b="-15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4" name="Rectangle 3"/>
          <p:cNvSpPr/>
          <p:nvPr/>
        </p:nvSpPr>
        <p:spPr>
          <a:xfrm>
            <a:off x="383683" y="2358644"/>
            <a:ext cx="11022058" cy="121142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p:sp>
        <p:nvSpPr>
          <p:cNvPr id="6" name="Rectangle 5"/>
          <p:cNvSpPr/>
          <p:nvPr/>
        </p:nvSpPr>
        <p:spPr>
          <a:xfrm>
            <a:off x="383683" y="3703806"/>
            <a:ext cx="11022058" cy="1317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383683" y="37038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r>
                                  <a:rPr lang="en-US" sz="2800" b="0" i="0" smtClean="0">
                                    <a:latin typeface="Cambria Math" panose="02040503050406030204" pitchFamily="18" charset="0"/>
                                  </a:rPr>
                                  <m:t> </m:t>
                                </m:r>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den>
                        </m:f>
                      </m:e>
                    </m:d>
                  </m:oMath>
                </a14:m>
                <a:r>
                  <a:rPr lang="en-US" sz="2800" dirty="0" smtClean="0"/>
                  <a:t> edges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𝑛</m:t>
                        </m:r>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oMath>
                </a14:m>
                <a:r>
                  <a:rPr lang="en-US" sz="2800" dirty="0" smtClean="0">
                    <a:solidFill>
                      <a:schemeClr val="tx1"/>
                    </a:solidFill>
                  </a:rPr>
                  <a:t>.</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83683" y="3703806"/>
                <a:ext cx="10804349" cy="1212127"/>
              </a:xfrm>
              <a:prstGeom prst="rect">
                <a:avLst/>
              </a:prstGeom>
              <a:blipFill rotWithShape="0">
                <a:blip r:embed="rId3"/>
                <a:stretch>
                  <a:fillRect l="-395" t="-5051" r="-1185" b="-2020"/>
                </a:stretch>
              </a:blipFill>
            </p:spPr>
            <p:txBody>
              <a:bodyPr/>
              <a:lstStyle/>
              <a:p>
                <a:r>
                  <a:rPr lang="en-US">
                    <a:noFill/>
                  </a:rPr>
                  <a:t> </a:t>
                </a:r>
              </a:p>
            </p:txBody>
          </p:sp>
        </mc:Fallback>
      </mc:AlternateContent>
      <p:sp>
        <p:nvSpPr>
          <p:cNvPr id="8" name="Rectangle 7"/>
          <p:cNvSpPr/>
          <p:nvPr/>
        </p:nvSpPr>
        <p:spPr>
          <a:xfrm>
            <a:off x="383683" y="5126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409083" y="5126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panose="02040503050406030204" pitchFamily="18" charset="0"/>
                              <a:ea typeface="Cambria Math" panose="02040503050406030204" pitchFamily="18" charset="0"/>
                            </a:rPr>
                          </m:ctrlPr>
                        </m:dPr>
                        <m:e>
                          <m:f>
                            <m:fPr>
                              <m:ctrlPr>
                                <a:rPr lang="en-US" sz="2800" i="1" smtClean="0">
                                  <a:solidFill>
                                    <a:schemeClr val="tx1"/>
                                  </a:solidFill>
                                  <a:latin typeface="Cambria Math" panose="02040503050406030204" pitchFamily="18" charset="0"/>
                                  <a:ea typeface="Cambria Math" panose="02040503050406030204" pitchFamily="18" charset="0"/>
                                </a:rPr>
                              </m:ctrlPr>
                            </m:fPr>
                            <m:num>
                              <m:sSup>
                                <m:sSupPr>
                                  <m:ctrlPr>
                                    <a:rPr lang="en-US" sz="280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panose="02040503050406030204" pitchFamily="18" charset="0"/>
                                      <a:ea typeface="Cambria Math" panose="02040503050406030204" pitchFamily="18" charset="0"/>
                                    </a:rPr>
                                  </m:ctrlPr>
                                </m:funcPr>
                                <m:fName>
                                  <m:sSup>
                                    <m:sSupPr>
                                      <m:ctrlPr>
                                        <a:rPr lang="en-US" sz="2800" i="1" smtClean="0">
                                          <a:solidFill>
                                            <a:schemeClr val="tx1"/>
                                          </a:solidFill>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09083" y="5126206"/>
                <a:ext cx="10996658" cy="1500026"/>
              </a:xfrm>
              <a:prstGeom prst="rect">
                <a:avLst/>
              </a:prstGeom>
              <a:blipFill rotWithShape="0">
                <a:blip r:embed="rId4"/>
                <a:stretch>
                  <a:fillRect t="-4065"/>
                </a:stretch>
              </a:blipFill>
            </p:spPr>
            <p:txBody>
              <a:bodyPr/>
              <a:lstStyle/>
              <a:p>
                <a:r>
                  <a:rPr lang="en-US">
                    <a:noFill/>
                  </a:rPr>
                  <a:t> </a:t>
                </a:r>
              </a:p>
            </p:txBody>
          </p:sp>
        </mc:Fallback>
      </mc:AlternateContent>
    </p:spTree>
    <p:extLst>
      <p:ext uri="{BB962C8B-B14F-4D97-AF65-F5344CB8AC3E}">
        <p14:creationId xmlns:p14="http://schemas.microsoft.com/office/powerpoint/2010/main" val="117874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p:bldP spid="8" grpId="0" animBg="1"/>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8" name="Rectangle 7"/>
          <p:cNvSpPr/>
          <p:nvPr/>
        </p:nvSpPr>
        <p:spPr>
          <a:xfrm>
            <a:off x="536083" y="1697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6083" y="1697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panose="02040503050406030204" pitchFamily="18" charset="0"/>
                              <a:ea typeface="Cambria Math" panose="02040503050406030204" pitchFamily="18" charset="0"/>
                            </a:rPr>
                          </m:ctrlPr>
                        </m:dPr>
                        <m:e>
                          <m:f>
                            <m:fPr>
                              <m:ctrlPr>
                                <a:rPr lang="en-US" sz="2800" i="1" smtClean="0">
                                  <a:solidFill>
                                    <a:schemeClr val="tx1"/>
                                  </a:solidFill>
                                  <a:latin typeface="Cambria Math" panose="02040503050406030204" pitchFamily="18" charset="0"/>
                                  <a:ea typeface="Cambria Math" panose="02040503050406030204" pitchFamily="18" charset="0"/>
                                </a:rPr>
                              </m:ctrlPr>
                            </m:fPr>
                            <m:num>
                              <m:sSup>
                                <m:sSupPr>
                                  <m:ctrlPr>
                                    <a:rPr lang="en-US" sz="280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panose="02040503050406030204" pitchFamily="18" charset="0"/>
                                      <a:ea typeface="Cambria Math" panose="02040503050406030204" pitchFamily="18" charset="0"/>
                                    </a:rPr>
                                  </m:ctrlPr>
                                </m:funcPr>
                                <m:fName>
                                  <m:sSup>
                                    <m:sSupPr>
                                      <m:ctrlPr>
                                        <a:rPr lang="en-US" sz="2800" i="1" smtClean="0">
                                          <a:solidFill>
                                            <a:schemeClr val="tx1"/>
                                          </a:solidFill>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36083" y="1697206"/>
                <a:ext cx="10996658" cy="1500026"/>
              </a:xfrm>
              <a:prstGeom prst="rect">
                <a:avLst/>
              </a:prstGeom>
              <a:blipFill rotWithShape="0">
                <a:blip r:embed="rId2"/>
                <a:stretch>
                  <a:fillRect t="-3659"/>
                </a:stretch>
              </a:blipFill>
            </p:spPr>
            <p:txBody>
              <a:bodyPr/>
              <a:lstStyle/>
              <a:p>
                <a:r>
                  <a:rPr lang="en-US">
                    <a:noFill/>
                  </a:rPr>
                  <a:t> </a:t>
                </a:r>
              </a:p>
            </p:txBody>
          </p:sp>
        </mc:Fallback>
      </mc:AlternateContent>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532" y="4186707"/>
            <a:ext cx="2438826" cy="2118569"/>
          </a:xfrm>
          <a:prstGeom prst="rect">
            <a:avLst/>
          </a:prstGeom>
        </p:spPr>
      </p:pic>
      <p:sp>
        <p:nvSpPr>
          <p:cNvPr id="3" name="Cloud Callout 2"/>
          <p:cNvSpPr/>
          <p:nvPr/>
        </p:nvSpPr>
        <p:spPr>
          <a:xfrm>
            <a:off x="6047112" y="3404654"/>
            <a:ext cx="5769863" cy="1564105"/>
          </a:xfrm>
          <a:prstGeom prst="cloudCallout">
            <a:avLst>
              <a:gd name="adj1" fmla="val -95140"/>
              <a:gd name="adj2" fmla="val 32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NO! If c=O(1).</a:t>
            </a:r>
            <a:endParaRPr lang="en-US" sz="4800" dirty="0"/>
          </a:p>
        </p:txBody>
      </p:sp>
    </p:spTree>
    <p:extLst>
      <p:ext uri="{BB962C8B-B14F-4D97-AF65-F5344CB8AC3E}">
        <p14:creationId xmlns:p14="http://schemas.microsoft.com/office/powerpoint/2010/main" val="60033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angle 65"/>
          <p:cNvSpPr/>
          <p:nvPr/>
        </p:nvSpPr>
        <p:spPr>
          <a:xfrm>
            <a:off x="8436716" y="5267469"/>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417666" y="1909916"/>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1264" y="366841"/>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6506" y="528249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9356" y="3539417"/>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2409011"/>
            <a:ext cx="876300" cy="609601"/>
          </a:xfrm>
          <a:prstGeom prst="rect">
            <a:avLst/>
          </a:prstGeom>
        </p:spPr>
      </p:pic>
      <p:sp>
        <p:nvSpPr>
          <p:cNvPr id="51" name="Rectangle 50"/>
          <p:cNvSpPr/>
          <p:nvPr/>
        </p:nvSpPr>
        <p:spPr>
          <a:xfrm>
            <a:off x="195637" y="178727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5637" y="37622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417666" y="3695844"/>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8298" t="623" r="8527" b="34071"/>
          <a:stretch/>
        </p:blipFill>
        <p:spPr>
          <a:xfrm>
            <a:off x="3648075" y="581025"/>
            <a:ext cx="4324350" cy="6276975"/>
          </a:xfrm>
          <a:prstGeom prst="rect">
            <a:avLst/>
          </a:prstGeom>
          <a:effectLst>
            <a:glow>
              <a:schemeClr val="accent1">
                <a:alpha val="0"/>
              </a:schemeClr>
            </a:glow>
            <a:outerShdw sx="1000" sy="1000" algn="ctr" rotWithShape="0">
              <a:srgbClr val="000000"/>
            </a:outerShdw>
            <a:reflection endPos="0" dir="5400000" sy="-100000" algn="bl" rotWithShape="0"/>
          </a:effectLst>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981074"/>
            <a:ext cx="876300" cy="60960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593443" y="647586"/>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593443" y="647586"/>
                <a:ext cx="407484" cy="369332"/>
              </a:xfrm>
              <a:prstGeom prst="rect">
                <a:avLst/>
              </a:prstGeom>
              <a:blipFill rotWithShape="0">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178" y="577264"/>
            <a:ext cx="671262" cy="671262"/>
          </a:xfrm>
          <a:prstGeom prst="rect">
            <a:avLst/>
          </a:prstGeom>
        </p:spPr>
      </p:pic>
      <p:sp>
        <p:nvSpPr>
          <p:cNvPr id="9" name="TextBox 8"/>
          <p:cNvSpPr txBox="1"/>
          <p:nvPr/>
        </p:nvSpPr>
        <p:spPr>
          <a:xfrm>
            <a:off x="195637" y="336451"/>
            <a:ext cx="1141082" cy="369332"/>
          </a:xfrm>
          <a:prstGeom prst="rect">
            <a:avLst/>
          </a:prstGeom>
          <a:noFill/>
        </p:spPr>
        <p:txBody>
          <a:bodyPr wrap="none" rtlCol="0">
            <a:spAutoFit/>
          </a:bodyPr>
          <a:lstStyle/>
          <a:p>
            <a:r>
              <a:rPr lang="en-US" dirty="0" smtClean="0"/>
              <a:t>Instance 1</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585422" y="2051264"/>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85422" y="2051264"/>
                <a:ext cx="407484" cy="369332"/>
              </a:xfrm>
              <a:prstGeom prst="rect">
                <a:avLst/>
              </a:prstGeom>
              <a:blipFill rotWithShape="0">
                <a:blip r:embed="rId6"/>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57" y="1980942"/>
            <a:ext cx="671262" cy="671262"/>
          </a:xfrm>
          <a:prstGeom prst="rect">
            <a:avLst/>
          </a:prstGeom>
        </p:spPr>
      </p:pic>
      <p:sp>
        <p:nvSpPr>
          <p:cNvPr id="13" name="TextBox 12"/>
          <p:cNvSpPr txBox="1"/>
          <p:nvPr/>
        </p:nvSpPr>
        <p:spPr>
          <a:xfrm>
            <a:off x="187616" y="1740129"/>
            <a:ext cx="1141082" cy="369332"/>
          </a:xfrm>
          <a:prstGeom prst="rect">
            <a:avLst/>
          </a:prstGeom>
          <a:noFill/>
        </p:spPr>
        <p:txBody>
          <a:bodyPr wrap="none" rtlCol="0">
            <a:spAutoFit/>
          </a:bodyPr>
          <a:lstStyle/>
          <a:p>
            <a:r>
              <a:rPr lang="en-US" dirty="0" smtClean="0"/>
              <a:t>Instance 2</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569380" y="3896117"/>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69380" y="3896117"/>
                <a:ext cx="407484" cy="369332"/>
              </a:xfrm>
              <a:prstGeom prst="rect">
                <a:avLst/>
              </a:prstGeom>
              <a:blipFill rotWithShape="0">
                <a:blip r:embed="rId7"/>
                <a:stretch>
                  <a:fillRect/>
                </a:stretch>
              </a:blipFill>
            </p:spPr>
            <p:txBody>
              <a:bodyPr/>
              <a:lstStyle/>
              <a:p>
                <a:r>
                  <a:rPr lang="en-US">
                    <a:noFill/>
                  </a:rPr>
                  <a:t> </a:t>
                </a:r>
              </a:p>
            </p:txBody>
          </p:sp>
        </mc:Fallback>
      </mc:AlternateContent>
      <p:sp>
        <p:nvSpPr>
          <p:cNvPr id="17" name="TextBox 16"/>
          <p:cNvSpPr txBox="1"/>
          <p:nvPr/>
        </p:nvSpPr>
        <p:spPr>
          <a:xfrm>
            <a:off x="171838" y="3548367"/>
            <a:ext cx="1076961" cy="369332"/>
          </a:xfrm>
          <a:prstGeom prst="rect">
            <a:avLst/>
          </a:prstGeom>
          <a:noFill/>
        </p:spPr>
        <p:txBody>
          <a:bodyPr wrap="none" rtlCol="0">
            <a:spAutoFit/>
          </a:bodyPr>
          <a:lstStyle/>
          <a:p>
            <a:r>
              <a:rPr lang="en-US" dirty="0" smtClean="0"/>
              <a:t>Instance </a:t>
            </a:r>
            <a:r>
              <a:rPr lang="en-US" dirty="0" err="1" smtClean="0"/>
              <a:t>i</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9790993" y="396028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790993" y="3960285"/>
                <a:ext cx="407484" cy="369332"/>
              </a:xfrm>
              <a:prstGeom prst="rect">
                <a:avLst/>
              </a:prstGeom>
              <a:blipFill rotWithShape="0">
                <a:blip r:embed="rId8"/>
                <a:stretch>
                  <a:fillRect/>
                </a:stretch>
              </a:blipFill>
            </p:spPr>
            <p:txBody>
              <a:bodyPr/>
              <a:lstStyle/>
              <a:p>
                <a:r>
                  <a:rPr lang="en-US">
                    <a:noFill/>
                  </a:rPr>
                  <a:t> </a:t>
                </a:r>
              </a:p>
            </p:txBody>
          </p:sp>
        </mc:Fallback>
      </mc:AlternateContent>
      <p:sp>
        <p:nvSpPr>
          <p:cNvPr id="21" name="TextBox 20"/>
          <p:cNvSpPr txBox="1"/>
          <p:nvPr/>
        </p:nvSpPr>
        <p:spPr>
          <a:xfrm>
            <a:off x="8393187" y="3649150"/>
            <a:ext cx="1602746" cy="369332"/>
          </a:xfrm>
          <a:prstGeom prst="rect">
            <a:avLst/>
          </a:prstGeom>
          <a:noFill/>
        </p:spPr>
        <p:txBody>
          <a:bodyPr wrap="none" rtlCol="0">
            <a:spAutoFit/>
          </a:bodyPr>
          <a:lstStyle/>
          <a:p>
            <a:r>
              <a:rPr lang="en-US" dirty="0" smtClean="0"/>
              <a:t>Instance n</a:t>
            </a:r>
            <a:r>
              <a:rPr lang="en-US" baseline="30000" dirty="0" smtClean="0"/>
              <a:t>1/4</a:t>
            </a:r>
            <a:r>
              <a:rPr lang="en-US" dirty="0" smtClean="0"/>
              <a:t>-1</a:t>
            </a:r>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9799015" y="225982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9799015" y="2259822"/>
                <a:ext cx="407484" cy="369332"/>
              </a:xfrm>
              <a:prstGeom prst="rect">
                <a:avLst/>
              </a:prstGeom>
              <a:blipFill rotWithShape="0">
                <a:blip r:embed="rId9"/>
                <a:stretch>
                  <a:fillRect/>
                </a:stretch>
              </a:blipFill>
            </p:spPr>
            <p:txBody>
              <a:bodyPr/>
              <a:lstStyle/>
              <a:p>
                <a:r>
                  <a:rPr lang="en-US">
                    <a:noFill/>
                  </a:rPr>
                  <a:t> </a:t>
                </a:r>
              </a:p>
            </p:txBody>
          </p:sp>
        </mc:Fallback>
      </mc:AlternateContent>
      <p:sp>
        <p:nvSpPr>
          <p:cNvPr id="25" name="TextBox 24"/>
          <p:cNvSpPr txBox="1"/>
          <p:nvPr/>
        </p:nvSpPr>
        <p:spPr>
          <a:xfrm>
            <a:off x="8385035" y="1890490"/>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/2+2</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9807037" y="66363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807037" y="663635"/>
                <a:ext cx="407484" cy="369332"/>
              </a:xfrm>
              <a:prstGeom prst="rect">
                <a:avLst/>
              </a:prstGeom>
              <a:blipFill rotWithShape="0">
                <a:blip r:embed="rId10"/>
                <a:stretch>
                  <a:fillRect/>
                </a:stretch>
              </a:blipFill>
            </p:spPr>
            <p:txBody>
              <a:bodyPr/>
              <a:lstStyle/>
              <a:p>
                <a:r>
                  <a:rPr lang="en-US">
                    <a:noFill/>
                  </a:rPr>
                  <a:t> </a:t>
                </a:r>
              </a:p>
            </p:txBody>
          </p:sp>
        </mc:Fallback>
      </mc:AlternateContent>
      <p:sp>
        <p:nvSpPr>
          <p:cNvPr id="29" name="TextBox 28"/>
          <p:cNvSpPr txBox="1"/>
          <p:nvPr/>
        </p:nvSpPr>
        <p:spPr>
          <a:xfrm>
            <a:off x="8401209" y="305558"/>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/2+1</a:t>
            </a:r>
            <a:endParaRPr lang="en-US" dirty="0"/>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5005" y="2563540"/>
            <a:ext cx="1701909" cy="1701909"/>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4180468" y="3204979"/>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1</a:t>
                </a:r>
                <a:endParaRPr lang="en-US" b="1"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80468" y="3204979"/>
                <a:ext cx="433132" cy="362984"/>
              </a:xfrm>
              <a:prstGeom prst="rect">
                <a:avLst/>
              </a:prstGeom>
              <a:blipFill rotWithShape="0">
                <a:blip r:embed="rId12"/>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84210" y="3743287"/>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a:t>2</a:t>
                </a:r>
              </a:p>
            </p:txBody>
          </p:sp>
        </mc:Choice>
        <mc:Fallback xmlns="">
          <p:sp>
            <p:nvSpPr>
              <p:cNvPr id="33" name="TextBox 32"/>
              <p:cNvSpPr txBox="1">
                <a:spLocks noRot="1" noChangeAspect="1" noMove="1" noResize="1" noEditPoints="1" noAdjustHandles="1" noChangeArrowheads="1" noChangeShapeType="1" noTextEdit="1"/>
              </p:cNvSpPr>
              <p:nvPr/>
            </p:nvSpPr>
            <p:spPr>
              <a:xfrm>
                <a:off x="4384210" y="3743287"/>
                <a:ext cx="433132" cy="362984"/>
              </a:xfrm>
              <a:prstGeom prst="rect">
                <a:avLst/>
              </a:prstGeom>
              <a:blipFill rotWithShape="0">
                <a:blip r:embed="rId13"/>
                <a:stretch>
                  <a:fillRect r="-140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57258" y="4063501"/>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3</a:t>
                </a:r>
                <a:endParaRPr lang="en-US" b="1" baseline="-25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057258" y="4063501"/>
                <a:ext cx="433132" cy="362984"/>
              </a:xfrm>
              <a:prstGeom prst="rect">
                <a:avLst/>
              </a:prstGeom>
              <a:blipFill rotWithShape="0">
                <a:blip r:embed="rId14"/>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423216" y="3339150"/>
                <a:ext cx="619080" cy="399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𝐇</m:t>
                          </m:r>
                        </m:e>
                        <m:sub>
                          <m:rad>
                            <m:radPr>
                              <m:degHide m:val="on"/>
                              <m:ctrlPr>
                                <a:rPr lang="en-US" b="1" i="1">
                                  <a:latin typeface="Cambria Math" panose="02040503050406030204" pitchFamily="18" charset="0"/>
                                </a:rPr>
                              </m:ctrlPr>
                            </m:radPr>
                            <m:deg/>
                            <m:e>
                              <m:r>
                                <a:rPr lang="en-US" b="1" i="1">
                                  <a:latin typeface="Cambria Math" panose="02040503050406030204" pitchFamily="18" charset="0"/>
                                </a:rPr>
                                <m:t>𝒏</m:t>
                              </m:r>
                            </m:e>
                          </m:rad>
                        </m:sub>
                      </m:sSub>
                    </m:oMath>
                  </m:oMathPara>
                </a14:m>
                <a:endParaRPr lang="en-US" baseline="-25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423216" y="3339150"/>
                <a:ext cx="619080" cy="399084"/>
              </a:xfrm>
              <a:prstGeom prst="rect">
                <a:avLst/>
              </a:prstGeom>
              <a:blipFill rotWithShape="0">
                <a:blip r:embed="rId15"/>
                <a:stretch>
                  <a:fillRect/>
                </a:stretch>
              </a:blipFill>
            </p:spPr>
            <p:txBody>
              <a:bodyPr/>
              <a:lstStyle/>
              <a:p>
                <a:r>
                  <a:rPr lang="en-US">
                    <a:noFill/>
                  </a:rPr>
                  <a:t> </a:t>
                </a:r>
              </a:p>
            </p:txBody>
          </p:sp>
        </mc:Fallback>
      </mc:AlternateContent>
      <p:sp>
        <p:nvSpPr>
          <p:cNvPr id="36" name="TextBox 35"/>
          <p:cNvSpPr txBox="1"/>
          <p:nvPr/>
        </p:nvSpPr>
        <p:spPr>
          <a:xfrm>
            <a:off x="5892126" y="4069690"/>
            <a:ext cx="348172" cy="369332"/>
          </a:xfrm>
          <a:prstGeom prst="rect">
            <a:avLst/>
          </a:prstGeom>
          <a:noFill/>
        </p:spPr>
        <p:txBody>
          <a:bodyPr wrap="none" rtlCol="0">
            <a:spAutoFit/>
          </a:bodyPr>
          <a:lstStyle/>
          <a:p>
            <a:r>
              <a:rPr lang="en-US" b="1" dirty="0" smtClean="0"/>
              <a:t>…</a:t>
            </a:r>
            <a:endParaRPr lang="en-US" b="1" baseline="-25000" dirty="0"/>
          </a:p>
        </p:txBody>
      </p:sp>
      <p:sp>
        <p:nvSpPr>
          <p:cNvPr id="37" name="TextBox 36"/>
          <p:cNvSpPr txBox="1"/>
          <p:nvPr/>
        </p:nvSpPr>
        <p:spPr>
          <a:xfrm>
            <a:off x="737019" y="3163803"/>
            <a:ext cx="343364" cy="369332"/>
          </a:xfrm>
          <a:prstGeom prst="rect">
            <a:avLst/>
          </a:prstGeom>
          <a:noFill/>
        </p:spPr>
        <p:txBody>
          <a:bodyPr wrap="none" rtlCol="0">
            <a:spAutoFit/>
          </a:bodyPr>
          <a:lstStyle/>
          <a:p>
            <a:r>
              <a:rPr lang="en-US" dirty="0" smtClean="0"/>
              <a:t>…</a:t>
            </a:r>
            <a:endParaRPr lang="en-US" baseline="-25000" dirty="0"/>
          </a:p>
        </p:txBody>
      </p:sp>
      <p:sp>
        <p:nvSpPr>
          <p:cNvPr id="38" name="TextBox 37"/>
          <p:cNvSpPr txBox="1"/>
          <p:nvPr/>
        </p:nvSpPr>
        <p:spPr>
          <a:xfrm>
            <a:off x="8946087" y="3248496"/>
            <a:ext cx="343364" cy="369332"/>
          </a:xfrm>
          <a:prstGeom prst="rect">
            <a:avLst/>
          </a:prstGeom>
          <a:noFill/>
        </p:spPr>
        <p:txBody>
          <a:bodyPr wrap="none" rtlCol="0">
            <a:spAutoFit/>
          </a:bodyPr>
          <a:lstStyle/>
          <a:p>
            <a:r>
              <a:rPr lang="en-US" dirty="0" smtClean="0"/>
              <a:t>…</a:t>
            </a:r>
            <a:endParaRPr lang="en-US" baseline="-25000" dirty="0"/>
          </a:p>
        </p:txBody>
      </p:sp>
      <p:sp>
        <p:nvSpPr>
          <p:cNvPr id="39" name="TextBox 38"/>
          <p:cNvSpPr txBox="1"/>
          <p:nvPr/>
        </p:nvSpPr>
        <p:spPr>
          <a:xfrm>
            <a:off x="3792310" y="181508"/>
            <a:ext cx="3408305" cy="584775"/>
          </a:xfrm>
          <a:prstGeom prst="rect">
            <a:avLst/>
          </a:prstGeom>
          <a:noFill/>
        </p:spPr>
        <p:txBody>
          <a:bodyPr wrap="none" rtlCol="0">
            <a:spAutoFit/>
          </a:bodyPr>
          <a:lstStyle/>
          <a:p>
            <a:r>
              <a:rPr lang="en-US" sz="3200" b="1" dirty="0" smtClean="0"/>
              <a:t>Balloon Phase Unit</a:t>
            </a:r>
            <a:endParaRPr lang="en-US" sz="3200" b="1" dirty="0"/>
          </a:p>
        </p:txBody>
      </p:sp>
      <p:sp>
        <p:nvSpPr>
          <p:cNvPr id="40" name="TextBox 39"/>
          <p:cNvSpPr txBox="1"/>
          <p:nvPr/>
        </p:nvSpPr>
        <p:spPr>
          <a:xfrm>
            <a:off x="0" y="6890"/>
            <a:ext cx="1824025" cy="369332"/>
          </a:xfrm>
          <a:prstGeom prst="rect">
            <a:avLst/>
          </a:prstGeom>
          <a:noFill/>
        </p:spPr>
        <p:txBody>
          <a:bodyPr wrap="none" rtlCol="0">
            <a:spAutoFit/>
          </a:bodyPr>
          <a:lstStyle/>
          <a:p>
            <a:r>
              <a:rPr lang="en-US" b="1" dirty="0" smtClean="0"/>
              <a:t>Light Phase Units</a:t>
            </a:r>
            <a:endParaRPr lang="en-US" b="1" dirty="0"/>
          </a:p>
        </p:txBody>
      </p:sp>
      <p:sp>
        <p:nvSpPr>
          <p:cNvPr id="41" name="TextBox 40"/>
          <p:cNvSpPr txBox="1"/>
          <p:nvPr/>
        </p:nvSpPr>
        <p:spPr>
          <a:xfrm>
            <a:off x="8051715" y="-4041"/>
            <a:ext cx="1824025" cy="369332"/>
          </a:xfrm>
          <a:prstGeom prst="rect">
            <a:avLst/>
          </a:prstGeom>
          <a:noFill/>
        </p:spPr>
        <p:txBody>
          <a:bodyPr wrap="none" rtlCol="0">
            <a:spAutoFit/>
          </a:bodyPr>
          <a:lstStyle/>
          <a:p>
            <a:r>
              <a:rPr lang="en-US" b="1" dirty="0" smtClean="0"/>
              <a:t>Light Phase Units</a:t>
            </a:r>
            <a:endParaRPr lang="en-US" b="1" dirty="0"/>
          </a:p>
        </p:txBody>
      </p:sp>
      <p:cxnSp>
        <p:nvCxnSpPr>
          <p:cNvPr id="43" name="Straight Arrow Connector 42"/>
          <p:cNvCxnSpPr/>
          <p:nvPr/>
        </p:nvCxnSpPr>
        <p:spPr>
          <a:xfrm flipV="1">
            <a:off x="2071796" y="3181780"/>
            <a:ext cx="1539836" cy="4740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07055" y="3496699"/>
            <a:ext cx="1622102" cy="4931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4362" t="35972" r="4410" b="37639"/>
          <a:stretch/>
        </p:blipFill>
        <p:spPr>
          <a:xfrm>
            <a:off x="4061555" y="1873158"/>
            <a:ext cx="3590925" cy="779046"/>
          </a:xfrm>
          <a:prstGeom prst="rect">
            <a:avLst/>
          </a:prstGeom>
        </p:spPr>
      </p:pic>
      <p:pic>
        <p:nvPicPr>
          <p:cNvPr id="49" name="Picture 48"/>
          <p:cNvPicPr>
            <a:picLocks noChangeAspect="1"/>
          </p:cNvPicPr>
          <p:nvPr/>
        </p:nvPicPr>
        <p:blipFill rotWithShape="1">
          <a:blip r:embed="rId17" cstate="print">
            <a:extLst>
              <a:ext uri="{28A0092B-C50C-407E-A947-70E740481C1C}">
                <a14:useLocalDpi xmlns:a14="http://schemas.microsoft.com/office/drawing/2010/main" val="0"/>
              </a:ext>
            </a:extLst>
          </a:blip>
          <a:srcRect l="4362" t="35972" r="4410" b="37639"/>
          <a:stretch/>
        </p:blipFill>
        <p:spPr>
          <a:xfrm>
            <a:off x="4546240" y="1301524"/>
            <a:ext cx="2557123" cy="55476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626530" y="563919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626530" y="5639192"/>
                <a:ext cx="407484" cy="369332"/>
              </a:xfrm>
              <a:prstGeom prst="rect">
                <a:avLst/>
              </a:prstGeom>
              <a:blipFill rotWithShape="0">
                <a:blip r:embed="rId18"/>
                <a:stretch>
                  <a:fillRect/>
                </a:stretch>
              </a:blipFill>
            </p:spPr>
            <p:txBody>
              <a:bodyPr/>
              <a:lstStyle/>
              <a:p>
                <a:r>
                  <a:rPr lang="en-US">
                    <a:noFill/>
                  </a:rPr>
                  <a:t> </a:t>
                </a:r>
              </a:p>
            </p:txBody>
          </p:sp>
        </mc:Fallback>
      </mc:AlternateContent>
      <p:sp>
        <p:nvSpPr>
          <p:cNvPr id="59" name="TextBox 58"/>
          <p:cNvSpPr txBox="1"/>
          <p:nvPr/>
        </p:nvSpPr>
        <p:spPr>
          <a:xfrm>
            <a:off x="228988" y="5291442"/>
            <a:ext cx="1569084" cy="369332"/>
          </a:xfrm>
          <a:prstGeom prst="rect">
            <a:avLst/>
          </a:prstGeom>
          <a:noFill/>
        </p:spPr>
        <p:txBody>
          <a:bodyPr wrap="none" rtlCol="0">
            <a:spAutoFit/>
          </a:bodyPr>
          <a:lstStyle/>
          <a:p>
            <a:r>
              <a:rPr lang="en-US" dirty="0" smtClean="0"/>
              <a:t>Instance n</a:t>
            </a:r>
            <a:r>
              <a:rPr lang="en-US" baseline="30000" dirty="0" smtClean="0"/>
              <a:t>1/4</a:t>
            </a:r>
            <a:r>
              <a:rPr lang="en-US" dirty="0" smtClean="0"/>
              <a:t>/2</a:t>
            </a:r>
            <a:endParaRPr lang="en-US" dirty="0"/>
          </a:p>
        </p:txBody>
      </p:sp>
      <p:sp>
        <p:nvSpPr>
          <p:cNvPr id="60" name="TextBox 59"/>
          <p:cNvSpPr txBox="1"/>
          <p:nvPr/>
        </p:nvSpPr>
        <p:spPr>
          <a:xfrm>
            <a:off x="794169" y="4906878"/>
            <a:ext cx="343364" cy="369332"/>
          </a:xfrm>
          <a:prstGeom prst="rect">
            <a:avLst/>
          </a:prstGeom>
          <a:noFill/>
        </p:spPr>
        <p:txBody>
          <a:bodyPr wrap="none" rtlCol="0">
            <a:spAutoFit/>
          </a:bodyPr>
          <a:lstStyle/>
          <a:p>
            <a:r>
              <a:rPr lang="en-US" dirty="0" smtClean="0"/>
              <a:t>…</a:t>
            </a:r>
            <a:endParaRPr lang="en-US" baseline="-25000" dirty="0"/>
          </a:p>
        </p:txBody>
      </p:sp>
      <mc:AlternateContent xmlns:mc="http://schemas.openxmlformats.org/markup-compatibility/2006" xmlns:a14="http://schemas.microsoft.com/office/drawing/2010/main">
        <mc:Choice Requires="a14">
          <p:sp>
            <p:nvSpPr>
              <p:cNvPr id="63" name="TextBox 62"/>
              <p:cNvSpPr txBox="1"/>
              <p:nvPr/>
            </p:nvSpPr>
            <p:spPr>
              <a:xfrm>
                <a:off x="9810043" y="5531910"/>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9810043" y="5531910"/>
                <a:ext cx="407484" cy="369332"/>
              </a:xfrm>
              <a:prstGeom prst="rect">
                <a:avLst/>
              </a:prstGeom>
              <a:blipFill rotWithShape="0">
                <a:blip r:embed="rId19"/>
                <a:stretch>
                  <a:fillRect/>
                </a:stretch>
              </a:blipFill>
            </p:spPr>
            <p:txBody>
              <a:bodyPr/>
              <a:lstStyle/>
              <a:p>
                <a:r>
                  <a:rPr lang="en-US">
                    <a:noFill/>
                  </a:rPr>
                  <a:t> </a:t>
                </a:r>
              </a:p>
            </p:txBody>
          </p:sp>
        </mc:Fallback>
      </mc:AlternateContent>
      <p:sp>
        <p:nvSpPr>
          <p:cNvPr id="65" name="TextBox 64"/>
          <p:cNvSpPr txBox="1"/>
          <p:nvPr/>
        </p:nvSpPr>
        <p:spPr>
          <a:xfrm>
            <a:off x="8412237" y="5220775"/>
            <a:ext cx="1362296" cy="369332"/>
          </a:xfrm>
          <a:prstGeom prst="rect">
            <a:avLst/>
          </a:prstGeom>
          <a:noFill/>
        </p:spPr>
        <p:txBody>
          <a:bodyPr wrap="none" rtlCol="0">
            <a:spAutoFit/>
          </a:bodyPr>
          <a:lstStyle/>
          <a:p>
            <a:r>
              <a:rPr lang="en-US" dirty="0" smtClean="0"/>
              <a:t>Instance n</a:t>
            </a:r>
            <a:r>
              <a:rPr lang="en-US" baseline="30000" dirty="0" smtClean="0"/>
              <a:t>1/4</a:t>
            </a:r>
            <a:endParaRPr lang="en-US" dirty="0"/>
          </a:p>
        </p:txBody>
      </p:sp>
      <p:pic>
        <p:nvPicPr>
          <p:cNvPr id="68" name="Picture 67"/>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771144" y="4207726"/>
            <a:ext cx="876300" cy="609601"/>
          </a:xfrm>
          <a:prstGeom prst="rect">
            <a:avLst/>
          </a:prstGeom>
        </p:spPr>
      </p:pic>
      <p:pic>
        <p:nvPicPr>
          <p:cNvPr id="69" name="Picture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7697" y="3803916"/>
            <a:ext cx="671262" cy="671262"/>
          </a:xfrm>
          <a:prstGeom prst="rect">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28294" y="5931751"/>
            <a:ext cx="876300" cy="609601"/>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47" y="5527941"/>
            <a:ext cx="671262" cy="671262"/>
          </a:xfrm>
          <a:prstGeom prst="rect">
            <a:avLst/>
          </a:prstGeom>
        </p:spPr>
      </p:pic>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38844" y="5865076"/>
            <a:ext cx="876300" cy="609601"/>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397" y="5461266"/>
            <a:ext cx="671262" cy="671262"/>
          </a:xfrm>
          <a:prstGeom prst="rect">
            <a:avLst/>
          </a:prstGeom>
        </p:spPr>
      </p:pic>
      <p:pic>
        <p:nvPicPr>
          <p:cNvPr id="75"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10269" y="4274401"/>
            <a:ext cx="876300" cy="609601"/>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22" y="3870591"/>
            <a:ext cx="671262" cy="671262"/>
          </a:xfrm>
          <a:prstGeom prst="rect">
            <a:avLst/>
          </a:prstGeom>
        </p:spPr>
      </p:pic>
      <p:pic>
        <p:nvPicPr>
          <p:cNvPr id="77" name="Picture 7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00744" y="2531326"/>
            <a:ext cx="876300" cy="609601"/>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7297" y="2127516"/>
            <a:ext cx="671262" cy="671262"/>
          </a:xfrm>
          <a:prstGeom prst="rect">
            <a:avLst/>
          </a:prstGeom>
        </p:spPr>
      </p:pic>
      <p:pic>
        <p:nvPicPr>
          <p:cNvPr id="79" name="Picture 78"/>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972169" y="950176"/>
            <a:ext cx="876300" cy="609601"/>
          </a:xfrm>
          <a:prstGeom prst="rect">
            <a:avLst/>
          </a:prstGeom>
        </p:spPr>
      </p:pic>
      <p:pic>
        <p:nvPicPr>
          <p:cNvPr id="80" name="Picture 7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8722" y="546366"/>
            <a:ext cx="671262" cy="671262"/>
          </a:xfrm>
          <a:prstGeom prst="rect">
            <a:avLst/>
          </a:prstGeom>
        </p:spPr>
      </p:pic>
    </p:spTree>
    <p:extLst>
      <p:ext uri="{BB962C8B-B14F-4D97-AF65-F5344CB8AC3E}">
        <p14:creationId xmlns:p14="http://schemas.microsoft.com/office/powerpoint/2010/main" val="338585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Consequences (R = 3,000)</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793" y="1515309"/>
            <a:ext cx="5568092" cy="4924883"/>
          </a:xfrm>
          <a:prstGeom prst="rect">
            <a:avLst/>
          </a:prstGeom>
        </p:spPr>
      </p:pic>
      <p:pic>
        <p:nvPicPr>
          <p:cNvPr id="5" name="Picture 4"/>
          <p:cNvPicPr>
            <a:picLocks noChangeAspect="1"/>
          </p:cNvPicPr>
          <p:nvPr/>
        </p:nvPicPr>
        <p:blipFill>
          <a:blip r:embed="rId3"/>
          <a:stretch>
            <a:fillRect/>
          </a:stretch>
        </p:blipFill>
        <p:spPr>
          <a:xfrm>
            <a:off x="5603620" y="1515309"/>
            <a:ext cx="5236480" cy="4819626"/>
          </a:xfrm>
          <a:prstGeom prst="rect">
            <a:avLst/>
          </a:prstGeom>
        </p:spPr>
      </p:pic>
    </p:spTree>
    <p:extLst>
      <p:ext uri="{BB962C8B-B14F-4D97-AF65-F5344CB8AC3E}">
        <p14:creationId xmlns:p14="http://schemas.microsoft.com/office/powerpoint/2010/main" val="400904766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theory vs prac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0" y="78695"/>
            <a:ext cx="9227911" cy="65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5794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 </a:t>
            </a:r>
            <a:r>
              <a:rPr lang="en-US" dirty="0" smtClean="0"/>
              <a:t>Are the attacks `Practical’</a:t>
            </a:r>
            <a:endParaRPr lang="en-US" dirty="0"/>
          </a:p>
        </p:txBody>
      </p:sp>
      <p:sp>
        <p:nvSpPr>
          <p:cNvPr id="3" name="Content Placeholder 2"/>
          <p:cNvSpPr>
            <a:spLocks noGrp="1"/>
          </p:cNvSpPr>
          <p:nvPr>
            <p:ph idx="1"/>
          </p:nvPr>
        </p:nvSpPr>
        <p:spPr>
          <a:xfrm>
            <a:off x="195943" y="1825625"/>
            <a:ext cx="11157857" cy="4351338"/>
          </a:xfrm>
        </p:spPr>
        <p:txBody>
          <a:bodyPr>
            <a:normAutofit lnSpcReduction="10000"/>
          </a:bodyPr>
          <a:lstStyle/>
          <a:p>
            <a:r>
              <a:rPr lang="en-US" sz="3600" dirty="0" smtClean="0"/>
              <a:t>Argon2i team: No, at least for realistic parameter ranges.</a:t>
            </a:r>
          </a:p>
          <a:p>
            <a:endParaRPr lang="en-US" sz="3600" dirty="0" smtClean="0"/>
          </a:p>
          <a:p>
            <a:r>
              <a:rPr lang="en-US" sz="3600" dirty="0" smtClean="0"/>
              <a:t>Recent: Argon2i-B submitted to </a:t>
            </a:r>
            <a:r>
              <a:rPr lang="en-US" sz="3600" dirty="0"/>
              <a:t>IRTF (Internet Research Task Force</a:t>
            </a:r>
            <a:r>
              <a:rPr lang="en-US" sz="3600" dirty="0" smtClean="0"/>
              <a:t>) for standardization.</a:t>
            </a:r>
          </a:p>
          <a:p>
            <a:endParaRPr lang="en-US" sz="3600" dirty="0"/>
          </a:p>
          <a:p>
            <a:r>
              <a:rPr lang="en-US" sz="3600" dirty="0" smtClean="0"/>
              <a:t>New Result [AB16b]: </a:t>
            </a:r>
          </a:p>
          <a:p>
            <a:pPr lvl="1"/>
            <a:r>
              <a:rPr lang="en-US" sz="3200" dirty="0" smtClean="0"/>
              <a:t>New heuristics to reduce overhead by constant factor</a:t>
            </a:r>
          </a:p>
          <a:p>
            <a:pPr lvl="1"/>
            <a:r>
              <a:rPr lang="en-US" sz="3200" dirty="0" smtClean="0"/>
              <a:t>Simulate the attack on real instances</a:t>
            </a:r>
            <a:endParaRPr lang="en-US" sz="3200" dirty="0"/>
          </a:p>
        </p:txBody>
      </p:sp>
      <p:pic>
        <p:nvPicPr>
          <p:cNvPr id="3074" name="Picture 2" descr="http://www.clergyrecovery.com/wordpress/wp-content/uploads/2013/05/4915999584_89757582cc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491" y="1313034"/>
            <a:ext cx="4568825" cy="38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9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1" y="956532"/>
            <a:ext cx="5307466" cy="4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New Simulation Results                        [AB16b] </a:t>
            </a:r>
            <a:endParaRPr lang="en-US" dirty="0"/>
          </a:p>
        </p:txBody>
      </p:sp>
      <p:sp>
        <p:nvSpPr>
          <p:cNvPr id="3" name="Content Placeholder 2"/>
          <p:cNvSpPr>
            <a:spLocks noGrp="1"/>
          </p:cNvSpPr>
          <p:nvPr>
            <p:ph idx="1"/>
          </p:nvPr>
        </p:nvSpPr>
        <p:spPr>
          <a:xfrm>
            <a:off x="315685" y="5866191"/>
            <a:ext cx="11560629" cy="4251400"/>
          </a:xfrm>
        </p:spPr>
        <p:txBody>
          <a:bodyPr/>
          <a:lstStyle/>
          <a:p>
            <a:pPr marL="0" indent="0">
              <a:buNone/>
            </a:pPr>
            <a:r>
              <a:rPr lang="en-US" dirty="0" smtClean="0"/>
              <a:t>Attack on Argon 2i-B is practical even for pessimistic parameter ranges (brown line). </a:t>
            </a:r>
            <a:endParaRPr lang="en-US" dirty="0"/>
          </a:p>
        </p:txBody>
      </p:sp>
      <p:cxnSp>
        <p:nvCxnSpPr>
          <p:cNvPr id="5" name="Straight Arrow Connector 4"/>
          <p:cNvCxnSpPr>
            <a:stCxn id="7" idx="1"/>
          </p:cNvCxnSpPr>
          <p:nvPr/>
        </p:nvCxnSpPr>
        <p:spPr>
          <a:xfrm flipH="1" flipV="1">
            <a:off x="6152444" y="3177823"/>
            <a:ext cx="1603024" cy="133809"/>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5468" y="2773023"/>
            <a:ext cx="3804354" cy="1077218"/>
          </a:xfrm>
          <a:prstGeom prst="rect">
            <a:avLst/>
          </a:prstGeom>
          <a:noFill/>
        </p:spPr>
        <p:txBody>
          <a:bodyPr wrap="square" rtlCol="0">
            <a:spAutoFit/>
          </a:bodyPr>
          <a:lstStyle/>
          <a:p>
            <a:r>
              <a:rPr lang="en-US" sz="3200" dirty="0" smtClean="0"/>
              <a:t>Pessimistic Argon 2i-B parameter</a:t>
            </a:r>
            <a:endParaRPr lang="en-US" sz="3200" dirty="0"/>
          </a:p>
        </p:txBody>
      </p:sp>
      <p:cxnSp>
        <p:nvCxnSpPr>
          <p:cNvPr id="9" name="Straight Arrow Connector 8"/>
          <p:cNvCxnSpPr/>
          <p:nvPr/>
        </p:nvCxnSpPr>
        <p:spPr>
          <a:xfrm flipH="1" flipV="1">
            <a:off x="6502400" y="327378"/>
            <a:ext cx="1507067" cy="112889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55468" y="1536890"/>
            <a:ext cx="4131732" cy="1015663"/>
          </a:xfrm>
          <a:prstGeom prst="rect">
            <a:avLst/>
          </a:prstGeom>
          <a:noFill/>
        </p:spPr>
        <p:txBody>
          <a:bodyPr wrap="square" rtlCol="0">
            <a:spAutoFit/>
          </a:bodyPr>
          <a:lstStyle/>
          <a:p>
            <a:r>
              <a:rPr lang="en-US" sz="2000" dirty="0" smtClean="0"/>
              <a:t>Parameter setting could easily be chosen when following Argon2i-B guidelines</a:t>
            </a:r>
            <a:endParaRPr lang="en-US" sz="2000" dirty="0"/>
          </a:p>
        </p:txBody>
      </p:sp>
      <p:sp>
        <p:nvSpPr>
          <p:cNvPr id="17" name="TextBox 16"/>
          <p:cNvSpPr txBox="1"/>
          <p:nvPr/>
        </p:nvSpPr>
        <p:spPr>
          <a:xfrm rot="5400000">
            <a:off x="4600222" y="2322593"/>
            <a:ext cx="3804354"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25388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dirty="0" smtClean="0"/>
              <a:t>Attacks</a:t>
            </a:r>
          </a:p>
          <a:p>
            <a:r>
              <a:rPr lang="en-US" b="1" dirty="0" smtClean="0"/>
              <a:t>Constructing </a:t>
            </a:r>
            <a:r>
              <a:rPr lang="en-US" b="1" dirty="0" err="1" smtClean="0"/>
              <a:t>iMHFs</a:t>
            </a:r>
            <a:r>
              <a:rPr lang="en-US" b="1" dirty="0" smtClean="0"/>
              <a:t> (New!)</a:t>
            </a:r>
          </a:p>
          <a:p>
            <a:pPr lvl="1"/>
            <a:r>
              <a:rPr lang="en-US" b="1" dirty="0" smtClean="0"/>
              <a:t>Depth-Robustness is </a:t>
            </a:r>
            <a:r>
              <a:rPr lang="en-US" b="1" i="1" dirty="0" smtClean="0"/>
              <a:t>sufficient</a:t>
            </a:r>
          </a:p>
          <a:p>
            <a:r>
              <a:rPr lang="en-US" dirty="0" smtClean="0"/>
              <a:t>Conclusions and Open Questions</a:t>
            </a:r>
            <a:endParaRPr lang="en-US" dirty="0"/>
          </a:p>
        </p:txBody>
      </p:sp>
    </p:spTree>
    <p:extLst>
      <p:ext uri="{BB962C8B-B14F-4D97-AF65-F5344CB8AC3E}">
        <p14:creationId xmlns:p14="http://schemas.microsoft.com/office/powerpoint/2010/main" val="385228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b="1" dirty="0" smtClean="0"/>
                  <a:t>Step 1: </a:t>
                </a:r>
                <a:r>
                  <a:rPr lang="en-US" dirty="0" smtClean="0"/>
                  <a:t>Show that any leaky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dirty="0" smtClean="0"/>
                  <a:t>-close to a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dirty="0" smtClean="0"/>
                  <a:t> which is a convex combination of </a:t>
                </a:r>
                <a14:m>
                  <m:oMath xmlns:m="http://schemas.openxmlformats.org/officeDocument/2006/math">
                    <m:r>
                      <a:rPr lang="en-US" b="0" i="0"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sources.</a:t>
                </a:r>
              </a:p>
              <a:p>
                <a:pPr lvl="1"/>
                <a:endParaRPr lang="en-US" dirty="0" smtClean="0"/>
              </a:p>
              <a:p>
                <a:r>
                  <a:rPr lang="en-US" dirty="0" smtClean="0"/>
                  <a:t>Define </a:t>
                </a:r>
                <a14:m>
                  <m:oMath xmlns:m="http://schemas.openxmlformats.org/officeDocument/2006/math">
                    <m:r>
                      <a:rPr lang="en-US" b="1" i="0" smtClean="0">
                        <a:latin typeface="Cambria Math" panose="02040503050406030204" pitchFamily="18" charset="0"/>
                      </a:rPr>
                      <m:t>𝐘</m:t>
                    </m:r>
                    <m:r>
                      <a:rPr lang="en-US" b="1" i="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 If </a:t>
                </a:r>
                <a14:m>
                  <m:oMath xmlns:m="http://schemas.openxmlformats.org/officeDocument/2006/math">
                    <m:r>
                      <a:rPr lang="en-US" b="1">
                        <a:latin typeface="Cambria Math" panose="02040503050406030204" pitchFamily="18" charset="0"/>
                      </a:rPr>
                      <m:t>𝐘</m:t>
                    </m:r>
                    <m:r>
                      <a:rPr lang="en-US" b="1" i="1" smtClean="0">
                        <a:latin typeface="Cambria Math" panose="02040503050406030204" pitchFamily="18" charset="0"/>
                      </a:rPr>
                      <m:t> </m:t>
                    </m:r>
                    <m:r>
                      <m:rPr>
                        <m:sty m:val="p"/>
                      </m:rPr>
                      <a:rPr lang="en-US" b="0" i="0" smtClean="0">
                        <a:latin typeface="Cambria Math" panose="02040503050406030204" pitchFamily="18" charset="0"/>
                      </a:rPr>
                      <m:t>is</m:t>
                    </m:r>
                    <m:r>
                      <a:rPr lang="en-US" b="1" i="1">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then we are done. Otherwise, let </a:t>
                </a:r>
                <a14:m>
                  <m:oMath xmlns:m="http://schemas.openxmlformats.org/officeDocument/2006/math">
                    <m:r>
                      <a:rPr lang="en-US" b="0" i="1" smtClean="0">
                        <a:latin typeface="Cambria Math" panose="02040503050406030204" pitchFamily="18" charset="0"/>
                      </a:rPr>
                      <m:t>𝐼</m:t>
                    </m:r>
                  </m:oMath>
                </a14:m>
                <a:r>
                  <a:rPr lang="en-US" dirty="0" smtClean="0"/>
                  <a:t> be the largest subset for which there exists a violation i.e.,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sup>
                    </m:sSup>
                  </m:oMath>
                </a14:m>
                <a:r>
                  <a:rPr lang="en-US" dirty="0" smtClean="0"/>
                  <a:t> </a:t>
                </a:r>
                <a:r>
                  <a:rPr lang="en-US" dirty="0" err="1" smtClean="0"/>
                  <a:t>s.t.</a:t>
                </a: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𝒀</m:t>
                                  </m:r>
                                </m:e>
                                <m:sub>
                                  <m:r>
                                    <a:rPr lang="en-US" b="1" i="1">
                                      <a:latin typeface="Cambria Math" panose="02040503050406030204" pitchFamily="18" charset="0"/>
                                    </a:rPr>
                                    <m:t>𝑰</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r>
                        <a:rPr lang="en-US" b="0" i="1" smtClean="0">
                          <a:latin typeface="Cambria Math" panose="02040503050406030204" pitchFamily="18" charset="0"/>
                        </a:rPr>
                        <m:t>&gt;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sup>
                      </m:sSup>
                    </m:oMath>
                  </m:oMathPara>
                </a14:m>
                <a:endParaRPr lang="en-US" dirty="0" smtClean="0"/>
              </a:p>
              <a:p>
                <a:r>
                  <a:rPr lang="en-US" dirty="0" smtClean="0"/>
                  <a:t>Let </a:t>
                </a:r>
                <a14:m>
                  <m:oMath xmlns:m="http://schemas.openxmlformats.org/officeDocument/2006/math">
                    <m:r>
                      <a:rPr lang="en-US" b="1">
                        <a:latin typeface="Cambria Math" panose="02040503050406030204" pitchFamily="18" charset="0"/>
                      </a:rPr>
                      <m:t>𝐘</m:t>
                    </m:r>
                    <m:r>
                      <a:rPr lang="en-US" b="1" i="0" smtClean="0">
                        <a:latin typeface="Cambria Math" panose="02040503050406030204" pitchFamily="18" charset="0"/>
                      </a:rPr>
                      <m:t>′</m:t>
                    </m:r>
                  </m:oMath>
                </a14:m>
                <a:r>
                  <a:rPr lang="en-US" dirty="0" smtClean="0"/>
                  <a:t> denote distribution of </a:t>
                </a:r>
                <a14:m>
                  <m:oMath xmlns:m="http://schemas.openxmlformats.org/officeDocument/2006/math">
                    <m:r>
                      <a:rPr lang="en-US" b="1">
                        <a:latin typeface="Cambria Math" panose="02040503050406030204" pitchFamily="18" charset="0"/>
                      </a:rPr>
                      <m:t>𝐘</m:t>
                    </m:r>
                  </m:oMath>
                </a14:m>
                <a:r>
                  <a:rPr lang="en-US" dirty="0" smtClean="0"/>
                  <a:t> conditioned 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oMath>
                </a14:m>
                <a:endParaRPr lang="en-US" dirty="0" smtClean="0"/>
              </a:p>
              <a:p>
                <a:r>
                  <a:rPr lang="en-US" b="1" dirty="0" smtClean="0"/>
                  <a:t>Claim: </a:t>
                </a:r>
                <a14:m>
                  <m:oMath xmlns:m="http://schemas.openxmlformats.org/officeDocument/2006/math">
                    <m:r>
                      <a:rPr lang="en-US" b="1">
                        <a:latin typeface="Cambria Math" panose="02040503050406030204" pitchFamily="18" charset="0"/>
                      </a:rPr>
                      <m:t>𝐘</m:t>
                    </m:r>
                    <m:r>
                      <a:rPr lang="en-US" b="1">
                        <a:latin typeface="Cambria Math" panose="02040503050406030204" pitchFamily="18" charset="0"/>
                      </a:rPr>
                      <m:t>′</m:t>
                    </m:r>
                  </m:oMath>
                </a14:m>
                <a:r>
                  <a:rPr lang="en-US" dirty="0"/>
                  <a:t> </a:t>
                </a:r>
                <a:r>
                  <a:rPr lang="en-US" dirty="0" smtClean="0"/>
                  <a:t>is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 dense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m:t>
                        </m:r>
                      </m:e>
                    </m:d>
                  </m:oMath>
                </a14:m>
                <a:r>
                  <a:rPr lang="en-US" b="0" dirty="0" smtClean="0"/>
                  <a:t> with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𝑍</m:t>
                            </m:r>
                          </m:sub>
                        </m:sSub>
                      </m:num>
                      <m:den>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e>
                        </m:d>
                      </m:den>
                    </m:f>
                  </m:oMath>
                </a14:m>
                <a:endParaRPr lang="en-US" b="0" dirty="0" smtClean="0"/>
              </a:p>
              <a:p>
                <a:r>
                  <a:rPr lang="en-US" b="1" dirty="0" smtClean="0"/>
                  <a:t>Key Idea (Recursion!):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b="0" dirty="0" smtClean="0"/>
                  <a:t> uses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 dense </a:t>
                </a:r>
                <a:r>
                  <a:rPr lang="en-US" dirty="0" smtClean="0"/>
                  <a:t>source </a:t>
                </a:r>
                <a14:m>
                  <m:oMath xmlns:m="http://schemas.openxmlformats.org/officeDocument/2006/math">
                    <m:r>
                      <a:rPr lang="en-US" b="1">
                        <a:latin typeface="Cambria Math" panose="02040503050406030204" pitchFamily="18" charset="0"/>
                      </a:rPr>
                      <m:t>𝐘</m:t>
                    </m:r>
                    <m:r>
                      <a:rPr lang="en-US" b="1">
                        <a:latin typeface="Cambria Math" panose="02040503050406030204" pitchFamily="18" charset="0"/>
                      </a:rPr>
                      <m:t>′</m:t>
                    </m:r>
                  </m:oMath>
                </a14:m>
                <a:r>
                  <a:rPr lang="en-US" b="0" dirty="0" smtClean="0"/>
                  <a:t> with probability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oMath>
                </a14:m>
                <a:r>
                  <a:rPr lang="en-US" b="0" dirty="0" smtClean="0"/>
                  <a:t> and samples from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r>
                      <a:rPr lang="en-US" b="1" i="1" smtClean="0">
                        <a:latin typeface="Cambria Math" panose="02040503050406030204" pitchFamily="18" charset="0"/>
                      </a:rPr>
                      <m:t>′</m:t>
                    </m:r>
                  </m:oMath>
                </a14:m>
                <a:r>
                  <a:rPr lang="en-US" b="0" dirty="0" smtClean="0"/>
                  <a:t> with probability </a:t>
                </a:r>
                <a14:m>
                  <m:oMath xmlns:m="http://schemas.openxmlformats.org/officeDocument/2006/math">
                    <m:func>
                      <m:funcPr>
                        <m:ctrlPr>
                          <a:rPr lang="en-US" i="1">
                            <a:latin typeface="Cambria Math" panose="02040503050406030204" pitchFamily="18" charset="0"/>
                          </a:rPr>
                        </m:ctrlPr>
                      </m:funcPr>
                      <m:fName>
                        <m:r>
                          <a:rPr lang="en-US" b="0" i="0" smtClean="0">
                            <a:latin typeface="Cambria Math" panose="02040503050406030204" pitchFamily="18" charset="0"/>
                          </a:rPr>
                          <m:t>1−</m:t>
                        </m:r>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oMath>
                </a14:m>
                <a:r>
                  <a:rPr lang="en-US" b="0" dirty="0" smtClean="0"/>
                  <a:t> </a:t>
                </a:r>
              </a:p>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r>
                      <a:rPr lang="en-US" b="1" i="1">
                        <a:latin typeface="Cambria Math" panose="02040503050406030204" pitchFamily="18" charset="0"/>
                      </a:rPr>
                      <m:t>′</m:t>
                    </m:r>
                  </m:oMath>
                </a14:m>
                <a:r>
                  <a:rPr lang="en-US" b="0" dirty="0" smtClean="0"/>
                  <a:t> is also convex combination of finitely many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sources which </a:t>
                </a:r>
                <a:r>
                  <a:rPr lang="en-US" dirty="0"/>
                  <a:t>is gamma close to</a:t>
                </a:r>
                <a:r>
                  <a:rPr lang="en-US" b="1"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𝒀</m:t>
                        </m:r>
                      </m:e>
                      <m:sub>
                        <m:r>
                          <a:rPr lang="en-US" b="1" i="1" smtClean="0">
                            <a:latin typeface="Cambria Math" panose="02040503050406030204" pitchFamily="18" charset="0"/>
                          </a:rPr>
                          <m:t>𝟏</m:t>
                        </m:r>
                      </m:sub>
                    </m:sSub>
                    <m:r>
                      <a:rPr lang="en-US" b="0" i="0" smtClean="0">
                        <a:latin typeface="Cambria Math" panose="02040503050406030204" pitchFamily="18" charset="0"/>
                      </a:rPr>
                      <m:t>,</m:t>
                    </m:r>
                  </m:oMath>
                </a14:m>
                <a:r>
                  <a:rPr lang="en-US" dirty="0" smtClean="0"/>
                  <a:t> the </a:t>
                </a:r>
                <a:r>
                  <a:rPr lang="en-US" dirty="0"/>
                  <a:t>distribution of </a:t>
                </a:r>
                <a14:m>
                  <m:oMath xmlns:m="http://schemas.openxmlformats.org/officeDocument/2006/math">
                    <m:r>
                      <a:rPr lang="en-US" b="1">
                        <a:latin typeface="Cambria Math" panose="02040503050406030204" pitchFamily="18" charset="0"/>
                      </a:rPr>
                      <m:t>𝐘</m:t>
                    </m:r>
                  </m:oMath>
                </a14:m>
                <a:r>
                  <a:rPr lang="en-US" dirty="0"/>
                  <a:t>  conditioned 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16205525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Previous Best [AS15]: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sSup>
                                  <m:sSupPr>
                                    <m:ctrlPr>
                                      <a:rPr lang="en-US" i="1" smtClean="0">
                                        <a:latin typeface="Cambria Math" panose="02040503050406030204" pitchFamily="18" charset="0"/>
                                        <a:ea typeface="Cambria Math"/>
                                      </a:rPr>
                                    </m:ctrlPr>
                                  </m:sSupPr>
                                  <m:e>
                                    <m:r>
                                      <m:rPr>
                                        <m:sty m:val="p"/>
                                      </m:rPr>
                                      <a:rPr lang="en-US">
                                        <a:latin typeface="Cambria Math"/>
                                        <a:ea typeface="Cambria Math"/>
                                      </a:rPr>
                                      <m:t>log</m:t>
                                    </m:r>
                                  </m:e>
                                  <m:sup>
                                    <m:r>
                                      <a:rPr lang="en-US" b="0" i="1" smtClean="0">
                                        <a:latin typeface="Cambria Math"/>
                                        <a:ea typeface="Cambria Math"/>
                                      </a:rPr>
                                      <m:t>10</m:t>
                                    </m:r>
                                  </m:sup>
                                </m:sSup>
                              </m:fName>
                              <m:e>
                                <m:r>
                                  <a:rPr lang="en-US" i="1">
                                    <a:latin typeface="Cambria Math"/>
                                    <a:ea typeface="Cambria Math"/>
                                  </a:rPr>
                                  <m:t>𝑛</m:t>
                                </m:r>
                              </m:e>
                            </m:func>
                          </m:den>
                        </m:f>
                      </m:e>
                    </m:d>
                  </m:oMath>
                </a14:m>
                <a:endParaRPr lang="en-US" dirty="0" smtClean="0"/>
              </a:p>
              <a:p>
                <a:pPr marL="0" indent="0">
                  <a:buNone/>
                </a:pPr>
                <a:endParaRPr lang="en-US" dirty="0"/>
              </a:p>
              <a:p>
                <a:pPr marL="0" indent="0">
                  <a:buNone/>
                </a:pPr>
                <a:r>
                  <a:rPr lang="en-US" b="1" dirty="0" smtClean="0"/>
                  <a:t>[AB16]:</a:t>
                </a:r>
                <a:r>
                  <a:rPr lang="en-US" dirty="0" smtClean="0"/>
                  <a:t> For all constant </a:t>
                </a:r>
                <a:r>
                  <a:rPr lang="en-US" dirty="0" err="1" smtClean="0"/>
                  <a:t>indegree</a:t>
                </a:r>
                <a:r>
                  <a:rPr lang="en-US" dirty="0" smtClean="0"/>
                  <a:t> graphs </a:t>
                </a:r>
                <a14:m>
                  <m:oMath xmlns:m="http://schemas.openxmlformats.org/officeDocument/2006/math">
                    <m:r>
                      <m:rPr>
                        <m:sty m:val="p"/>
                      </m:rPr>
                      <a:rPr lang="en-US">
                        <a:latin typeface="Cambria Math"/>
                        <a:ea typeface="Cambria Math" panose="02040503050406030204" pitchFamily="18" charset="0"/>
                      </a:rPr>
                      <m:t>CC</m:t>
                    </m:r>
                    <m:d>
                      <m:dPr>
                        <m:ctrlPr>
                          <a:rPr lang="en-US" i="1">
                            <a:latin typeface="Cambria Math" panose="02040503050406030204" pitchFamily="18" charset="0"/>
                            <a:ea typeface="Cambria Math" panose="02040503050406030204" pitchFamily="18" charset="0"/>
                          </a:rPr>
                        </m:ctrlPr>
                      </m:dPr>
                      <m:e>
                        <m:r>
                          <m:rPr>
                            <m:sty m:val="p"/>
                          </m:rPr>
                          <a:rPr lang="en-US">
                            <a:latin typeface="Cambria Math"/>
                            <a:ea typeface="Cambria Math" panose="02040503050406030204" pitchFamily="18" charset="0"/>
                          </a:rPr>
                          <m:t>G</m:t>
                        </m:r>
                      </m:e>
                    </m:d>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𝑂</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r>
                              <a:rPr lang="en-US" b="0" i="1" smtClean="0">
                                <a:latin typeface="Cambria Math"/>
                                <a:ea typeface="Cambria Math"/>
                              </a:rPr>
                              <m:t> </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𝑛</m:t>
                                    </m:r>
                                  </m:e>
                                </m:func>
                              </m:e>
                            </m:func>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a:ea typeface="Cambria Math"/>
                      </a:rPr>
                      <m:t>.</m:t>
                    </m:r>
                  </m:oMath>
                </a14:m>
                <a:endParaRPr lang="en-US" dirty="0"/>
              </a:p>
              <a:p>
                <a:pPr marL="0" indent="0">
                  <a:buNone/>
                </a:pPr>
                <a:endParaRPr lang="en-US" dirty="0"/>
              </a:p>
              <a:p>
                <a:pPr marL="0" indent="0">
                  <a:buFont typeface="Arial" panose="020B0604020202020204" pitchFamily="34" charset="0"/>
                  <a:buNone/>
                </a:pPr>
                <a:r>
                  <a:rPr lang="en-US" dirty="0" smtClean="0"/>
                  <a:t> </a:t>
                </a: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rotWithShape="1">
                <a:blip r:embed="rId2"/>
                <a:stretch>
                  <a:fillRect l="-929" t="-280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5921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Feedback</a:t>
            </a:r>
            <a:endParaRPr lang="en-US" dirty="0"/>
          </a:p>
        </p:txBody>
      </p:sp>
      <p:sp>
        <p:nvSpPr>
          <p:cNvPr id="3" name="Content Placeholder 2"/>
          <p:cNvSpPr>
            <a:spLocks noGrp="1"/>
          </p:cNvSpPr>
          <p:nvPr>
            <p:ph idx="1"/>
          </p:nvPr>
        </p:nvSpPr>
        <p:spPr>
          <a:xfrm>
            <a:off x="783771" y="2663825"/>
            <a:ext cx="10515600" cy="4351338"/>
          </a:xfrm>
        </p:spPr>
        <p:txBody>
          <a:bodyPr>
            <a:normAutofit/>
          </a:bodyPr>
          <a:lstStyle/>
          <a:p>
            <a:r>
              <a:rPr lang="en-US" sz="4400" dirty="0" smtClean="0"/>
              <a:t>“</a:t>
            </a:r>
            <a:r>
              <a:rPr lang="en-US" sz="4400" dirty="0"/>
              <a:t>The proof of this result is really an incredibly simple and beautiful two-line </a:t>
            </a:r>
            <a:r>
              <a:rPr lang="en-US" sz="4400" dirty="0" smtClean="0"/>
              <a:t>argument….I </a:t>
            </a:r>
            <a:r>
              <a:rPr lang="en-US" sz="4400" dirty="0"/>
              <a:t>generally view simplicity as a positive, and this is the right proof. But there is such as thing as too </a:t>
            </a:r>
            <a:r>
              <a:rPr lang="en-US" sz="4400" dirty="0" smtClean="0"/>
              <a:t>simple...” </a:t>
            </a:r>
            <a:endParaRPr lang="en-US" sz="4400" dirty="0"/>
          </a:p>
        </p:txBody>
      </p:sp>
      <p:sp>
        <p:nvSpPr>
          <p:cNvPr id="5" name="Rectangle 4"/>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6" name="Rectangle 5"/>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427925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16547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Proof: </a:t>
                </a:r>
                <a:r>
                  <a:rPr lang="en-US" dirty="0" smtClean="0"/>
                  <a:t>Let P</a:t>
                </a:r>
                <a:r>
                  <a:rPr lang="en-US" baseline="-25000" dirty="0" smtClean="0"/>
                  <a:t>1</a:t>
                </a:r>
                <a:r>
                  <a:rPr lang="en-US" dirty="0" smtClean="0"/>
                  <a:t>,…P</a:t>
                </a:r>
                <a:r>
                  <a:rPr lang="en-US" baseline="-25000" dirty="0" smtClean="0"/>
                  <a:t>t</a:t>
                </a:r>
                <a:r>
                  <a:rPr lang="en-US" dirty="0"/>
                  <a:t> </a:t>
                </a:r>
                <a:r>
                  <a:rPr lang="en-US" dirty="0" smtClean="0"/>
                  <a:t>denote an (optimal) pebbling of G. For 0&lt; </a:t>
                </a:r>
                <a:r>
                  <a:rPr lang="en-US" dirty="0" err="1" smtClean="0"/>
                  <a:t>i</a:t>
                </a:r>
                <a:r>
                  <a:rPr lang="en-US" dirty="0" smtClean="0"/>
                  <a:t> &lt; d define</a:t>
                </a:r>
              </a:p>
              <a:p>
                <a:pPr marL="0" indent="0" algn="ctr">
                  <a:buFont typeface="Arial" panose="020B0604020202020204" pitchFamily="34" charset="0"/>
                  <a:buNone/>
                </a:pPr>
                <a14:m>
                  <m:oMath xmlns:m="http://schemas.openxmlformats.org/officeDocument/2006/math">
                    <m:r>
                      <m:rPr>
                        <m:sty m:val="p"/>
                      </m:rPr>
                      <a:rPr lang="en-US" smtClean="0">
                        <a:latin typeface="Cambria Math" panose="02040503050406030204" pitchFamily="18" charset="0"/>
                        <a:ea typeface="Cambria Math" panose="02040503050406030204" pitchFamily="18" charset="0"/>
                      </a:rPr>
                      <m:t>S</m:t>
                    </m:r>
                    <m:r>
                      <m:rPr>
                        <m:sty m:val="p"/>
                      </m:rPr>
                      <a:rPr lang="en-US" baseline="-25000" smtClean="0">
                        <a:latin typeface="Cambria Math" panose="02040503050406030204" pitchFamily="18" charset="0"/>
                        <a:ea typeface="Cambria Math" panose="02040503050406030204" pitchFamily="18" charset="0"/>
                      </a:rPr>
                      <m:t>i</m:t>
                    </m:r>
                    <m:r>
                      <a:rPr lang="en-US"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baseline="-25000" dirty="0" smtClean="0"/>
              </a:p>
              <a:p>
                <a:pPr marL="0" indent="0">
                  <a:buFont typeface="Arial" panose="020B0604020202020204" pitchFamily="34" charset="0"/>
                  <a:buNone/>
                </a:pPr>
                <a:r>
                  <a:rPr lang="en-US" dirty="0" smtClean="0"/>
                  <a:t>one of the sets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m:rPr>
                        <m:sty m:val="p"/>
                      </m:rPr>
                      <a:rPr lang="en-US" baseline="-25000">
                        <a:latin typeface="Cambria Math" panose="02040503050406030204" pitchFamily="18" charset="0"/>
                        <a:ea typeface="Cambria Math" panose="02040503050406030204" pitchFamily="18" charset="0"/>
                      </a:rPr>
                      <m:t>i</m:t>
                    </m:r>
                  </m:oMath>
                </a14:m>
                <a:r>
                  <a:rPr lang="en-US" dirty="0" smtClean="0"/>
                  <a:t> </a:t>
                </a:r>
                <a:r>
                  <a:rPr lang="en-US" dirty="0"/>
                  <a:t>has </a:t>
                </a:r>
                <a:r>
                  <a:rPr lang="en-US" dirty="0" smtClean="0"/>
                  <a:t>size at most CC(G)/d. Now we claim that </a:t>
                </a:r>
              </a:p>
              <a:p>
                <a:pPr marL="0" indent="0" algn="ctr">
                  <a:buFont typeface="Arial" panose="020B0604020202020204" pitchFamily="34" charset="0"/>
                  <a:buNone/>
                </a:pPr>
                <a:r>
                  <a:rPr lang="en-US" dirty="0" smtClean="0"/>
                  <a:t>d</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depth(G-S</a:t>
                </a:r>
                <a:r>
                  <a:rPr lang="en-US" baseline="-25000" dirty="0" smtClean="0"/>
                  <a:t>i</a:t>
                </a:r>
                <a:r>
                  <a:rPr lang="en-US" dirty="0" smtClean="0"/>
                  <a:t>)</a:t>
                </a:r>
              </a:p>
              <a:p>
                <a:pPr marL="0" indent="0">
                  <a:buFont typeface="Arial" panose="020B0604020202020204" pitchFamily="34" charset="0"/>
                  <a:buNone/>
                </a:pPr>
                <a:r>
                  <a:rPr lang="en-US" dirty="0" smtClean="0"/>
                  <a:t>because any path in </a:t>
                </a:r>
                <a:r>
                  <a:rPr lang="en-US" dirty="0"/>
                  <a:t>G-S</a:t>
                </a:r>
                <a:r>
                  <a:rPr lang="en-US" baseline="-25000" dirty="0"/>
                  <a:t>i</a:t>
                </a:r>
                <a:r>
                  <a:rPr lang="en-US" dirty="0" smtClean="0"/>
                  <a:t> must have been completely pebbled at some point. Thus, it must have been pebbled entirely during some interval of length d. Thus, G (</a:t>
                </a:r>
                <a:r>
                  <a:rPr lang="en-US" dirty="0"/>
                  <a:t>CC(G)/</a:t>
                </a:r>
                <a:r>
                  <a:rPr lang="en-US" dirty="0" err="1"/>
                  <a:t>d</a:t>
                </a:r>
                <a:r>
                  <a:rPr lang="en-US" dirty="0" err="1" smtClean="0"/>
                  <a:t>,d</a:t>
                </a:r>
                <a:r>
                  <a:rPr lang="en-US" dirty="0" smtClean="0"/>
                  <a:t>)-reducible. It follows that </a:t>
                </a:r>
                <a:r>
                  <a:rPr lang="en-US" dirty="0"/>
                  <a:t>CC(G)</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𝑒𝑑</m:t>
                    </m:r>
                  </m:oMath>
                </a14:m>
                <a:r>
                  <a:rPr lang="en-US" dirty="0"/>
                  <a:t>.</a:t>
                </a:r>
              </a:p>
              <a:p>
                <a:pPr marL="0" indent="0">
                  <a:buFont typeface="Arial" panose="020B0604020202020204" pitchFamily="34" charset="0"/>
                  <a:buNone/>
                </a:pP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1654752"/>
                <a:ext cx="10515600" cy="4351338"/>
              </a:xfrm>
              <a:prstGeom prst="rect">
                <a:avLst/>
              </a:prstGeom>
              <a:blipFill rotWithShape="1">
                <a:blip r:embed="rId2"/>
                <a:stretch>
                  <a:fillRect l="-1159"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13943933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Picture</a:t>
            </a:r>
            <a:endParaRPr lang="en-US" dirty="0"/>
          </a:p>
        </p:txBody>
      </p:sp>
      <p:sp>
        <p:nvSpPr>
          <p:cNvPr id="3" name="Content Placeholder 2"/>
          <p:cNvSpPr>
            <a:spLocks noGrp="1"/>
          </p:cNvSpPr>
          <p:nvPr>
            <p:ph idx="1"/>
          </p:nvPr>
        </p:nvSpPr>
        <p:spPr>
          <a:xfrm>
            <a:off x="704484" y="3236736"/>
            <a:ext cx="10515600" cy="4351338"/>
          </a:xfrm>
        </p:spPr>
        <p:txBody>
          <a:bodyPr/>
          <a:lstStyle/>
          <a:p>
            <a:pPr marL="0" indent="0">
              <a:buNone/>
            </a:pPr>
            <a:r>
              <a:rPr lang="en-US" dirty="0" smtClean="0"/>
              <a:t>P</a:t>
            </a:r>
            <a:r>
              <a:rPr lang="en-US" baseline="-25000" dirty="0" smtClean="0"/>
              <a:t>1</a:t>
            </a:r>
            <a:r>
              <a:rPr lang="en-US" dirty="0" smtClean="0"/>
              <a:t>, P</a:t>
            </a:r>
            <a:r>
              <a:rPr lang="en-US" baseline="-25000" dirty="0" smtClean="0"/>
              <a:t>2</a:t>
            </a:r>
            <a:r>
              <a:rPr lang="en-US" dirty="0" smtClean="0"/>
              <a:t>,…,P</a:t>
            </a:r>
            <a:r>
              <a:rPr lang="en-US" baseline="-25000" dirty="0" smtClean="0"/>
              <a:t>i-1</a:t>
            </a:r>
            <a:r>
              <a:rPr lang="en-US" dirty="0" smtClean="0"/>
              <a:t>,</a:t>
            </a:r>
            <a:r>
              <a:rPr lang="en-US" dirty="0" smtClean="0">
                <a:solidFill>
                  <a:srgbClr val="0070C0"/>
                </a:solidFill>
              </a:rPr>
              <a:t>P</a:t>
            </a:r>
            <a:r>
              <a:rPr lang="en-US" baseline="-25000" dirty="0" smtClean="0">
                <a:solidFill>
                  <a:srgbClr val="0070C0"/>
                </a:solidFill>
              </a:rPr>
              <a:t>i</a:t>
            </a:r>
            <a:r>
              <a:rPr lang="en-US" dirty="0" smtClean="0"/>
              <a:t>,P</a:t>
            </a:r>
            <a:r>
              <a:rPr lang="en-US" baseline="-25000" dirty="0" smtClean="0"/>
              <a:t>i+1</a:t>
            </a:r>
            <a:r>
              <a:rPr lang="en-US" dirty="0" smtClean="0"/>
              <a:t>,…,P</a:t>
            </a:r>
            <a:r>
              <a:rPr lang="en-US" baseline="-25000" dirty="0" smtClean="0"/>
              <a:t>i+d-1</a:t>
            </a:r>
            <a:r>
              <a:rPr lang="en-US" dirty="0" smtClean="0"/>
              <a:t>,</a:t>
            </a:r>
            <a:r>
              <a:rPr lang="en-US" dirty="0" smtClean="0">
                <a:solidFill>
                  <a:srgbClr val="0070C0"/>
                </a:solidFill>
              </a:rPr>
              <a:t>P</a:t>
            </a:r>
            <a:r>
              <a:rPr lang="en-US" baseline="-25000" dirty="0" smtClean="0">
                <a:solidFill>
                  <a:srgbClr val="0070C0"/>
                </a:solidFill>
              </a:rPr>
              <a:t>i+d</a:t>
            </a:r>
            <a:r>
              <a:rPr lang="en-US" dirty="0" smtClean="0"/>
              <a:t>,P</a:t>
            </a:r>
            <a:r>
              <a:rPr lang="en-US" baseline="-25000" dirty="0" smtClean="0"/>
              <a:t>i+d+1</a:t>
            </a:r>
            <a:r>
              <a:rPr lang="en-US" dirty="0" smtClean="0"/>
              <a:t>,…,P</a:t>
            </a:r>
            <a:r>
              <a:rPr lang="en-US" baseline="-25000" dirty="0" smtClean="0"/>
              <a:t>i+2d-1</a:t>
            </a:r>
            <a:r>
              <a:rPr lang="en-US" dirty="0" smtClean="0"/>
              <a:t>,</a:t>
            </a:r>
            <a:r>
              <a:rPr lang="en-US" dirty="0" smtClean="0">
                <a:solidFill>
                  <a:srgbClr val="0070C0"/>
                </a:solidFill>
              </a:rPr>
              <a:t>P</a:t>
            </a:r>
            <a:r>
              <a:rPr lang="en-US" baseline="-25000" dirty="0" smtClean="0">
                <a:solidFill>
                  <a:srgbClr val="0070C0"/>
                </a:solidFill>
              </a:rPr>
              <a:t>i+2d</a:t>
            </a:r>
            <a:r>
              <a:rPr lang="en-US" dirty="0" smtClean="0"/>
              <a: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859882" y="2047013"/>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panose="02040503050406030204" pitchFamily="18" charset="0"/>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panose="02040503050406030204" pitchFamily="18" charset="0"/>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𝑑</m:t>
                        </m:r>
                        <m:r>
                          <a:rPr lang="en-US" sz="2800" i="1">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panose="02040503050406030204" pitchFamily="18" charset="0"/>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2</m:t>
                        </m:r>
                        <m:r>
                          <a:rPr lang="en-US" sz="2800" i="1">
                            <a:solidFill>
                              <a:srgbClr val="0070C0"/>
                            </a:solidFill>
                            <a:latin typeface="Cambria Math" panose="02040503050406030204" pitchFamily="18" charset="0"/>
                            <a:ea typeface="Cambria Math" panose="02040503050406030204" pitchFamily="18" charset="0"/>
                          </a:rPr>
                          <m:t>𝑑</m:t>
                        </m:r>
                        <m:r>
                          <a:rPr lang="en-US" sz="2800" i="1">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4" name="Rectangle 3"/>
              <p:cNvSpPr>
                <a:spLocks noRot="1" noChangeAspect="1" noMove="1" noResize="1" noEditPoints="1" noAdjustHandles="1" noChangeArrowheads="1" noChangeShapeType="1" noTextEdit="1"/>
              </p:cNvSpPr>
              <p:nvPr/>
            </p:nvSpPr>
            <p:spPr>
              <a:xfrm>
                <a:off x="3859882" y="2047013"/>
                <a:ext cx="4204805" cy="523220"/>
              </a:xfrm>
              <a:prstGeom prst="rect">
                <a:avLst/>
              </a:prstGeom>
              <a:blipFill rotWithShape="1">
                <a:blip r:embed="rId2"/>
                <a:stretch>
                  <a:fillRect/>
                </a:stretch>
              </a:blipFill>
            </p:spPr>
            <p:txBody>
              <a:bodyPr/>
              <a:lstStyle/>
              <a:p>
                <a:r>
                  <a:rPr lang="en-US">
                    <a:noFill/>
                  </a:rPr>
                  <a:t> </a:t>
                </a:r>
              </a:p>
            </p:txBody>
          </p:sp>
        </mc:Fallback>
      </mc:AlternateContent>
      <p:sp>
        <p:nvSpPr>
          <p:cNvPr id="5" name="Right Brace 4"/>
          <p:cNvSpPr/>
          <p:nvPr/>
        </p:nvSpPr>
        <p:spPr>
          <a:xfrm rot="5400000">
            <a:off x="3470873" y="2872564"/>
            <a:ext cx="496711" cy="2224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353429" y="4363154"/>
            <a:ext cx="1012906" cy="369332"/>
          </a:xfrm>
          <a:prstGeom prst="rect">
            <a:avLst/>
          </a:prstGeom>
          <a:noFill/>
        </p:spPr>
        <p:txBody>
          <a:bodyPr wrap="none" rtlCol="0">
            <a:spAutoFit/>
          </a:bodyPr>
          <a:lstStyle/>
          <a:p>
            <a:r>
              <a:rPr lang="en-US" dirty="0" smtClean="0"/>
              <a:t>d rounds</a:t>
            </a:r>
            <a:endParaRPr lang="en-US" dirty="0"/>
          </a:p>
        </p:txBody>
      </p:sp>
      <p:sp>
        <p:nvSpPr>
          <p:cNvPr id="7" name="Right Brace 6"/>
          <p:cNvSpPr/>
          <p:nvPr/>
        </p:nvSpPr>
        <p:spPr>
          <a:xfrm rot="5400000">
            <a:off x="5802050" y="2866918"/>
            <a:ext cx="496711" cy="2224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683977" y="4363154"/>
            <a:ext cx="1012906" cy="369332"/>
          </a:xfrm>
          <a:prstGeom prst="rect">
            <a:avLst/>
          </a:prstGeom>
          <a:noFill/>
        </p:spPr>
        <p:txBody>
          <a:bodyPr wrap="none" rtlCol="0">
            <a:spAutoFit/>
          </a:bodyPr>
          <a:lstStyle/>
          <a:p>
            <a:r>
              <a:rPr lang="en-US" dirty="0"/>
              <a:t>d</a:t>
            </a:r>
            <a:r>
              <a:rPr lang="en-US" dirty="0" smtClean="0"/>
              <a:t> rounds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flipH="1">
                <a:off x="3025422" y="5047760"/>
                <a:ext cx="4413956" cy="830997"/>
              </a:xfrm>
              <a:prstGeom prst="rect">
                <a:avLst/>
              </a:prstGeom>
              <a:noFill/>
            </p:spPr>
            <p:txBody>
              <a:bodyPr wrap="square" rtlCol="0">
                <a:spAutoFit/>
              </a:bodyPr>
              <a:lstStyle/>
              <a:p>
                <a:r>
                  <a:rPr lang="en-US" sz="4800" b="1" dirty="0" smtClean="0"/>
                  <a:t>Claim: </a:t>
                </a:r>
                <a14:m>
                  <m:oMath xmlns:m="http://schemas.openxmlformats.org/officeDocument/2006/math">
                    <m:d>
                      <m:dPr>
                        <m:begChr m:val="|"/>
                        <m:endChr m:val="|"/>
                        <m:ctrlPr>
                          <a:rPr lang="en-US" sz="4800" i="1" smtClean="0">
                            <a:latin typeface="Cambria Math" panose="02040503050406030204" pitchFamily="18" charset="0"/>
                          </a:rPr>
                        </m:ctrlPr>
                      </m:dPr>
                      <m:e>
                        <m:r>
                          <m:rPr>
                            <m:sty m:val="p"/>
                          </m:rPr>
                          <a:rPr lang="en-US" sz="4800">
                            <a:latin typeface="Cambria Math" panose="02040503050406030204" pitchFamily="18" charset="0"/>
                            <a:ea typeface="Cambria Math" panose="02040503050406030204" pitchFamily="18" charset="0"/>
                          </a:rPr>
                          <m:t>S</m:t>
                        </m:r>
                        <m:r>
                          <m:rPr>
                            <m:sty m:val="p"/>
                          </m:rPr>
                          <a:rPr lang="en-US" sz="4800" baseline="-25000">
                            <a:latin typeface="Cambria Math" panose="02040503050406030204" pitchFamily="18" charset="0"/>
                            <a:ea typeface="Cambria Math" panose="02040503050406030204" pitchFamily="18" charset="0"/>
                          </a:rPr>
                          <m:t>i</m:t>
                        </m:r>
                      </m:e>
                    </m:d>
                    <m:r>
                      <a:rPr lang="en-US" sz="4800" i="1" smtClean="0">
                        <a:latin typeface="Cambria Math"/>
                        <a:ea typeface="Cambria Math"/>
                      </a:rPr>
                      <m:t>≥</m:t>
                    </m:r>
                    <m:r>
                      <a:rPr lang="en-US" sz="4800" b="0" i="1" smtClean="0">
                        <a:latin typeface="Cambria Math"/>
                        <a:ea typeface="Cambria Math"/>
                      </a:rPr>
                      <m:t>𝑒</m:t>
                    </m:r>
                  </m:oMath>
                </a14:m>
                <a:r>
                  <a:rPr lang="en-US" sz="4800" dirty="0" smtClean="0"/>
                  <a:t> </a:t>
                </a:r>
                <a:endParaRPr lang="en-US" sz="4800" dirty="0"/>
              </a:p>
            </p:txBody>
          </p:sp>
        </mc:Choice>
        <mc:Fallback xmlns="">
          <p:sp>
            <p:nvSpPr>
              <p:cNvPr id="9" name="TextBox 8"/>
              <p:cNvSpPr txBox="1">
                <a:spLocks noRot="1" noChangeAspect="1" noMove="1" noResize="1" noEditPoints="1" noAdjustHandles="1" noChangeArrowheads="1" noChangeShapeType="1" noTextEdit="1"/>
              </p:cNvSpPr>
              <p:nvPr/>
            </p:nvSpPr>
            <p:spPr>
              <a:xfrm flipH="1">
                <a:off x="3025422" y="5047760"/>
                <a:ext cx="4413956" cy="830997"/>
              </a:xfrm>
              <a:prstGeom prst="rect">
                <a:avLst/>
              </a:prstGeom>
              <a:blipFill rotWithShape="1">
                <a:blip r:embed="rId3"/>
                <a:stretch>
                  <a:fillRect l="-6215" t="-16176" b="-38971"/>
                </a:stretch>
              </a:blipFill>
            </p:spPr>
            <p:txBody>
              <a:bodyPr/>
              <a:lstStyle/>
              <a:p>
                <a:r>
                  <a:rPr lang="en-US">
                    <a:noFill/>
                  </a:rPr>
                  <a:t> </a:t>
                </a:r>
              </a:p>
            </p:txBody>
          </p:sp>
        </mc:Fallback>
      </mc:AlternateContent>
    </p:spTree>
    <p:extLst>
      <p:ext uri="{BB962C8B-B14F-4D97-AF65-F5344CB8AC3E}">
        <p14:creationId xmlns:p14="http://schemas.microsoft.com/office/powerpoint/2010/main" val="23406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38248"/>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𝐶𝐶</m:t>
                      </m:r>
                      <m:r>
                        <a:rPr lang="en-US" i="1" smtClean="0">
                          <a:latin typeface="Cambria Math"/>
                          <a:ea typeface="Cambria Math"/>
                        </a:rPr>
                        <m:t>(</m:t>
                      </m:r>
                      <m:r>
                        <a:rPr lang="en-US" i="1" smtClean="0">
                          <a:latin typeface="Cambria Math"/>
                          <a:ea typeface="Cambria Math"/>
                        </a:rPr>
                        <m:t>𝐺</m:t>
                      </m:r>
                      <m:r>
                        <a:rPr lang="en-US" i="1" smtClean="0">
                          <a:latin typeface="Cambria Math"/>
                          <a:ea typeface="Cambria Math"/>
                        </a:rPr>
                        <m:t>)≥</m:t>
                      </m:r>
                      <m:nary>
                        <m:naryPr>
                          <m:chr m:val="∑"/>
                          <m:supHide m:val="on"/>
                          <m:ctrlPr>
                            <a:rPr lang="en-US" i="1">
                              <a:latin typeface="Cambria Math" panose="02040503050406030204" pitchFamily="18" charset="0"/>
                              <a:ea typeface="Cambria Math"/>
                            </a:rPr>
                          </m:ctrlPr>
                        </m:naryPr>
                        <m:sub>
                          <m:r>
                            <m:rPr>
                              <m:brk m:alnAt="7"/>
                            </m:rPr>
                            <a:rPr lang="en-US" i="1">
                              <a:latin typeface="Cambria Math"/>
                              <a:ea typeface="Cambria Math"/>
                            </a:rPr>
                            <m:t>𝑡</m:t>
                          </m:r>
                        </m:sub>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r>
                                    <a:rPr lang="en-US" i="1">
                                      <a:latin typeface="Cambria Math"/>
                                    </a:rPr>
                                    <m:t>𝑡</m:t>
                                  </m:r>
                                </m:sub>
                              </m:sSub>
                            </m:e>
                          </m:d>
                        </m:e>
                      </m:nary>
                      <m:r>
                        <a:rPr lang="en-US" i="1">
                          <a:latin typeface="Cambria Math"/>
                          <a:ea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𝑑</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𝑆</m:t>
                                  </m:r>
                                </m:e>
                                <m:sub>
                                  <m:r>
                                    <a:rPr lang="en-US" i="1">
                                      <a:latin typeface="Cambria Math"/>
                                    </a:rPr>
                                    <m:t>𝑖</m:t>
                                  </m:r>
                                </m:sub>
                              </m:sSub>
                            </m:e>
                          </m:d>
                        </m:e>
                      </m:nary>
                      <m:r>
                        <a:rPr lang="en-US" i="1">
                          <a:latin typeface="Cambria Math"/>
                          <a:ea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𝑑</m:t>
                          </m:r>
                        </m:sup>
                        <m:e>
                          <m:r>
                            <a:rPr lang="en-US" b="0" i="1" smtClean="0">
                              <a:latin typeface="Cambria Math"/>
                            </a:rPr>
                            <m:t>𝑒</m:t>
                          </m:r>
                        </m:e>
                      </m:nary>
                      <m:r>
                        <a:rPr lang="en-US" i="1">
                          <a:latin typeface="Cambria Math"/>
                          <a:ea typeface="Cambria Math"/>
                        </a:rPr>
                        <m:t>≥</m:t>
                      </m:r>
                      <m:r>
                        <a:rPr lang="en-US" b="0" i="1" smtClean="0">
                          <a:latin typeface="Cambria Math"/>
                          <a:ea typeface="Cambria Math"/>
                        </a:rPr>
                        <m:t>𝑒𝑑</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38248"/>
                <a:ext cx="10515600" cy="4351338"/>
              </a:xfrm>
              <a:blipFill rotWithShape="1">
                <a:blip r:embed="rId2"/>
                <a:stretch>
                  <a:fillRect/>
                </a:stretch>
              </a:blipFill>
            </p:spPr>
            <p:txBody>
              <a:bodyPr/>
              <a:lstStyle/>
              <a:p>
                <a:r>
                  <a:rPr lang="en-US">
                    <a:noFill/>
                  </a:rPr>
                  <a:t> </a:t>
                </a:r>
              </a:p>
            </p:txBody>
          </p:sp>
        </mc:Fallback>
      </mc:AlternateContent>
      <p:sp>
        <p:nvSpPr>
          <p:cNvPr id="4" name="Oval 3"/>
          <p:cNvSpPr/>
          <p:nvPr/>
        </p:nvSpPr>
        <p:spPr>
          <a:xfrm>
            <a:off x="5915377" y="3522134"/>
            <a:ext cx="2427111" cy="24948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flipH="1">
                <a:off x="3093155" y="1717538"/>
                <a:ext cx="4413956" cy="830997"/>
              </a:xfrm>
              <a:prstGeom prst="rect">
                <a:avLst/>
              </a:prstGeom>
              <a:noFill/>
            </p:spPr>
            <p:txBody>
              <a:bodyPr wrap="square" rtlCol="0">
                <a:spAutoFit/>
              </a:bodyPr>
              <a:lstStyle/>
              <a:p>
                <a:r>
                  <a:rPr lang="en-US" sz="4800" b="1" dirty="0" smtClean="0"/>
                  <a:t>Claim: </a:t>
                </a:r>
                <a14:m>
                  <m:oMath xmlns:m="http://schemas.openxmlformats.org/officeDocument/2006/math">
                    <m:d>
                      <m:dPr>
                        <m:begChr m:val="|"/>
                        <m:endChr m:val="|"/>
                        <m:ctrlPr>
                          <a:rPr lang="en-US" sz="4800" i="1" smtClean="0">
                            <a:latin typeface="Cambria Math" panose="02040503050406030204" pitchFamily="18" charset="0"/>
                          </a:rPr>
                        </m:ctrlPr>
                      </m:dPr>
                      <m:e>
                        <m:r>
                          <m:rPr>
                            <m:sty m:val="p"/>
                          </m:rPr>
                          <a:rPr lang="en-US" sz="4800">
                            <a:latin typeface="Cambria Math" panose="02040503050406030204" pitchFamily="18" charset="0"/>
                            <a:ea typeface="Cambria Math" panose="02040503050406030204" pitchFamily="18" charset="0"/>
                          </a:rPr>
                          <m:t>S</m:t>
                        </m:r>
                        <m:r>
                          <m:rPr>
                            <m:sty m:val="p"/>
                          </m:rPr>
                          <a:rPr lang="en-US" sz="4800" baseline="-25000">
                            <a:latin typeface="Cambria Math" panose="02040503050406030204" pitchFamily="18" charset="0"/>
                            <a:ea typeface="Cambria Math" panose="02040503050406030204" pitchFamily="18" charset="0"/>
                          </a:rPr>
                          <m:t>i</m:t>
                        </m:r>
                      </m:e>
                    </m:d>
                    <m:r>
                      <a:rPr lang="en-US" sz="4800" i="1" smtClean="0">
                        <a:latin typeface="Cambria Math"/>
                        <a:ea typeface="Cambria Math"/>
                      </a:rPr>
                      <m:t>≥</m:t>
                    </m:r>
                    <m:r>
                      <a:rPr lang="en-US" sz="4800" b="0" i="1" smtClean="0">
                        <a:latin typeface="Cambria Math"/>
                        <a:ea typeface="Cambria Math"/>
                      </a:rPr>
                      <m:t>𝑒</m:t>
                    </m:r>
                  </m:oMath>
                </a14:m>
                <a:r>
                  <a:rPr lang="en-US" sz="4800" dirty="0" smtClean="0"/>
                  <a:t> </a:t>
                </a:r>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flipH="1">
                <a:off x="3093155" y="1717538"/>
                <a:ext cx="4413956" cy="830997"/>
              </a:xfrm>
              <a:prstGeom prst="rect">
                <a:avLst/>
              </a:prstGeom>
              <a:blipFill rotWithShape="1">
                <a:blip r:embed="rId3"/>
                <a:stretch>
                  <a:fillRect l="-6215" t="-16176" b="-38971"/>
                </a:stretch>
              </a:blipFill>
            </p:spPr>
            <p:txBody>
              <a:bodyPr/>
              <a:lstStyle/>
              <a:p>
                <a:r>
                  <a:rPr lang="en-US">
                    <a:noFill/>
                  </a:rPr>
                  <a:t> </a:t>
                </a:r>
              </a:p>
            </p:txBody>
          </p:sp>
        </mc:Fallback>
      </mc:AlternateContent>
    </p:spTree>
    <p:extLst>
      <p:ext uri="{BB962C8B-B14F-4D97-AF65-F5344CB8AC3E}">
        <p14:creationId xmlns:p14="http://schemas.microsoft.com/office/powerpoint/2010/main" val="356198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sp>
        <p:nvSpPr>
          <p:cNvPr id="4" name="Oval 3"/>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16948"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16948" y="4710669"/>
                <a:ext cx="6433684" cy="523220"/>
              </a:xfrm>
              <a:prstGeom prst="rect">
                <a:avLst/>
              </a:prstGeom>
              <a:blipFill rotWithShape="1">
                <a:blip r:embed="rId2"/>
                <a:stretch>
                  <a:fillRect l="-1894" t="-10465" b="-32558"/>
                </a:stretch>
              </a:blipFill>
            </p:spPr>
            <p:txBody>
              <a:bodyPr/>
              <a:lstStyle/>
              <a:p>
                <a:r>
                  <a:rPr lang="en-US">
                    <a:noFill/>
                  </a:rPr>
                  <a:t> </a:t>
                </a:r>
              </a:p>
            </p:txBody>
          </p:sp>
        </mc:Fallback>
      </mc:AlternateContent>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6" idx="1"/>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27" name="Oval 26"/>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mc:AlternateContent xmlns:mc="http://schemas.openxmlformats.org/markup-compatibility/2006" xmlns:a14="http://schemas.microsoft.com/office/drawing/2010/main">
        <mc:Choice Requires="a14">
          <p:sp>
            <p:nvSpPr>
              <p:cNvPr id="5" name="Rectangle 4"/>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5" name="Rectangle 4"/>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25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sp>
        <p:nvSpPr>
          <p:cNvPr id="4" name="Oval 3"/>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TextBox 22"/>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cxnSp>
        <p:nvCxnSpPr>
          <p:cNvPr id="28" name="Straight Arrow Connector 27"/>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31" name="Oval 30"/>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mc:AlternateContent xmlns:mc="http://schemas.openxmlformats.org/markup-compatibility/2006" xmlns:a14="http://schemas.microsoft.com/office/drawing/2010/main">
        <mc:Choice Requires="a14">
          <p:sp>
            <p:nvSpPr>
              <p:cNvPr id="21" name="Rectangle 20"/>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1" name="Rectangle 20"/>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435353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12" name="Oval 11"/>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22" name="TextBox 21"/>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4" name="TextBox 23"/>
          <p:cNvSpPr txBox="1"/>
          <p:nvPr/>
        </p:nvSpPr>
        <p:spPr>
          <a:xfrm>
            <a:off x="1683522" y="5876599"/>
            <a:ext cx="5639621" cy="523220"/>
          </a:xfrm>
          <a:prstGeom prst="rect">
            <a:avLst/>
          </a:prstGeom>
          <a:noFill/>
        </p:spPr>
        <p:txBody>
          <a:bodyPr wrap="none" rtlCol="0">
            <a:spAutoFit/>
          </a:bodyPr>
          <a:lstStyle/>
          <a:p>
            <a:r>
              <a:rPr lang="en-US" sz="2800" dirty="0" smtClean="0"/>
              <a:t>Step i+2: W-{1,2}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mc:AlternateContent xmlns:mc="http://schemas.openxmlformats.org/markup-compatibility/2006" xmlns:a14="http://schemas.microsoft.com/office/drawing/2010/main">
        <mc:Choice Requires="a14">
          <p:sp>
            <p:nvSpPr>
              <p:cNvPr id="23" name="Rectangle 22"/>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3" name="Rectangle 22"/>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75390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601217"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032575" y="279021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22" name="TextBox 21"/>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4" name="TextBox 23"/>
          <p:cNvSpPr txBox="1"/>
          <p:nvPr/>
        </p:nvSpPr>
        <p:spPr>
          <a:xfrm>
            <a:off x="2368843" y="6334780"/>
            <a:ext cx="6577378" cy="523220"/>
          </a:xfrm>
          <a:prstGeom prst="rect">
            <a:avLst/>
          </a:prstGeom>
          <a:noFill/>
        </p:spPr>
        <p:txBody>
          <a:bodyPr wrap="none" rtlCol="0">
            <a:spAutoFit/>
          </a:bodyPr>
          <a:lstStyle/>
          <a:p>
            <a:r>
              <a:rPr lang="en-US" sz="2800" dirty="0" smtClean="0"/>
              <a:t>Step i+d-1: W-{1,…,d-1}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23" name="TextBox 22"/>
          <p:cNvSpPr txBox="1"/>
          <p:nvPr/>
        </p:nvSpPr>
        <p:spPr>
          <a:xfrm>
            <a:off x="1683522" y="5876599"/>
            <a:ext cx="5639621" cy="523220"/>
          </a:xfrm>
          <a:prstGeom prst="rect">
            <a:avLst/>
          </a:prstGeom>
          <a:noFill/>
        </p:spPr>
        <p:txBody>
          <a:bodyPr wrap="none" rtlCol="0">
            <a:spAutoFit/>
          </a:bodyPr>
          <a:lstStyle/>
          <a:p>
            <a:r>
              <a:rPr lang="en-US" sz="2800" dirty="0" smtClean="0"/>
              <a:t>Step i+2: W-{1,2} contains no pebbles</a:t>
            </a:r>
            <a:endParaRPr lang="en-US" sz="2800" baseline="-25000" dirty="0"/>
          </a:p>
        </p:txBody>
      </p:sp>
      <p:sp>
        <p:nvSpPr>
          <p:cNvPr id="26" name="Oval 25"/>
          <p:cNvSpPr/>
          <p:nvPr/>
        </p:nvSpPr>
        <p:spPr>
          <a:xfrm>
            <a:off x="4896194" y="286009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sp>
        <p:nvSpPr>
          <p:cNvPr id="27" name="Oval 26"/>
          <p:cNvSpPr/>
          <p:nvPr/>
        </p:nvSpPr>
        <p:spPr>
          <a:xfrm>
            <a:off x="5837735" y="2824376"/>
            <a:ext cx="898528"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d-1</a:t>
            </a:r>
            <a:endParaRPr lang="en-US" sz="2250" dirty="0"/>
          </a:p>
        </p:txBody>
      </p:sp>
      <mc:AlternateContent xmlns:mc="http://schemas.openxmlformats.org/markup-compatibility/2006" xmlns:a14="http://schemas.microsoft.com/office/drawing/2010/main">
        <mc:Choice Requires="a14">
          <p:sp>
            <p:nvSpPr>
              <p:cNvPr id="28" name="Rectangle 27"/>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8" name="Rectangle 27"/>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550492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601217"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032575" y="279021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7169720" cy="523220"/>
              </a:xfrm>
              <a:prstGeom prst="rect">
                <a:avLst/>
              </a:prstGeom>
              <a:noFill/>
            </p:spPr>
            <p:txBody>
              <a:bodyPr wrap="none" rtlCol="0">
                <a:spAutoFit/>
              </a:bodyPr>
              <a:lstStyle/>
              <a:p>
                <a:r>
                  <a:rPr lang="en-US" sz="2800" dirty="0" smtClean="0"/>
                  <a:t>Step </a:t>
                </a:r>
                <a:r>
                  <a:rPr lang="en-US" sz="2800" dirty="0" err="1" smtClean="0"/>
                  <a:t>i+d</a:t>
                </a:r>
                <a:r>
                  <a:rPr lang="en-US" sz="2800" dirty="0" smtClean="0"/>
                  <a:t>: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𝑑</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7169720" cy="523220"/>
              </a:xfrm>
              <a:prstGeom prst="rect">
                <a:avLst/>
              </a:prstGeom>
              <a:blipFill rotWithShape="1">
                <a:blip r:embed="rId2"/>
                <a:stretch>
                  <a:fillRect l="-1786" t="-10465" b="-32558"/>
                </a:stretch>
              </a:blipFill>
            </p:spPr>
            <p:txBody>
              <a:bodyPr/>
              <a:lstStyle/>
              <a:p>
                <a:r>
                  <a:rPr lang="en-US">
                    <a:noFill/>
                  </a:rPr>
                  <a:t> </a:t>
                </a:r>
              </a:p>
            </p:txBody>
          </p:sp>
        </mc:Fallback>
      </mc:AlternateContent>
      <p:sp>
        <p:nvSpPr>
          <p:cNvPr id="24" name="TextBox 23"/>
          <p:cNvSpPr txBox="1"/>
          <p:nvPr/>
        </p:nvSpPr>
        <p:spPr>
          <a:xfrm>
            <a:off x="2368843" y="6334780"/>
            <a:ext cx="6577378" cy="523220"/>
          </a:xfrm>
          <a:prstGeom prst="rect">
            <a:avLst/>
          </a:prstGeom>
          <a:noFill/>
        </p:spPr>
        <p:txBody>
          <a:bodyPr wrap="none" rtlCol="0">
            <a:spAutoFit/>
          </a:bodyPr>
          <a:lstStyle/>
          <a:p>
            <a:r>
              <a:rPr lang="en-US" sz="2800" dirty="0" smtClean="0"/>
              <a:t>Step i+d-1: W-{1,…,d-1}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26" name="Oval 25"/>
          <p:cNvSpPr/>
          <p:nvPr/>
        </p:nvSpPr>
        <p:spPr>
          <a:xfrm>
            <a:off x="4896194" y="286009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sp>
        <p:nvSpPr>
          <p:cNvPr id="27" name="Oval 26"/>
          <p:cNvSpPr/>
          <p:nvPr/>
        </p:nvSpPr>
        <p:spPr>
          <a:xfrm>
            <a:off x="5837735" y="2824376"/>
            <a:ext cx="898528"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d-1</a:t>
            </a:r>
            <a:endParaRPr lang="en-US" sz="2250" dirty="0"/>
          </a:p>
        </p:txBody>
      </p:sp>
      <p:sp>
        <p:nvSpPr>
          <p:cNvPr id="4" name="Curved Left Arrow 3"/>
          <p:cNvSpPr/>
          <p:nvPr/>
        </p:nvSpPr>
        <p:spPr>
          <a:xfrm rot="10800000" flipH="1">
            <a:off x="9092977" y="4635632"/>
            <a:ext cx="1442700" cy="2048933"/>
          </a:xfrm>
          <a:prstGeom prst="curvedLeftArrow">
            <a:avLst>
              <a:gd name="adj1" fmla="val 25000"/>
              <a:gd name="adj2" fmla="val 417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8282193" y="1710917"/>
            <a:ext cx="3912674" cy="1077218"/>
          </a:xfrm>
          <a:prstGeom prst="rect">
            <a:avLst/>
          </a:prstGeom>
          <a:noFill/>
        </p:spPr>
        <p:txBody>
          <a:bodyPr wrap="none" rtlCol="0">
            <a:spAutoFit/>
          </a:bodyPr>
          <a:lstStyle/>
          <a:p>
            <a:r>
              <a:rPr lang="en-US" sz="3200" b="1" dirty="0"/>
              <a:t>Contradiction!</a:t>
            </a:r>
            <a:endParaRPr lang="en-US" sz="3200" dirty="0"/>
          </a:p>
          <a:p>
            <a:r>
              <a:rPr lang="en-US" sz="3200" b="1" dirty="0" smtClean="0"/>
              <a:t> d was never pebbled.</a:t>
            </a:r>
          </a:p>
        </p:txBody>
      </p:sp>
      <p:cxnSp>
        <p:nvCxnSpPr>
          <p:cNvPr id="29" name="Straight Arrow Connector 28"/>
          <p:cNvCxnSpPr/>
          <p:nvPr/>
        </p:nvCxnSpPr>
        <p:spPr>
          <a:xfrm flipH="1">
            <a:off x="7323142" y="2246171"/>
            <a:ext cx="1122337" cy="43999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8352533" y="3382270"/>
                <a:ext cx="241021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d>
                        <m:dPr>
                          <m:begChr m:val="|"/>
                          <m:endChr m:val="|"/>
                          <m:ctrlPr>
                            <a:rPr lang="en-US" sz="4000" i="1" smtClean="0">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a:rPr>
                                <m:t>𝑆</m:t>
                              </m:r>
                            </m:e>
                            <m:sub>
                              <m:r>
                                <a:rPr lang="en-US" sz="4000" i="1">
                                  <a:latin typeface="Cambria Math"/>
                                </a:rPr>
                                <m:t>𝑖</m:t>
                              </m:r>
                            </m:sub>
                          </m:sSub>
                        </m:e>
                      </m:d>
                      <m:r>
                        <a:rPr lang="en-US" sz="4000" i="1" smtClean="0">
                          <a:latin typeface="Cambria Math"/>
                          <a:ea typeface="Cambria Math"/>
                        </a:rPr>
                        <m:t>≥</m:t>
                      </m:r>
                      <m:r>
                        <a:rPr lang="en-US" sz="4000" b="0" i="1" smtClean="0">
                          <a:latin typeface="Cambria Math"/>
                          <a:ea typeface="Cambria Math"/>
                        </a:rPr>
                        <m:t>𝑒</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52533" y="3382270"/>
                <a:ext cx="2410212" cy="70788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519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b="1" dirty="0" smtClean="0"/>
                  <a:t>Step 1: </a:t>
                </a:r>
                <a:r>
                  <a:rPr lang="en-US" dirty="0" smtClean="0"/>
                  <a:t>Show that any leaky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dirty="0" smtClean="0"/>
                  <a:t>-close to a source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dirty="0" smtClean="0"/>
                  <a:t> which is a convex combination of </a:t>
                </a:r>
                <a14:m>
                  <m:oMath xmlns:m="http://schemas.openxmlformats.org/officeDocument/2006/math">
                    <m:r>
                      <a:rPr lang="en-US" b="0" i="0"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smtClean="0"/>
                  <a:t>-dense sources.</a:t>
                </a:r>
              </a:p>
              <a:p>
                <a:pPr lvl="1"/>
                <a:endParaRPr lang="en-US" dirty="0" smtClean="0"/>
              </a:p>
              <a:p>
                <a:endParaRPr lang="en-US" b="0" dirty="0" smtClean="0"/>
              </a:p>
              <a:p>
                <a:r>
                  <a:rPr lang="en-US" b="1" dirty="0" smtClean="0"/>
                  <a:t>Key Idea (Recursion!):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oMath>
                </a14:m>
                <a:r>
                  <a:rPr lang="en-US" b="0" dirty="0" smtClean="0"/>
                  <a:t> uses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 dense </a:t>
                </a:r>
                <a:r>
                  <a:rPr lang="en-US" dirty="0" smtClean="0"/>
                  <a:t>source </a:t>
                </a:r>
                <a14:m>
                  <m:oMath xmlns:m="http://schemas.openxmlformats.org/officeDocument/2006/math">
                    <m:r>
                      <a:rPr lang="en-US" b="1">
                        <a:latin typeface="Cambria Math" panose="02040503050406030204" pitchFamily="18" charset="0"/>
                      </a:rPr>
                      <m:t>𝐘</m:t>
                    </m:r>
                    <m:r>
                      <a:rPr lang="en-US" b="1">
                        <a:latin typeface="Cambria Math" panose="02040503050406030204" pitchFamily="18" charset="0"/>
                      </a:rPr>
                      <m:t>′</m:t>
                    </m:r>
                  </m:oMath>
                </a14:m>
                <a:r>
                  <a:rPr lang="en-US" b="0" dirty="0" smtClean="0"/>
                  <a:t> with probability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oMath>
                </a14:m>
                <a:r>
                  <a:rPr lang="en-US" b="0" dirty="0" smtClean="0"/>
                  <a:t> and samples from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r>
                      <a:rPr lang="en-US" b="1" i="1" smtClean="0">
                        <a:latin typeface="Cambria Math" panose="02040503050406030204" pitchFamily="18" charset="0"/>
                      </a:rPr>
                      <m:t>′</m:t>
                    </m:r>
                  </m:oMath>
                </a14:m>
                <a:r>
                  <a:rPr lang="en-US" b="0" dirty="0" smtClean="0"/>
                  <a:t> with probability </a:t>
                </a:r>
                <a14:m>
                  <m:oMath xmlns:m="http://schemas.openxmlformats.org/officeDocument/2006/math">
                    <m:func>
                      <m:funcPr>
                        <m:ctrlPr>
                          <a:rPr lang="en-US" i="1">
                            <a:latin typeface="Cambria Math" panose="02040503050406030204" pitchFamily="18" charset="0"/>
                          </a:rPr>
                        </m:ctrlPr>
                      </m:funcPr>
                      <m:fName>
                        <m:r>
                          <a:rPr lang="en-US" b="0" i="0" smtClean="0">
                            <a:latin typeface="Cambria Math" panose="02040503050406030204" pitchFamily="18" charset="0"/>
                          </a:rPr>
                          <m:t>1−</m:t>
                        </m:r>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e>
                        </m:d>
                      </m:e>
                    </m:func>
                  </m:oMath>
                </a14:m>
                <a:r>
                  <a:rPr lang="en-US" b="0" dirty="0" smtClean="0"/>
                  <a:t> </a:t>
                </a:r>
              </a:p>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𝒛</m:t>
                        </m:r>
                      </m:sub>
                    </m:sSub>
                    <m:r>
                      <a:rPr lang="en-US" b="1" i="1">
                        <a:latin typeface="Cambria Math" panose="02040503050406030204" pitchFamily="18" charset="0"/>
                      </a:rPr>
                      <m:t>′</m:t>
                    </m:r>
                  </m:oMath>
                </a14:m>
                <a:r>
                  <a:rPr lang="en-US" b="0" dirty="0" smtClean="0"/>
                  <a:t> is also convex combination of finitely many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sources which </a:t>
                </a:r>
                <a:r>
                  <a:rPr lang="en-US" dirty="0"/>
                  <a:t>is gamma close to</a:t>
                </a:r>
                <a:r>
                  <a:rPr lang="en-US" b="1"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𝒀</m:t>
                        </m:r>
                      </m:e>
                      <m:sub>
                        <m:r>
                          <a:rPr lang="en-US" b="1" i="1" smtClean="0">
                            <a:latin typeface="Cambria Math" panose="02040503050406030204" pitchFamily="18" charset="0"/>
                          </a:rPr>
                          <m:t>𝟏</m:t>
                        </m:r>
                      </m:sub>
                    </m:sSub>
                    <m:r>
                      <a:rPr lang="en-US" b="0" i="0" smtClean="0">
                        <a:latin typeface="Cambria Math" panose="02040503050406030204" pitchFamily="18" charset="0"/>
                      </a:rPr>
                      <m:t>,</m:t>
                    </m:r>
                  </m:oMath>
                </a14:m>
                <a:r>
                  <a:rPr lang="en-US" dirty="0" smtClean="0"/>
                  <a:t> the </a:t>
                </a:r>
                <a:r>
                  <a:rPr lang="en-US" dirty="0"/>
                  <a:t>distribution of </a:t>
                </a:r>
                <a14:m>
                  <m:oMath xmlns:m="http://schemas.openxmlformats.org/officeDocument/2006/math">
                    <m:r>
                      <a:rPr lang="en-US" b="1">
                        <a:latin typeface="Cambria Math" panose="02040503050406030204" pitchFamily="18" charset="0"/>
                      </a:rPr>
                      <m:t>𝐘</m:t>
                    </m:r>
                  </m:oMath>
                </a14:m>
                <a:r>
                  <a:rPr lang="en-US" dirty="0"/>
                  <a:t>  conditioned 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𝑰</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𝐼</m:t>
                        </m:r>
                      </m:sub>
                    </m:sSub>
                  </m:oMath>
                </a14:m>
                <a:endParaRPr lang="en-US" dirty="0" smtClean="0"/>
              </a:p>
              <a:p>
                <a:r>
                  <a:rPr lang="en-US" dirty="0" smtClean="0"/>
                  <a:t>Each step of recursion decreases size of support </a:t>
                </a:r>
                <a:r>
                  <a:rPr lang="en-US" dirty="0" smtClean="0">
                    <a:sym typeface="Wingdings" panose="05000000000000000000" pitchFamily="2" charset="2"/>
                  </a:rPr>
                  <a:t> finite termination</a:t>
                </a:r>
                <a:endParaRPr lang="en-US" dirty="0" smtClean="0"/>
              </a:p>
              <a:p>
                <a:r>
                  <a:rPr lang="en-US" dirty="0" err="1" smtClean="0"/>
                  <a:t>Recurse</a:t>
                </a:r>
                <a:r>
                  <a:rPr lang="en-US" dirty="0" smtClean="0"/>
                  <a:t> as long as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Supp</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𝑘</m:t>
                                    </m:r>
                                  </m:sub>
                                </m:sSub>
                              </m:e>
                            </m:d>
                          </m:e>
                        </m:d>
                      </m:e>
                    </m:func>
                    <m:r>
                      <a:rPr lang="en-US" b="0"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𝛾</m:t>
                    </m:r>
                  </m:oMath>
                </a14:m>
                <a:endParaRPr lang="en-US" dirty="0" smtClean="0"/>
              </a:p>
              <a:p>
                <a:r>
                  <a:rPr lang="en-US" b="1" dirty="0"/>
                  <a:t>Claim</a:t>
                </a:r>
                <a:r>
                  <a:rPr lang="en-US" b="1" dirty="0" smtClean="0"/>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𝒀</m:t>
                        </m:r>
                      </m:e>
                      <m:sub>
                        <m:r>
                          <a:rPr lang="en-US" b="1" i="1">
                            <a:latin typeface="Cambria Math" panose="02040503050406030204" pitchFamily="18" charset="0"/>
                            <a:ea typeface="Cambria Math" panose="02040503050406030204" pitchFamily="18" charset="0"/>
                          </a:rPr>
                          <m:t>𝒌</m:t>
                        </m:r>
                      </m:sub>
                    </m:sSub>
                    <m:r>
                      <a:rPr lang="en-US" b="1">
                        <a:latin typeface="Cambria Math" panose="02040503050406030204" pitchFamily="18" charset="0"/>
                      </a:rPr>
                      <m:t>′</m:t>
                    </m:r>
                  </m:oMath>
                </a14:m>
                <a:r>
                  <a:rPr lang="en-US" dirty="0"/>
                  <a:t>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 dense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𝑍</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r>
                                  <m:rPr>
                                    <m:nor/>
                                  </m:rPr>
                                  <a:rPr lang="en-US" dirty="0"/>
                                  <m:t> </m:t>
                                </m:r>
                              </m:den>
                            </m:f>
                          </m:e>
                        </m:func>
                      </m:num>
                      <m:den>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e>
                        </m:d>
                      </m:den>
                    </m:f>
                  </m:oMath>
                </a14:m>
                <a:endParaRPr lang="en-US" dirty="0" smtClean="0">
                  <a:ea typeface="Cambria Math" panose="02040503050406030204" pitchFamily="18" charset="0"/>
                </a:endParaRPr>
              </a:p>
              <a:p>
                <a:r>
                  <a:rPr lang="en-US" dirty="0" smtClean="0"/>
                  <a:t>Process ends with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Supp</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𝑌</m:t>
                                    </m:r>
                                  </m:e>
                                  <m:sub>
                                    <m:r>
                                      <a:rPr lang="en-US"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𝑖𝑛𝑎𝑙</m:t>
                                    </m:r>
                                  </m:sub>
                                </m:sSub>
                              </m:e>
                            </m:d>
                          </m:e>
                        </m:d>
                      </m:e>
                    </m:func>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oMath>
                </a14:m>
                <a:r>
                  <a:rPr lang="en-US" dirty="0" smtClean="0"/>
                  <a:t> </a:t>
                </a:r>
                <a:r>
                  <a:rPr lang="en-US" dirty="0" smtClean="0">
                    <a:sym typeface="Wingdings" panose="05000000000000000000" pitchFamily="2" charset="2"/>
                  </a:rPr>
                  <a:t> replace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𝑌</m:t>
                        </m:r>
                      </m:e>
                      <m:sub>
                        <m:r>
                          <a:rPr lang="en-US" i="1">
                            <a:latin typeface="Cambria Math" panose="02040503050406030204" pitchFamily="18" charset="0"/>
                            <a:ea typeface="Cambria Math" panose="02040503050406030204" pitchFamily="18" charset="0"/>
                          </a:rPr>
                          <m:t>𝑓𝑖𝑛𝑎𝑙</m:t>
                        </m:r>
                      </m:sub>
                    </m:sSub>
                  </m:oMath>
                </a14:m>
                <a:r>
                  <a:rPr lang="en-US" dirty="0" smtClean="0"/>
                  <a:t> with uniform distribution</a:t>
                </a:r>
                <a:endParaRPr lang="en-US" dirty="0"/>
              </a:p>
              <a:p>
                <a:endParaRPr lang="en-US" dirty="0" smtClean="0">
                  <a:ea typeface="Cambria Math" panose="02040503050406030204" pitchFamily="18" charset="0"/>
                </a:endParaRP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22577551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Result: Consequences</a:t>
            </a:r>
            <a:endParaRPr lang="en-US" dirty="0"/>
          </a:p>
        </p:txBody>
      </p:sp>
      <p:sp>
        <p:nvSpPr>
          <p:cNvPr id="4" name="Rectangle 3"/>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a:rPr>
                      <m:t> [</m:t>
                    </m:r>
                    <m:r>
                      <a:rPr lang="en-US" sz="2800" b="1" i="0" smtClean="0">
                        <a:solidFill>
                          <a:schemeClr val="tx1"/>
                        </a:solidFill>
                        <a:latin typeface="Cambria Math"/>
                      </a:rPr>
                      <m:t>𝐀𝐁𝐏𝟏𝟔</m:t>
                    </m:r>
                    <m:r>
                      <a:rPr lang="en-US" sz="2800" b="1" i="0" smtClean="0">
                        <a:solidFill>
                          <a:schemeClr val="tx1"/>
                        </a:solidFill>
                        <a:latin typeface="Cambria Math"/>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r="-734" b="-32558"/>
                </a:stretch>
              </a:blipFill>
            </p:spPr>
            <p:txBody>
              <a:bodyPr/>
              <a:lstStyle/>
              <a:p>
                <a:r>
                  <a:rPr lang="en-US">
                    <a:noFill/>
                  </a:rPr>
                  <a:t> </a:t>
                </a:r>
              </a:p>
            </p:txBody>
          </p:sp>
        </mc:Fallback>
      </mc:AlternateContent>
      <p:sp>
        <p:nvSpPr>
          <p:cNvPr id="6" name="Rectangle 5"/>
          <p:cNvSpPr/>
          <p:nvPr/>
        </p:nvSpPr>
        <p:spPr>
          <a:xfrm>
            <a:off x="568831" y="2332207"/>
            <a:ext cx="11054338" cy="116005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536083" y="2332206"/>
                <a:ext cx="10804349" cy="100957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𝐄𝐆𝐒𝟕𝟓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an </a:t>
                </a:r>
                <a14:m>
                  <m:oMath xmlns:m="http://schemas.openxmlformats.org/officeDocument/2006/math">
                    <m:d>
                      <m:dPr>
                        <m:ctrlPr>
                          <a:rPr lang="en-US" sz="2800" i="1" smtClean="0">
                            <a:solidFill>
                              <a:schemeClr val="tx1"/>
                            </a:solidFill>
                            <a:latin typeface="Cambria Math" panose="02040503050406030204" pitchFamily="18" charset="0"/>
                          </a:rPr>
                        </m:ctrlPr>
                      </m:dPr>
                      <m:e>
                        <m:r>
                          <m:rPr>
                            <m:sty m:val="p"/>
                          </m:rPr>
                          <a:rPr lang="el-GR" sz="2800" i="1">
                            <a:latin typeface="Cambria Math" panose="02040503050406030204" pitchFamily="18" charset="0"/>
                            <a:ea typeface="Cambria Math" panose="02040503050406030204" pitchFamily="18" charset="0"/>
                          </a:rPr>
                          <m:t>Ω</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𝑛</m:t>
                            </m:r>
                          </m:e>
                        </m:d>
                        <m:r>
                          <a:rPr lang="en-US" sz="2800" b="0" i="1" smtClean="0">
                            <a:solidFill>
                              <a:schemeClr val="tx1"/>
                            </a:solidFill>
                            <a:latin typeface="Cambria Math" panose="02040503050406030204" pitchFamily="18" charset="0"/>
                          </a:rPr>
                          <m:t>,</m:t>
                        </m:r>
                        <m:r>
                          <m:rPr>
                            <m:sty m:val="p"/>
                          </m:rPr>
                          <a:rPr lang="el-GR" sz="2800" b="0" i="1" smtClean="0">
                            <a:solidFill>
                              <a:schemeClr val="tx1"/>
                            </a:solidFill>
                            <a:latin typeface="Cambria Math" panose="02040503050406030204" pitchFamily="18" charset="0"/>
                            <a:ea typeface="Cambria Math" panose="02040503050406030204" pitchFamily="18" charset="0"/>
                          </a:rPr>
                          <m:t>Ω</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𝑛</m:t>
                            </m:r>
                          </m:e>
                        </m:d>
                      </m:e>
                    </m:d>
                  </m:oMath>
                </a14:m>
                <a:r>
                  <a:rPr lang="en-US" sz="2800" dirty="0" smtClean="0"/>
                  <a:t>-</a:t>
                </a:r>
                <a:r>
                  <a:rPr lang="en-US" sz="2800" dirty="0"/>
                  <a:t>depth robust </a:t>
                </a:r>
                <a:r>
                  <a:rPr lang="en-US" sz="2800" dirty="0" smtClean="0"/>
                  <a:t>DAG G with </a:t>
                </a:r>
                <a:r>
                  <a:rPr lang="en-US" sz="2800" dirty="0" err="1" smtClean="0"/>
                  <a:t>indegree</a:t>
                </a:r>
                <a:r>
                  <a:rPr lang="en-US" sz="2800" dirty="0" smtClean="0"/>
                  <a:t>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m:t>
                    </m:r>
                    <m:d>
                      <m:dPr>
                        <m:ctrlPr>
                          <a:rPr lang="en-US" sz="2800" i="1" smtClean="0">
                            <a:latin typeface="Cambria Math" panose="02040503050406030204" pitchFamily="18" charset="0"/>
                            <a:ea typeface="Cambria Math" panose="02040503050406030204" pitchFamily="18" charset="0"/>
                          </a:rPr>
                        </m:ctrlPr>
                      </m:dPr>
                      <m:e>
                        <m:func>
                          <m:funcPr>
                            <m:ctrlPr>
                              <a:rPr lang="en-US" sz="2800" i="1" smtClean="0">
                                <a:latin typeface="Cambria Math" panose="02040503050406030204" pitchFamily="18" charset="0"/>
                                <a:ea typeface="Cambria Math" panose="02040503050406030204" pitchFamily="18" charset="0"/>
                              </a:rPr>
                            </m:ctrlPr>
                          </m:funcPr>
                          <m:fName>
                            <m:r>
                              <m:rPr>
                                <m:sty m:val="p"/>
                              </m:rPr>
                              <a:rPr lang="en-US" sz="2800" i="0" smtClean="0">
                                <a:latin typeface="Cambria Math" panose="02040503050406030204" pitchFamily="18" charset="0"/>
                                <a:ea typeface="Cambria Math" panose="02040503050406030204" pitchFamily="18" charset="0"/>
                              </a:rPr>
                              <m:t>log</m:t>
                            </m:r>
                          </m:fName>
                          <m:e>
                            <m:r>
                              <a:rPr lang="en-US" sz="2800" b="0" i="1" smtClean="0">
                                <a:latin typeface="Cambria Math" panose="02040503050406030204" pitchFamily="18" charset="0"/>
                                <a:ea typeface="Cambria Math" panose="02040503050406030204" pitchFamily="18" charset="0"/>
                              </a:rPr>
                              <m:t>𝑛</m:t>
                            </m:r>
                          </m:e>
                        </m:func>
                      </m:e>
                    </m:d>
                  </m:oMath>
                </a14:m>
                <a:r>
                  <a:rPr lang="en-US" sz="2800" dirty="0" smtClean="0"/>
                  <a:t>. </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6083" y="2332206"/>
                <a:ext cx="10804349" cy="1009572"/>
              </a:xfrm>
              <a:prstGeom prst="rect">
                <a:avLst/>
              </a:prstGeom>
              <a:blipFill rotWithShape="0">
                <a:blip r:embed="rId3"/>
                <a:stretch>
                  <a:fillRect l="-1185" t="-3030" b="-16970"/>
                </a:stretch>
              </a:blipFill>
            </p:spPr>
            <p:txBody>
              <a:bodyPr/>
              <a:lstStyle/>
              <a:p>
                <a:r>
                  <a:rPr lang="en-US">
                    <a:noFill/>
                  </a:rPr>
                  <a:t> </a:t>
                </a:r>
              </a:p>
            </p:txBody>
          </p:sp>
        </mc:Fallback>
      </mc:AlternateContent>
      <p:sp>
        <p:nvSpPr>
          <p:cNvPr id="11" name="Rectangle 10"/>
          <p:cNvSpPr/>
          <p:nvPr/>
        </p:nvSpPr>
        <p:spPr>
          <a:xfrm>
            <a:off x="586883" y="3714691"/>
            <a:ext cx="11079738" cy="20765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702805" y="3725577"/>
                <a:ext cx="10804349" cy="24073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d>
                      <m:dPr>
                        <m:begChr m:val="["/>
                        <m:endChr m:val="]"/>
                        <m:ctrlPr>
                          <a:rPr lang="en-US" sz="2800" b="1" i="1" smtClean="0">
                            <a:solidFill>
                              <a:schemeClr val="tx1"/>
                            </a:solidFill>
                            <a:latin typeface="Cambria Math" panose="02040503050406030204" pitchFamily="18" charset="0"/>
                          </a:rPr>
                        </m:ctrlPr>
                      </m:dPr>
                      <m:e>
                        <m:r>
                          <a:rPr lang="en-US" sz="2800" b="1" i="0" smtClean="0">
                            <a:solidFill>
                              <a:schemeClr val="tx1"/>
                            </a:solidFill>
                            <a:latin typeface="Cambria Math"/>
                          </a:rPr>
                          <m:t>𝐀𝐁𝐏𝟏𝟔</m:t>
                        </m:r>
                      </m:e>
                    </m:d>
                  </m:oMath>
                </a14:m>
                <a:r>
                  <a:rPr lang="en-US" sz="2800" dirty="0"/>
                  <a:t> There is a DAG G with maximum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r>
                  <a:rPr lang="en-US" sz="2800" dirty="0"/>
                  <a:t> and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panose="02040503050406030204" pitchFamily="18" charset="0"/>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  Furthermore, there is a sequential pebbling algorithm N with cost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panose="02040503050406030204" pitchFamily="18" charset="0"/>
                          </a:rPr>
                        </m:ctrlPr>
                      </m:dPr>
                      <m:e>
                        <m:r>
                          <a:rPr lang="en-US" sz="2800" b="0" i="1" smtClean="0">
                            <a:latin typeface="Cambria Math"/>
                          </a:rPr>
                          <m:t>𝑁</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panose="02040503050406030204" pitchFamily="18" charset="0"/>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a:t>
                </a:r>
              </a:p>
              <a:p>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805" y="3725577"/>
                <a:ext cx="10804349" cy="2407326"/>
              </a:xfrm>
              <a:prstGeom prst="rect">
                <a:avLst/>
              </a:prstGeom>
              <a:blipFill rotWithShape="1">
                <a:blip r:embed="rId4"/>
                <a:stretch>
                  <a:fillRect l="-1128" t="-2278"/>
                </a:stretch>
              </a:blipFill>
            </p:spPr>
            <p:txBody>
              <a:bodyPr/>
              <a:lstStyle/>
              <a:p>
                <a:r>
                  <a:rPr lang="en-US">
                    <a:noFill/>
                  </a:rPr>
                  <a:t> </a:t>
                </a:r>
              </a:p>
            </p:txBody>
          </p:sp>
        </mc:Fallback>
      </mc:AlternateContent>
    </p:spTree>
    <p:extLst>
      <p:ext uri="{BB962C8B-B14F-4D97-AF65-F5344CB8AC3E}">
        <p14:creationId xmlns:p14="http://schemas.microsoft.com/office/powerpoint/2010/main" val="38067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1" grpId="0" animBg="1"/>
      <p:bldP spid="1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Results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extLst>
                        <a:ext uri="{9D8B030D-6E8A-4147-A177-3AD203B41FA5}">
                          <a16:colId xmlns:a16="http://schemas.microsoft.com/office/drawing/2014/main" val="20000"/>
                        </a:ext>
                      </a:extLst>
                    </a:gridCol>
                    <a:gridCol w="3744149">
                      <a:extLst>
                        <a:ext uri="{9D8B030D-6E8A-4147-A177-3AD203B41FA5}">
                          <a16:colId xmlns:a16="http://schemas.microsoft.com/office/drawing/2014/main" val="20001"/>
                        </a:ext>
                      </a:extLst>
                    </a:gridCol>
                    <a:gridCol w="3744149">
                      <a:extLst>
                        <a:ext uri="{9D8B030D-6E8A-4147-A177-3AD203B41FA5}">
                          <a16:colId xmlns:a16="http://schemas.microsoft.com/office/drawing/2014/main" val="20002"/>
                        </a:ext>
                      </a:extLst>
                    </a:gridCol>
                  </a:tblGrid>
                  <a:tr h="37084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extLst>
                      <a:ext uri="{0D108BD9-81ED-4DB2-BD59-A6C34878D82A}">
                        <a16:rowId xmlns:a16="http://schemas.microsoft.com/office/drawing/2014/main" val="10000"/>
                      </a:ext>
                    </a:extLst>
                  </a:tr>
                  <a:tr h="370840">
                    <a:tc>
                      <a:txBody>
                        <a:bodyPr/>
                        <a:lstStyle/>
                        <a:p>
                          <a:r>
                            <a:rPr lang="en-US" sz="3600" dirty="0" smtClean="0"/>
                            <a:t>Argon2i-A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1.71</m:t>
                                      </m:r>
                                    </m:sup>
                                  </m:sSup>
                                </m:e>
                              </m:d>
                              <m:r>
                                <a:rPr lang="en-US" sz="3200" b="0" i="1" smtClean="0">
                                  <a:latin typeface="Cambria Math"/>
                                  <a:ea typeface="Cambria Math" panose="02040503050406030204" pitchFamily="18" charset="0"/>
                                </a:rPr>
                                <m:t> </m:t>
                              </m:r>
                            </m:oMath>
                          </a14:m>
                          <a:r>
                            <a:rPr lang="en-US" sz="3200" dirty="0" smtClean="0"/>
                            <a:t>[ABP16]</a:t>
                          </a:r>
                        </a:p>
                        <a:p>
                          <a14:m>
                            <m:oMath xmlns:m="http://schemas.openxmlformats.org/officeDocument/2006/math">
                              <m:acc>
                                <m:accPr>
                                  <m:chr m:val="̃"/>
                                  <m:ctrlPr>
                                    <a:rPr lang="en-US" sz="3200" i="1" strike="sngStrike" smtClean="0">
                                      <a:solidFill>
                                        <a:srgbClr val="FF0000"/>
                                      </a:solidFill>
                                      <a:latin typeface="Cambria Math" panose="02040503050406030204" pitchFamily="18" charset="0"/>
                                      <a:ea typeface="Cambria Math" panose="02040503050406030204" pitchFamily="18" charset="0"/>
                                    </a:rPr>
                                  </m:ctrlPr>
                                </m:accPr>
                                <m:e>
                                  <m:r>
                                    <a:rPr lang="en-US" sz="3200" i="1" strike="sngStrike">
                                      <a:solidFill>
                                        <a:srgbClr val="FF0000"/>
                                      </a:solidFill>
                                      <a:latin typeface="Cambria Math" panose="02040503050406030204" pitchFamily="18" charset="0"/>
                                      <a:ea typeface="Cambria Math" panose="02040503050406030204" pitchFamily="18" charset="0"/>
                                    </a:rPr>
                                    <m:t>𝑂</m:t>
                                  </m:r>
                                </m:e>
                              </m:acc>
                              <m:d>
                                <m:dPr>
                                  <m:ctrlPr>
                                    <a:rPr lang="en-US" sz="3200" i="1" strike="sngStrike">
                                      <a:solidFill>
                                        <a:srgbClr val="FF0000"/>
                                      </a:solidFill>
                                      <a:latin typeface="Cambria Math" panose="02040503050406030204" pitchFamily="18" charset="0"/>
                                      <a:ea typeface="Cambria Math" panose="02040503050406030204" pitchFamily="18" charset="0"/>
                                    </a:rPr>
                                  </m:ctrlPr>
                                </m:dPr>
                                <m:e>
                                  <m:sSup>
                                    <m:sSupPr>
                                      <m:ctrlPr>
                                        <a:rPr lang="en-US" sz="3200" i="1" strike="sngStrike">
                                          <a:solidFill>
                                            <a:srgbClr val="FF0000"/>
                                          </a:solidFill>
                                          <a:latin typeface="Cambria Math" panose="02040503050406030204" pitchFamily="18" charset="0"/>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1.7</m:t>
                                      </m:r>
                                      <m:r>
                                        <a:rPr lang="en-US" sz="3200" b="0" i="1" strike="sngStrike" smtClean="0">
                                          <a:solidFill>
                                            <a:srgbClr val="FF0000"/>
                                          </a:solidFill>
                                          <a:latin typeface="Cambria Math"/>
                                          <a:ea typeface="Cambria Math" panose="02040503050406030204" pitchFamily="18" charset="0"/>
                                        </a:rPr>
                                        <m:t>5</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panose="02040503050406030204" pitchFamily="18" charset="0"/>
                                      <a:ea typeface="Cambria Math" panose="02040503050406030204" pitchFamily="18" charset="0"/>
                                    </a:rPr>
                                  </m:ctrlPr>
                                </m:dPr>
                                <m:e>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[ABP16]</a:t>
                          </a:r>
                          <a:endParaRPr lang="en-US" sz="3200" dirty="0"/>
                        </a:p>
                      </a:txBody>
                      <a:tcPr anchor="ctr"/>
                    </a:tc>
                    <a:extLst>
                      <a:ext uri="{0D108BD9-81ED-4DB2-BD59-A6C34878D82A}">
                        <a16:rowId xmlns:a16="http://schemas.microsoft.com/office/drawing/2014/main" val="10001"/>
                      </a:ext>
                    </a:extLst>
                  </a:tr>
                  <a:tr h="370840">
                    <a:tc>
                      <a:txBody>
                        <a:bodyPr/>
                        <a:lstStyle/>
                        <a:p>
                          <a:r>
                            <a:rPr lang="en-US" sz="3600" dirty="0" smtClean="0"/>
                            <a:t>Catena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618</m:t>
                                      </m:r>
                                    </m:sup>
                                  </m:sSup>
                                </m:e>
                              </m:d>
                            </m:oMath>
                          </a14:m>
                          <a:r>
                            <a:rPr lang="en-US" sz="3200" dirty="0" smtClean="0"/>
                            <a:t> [ABP16]</a:t>
                          </a:r>
                        </a:p>
                        <a:p>
                          <a14:m>
                            <m:oMath xmlns:m="http://schemas.openxmlformats.org/officeDocument/2006/math">
                              <m:r>
                                <a:rPr lang="en-US" sz="3200" b="0" i="1" strike="sngStrike" smtClean="0">
                                  <a:solidFill>
                                    <a:srgbClr val="FF0000"/>
                                  </a:solidFill>
                                  <a:latin typeface="Cambria Math"/>
                                  <a:ea typeface="Cambria Math" panose="02040503050406030204" pitchFamily="18" charset="0"/>
                                </a:rPr>
                                <m:t>𝑂</m:t>
                              </m:r>
                              <m:d>
                                <m:dPr>
                                  <m:ctrlPr>
                                    <a:rPr lang="en-US" sz="3200" i="1" strike="sngStrike">
                                      <a:solidFill>
                                        <a:srgbClr val="FF0000"/>
                                      </a:solidFill>
                                      <a:latin typeface="Cambria Math" panose="02040503050406030204" pitchFamily="18" charset="0"/>
                                      <a:ea typeface="Cambria Math" panose="02040503050406030204" pitchFamily="18" charset="0"/>
                                    </a:rPr>
                                  </m:ctrlPr>
                                </m:dPr>
                                <m:e>
                                  <m:sSup>
                                    <m:sSupPr>
                                      <m:ctrlPr>
                                        <a:rPr lang="en-US" sz="3200" i="1" strike="sngStrike">
                                          <a:solidFill>
                                            <a:srgbClr val="FF0000"/>
                                          </a:solidFill>
                                          <a:latin typeface="Cambria Math" panose="02040503050406030204" pitchFamily="18" charset="0"/>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m:t>
                                      </m:r>
                                      <m:r>
                                        <a:rPr lang="en-US" sz="3200" b="0" i="1" strike="sngStrike" smtClean="0">
                                          <a:solidFill>
                                            <a:srgbClr val="FF0000"/>
                                          </a:solidFill>
                                          <a:latin typeface="Cambria Math"/>
                                          <a:ea typeface="Cambria Math" panose="02040503050406030204" pitchFamily="18" charset="0"/>
                                        </a:rPr>
                                        <m:t>67</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i="1">
                                      <a:latin typeface="Cambria Math" panose="02040503050406030204" pitchFamily="18" charset="0"/>
                                      <a:ea typeface="Cambria Math" panose="02040503050406030204" pitchFamily="18" charset="0"/>
                                    </a:rPr>
                                    <m:t>Ω</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1.5</m:t>
                                      </m:r>
                                    </m:sup>
                                  </m:sSup>
                                </m:e>
                              </m:d>
                            </m:oMath>
                          </a14:m>
                          <a:r>
                            <a:rPr lang="en-US" sz="3200" dirty="0" smtClean="0"/>
                            <a:t> [ABP16]</a:t>
                          </a:r>
                        </a:p>
                      </a:txBody>
                      <a:tcPr anchor="ctr"/>
                    </a:tc>
                    <a:extLst>
                      <a:ext uri="{0D108BD9-81ED-4DB2-BD59-A6C34878D82A}">
                        <a16:rowId xmlns:a16="http://schemas.microsoft.com/office/drawing/2014/main" val="10002"/>
                      </a:ext>
                    </a:extLst>
                  </a:tr>
                  <a:tr h="37084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3200" i="1" dirty="0" smtClean="0">
                                  <a:latin typeface="Cambria Math"/>
                                  <a:ea typeface="Cambria Math"/>
                                </a:rPr>
                                <m:t>Ω</m:t>
                              </m:r>
                            </m:oMath>
                          </a14:m>
                          <a:r>
                            <a:rPr lang="en-US" sz="3200" dirty="0" smtClean="0"/>
                            <a:t>(n</a:t>
                          </a:r>
                          <a:r>
                            <a:rPr lang="en-US" sz="3200" baseline="30000" dirty="0" smtClean="0"/>
                            <a:t>2</a:t>
                          </a:r>
                          <a:r>
                            <a:rPr lang="en-US" sz="3200" dirty="0" smtClean="0"/>
                            <a:t>)</a:t>
                          </a:r>
                          <a:r>
                            <a:rPr lang="en-US" sz="3200" dirty="0" smtClean="0">
                              <a:ea typeface="Cambria Math" panose="02040503050406030204" pitchFamily="18" charset="0"/>
                            </a:rPr>
                            <a:t> </a:t>
                          </a:r>
                          <a:r>
                            <a:rPr lang="en-US" sz="3200" baseline="0" dirty="0" smtClean="0">
                              <a:ea typeface="+mn-ea"/>
                            </a:rPr>
                            <a:t> [ACPRT16]</a:t>
                          </a:r>
                          <a:endParaRPr lang="en-US" sz="3200" b="0" dirty="0" smtClean="0">
                            <a:ea typeface="Cambria Math" panose="02040503050406030204" pitchFamily="18" charset="0"/>
                          </a:endParaRPr>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44048279"/>
                  </p:ext>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gridCol w="3744149"/>
                    <a:gridCol w="3744149"/>
                  </a:tblGrid>
                  <a:tr h="51816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1090930">
                    <a:tc>
                      <a:txBody>
                        <a:bodyPr/>
                        <a:lstStyle/>
                        <a:p>
                          <a:r>
                            <a:rPr lang="en-US" sz="3600" dirty="0" smtClean="0"/>
                            <a:t>Argon2i-A</a:t>
                          </a:r>
                          <a:endParaRPr lang="en-US" sz="3600" dirty="0"/>
                        </a:p>
                      </a:txBody>
                      <a:tcPr/>
                    </a:tc>
                    <a:tc>
                      <a:txBody>
                        <a:bodyPr/>
                        <a:lstStyle/>
                        <a:p>
                          <a:endParaRPr lang="en-US"/>
                        </a:p>
                      </a:txBody>
                      <a:tcPr>
                        <a:blipFill rotWithShape="1">
                          <a:blip r:embed="rId2"/>
                          <a:stretch>
                            <a:fillRect l="-99837" t="-52514" r="-99837" b="-229050"/>
                          </a:stretch>
                        </a:blipFill>
                      </a:tcPr>
                    </a:tc>
                    <a:tc>
                      <a:txBody>
                        <a:bodyPr/>
                        <a:lstStyle/>
                        <a:p>
                          <a:endParaRPr lang="en-US"/>
                        </a:p>
                      </a:txBody>
                      <a:tcPr anchor="ctr">
                        <a:blipFill rotWithShape="1">
                          <a:blip r:embed="rId2"/>
                          <a:stretch>
                            <a:fillRect l="-200163" t="-52514" b="-229050"/>
                          </a:stretch>
                        </a:blipFill>
                      </a:tcPr>
                    </a:tc>
                  </a:tr>
                  <a:tr h="1078865">
                    <a:tc>
                      <a:txBody>
                        <a:bodyPr/>
                        <a:lstStyle/>
                        <a:p>
                          <a:r>
                            <a:rPr lang="en-US" sz="3600" dirty="0" smtClean="0"/>
                            <a:t>Catena</a:t>
                          </a:r>
                          <a:endParaRPr lang="en-US" sz="3600" dirty="0"/>
                        </a:p>
                      </a:txBody>
                      <a:tcPr/>
                    </a:tc>
                    <a:tc>
                      <a:txBody>
                        <a:bodyPr/>
                        <a:lstStyle/>
                        <a:p>
                          <a:endParaRPr lang="en-US"/>
                        </a:p>
                      </a:txBody>
                      <a:tcPr>
                        <a:blipFill rotWithShape="1">
                          <a:blip r:embed="rId2"/>
                          <a:stretch>
                            <a:fillRect l="-99837" t="-154237" r="-99837" b="-131638"/>
                          </a:stretch>
                        </a:blipFill>
                      </a:tcPr>
                    </a:tc>
                    <a:tc>
                      <a:txBody>
                        <a:bodyPr/>
                        <a:lstStyle/>
                        <a:p>
                          <a:endParaRPr lang="en-US"/>
                        </a:p>
                      </a:txBody>
                      <a:tcPr anchor="ctr">
                        <a:blipFill rotWithShape="1">
                          <a:blip r:embed="rId2"/>
                          <a:stretch>
                            <a:fillRect l="-200163" t="-154237" b="-131638"/>
                          </a:stretch>
                        </a:blipFill>
                      </a:tcPr>
                    </a:tc>
                  </a:tr>
                  <a:tr h="118872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endParaRPr lang="en-US"/>
                        </a:p>
                      </a:txBody>
                      <a:tcPr anchor="ctr">
                        <a:blipFill rotWithShape="1">
                          <a:blip r:embed="rId2"/>
                          <a:stretch>
                            <a:fillRect l="-200163" t="-230769" b="-19487"/>
                          </a:stretch>
                        </a:blipFill>
                      </a:tcPr>
                    </a:tc>
                  </a:tr>
                </a:tbl>
              </a:graphicData>
            </a:graphic>
          </p:graphicFrame>
        </mc:Fallback>
      </mc:AlternateContent>
      <p:sp>
        <p:nvSpPr>
          <p:cNvPr id="6" name="TextBox 5"/>
          <p:cNvSpPr txBox="1"/>
          <p:nvPr/>
        </p:nvSpPr>
        <p:spPr>
          <a:xfrm>
            <a:off x="925689" y="6016978"/>
            <a:ext cx="9481506" cy="584775"/>
          </a:xfrm>
          <a:prstGeom prst="rect">
            <a:avLst/>
          </a:prstGeom>
          <a:noFill/>
        </p:spPr>
        <p:txBody>
          <a:bodyPr wrap="none" rtlCol="0">
            <a:spAutoFit/>
          </a:bodyPr>
          <a:lstStyle/>
          <a:p>
            <a:r>
              <a:rPr lang="en-US" sz="3200" dirty="0" smtClean="0"/>
              <a:t>Idea: Apply our attack recursively during balloon phases</a:t>
            </a:r>
            <a:endParaRPr lang="en-US" sz="3200" dirty="0"/>
          </a:p>
        </p:txBody>
      </p:sp>
      <p:cxnSp>
        <p:nvCxnSpPr>
          <p:cNvPr id="8" name="Straight Arrow Connector 7"/>
          <p:cNvCxnSpPr/>
          <p:nvPr/>
        </p:nvCxnSpPr>
        <p:spPr>
          <a:xfrm flipV="1">
            <a:off x="2099733" y="2765778"/>
            <a:ext cx="2257778" cy="342053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09244" y="3663245"/>
            <a:ext cx="965200" cy="252306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94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e,d</a:t>
            </a:r>
            <a:r>
              <a:rPr lang="en-US" dirty="0" smtClean="0"/>
              <a:t>)-reducible curve for Argon2i-A</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6533661" y="5535967"/>
            <a:ext cx="388248" cy="584775"/>
          </a:xfrm>
          <a:prstGeom prst="rect">
            <a:avLst/>
          </a:prstGeom>
          <a:noFill/>
        </p:spPr>
        <p:txBody>
          <a:bodyPr wrap="none" rtlCol="0">
            <a:spAutoFit/>
          </a:bodyPr>
          <a:lstStyle/>
          <a:p>
            <a:r>
              <a:rPr lang="en-US" sz="3200" dirty="0" smtClean="0"/>
              <a:t>e</a:t>
            </a:r>
            <a:endParaRPr lang="en-US" sz="3200" dirty="0"/>
          </a:p>
        </p:txBody>
      </p:sp>
      <p:sp>
        <p:nvSpPr>
          <p:cNvPr id="6" name="TextBox 5"/>
          <p:cNvSpPr txBox="1"/>
          <p:nvPr/>
        </p:nvSpPr>
        <p:spPr>
          <a:xfrm rot="16200000">
            <a:off x="1203416" y="2997675"/>
            <a:ext cx="1769843" cy="584775"/>
          </a:xfrm>
          <a:prstGeom prst="rect">
            <a:avLst/>
          </a:prstGeom>
          <a:noFill/>
        </p:spPr>
        <p:txBody>
          <a:bodyPr wrap="none" rtlCol="0">
            <a:spAutoFit/>
          </a:bodyPr>
          <a:lstStyle/>
          <a:p>
            <a:r>
              <a:rPr lang="en-US" sz="3200" dirty="0" smtClean="0"/>
              <a:t>Depth (d)</a:t>
            </a:r>
            <a:endParaRPr lang="en-US" sz="3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025" t="28731" r="21878" b="24309"/>
          <a:stretch/>
        </p:blipFill>
        <p:spPr bwMode="auto">
          <a:xfrm>
            <a:off x="2432527" y="1436751"/>
            <a:ext cx="7025268" cy="402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57795" y="4413903"/>
            <a:ext cx="1120628" cy="369332"/>
          </a:xfrm>
          <a:prstGeom prst="rect">
            <a:avLst/>
          </a:prstGeom>
          <a:noFill/>
        </p:spPr>
        <p:txBody>
          <a:bodyPr wrap="none" rtlCol="0">
            <a:spAutoFit/>
          </a:bodyPr>
          <a:lstStyle/>
          <a:p>
            <a:r>
              <a:rPr lang="en-US" b="1" dirty="0" smtClean="0">
                <a:solidFill>
                  <a:srgbClr val="0070C0"/>
                </a:solidFill>
              </a:rPr>
              <a:t>Reducible</a:t>
            </a:r>
            <a:endParaRPr lang="en-US" b="1" dirty="0">
              <a:solidFill>
                <a:srgbClr val="0070C0"/>
              </a:solidFill>
            </a:endParaRPr>
          </a:p>
        </p:txBody>
      </p:sp>
      <p:sp>
        <p:nvSpPr>
          <p:cNvPr id="10" name="TextBox 9"/>
          <p:cNvSpPr txBox="1"/>
          <p:nvPr/>
        </p:nvSpPr>
        <p:spPr>
          <a:xfrm>
            <a:off x="9457795" y="5145582"/>
            <a:ext cx="1490023" cy="369332"/>
          </a:xfrm>
          <a:prstGeom prst="rect">
            <a:avLst/>
          </a:prstGeom>
          <a:noFill/>
        </p:spPr>
        <p:txBody>
          <a:bodyPr wrap="none" rtlCol="0">
            <a:spAutoFit/>
          </a:bodyPr>
          <a:lstStyle/>
          <a:p>
            <a:r>
              <a:rPr lang="en-US" b="1" dirty="0" smtClean="0">
                <a:solidFill>
                  <a:srgbClr val="7030A0"/>
                </a:solidFill>
              </a:rPr>
              <a:t>Depth Robust</a:t>
            </a:r>
            <a:endParaRPr lang="en-US" b="1" dirty="0">
              <a:solidFill>
                <a:srgbClr val="7030A0"/>
              </a:solidFill>
            </a:endParaRPr>
          </a:p>
        </p:txBody>
      </p:sp>
      <p:cxnSp>
        <p:nvCxnSpPr>
          <p:cNvPr id="7" name="Straight Arrow Connector 6"/>
          <p:cNvCxnSpPr/>
          <p:nvPr/>
        </p:nvCxnSpPr>
        <p:spPr>
          <a:xfrm>
            <a:off x="3861219" y="3770489"/>
            <a:ext cx="13607" cy="64341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55806" y="3290063"/>
            <a:ext cx="2547492" cy="461665"/>
          </a:xfrm>
          <a:prstGeom prst="rect">
            <a:avLst/>
          </a:prstGeom>
          <a:noFill/>
        </p:spPr>
        <p:txBody>
          <a:bodyPr wrap="none" rtlCol="0">
            <a:spAutoFit/>
          </a:bodyPr>
          <a:lstStyle/>
          <a:p>
            <a:r>
              <a:rPr lang="en-US" sz="2400" b="1" dirty="0" smtClean="0">
                <a:solidFill>
                  <a:srgbClr val="00B050"/>
                </a:solidFill>
              </a:rPr>
              <a:t>Gap: O(</a:t>
            </a:r>
            <a:r>
              <a:rPr lang="en-US" sz="2400" b="1" dirty="0" err="1" smtClean="0">
                <a:solidFill>
                  <a:srgbClr val="00B050"/>
                </a:solidFill>
              </a:rPr>
              <a:t>polylog</a:t>
            </a:r>
            <a:r>
              <a:rPr lang="en-US" sz="2400" b="1" dirty="0" smtClean="0">
                <a:solidFill>
                  <a:srgbClr val="00B050"/>
                </a:solidFill>
              </a:rPr>
              <a:t>(n))</a:t>
            </a:r>
            <a:endParaRPr lang="en-US" sz="2400" b="1" dirty="0">
              <a:solidFill>
                <a:srgbClr val="00B050"/>
              </a:solidFill>
            </a:endParaRPr>
          </a:p>
        </p:txBody>
      </p:sp>
      <p:cxnSp>
        <p:nvCxnSpPr>
          <p:cNvPr id="15" name="Straight Arrow Connector 14"/>
          <p:cNvCxnSpPr/>
          <p:nvPr/>
        </p:nvCxnSpPr>
        <p:spPr>
          <a:xfrm flipV="1">
            <a:off x="2688888" y="2377673"/>
            <a:ext cx="2307772" cy="647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60571" y="1654629"/>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5029552" y="2113626"/>
                <a:ext cx="3662285" cy="528093"/>
              </a:xfrm>
              <a:prstGeom prst="rect">
                <a:avLst/>
              </a:prstGeom>
              <a:noFill/>
            </p:spPr>
            <p:txBody>
              <a:bodyPr wrap="none" rtlCol="0">
                <a:spAutoFit/>
              </a:bodyPr>
              <a:lstStyle/>
              <a:p>
                <a14:m>
                  <m:oMath xmlns:m="http://schemas.openxmlformats.org/officeDocument/2006/math">
                    <m:r>
                      <a:rPr lang="en-US" sz="2800" b="0" i="1" smtClean="0">
                        <a:latin typeface="Cambria Math"/>
                      </a:rPr>
                      <m:t>𝑒</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0.75</m:t>
                        </m:r>
                      </m:sup>
                    </m:sSup>
                    <m:func>
                      <m:funcPr>
                        <m:ctrlPr>
                          <a:rPr lang="en-US" sz="2800" b="0" i="1" smtClean="0">
                            <a:latin typeface="Cambria Math" panose="02040503050406030204" pitchFamily="18" charset="0"/>
                          </a:rPr>
                        </m:ctrlPr>
                      </m:funcPr>
                      <m:fName>
                        <m:r>
                          <m:rPr>
                            <m:sty m:val="p"/>
                          </m:rPr>
                          <a:rPr lang="en-US" sz="2800" b="0" i="0" smtClean="0">
                            <a:latin typeface="Cambria Math"/>
                          </a:rPr>
                          <m:t>log</m:t>
                        </m:r>
                      </m:fName>
                      <m:e>
                        <m:r>
                          <a:rPr lang="en-US" sz="2800" b="0" i="1" smtClean="0">
                            <a:latin typeface="Cambria Math"/>
                          </a:rPr>
                          <m:t>𝑛</m:t>
                        </m:r>
                      </m:e>
                    </m:func>
                  </m:oMath>
                </a14:m>
                <a:r>
                  <a:rPr lang="en-US" sz="2800" dirty="0" smtClean="0"/>
                  <a:t>, </a:t>
                </a:r>
                <a14:m>
                  <m:oMath xmlns:m="http://schemas.openxmlformats.org/officeDocument/2006/math">
                    <m:r>
                      <m:rPr>
                        <m:sty m:val="p"/>
                      </m:rPr>
                      <a:rPr lang="en-US" sz="2800" b="0" i="0" smtClean="0">
                        <a:latin typeface="Cambria Math"/>
                      </a:rPr>
                      <m:t>d</m:t>
                    </m:r>
                    <m:r>
                      <a:rPr lang="en-US" sz="2800" b="0" i="0" smtClean="0">
                        <a:latin typeface="Cambria Math"/>
                      </a:rPr>
                      <m:t>=</m:t>
                    </m:r>
                    <m:rad>
                      <m:radPr>
                        <m:degHide m:val="on"/>
                        <m:ctrlPr>
                          <a:rPr lang="en-US" sz="2800" i="1" smtClean="0">
                            <a:latin typeface="Cambria Math" panose="02040503050406030204" pitchFamily="18" charset="0"/>
                          </a:rPr>
                        </m:ctrlPr>
                      </m:radPr>
                      <m:deg/>
                      <m:e>
                        <m:r>
                          <a:rPr lang="en-US" sz="2800" b="0" i="1" smtClean="0">
                            <a:latin typeface="Cambria Math"/>
                          </a:rPr>
                          <m:t>𝑛</m:t>
                        </m:r>
                      </m:e>
                    </m:rad>
                  </m:oMath>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29552" y="2113626"/>
                <a:ext cx="3662285" cy="528093"/>
              </a:xfrm>
              <a:prstGeom prst="rect">
                <a:avLst/>
              </a:prstGeom>
              <a:blipFill rotWithShape="1">
                <a:blip r:embed="rId3"/>
                <a:stretch>
                  <a:fillRect t="-9302" b="-33721"/>
                </a:stretch>
              </a:blipFill>
            </p:spPr>
            <p:txBody>
              <a:bodyPr/>
              <a:lstStyle/>
              <a:p>
                <a:r>
                  <a:rPr lang="en-US">
                    <a:noFill/>
                  </a:rPr>
                  <a:t> </a:t>
                </a:r>
              </a:p>
            </p:txBody>
          </p:sp>
        </mc:Fallback>
      </mc:AlternateContent>
      <p:cxnSp>
        <p:nvCxnSpPr>
          <p:cNvPr id="22" name="Straight Arrow Connector 21"/>
          <p:cNvCxnSpPr/>
          <p:nvPr/>
        </p:nvCxnSpPr>
        <p:spPr>
          <a:xfrm flipV="1">
            <a:off x="5551714" y="3910940"/>
            <a:ext cx="631163" cy="1063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215769" y="3646892"/>
                <a:ext cx="3640099" cy="523220"/>
              </a:xfrm>
              <a:prstGeom prst="rect">
                <a:avLst/>
              </a:prstGeom>
              <a:noFill/>
            </p:spPr>
            <p:txBody>
              <a:bodyPr wrap="none" rtlCol="0">
                <a:spAutoFit/>
              </a:bodyPr>
              <a:lstStyle/>
              <a:p>
                <a14:m>
                  <m:oMath xmlns:m="http://schemas.openxmlformats.org/officeDocument/2006/math">
                    <m:r>
                      <a:rPr lang="en-US" sz="2800" b="0" i="1" smtClean="0">
                        <a:latin typeface="Cambria Math"/>
                      </a:rPr>
                      <m:t>𝑒</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0.9</m:t>
                        </m:r>
                      </m:sup>
                    </m:sSup>
                    <m:func>
                      <m:funcPr>
                        <m:ctrlPr>
                          <a:rPr lang="en-US" sz="2800" b="0" i="1" smtClean="0">
                            <a:latin typeface="Cambria Math" panose="02040503050406030204" pitchFamily="18" charset="0"/>
                          </a:rPr>
                        </m:ctrlPr>
                      </m:funcPr>
                      <m:fName>
                        <m:r>
                          <m:rPr>
                            <m:sty m:val="p"/>
                          </m:rPr>
                          <a:rPr lang="en-US" sz="2800" b="0" i="0" smtClean="0">
                            <a:latin typeface="Cambria Math"/>
                          </a:rPr>
                          <m:t>log</m:t>
                        </m:r>
                      </m:fName>
                      <m:e>
                        <m:r>
                          <a:rPr lang="en-US" sz="2800" b="0" i="1" smtClean="0">
                            <a:latin typeface="Cambria Math"/>
                          </a:rPr>
                          <m:t>𝑛</m:t>
                        </m:r>
                      </m:e>
                    </m:func>
                  </m:oMath>
                </a14:m>
                <a:r>
                  <a:rPr lang="en-US" sz="2800" dirty="0" smtClean="0"/>
                  <a:t>, </a:t>
                </a:r>
                <a14:m>
                  <m:oMath xmlns:m="http://schemas.openxmlformats.org/officeDocument/2006/math">
                    <m:r>
                      <m:rPr>
                        <m:sty m:val="p"/>
                      </m:rPr>
                      <a:rPr lang="en-US" sz="2800" b="0" i="0" smtClean="0">
                        <a:latin typeface="Cambria Math"/>
                      </a:rPr>
                      <m:t>d</m:t>
                    </m:r>
                    <m:r>
                      <a:rPr lang="en-US" sz="2800" b="0" i="0"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0.2</m:t>
                        </m:r>
                      </m:sup>
                    </m:sSup>
                  </m:oMath>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215769" y="3646892"/>
                <a:ext cx="3640099" cy="523220"/>
              </a:xfrm>
              <a:prstGeom prst="rect">
                <a:avLst/>
              </a:prstGeom>
              <a:blipFill rotWithShape="1">
                <a:blip r:embed="rId4"/>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41923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𝐶𝐶</m:t>
                      </m:r>
                      <m:d>
                        <m:dPr>
                          <m:ctrlPr>
                            <a:rPr lang="en-US" b="0" i="1" smtClean="0">
                              <a:latin typeface="Cambria Math" panose="02040503050406030204" pitchFamily="18" charset="0"/>
                            </a:rPr>
                          </m:ctrlPr>
                        </m:dPr>
                        <m:e>
                          <m:r>
                            <a:rPr lang="en-US" b="0" i="1" smtClean="0">
                              <a:latin typeface="Cambria Math"/>
                            </a:rPr>
                            <m:t>𝐺</m:t>
                          </m:r>
                        </m:e>
                      </m:d>
                      <m:r>
                        <a:rPr lang="en-US" b="0" i="1" smtClean="0">
                          <a:latin typeface="Cambria Math"/>
                          <a:ea typeface="Cambria Math"/>
                        </a:rPr>
                        <m:t>≤</m:t>
                      </m:r>
                      <m:r>
                        <a:rPr lang="en-US" i="1">
                          <a:latin typeface="Cambria Math" panose="02040503050406030204" pitchFamily="18" charset="0"/>
                        </a:rPr>
                        <m:t>𝑒𝑛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b="0" i="1" smtClean="0">
                              <a:latin typeface="Cambria Math"/>
                            </a:rPr>
                            <m:t>𝑒</m:t>
                          </m:r>
                        </m:den>
                      </m:f>
                      <m:r>
                        <a:rPr lang="en-US" i="1">
                          <a:latin typeface="Cambria Math" panose="02040503050406030204" pitchFamily="18" charset="0"/>
                        </a:rPr>
                        <m:t>𝑛𝑑</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ea typeface="Cambria Math"/>
                        </a:rPr>
                        <m:t>≤</m:t>
                      </m:r>
                      <m:r>
                        <a:rPr lang="en-US" i="1">
                          <a:latin typeface="Cambria Math" panose="02040503050406030204" pitchFamily="18" charset="0"/>
                        </a:rPr>
                        <m:t>𝑒𝑛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a:rPr>
                            <m:t>𝑒</m:t>
                          </m:r>
                        </m:den>
                      </m:f>
                      <m:r>
                        <a:rPr lang="en-US" b="0" i="1" smtClean="0">
                          <a:latin typeface="Cambria Math"/>
                        </a:rPr>
                        <m:t>𝐶𝐶</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𝐺</m:t>
                          </m:r>
                        </m:e>
                        <m:sup>
                          <m:r>
                            <a:rPr lang="en-US" b="0" i="1" smtClean="0">
                              <a:latin typeface="Cambria Math"/>
                            </a:rPr>
                            <m:t>′</m:t>
                          </m:r>
                        </m:sup>
                      </m:sSup>
                      <m:r>
                        <a:rPr lang="en-US" b="0" i="1" smtClean="0">
                          <a:latin typeface="Cambria Math"/>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ea typeface="Cambria Math"/>
                        </a:rPr>
                        <m:t>≤</m:t>
                      </m:r>
                      <m:r>
                        <a:rPr lang="en-US" i="1">
                          <a:latin typeface="Cambria Math" panose="02040503050406030204" pitchFamily="18" charset="0"/>
                        </a:rPr>
                        <m:t>𝑒</m:t>
                      </m:r>
                      <m:r>
                        <a:rPr lang="en-US" b="0" i="1" baseline="-25000" smtClean="0">
                          <a:latin typeface="Cambria Math"/>
                        </a:rPr>
                        <m:t>1</m:t>
                      </m:r>
                      <m:r>
                        <a:rPr lang="en-US" i="1">
                          <a:latin typeface="Cambria Math" panose="02040503050406030204" pitchFamily="18" charset="0"/>
                        </a:rPr>
                        <m:t>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a:rPr>
                            <m:t>𝑒</m:t>
                          </m:r>
                          <m:r>
                            <a:rPr lang="en-US" b="0" i="1" baseline="-25000" smtClean="0">
                              <a:latin typeface="Cambria Math"/>
                            </a:rPr>
                            <m:t>1</m:t>
                          </m:r>
                        </m:den>
                      </m:f>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𝑒</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a:rPr>
                                <m:t>𝑒</m:t>
                              </m:r>
                              <m:r>
                                <a:rPr lang="en-US" b="0" i="1" baseline="-25000" smtClean="0">
                                  <a:latin typeface="Cambria Math"/>
                                </a:rPr>
                                <m:t>2</m:t>
                              </m:r>
                            </m:den>
                          </m:f>
                          <m:sSub>
                            <m:sSubPr>
                              <m:ctrlPr>
                                <a:rPr lang="en-US" i="1">
                                  <a:latin typeface="Cambria Math" panose="02040503050406030204" pitchFamily="18" charset="0"/>
                                </a:rPr>
                              </m:ctrlPr>
                            </m:sSubPr>
                            <m:e>
                              <m:r>
                                <a:rPr lang="en-US" i="1">
                                  <a:latin typeface="Cambria Math"/>
                                </a:rPr>
                                <m:t>𝑑</m:t>
                              </m:r>
                            </m:e>
                            <m:sub>
                              <m:r>
                                <a:rPr lang="en-US" b="0" i="1" smtClean="0">
                                  <a:latin typeface="Cambria Math"/>
                                </a:rPr>
                                <m:t>2</m:t>
                              </m:r>
                            </m:sub>
                          </m:sSub>
                          <m:r>
                            <a:rPr lang="en-US" b="0" i="1" smtClean="0">
                              <a:latin typeface="Cambria Math"/>
                            </a:rPr>
                            <m:t>𝑛</m:t>
                          </m:r>
                        </m:e>
                      </m:d>
                    </m:oMath>
                  </m:oMathPara>
                </a14:m>
                <a:endParaRPr lang="en-US" dirty="0" smtClean="0"/>
              </a:p>
              <a:p>
                <a:pPr marL="0" indent="0">
                  <a:buNone/>
                </a:pPr>
                <a:endParaRPr lang="en-US" dirty="0"/>
              </a:p>
              <a:p>
                <a:pPr marL="0" indent="0" algn="ctr">
                  <a:buNone/>
                </a:pPr>
                <a:r>
                  <a:rPr lang="en-US" b="1" dirty="0" smtClean="0">
                    <a:solidFill>
                      <a:srgbClr val="00B050"/>
                    </a:solidFill>
                  </a:rPr>
                  <a:t>….</a:t>
                </a:r>
                <a:endParaRPr lang="en-US" b="1" dirty="0">
                  <a:solidFill>
                    <a:srgbClr val="00B05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4" name="Oval 3"/>
          <p:cNvSpPr/>
          <p:nvPr/>
        </p:nvSpPr>
        <p:spPr>
          <a:xfrm>
            <a:off x="7086600" y="1861457"/>
            <a:ext cx="957943" cy="69668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60028" y="2993571"/>
            <a:ext cx="1469572" cy="69668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7642" y="3929741"/>
            <a:ext cx="2803072" cy="1306287"/>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1911" y="3934981"/>
            <a:ext cx="835378" cy="1306287"/>
          </a:xfrm>
          <a:prstGeom prst="ellipse">
            <a:avLst/>
          </a:prstGeom>
          <a:solidFill>
            <a:srgbClr val="00B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3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Depth-robustness is a necessary  and sufficient for secure </a:t>
            </a:r>
            <a:r>
              <a:rPr lang="en-US" dirty="0" err="1" smtClean="0"/>
              <a:t>iMHFs</a:t>
            </a:r>
            <a:endParaRPr lang="en-US" dirty="0" smtClean="0"/>
          </a:p>
          <a:p>
            <a:pPr lvl="1"/>
            <a:r>
              <a:rPr lang="en-US" dirty="0" smtClean="0"/>
              <a:t>[AB16] [ABP16]</a:t>
            </a:r>
          </a:p>
          <a:p>
            <a:endParaRPr lang="en-US" dirty="0" smtClean="0"/>
          </a:p>
          <a:p>
            <a:r>
              <a:rPr lang="en-US" dirty="0" smtClean="0"/>
              <a:t>Big Challenge: Improved </a:t>
            </a:r>
            <a:r>
              <a:rPr lang="en-US" dirty="0"/>
              <a:t>Constructions of Depth-Robust Graphs</a:t>
            </a:r>
          </a:p>
          <a:p>
            <a:pPr lvl="1"/>
            <a:r>
              <a:rPr lang="en-US" dirty="0" smtClean="0"/>
              <a:t>We already have constructions in theory [EGS77, PR80</a:t>
            </a:r>
            <a:r>
              <a:rPr lang="en-US" dirty="0"/>
              <a:t>, </a:t>
            </a:r>
            <a:r>
              <a:rPr lang="en-US" dirty="0" smtClean="0"/>
              <a:t>…]</a:t>
            </a:r>
            <a:endParaRPr lang="en-US" dirty="0"/>
          </a:p>
          <a:p>
            <a:pPr lvl="1"/>
            <a:r>
              <a:rPr lang="en-US" dirty="0" smtClean="0"/>
              <a:t>But constants </a:t>
            </a:r>
            <a:r>
              <a:rPr lang="en-US" dirty="0"/>
              <a:t>matter</a:t>
            </a:r>
            <a:r>
              <a:rPr lang="en-US" dirty="0" smtClean="0"/>
              <a:t>!</a:t>
            </a:r>
          </a:p>
          <a:p>
            <a:pPr lvl="1"/>
            <a:endParaRPr lang="en-US" dirty="0"/>
          </a:p>
          <a:p>
            <a:endParaRPr lang="en-US" dirty="0"/>
          </a:p>
        </p:txBody>
      </p:sp>
    </p:spTree>
    <p:extLst>
      <p:ext uri="{BB962C8B-B14F-4D97-AF65-F5344CB8AC3E}">
        <p14:creationId xmlns:p14="http://schemas.microsoft.com/office/powerpoint/2010/main" val="24334999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Open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Computational Complexity of Pebbling</a:t>
                </a:r>
              </a:p>
              <a:p>
                <a:pPr lvl="1"/>
                <a:r>
                  <a:rPr lang="en-US" dirty="0" smtClean="0"/>
                  <a:t>NP-Hard to determine CC(G)               [BZ16]</a:t>
                </a:r>
              </a:p>
              <a:p>
                <a:pPr lvl="1"/>
                <a:r>
                  <a:rPr lang="en-US" dirty="0" smtClean="0"/>
                  <a:t>Hardness of Approximation?</a:t>
                </a:r>
              </a:p>
              <a:p>
                <a:pPr lvl="1"/>
                <a:endParaRPr lang="en-US" dirty="0"/>
              </a:p>
              <a:p>
                <a:r>
                  <a:rPr lang="en-US" dirty="0" smtClean="0"/>
                  <a:t>What is CC(Argon2i-B)?</a:t>
                </a:r>
              </a:p>
              <a:p>
                <a:pPr lvl="1"/>
                <a:r>
                  <a:rPr lang="en-US" dirty="0" smtClean="0"/>
                  <a:t>Upper Bound: O(n</a:t>
                </a:r>
                <a:r>
                  <a:rPr lang="en-US" baseline="30000" dirty="0" smtClean="0"/>
                  <a:t>1.8</a:t>
                </a:r>
                <a:r>
                  <a:rPr lang="en-US" dirty="0" smtClean="0"/>
                  <a:t>)                            [AB16b]</a:t>
                </a:r>
              </a:p>
              <a:p>
                <a:pPr lvl="1"/>
                <a:r>
                  <a:rPr lang="en-US" dirty="0"/>
                  <a:t>Recursive attack: O(n</a:t>
                </a:r>
                <a:r>
                  <a:rPr lang="en-US" baseline="30000" dirty="0"/>
                  <a:t>1.77</a:t>
                </a:r>
                <a:r>
                  <a:rPr lang="en-US" dirty="0"/>
                  <a:t>)    </a:t>
                </a:r>
                <a:r>
                  <a:rPr lang="en-US" dirty="0" smtClean="0"/>
                  <a:t>                  [</a:t>
                </a:r>
                <a:r>
                  <a:rPr lang="en-US" dirty="0"/>
                  <a:t>BZ16b</a:t>
                </a:r>
                <a:r>
                  <a:rPr lang="en-US" dirty="0" smtClean="0"/>
                  <a:t>]+[ABP16]</a:t>
                </a:r>
                <a:endParaRPr lang="en-US" dirty="0"/>
              </a:p>
              <a:p>
                <a:pPr lvl="1"/>
                <a:r>
                  <a:rPr lang="en-US" dirty="0" smtClean="0"/>
                  <a:t>Lower Bound: </a:t>
                </a:r>
                <a14:m>
                  <m:oMath xmlns:m="http://schemas.openxmlformats.org/officeDocument/2006/math">
                    <m:r>
                      <a:rPr lang="en-US" b="0" i="0" dirty="0" smtClean="0">
                        <a:latin typeface="Cambria Math"/>
                        <a:ea typeface="Cambria Math"/>
                      </a:rPr>
                      <m:t>     </m:t>
                    </m:r>
                    <m:r>
                      <m:rPr>
                        <m:sty m:val="p"/>
                      </m:rPr>
                      <a:rPr lang="el-GR" i="1" dirty="0">
                        <a:latin typeface="Cambria Math"/>
                        <a:ea typeface="Cambria Math"/>
                      </a:rPr>
                      <m:t>Ω</m:t>
                    </m:r>
                  </m:oMath>
                </a14:m>
                <a:r>
                  <a:rPr lang="en-US" dirty="0" smtClean="0"/>
                  <a:t>(n</a:t>
                </a:r>
                <a:r>
                  <a:rPr lang="en-US" baseline="30000" dirty="0" smtClean="0"/>
                  <a:t>1.66</a:t>
                </a:r>
                <a:r>
                  <a:rPr lang="en-US" dirty="0" smtClean="0"/>
                  <a:t>)</a:t>
                </a:r>
                <a:r>
                  <a:rPr lang="en-US" dirty="0" smtClean="0">
                    <a:ea typeface="Cambria Math" panose="02040503050406030204" pitchFamily="18" charset="0"/>
                  </a:rPr>
                  <a:t>                      </a:t>
                </a:r>
                <a:r>
                  <a:rPr lang="en-US" dirty="0" smtClean="0"/>
                  <a:t>[</a:t>
                </a:r>
                <a:r>
                  <a:rPr lang="en-US" dirty="0"/>
                  <a:t>BZ16b]</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Right Brace 3"/>
          <p:cNvSpPr/>
          <p:nvPr/>
        </p:nvSpPr>
        <p:spPr>
          <a:xfrm>
            <a:off x="4746171" y="4299857"/>
            <a:ext cx="326572" cy="892629"/>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2743" y="5918920"/>
            <a:ext cx="3417089" cy="584775"/>
          </a:xfrm>
          <a:prstGeom prst="rect">
            <a:avLst/>
          </a:prstGeom>
          <a:noFill/>
        </p:spPr>
        <p:txBody>
          <a:bodyPr wrap="none" rtlCol="0">
            <a:spAutoFit/>
          </a:bodyPr>
          <a:lstStyle/>
          <a:p>
            <a:r>
              <a:rPr lang="en-US" sz="3200" b="1" dirty="0" smtClean="0"/>
              <a:t>Large Gap Remains</a:t>
            </a:r>
            <a:endParaRPr lang="en-US" sz="3200" dirty="0"/>
          </a:p>
        </p:txBody>
      </p:sp>
      <p:cxnSp>
        <p:nvCxnSpPr>
          <p:cNvPr id="6" name="Straight Arrow Connector 5"/>
          <p:cNvCxnSpPr/>
          <p:nvPr/>
        </p:nvCxnSpPr>
        <p:spPr>
          <a:xfrm flipH="1" flipV="1">
            <a:off x="5236029" y="4746172"/>
            <a:ext cx="500742" cy="127362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42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1111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3979" y="1298325"/>
                <a:ext cx="10515600" cy="4351338"/>
              </a:xfrm>
            </p:spPr>
            <p:txBody>
              <a:bodyPr>
                <a:normAutofit/>
              </a:bodyPr>
              <a:lstStyle/>
              <a:p>
                <a:r>
                  <a:rPr lang="en-US" b="1" dirty="0" smtClean="0"/>
                  <a:t>Step </a:t>
                </a:r>
                <a:r>
                  <a:rPr lang="en-US" b="1" dirty="0"/>
                  <a:t>2: </a:t>
                </a:r>
                <a:r>
                  <a:rPr lang="en-US" dirty="0"/>
                  <a:t>Show that a</a:t>
                </a:r>
                <a14:m>
                  <m:oMath xmlns:m="http://schemas.openxmlformats.org/officeDocument/2006/math">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 X’ cannot be distinguished from corresponding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oMath>
                </a14:m>
                <a:r>
                  <a:rPr lang="en-US" dirty="0" smtClean="0"/>
                  <a:t>-bit fixing source Y’ (uniform on non-fixed coordinates) by a distinguisher making at most T (adaptive) queries to the source. </a:t>
                </a:r>
                <a:endParaRPr lang="en-US" dirty="0"/>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m:t>
                                      </m:r>
                                    </m:sup>
                                  </m:sSup>
                                </m:sup>
                              </m:sSup>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oMath>
                  </m:oMathPara>
                </a14:m>
                <a:endParaRPr lang="en-US" dirty="0" smtClean="0">
                  <a:ea typeface="Cambria Math" panose="02040503050406030204" pitchFamily="18" charset="0"/>
                </a:endParaRPr>
              </a:p>
              <a:p>
                <a:pPr marL="457200" lvl="1" indent="0">
                  <a:buNone/>
                </a:pPr>
                <a:r>
                  <a:rPr lang="en-US" dirty="0" smtClean="0"/>
                  <a:t>And </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oMath>
                  </m:oMathPara>
                </a14:m>
                <a:endParaRPr lang="en-US" dirty="0" smtClean="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3979" y="1298325"/>
                <a:ext cx="10515600" cy="4351338"/>
              </a:xfrm>
              <a:blipFill>
                <a:blip r:embed="rId2"/>
                <a:stretch>
                  <a:fillRect l="-1043" t="-2381" r="-6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pic>
        <p:nvPicPr>
          <p:cNvPr id="5" name="Picture 4"/>
          <p:cNvPicPr>
            <a:picLocks noChangeAspect="1"/>
          </p:cNvPicPr>
          <p:nvPr/>
        </p:nvPicPr>
        <p:blipFill>
          <a:blip r:embed="rId3"/>
          <a:stretch>
            <a:fillRect/>
          </a:stretch>
        </p:blipFill>
        <p:spPr>
          <a:xfrm>
            <a:off x="356936" y="4236286"/>
            <a:ext cx="12208578" cy="2621714"/>
          </a:xfrm>
          <a:prstGeom prst="rect">
            <a:avLst/>
          </a:prstGeom>
        </p:spPr>
      </p:pic>
    </p:spTree>
    <p:extLst>
      <p:ext uri="{BB962C8B-B14F-4D97-AF65-F5344CB8AC3E}">
        <p14:creationId xmlns:p14="http://schemas.microsoft.com/office/powerpoint/2010/main" val="74659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smtClean="0"/>
                  <a:t>Step </a:t>
                </a:r>
                <a:r>
                  <a:rPr lang="en-US" b="1" dirty="0"/>
                  <a:t>2: </a:t>
                </a:r>
                <a:r>
                  <a:rPr lang="en-US" dirty="0"/>
                  <a:t>Show that a</a:t>
                </a:r>
                <a14:m>
                  <m:oMath xmlns:m="http://schemas.openxmlformats.org/officeDocument/2006/math">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 X’ cannot be distinguished from a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oMath>
                </a14:m>
                <a:r>
                  <a:rPr lang="en-US" dirty="0" smtClean="0"/>
                  <a:t>-bit fixing source Y’ by a distinguisher making at most T (adaptive) queries to the source. </a:t>
                </a:r>
                <a:endParaRPr lang="en-US" dirty="0"/>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m:t>
                                      </m:r>
                                    </m:sup>
                                  </m:sSup>
                                </m:sup>
                              </m:sSup>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oMath>
                  </m:oMathPara>
                </a14:m>
                <a:endParaRPr lang="en-US" dirty="0" smtClean="0">
                  <a:ea typeface="Cambria Math" panose="02040503050406030204" pitchFamily="18" charset="0"/>
                </a:endParaRPr>
              </a:p>
              <a:p>
                <a:pPr marL="457200" lvl="1" indent="0">
                  <a:buNone/>
                </a:pPr>
                <a:r>
                  <a:rPr lang="en-US" dirty="0" smtClean="0"/>
                  <a:t>And </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oMath>
                  </m:oMathPara>
                </a14:m>
                <a:endParaRPr lang="en-US" dirty="0" smtClean="0"/>
              </a:p>
              <a:p>
                <a:pPr marL="457200" lvl="1" indent="0">
                  <a:buNone/>
                </a:pPr>
                <a:endParaRPr lang="en-US" dirty="0" smtClean="0"/>
              </a:p>
              <a:p>
                <a:pPr marL="457200" lvl="1" indent="0">
                  <a:buNone/>
                </a:pPr>
                <a:r>
                  <a:rPr lang="en-US" b="1" dirty="0" smtClean="0"/>
                  <a:t>Proof Intuition: </a:t>
                </a:r>
              </a:p>
              <a:p>
                <a:pPr lvl="1"/>
                <a:r>
                  <a:rPr lang="en-US" dirty="0" smtClean="0"/>
                  <a:t>WLOG we can assume </a:t>
                </a:r>
                <a14:m>
                  <m:oMath xmlns:m="http://schemas.openxmlformats.org/officeDocument/2006/math">
                    <m:r>
                      <a:rPr lang="en-US" i="1">
                        <a:latin typeface="Cambria Math" panose="02040503050406030204" pitchFamily="18" charset="0"/>
                        <a:ea typeface="Cambria Math" panose="02040503050406030204" pitchFamily="18" charset="0"/>
                      </a:rPr>
                      <m:t>𝔇</m:t>
                    </m:r>
                  </m:oMath>
                </a14:m>
                <a:r>
                  <a:rPr lang="en-US" dirty="0" smtClean="0"/>
                  <a:t> is deterministic (otherwise we can fix the random coins that maximizes the advantage of the distinguisher for </a:t>
                </a:r>
                <a14:m>
                  <m:oMath xmlns:m="http://schemas.openxmlformats.org/officeDocument/2006/math">
                    <m:r>
                      <a:rPr lang="en-US" i="1">
                        <a:latin typeface="Cambria Math" panose="02040503050406030204" pitchFamily="18" charset="0"/>
                        <a:ea typeface="Cambria Math" panose="02040503050406030204" pitchFamily="18" charset="0"/>
                      </a:rPr>
                      <m:t>𝔇</m:t>
                    </m:r>
                  </m:oMath>
                </a14:m>
                <a:r>
                  <a:rPr lang="en-US" dirty="0" smtClean="0"/>
                  <a:t>) and only queries on non-fixed points. </a:t>
                </a:r>
              </a:p>
              <a:p>
                <a:pPr lvl="1"/>
                <a:r>
                  <a:rPr lang="en-US" dirty="0" smtClean="0"/>
                  <a:t>Transcript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is a list of all of the query/answer pairs that distinguisher </a:t>
                </a:r>
                <a14:m>
                  <m:oMath xmlns:m="http://schemas.openxmlformats.org/officeDocument/2006/math">
                    <m:r>
                      <a:rPr lang="en-US" i="1">
                        <a:latin typeface="Cambria Math" panose="02040503050406030204" pitchFamily="18" charset="0"/>
                        <a:ea typeface="Cambria Math" panose="02040503050406030204" pitchFamily="18" charset="0"/>
                      </a:rPr>
                      <m:t>𝔇</m:t>
                    </m:r>
                  </m:oMath>
                </a14:m>
                <a:r>
                  <a:rPr lang="en-US" dirty="0" smtClean="0"/>
                  <a:t> makes.</a:t>
                </a:r>
                <a:endParaRPr lang="en-US"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r="-1101" b="-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179978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dirty="0" smtClean="0"/>
                  <a:t>Step </a:t>
                </a:r>
                <a:r>
                  <a:rPr lang="en-US" b="1" dirty="0"/>
                  <a:t>2: </a:t>
                </a:r>
                <a:r>
                  <a:rPr lang="en-US" dirty="0"/>
                  <a:t>Show that a</a:t>
                </a:r>
                <a14:m>
                  <m:oMath xmlns:m="http://schemas.openxmlformats.org/officeDocument/2006/math">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 X’ cannot be distinguished from a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oMath>
                </a14:m>
                <a:r>
                  <a:rPr lang="en-US" dirty="0" smtClean="0"/>
                  <a:t>-bit fixing source Y’ by a distinguisher making at most T (adaptive) queries to the source. </a:t>
                </a:r>
                <a:endParaRPr lang="en-US" dirty="0"/>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m:t>
                                      </m:r>
                                    </m:sup>
                                  </m:sSup>
                                </m:sup>
                              </m:sSup>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oMath>
                  </m:oMathPara>
                </a14:m>
                <a:endParaRPr lang="en-US" dirty="0" smtClean="0">
                  <a:ea typeface="Cambria Math" panose="02040503050406030204" pitchFamily="18" charset="0"/>
                </a:endParaRPr>
              </a:p>
              <a:p>
                <a:pPr marL="457200" lvl="1" indent="0">
                  <a:buNone/>
                </a:pPr>
                <a:r>
                  <a:rPr lang="en-US" dirty="0" smtClean="0"/>
                  <a:t>And </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oMath>
                  </m:oMathPara>
                </a14:m>
                <a:endParaRPr lang="en-US" dirty="0" smtClean="0"/>
              </a:p>
              <a:p>
                <a:pPr marL="457200" lvl="1" indent="0">
                  <a:buNone/>
                </a:pPr>
                <a:endParaRPr lang="en-US" dirty="0" smtClean="0"/>
              </a:p>
              <a:p>
                <a:pPr marL="457200" lvl="1" indent="0">
                  <a:buNone/>
                </a:pPr>
                <a:r>
                  <a:rPr lang="en-US" b="1" dirty="0" smtClean="0"/>
                  <a:t>Proof Intuition: </a:t>
                </a:r>
                <a:r>
                  <a:rPr lang="en-US" dirty="0" smtClean="0"/>
                  <a:t>Transcript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smtClean="0"/>
                  <a:t> is a list of all of the query/answer pairs that distinguisher </a:t>
                </a:r>
                <a14:m>
                  <m:oMath xmlns:m="http://schemas.openxmlformats.org/officeDocument/2006/math">
                    <m:r>
                      <a:rPr lang="en-US" i="1">
                        <a:latin typeface="Cambria Math" panose="02040503050406030204" pitchFamily="18" charset="0"/>
                        <a:ea typeface="Cambria Math" panose="02040503050406030204" pitchFamily="18" charset="0"/>
                      </a:rPr>
                      <m:t>𝔇</m:t>
                    </m:r>
                  </m:oMath>
                </a14:m>
                <a:r>
                  <a:rPr lang="en-US" dirty="0" smtClean="0"/>
                  <a:t> makes.</a:t>
                </a:r>
                <a:endParaRPr lang="en-US" dirty="0"/>
              </a:p>
              <a:p>
                <a:pPr lvl="1"/>
                <a:r>
                  <a:rPr lang="en-US" dirty="0" smtClean="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𝑋</m:t>
                        </m:r>
                        <m:r>
                          <a:rPr lang="en-US" b="0" i="1" smtClean="0">
                            <a:latin typeface="Cambria Math" panose="02040503050406030204" pitchFamily="18" charset="0"/>
                          </a:rPr>
                          <m:t>′</m:t>
                        </m:r>
                      </m:sub>
                    </m:sSub>
                  </m:oMath>
                </a14:m>
                <a:r>
                  <a:rPr lang="en-US" dirty="0" smtClean="0"/>
                  <a:t> (resp.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𝑌</m:t>
                        </m:r>
                        <m:r>
                          <a:rPr lang="en-US" i="1">
                            <a:latin typeface="Cambria Math" panose="02040503050406030204" pitchFamily="18" charset="0"/>
                          </a:rPr>
                          <m:t>′</m:t>
                        </m:r>
                      </m:sub>
                    </m:sSub>
                  </m:oMath>
                </a14:m>
                <a:r>
                  <a:rPr lang="en-US" dirty="0" smtClean="0"/>
                  <a:t>) denote random variable over transcripts </a:t>
                </a:r>
                <a:r>
                  <a:rPr lang="en-US" dirty="0"/>
                  <a:t>resulting from interaction with </a:t>
                </a:r>
                <a:r>
                  <a:rPr lang="en-US" dirty="0" smtClean="0"/>
                  <a:t>source X’ (resp. Y’).</a:t>
                </a:r>
              </a:p>
              <a:p>
                <a:pPr lvl="1"/>
                <a:r>
                  <a:rPr lang="en-US" dirty="0" smtClean="0"/>
                  <a:t>Note: The support of</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𝑌</m:t>
                        </m:r>
                        <m:r>
                          <a:rPr lang="en-US" i="1">
                            <a:latin typeface="Cambria Math" panose="02040503050406030204" pitchFamily="18" charset="0"/>
                          </a:rPr>
                          <m:t>′</m:t>
                        </m:r>
                      </m:sub>
                    </m:sSub>
                  </m:oMath>
                </a14:m>
                <a:r>
                  <a:rPr lang="en-US" dirty="0" smtClean="0"/>
                  <a:t> contains the support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𝑋</m:t>
                        </m:r>
                        <m:r>
                          <a:rPr lang="en-US" i="1">
                            <a:latin typeface="Cambria Math" panose="02040503050406030204" pitchFamily="18" charset="0"/>
                          </a:rPr>
                          <m:t>′</m:t>
                        </m:r>
                      </m:sub>
                    </m:sSub>
                  </m:oMath>
                </a14:m>
                <a:r>
                  <a:rPr lang="en-US" dirty="0" smtClean="0"/>
                  <a:t>  </a:t>
                </a:r>
              </a:p>
              <a:p>
                <a:pPr lvl="1"/>
                <a:r>
                  <a:rPr lang="en-US" dirty="0" smtClean="0"/>
                  <a:t>For every transcript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in the support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𝑋</m:t>
                        </m:r>
                        <m:r>
                          <a:rPr lang="en-US" i="1">
                            <a:latin typeface="Cambria Math" panose="02040503050406030204" pitchFamily="18" charset="0"/>
                          </a:rPr>
                          <m:t>′</m:t>
                        </m:r>
                      </m:sub>
                    </m:sSub>
                  </m:oMath>
                </a14:m>
                <a:r>
                  <a:rPr lang="en-US" dirty="0" smtClean="0"/>
                  <a:t> we have </a:t>
                </a:r>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rPr>
                            <m:t>𝑇</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b="0" i="1" smtClean="0">
                                          <a:latin typeface="Cambria Math" panose="02040503050406030204" pitchFamily="18" charset="0"/>
                                        </a:rPr>
                                        <m:t>𝑌</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𝑇</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𝑀</m:t>
                          </m:r>
                        </m:e>
                        <m:sup>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oMath>
                  </m:oMathPara>
                </a14:m>
                <a:endParaRPr lang="en-US" dirty="0" smtClean="0"/>
              </a:p>
              <a:p>
                <a:pPr marL="457200" lvl="1" indent="0">
                  <a:buNone/>
                </a:pPr>
                <a:endParaRPr lang="en-US" dirty="0" smtClean="0"/>
              </a:p>
              <a:p>
                <a:pPr marL="457200" lvl="1" indent="0">
                  <a:buNone/>
                </a:pPr>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r="-1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307631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 Auxiliary-Input </a:t>
            </a:r>
            <a:r>
              <a:rPr lang="en-US" b="1" dirty="0"/>
              <a:t>Attacker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b="1" dirty="0" smtClean="0"/>
                  <a:t>Auxiliary-Input Attacker Model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oMath>
                </a14:m>
                <a:endParaRPr lang="en-US" dirty="0"/>
              </a:p>
              <a:p>
                <a:r>
                  <a:rPr lang="en-US" b="1" dirty="0" smtClean="0"/>
                  <a:t>Random Oracle Version: </a:t>
                </a:r>
              </a:p>
              <a:p>
                <a:r>
                  <a:rPr lang="en-US" dirty="0" smtClean="0"/>
                  <a:t>Offline attacker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a14:m>
                <a:r>
                  <a:rPr lang="en-US" dirty="0" smtClean="0"/>
                  <a:t> is unbounded and outputs an </a:t>
                </a:r>
                <a14:m>
                  <m:oMath xmlns:m="http://schemas.openxmlformats.org/officeDocument/2006/math">
                    <m:r>
                      <a:rPr lang="en-US" b="0" i="1" smtClean="0">
                        <a:latin typeface="Cambria Math" panose="02040503050406030204" pitchFamily="18" charset="0"/>
                      </a:rPr>
                      <m:t>𝑆</m:t>
                    </m:r>
                  </m:oMath>
                </a14:m>
                <a:r>
                  <a:rPr lang="en-US" dirty="0" smtClean="0"/>
                  <a:t>-bit hint </a:t>
                </a:r>
                <a:r>
                  <a:rPr lang="en-US" dirty="0"/>
                  <a:t>for online attacker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after viewing entire truth table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will try to win security games using this hint</a:t>
                </a:r>
              </a:p>
              <a:p>
                <a:endParaRPr lang="en-US" dirty="0"/>
              </a:p>
              <a:p>
                <a:r>
                  <a:rPr lang="en-US" dirty="0" smtClean="0"/>
                  <a:t>(</a:t>
                </a:r>
                <a:r>
                  <a:rPr lang="en-US" dirty="0" err="1" smtClean="0"/>
                  <a:t>S,T,p</a:t>
                </a:r>
                <a:r>
                  <a:rPr lang="en-US" dirty="0" smtClean="0"/>
                  <a:t>)-attacker</a:t>
                </a:r>
              </a:p>
              <a:p>
                <a:pPr lvl="1"/>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oMath>
                </a14:m>
                <a:r>
                  <a:rPr lang="en-US" dirty="0" smtClean="0"/>
                  <a:t> outputs a S-bit hint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makes at most T random oracle queries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may be constrained in other ways (space/time/signing queries etc…) as specified by parameters p.</a:t>
                </a:r>
              </a:p>
              <a:p>
                <a14:m>
                  <m:oMath xmlns:m="http://schemas.openxmlformats.org/officeDocument/2006/math">
                    <m:d>
                      <m:dPr>
                        <m:ctrlPr>
                          <a:rPr lang="en-US"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e>
                    </m:d>
                  </m:oMath>
                </a14:m>
                <a:r>
                  <a:rPr lang="en-US" dirty="0" smtClean="0"/>
                  <a:t>-security </a:t>
                </a:r>
                <a:r>
                  <a:rPr lang="en-US" dirty="0" smtClean="0">
                    <a:sym typeface="Wingdings" panose="05000000000000000000" pitchFamily="2" charset="2"/>
                  </a:rPr>
                  <a:t> Any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𝑝</m:t>
                        </m:r>
                      </m:e>
                    </m:d>
                  </m:oMath>
                </a14:m>
                <a:r>
                  <a:rPr lang="en-US" dirty="0" smtClean="0">
                    <a:sym typeface="Wingdings" panose="05000000000000000000" pitchFamily="2" charset="2"/>
                  </a:rPr>
                  <a:t> attacker wins with advantage at most </a:t>
                </a:r>
                <a14:m>
                  <m:oMath xmlns:m="http://schemas.openxmlformats.org/officeDocument/2006/math">
                    <m:r>
                      <a:rPr lang="en-US" i="1">
                        <a:latin typeface="Cambria Math" panose="02040503050406030204" pitchFamily="18" charset="0"/>
                        <a:ea typeface="Cambria Math" panose="02040503050406030204" pitchFamily="18" charset="0"/>
                      </a:rPr>
                      <m:t>𝜀</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645914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Step </a:t>
                </a:r>
                <a:r>
                  <a:rPr lang="en-US" b="1" dirty="0"/>
                  <a:t>2: </a:t>
                </a:r>
                <a:r>
                  <a:rPr lang="en-US" dirty="0"/>
                  <a:t>Show that a</a:t>
                </a:r>
                <a14:m>
                  <m:oMath xmlns:m="http://schemas.openxmlformats.org/officeDocument/2006/math">
                    <m:r>
                      <a:rPr lang="en-US">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𝑃</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oMath>
                </a14:m>
                <a:r>
                  <a:rPr lang="en-US" dirty="0"/>
                  <a:t>-dense </a:t>
                </a:r>
                <a:r>
                  <a:rPr lang="en-US" dirty="0" smtClean="0"/>
                  <a:t>source X’ cannot be distinguished from a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oMath>
                </a14:m>
                <a:r>
                  <a:rPr lang="en-US" dirty="0" smtClean="0"/>
                  <a:t>-bit fixing source Y’ by a distinguisher making at most T (adaptive) queries to the source. </a:t>
                </a:r>
                <a:endParaRPr lang="en-US" dirty="0"/>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m:t>
                                      </m:r>
                                    </m:sup>
                                  </m:sSup>
                                </m:sup>
                              </m:sSup>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𝑀</m:t>
                              </m:r>
                            </m:e>
                            <m:sup>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oMath>
                  </m:oMathPara>
                </a14:m>
                <a:endParaRPr lang="en-US" dirty="0" smtClean="0">
                  <a:ea typeface="Cambria Math" panose="02040503050406030204" pitchFamily="18" charset="0"/>
                </a:endParaRPr>
              </a:p>
              <a:p>
                <a:pPr marL="457200" lvl="1" indent="0">
                  <a:buNone/>
                </a:pPr>
                <a:r>
                  <a:rPr lang="en-US" dirty="0" smtClean="0"/>
                  <a:t>And </a:t>
                </a:r>
                <a:endParaRPr lang="en-US"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𝑀</m:t>
                          </m:r>
                        </m:e>
                      </m:func>
                    </m:oMath>
                  </m:oMathPara>
                </a14:m>
                <a:endParaRPr lang="en-US" dirty="0" smtClean="0"/>
              </a:p>
              <a:p>
                <a:pPr marL="457200" lvl="1" indent="0">
                  <a:buNone/>
                </a:pPr>
                <a:endParaRPr lang="en-US" dirty="0" smtClean="0"/>
              </a:p>
              <a:p>
                <a:pPr marL="457200" lvl="1" indent="0">
                  <a:buNone/>
                </a:pPr>
                <a:r>
                  <a:rPr lang="en-US" b="1" dirty="0" smtClean="0"/>
                  <a:t>Proof Intuition: </a:t>
                </a:r>
                <a:r>
                  <a:rPr lang="en-US" dirty="0" smtClean="0"/>
                  <a:t>For every transcript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in the support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𝑌</m:t>
                        </m:r>
                        <m:r>
                          <a:rPr lang="en-US" i="1">
                            <a:latin typeface="Cambria Math" panose="02040503050406030204" pitchFamily="18" charset="0"/>
                          </a:rPr>
                          <m:t>′</m:t>
                        </m:r>
                      </m:sub>
                    </m:sSub>
                  </m:oMath>
                </a14:m>
                <a:r>
                  <a:rPr lang="en-US" dirty="0" smtClean="0"/>
                  <a:t> we have </a:t>
                </a:r>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rPr>
                            <m:t>𝑇</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b="0" i="1" smtClean="0">
                                          <a:latin typeface="Cambria Math" panose="02040503050406030204" pitchFamily="18" charset="0"/>
                                        </a:rPr>
                                        <m:t>𝑌</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𝑇</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𝑀</m:t>
                              </m:r>
                            </m:e>
                          </m:func>
                        </m:sup>
                      </m:sSup>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𝑀</m:t>
                          </m:r>
                        </m:e>
                        <m:sup>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oMath>
                  </m:oMathPara>
                </a14:m>
                <a:endParaRPr lang="en-US" dirty="0" smtClean="0"/>
              </a:p>
              <a:p>
                <a:pPr marL="457200" lvl="1" indent="0">
                  <a:buNone/>
                </a:pPr>
                <a:r>
                  <a:rPr lang="en-US" dirty="0" smtClean="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𝒯</m:t>
                        </m:r>
                      </m:e>
                      <m:sub>
                        <m:r>
                          <a:rPr lang="en-US" i="1">
                            <a:latin typeface="Cambria Math" panose="02040503050406030204" pitchFamily="18" charset="0"/>
                            <a:ea typeface="Cambria Math" panose="02040503050406030204" pitchFamily="18" charset="0"/>
                          </a:rPr>
                          <m:t>𝔇</m:t>
                        </m:r>
                      </m:sub>
                    </m:sSub>
                  </m:oMath>
                </a14:m>
                <a:r>
                  <a:rPr lang="en-US" dirty="0" smtClean="0"/>
                  <a:t> denote the set of all transcripts where </a:t>
                </a:r>
                <a14:m>
                  <m:oMath xmlns:m="http://schemas.openxmlformats.org/officeDocument/2006/math">
                    <m:r>
                      <a:rPr lang="en-US" i="1">
                        <a:latin typeface="Cambria Math" panose="02040503050406030204" pitchFamily="18" charset="0"/>
                        <a:ea typeface="Cambria Math" panose="02040503050406030204" pitchFamily="18" charset="0"/>
                      </a:rPr>
                      <m:t>𝔇</m:t>
                    </m:r>
                  </m:oMath>
                </a14:m>
                <a:r>
                  <a:rPr lang="en-US" dirty="0" smtClean="0"/>
                  <a:t> outputs 1. </a:t>
                </a: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𝜏</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𝒯</m:t>
                              </m:r>
                            </m:e>
                            <m:sub>
                              <m:r>
                                <a:rPr lang="en-US" i="1">
                                  <a:latin typeface="Cambria Math" panose="02040503050406030204" pitchFamily="18" charset="0"/>
                                  <a:ea typeface="Cambria Math" panose="02040503050406030204" pitchFamily="18" charset="0"/>
                                </a:rPr>
                                <m:t>𝔇</m:t>
                              </m:r>
                            </m:sub>
                          </m:sSub>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e>
                      </m:nary>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𝑀</m:t>
                          </m:r>
                        </m:e>
                        <m:sup>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𝒯</m:t>
                              </m:r>
                            </m:e>
                            <m:sub>
                              <m:r>
                                <a:rPr lang="en-US" i="1">
                                  <a:latin typeface="Cambria Math" panose="02040503050406030204" pitchFamily="18" charset="0"/>
                                  <a:ea typeface="Cambria Math" panose="02040503050406030204" pitchFamily="18" charset="0"/>
                                </a:rPr>
                                <m:t>𝔇</m:t>
                              </m:r>
                            </m:sub>
                          </m:sSub>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sSup>
                                        <m:sSupPr>
                                          <m:ctrlPr>
                                            <a:rPr lang="en-US" i="1">
                                              <a:latin typeface="Cambria Math" panose="02040503050406030204" pitchFamily="18" charset="0"/>
                                            </a:rPr>
                                          </m:ctrlPr>
                                        </m:sSupPr>
                                        <m:e>
                                          <m:r>
                                            <a:rPr lang="en-US" b="0" i="1" smtClean="0">
                                              <a:latin typeface="Cambria Math" panose="02040503050406030204" pitchFamily="18" charset="0"/>
                                            </a:rPr>
                                            <m:t>𝑌</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𝜏</m:t>
                                  </m:r>
                                </m:e>
                              </m:d>
                            </m:e>
                          </m:func>
                        </m:e>
                      </m:nary>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𝑀</m:t>
                          </m:r>
                        </m:e>
                        <m:sup>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𝛿</m:t>
                          </m:r>
                        </m:sup>
                      </m:sSup>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𝔇</m:t>
                                  </m:r>
                                </m:e>
                                <m: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sup>
                              </m:sSup>
                              <m:r>
                                <a:rPr lang="en-US" i="1">
                                  <a:latin typeface="Cambria Math" panose="02040503050406030204" pitchFamily="18" charset="0"/>
                                  <a:ea typeface="Cambria Math" panose="02040503050406030204" pitchFamily="18" charset="0"/>
                                </a:rPr>
                                <m:t>=1</m:t>
                              </m:r>
                            </m:e>
                          </m:d>
                        </m:e>
                      </m:func>
                    </m:oMath>
                  </m:oMathPara>
                </a14:m>
                <a:endParaRPr lang="en-US" dirty="0" smtClean="0"/>
              </a:p>
              <a:p>
                <a:pPr marL="457200" lvl="1" indent="0">
                  <a:buNone/>
                </a:pPr>
                <a:endParaRPr lang="en-US" dirty="0" smtClean="0"/>
              </a:p>
              <a:p>
                <a:pPr marL="457200" lvl="1" indent="0">
                  <a:buNone/>
                </a:pPr>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r="-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9931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pic>
        <p:nvPicPr>
          <p:cNvPr id="7" name="Picture 6"/>
          <p:cNvPicPr>
            <a:picLocks noChangeAspect="1"/>
          </p:cNvPicPr>
          <p:nvPr/>
        </p:nvPicPr>
        <p:blipFill>
          <a:blip r:embed="rId2"/>
          <a:stretch>
            <a:fillRect/>
          </a:stretch>
        </p:blipFill>
        <p:spPr>
          <a:xfrm>
            <a:off x="449178" y="2355374"/>
            <a:ext cx="10904622" cy="4502626"/>
          </a:xfrm>
          <a:prstGeom prst="rect">
            <a:avLst/>
          </a:prstGeom>
        </p:spPr>
      </p:pic>
      <p:pic>
        <p:nvPicPr>
          <p:cNvPr id="5" name="Picture 4"/>
          <p:cNvPicPr>
            <a:picLocks noChangeAspect="1"/>
          </p:cNvPicPr>
          <p:nvPr/>
        </p:nvPicPr>
        <p:blipFill>
          <a:blip r:embed="rId3"/>
          <a:stretch>
            <a:fillRect/>
          </a:stretch>
        </p:blipFill>
        <p:spPr>
          <a:xfrm>
            <a:off x="196515" y="0"/>
            <a:ext cx="12208578" cy="2621714"/>
          </a:xfrm>
          <a:prstGeom prst="rect">
            <a:avLst/>
          </a:prstGeom>
        </p:spPr>
      </p:pic>
      <p:pic>
        <p:nvPicPr>
          <p:cNvPr id="8" name="Picture 7"/>
          <p:cNvPicPr>
            <a:picLocks noChangeAspect="1"/>
          </p:cNvPicPr>
          <p:nvPr/>
        </p:nvPicPr>
        <p:blipFill>
          <a:blip r:embed="rId2"/>
          <a:stretch>
            <a:fillRect/>
          </a:stretch>
        </p:blipFill>
        <p:spPr>
          <a:xfrm>
            <a:off x="1297858" y="1447800"/>
            <a:ext cx="9596284" cy="3962400"/>
          </a:xfrm>
          <a:prstGeom prst="rect">
            <a:avLst/>
          </a:prstGeom>
        </p:spPr>
      </p:pic>
    </p:spTree>
    <p:extLst>
      <p:ext uri="{BB962C8B-B14F-4D97-AF65-F5344CB8AC3E}">
        <p14:creationId xmlns:p14="http://schemas.microsoft.com/office/powerpoint/2010/main" val="2670497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pic>
        <p:nvPicPr>
          <p:cNvPr id="5" name="Picture 4"/>
          <p:cNvPicPr>
            <a:picLocks noChangeAspect="1"/>
          </p:cNvPicPr>
          <p:nvPr/>
        </p:nvPicPr>
        <p:blipFill>
          <a:blip r:embed="rId3"/>
          <a:stretch>
            <a:fillRect/>
          </a:stretch>
        </p:blipFill>
        <p:spPr>
          <a:xfrm>
            <a:off x="419682" y="259409"/>
            <a:ext cx="11419391" cy="3196454"/>
          </a:xfrm>
          <a:prstGeom prst="rect">
            <a:avLst/>
          </a:prstGeom>
        </p:spPr>
      </p:pic>
      <p:pic>
        <p:nvPicPr>
          <p:cNvPr id="6" name="Picture 5"/>
          <p:cNvPicPr>
            <a:picLocks noChangeAspect="1"/>
          </p:cNvPicPr>
          <p:nvPr/>
        </p:nvPicPr>
        <p:blipFill>
          <a:blip r:embed="rId4"/>
          <a:stretch>
            <a:fillRect/>
          </a:stretch>
        </p:blipFill>
        <p:spPr>
          <a:xfrm>
            <a:off x="621889" y="3455863"/>
            <a:ext cx="10944469" cy="3184472"/>
          </a:xfrm>
          <a:prstGeom prst="rect">
            <a:avLst/>
          </a:prstGeom>
        </p:spPr>
      </p:pic>
    </p:spTree>
    <p:extLst>
      <p:ext uri="{BB962C8B-B14F-4D97-AF65-F5344CB8AC3E}">
        <p14:creationId xmlns:p14="http://schemas.microsoft.com/office/powerpoint/2010/main" val="1692207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9893" y="4001294"/>
                <a:ext cx="10515600" cy="2720181"/>
              </a:xfrm>
            </p:spPr>
            <p:txBody>
              <a:bodyPr>
                <a:normAutofit/>
              </a:bodyPr>
              <a:lstStyle/>
              <a:p>
                <a:pPr marL="0" indent="0">
                  <a:buNone/>
                </a:pPr>
                <a:r>
                  <a:rPr lang="en-US" dirty="0" smtClean="0"/>
                  <a:t>One Missing Link Remains! Prior bounds relied on entropy deficiency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r>
                      <a:rPr lang="en-US" i="1">
                        <a:latin typeface="Cambria Math" panose="02040503050406030204" pitchFamily="18" charset="0"/>
                      </a:rPr>
                      <m:t>=</m:t>
                    </m:r>
                    <m:r>
                      <a:rPr lang="en-US" i="1">
                        <a:latin typeface="Cambria Math" panose="02040503050406030204" pitchFamily="18" charset="0"/>
                      </a:rPr>
                      <m:t>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𝑀</m:t>
                        </m:r>
                      </m:e>
                    </m:fun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𝒛</m:t>
                            </m:r>
                          </m:sub>
                        </m:sSub>
                      </m:e>
                    </m:d>
                  </m:oMath>
                </a14:m>
                <a:r>
                  <a:rPr lang="en-US" dirty="0" smtClean="0"/>
                  <a:t> instead of S.</a:t>
                </a:r>
              </a:p>
              <a:p>
                <a:endParaRPr lang="en-US" dirty="0"/>
              </a:p>
              <a:p>
                <a:pPr marL="0" indent="0">
                  <a:buNone/>
                </a:pPr>
                <a:r>
                  <a:rPr lang="en-US" b="1" dirty="0" smtClean="0"/>
                  <a:t>Claim: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e>
                    </m:d>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smtClean="0"/>
                  <a:t> and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ub>
                            </m:sSub>
                            <m:r>
                              <a:rPr lang="en-US" b="0" i="1" smtClean="0">
                                <a:latin typeface="Cambria Math" panose="02040503050406030204" pitchFamily="18" charset="0"/>
                              </a:rPr>
                              <m:t>&gt;</m:t>
                            </m:r>
                            <m:r>
                              <a:rPr lang="en-US" b="0" i="1" smtClean="0">
                                <a:latin typeface="Cambria Math" panose="02040503050406030204" pitchFamily="18" charset="0"/>
                              </a:rPr>
                              <m:t>𝑆</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e>
                            </m:func>
                          </m:e>
                        </m:d>
                      </m:e>
                    </m:func>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oMath>
                </a14:m>
                <a:endParaRPr lang="en-US" dirty="0" smtClean="0"/>
              </a:p>
              <a:p>
                <a:pPr marL="0" indent="0">
                  <a:buNone/>
                </a:pPr>
                <a:r>
                  <a:rPr lang="en-US" b="1" dirty="0" smtClean="0"/>
                  <a:t>Key Fact: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𝑧</m:t>
                            </m:r>
                          </m:e>
                        </m:d>
                      </m:e>
                    </m:func>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sup>
                    </m:sSup>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9893" y="4001294"/>
                <a:ext cx="10515600" cy="2720181"/>
              </a:xfrm>
              <a:blipFill>
                <a:blip r:embed="rId3"/>
                <a:stretch>
                  <a:fillRect l="-1159" t="-3579" b="-24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pic>
        <p:nvPicPr>
          <p:cNvPr id="5" name="Picture 4"/>
          <p:cNvPicPr>
            <a:picLocks noChangeAspect="1"/>
          </p:cNvPicPr>
          <p:nvPr/>
        </p:nvPicPr>
        <p:blipFill>
          <a:blip r:embed="rId4"/>
          <a:stretch>
            <a:fillRect/>
          </a:stretch>
        </p:blipFill>
        <p:spPr>
          <a:xfrm>
            <a:off x="499893" y="804840"/>
            <a:ext cx="11419391" cy="3196454"/>
          </a:xfrm>
          <a:prstGeom prst="rect">
            <a:avLst/>
          </a:prstGeom>
        </p:spPr>
      </p:pic>
    </p:spTree>
    <p:extLst>
      <p:ext uri="{BB962C8B-B14F-4D97-AF65-F5344CB8AC3E}">
        <p14:creationId xmlns:p14="http://schemas.microsoft.com/office/powerpoint/2010/main" val="104896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9893" y="4001294"/>
                <a:ext cx="10515600" cy="2720181"/>
              </a:xfrm>
            </p:spPr>
            <p:txBody>
              <a:bodyPr>
                <a:normAutofit fontScale="92500" lnSpcReduction="10000"/>
              </a:bodyPr>
              <a:lstStyle/>
              <a:p>
                <a:pPr marL="0" indent="0">
                  <a:buNone/>
                </a:pPr>
                <a:r>
                  <a:rPr lang="en-US" b="1" dirty="0" smtClean="0"/>
                  <a:t>Claim: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e>
                    </m:d>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smtClean="0"/>
                  <a:t> and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ub>
                            </m:sSub>
                            <m:r>
                              <a:rPr lang="en-US" b="0" i="1" smtClean="0">
                                <a:latin typeface="Cambria Math" panose="02040503050406030204" pitchFamily="18" charset="0"/>
                              </a:rPr>
                              <m:t>&gt;</m:t>
                            </m:r>
                            <m:r>
                              <a:rPr lang="en-US" b="0" i="1" smtClean="0">
                                <a:latin typeface="Cambria Math" panose="02040503050406030204" pitchFamily="18" charset="0"/>
                              </a:rPr>
                              <m:t>𝑆</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e>
                            </m:func>
                          </m:e>
                        </m:d>
                      </m:e>
                    </m:func>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oMath>
                </a14:m>
                <a:endParaRPr lang="en-US" dirty="0" smtClean="0"/>
              </a:p>
              <a:p>
                <a:pPr marL="0" indent="0">
                  <a:buNone/>
                </a:pPr>
                <a:r>
                  <a:rPr lang="en-US" b="1" dirty="0" smtClean="0"/>
                  <a:t>Key Fact: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𝑧</m:t>
                            </m:r>
                          </m:e>
                        </m:d>
                      </m:e>
                    </m:func>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sup>
                    </m:sSup>
                  </m:oMath>
                </a14:m>
                <a:r>
                  <a:rPr lang="en-US" dirty="0" smtClean="0"/>
                  <a:t>  </a:t>
                </a:r>
              </a:p>
              <a:p>
                <a:pPr marL="0" indent="0">
                  <a:buNone/>
                </a:pPr>
                <a:r>
                  <a:rPr lang="en-US" b="1" dirty="0" smtClean="0"/>
                  <a:t>Proof: </a:t>
                </a:r>
                <a:r>
                  <a:rPr lang="en-US" dirty="0" smtClean="0"/>
                  <a:t>By definition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oMath>
                </a14:m>
                <a:r>
                  <a:rPr lang="en-US" dirty="0" smtClean="0"/>
                  <a:t> (min-entropy deficiency) there exists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r>
                  <a:rPr lang="en-US" dirty="0" smtClean="0"/>
                  <a:t> with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 </m:t>
                    </m:r>
                  </m:oMath>
                </a14:m>
                <a:r>
                  <a:rPr lang="en-US" dirty="0" smtClean="0"/>
                  <a:t>such that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sup>
                            </m:sSup>
                          </m:num>
                          <m:den>
                            <m:sSup>
                              <m:sSupPr>
                                <m:ctrlPr>
                                  <a:rPr lang="en-US" i="1">
                                    <a:latin typeface="Cambria Math" panose="02040503050406030204" pitchFamily="18" charset="0"/>
                                  </a:rPr>
                                </m:ctrlPr>
                              </m:sSupPr>
                              <m:e>
                                <m:r>
                                  <a:rPr lang="en-US" b="0" i="1" smtClean="0">
                                    <a:latin typeface="Cambria Math" panose="02040503050406030204" pitchFamily="18" charset="0"/>
                                  </a:rPr>
                                  <m:t>𝑀</m:t>
                                </m:r>
                              </m:e>
                              <m:sup>
                                <m:r>
                                  <a:rPr lang="en-US" i="1">
                                    <a:latin typeface="Cambria Math" panose="02040503050406030204" pitchFamily="18" charset="0"/>
                                  </a:rPr>
                                  <m:t>𝑁</m:t>
                                </m:r>
                              </m:sup>
                            </m:sSup>
                          </m:den>
                        </m:f>
                      </m:e>
                    </m:func>
                  </m:oMath>
                </a14:m>
                <a:r>
                  <a:rPr lang="en-US" dirty="0" smtClean="0"/>
                  <a:t>. We have </a:t>
                </a: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𝑁</m:t>
                              </m:r>
                            </m:sup>
                          </m:sSup>
                        </m:den>
                      </m:f>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𝑧</m:t>
                                  </m:r>
                                </m:e>
                              </m:d>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𝑧</m:t>
                                      </m:r>
                                    </m:e>
                                  </m:d>
                                </m:e>
                              </m:func>
                            </m:e>
                          </m:func>
                        </m:e>
                      </m:func>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sup>
                          </m:sSup>
                        </m:num>
                        <m:den>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𝑁</m:t>
                              </m:r>
                            </m:sup>
                          </m:sSup>
                        </m:den>
                      </m:f>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𝑧</m:t>
                              </m:r>
                            </m:e>
                          </m:d>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9893" y="4001294"/>
                <a:ext cx="10515600" cy="2720181"/>
              </a:xfrm>
              <a:blipFill>
                <a:blip r:embed="rId2"/>
                <a:stretch>
                  <a:fillRect l="-1043" t="-15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dirty="0"/>
          </a:p>
        </p:txBody>
      </p:sp>
      <p:pic>
        <p:nvPicPr>
          <p:cNvPr id="5" name="Picture 4"/>
          <p:cNvPicPr>
            <a:picLocks noChangeAspect="1"/>
          </p:cNvPicPr>
          <p:nvPr/>
        </p:nvPicPr>
        <p:blipFill>
          <a:blip r:embed="rId3"/>
          <a:stretch>
            <a:fillRect/>
          </a:stretch>
        </p:blipFill>
        <p:spPr>
          <a:xfrm>
            <a:off x="499893" y="804840"/>
            <a:ext cx="11419391" cy="3196454"/>
          </a:xfrm>
          <a:prstGeom prst="rect">
            <a:avLst/>
          </a:prstGeom>
        </p:spPr>
      </p:pic>
    </p:spTree>
    <p:extLst>
      <p:ext uri="{BB962C8B-B14F-4D97-AF65-F5344CB8AC3E}">
        <p14:creationId xmlns:p14="http://schemas.microsoft.com/office/powerpoint/2010/main" val="144770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9892" y="4001294"/>
                <a:ext cx="11018339" cy="2720181"/>
              </a:xfrm>
            </p:spPr>
            <p:txBody>
              <a:bodyPr>
                <a:normAutofit fontScale="85000" lnSpcReduction="10000"/>
              </a:bodyPr>
              <a:lstStyle/>
              <a:p>
                <a:pPr marL="0" indent="0">
                  <a:buNone/>
                </a:pPr>
                <a:r>
                  <a:rPr lang="en-US" b="1" dirty="0" smtClean="0"/>
                  <a:t>Claim: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e>
                    </m:d>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smtClean="0"/>
                  <a:t> and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ub>
                            </m:sSub>
                            <m:r>
                              <a:rPr lang="en-US" b="0" i="1" smtClean="0">
                                <a:latin typeface="Cambria Math" panose="02040503050406030204" pitchFamily="18" charset="0"/>
                              </a:rPr>
                              <m:t>&gt;</m:t>
                            </m:r>
                            <m:r>
                              <a:rPr lang="en-US" b="0" i="1" smtClean="0">
                                <a:latin typeface="Cambria Math" panose="02040503050406030204" pitchFamily="18" charset="0"/>
                              </a:rPr>
                              <m:t>𝑆</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e>
                            </m:func>
                          </m:e>
                        </m:d>
                      </m:e>
                    </m:func>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oMath>
                </a14:m>
                <a:endParaRPr lang="en-US" dirty="0" smtClean="0"/>
              </a:p>
              <a:p>
                <a:pPr marL="0" indent="0">
                  <a:buNone/>
                </a:pPr>
                <a:r>
                  <a:rPr lang="en-US" b="1" dirty="0" smtClean="0"/>
                  <a:t>Key Fact: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𝑧</m:t>
                            </m:r>
                          </m:e>
                        </m:d>
                      </m:e>
                    </m:func>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𝑧</m:t>
                            </m:r>
                          </m:sub>
                        </m:sSub>
                      </m:sup>
                    </m:sSup>
                  </m:oMath>
                </a14:m>
                <a:r>
                  <a:rPr lang="en-US" dirty="0" smtClean="0"/>
                  <a:t>  </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sub>
                              </m:sSub>
                              <m:r>
                                <a:rPr lang="en-US" i="1">
                                  <a:latin typeface="Cambria Math" panose="02040503050406030204" pitchFamily="18" charset="0"/>
                                </a:rPr>
                                <m:t>&gt;</m:t>
                              </m:r>
                              <m:r>
                                <a:rPr lang="en-US" i="1">
                                  <a:latin typeface="Cambria Math" panose="02040503050406030204" pitchFamily="18" charset="0"/>
                                </a:rPr>
                                <m:t>𝑆</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e>
                              </m:func>
                            </m:e>
                          </m:d>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7"/>
                                </m:rPr>
                                <a:rPr lang="en-US" b="0" i="1" smtClean="0">
                                  <a:latin typeface="Cambria Math" panose="02040503050406030204" pitchFamily="18" charset="0"/>
                                  <a:ea typeface="Cambria Math" panose="02040503050406030204" pitchFamily="18" charset="0"/>
                                </a:rPr>
                                <m:t>𝑧</m:t>
                              </m:r>
                              <m:sSup>
                                <m:sSupPr>
                                  <m:ctrlPr>
                                    <a:rPr lang="en-US" b="0" i="1" smtClean="0">
                                      <a:latin typeface="Cambria Math" panose="02040503050406030204" pitchFamily="18" charset="0"/>
                                      <a:ea typeface="Cambria Math" panose="02040503050406030204" pitchFamily="18" charset="0"/>
                                    </a:rPr>
                                  </m:ctrlPr>
                                </m:sSupPr>
                                <m:e>
                                  <m:r>
                                    <m:rPr>
                                      <m:brk m:alnAt="7"/>
                                    </m:rP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𝑆</m:t>
                                  </m:r>
                                </m:sup>
                              </m:sSup>
                              <m:r>
                                <m:rPr>
                                  <m:brk m:alnAt="7"/>
                                </m:rP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𝑧</m:t>
                                  </m:r>
                                </m:sub>
                              </m:sSub>
                              <m:r>
                                <a:rPr lang="en-US" b="0" i="1" smtClean="0">
                                  <a:latin typeface="Cambria Math" panose="02040503050406030204" pitchFamily="18" charset="0"/>
                                </a:rPr>
                                <m:t>&gt;</m:t>
                              </m:r>
                              <m:r>
                                <a:rPr lang="en-US" i="1">
                                  <a:latin typeface="Cambria Math" panose="02040503050406030204" pitchFamily="18" charset="0"/>
                                </a:rPr>
                                <m:t>𝑆</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e>
                              </m:func>
                            </m:e>
                          </m:eqAr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𝑧</m:t>
                                  </m:r>
                                </m:e>
                              </m:d>
                            </m:e>
                          </m:func>
                        </m:e>
                      </m:nary>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𝑆</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e>
                              </m:func>
                            </m:e>
                          </m:d>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9892" y="4001294"/>
                <a:ext cx="11018339" cy="2720181"/>
              </a:xfrm>
              <a:blipFill>
                <a:blip r:embed="rId2"/>
                <a:stretch>
                  <a:fillRect l="-830" t="-15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dirty="0"/>
          </a:p>
        </p:txBody>
      </p:sp>
      <p:pic>
        <p:nvPicPr>
          <p:cNvPr id="5" name="Picture 4"/>
          <p:cNvPicPr>
            <a:picLocks noChangeAspect="1"/>
          </p:cNvPicPr>
          <p:nvPr/>
        </p:nvPicPr>
        <p:blipFill>
          <a:blip r:embed="rId3"/>
          <a:stretch>
            <a:fillRect/>
          </a:stretch>
        </p:blipFill>
        <p:spPr>
          <a:xfrm>
            <a:off x="499893" y="804840"/>
            <a:ext cx="11419391" cy="3196454"/>
          </a:xfrm>
          <a:prstGeom prst="rect">
            <a:avLst/>
          </a:prstGeom>
        </p:spPr>
      </p:pic>
    </p:spTree>
    <p:extLst>
      <p:ext uri="{BB962C8B-B14F-4D97-AF65-F5344CB8AC3E}">
        <p14:creationId xmlns:p14="http://schemas.microsoft.com/office/powerpoint/2010/main" val="1957984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pic>
        <p:nvPicPr>
          <p:cNvPr id="6" name="Picture 5"/>
          <p:cNvPicPr>
            <a:picLocks noChangeAspect="1"/>
          </p:cNvPicPr>
          <p:nvPr/>
        </p:nvPicPr>
        <p:blipFill>
          <a:blip r:embed="rId2"/>
          <a:stretch>
            <a:fillRect/>
          </a:stretch>
        </p:blipFill>
        <p:spPr>
          <a:xfrm>
            <a:off x="0" y="661292"/>
            <a:ext cx="12400320" cy="4600519"/>
          </a:xfrm>
          <a:prstGeom prst="rect">
            <a:avLst/>
          </a:prstGeom>
        </p:spPr>
      </p:pic>
    </p:spTree>
    <p:extLst>
      <p:ext uri="{BB962C8B-B14F-4D97-AF65-F5344CB8AC3E}">
        <p14:creationId xmlns:p14="http://schemas.microsoft.com/office/powerpoint/2010/main" val="126876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pic>
        <p:nvPicPr>
          <p:cNvPr id="5" name="Picture 4"/>
          <p:cNvPicPr>
            <a:picLocks noChangeAspect="1"/>
          </p:cNvPicPr>
          <p:nvPr/>
        </p:nvPicPr>
        <p:blipFill>
          <a:blip r:embed="rId2"/>
          <a:stretch>
            <a:fillRect/>
          </a:stretch>
        </p:blipFill>
        <p:spPr>
          <a:xfrm>
            <a:off x="307388" y="384141"/>
            <a:ext cx="11419391" cy="3196454"/>
          </a:xfrm>
          <a:prstGeom prst="rect">
            <a:avLst/>
          </a:prstGeom>
        </p:spPr>
      </p:pic>
      <p:pic>
        <p:nvPicPr>
          <p:cNvPr id="7" name="Picture 6"/>
          <p:cNvPicPr>
            <a:picLocks noChangeAspect="1"/>
          </p:cNvPicPr>
          <p:nvPr/>
        </p:nvPicPr>
        <p:blipFill>
          <a:blip r:embed="rId3"/>
          <a:stretch>
            <a:fillRect/>
          </a:stretch>
        </p:blipFill>
        <p:spPr>
          <a:xfrm>
            <a:off x="140239" y="4117775"/>
            <a:ext cx="11882843" cy="1753636"/>
          </a:xfrm>
          <a:prstGeom prst="rect">
            <a:avLst/>
          </a:prstGeom>
        </p:spPr>
      </p:pic>
    </p:spTree>
    <p:extLst>
      <p:ext uri="{BB962C8B-B14F-4D97-AF65-F5344CB8AC3E}">
        <p14:creationId xmlns:p14="http://schemas.microsoft.com/office/powerpoint/2010/main" val="254959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812800" y="695951"/>
            <a:ext cx="10668000" cy="2387600"/>
          </a:xfrm>
          <a:prstGeom prst="rect">
            <a:avLst/>
          </a:prstGeom>
          <a:noFill/>
          <a:ln>
            <a:noFill/>
          </a:ln>
        </p:spPr>
        <p:txBody>
          <a:bodyPr spcFirstLastPara="1" vert="horz" wrap="square" lIns="91425" tIns="45700" rIns="91425" bIns="45700" rtlCol="0" anchor="b" anchorCtr="0">
            <a:noAutofit/>
          </a:bodyPr>
          <a:lstStyle/>
          <a:p>
            <a:r>
              <a:rPr lang="en-US" dirty="0" smtClean="0"/>
              <a:t>Memory Hard Functions, Random Oracles, Graph Pebbling and Extractor Arguments</a:t>
            </a:r>
            <a:endParaRPr dirty="0"/>
          </a:p>
        </p:txBody>
      </p:sp>
      <p:sp>
        <p:nvSpPr>
          <p:cNvPr id="164" name="Shape 164"/>
          <p:cNvSpPr txBox="1">
            <a:spLocks noGrp="1"/>
          </p:cNvSpPr>
          <p:nvPr>
            <p:ph type="subTitle" idx="1"/>
          </p:nvPr>
        </p:nvSpPr>
        <p:spPr>
          <a:xfrm>
            <a:off x="1468404" y="3454400"/>
            <a:ext cx="9144000" cy="2032000"/>
          </a:xfrm>
          <a:prstGeom prst="rect">
            <a:avLst/>
          </a:prstGeom>
          <a:noFill/>
          <a:ln>
            <a:noFill/>
          </a:ln>
        </p:spPr>
        <p:txBody>
          <a:bodyPr spcFirstLastPara="1" vert="horz" wrap="square" lIns="91425" tIns="45700" rIns="91425" bIns="45700" rtlCol="0" anchor="t" anchorCtr="0">
            <a:noAutofit/>
          </a:bodyPr>
          <a:lstStyle/>
          <a:p>
            <a:pPr>
              <a:spcBef>
                <a:spcPts val="0"/>
              </a:spcBef>
            </a:pPr>
            <a:endParaRPr lang="en-US" dirty="0"/>
          </a:p>
          <a:p>
            <a:pPr>
              <a:spcBef>
                <a:spcPts val="0"/>
              </a:spcBef>
            </a:pPr>
            <a:r>
              <a:rPr lang="en-US" sz="3200" u="sng" dirty="0"/>
              <a:t>Jeremiah Blocki </a:t>
            </a:r>
          </a:p>
          <a:p>
            <a:pPr>
              <a:spcBef>
                <a:spcPts val="0"/>
              </a:spcBef>
            </a:pPr>
            <a:endParaRPr sz="2667" dirty="0"/>
          </a:p>
        </p:txBody>
      </p:sp>
      <p:pic>
        <p:nvPicPr>
          <p:cNvPr id="1030" name="Picture 6" descr="Image result for purdue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20" y="33274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fld id="{00000000-1234-1234-1234-123412341234}" type="slidenum">
              <a:rPr lang="en-US" smtClean="0"/>
              <a:pPr/>
              <a:t>28</a:t>
            </a:fld>
            <a:endParaRPr lang="en-US"/>
          </a:p>
        </p:txBody>
      </p:sp>
      <p:pic>
        <p:nvPicPr>
          <p:cNvPr id="1026" name="Picture 2" descr="Image result for center for science of information purd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9269" y="3530600"/>
            <a:ext cx="1853753"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65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29</a:t>
            </a:fld>
            <a:endParaRPr lang="en-US" dirty="0"/>
          </a:p>
        </p:txBody>
      </p:sp>
      <p:graphicFrame>
        <p:nvGraphicFramePr>
          <p:cNvPr id="9" name="Content Placeholder 8"/>
          <p:cNvGraphicFramePr>
            <a:graphicFrameLocks noGrp="1"/>
          </p:cNvGraphicFramePr>
          <p:nvPr>
            <p:ph sz="quarter" idx="1"/>
            <p:extLst/>
          </p:nvPr>
        </p:nvGraphicFramePr>
        <p:xfrm>
          <a:off x="5943600" y="2895601"/>
          <a:ext cx="1371600" cy="178966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6096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1"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2"/>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3"/>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3"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3276600" y="4953000"/>
            <a:ext cx="5334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57826" cy="379656"/>
          </a:xfrm>
          <a:prstGeom prst="rect">
            <a:avLst/>
          </a:prstGeom>
          <a:noFill/>
        </p:spPr>
        <p:txBody>
          <a:bodyPr wrap="none" lIns="91440" tIns="45720" rIns="91440" bIns="45720" rtlCol="0">
            <a:spAutoFit/>
          </a:bodyPr>
          <a:lstStyle/>
          <a:p>
            <a:r>
              <a:rPr lang="en-US" sz="1867" dirty="0" err="1"/>
              <a:t>jblocki</a:t>
            </a:r>
            <a:r>
              <a:rPr lang="en-US" sz="1867" dirty="0"/>
              <a:t>, 123456</a:t>
            </a:r>
          </a:p>
        </p:txBody>
      </p:sp>
      <p:sp>
        <p:nvSpPr>
          <p:cNvPr id="24" name="TextBox 23"/>
          <p:cNvSpPr txBox="1"/>
          <p:nvPr/>
        </p:nvSpPr>
        <p:spPr>
          <a:xfrm>
            <a:off x="6096000" y="4656891"/>
            <a:ext cx="4419600" cy="1261884"/>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2" y="2895602"/>
          <a:ext cx="2209799" cy="1761292"/>
        </p:xfrm>
        <a:graphic>
          <a:graphicData uri="http://schemas.openxmlformats.org/drawingml/2006/table">
            <a:tbl>
              <a:tblPr firstRow="1" bandRow="1">
                <a:tableStyleId>{5C22544A-7EE6-4342-B048-85BDC9FD1C3A}</a:tableStyleId>
              </a:tblPr>
              <a:tblGrid>
                <a:gridCol w="2209799">
                  <a:extLst>
                    <a:ext uri="{9D8B030D-6E8A-4147-A177-3AD203B41FA5}">
                      <a16:colId xmlns:a16="http://schemas.microsoft.com/office/drawing/2014/main" val="20000"/>
                    </a:ext>
                  </a:extLst>
                </a:gridCol>
              </a:tblGrid>
              <a:tr h="590363">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70929">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60" y="2895601"/>
          <a:ext cx="1824341" cy="1761291"/>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600888">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60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2"/>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8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Recap: Bit-Fixing </a:t>
            </a:r>
            <a:r>
              <a:rPr lang="en-US" b="1" dirty="0" smtClean="0"/>
              <a:t>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dirty="0" smtClean="0"/>
                  <a:t>Auxiliary-Input Attacker Model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oMath>
                </a14:m>
                <a:endParaRPr lang="en-US" dirty="0"/>
              </a:p>
              <a:p>
                <a:r>
                  <a:rPr lang="en-US" b="1" dirty="0" smtClean="0"/>
                  <a:t>Random Oracle Version: </a:t>
                </a:r>
              </a:p>
              <a:p>
                <a:r>
                  <a:rPr lang="en-US" dirty="0" smtClean="0"/>
                  <a:t>Offline attacker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a14:m>
                <a:r>
                  <a:rPr lang="en-US" dirty="0" smtClean="0"/>
                  <a:t> fixes output of random oracle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oMath>
                </a14:m>
                <a:r>
                  <a:rPr lang="en-US" dirty="0" smtClean="0"/>
                  <a:t> at P locations and then outputs a S-bit hint.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initially knows nothing about remaining unfixed values i.e.,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picked randomly for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oMath>
                </a14:m>
                <a:r>
                  <a:rPr lang="en-US" dirty="0" smtClean="0"/>
                  <a:t> after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oMath>
                </a14:m>
                <a:r>
                  <a:rPr lang="en-US" dirty="0"/>
                  <a:t> </a:t>
                </a:r>
                <a:r>
                  <a:rPr lang="en-US" dirty="0" smtClean="0"/>
                  <a:t>generates hint</a:t>
                </a:r>
                <a:endParaRPr lang="en-US" dirty="0"/>
              </a:p>
              <a:p>
                <a:r>
                  <a:rPr lang="en-US" dirty="0" smtClean="0"/>
                  <a:t>(</a:t>
                </a:r>
                <a:r>
                  <a:rPr lang="en-US" dirty="0" err="1" smtClean="0"/>
                  <a:t>P,T,p</a:t>
                </a:r>
                <a:r>
                  <a:rPr lang="en-US" dirty="0" smtClean="0"/>
                  <a:t>)-attacker</a:t>
                </a:r>
              </a:p>
              <a:p>
                <a:pPr lvl="1"/>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oMath>
                </a14:m>
                <a:r>
                  <a:rPr lang="en-US" dirty="0" smtClean="0"/>
                  <a:t> fixes H on at most P locations and outputs S-bit hint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makes at most T random oracle queries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smtClean="0"/>
                  <a:t> may be constrained in other ways (space/time/signing queries etc…) as specified by parameters p.</a:t>
                </a:r>
              </a:p>
              <a:p>
                <a14:m>
                  <m:oMath xmlns:m="http://schemas.openxmlformats.org/officeDocument/2006/math">
                    <m:d>
                      <m:dPr>
                        <m:ctrlPr>
                          <a:rPr lang="en-US"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e>
                    </m:d>
                  </m:oMath>
                </a14:m>
                <a:r>
                  <a:rPr lang="en-US" dirty="0" smtClean="0"/>
                  <a:t>-security </a:t>
                </a:r>
                <a:r>
                  <a:rPr lang="en-US" dirty="0" smtClean="0">
                    <a:sym typeface="Wingdings" panose="05000000000000000000" pitchFamily="2" charset="2"/>
                  </a:rPr>
                  <a:t> Any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𝑝</m:t>
                        </m:r>
                      </m:e>
                    </m:d>
                  </m:oMath>
                </a14:m>
                <a:r>
                  <a:rPr lang="en-US" dirty="0" smtClean="0">
                    <a:sym typeface="Wingdings" panose="05000000000000000000" pitchFamily="2" charset="2"/>
                  </a:rPr>
                  <a:t> attacker wins with advantage at most </a:t>
                </a:r>
                <a14:m>
                  <m:oMath xmlns:m="http://schemas.openxmlformats.org/officeDocument/2006/math">
                    <m:r>
                      <a:rPr lang="en-US" i="1">
                        <a:latin typeface="Cambria Math" panose="02040503050406030204" pitchFamily="18" charset="0"/>
                        <a:ea typeface="Cambria Math" panose="02040503050406030204" pitchFamily="18" charset="0"/>
                      </a:rPr>
                      <m:t>𝜀</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3743433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7"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7" y="4603527"/>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7"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9"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7"/>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81"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81"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80" y="2376348"/>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4"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7"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5"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3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2" y="3346429"/>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7"/>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2"/>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5"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4"/>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4" y="4733900"/>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5"/>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3" y="3430295"/>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7" y="4549235"/>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9"/>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38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30"/>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2"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60"/>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209360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30"/>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2"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6" y="222388"/>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60"/>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692964"/>
          </a:xfrm>
          <a:prstGeom prst="rect">
            <a:avLst/>
          </a:prstGeom>
          <a:noFill/>
        </p:spPr>
        <p:txBody>
          <a:bodyPr wrap="square" lIns="91440" tIns="45720" rIns="91440" bIns="45720" rtlCol="0">
            <a:spAutoFit/>
          </a:bodyPr>
          <a:lstStyle/>
          <a:p>
            <a:r>
              <a:rPr lang="en-US" sz="4267" dirty="0"/>
              <a:t>We recommend that you use Argon2…</a:t>
            </a:r>
          </a:p>
          <a:p>
            <a:endParaRPr lang="en-US" sz="1867" dirty="0"/>
          </a:p>
        </p:txBody>
      </p:sp>
    </p:spTree>
    <p:extLst>
      <p:ext uri="{BB962C8B-B14F-4D97-AF65-F5344CB8AC3E}">
        <p14:creationId xmlns:p14="http://schemas.microsoft.com/office/powerpoint/2010/main" val="284152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30"/>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2"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6" y="222388"/>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60"/>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8"/>
            <a:ext cx="5283200" cy="3334695"/>
          </a:xfrm>
          <a:prstGeom prst="rect">
            <a:avLst/>
          </a:prstGeom>
          <a:noFill/>
        </p:spPr>
        <p:txBody>
          <a:bodyPr wrap="square" lIns="91440" tIns="45720" rIns="91440" bIns="45720" rtlCol="0">
            <a:spAutoFit/>
          </a:bodyPr>
          <a:lstStyle/>
          <a:p>
            <a:r>
              <a:rPr lang="en-US" sz="4267" dirty="0"/>
              <a:t>We recommend that you use Argon2…</a:t>
            </a:r>
          </a:p>
          <a:p>
            <a:endParaRPr lang="en-US" sz="1867"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8" y="5695579"/>
            <a:ext cx="2358801" cy="919868"/>
          </a:xfrm>
          <a:prstGeom prst="rect">
            <a:avLst/>
          </a:prstGeom>
        </p:spPr>
      </p:pic>
      <p:sp>
        <p:nvSpPr>
          <p:cNvPr id="10" name="&quot;No&quot; Symbol 9"/>
          <p:cNvSpPr/>
          <p:nvPr/>
        </p:nvSpPr>
        <p:spPr>
          <a:xfrm>
            <a:off x="9918552" y="5228379"/>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303301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457189"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4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92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4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037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087361" y="4145261"/>
            <a:ext cx="3922849" cy="2513616"/>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5600" dirty="0" err="1">
              <a:solidFill>
                <a:prstClr val="black"/>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96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Bit-Fixing Model (Unruh)</a:t>
            </a:r>
            <a:endParaRPr lang="en-US" dirty="0"/>
          </a:p>
        </p:txBody>
      </p:sp>
      <p:sp>
        <p:nvSpPr>
          <p:cNvPr id="3" name="Content Placeholder 2"/>
          <p:cNvSpPr>
            <a:spLocks noGrp="1"/>
          </p:cNvSpPr>
          <p:nvPr>
            <p:ph idx="1"/>
          </p:nvPr>
        </p:nvSpPr>
        <p:spPr/>
        <p:txBody>
          <a:bodyPr>
            <a:normAutofit lnSpcReduction="10000"/>
          </a:bodyPr>
          <a:lstStyle/>
          <a:p>
            <a:r>
              <a:rPr lang="en-US" b="1" dirty="0" smtClean="0"/>
              <a:t>Pro: </a:t>
            </a:r>
            <a:r>
              <a:rPr lang="en-US" dirty="0" smtClean="0"/>
              <a:t>Much easier to prove lower bounds in Bit-Fixing Model</a:t>
            </a:r>
          </a:p>
          <a:p>
            <a:r>
              <a:rPr lang="en-US" b="1" dirty="0" smtClean="0"/>
              <a:t>Con: Bit-Fixing model is n</a:t>
            </a:r>
            <a:r>
              <a:rPr lang="en-US" dirty="0" smtClean="0"/>
              <a:t>ot a compelling model for pre-processing attacks </a:t>
            </a:r>
          </a:p>
          <a:p>
            <a:endParaRPr lang="en-US" dirty="0"/>
          </a:p>
          <a:p>
            <a:r>
              <a:rPr lang="en-US" b="1" dirty="0" smtClean="0"/>
              <a:t>Usage: </a:t>
            </a:r>
            <a:r>
              <a:rPr lang="en-US" dirty="0" smtClean="0"/>
              <a:t>Lower bound in bit-fixing model </a:t>
            </a:r>
            <a:r>
              <a:rPr lang="en-US" dirty="0" smtClean="0">
                <a:sym typeface="Wingdings" panose="05000000000000000000" pitchFamily="2" charset="2"/>
              </a:rPr>
              <a:t> Lower bound in </a:t>
            </a:r>
            <a:r>
              <a:rPr lang="en-US" dirty="0" err="1" smtClean="0">
                <a:sym typeface="Wingdings" panose="05000000000000000000" pitchFamily="2" charset="2"/>
              </a:rPr>
              <a:t>Auxilliary</a:t>
            </a:r>
            <a:r>
              <a:rPr lang="en-US" dirty="0" smtClean="0">
                <a:sym typeface="Wingdings" panose="05000000000000000000" pitchFamily="2" charset="2"/>
              </a:rPr>
              <a:t>-Input Model</a:t>
            </a:r>
          </a:p>
          <a:p>
            <a:endParaRPr lang="en-US" dirty="0">
              <a:sym typeface="Wingdings" panose="05000000000000000000" pitchFamily="2" charset="2"/>
            </a:endParaRPr>
          </a:p>
          <a:p>
            <a:r>
              <a:rPr lang="en-US" dirty="0" smtClean="0">
                <a:sym typeface="Wingdings" panose="05000000000000000000" pitchFamily="2" charset="2"/>
              </a:rPr>
              <a:t>This approach yields tight lower-bounds in the </a:t>
            </a:r>
            <a:r>
              <a:rPr lang="en-US" dirty="0" err="1" smtClean="0">
                <a:sym typeface="Wingdings" panose="05000000000000000000" pitchFamily="2" charset="2"/>
              </a:rPr>
              <a:t>Auxilliary</a:t>
            </a:r>
            <a:r>
              <a:rPr lang="en-US" dirty="0" smtClean="0">
                <a:sym typeface="Wingdings" panose="05000000000000000000" pitchFamily="2" charset="2"/>
              </a:rPr>
              <a:t>-Input Model for some applications </a:t>
            </a:r>
          </a:p>
          <a:p>
            <a:r>
              <a:rPr lang="en-US" dirty="0" smtClean="0">
                <a:sym typeface="Wingdings" panose="05000000000000000000" pitchFamily="2" charset="2"/>
              </a:rPr>
              <a:t>Other applications require a different approach (e.g., compression)</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271287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81639" y="365125"/>
                <a:ext cx="11397840" cy="1325563"/>
              </a:xfrm>
            </p:spPr>
            <p:txBody>
              <a:bodyPr/>
              <a:lstStyle/>
              <a:p>
                <a:r>
                  <a:rPr lang="en-US" dirty="0" smtClean="0"/>
                  <a:t>Data-Independent Memory Hard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𝐺</m:t>
                        </m:r>
                        <m:r>
                          <a:rPr lang="en-US" b="0" i="1" smtClean="0">
                            <a:latin typeface="Cambria Math"/>
                          </a:rPr>
                          <m:t>,</m:t>
                        </m:r>
                        <m:r>
                          <a:rPr lang="en-US" b="0" i="1" smtClean="0">
                            <a:latin typeface="Cambria Math"/>
                          </a:rPr>
                          <m:t>𝐻</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81639" y="365125"/>
                <a:ext cx="11397840" cy="1325563"/>
              </a:xfrm>
              <a:blipFill>
                <a:blip r:embed="rId2"/>
                <a:stretch>
                  <a:fillRect l="-2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6400" y="4343401"/>
                <a:ext cx="11461763" cy="2308324"/>
              </a:xfrm>
              <a:prstGeom prst="rect">
                <a:avLst/>
              </a:prstGeom>
              <a:noFill/>
            </p:spPr>
            <p:txBody>
              <a:bodyPr wrap="square" lIns="91440" tIns="45720" rIns="91440" bIns="45720" rtlCol="0">
                <a:spAutoFit/>
              </a:bodyPr>
              <a:lstStyle/>
              <a:p>
                <a:pPr marL="285737" indent="-285737">
                  <a:buFont typeface="Arial" panose="020B0604020202020204" pitchFamily="34" charset="0"/>
                  <a:buChar char="•"/>
                </a:pPr>
                <a:r>
                  <a:rPr lang="en-US" sz="3600" dirty="0"/>
                  <a:t>H:</a:t>
                </a:r>
                <a14:m>
                  <m:oMath xmlns:m="http://schemas.openxmlformats.org/officeDocument/2006/math">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𝑘</m:t>
                    </m:r>
                  </m:oMath>
                </a14:m>
                <a:r>
                  <a:rPr lang="en-US" sz="3600" dirty="0"/>
                  <a:t>     (Random Oracle)</a:t>
                </a:r>
              </a:p>
              <a:p>
                <a:pPr marL="285737" indent="-285737">
                  <a:buFont typeface="Arial" panose="020B0604020202020204" pitchFamily="34" charset="0"/>
                  <a:buChar char="•"/>
                </a:pPr>
                <a:r>
                  <a:rPr lang="en-US" sz="3600" dirty="0"/>
                  <a:t>DAG G                      (encodes data-dependencies)</a:t>
                </a:r>
              </a:p>
              <a:p>
                <a:pPr marL="742913" lvl="1" indent="-285737">
                  <a:buFont typeface="Arial" panose="020B0604020202020204" pitchFamily="34" charset="0"/>
                  <a:buChar char="•"/>
                </a:pPr>
                <a:r>
                  <a:rPr lang="en-US" sz="3600" dirty="0"/>
                  <a:t>Maximum </a:t>
                </a:r>
                <a:r>
                  <a:rPr lang="en-US" sz="3600" dirty="0" err="1"/>
                  <a:t>indegree</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𝛿</m:t>
                    </m:r>
                    <m:r>
                      <a:rPr lang="en-US" sz="3600" i="1">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O</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1</m:t>
                        </m:r>
                      </m:e>
                    </m:d>
                  </m:oMath>
                </a14:m>
                <a:endParaRPr lang="en-US" sz="3600" dirty="0"/>
              </a:p>
              <a:p>
                <a:pPr marL="742913" lvl="1" indent="-285737">
                  <a:buFont typeface="Arial" panose="020B0604020202020204" pitchFamily="34" charset="0"/>
                  <a:buChar char="•"/>
                </a:pPr>
                <a14:m>
                  <m:oMath xmlns:m="http://schemas.openxmlformats.org/officeDocument/2006/math">
                    <m:r>
                      <m:rPr>
                        <m:sty m:val="p"/>
                      </m:rPr>
                      <a:rPr lang="en-US" sz="3600">
                        <a:latin typeface="Cambria Math"/>
                      </a:rPr>
                      <m:t>N</m:t>
                    </m:r>
                    <m:r>
                      <a:rPr lang="en-US" sz="3600">
                        <a:latin typeface="Cambria Math"/>
                      </a:rPr>
                      <m:t>=</m:t>
                    </m:r>
                    <m:sSup>
                      <m:sSupPr>
                        <m:ctrlPr>
                          <a:rPr lang="en-US" sz="3600" i="1">
                            <a:latin typeface="Cambria Math" panose="02040503050406030204" pitchFamily="18" charset="0"/>
                          </a:rPr>
                        </m:ctrlPr>
                      </m:sSupPr>
                      <m:e>
                        <m:r>
                          <a:rPr lang="en-US" sz="3600">
                            <a:latin typeface="Cambria Math"/>
                          </a:rPr>
                          <m:t>2</m:t>
                        </m:r>
                      </m:e>
                      <m:sup>
                        <m:r>
                          <m:rPr>
                            <m:sty m:val="p"/>
                          </m:rPr>
                          <a:rPr lang="en-US" sz="3600">
                            <a:latin typeface="Cambria Math"/>
                          </a:rPr>
                          <m:t>n</m:t>
                        </m:r>
                      </m:sup>
                    </m:sSup>
                  </m:oMath>
                </a14:m>
                <a:r>
                  <a:rPr lang="en-US" sz="3600" dirty="0"/>
                  <a:t> nodes</a:t>
                </a:r>
              </a:p>
            </p:txBody>
          </p:sp>
        </mc:Choice>
        <mc:Fallback xmlns="">
          <p:sp>
            <p:nvSpPr>
              <p:cNvPr id="22" name="TextBox 21"/>
              <p:cNvSpPr txBox="1">
                <a:spLocks noRot="1" noChangeAspect="1" noMove="1" noResize="1" noEditPoints="1" noAdjustHandles="1" noChangeArrowheads="1" noChangeShapeType="1" noTextEdit="1"/>
              </p:cNvSpPr>
              <p:nvPr/>
            </p:nvSpPr>
            <p:spPr>
              <a:xfrm>
                <a:off x="406400" y="4343401"/>
                <a:ext cx="11461763" cy="2308324"/>
              </a:xfrm>
              <a:prstGeom prst="rect">
                <a:avLst/>
              </a:prstGeom>
              <a:blipFill>
                <a:blip r:embed="rId3"/>
                <a:stretch>
                  <a:fillRect l="-1489" t="-4233" b="-8995"/>
                </a:stretch>
              </a:blipFill>
            </p:spPr>
            <p:txBody>
              <a:bodyPr/>
              <a:lstStyle/>
              <a:p>
                <a:r>
                  <a:rPr lang="en-US">
                    <a:noFill/>
                  </a:rPr>
                  <a:t> </a:t>
                </a:r>
              </a:p>
            </p:txBody>
          </p:sp>
        </mc:Fallback>
      </mc:AlternateContent>
      <p:sp>
        <p:nvSpPr>
          <p:cNvPr id="26" name="Oval 25"/>
          <p:cNvSpPr/>
          <p:nvPr/>
        </p:nvSpPr>
        <p:spPr>
          <a:xfrm>
            <a:off x="2576228" y="2359943"/>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27" name="Oval 26"/>
          <p:cNvSpPr/>
          <p:nvPr/>
        </p:nvSpPr>
        <p:spPr>
          <a:xfrm>
            <a:off x="3552336" y="2039357"/>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28" name="Oval 27"/>
          <p:cNvSpPr/>
          <p:nvPr/>
        </p:nvSpPr>
        <p:spPr>
          <a:xfrm>
            <a:off x="4454483" y="25519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29" name="Oval 28"/>
          <p:cNvSpPr/>
          <p:nvPr/>
        </p:nvSpPr>
        <p:spPr>
          <a:xfrm>
            <a:off x="5419653" y="20988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30" name="Straight Arrow Connector 29"/>
          <p:cNvCxnSpPr/>
          <p:nvPr/>
        </p:nvCxnSpPr>
        <p:spPr>
          <a:xfrm>
            <a:off x="1910639" y="2643360"/>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11608" y="237776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6941061" y="2007226"/>
                <a:ext cx="4742939" cy="1427122"/>
              </a:xfrm>
              <a:prstGeom prst="rect">
                <a:avLst/>
              </a:prstGeom>
              <a:noFill/>
            </p:spPr>
            <p:txBody>
              <a:bodyPr wrap="square" lIns="91440" tIns="45720" rIns="91440" bIns="45720" rtlCol="0">
                <a:spAutoFit/>
              </a:bodyPr>
              <a:lstStyle/>
              <a:p>
                <a:r>
                  <a:rPr lang="en-US" sz="3200" b="1" dirty="0"/>
                  <a:t>Output: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𝑓</m:t>
                        </m:r>
                      </m:e>
                      <m:sub>
                        <m:r>
                          <a:rPr lang="en-US" sz="3200" i="1">
                            <a:latin typeface="Cambria Math"/>
                          </a:rPr>
                          <m:t>𝐺</m:t>
                        </m:r>
                        <m:r>
                          <a:rPr lang="en-US" sz="3200" i="1">
                            <a:latin typeface="Cambria Math"/>
                          </a:rPr>
                          <m:t>,</m:t>
                        </m:r>
                        <m:r>
                          <a:rPr lang="en-US" sz="3200" i="1">
                            <a:latin typeface="Cambria Math"/>
                          </a:rPr>
                          <m:t>𝐻</m:t>
                        </m:r>
                      </m:sub>
                    </m:sSub>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b>
                      <m:sSubPr>
                        <m:ctrlPr>
                          <a:rPr lang="en-US" sz="3200" i="1">
                            <a:latin typeface="Cambria Math" panose="02040503050406030204" pitchFamily="18" charset="0"/>
                          </a:rPr>
                        </m:ctrlPr>
                      </m:sSubPr>
                      <m:e>
                        <m:r>
                          <a:rPr lang="en-US" sz="3200" i="1">
                            <a:latin typeface="Cambria Math"/>
                          </a:rPr>
                          <m:t>𝐿</m:t>
                        </m:r>
                      </m:e>
                      <m:sub>
                        <m:r>
                          <a:rPr lang="en-US" sz="3200" i="1">
                            <a:latin typeface="Cambria Math"/>
                          </a:rPr>
                          <m:t>𝑁</m:t>
                        </m:r>
                      </m:sub>
                    </m:sSub>
                  </m:oMath>
                </a14:m>
                <a:endParaRPr lang="en-US" sz="3200" baseline="-25000" dirty="0"/>
              </a:p>
              <a:p>
                <a:pPr/>
                <a14:m>
                  <m:oMathPara xmlns:m="http://schemas.openxmlformats.org/officeDocument/2006/math">
                    <m:oMathParaPr>
                      <m:jc m:val="centerGroup"/>
                    </m:oMathParaPr>
                    <m:oMath xmlns:m="http://schemas.openxmlformats.org/officeDocument/2006/math">
                      <m:r>
                        <a:rPr lang="en-US" sz="3200" i="1">
                          <a:latin typeface="Cambria Math"/>
                        </a:rPr>
                        <m:t>       </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3</m:t>
                      </m:r>
                      <m:r>
                        <a:rPr lang="en-US" sz="3200" i="1">
                          <a:latin typeface="Cambria Math" panose="02040503050406030204" pitchFamily="18" charset="0"/>
                        </a:rPr>
                        <m:t>)</m:t>
                      </m:r>
                    </m:oMath>
                  </m:oMathPara>
                </a14:m>
                <a:endParaRPr lang="en-US" sz="3200" dirty="0" err="1"/>
              </a:p>
              <a:p>
                <a:endParaRPr lang="en-US" sz="32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941061" y="2007226"/>
                <a:ext cx="4742939" cy="1427122"/>
              </a:xfrm>
              <a:prstGeom prst="rect">
                <a:avLst/>
              </a:prstGeom>
              <a:blipFill>
                <a:blip r:embed="rId4"/>
                <a:stretch>
                  <a:fillRect l="-3342" t="-5128"/>
                </a:stretch>
              </a:blipFill>
            </p:spPr>
            <p:txBody>
              <a:bodyPr/>
              <a:lstStyle/>
              <a:p>
                <a:r>
                  <a:rPr lang="en-US">
                    <a:noFill/>
                  </a:rPr>
                  <a:t> </a:t>
                </a:r>
              </a:p>
            </p:txBody>
          </p:sp>
        </mc:Fallback>
      </mc:AlternateContent>
      <p:sp>
        <p:nvSpPr>
          <p:cNvPr id="33" name="TextBox 32"/>
          <p:cNvSpPr txBox="1"/>
          <p:nvPr/>
        </p:nvSpPr>
        <p:spPr>
          <a:xfrm>
            <a:off x="711200" y="2032645"/>
            <a:ext cx="1479892" cy="1077218"/>
          </a:xfrm>
          <a:prstGeom prst="rect">
            <a:avLst/>
          </a:prstGeom>
          <a:noFill/>
        </p:spPr>
        <p:txBody>
          <a:bodyPr wrap="none" lIns="91440" tIns="45720" rIns="91440" bIns="45720" rtlCol="0">
            <a:spAutoFit/>
          </a:bodyPr>
          <a:lstStyle/>
          <a:p>
            <a:r>
              <a:rPr lang="en-US" sz="3200" b="1" dirty="0"/>
              <a:t>Input: </a:t>
            </a:r>
            <a:r>
              <a:rPr lang="en-US" sz="3200" dirty="0"/>
              <a:t>x</a:t>
            </a:r>
          </a:p>
          <a:p>
            <a:endParaRPr lang="en-US" sz="3200" dirty="0"/>
          </a:p>
        </p:txBody>
      </p:sp>
      <p:sp>
        <p:nvSpPr>
          <p:cNvPr id="34" name="TextBox 33"/>
          <p:cNvSpPr txBox="1"/>
          <p:nvPr/>
        </p:nvSpPr>
        <p:spPr>
          <a:xfrm>
            <a:off x="1065280" y="2658900"/>
            <a:ext cx="184731" cy="584775"/>
          </a:xfrm>
          <a:prstGeom prst="rect">
            <a:avLst/>
          </a:prstGeom>
          <a:noFill/>
        </p:spPr>
        <p:txBody>
          <a:bodyPr wrap="none" lIns="91440" tIns="45720" rIns="91440" bIns="45720" rtlCol="0">
            <a:spAutoFit/>
          </a:bodyPr>
          <a:lstStyle/>
          <a:p>
            <a:endParaRPr lang="en-US" sz="3200" dirty="0"/>
          </a:p>
        </p:txBody>
      </p:sp>
      <p:cxnSp>
        <p:nvCxnSpPr>
          <p:cNvPr id="35" name="Straight Arrow Connector 34"/>
          <p:cNvCxnSpPr>
            <a:stCxn id="26" idx="7"/>
          </p:cNvCxnSpPr>
          <p:nvPr/>
        </p:nvCxnSpPr>
        <p:spPr>
          <a:xfrm flipV="1">
            <a:off x="3109992" y="2317931"/>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193680" y="2821215"/>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026785" y="2519968"/>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63905" y="2379330"/>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272605" y="2251331"/>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023262" y="2941253"/>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5419651" y="3281387"/>
                <a:ext cx="2726131"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1</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oMath>
                  </m:oMathPara>
                </a14:m>
                <a:endParaRPr lang="en-US" sz="3200" dirty="0" err="1"/>
              </a:p>
            </p:txBody>
          </p:sp>
        </mc:Choice>
        <mc:Fallback xmlns="">
          <p:sp>
            <p:nvSpPr>
              <p:cNvPr id="41" name="TextBox 40"/>
              <p:cNvSpPr txBox="1">
                <a:spLocks noRot="1" noChangeAspect="1" noMove="1" noResize="1" noEditPoints="1" noAdjustHandles="1" noChangeArrowheads="1" noChangeShapeType="1" noTextEdit="1"/>
              </p:cNvSpPr>
              <p:nvPr/>
            </p:nvSpPr>
            <p:spPr>
              <a:xfrm>
                <a:off x="5419651" y="3281387"/>
                <a:ext cx="2726131" cy="584775"/>
              </a:xfrm>
              <a:prstGeom prst="rect">
                <a:avLst/>
              </a:prstGeom>
              <a:blipFill>
                <a:blip r:embed="rId5"/>
                <a:stretch>
                  <a:fillRect/>
                </a:stretch>
              </a:blipFill>
            </p:spPr>
            <p:txBody>
              <a:bodyPr/>
              <a:lstStyle/>
              <a:p>
                <a:r>
                  <a:rPr lang="en-US">
                    <a:noFill/>
                  </a:rPr>
                  <a:t> </a:t>
                </a:r>
              </a:p>
            </p:txBody>
          </p:sp>
        </mc:Fallback>
      </mc:AlternateContent>
      <p:cxnSp>
        <p:nvCxnSpPr>
          <p:cNvPr id="42" name="Straight Arrow Connector 41"/>
          <p:cNvCxnSpPr>
            <a:endCxn id="26" idx="4"/>
          </p:cNvCxnSpPr>
          <p:nvPr/>
        </p:nvCxnSpPr>
        <p:spPr>
          <a:xfrm flipV="1">
            <a:off x="2786725" y="2982956"/>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1197787" y="3352224"/>
                <a:ext cx="2062616"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a:rPr>
                        <m:t>𝑥</m:t>
                      </m:r>
                      <m:r>
                        <a:rPr lang="en-US" sz="3200" i="1">
                          <a:latin typeface="Cambria Math" panose="02040503050406030204" pitchFamily="18" charset="0"/>
                        </a:rPr>
                        <m:t>)</m:t>
                      </m:r>
                    </m:oMath>
                  </m:oMathPara>
                </a14:m>
                <a:endParaRPr lang="en-US" sz="3200" dirty="0" err="1"/>
              </a:p>
            </p:txBody>
          </p:sp>
        </mc:Choice>
        <mc:Fallback xmlns="">
          <p:sp>
            <p:nvSpPr>
              <p:cNvPr id="43" name="TextBox 42"/>
              <p:cNvSpPr txBox="1">
                <a:spLocks noRot="1" noChangeAspect="1" noMove="1" noResize="1" noEditPoints="1" noAdjustHandles="1" noChangeArrowheads="1" noChangeShapeType="1" noTextEdit="1"/>
              </p:cNvSpPr>
              <p:nvPr/>
            </p:nvSpPr>
            <p:spPr>
              <a:xfrm>
                <a:off x="1197787" y="3352224"/>
                <a:ext cx="2062616" cy="584775"/>
              </a:xfrm>
              <a:prstGeom prst="rect">
                <a:avLst/>
              </a:prstGeom>
              <a:blipFill>
                <a:blip r:embed="rId6"/>
                <a:stretch>
                  <a:fillRect/>
                </a:stretch>
              </a:blipFill>
            </p:spPr>
            <p:txBody>
              <a:bodyPr/>
              <a:lstStyle/>
              <a:p>
                <a:r>
                  <a:rPr lang="en-US">
                    <a:noFill/>
                  </a:rPr>
                  <a:t> </a:t>
                </a:r>
              </a:p>
            </p:txBody>
          </p:sp>
        </mc:Fallback>
      </mc:AlternateContent>
      <p:sp>
        <p:nvSpPr>
          <p:cNvPr id="44" name="Oval 43"/>
          <p:cNvSpPr/>
          <p:nvPr/>
        </p:nvSpPr>
        <p:spPr>
          <a:xfrm>
            <a:off x="2588584" y="2359943"/>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45" name="Straight Arrow Connector 44"/>
          <p:cNvCxnSpPr>
            <a:endCxn id="44" idx="4"/>
          </p:cNvCxnSpPr>
          <p:nvPr/>
        </p:nvCxnSpPr>
        <p:spPr>
          <a:xfrm flipV="1">
            <a:off x="2799081" y="2982956"/>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951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3014561"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2"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2" y="28243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4"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9" y="3131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81" y="30884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7"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8"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50"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9" y="195273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7" y="196225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1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9" name="Oval 28"/>
          <p:cNvSpPr/>
          <p:nvPr/>
        </p:nvSpPr>
        <p:spPr>
          <a:xfrm>
            <a:off x="489619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30" name="Straight Arrow Connector 29"/>
          <p:cNvCxnSpPr/>
          <p:nvPr/>
        </p:nvCxnSpPr>
        <p:spPr>
          <a:xfrm>
            <a:off x="3565085"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90" y="3131583"/>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31" y="3088407"/>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34" name="Oval 33"/>
          <p:cNvSpPr/>
          <p:nvPr/>
        </p:nvSpPr>
        <p:spPr>
          <a:xfrm>
            <a:off x="676006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spTree>
    <p:extLst>
      <p:ext uri="{BB962C8B-B14F-4D97-AF65-F5344CB8AC3E}">
        <p14:creationId xmlns:p14="http://schemas.microsoft.com/office/powerpoint/2010/main" val="1748759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14561" y="2851267"/>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2"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2" y="28243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4"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9" y="3131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81" y="30884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7"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8"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50"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9" y="195273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7" y="196225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9" y="3685034"/>
            <a:ext cx="7384266"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                 (data value L</a:t>
            </a:r>
            <a:r>
              <a:rPr lang="en-US" sz="2800" baseline="-25000" dirty="0"/>
              <a:t>1</a:t>
            </a:r>
            <a:r>
              <a:rPr lang="en-US" sz="2800" dirty="0"/>
              <a:t> stored in memory)</a:t>
            </a:r>
          </a:p>
        </p:txBody>
      </p:sp>
      <p:sp>
        <p:nvSpPr>
          <p:cNvPr id="16" name="Title 1"/>
          <p:cNvSpPr>
            <a:spLocks noGrp="1"/>
          </p:cNvSpPr>
          <p:nvPr>
            <p:ph type="title"/>
          </p:nvPr>
        </p:nvSpPr>
        <p:spPr>
          <a:xfrm>
            <a:off x="838200" y="365125"/>
            <a:ext cx="10515600" cy="1325563"/>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3080396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3014561" y="2851267"/>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2" y="2851267"/>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2" y="28243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4"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9" y="3131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81" y="30884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7"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8"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50"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9" y="195273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7" y="196225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9" y="3685034"/>
            <a:ext cx="1242648"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50" y="4208255"/>
            <a:ext cx="8919942" cy="954107"/>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                   (data values L</a:t>
            </a:r>
            <a:r>
              <a:rPr lang="en-US" sz="2800" baseline="-25000" dirty="0"/>
              <a:t>1</a:t>
            </a:r>
            <a:r>
              <a:rPr lang="en-US" sz="2800" dirty="0"/>
              <a:t> and L</a:t>
            </a:r>
            <a:r>
              <a:rPr lang="en-US" sz="2800" baseline="-25000" dirty="0"/>
              <a:t>2 </a:t>
            </a:r>
            <a:r>
              <a:rPr lang="en-US" sz="2800" dirty="0"/>
              <a:t>stored in memory)</a:t>
            </a:r>
          </a:p>
          <a:p>
            <a:endParaRPr lang="en-US" sz="2800" dirty="0"/>
          </a:p>
        </p:txBody>
      </p:sp>
    </p:spTree>
    <p:extLst>
      <p:ext uri="{BB962C8B-B14F-4D97-AF65-F5344CB8AC3E}">
        <p14:creationId xmlns:p14="http://schemas.microsoft.com/office/powerpoint/2010/main" val="301524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1069849" y="3685034"/>
            <a:ext cx="1242648"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4"/>
            <a:ext cx="1515158"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9" y="4623798"/>
            <a:ext cx="1242648"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61"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2"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2" y="2824379"/>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4"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9" y="3131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81" y="30884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7"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8"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50"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9" y="195273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7" y="196225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046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1069849" y="3685034"/>
            <a:ext cx="1242648"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4"/>
            <a:ext cx="1515158"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9" y="4623798"/>
            <a:ext cx="1242648"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61"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2"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2" y="2824379"/>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4"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9" y="3131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81" y="30884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7" y="2809463"/>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8"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50"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9" y="195273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7" y="196225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2"/>
            <a:ext cx="1515158"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Tree>
    <p:extLst>
      <p:ext uri="{BB962C8B-B14F-4D97-AF65-F5344CB8AC3E}">
        <p14:creationId xmlns:p14="http://schemas.microsoft.com/office/powerpoint/2010/main" val="322574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1069849" y="3685034"/>
            <a:ext cx="1242648"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4"/>
            <a:ext cx="1515158"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9" y="4623798"/>
            <a:ext cx="1242648"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61"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2" y="28512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2" y="28243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4"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9" y="3131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81" y="30884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7" y="2809463"/>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8" y="2809463"/>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50"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9" y="195273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7" y="1962251"/>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2"/>
            <a:ext cx="1515158"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
        <p:nvSpPr>
          <p:cNvPr id="29" name="TextBox 28"/>
          <p:cNvSpPr txBox="1"/>
          <p:nvPr/>
        </p:nvSpPr>
        <p:spPr>
          <a:xfrm>
            <a:off x="1069849" y="5454886"/>
            <a:ext cx="1242648" cy="523220"/>
          </a:xfrm>
          <a:prstGeom prst="rect">
            <a:avLst/>
          </a:prstGeom>
          <a:noFill/>
        </p:spPr>
        <p:txBody>
          <a:bodyPr wrap="none" lIns="91440" tIns="45720" rIns="91440" bIns="45720" rtlCol="0">
            <a:spAutoFit/>
          </a:bodyPr>
          <a:lstStyle/>
          <a:p>
            <a:r>
              <a:rPr lang="en-US" sz="2800" dirty="0"/>
              <a:t>P</a:t>
            </a:r>
            <a:r>
              <a:rPr lang="en-US" sz="2800" baseline="-25000" dirty="0"/>
              <a:t>5</a:t>
            </a:r>
            <a:r>
              <a:rPr lang="en-US" sz="2800" dirty="0"/>
              <a:t> = {5}</a:t>
            </a:r>
          </a:p>
        </p:txBody>
      </p:sp>
    </p:spTree>
    <p:extLst>
      <p:ext uri="{BB962C8B-B14F-4D97-AF65-F5344CB8AC3E}">
        <p14:creationId xmlns:p14="http://schemas.microsoft.com/office/powerpoint/2010/main" val="819666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55377"/>
                <a:ext cx="10515600" cy="4351339"/>
              </a:xfrm>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867">
                          <a:latin typeface="Cambria Math" panose="02040503050406030204" pitchFamily="18" charset="0"/>
                        </a:rPr>
                        <m:t>ST</m:t>
                      </m:r>
                      <m:d>
                        <m:dPr>
                          <m:ctrlPr>
                            <a:rPr lang="en-US" sz="3867" i="1">
                              <a:latin typeface="Cambria Math" panose="02040503050406030204" pitchFamily="18" charset="0"/>
                            </a:rPr>
                          </m:ctrlPr>
                        </m:dPr>
                        <m:e>
                          <m:r>
                            <a:rPr lang="en-US" sz="3867" i="1">
                              <a:latin typeface="Cambria Math" panose="02040503050406030204" pitchFamily="18" charset="0"/>
                            </a:rPr>
                            <m:t>𝐺</m:t>
                          </m:r>
                        </m:e>
                      </m:d>
                      <m:r>
                        <a:rPr lang="en-US" sz="3867" i="1">
                          <a:latin typeface="Cambria Math" panose="02040503050406030204" pitchFamily="18" charset="0"/>
                        </a:rPr>
                        <m:t>=</m:t>
                      </m:r>
                      <m:func>
                        <m:funcPr>
                          <m:ctrlPr>
                            <a:rPr lang="en-US" sz="3867" i="1">
                              <a:latin typeface="Cambria Math" panose="02040503050406030204" pitchFamily="18" charset="0"/>
                            </a:rPr>
                          </m:ctrlPr>
                        </m:funcPr>
                        <m:fName>
                          <m:limLow>
                            <m:limLowPr>
                              <m:ctrlPr>
                                <a:rPr lang="en-US" sz="3867" i="1">
                                  <a:latin typeface="Cambria Math" panose="02040503050406030204" pitchFamily="18" charset="0"/>
                                </a:rPr>
                              </m:ctrlPr>
                            </m:limLowPr>
                            <m:e>
                              <m:r>
                                <m:rPr>
                                  <m:sty m:val="p"/>
                                </m:rPr>
                                <a:rPr lang="en-US" sz="3867">
                                  <a:latin typeface="Cambria Math" panose="02040503050406030204" pitchFamily="18" charset="0"/>
                                </a:rPr>
                                <m:t>min</m:t>
                              </m:r>
                            </m:e>
                            <m:lim>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lim>
                          </m:limLow>
                        </m:fName>
                        <m:e>
                          <m:d>
                            <m:dPr>
                              <m:ctrlPr>
                                <a:rPr lang="en-US" sz="3867" i="1">
                                  <a:latin typeface="Cambria Math" panose="02040503050406030204" pitchFamily="18" charset="0"/>
                                </a:rPr>
                              </m:ctrlPr>
                            </m:dPr>
                            <m:e>
                              <m:sSub>
                                <m:sSubPr>
                                  <m:ctrlPr>
                                    <a:rPr lang="en-US" sz="3867" i="1">
                                      <a:latin typeface="Cambria Math" panose="02040503050406030204" pitchFamily="18" charset="0"/>
                                    </a:rPr>
                                  </m:ctrlPr>
                                </m:sSubPr>
                                <m:e>
                                  <m:r>
                                    <a:rPr lang="en-US" sz="3867" i="1">
                                      <a:latin typeface="Cambria Math" panose="02040503050406030204" pitchFamily="18" charset="0"/>
                                    </a:rPr>
                                    <m:t>𝑡</m:t>
                                  </m:r>
                                </m:e>
                                <m:sub>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sub>
                              </m:sSub>
                              <m:r>
                                <a:rPr lang="en-US" sz="3867" i="1">
                                  <a:latin typeface="Cambria Math" panose="02040503050406030204" pitchFamily="18" charset="0"/>
                                  <a:ea typeface="Cambria Math" panose="02040503050406030204" pitchFamily="18" charset="0"/>
                                </a:rPr>
                                <m:t>×</m:t>
                              </m:r>
                              <m:func>
                                <m:funcPr>
                                  <m:ctrlPr>
                                    <a:rPr lang="en-US" sz="3867" i="1">
                                      <a:latin typeface="Cambria Math" panose="02040503050406030204" pitchFamily="18" charset="0"/>
                                    </a:rPr>
                                  </m:ctrlPr>
                                </m:funcPr>
                                <m:fName>
                                  <m:limLow>
                                    <m:limLowPr>
                                      <m:ctrlPr>
                                        <a:rPr lang="en-US" sz="3867" i="1">
                                          <a:latin typeface="Cambria Math" panose="02040503050406030204" pitchFamily="18" charset="0"/>
                                        </a:rPr>
                                      </m:ctrlPr>
                                    </m:limLowPr>
                                    <m:e>
                                      <m:r>
                                        <m:rPr>
                                          <m:sty m:val="p"/>
                                        </m:rPr>
                                        <a:rPr lang="en-US" sz="3867">
                                          <a:latin typeface="Cambria Math" panose="02040503050406030204" pitchFamily="18" charset="0"/>
                                        </a:rPr>
                                        <m:t>max</m:t>
                                      </m:r>
                                    </m:e>
                                    <m:lim>
                                      <m:r>
                                        <a:rPr lang="en-US" sz="3867" i="1">
                                          <a:latin typeface="Cambria Math" panose="02040503050406030204" pitchFamily="18" charset="0"/>
                                        </a:rPr>
                                        <m:t>𝑖</m:t>
                                      </m:r>
                                      <m:r>
                                        <a:rPr lang="en-US" sz="3867" i="1">
                                          <a:latin typeface="Cambria Math" panose="02040503050406030204" pitchFamily="18" charset="0"/>
                                          <a:ea typeface="Cambria Math" panose="02040503050406030204" pitchFamily="18" charset="0"/>
                                        </a:rPr>
                                        <m:t>≤</m:t>
                                      </m:r>
                                      <m:sSub>
                                        <m:sSubPr>
                                          <m:ctrlPr>
                                            <a:rPr lang="en-US" sz="3867" i="1">
                                              <a:latin typeface="Cambria Math" panose="02040503050406030204" pitchFamily="18" charset="0"/>
                                              <a:ea typeface="Cambria Math" panose="02040503050406030204" pitchFamily="18" charset="0"/>
                                            </a:rPr>
                                          </m:ctrlPr>
                                        </m:sSubPr>
                                        <m:e>
                                          <m:r>
                                            <a:rPr lang="en-US" sz="3867" i="1">
                                              <a:latin typeface="Cambria Math" panose="02040503050406030204" pitchFamily="18" charset="0"/>
                                              <a:ea typeface="Cambria Math" panose="02040503050406030204" pitchFamily="18" charset="0"/>
                                            </a:rPr>
                                            <m:t>𝑡</m:t>
                                          </m:r>
                                        </m:e>
                                        <m:sub>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sub>
                                      </m:sSub>
                                    </m:lim>
                                  </m:limLow>
                                </m:fName>
                                <m:e>
                                  <m:d>
                                    <m:dPr>
                                      <m:begChr m:val="|"/>
                                      <m:endChr m:val="|"/>
                                      <m:ctrlPr>
                                        <a:rPr lang="en-US" sz="3867" i="1">
                                          <a:latin typeface="Cambria Math" panose="02040503050406030204" pitchFamily="18" charset="0"/>
                                        </a:rPr>
                                      </m:ctrlPr>
                                    </m:dPr>
                                    <m:e>
                                      <m:sSub>
                                        <m:sSubPr>
                                          <m:ctrlPr>
                                            <a:rPr lang="en-US" sz="3867" i="1">
                                              <a:latin typeface="Cambria Math" panose="02040503050406030204" pitchFamily="18" charset="0"/>
                                            </a:rPr>
                                          </m:ctrlPr>
                                        </m:sSubPr>
                                        <m:e>
                                          <m:r>
                                            <a:rPr lang="en-US" sz="3867" i="1">
                                              <a:latin typeface="Cambria Math" panose="02040503050406030204" pitchFamily="18" charset="0"/>
                                            </a:rPr>
                                            <m:t>𝑃</m:t>
                                          </m:r>
                                        </m:e>
                                        <m:sub>
                                          <m:r>
                                            <a:rPr lang="en-US" sz="3867"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55377"/>
                <a:ext cx="10515600" cy="4351339"/>
              </a:xfrm>
              <a:blipFill>
                <a:blip r:embed="rId2"/>
                <a:stretch>
                  <a:fillRect l="-1043" t="-2241"/>
                </a:stretch>
              </a:blipFill>
            </p:spPr>
            <p:txBody>
              <a:bodyPr/>
              <a:lstStyle/>
              <a:p>
                <a:r>
                  <a:rPr lang="en-US">
                    <a:noFill/>
                  </a:rPr>
                  <a:t> </a:t>
                </a:r>
              </a:p>
            </p:txBody>
          </p:sp>
        </mc:Fallback>
      </mc:AlternateContent>
      <p:grpSp>
        <p:nvGrpSpPr>
          <p:cNvPr id="4" name="Group 3"/>
          <p:cNvGrpSpPr/>
          <p:nvPr/>
        </p:nvGrpSpPr>
        <p:grpSpPr>
          <a:xfrm>
            <a:off x="7150906" y="4028282"/>
            <a:ext cx="3069741" cy="2193143"/>
            <a:chOff x="-935662" y="4146380"/>
            <a:chExt cx="3971454" cy="2837360"/>
          </a:xfrm>
        </p:grpSpPr>
        <p:sp>
          <p:nvSpPr>
            <p:cNvPr id="5" name="TextBox 4"/>
            <p:cNvSpPr txBox="1"/>
            <p:nvPr/>
          </p:nvSpPr>
          <p:spPr>
            <a:xfrm>
              <a:off x="726876" y="6302214"/>
              <a:ext cx="979283" cy="597275"/>
            </a:xfrm>
            <a:prstGeom prst="rect">
              <a:avLst/>
            </a:prstGeom>
            <a:noFill/>
          </p:spPr>
          <p:txBody>
            <a:bodyPr wrap="none" rtlCol="0">
              <a:spAutoFit/>
            </a:bodyPr>
            <a:lstStyle/>
            <a:p>
              <a:r>
                <a:rPr lang="en-US" sz="2400" dirty="0"/>
                <a:t>time</a:t>
              </a:r>
              <a:endParaRPr lang="en-GB" sz="2400" dirty="0"/>
            </a:p>
          </p:txBody>
        </p:sp>
        <p:sp>
          <p:nvSpPr>
            <p:cNvPr id="6" name="TextBox 5"/>
            <p:cNvSpPr txBox="1"/>
            <p:nvPr/>
          </p:nvSpPr>
          <p:spPr>
            <a:xfrm rot="16200000">
              <a:off x="-1217916" y="5347845"/>
              <a:ext cx="1161784" cy="597276"/>
            </a:xfrm>
            <a:prstGeom prst="rect">
              <a:avLst/>
            </a:prstGeom>
            <a:noFill/>
          </p:spPr>
          <p:txBody>
            <a:bodyPr wrap="none" rtlCol="0">
              <a:spAutoFit/>
            </a:bodyPr>
            <a:lstStyle/>
            <a:p>
              <a:r>
                <a:rPr lang="en-US" sz="2400" dirty="0"/>
                <a:t>space</a:t>
              </a:r>
              <a:endParaRPr lang="en-GB" sz="2400" dirty="0"/>
            </a:p>
          </p:txBody>
        </p:sp>
        <p:sp>
          <p:nvSpPr>
            <p:cNvPr id="7" name="TextBox 6"/>
            <p:cNvSpPr txBox="1"/>
            <p:nvPr/>
          </p:nvSpPr>
          <p:spPr>
            <a:xfrm>
              <a:off x="-665367" y="4672383"/>
              <a:ext cx="556213" cy="597275"/>
            </a:xfrm>
            <a:prstGeom prst="rect">
              <a:avLst/>
            </a:prstGeom>
            <a:noFill/>
          </p:spPr>
          <p:txBody>
            <a:bodyPr wrap="none" rtlCol="0">
              <a:spAutoFit/>
            </a:bodyPr>
            <a:lstStyle/>
            <a:p>
              <a:r>
                <a:rPr lang="en-US" sz="2400" dirty="0">
                  <a:solidFill>
                    <a:schemeClr val="accent1"/>
                  </a:solidFill>
                </a:rPr>
                <a:t>m</a:t>
              </a:r>
              <a:endParaRPr lang="en-GB" sz="2400" dirty="0">
                <a:solidFill>
                  <a:schemeClr val="accent1"/>
                </a:solidFill>
              </a:endParaRPr>
            </a:p>
          </p:txBody>
        </p:sp>
        <p:sp>
          <p:nvSpPr>
            <p:cNvPr id="8" name="TextBox 7"/>
            <p:cNvSpPr txBox="1"/>
            <p:nvPr/>
          </p:nvSpPr>
          <p:spPr>
            <a:xfrm>
              <a:off x="2503381" y="6386465"/>
              <a:ext cx="371638" cy="597275"/>
            </a:xfrm>
            <a:prstGeom prst="rect">
              <a:avLst/>
            </a:prstGeom>
            <a:noFill/>
          </p:spPr>
          <p:txBody>
            <a:bodyPr wrap="none" rtlCol="0">
              <a:spAutoFit/>
            </a:bodyPr>
            <a:lstStyle/>
            <a:p>
              <a:r>
                <a:rPr lang="en-US" sz="2400" dirty="0">
                  <a:solidFill>
                    <a:schemeClr val="accent1"/>
                  </a:solidFill>
                </a:rPr>
                <a:t>t</a:t>
              </a:r>
              <a:endParaRPr lang="en-GB" sz="2400" dirty="0">
                <a:solidFill>
                  <a:schemeClr val="accent1"/>
                </a:solidFill>
              </a:endParaRPr>
            </a:p>
          </p:txBody>
        </p:sp>
        <p:sp>
          <p:nvSpPr>
            <p:cNvPr id="9" name="TextBox 8"/>
            <p:cNvSpPr txBox="1"/>
            <p:nvPr/>
          </p:nvSpPr>
          <p:spPr>
            <a:xfrm>
              <a:off x="553514" y="4146380"/>
              <a:ext cx="1407579" cy="597275"/>
            </a:xfrm>
            <a:prstGeom prst="rect">
              <a:avLst/>
            </a:prstGeom>
            <a:noFill/>
          </p:spPr>
          <p:txBody>
            <a:bodyPr wrap="none" rtlCol="0">
              <a:spAutoFit/>
            </a:bodyPr>
            <a:lstStyle/>
            <a:p>
              <a:r>
                <a:rPr lang="en-US" sz="2400" u="sng" dirty="0"/>
                <a:t>ST Cost</a:t>
              </a:r>
              <a:endParaRPr lang="en-GB" sz="2400" u="sng" dirty="0">
                <a:solidFill>
                  <a:schemeClr val="accent1"/>
                </a:solidFill>
              </a:endParaRPr>
            </a:p>
          </p:txBody>
        </p:sp>
        <p:grpSp>
          <p:nvGrpSpPr>
            <p:cNvPr id="10" name="Group 9"/>
            <p:cNvGrpSpPr/>
            <p:nvPr/>
          </p:nvGrpSpPr>
          <p:grpSpPr>
            <a:xfrm>
              <a:off x="-358356" y="4697796"/>
              <a:ext cx="3103182" cy="1738398"/>
              <a:chOff x="1570552" y="3338357"/>
              <a:chExt cx="3103182" cy="1738398"/>
            </a:xfrm>
          </p:grpSpPr>
          <p:sp>
            <p:nvSpPr>
              <p:cNvPr id="14" name="Rectangle 13"/>
              <p:cNvSpPr/>
              <p:nvPr/>
            </p:nvSpPr>
            <p:spPr>
              <a:xfrm>
                <a:off x="1643361" y="3488084"/>
                <a:ext cx="2919733" cy="1451119"/>
              </a:xfrm>
              <a:prstGeom prst="rect">
                <a:avLst/>
              </a:prstGeom>
              <a:pattFill prst="wdUpDiag">
                <a:fgClr>
                  <a:srgbClr val="FF0000"/>
                </a:fgClr>
                <a:bgClr>
                  <a:srgbClr val="DEDDDD"/>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5" name="Straight Connector 14"/>
              <p:cNvCxnSpPr/>
              <p:nvPr/>
            </p:nvCxnSpPr>
            <p:spPr>
              <a:xfrm>
                <a:off x="1570552" y="3488084"/>
                <a:ext cx="3103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63094" y="3338357"/>
                <a:ext cx="0" cy="17383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64414" y="4855908"/>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2" name="Straight Arrow Connector 11"/>
            <p:cNvCxnSpPr/>
            <p:nvPr/>
          </p:nvCxnSpPr>
          <p:spPr>
            <a:xfrm flipH="1" flipV="1">
              <a:off x="-285546" y="4563815"/>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68830" y="6295069"/>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24584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6"/>
                <a:ext cx="10515600" cy="4636959"/>
              </a:xfrm>
            </p:spPr>
            <p:txBody>
              <a:bodyPr>
                <a:normAutofit/>
              </a:bodyPr>
              <a:lstStyle/>
              <a:p>
                <a:r>
                  <a:rPr lang="en-GB" sz="2400" dirty="0"/>
                  <a:t>Problem: for parallel computation ST-complexity can scale badly in the number of evaluations of a function.</a:t>
                </a:r>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a:p>
                <a:pPr marL="0" indent="0">
                  <a:buNone/>
                </a:pPr>
                <a:endParaRPr lang="en-GB" sz="2400" dirty="0"/>
              </a:p>
              <a:p>
                <a:pPr marL="0" indent="0">
                  <a:buNone/>
                </a:pPr>
                <a:r>
                  <a:rPr lang="en-GB" sz="2400" dirty="0"/>
                  <a:t>[AS15] </a:t>
                </a:r>
                <a14:m>
                  <m:oMath xmlns:m="http://schemas.openxmlformats.org/officeDocument/2006/math">
                    <m:r>
                      <a:rPr lang="en-US" sz="2400" i="1" dirty="0">
                        <a:latin typeface="Cambria Math"/>
                        <a:ea typeface="Cambria Math"/>
                      </a:rPr>
                      <m:t>∃ </m:t>
                    </m:r>
                  </m:oMath>
                </a14:m>
                <a:r>
                  <a:rPr lang="en-GB" sz="2400" dirty="0"/>
                  <a:t>function </a:t>
                </a:r>
                <a:r>
                  <a:rPr lang="en-GB" sz="2400" i="1" dirty="0" err="1"/>
                  <a:t>f</a:t>
                </a:r>
                <a:r>
                  <a:rPr lang="en-GB" sz="2400" baseline="-25000" dirty="0" err="1"/>
                  <a:t>n</a:t>
                </a:r>
                <a:r>
                  <a:rPr lang="en-GB" sz="2400" dirty="0"/>
                  <a:t> (consisting of n RO calls) such that: </a:t>
                </a:r>
                <a14:m>
                  <m:oMath xmlns:m="http://schemas.openxmlformats.org/officeDocument/2006/math">
                    <m:r>
                      <a:rPr lang="en-US" sz="2400" i="1">
                        <a:latin typeface="Cambria Math"/>
                      </a:rPr>
                      <m:t>𝑆𝑇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𝑓</m:t>
                            </m:r>
                          </m:e>
                          <m:sup>
                            <m:r>
                              <a:rPr lang="en-US" sz="2400" i="1">
                                <a:latin typeface="Cambria Math"/>
                                <a:ea typeface="Cambria Math"/>
                              </a:rPr>
                              <m:t>×</m:t>
                            </m:r>
                            <m:rad>
                              <m:radPr>
                                <m:degHide m:val="on"/>
                                <m:ctrlPr>
                                  <a:rPr lang="en-US" sz="2400" i="1">
                                    <a:latin typeface="Cambria Math" panose="02040503050406030204" pitchFamily="18" charset="0"/>
                                    <a:ea typeface="Cambria Math"/>
                                  </a:rPr>
                                </m:ctrlPr>
                              </m:radPr>
                              <m:deg/>
                              <m:e>
                                <m:r>
                                  <a:rPr lang="en-US" sz="2400" i="1">
                                    <a:latin typeface="Cambria Math"/>
                                    <a:ea typeface="Cambria Math"/>
                                  </a:rPr>
                                  <m:t>𝑛</m:t>
                                </m:r>
                              </m:e>
                            </m:rad>
                          </m:sup>
                        </m:sSup>
                      </m:e>
                    </m:d>
                    <m:r>
                      <a:rPr lang="en-US" sz="2400" i="1">
                        <a:latin typeface="Cambria Math"/>
                      </a:rPr>
                      <m:t>=</m:t>
                    </m:r>
                    <m:r>
                      <a:rPr lang="en-US" sz="2400" i="1">
                        <a:latin typeface="Cambria Math"/>
                      </a:rPr>
                      <m:t>𝑂</m:t>
                    </m:r>
                    <m:r>
                      <a:rPr lang="en-US" sz="2400" i="1">
                        <a:latin typeface="Cambria Math"/>
                      </a:rPr>
                      <m:t>(</m:t>
                    </m:r>
                    <m:r>
                      <a:rPr lang="en-US" sz="2400" i="1">
                        <a:latin typeface="Cambria Math"/>
                      </a:rPr>
                      <m:t>𝑆𝑇</m:t>
                    </m:r>
                    <m:d>
                      <m:dPr>
                        <m:ctrlPr>
                          <a:rPr lang="en-US" sz="2400" i="1">
                            <a:latin typeface="Cambria Math" panose="02040503050406030204" pitchFamily="18" charset="0"/>
                          </a:rPr>
                        </m:ctrlPr>
                      </m:dPr>
                      <m:e>
                        <m:r>
                          <a:rPr lang="en-US" sz="2400" i="1">
                            <a:latin typeface="Cambria Math"/>
                          </a:rPr>
                          <m:t>𝑓</m:t>
                        </m:r>
                      </m:e>
                    </m:d>
                    <m:r>
                      <a:rPr lang="en-US" sz="2400" i="1">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6"/>
                <a:ext cx="10515600" cy="4636959"/>
              </a:xfrm>
              <a:blipFill>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652816" y="3313350"/>
            <a:ext cx="9703328" cy="2110519"/>
            <a:chOff x="1652814" y="3313348"/>
            <a:chExt cx="9703325" cy="2110518"/>
          </a:xfrm>
        </p:grpSpPr>
        <p:sp>
          <p:nvSpPr>
            <p:cNvPr id="7" name="TextBox 6"/>
            <p:cNvSpPr txBox="1"/>
            <p:nvPr/>
          </p:nvSpPr>
          <p:spPr>
            <a:xfrm>
              <a:off x="3503179" y="5044210"/>
              <a:ext cx="628698" cy="379656"/>
            </a:xfrm>
            <a:prstGeom prst="rect">
              <a:avLst/>
            </a:prstGeom>
            <a:noFill/>
          </p:spPr>
          <p:txBody>
            <a:bodyPr wrap="none" rtlCol="0">
              <a:spAutoFit/>
            </a:bodyPr>
            <a:lstStyle/>
            <a:p>
              <a:r>
                <a:rPr lang="en-US" sz="1867" dirty="0"/>
                <a:t>time</a:t>
              </a:r>
              <a:endParaRPr lang="en-GB" sz="1867" dirty="0"/>
            </a:p>
          </p:txBody>
        </p:sp>
        <p:sp>
          <p:nvSpPr>
            <p:cNvPr id="8" name="TextBox 7"/>
            <p:cNvSpPr txBox="1"/>
            <p:nvPr/>
          </p:nvSpPr>
          <p:spPr>
            <a:xfrm rot="16200000">
              <a:off x="1473791" y="3961774"/>
              <a:ext cx="737702" cy="379656"/>
            </a:xfrm>
            <a:prstGeom prst="rect">
              <a:avLst/>
            </a:prstGeom>
            <a:noFill/>
          </p:spPr>
          <p:txBody>
            <a:bodyPr wrap="none" rtlCol="0">
              <a:spAutoFit/>
            </a:bodyPr>
            <a:lstStyle/>
            <a:p>
              <a:r>
                <a:rPr lang="en-US" sz="1867" dirty="0"/>
                <a:t>space</a:t>
              </a:r>
              <a:endParaRPr lang="en-GB" sz="1867" dirty="0"/>
            </a:p>
          </p:txBody>
        </p:sp>
        <p:sp>
          <p:nvSpPr>
            <p:cNvPr id="10" name="TextBox 9"/>
            <p:cNvSpPr txBox="1"/>
            <p:nvPr/>
          </p:nvSpPr>
          <p:spPr>
            <a:xfrm>
              <a:off x="1964705" y="3701208"/>
              <a:ext cx="375424" cy="379656"/>
            </a:xfrm>
            <a:prstGeom prst="rect">
              <a:avLst/>
            </a:prstGeom>
            <a:noFill/>
          </p:spPr>
          <p:txBody>
            <a:bodyPr wrap="none" rtlCol="0">
              <a:spAutoFit/>
            </a:bodyPr>
            <a:lstStyle/>
            <a:p>
              <a:r>
                <a:rPr lang="en-US" sz="1867" dirty="0">
                  <a:solidFill>
                    <a:schemeClr val="accent1"/>
                  </a:solidFill>
                </a:rPr>
                <a:t>S</a:t>
              </a:r>
              <a:r>
                <a:rPr lang="en-US" sz="1867" baseline="-25000" dirty="0">
                  <a:solidFill>
                    <a:schemeClr val="accent1"/>
                  </a:solidFill>
                </a:rPr>
                <a:t>1</a:t>
              </a:r>
              <a:endParaRPr lang="en-GB" sz="1867" baseline="-25000" dirty="0">
                <a:solidFill>
                  <a:schemeClr val="accent1"/>
                </a:solidFill>
              </a:endParaRPr>
            </a:p>
          </p:txBody>
        </p:sp>
        <p:sp>
          <p:nvSpPr>
            <p:cNvPr id="11" name="TextBox 10"/>
            <p:cNvSpPr txBox="1"/>
            <p:nvPr/>
          </p:nvSpPr>
          <p:spPr>
            <a:xfrm>
              <a:off x="4673049" y="4927665"/>
              <a:ext cx="381836" cy="379656"/>
            </a:xfrm>
            <a:prstGeom prst="rect">
              <a:avLst/>
            </a:prstGeom>
            <a:noFill/>
          </p:spPr>
          <p:txBody>
            <a:bodyPr wrap="none" rtlCol="0">
              <a:spAutoFit/>
            </a:bodyPr>
            <a:lstStyle/>
            <a:p>
              <a:r>
                <a:rPr lang="en-US" sz="1867" dirty="0">
                  <a:solidFill>
                    <a:schemeClr val="accent1"/>
                  </a:solidFill>
                </a:rPr>
                <a:t>T</a:t>
              </a:r>
              <a:r>
                <a:rPr lang="en-US" sz="1867" baseline="-25000" dirty="0">
                  <a:solidFill>
                    <a:schemeClr val="accent1"/>
                  </a:solidFill>
                </a:rPr>
                <a:t>1</a:t>
              </a:r>
              <a:endParaRPr lang="en-GB" sz="1867" baseline="-25000" dirty="0">
                <a:solidFill>
                  <a:schemeClr val="accent1"/>
                </a:solidFill>
              </a:endParaRPr>
            </a:p>
          </p:txBody>
        </p:sp>
        <p:sp>
          <p:nvSpPr>
            <p:cNvPr id="12" name="TextBox 11"/>
            <p:cNvSpPr txBox="1"/>
            <p:nvPr/>
          </p:nvSpPr>
          <p:spPr>
            <a:xfrm>
              <a:off x="6497054" y="3398905"/>
              <a:ext cx="4160049" cy="523220"/>
            </a:xfrm>
            <a:prstGeom prst="rect">
              <a:avLst/>
            </a:prstGeom>
            <a:noFill/>
          </p:spPr>
          <p:txBody>
            <a:bodyPr wrap="none" rtlCol="0">
              <a:spAutoFit/>
            </a:bodyPr>
            <a:lstStyle/>
            <a:p>
              <a:r>
                <a:rPr lang="en-US" sz="2800" dirty="0"/>
                <a:t>ST</a:t>
              </a:r>
              <a:r>
                <a:rPr lang="en-US" sz="2800" baseline="-25000" dirty="0"/>
                <a:t>1</a:t>
              </a:r>
              <a:r>
                <a:rPr lang="en-US" sz="2800" dirty="0"/>
                <a:t> = </a:t>
              </a:r>
              <a:r>
                <a:rPr lang="en-US" sz="2800" dirty="0">
                  <a:solidFill>
                    <a:schemeClr val="accent1"/>
                  </a:solidFill>
                </a:rPr>
                <a:t>S</a:t>
              </a:r>
              <a:r>
                <a:rPr lang="en-US" sz="2800" baseline="-25000" dirty="0">
                  <a:solidFill>
                    <a:schemeClr val="accent1"/>
                  </a:solidFill>
                </a:rPr>
                <a:t>1</a:t>
              </a:r>
              <a:r>
                <a:rPr lang="en-US" sz="2800" dirty="0">
                  <a:solidFill>
                    <a:schemeClr val="tx2"/>
                  </a:solidFill>
                </a:rPr>
                <a:t> </a:t>
              </a:r>
              <a:r>
                <a:rPr lang="en-US" sz="2800" dirty="0"/>
                <a:t>× </a:t>
              </a:r>
              <a:r>
                <a:rPr lang="en-US" sz="2800" dirty="0">
                  <a:solidFill>
                    <a:schemeClr val="accent1"/>
                  </a:solidFill>
                </a:rPr>
                <a:t>T</a:t>
              </a:r>
              <a:r>
                <a:rPr lang="en-US" sz="2800" baseline="-25000" dirty="0">
                  <a:solidFill>
                    <a:schemeClr val="accent1"/>
                  </a:solidFill>
                </a:rPr>
                <a:t>1 </a:t>
              </a:r>
              <a:r>
                <a:rPr lang="en-US" sz="2800" dirty="0">
                  <a:latin typeface="Lucida Sans Unicode" panose="020B0602030504020204" pitchFamily="34" charset="0"/>
                  <a:cs typeface="Lucida Sans Unicode" panose="020B0602030504020204" pitchFamily="34" charset="0"/>
                </a:rPr>
                <a:t>≈</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solidFill>
                    <a:schemeClr val="accent2"/>
                  </a:solidFill>
                </a:rPr>
                <a:t>S</a:t>
              </a:r>
              <a:r>
                <a:rPr lang="en-US" sz="2800" baseline="-25000" dirty="0">
                  <a:solidFill>
                    <a:schemeClr val="accent2"/>
                  </a:solidFill>
                </a:rPr>
                <a:t>3</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t>×</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solidFill>
                    <a:schemeClr val="accent2"/>
                  </a:solidFill>
                </a:rPr>
                <a:t>T</a:t>
              </a:r>
              <a:r>
                <a:rPr lang="en-US" sz="2800" baseline="-25000" dirty="0">
                  <a:solidFill>
                    <a:schemeClr val="accent2"/>
                  </a:solidFill>
                </a:rPr>
                <a:t>3</a:t>
              </a:r>
              <a:r>
                <a:rPr lang="en-US" sz="2800" dirty="0">
                  <a:solidFill>
                    <a:schemeClr val="accent2"/>
                  </a:solidFill>
                </a:rPr>
                <a:t> </a:t>
              </a:r>
              <a:r>
                <a:rPr lang="en-US" sz="2800" dirty="0"/>
                <a:t>= ST</a:t>
              </a:r>
              <a:r>
                <a:rPr lang="en-US" sz="2800" baseline="-25000" dirty="0"/>
                <a:t>3</a:t>
              </a:r>
              <a:endParaRPr lang="en-GB" sz="28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375424" cy="379656"/>
            </a:xfrm>
            <a:prstGeom prst="rect">
              <a:avLst/>
            </a:prstGeom>
            <a:noFill/>
          </p:spPr>
          <p:txBody>
            <a:bodyPr wrap="none" rtlCol="0">
              <a:spAutoFit/>
            </a:bodyPr>
            <a:lstStyle/>
            <a:p>
              <a:r>
                <a:rPr lang="en-US" sz="1867" dirty="0">
                  <a:solidFill>
                    <a:schemeClr val="accent2"/>
                  </a:solidFill>
                </a:rPr>
                <a:t>S</a:t>
              </a:r>
              <a:r>
                <a:rPr lang="en-US" sz="1867" baseline="-25000" dirty="0">
                  <a:solidFill>
                    <a:schemeClr val="accent2"/>
                  </a:solidFill>
                </a:rPr>
                <a:t>3</a:t>
              </a:r>
              <a:endParaRPr lang="en-GB" sz="1867"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6" y="4927665"/>
              <a:ext cx="381836" cy="379656"/>
            </a:xfrm>
            <a:prstGeom prst="rect">
              <a:avLst/>
            </a:prstGeom>
            <a:noFill/>
          </p:spPr>
          <p:txBody>
            <a:bodyPr wrap="none" rtlCol="0">
              <a:spAutoFit/>
            </a:bodyPr>
            <a:lstStyle/>
            <a:p>
              <a:r>
                <a:rPr lang="en-US" sz="1867" dirty="0">
                  <a:solidFill>
                    <a:schemeClr val="accent2"/>
                  </a:solidFill>
                </a:rPr>
                <a:t>T</a:t>
              </a:r>
              <a:r>
                <a:rPr lang="en-US" sz="1867" baseline="-25000" dirty="0">
                  <a:solidFill>
                    <a:schemeClr val="accent2"/>
                  </a:solidFill>
                </a:rPr>
                <a:t>3</a:t>
              </a:r>
              <a:endParaRPr lang="en-GB" sz="1867"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3" y="4296878"/>
              <a:ext cx="2205986" cy="707886"/>
            </a:xfrm>
            <a:prstGeom prst="rect">
              <a:avLst/>
            </a:prstGeom>
            <a:noFill/>
          </p:spPr>
          <p:txBody>
            <a:bodyPr wrap="square" rtlCol="0">
              <a:spAutoFit/>
            </a:bodyPr>
            <a:lstStyle/>
            <a:p>
              <a:pPr algn="ctr"/>
              <a:r>
                <a:rPr lang="en-US" sz="2000" dirty="0"/>
                <a:t>cost of computing</a:t>
              </a:r>
            </a:p>
            <a:p>
              <a:pPr algn="ctr"/>
              <a:r>
                <a:rPr lang="en-US" sz="2000" i="1" dirty="0"/>
                <a:t>f</a:t>
              </a:r>
              <a:r>
                <a:rPr lang="en-US" sz="2000" dirty="0"/>
                <a:t> once</a:t>
              </a:r>
              <a:endParaRPr lang="en-GB" sz="2000" dirty="0"/>
            </a:p>
          </p:txBody>
        </p:sp>
        <p:sp>
          <p:nvSpPr>
            <p:cNvPr id="92" name="TextBox 91"/>
            <p:cNvSpPr txBox="1"/>
            <p:nvPr/>
          </p:nvSpPr>
          <p:spPr>
            <a:xfrm>
              <a:off x="9150153" y="4275782"/>
              <a:ext cx="2205986" cy="707886"/>
            </a:xfrm>
            <a:prstGeom prst="rect">
              <a:avLst/>
            </a:prstGeom>
            <a:noFill/>
          </p:spPr>
          <p:txBody>
            <a:bodyPr wrap="square" rtlCol="0">
              <a:spAutoFit/>
            </a:bodyPr>
            <a:lstStyle/>
            <a:p>
              <a:pPr algn="ctr"/>
              <a:r>
                <a:rPr lang="en-US" sz="2000" dirty="0"/>
                <a:t>cost of computing</a:t>
              </a:r>
            </a:p>
            <a:p>
              <a:pPr algn="ctr"/>
              <a:r>
                <a:rPr lang="en-US" sz="2000" i="1" dirty="0"/>
                <a:t>f</a:t>
              </a:r>
              <a:r>
                <a:rPr lang="en-US" sz="2000" dirty="0"/>
                <a:t> three times</a:t>
              </a:r>
              <a:endParaRPr lang="en-GB" sz="20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20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Pebbling Costs [AS15]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e>
                      </m:d>
                      <m:r>
                        <a:rPr lang="en-US" sz="4000" i="1">
                          <a:latin typeface="Cambria Math" panose="02040503050406030204" pitchFamily="18" charset="0"/>
                        </a:rPr>
                        <m:t>=</m:t>
                      </m:r>
                      <m:func>
                        <m:funcPr>
                          <m:ctrlPr>
                            <a:rPr lang="en-US" sz="4000" i="1">
                              <a:latin typeface="Cambria Math" panose="02040503050406030204" pitchFamily="18" charset="0"/>
                            </a:rPr>
                          </m:ctrlPr>
                        </m:funcPr>
                        <m:fName>
                          <m:limLow>
                            <m:limLowPr>
                              <m:ctrlPr>
                                <a:rPr lang="en-US" sz="4000" i="1">
                                  <a:latin typeface="Cambria Math" panose="02040503050406030204" pitchFamily="18" charset="0"/>
                                </a:rPr>
                              </m:ctrlPr>
                            </m:limLowPr>
                            <m:e>
                              <m:r>
                                <m:rPr>
                                  <m:sty m:val="p"/>
                                </m:rPr>
                                <a:rPr lang="en-US" sz="4000">
                                  <a:latin typeface="Cambria Math" panose="02040503050406030204" pitchFamily="18" charset="0"/>
                                </a:rPr>
                                <m:t>min</m:t>
                              </m:r>
                            </m:e>
                            <m:lim>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a:t>Guessing two passwords doubles the attackers </a:t>
                </a:r>
                <a:r>
                  <a:rPr lang="en-US" dirty="0" smtClean="0"/>
                  <a:t>cost</a:t>
                </a:r>
              </a:p>
              <a:p>
                <a:pPr marL="50799"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i="1">
                              <a:latin typeface="Cambria Math" panose="02040503050406030204" pitchFamily="18" charset="0"/>
                            </a:rPr>
                            <m:t>,</m:t>
                          </m:r>
                          <m:r>
                            <a:rPr lang="en-US" sz="4000" i="1">
                              <a:latin typeface="Cambria Math" panose="02040503050406030204" pitchFamily="18" charset="0"/>
                            </a:rPr>
                            <m:t>𝐺</m:t>
                          </m:r>
                        </m:e>
                      </m:d>
                      <m:r>
                        <a:rPr lang="en-US" sz="4000" i="1">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a:latin typeface="Cambria Math" panose="02040503050406030204" pitchFamily="18" charset="0"/>
                        </a:rPr>
                        <m:t>CC</m:t>
                      </m:r>
                      <m:r>
                        <a:rPr lang="en-US" sz="4000" i="1">
                          <a:latin typeface="Cambria Math" panose="02040503050406030204" pitchFamily="18" charset="0"/>
                        </a:rPr>
                        <m:t>(</m:t>
                      </m:r>
                      <m:r>
                        <a:rPr lang="en-US" sz="4000" i="1">
                          <a:latin typeface="Cambria Math" panose="02040503050406030204" pitchFamily="18" charset="0"/>
                        </a:rPr>
                        <m:t>𝐺</m:t>
                      </m:r>
                      <m:r>
                        <a:rPr lang="en-US" sz="4000" i="1">
                          <a:latin typeface="Cambria Math" panose="02040503050406030204" pitchFamily="18" charset="0"/>
                        </a:rPr>
                        <m:t>)</m:t>
                      </m:r>
                    </m:oMath>
                  </m:oMathPara>
                </a14:m>
                <a:endParaRPr lang="en-US" sz="4000" dirty="0"/>
              </a:p>
              <a:p>
                <a:pPr marL="0" indent="0">
                  <a:buNone/>
                </a:pP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cxnSp>
        <p:nvCxnSpPr>
          <p:cNvPr id="4" name="Straight Arrow Connector 3"/>
          <p:cNvCxnSpPr/>
          <p:nvPr/>
        </p:nvCxnSpPr>
        <p:spPr>
          <a:xfrm flipV="1">
            <a:off x="8026400" y="3053995"/>
            <a:ext cx="812800" cy="210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26401" y="2006601"/>
            <a:ext cx="4036247" cy="584775"/>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7" name="Straight Arrow Connector 6"/>
          <p:cNvCxnSpPr/>
          <p:nvPr/>
        </p:nvCxnSpPr>
        <p:spPr>
          <a:xfrm flipH="1" flipV="1">
            <a:off x="3048001" y="3225800"/>
            <a:ext cx="1219201" cy="203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1201" y="2921001"/>
            <a:ext cx="2752369" cy="1077026"/>
          </a:xfrm>
          <a:prstGeom prst="rect">
            <a:avLst/>
          </a:prstGeom>
          <a:noFill/>
        </p:spPr>
        <p:txBody>
          <a:bodyPr wrap="square" lIns="91440" tIns="45720" rIns="91440" bIns="45720" rtlCol="0">
            <a:spAutoFit/>
          </a:bodyPr>
          <a:lstStyle/>
          <a:p>
            <a:r>
              <a:rPr lang="en-US" sz="2133" dirty="0"/>
              <a:t>Approximates Amortized Area x Time Complexity of </a:t>
            </a:r>
            <a:r>
              <a:rPr lang="en-US" sz="2133" dirty="0" err="1"/>
              <a:t>iMHF</a:t>
            </a:r>
            <a:endParaRPr lang="en-US" sz="2133" dirty="0"/>
          </a:p>
        </p:txBody>
      </p:sp>
    </p:spTree>
    <p:extLst>
      <p:ext uri="{BB962C8B-B14F-4D97-AF65-F5344CB8AC3E}">
        <p14:creationId xmlns:p14="http://schemas.microsoft.com/office/powerpoint/2010/main" val="354857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Relationship: BF-RO and AI-RO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996266"/>
                <a:ext cx="10515600" cy="2146830"/>
              </a:xfrm>
            </p:spPr>
            <p:txBody>
              <a:bodyPr/>
              <a:lstStyle/>
              <a:p>
                <a:pPr marL="0" indent="0">
                  <a:buNone/>
                </a:pPr>
                <a:r>
                  <a:rPr lang="en-US" b="1" dirty="0" smtClean="0"/>
                  <a:t>Example: </a:t>
                </a:r>
                <a:r>
                  <a:rPr lang="en-US" dirty="0" smtClean="0"/>
                  <a:t>Set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𝜆</m:t>
                        </m:r>
                      </m:sup>
                    </m:sSup>
                  </m:oMath>
                </a14:m>
                <a:r>
                  <a:rPr lang="en-US" dirty="0" smtClean="0"/>
                  <a:t> and the advantage is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𝜀</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𝑃</m:t>
                        </m:r>
                      </m:den>
                    </m:f>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𝜆</m:t>
                        </m:r>
                      </m:sup>
                    </m:sSup>
                  </m:oMath>
                </a14:m>
                <a:endParaRPr lang="en-US" dirty="0" smtClean="0"/>
              </a:p>
              <a:p>
                <a:pPr marL="0" indent="0">
                  <a:buNone/>
                </a:pPr>
                <a:endParaRPr lang="en-US" dirty="0"/>
              </a:p>
              <a:p>
                <a:pPr marL="0" indent="0">
                  <a:buNone/>
                </a:pPr>
                <a:r>
                  <a:rPr lang="en-US" b="1" dirty="0" smtClean="0"/>
                  <a:t>Balancing: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𝜀</m:t>
                        </m:r>
                      </m:e>
                      <m:sup>
                        <m:r>
                          <a:rPr lang="en-US" i="1">
                            <a:latin typeface="Cambria Math" panose="02040503050406030204" pitchFamily="18" charset="0"/>
                            <a:ea typeface="Cambria Math" panose="02040503050406030204" pitchFamily="18" charset="0"/>
                          </a:rPr>
                          <m:t>′</m:t>
                        </m:r>
                      </m:sup>
                    </m:sSup>
                  </m:oMath>
                </a14:m>
                <a:r>
                  <a:rPr lang="en-US" dirty="0" smtClean="0"/>
                  <a:t> usually increases with </a:t>
                </a:r>
                <a14:m>
                  <m:oMath xmlns:m="http://schemas.openxmlformats.org/officeDocument/2006/math">
                    <m:r>
                      <a:rPr lang="en-US" i="1">
                        <a:latin typeface="Cambria Math" panose="02040503050406030204" pitchFamily="18" charset="0"/>
                        <a:ea typeface="Cambria Math" panose="02040503050406030204" pitchFamily="18" charset="0"/>
                      </a:rPr>
                      <m:t>𝑃</m:t>
                    </m:r>
                  </m:oMath>
                </a14:m>
                <a:r>
                  <a:rPr lang="en-US" dirty="0" smtClean="0"/>
                  <a:t> i.e., as BF-attacker gets to fix more and more points.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996266"/>
                <a:ext cx="10515600" cy="2146830"/>
              </a:xfrm>
              <a:blipFill>
                <a:blip r:embed="rId2"/>
                <a:stretch>
                  <a:fillRect l="-1217" b="-454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pic>
        <p:nvPicPr>
          <p:cNvPr id="5" name="Picture 4"/>
          <p:cNvPicPr>
            <a:picLocks noChangeAspect="1"/>
          </p:cNvPicPr>
          <p:nvPr/>
        </p:nvPicPr>
        <p:blipFill>
          <a:blip r:embed="rId3"/>
          <a:stretch>
            <a:fillRect/>
          </a:stretch>
        </p:blipFill>
        <p:spPr>
          <a:xfrm>
            <a:off x="857865" y="1379521"/>
            <a:ext cx="10872244" cy="2261146"/>
          </a:xfrm>
          <a:prstGeom prst="rect">
            <a:avLst/>
          </a:prstGeom>
        </p:spPr>
      </p:pic>
    </p:spTree>
    <p:extLst>
      <p:ext uri="{BB962C8B-B14F-4D97-AF65-F5344CB8AC3E}">
        <p14:creationId xmlns:p14="http://schemas.microsoft.com/office/powerpoint/2010/main" val="891384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rPr>
                        <m:t>CC</m:t>
                      </m:r>
                      <m:d>
                        <m:dPr>
                          <m:ctrlPr>
                            <a:rPr lang="en-US" sz="3600" i="1">
                              <a:latin typeface="Cambria Math" panose="02040503050406030204" pitchFamily="18" charset="0"/>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panose="02040503050406030204" pitchFamily="18" charset="0"/>
                            </a:rPr>
                          </m:ctrlPr>
                        </m:funcPr>
                        <m:fName>
                          <m:limLow>
                            <m:limLowPr>
                              <m:ctrlPr>
                                <a:rPr lang="en-US" sz="3600" i="1">
                                  <a:latin typeface="Cambria Math" panose="02040503050406030204" pitchFamily="18" charset="0"/>
                                </a:rPr>
                              </m:ctrlPr>
                            </m:limLowPr>
                            <m:e>
                              <m:r>
                                <m:rPr>
                                  <m:sty m:val="p"/>
                                </m:rPr>
                                <a:rPr lang="en-US" sz="3600">
                                  <a:latin typeface="Cambria Math" panose="02040503050406030204" pitchFamily="18" charset="0"/>
                                </a:rPr>
                                <m:t>min</m:t>
                              </m:r>
                            </m:e>
                            <m:lim>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7924801" y="2974171"/>
            <a:ext cx="1064599" cy="3665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14125" y="3340704"/>
            <a:ext cx="4036247" cy="584775"/>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12" name="Straight Arrow Connector 11"/>
          <p:cNvCxnSpPr/>
          <p:nvPr/>
        </p:nvCxnSpPr>
        <p:spPr>
          <a:xfrm flipH="1">
            <a:off x="2739923" y="2838824"/>
            <a:ext cx="1711836"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2" y="3109520"/>
            <a:ext cx="4036247" cy="1569660"/>
          </a:xfrm>
          <a:prstGeom prst="rect">
            <a:avLst/>
          </a:prstGeom>
          <a:noFill/>
        </p:spPr>
        <p:txBody>
          <a:bodyPr wrap="square" lIns="91440" tIns="45720" rIns="91440" bIns="45720" rtlCol="0">
            <a:spAutoFit/>
          </a:bodyPr>
          <a:lstStyle/>
          <a:p>
            <a:r>
              <a:rPr lang="en-US" sz="3200" dirty="0"/>
              <a:t>Approximates Amortized Area x Time Complexity of </a:t>
            </a:r>
            <a:r>
              <a:rPr lang="en-US" sz="3200" dirty="0" err="1"/>
              <a:t>iMHF</a:t>
            </a:r>
            <a:endParaRPr lang="en-US" sz="3200" dirty="0"/>
          </a:p>
        </p:txBody>
      </p:sp>
      <p:grpSp>
        <p:nvGrpSpPr>
          <p:cNvPr id="8" name="Group 7"/>
          <p:cNvGrpSpPr/>
          <p:nvPr/>
        </p:nvGrpSpPr>
        <p:grpSpPr>
          <a:xfrm>
            <a:off x="2654514" y="4225209"/>
            <a:ext cx="5459612" cy="2661728"/>
            <a:chOff x="1931789" y="4191000"/>
            <a:chExt cx="5459611" cy="2661728"/>
          </a:xfrm>
        </p:grpSpPr>
        <p:sp>
          <p:nvSpPr>
            <p:cNvPr id="9" name="TextBox 8"/>
            <p:cNvSpPr txBox="1"/>
            <p:nvPr/>
          </p:nvSpPr>
          <p:spPr>
            <a:xfrm>
              <a:off x="3964474" y="4191000"/>
              <a:ext cx="3350724" cy="461665"/>
            </a:xfrm>
            <a:prstGeom prst="rect">
              <a:avLst/>
            </a:prstGeom>
            <a:noFill/>
          </p:spPr>
          <p:txBody>
            <a:bodyPr wrap="none" rtlCol="0">
              <a:spAutoFit/>
            </a:bodyPr>
            <a:lstStyle/>
            <a:p>
              <a:r>
                <a:rPr lang="en-US" sz="2400" u="sng" dirty="0"/>
                <a:t>Cumulative Memory Cost</a:t>
              </a:r>
              <a:endParaRPr lang="en-GB" sz="2400" u="sng" dirty="0">
                <a:solidFill>
                  <a:schemeClr val="accent1"/>
                </a:solidFill>
              </a:endParaRPr>
            </a:p>
          </p:txBody>
        </p:sp>
        <p:grpSp>
          <p:nvGrpSpPr>
            <p:cNvPr id="10" name="Group 9"/>
            <p:cNvGrpSpPr/>
            <p:nvPr/>
          </p:nvGrpSpPr>
          <p:grpSpPr>
            <a:xfrm>
              <a:off x="1931789" y="4652665"/>
              <a:ext cx="5459611" cy="2200063"/>
              <a:chOff x="5499321" y="2924976"/>
              <a:chExt cx="5459611" cy="2200063"/>
            </a:xfrm>
          </p:grpSpPr>
          <p:cxnSp>
            <p:nvCxnSpPr>
              <p:cNvPr id="11" name="Straight Arrow Connector 10"/>
              <p:cNvCxnSpPr/>
              <p:nvPr/>
            </p:nvCxnSpPr>
            <p:spPr>
              <a:xfrm flipH="1" flipV="1">
                <a:off x="7637594" y="2924976"/>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681984" y="4663374"/>
                <a:ext cx="1371209" cy="461665"/>
              </a:xfrm>
              <a:prstGeom prst="rect">
                <a:avLst/>
              </a:prstGeom>
              <a:noFill/>
            </p:spPr>
            <p:txBody>
              <a:bodyPr wrap="none" rtlCol="0">
                <a:spAutoFit/>
              </a:bodyPr>
              <a:lstStyle/>
              <a:p>
                <a:r>
                  <a:rPr lang="en-US" sz="2400" dirty="0"/>
                  <a:t>iterations</a:t>
                </a:r>
                <a:endParaRPr lang="en-GB" sz="2400" dirty="0"/>
              </a:p>
            </p:txBody>
          </p:sp>
          <p:sp>
            <p:nvSpPr>
              <p:cNvPr id="14" name="TextBox 13"/>
              <p:cNvSpPr txBox="1"/>
              <p:nvPr/>
            </p:nvSpPr>
            <p:spPr>
              <a:xfrm rot="16200000">
                <a:off x="6841789" y="3776808"/>
                <a:ext cx="898003" cy="461665"/>
              </a:xfrm>
              <a:prstGeom prst="rect">
                <a:avLst/>
              </a:prstGeom>
              <a:noFill/>
            </p:spPr>
            <p:txBody>
              <a:bodyPr wrap="none" rtlCol="0">
                <a:spAutoFit/>
              </a:bodyPr>
              <a:lstStyle/>
              <a:p>
                <a:r>
                  <a:rPr lang="en-US" sz="2400" dirty="0"/>
                  <a:t>space</a:t>
                </a:r>
                <a:endParaRPr lang="en-GB" sz="2400" dirty="0"/>
              </a:p>
            </p:txBody>
          </p:sp>
          <p:sp>
            <p:nvSpPr>
              <p:cNvPr id="16" name="Freeform 15"/>
              <p:cNvSpPr/>
              <p:nvPr/>
            </p:nvSpPr>
            <p:spPr>
              <a:xfrm>
                <a:off x="7651797" y="3226291"/>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pattFill prst="wdUpDiag">
                <a:fgClr>
                  <a:srgbClr val="FF0000"/>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Box 16"/>
              <p:cNvSpPr txBox="1"/>
              <p:nvPr/>
            </p:nvSpPr>
            <p:spPr>
              <a:xfrm>
                <a:off x="5499321" y="3499812"/>
                <a:ext cx="503172" cy="461665"/>
              </a:xfrm>
              <a:prstGeom prst="rect">
                <a:avLst/>
              </a:prstGeom>
              <a:noFill/>
            </p:spPr>
            <p:txBody>
              <a:bodyPr wrap="square" rtlCol="0">
                <a:spAutoFit/>
              </a:bodyPr>
              <a:lstStyle/>
              <a:p>
                <a:endParaRPr lang="en-GB" sz="2400" dirty="0"/>
              </a:p>
            </p:txBody>
          </p:sp>
          <p:cxnSp>
            <p:nvCxnSpPr>
              <p:cNvPr id="18" name="Straight Arrow Connector 17"/>
              <p:cNvCxnSpPr/>
              <p:nvPr/>
            </p:nvCxnSpPr>
            <p:spPr>
              <a:xfrm>
                <a:off x="7654310" y="4656230"/>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07643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a:t>P</a:t>
            </a:r>
            <a:r>
              <a:rPr lang="en-US" sz="2800" baseline="-25000" dirty="0"/>
              <a:t>4</a:t>
            </a:r>
            <a:r>
              <a:rPr lang="en-US" sz="2800" dirty="0"/>
              <a:t> = {3,4}</a:t>
            </a:r>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a:t>P</a:t>
            </a:r>
            <a:r>
              <a:rPr lang="en-US" sz="2800" baseline="-25000" dirty="0"/>
              <a:t>5</a:t>
            </a:r>
            <a:r>
              <a:rPr lang="en-US" sz="2800" dirty="0"/>
              <a:t> = {5}</a:t>
            </a:r>
          </a:p>
        </p:txBody>
      </p:sp>
      <mc:AlternateContent xmlns:mc="http://schemas.openxmlformats.org/markup-compatibility/2006" xmlns:a14="http://schemas.microsoft.com/office/drawing/2010/main">
        <mc:Choice Requires="a14">
          <p:sp>
            <p:nvSpPr>
              <p:cNvPr id="4" name="TextBox 3"/>
              <p:cNvSpPr txBox="1"/>
              <p:nvPr/>
            </p:nvSpPr>
            <p:spPr>
              <a:xfrm>
                <a:off x="2478025" y="3902657"/>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ea typeface="Cambria Math" panose="02040503050406030204" pitchFamily="18" charset="0"/>
                        </a:rPr>
                        <m:t>CC</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𝐺</m:t>
                          </m:r>
                        </m:e>
                      </m:d>
                      <m:r>
                        <a:rPr lang="en-US" sz="3600" i="1">
                          <a:latin typeface="Cambria Math" panose="02040503050406030204" pitchFamily="18" charset="0"/>
                          <a:ea typeface="Cambria Math" panose="02040503050406030204" pitchFamily="18" charset="0"/>
                        </a:rPr>
                        <m:t>≤</m:t>
                      </m:r>
                      <m:nary>
                        <m:naryPr>
                          <m:chr m:val="∑"/>
                          <m:ctrlPr>
                            <a:rPr lang="en-US" sz="3600" i="1">
                              <a:latin typeface="Cambria Math" panose="02040503050406030204" pitchFamily="18" charset="0"/>
                              <a:ea typeface="Cambria Math" panose="02040503050406030204" pitchFamily="18" charset="0"/>
                            </a:rPr>
                          </m:ctrlPr>
                        </m:naryPr>
                        <m:sub>
                          <m:r>
                            <m:rPr>
                              <m:brk m:alnAt="23"/>
                            </m:rPr>
                            <a:rPr lang="en-US" sz="3600" i="1">
                              <a:latin typeface="Cambria Math" panose="02040503050406030204" pitchFamily="18" charset="0"/>
                              <a:ea typeface="Cambria Math" panose="02040503050406030204" pitchFamily="18" charset="0"/>
                            </a:rPr>
                            <m:t>𝑖</m:t>
                          </m:r>
                          <m:r>
                            <a:rPr lang="en-US" sz="3600" i="1">
                              <a:latin typeface="Cambria Math" panose="02040503050406030204" pitchFamily="18" charset="0"/>
                              <a:ea typeface="Cambria Math" panose="02040503050406030204" pitchFamily="18" charset="0"/>
                            </a:rPr>
                            <m:t>=1</m:t>
                          </m:r>
                        </m:sub>
                        <m:sup>
                          <m:r>
                            <a:rPr lang="en-US" sz="3600" i="1">
                              <a:latin typeface="Cambria Math" panose="02040503050406030204" pitchFamily="18" charset="0"/>
                              <a:ea typeface="Cambria Math" panose="02040503050406030204" pitchFamily="18" charset="0"/>
                            </a:rPr>
                            <m:t>5</m:t>
                          </m:r>
                        </m:sup>
                        <m:e>
                          <m:d>
                            <m:dPr>
                              <m:begChr m:val="|"/>
                              <m:endChr m:val="|"/>
                              <m:ctrlPr>
                                <a:rPr lang="en-US" sz="3600" i="1">
                                  <a:latin typeface="Cambria Math" panose="02040503050406030204" pitchFamily="18" charset="0"/>
                                  <a:ea typeface="Cambria Math" panose="02040503050406030204" pitchFamily="18" charset="0"/>
                                </a:rPr>
                              </m:ctrlPr>
                            </m:dPr>
                            <m:e>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𝑃</m:t>
                                  </m:r>
                                </m:e>
                                <m:sub>
                                  <m:r>
                                    <a:rPr lang="en-US" sz="3600" i="1">
                                      <a:latin typeface="Cambria Math" panose="02040503050406030204" pitchFamily="18" charset="0"/>
                                      <a:ea typeface="Cambria Math" panose="02040503050406030204" pitchFamily="18" charset="0"/>
                                    </a:rPr>
                                    <m:t>𝑖</m:t>
                                  </m:r>
                                </m:sub>
                              </m:sSub>
                            </m:e>
                          </m:d>
                        </m:e>
                      </m:nary>
                    </m:oMath>
                  </m:oMathPara>
                </a14:m>
                <a:endParaRPr lang="en-US" sz="36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                                   =1+2+1+2+1</m:t>
                      </m:r>
                    </m:oMath>
                  </m:oMathPara>
                </a14:m>
                <a:endParaRPr lang="en-US" sz="3600" i="1" dirty="0">
                  <a:latin typeface="Cambria Math" panose="02040503050406030204" pitchFamily="18" charset="0"/>
                  <a:ea typeface="Cambria Math" panose="02040503050406030204" pitchFamily="18" charset="0"/>
                </a:endParaRPr>
              </a:p>
              <a:p>
                <a:pPr algn="ct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5" y="3902657"/>
                <a:ext cx="9418321" cy="276562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6704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514338" indent="-514338">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514338" indent="-514338">
                  <a:buFont typeface="Arial" panose="020B0604020202020204" pitchFamily="34" charset="0"/>
                  <a:buAutoNum type="arabicPeriod"/>
                </a:pPr>
                <a:endParaRPr lang="en-US" dirty="0" smtClean="0"/>
              </a:p>
              <a:p>
                <a:pPr marL="514338" indent="-514338">
                  <a:buFont typeface="Arial" panose="020B0604020202020204" pitchFamily="34" charset="0"/>
                  <a:buAutoNum type="arabicPeriod"/>
                </a:pPr>
                <a:r>
                  <a:rPr lang="en-US" dirty="0" smtClean="0"/>
                  <a:t>CC(G)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38" indent="-514338">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739" y="305967"/>
            <a:ext cx="2123420" cy="3602736"/>
          </a:xfrm>
          <a:prstGeom prst="rect">
            <a:avLst/>
          </a:prstGeom>
        </p:spPr>
      </p:pic>
      <p:sp>
        <p:nvSpPr>
          <p:cNvPr id="5" name="Rectangle 4"/>
          <p:cNvSpPr/>
          <p:nvPr/>
        </p:nvSpPr>
        <p:spPr>
          <a:xfrm>
            <a:off x="970844" y="4857689"/>
            <a:ext cx="10684315"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t>Maximize costs for fixed running time n </a:t>
            </a:r>
          </a:p>
          <a:p>
            <a:pPr algn="ctr"/>
            <a:r>
              <a:rPr lang="en-US" sz="4267" dirty="0"/>
              <a:t>(Users are impatient)</a:t>
            </a:r>
          </a:p>
        </p:txBody>
      </p:sp>
    </p:spTree>
    <p:extLst>
      <p:ext uri="{BB962C8B-B14F-4D97-AF65-F5344CB8AC3E}">
        <p14:creationId xmlns:p14="http://schemas.microsoft.com/office/powerpoint/2010/main" val="29276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DAGs with Maximal CC(G)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5625"/>
                <a:ext cx="11049000" cy="4351339"/>
              </a:xfrm>
            </p:spPr>
            <p:txBody>
              <a:bodyPr/>
              <a:lstStyle/>
              <a:p>
                <a:r>
                  <a:rPr lang="en-US" b="1" dirty="0" smtClean="0"/>
                  <a:t>Challenge 1: </a:t>
                </a:r>
                <a:r>
                  <a:rPr lang="en-US" dirty="0" smtClean="0"/>
                  <a:t>Design a constant indegree DAG G maximizing CC(G)</a:t>
                </a:r>
              </a:p>
              <a:p>
                <a:pPr lvl="1"/>
                <a:r>
                  <a:rPr lang="en-US" dirty="0" smtClean="0"/>
                  <a:t>Depth-Robust Graphs are necessary [AB16] and sufficient [ABP17]</a:t>
                </a:r>
              </a:p>
              <a:p>
                <a:pPr lvl="1"/>
                <a:r>
                  <a:rPr lang="en-US" dirty="0" smtClean="0"/>
                  <a:t>Argon2i (PHC winner) is not depth-robust </a:t>
                </a:r>
              </a:p>
              <a:p>
                <a:pPr marL="533387" lvl="1" indent="0">
                  <a:buNone/>
                </a:pPr>
                <a:r>
                  <a:rPr lang="en-US" dirty="0">
                    <a:sym typeface="Wingdings" panose="05000000000000000000" pitchFamily="2" charset="2"/>
                  </a:rPr>
                  <a:t> </a:t>
                </a:r>
                <a:r>
                  <a:rPr lang="en-US" dirty="0" smtClean="0">
                    <a:sym typeface="Wingdings" panose="05000000000000000000" pitchFamily="2" charset="2"/>
                  </a:rPr>
                  <a:t>                 </a:t>
                </a:r>
                <a14:m>
                  <m:oMath xmlns:m="http://schemas.openxmlformats.org/officeDocument/2006/math">
                    <m:r>
                      <m:rPr>
                        <m:sty m:val="p"/>
                      </m:rPr>
                      <a:rPr lang="en-US" b="0" i="0" smtClean="0">
                        <a:latin typeface="Cambria Math" panose="02040503050406030204" pitchFamily="18" charset="0"/>
                        <a:sym typeface="Wingdings" panose="05000000000000000000" pitchFamily="2" charset="2"/>
                      </a:rPr>
                      <m:t>CC</m:t>
                    </m:r>
                    <m:d>
                      <m:dPr>
                        <m:ctrlPr>
                          <a:rPr lang="en-US" b="0" i="1" smtClean="0">
                            <a:latin typeface="Cambria Math" panose="02040503050406030204" pitchFamily="18" charset="0"/>
                            <a:sym typeface="Wingdings" panose="05000000000000000000" pitchFamily="2" charset="2"/>
                          </a:rPr>
                        </m:ctrlPr>
                      </m:dPr>
                      <m:e>
                        <m:r>
                          <m:rPr>
                            <m:sty m:val="p"/>
                          </m:rPr>
                          <a:rPr lang="en-US" b="0" i="0" smtClean="0">
                            <a:latin typeface="Cambria Math" panose="02040503050406030204" pitchFamily="18" charset="0"/>
                            <a:sym typeface="Wingdings" panose="05000000000000000000" pitchFamily="2" charset="2"/>
                          </a:rPr>
                          <m:t>G</m:t>
                        </m:r>
                      </m:e>
                    </m:d>
                    <m:r>
                      <a:rPr lang="en-US" b="0" i="0" smtClean="0">
                        <a:latin typeface="Cambria Math" panose="02040503050406030204" pitchFamily="18" charset="0"/>
                        <a:sym typeface="Wingdings" panose="05000000000000000000" pitchFamily="2" charset="2"/>
                      </a:rPr>
                      <m:t>=</m:t>
                    </m:r>
                    <m:r>
                      <m:rPr>
                        <m:sty m:val="p"/>
                      </m:rPr>
                      <a:rPr lang="en-US" b="0" i="0" smtClean="0">
                        <a:latin typeface="Cambria Math" panose="02040503050406030204" pitchFamily="18" charset="0"/>
                        <a:sym typeface="Wingdings" panose="05000000000000000000" pitchFamily="2" charset="2"/>
                      </a:rPr>
                      <m:t>o</m:t>
                    </m:r>
                    <m:d>
                      <m:dPr>
                        <m:ctrlPr>
                          <a:rPr lang="en-US" b="0" i="1" smtClean="0">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i="1">
                                <a:latin typeface="Cambria Math" panose="02040503050406030204" pitchFamily="18" charset="0"/>
                                <a:sym typeface="Wingdings" panose="05000000000000000000" pitchFamily="2" charset="2"/>
                              </a:rPr>
                              <m:t>1.767</m:t>
                            </m:r>
                          </m:sup>
                        </m:sSup>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𝑛</m:t>
                    </m:r>
                    <m:r>
                      <a:rPr lang="en-US" b="0" i="1" baseline="30000" smtClean="0">
                        <a:latin typeface="Cambria Math" panose="02040503050406030204" pitchFamily="18" charset="0"/>
                        <a:sym typeface="Wingdings" panose="05000000000000000000" pitchFamily="2" charset="2"/>
                      </a:rPr>
                      <m:t>2</m:t>
                    </m:r>
                  </m:oMath>
                </a14:m>
                <a:r>
                  <a:rPr lang="en-US" dirty="0" smtClean="0"/>
                  <a:t> [AB16,AB17,ABP17,BZ17]</a:t>
                </a:r>
              </a:p>
              <a:p>
                <a:pPr lvl="1"/>
                <a:r>
                  <a:rPr lang="en-US" dirty="0" smtClean="0"/>
                  <a:t>Any DAG with constant indegree has </a:t>
                </a:r>
                <a14:m>
                  <m:oMath xmlns:m="http://schemas.openxmlformats.org/officeDocument/2006/math">
                    <m:r>
                      <m:rPr>
                        <m:sty m:val="p"/>
                      </m:rPr>
                      <a:rPr lang="en-US">
                        <a:latin typeface="Cambria Math" panose="02040503050406030204" pitchFamily="18" charset="0"/>
                        <a:sym typeface="Wingdings" panose="05000000000000000000" pitchFamily="2" charset="2"/>
                      </a:rPr>
                      <m:t>CC</m:t>
                    </m:r>
                    <m:d>
                      <m:dPr>
                        <m:ctrlPr>
                          <a:rPr lang="en-US" i="1">
                            <a:latin typeface="Cambria Math" panose="02040503050406030204" pitchFamily="18" charset="0"/>
                            <a:sym typeface="Wingdings" panose="05000000000000000000" pitchFamily="2" charset="2"/>
                          </a:rPr>
                        </m:ctrlPr>
                      </m:dPr>
                      <m:e>
                        <m:r>
                          <m:rPr>
                            <m:sty m:val="p"/>
                          </m:rPr>
                          <a:rPr lang="en-US">
                            <a:latin typeface="Cambria Math" panose="02040503050406030204" pitchFamily="18" charset="0"/>
                            <a:sym typeface="Wingdings" panose="05000000000000000000" pitchFamily="2" charset="2"/>
                          </a:rPr>
                          <m:t>G</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sym typeface="Wingdings" panose="05000000000000000000" pitchFamily="2" charset="2"/>
                      </a:rPr>
                      <m:t>𝑂</m:t>
                    </m:r>
                    <m:d>
                      <m:dPr>
                        <m:ctrlPr>
                          <a:rPr lang="en-US" i="1">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i="1">
                                <a:latin typeface="Cambria Math" panose="02040503050406030204" pitchFamily="18" charset="0"/>
                                <a:sym typeface="Wingdings" panose="05000000000000000000" pitchFamily="2" charset="2"/>
                              </a:rPr>
                              <m:t>2</m:t>
                            </m:r>
                          </m:sup>
                        </m:sSup>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panose="02040503050406030204" pitchFamily="18" charset="0"/>
                                <a:sym typeface="Wingdings" panose="05000000000000000000" pitchFamily="2" charset="2"/>
                              </a:rPr>
                              <m:t>log</m:t>
                            </m:r>
                          </m:fName>
                          <m:e>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panose="02040503050406030204" pitchFamily="18" charset="0"/>
                                    <a:sym typeface="Wingdings" panose="05000000000000000000" pitchFamily="2" charset="2"/>
                                  </a:rPr>
                                  <m:t>log</m:t>
                                </m:r>
                              </m:fName>
                              <m:e>
                                <m:r>
                                  <a:rPr lang="en-US" b="0" i="1" smtClean="0">
                                    <a:latin typeface="Cambria Math" panose="02040503050406030204" pitchFamily="18" charset="0"/>
                                    <a:sym typeface="Wingdings" panose="05000000000000000000" pitchFamily="2" charset="2"/>
                                  </a:rPr>
                                  <m:t>𝑛</m:t>
                                </m:r>
                              </m:e>
                            </m:func>
                          </m:e>
                        </m:func>
                        <m:r>
                          <a:rPr lang="en-US" i="1">
                            <a:latin typeface="Cambria Math" panose="02040503050406030204" pitchFamily="18" charset="0"/>
                            <a:sym typeface="Wingdings" panose="05000000000000000000" pitchFamily="2" charset="2"/>
                          </a:rPr>
                          <m:t>/</m:t>
                        </m:r>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r>
                              <a:rPr lang="en-US" i="1">
                                <a:latin typeface="Cambria Math" panose="02040503050406030204" pitchFamily="18" charset="0"/>
                                <a:sym typeface="Wingdings" panose="05000000000000000000" pitchFamily="2" charset="2"/>
                              </a:rPr>
                              <m:t>𝑛</m:t>
                            </m:r>
                          </m:e>
                        </m:func>
                      </m:e>
                    </m:d>
                  </m:oMath>
                </a14:m>
                <a:r>
                  <a:rPr lang="en-US" dirty="0" smtClean="0"/>
                  <a:t> at most</a:t>
                </a:r>
              </a:p>
              <a:p>
                <a:pPr lvl="1"/>
                <a:r>
                  <a:rPr lang="en-US" dirty="0" smtClean="0"/>
                  <a:t>Theoretical [ABP17] then practical [ABH17] construction of depth-robust graphs</a:t>
                </a:r>
              </a:p>
              <a:p>
                <a:pPr marL="533387" lvl="1" indent="0">
                  <a:buNone/>
                </a:pPr>
                <a:r>
                  <a:rPr lang="en-US" dirty="0" smtClean="0">
                    <a:sym typeface="Wingdings" panose="05000000000000000000" pitchFamily="2" charset="2"/>
                  </a:rPr>
                  <a:t>                  </a:t>
                </a:r>
                <a:r>
                  <a:rPr lang="en-US" dirty="0">
                    <a:sym typeface="Wingdings" panose="05000000000000000000" pitchFamily="2" charset="2"/>
                  </a:rPr>
                  <a:t> </a:t>
                </a:r>
                <a14:m>
                  <m:oMath xmlns:m="http://schemas.openxmlformats.org/officeDocument/2006/math">
                    <m:r>
                      <m:rPr>
                        <m:sty m:val="p"/>
                      </m:rPr>
                      <a:rPr lang="en-US">
                        <a:latin typeface="Cambria Math" panose="02040503050406030204" pitchFamily="18" charset="0"/>
                        <a:sym typeface="Wingdings" panose="05000000000000000000" pitchFamily="2" charset="2"/>
                      </a:rPr>
                      <m:t>CC</m:t>
                    </m:r>
                    <m:d>
                      <m:dPr>
                        <m:ctrlPr>
                          <a:rPr lang="en-US" i="1">
                            <a:latin typeface="Cambria Math" panose="02040503050406030204" pitchFamily="18" charset="0"/>
                            <a:sym typeface="Wingdings" panose="05000000000000000000" pitchFamily="2" charset="2"/>
                          </a:rPr>
                        </m:ctrlPr>
                      </m:dPr>
                      <m:e>
                        <m:r>
                          <m:rPr>
                            <m:sty m:val="p"/>
                          </m:rPr>
                          <a:rPr lang="en-US">
                            <a:latin typeface="Cambria Math" panose="02040503050406030204" pitchFamily="18" charset="0"/>
                            <a:sym typeface="Wingdings" panose="05000000000000000000" pitchFamily="2" charset="2"/>
                          </a:rPr>
                          <m:t>G</m:t>
                        </m:r>
                      </m:e>
                    </m:d>
                    <m:r>
                      <a:rPr lang="en-US" b="0" i="1" smtClean="0">
                        <a:latin typeface="Cambria Math" panose="02040503050406030204" pitchFamily="18" charset="0"/>
                        <a:sym typeface="Wingdings" panose="05000000000000000000" pitchFamily="2" charset="2"/>
                      </a:rPr>
                      <m:t>=</m:t>
                    </m:r>
                    <m:r>
                      <m:rPr>
                        <m:sty m:val="p"/>
                      </m:rPr>
                      <a:rPr lang="el-GR" b="0" i="1" smtClean="0">
                        <a:latin typeface="Cambria Math" panose="02040503050406030204" pitchFamily="18" charset="0"/>
                        <a:ea typeface="Cambria Math" panose="02040503050406030204" pitchFamily="18" charset="0"/>
                        <a:sym typeface="Wingdings" panose="05000000000000000000" pitchFamily="2" charset="2"/>
                      </a:rPr>
                      <m:t>Ω</m:t>
                    </m:r>
                    <m:d>
                      <m:dPr>
                        <m:ctrlPr>
                          <a:rPr lang="en-US" b="0" i="1" smtClean="0">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b="0" i="1" smtClean="0">
                                <a:latin typeface="Cambria Math" panose="02040503050406030204" pitchFamily="18" charset="0"/>
                                <a:sym typeface="Wingdings" panose="05000000000000000000" pitchFamily="2" charset="2"/>
                              </a:rPr>
                              <m:t>2</m:t>
                            </m:r>
                          </m:sup>
                        </m:sSup>
                        <m:r>
                          <a:rPr lang="en-US" b="0" i="1" smtClean="0">
                            <a:latin typeface="Cambria Math" panose="02040503050406030204" pitchFamily="18" charset="0"/>
                            <a:sym typeface="Wingdings" panose="05000000000000000000" pitchFamily="2" charset="2"/>
                          </a:rPr>
                          <m:t>/</m:t>
                        </m:r>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panose="02040503050406030204" pitchFamily="18" charset="0"/>
                                <a:sym typeface="Wingdings" panose="05000000000000000000" pitchFamily="2" charset="2"/>
                              </a:rPr>
                              <m:t>log</m:t>
                            </m:r>
                          </m:fName>
                          <m:e>
                            <m:r>
                              <a:rPr lang="en-US" b="0" i="1" smtClean="0">
                                <a:latin typeface="Cambria Math" panose="02040503050406030204" pitchFamily="18" charset="0"/>
                                <a:sym typeface="Wingdings" panose="05000000000000000000" pitchFamily="2" charset="2"/>
                              </a:rPr>
                              <m:t>𝑛</m:t>
                            </m:r>
                          </m:e>
                        </m:func>
                      </m:e>
                    </m:d>
                    <m:r>
                      <a:rPr lang="en-US" i="1" smtClean="0">
                        <a:latin typeface="Cambria Math" panose="02040503050406030204" pitchFamily="18" charset="0"/>
                        <a:sym typeface="Wingdings" panose="05000000000000000000" pitchFamily="2" charset="2"/>
                      </a:rPr>
                      <m:t> </m:t>
                    </m:r>
                  </m:oMath>
                </a14:m>
                <a:r>
                  <a:rPr lang="en-US" dirty="0"/>
                  <a:t>[AB16,AB17,ABP17,BZ17</a:t>
                </a:r>
                <a:r>
                  <a:rPr lang="en-US" dirty="0" smtClean="0"/>
                  <a:t>]</a:t>
                </a:r>
              </a:p>
              <a:p>
                <a:r>
                  <a:rPr lang="en-US" b="1" dirty="0" smtClean="0"/>
                  <a:t>Open Problem 1: </a:t>
                </a:r>
                <a:r>
                  <a:rPr lang="en-US" dirty="0" smtClean="0"/>
                  <a:t>Construct G with </a:t>
                </a:r>
                <a14:m>
                  <m:oMath xmlns:m="http://schemas.openxmlformats.org/officeDocument/2006/math">
                    <m:r>
                      <m:rPr>
                        <m:sty m:val="p"/>
                      </m:rPr>
                      <a:rPr lang="en-US">
                        <a:latin typeface="Cambria Math" panose="02040503050406030204" pitchFamily="18" charset="0"/>
                        <a:sym typeface="Wingdings" panose="05000000000000000000" pitchFamily="2" charset="2"/>
                      </a:rPr>
                      <m:t>CC</m:t>
                    </m:r>
                    <m:d>
                      <m:dPr>
                        <m:ctrlPr>
                          <a:rPr lang="en-US" i="1">
                            <a:latin typeface="Cambria Math" panose="02040503050406030204" pitchFamily="18" charset="0"/>
                            <a:sym typeface="Wingdings" panose="05000000000000000000" pitchFamily="2" charset="2"/>
                          </a:rPr>
                        </m:ctrlPr>
                      </m:dPr>
                      <m:e>
                        <m:r>
                          <m:rPr>
                            <m:sty m:val="p"/>
                          </m:rPr>
                          <a:rPr lang="en-US">
                            <a:latin typeface="Cambria Math" panose="02040503050406030204" pitchFamily="18" charset="0"/>
                            <a:sym typeface="Wingdings" panose="05000000000000000000" pitchFamily="2" charset="2"/>
                          </a:rPr>
                          <m:t>G</m:t>
                        </m:r>
                      </m:e>
                    </m:d>
                    <m:r>
                      <a:rPr lang="en-US" i="1">
                        <a:latin typeface="Cambria Math" panose="02040503050406030204" pitchFamily="18" charset="0"/>
                        <a:sym typeface="Wingdings" panose="05000000000000000000" pitchFamily="2" charset="2"/>
                      </a:rPr>
                      <m:t>=</m:t>
                    </m:r>
                    <m:r>
                      <m:rPr>
                        <m:sty m:val="p"/>
                      </m:rPr>
                      <a:rPr lang="el-GR" i="1">
                        <a:latin typeface="Cambria Math" panose="02040503050406030204" pitchFamily="18" charset="0"/>
                        <a:ea typeface="Cambria Math" panose="02040503050406030204" pitchFamily="18" charset="0"/>
                        <a:sym typeface="Wingdings" panose="05000000000000000000" pitchFamily="2" charset="2"/>
                      </a:rPr>
                      <m:t>Ω</m:t>
                    </m:r>
                    <m:d>
                      <m:dPr>
                        <m:ctrlPr>
                          <a:rPr lang="en-US" i="1">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i="1">
                                <a:latin typeface="Cambria Math" panose="02040503050406030204" pitchFamily="18" charset="0"/>
                                <a:sym typeface="Wingdings" panose="05000000000000000000" pitchFamily="2" charset="2"/>
                              </a:rPr>
                              <m:t>2</m:t>
                            </m:r>
                          </m:sup>
                        </m:sSup>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r>
                                  <a:rPr lang="en-US" i="1">
                                    <a:latin typeface="Cambria Math" panose="02040503050406030204" pitchFamily="18" charset="0"/>
                                    <a:sym typeface="Wingdings" panose="05000000000000000000" pitchFamily="2" charset="2"/>
                                  </a:rPr>
                                  <m:t>𝑛</m:t>
                                </m:r>
                              </m:e>
                            </m:func>
                          </m:e>
                        </m:func>
                        <m:r>
                          <a:rPr lang="en-US" i="1">
                            <a:latin typeface="Cambria Math" panose="02040503050406030204" pitchFamily="18" charset="0"/>
                            <a:sym typeface="Wingdings" panose="05000000000000000000" pitchFamily="2" charset="2"/>
                          </a:rPr>
                          <m:t>/</m:t>
                        </m:r>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r>
                              <a:rPr lang="en-US" i="1">
                                <a:latin typeface="Cambria Math" panose="02040503050406030204" pitchFamily="18" charset="0"/>
                                <a:sym typeface="Wingdings" panose="05000000000000000000" pitchFamily="2" charset="2"/>
                              </a:rPr>
                              <m:t>𝑛</m:t>
                            </m:r>
                          </m:e>
                        </m:func>
                      </m:e>
                    </m:d>
                  </m:oMath>
                </a14:m>
                <a:endParaRPr lang="en-US" dirty="0" smtClean="0"/>
              </a:p>
              <a:p>
                <a:pPr lvl="1"/>
                <a:r>
                  <a:rPr lang="en-US" dirty="0" smtClean="0"/>
                  <a:t>Conjecture: [BHKLXZ19] achieves this goal.</a:t>
                </a:r>
              </a:p>
              <a:p>
                <a:r>
                  <a:rPr lang="en-US" b="1" dirty="0" smtClean="0"/>
                  <a:t>Open Problem 2: </a:t>
                </a:r>
                <a:r>
                  <a:rPr lang="en-US" dirty="0" smtClean="0"/>
                  <a:t>Tighten constants in upper/lower bounds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5625"/>
                <a:ext cx="11049000" cy="4351339"/>
              </a:xfrm>
              <a:blipFill>
                <a:blip r:embed="rId2"/>
                <a:stretch>
                  <a:fillRect l="-993" t="-2241" b="-154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53</a:t>
            </a:fld>
            <a:endParaRPr lang="en-US"/>
          </a:p>
        </p:txBody>
      </p:sp>
    </p:spTree>
    <p:extLst>
      <p:ext uri="{BB962C8B-B14F-4D97-AF65-F5344CB8AC3E}">
        <p14:creationId xmlns:p14="http://schemas.microsoft.com/office/powerpoint/2010/main" val="4673474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CC(G) </a:t>
            </a:r>
            <a:r>
              <a:rPr lang="en-US" dirty="0" smtClean="0">
                <a:sym typeface="Wingdings" panose="05000000000000000000" pitchFamily="2" charset="2"/>
              </a:rPr>
              <a:t> cumulative memory cost?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7563" y="4445895"/>
                <a:ext cx="11884437" cy="2224427"/>
              </a:xfrm>
            </p:spPr>
            <p:txBody>
              <a:bodyPr>
                <a:normAutofit/>
              </a:bodyPr>
              <a:lstStyle/>
              <a:p>
                <a:pPr marL="50799" indent="0">
                  <a:buNone/>
                </a:pPr>
                <a:r>
                  <a:rPr lang="en-US" sz="2667" b="1" dirty="0">
                    <a:latin typeface="Cambria Math" panose="02040503050406030204" pitchFamily="18" charset="0"/>
                  </a:rPr>
                  <a:t>Bad Case: H(</a:t>
                </a:r>
                <a:r>
                  <a:rPr lang="en-US" sz="2667" b="1" dirty="0" err="1">
                    <a:latin typeface="Cambria Math" panose="02040503050406030204" pitchFamily="18" charset="0"/>
                  </a:rPr>
                  <a:t>x,y</a:t>
                </a:r>
                <a:r>
                  <a:rPr lang="en-US" sz="2667" b="1" dirty="0">
                    <a:latin typeface="Cambria Math" panose="02040503050406030204" pitchFamily="18" charset="0"/>
                  </a:rPr>
                  <a:t>)=</a:t>
                </a:r>
                <a:r>
                  <a:rPr lang="en-US" sz="2667" b="1" dirty="0" err="1">
                    <a:latin typeface="Cambria Math" panose="02040503050406030204" pitchFamily="18" charset="0"/>
                  </a:rPr>
                  <a:t>x+y</a:t>
                </a:r>
                <a:r>
                  <a:rPr lang="en-US" sz="2667" b="1" dirty="0">
                    <a:latin typeface="Cambria Math" panose="02040503050406030204" pitchFamily="18" charset="0"/>
                  </a:rPr>
                  <a:t> mod 2</a:t>
                </a:r>
                <a:r>
                  <a:rPr lang="en-US" sz="2667" b="1" baseline="30000" dirty="0">
                    <a:latin typeface="Cambria Math" panose="02040503050406030204" pitchFamily="18" charset="0"/>
                  </a:rPr>
                  <a:t>w</a:t>
                </a:r>
                <a:r>
                  <a:rPr lang="en-US" sz="2667" b="1" dirty="0">
                    <a:latin typeface="Cambria Math" panose="02040503050406030204" pitchFamily="18" charset="0"/>
                  </a:rPr>
                  <a:t>  </a:t>
                </a:r>
                <a:r>
                  <a:rPr lang="en-US" sz="2667" b="1" dirty="0">
                    <a:latin typeface="Cambria Math" panose="02040503050406030204" pitchFamily="18" charset="0"/>
                    <a:sym typeface="Wingdings" panose="05000000000000000000" pitchFamily="2" charset="2"/>
                  </a:rPr>
                  <a:t> </a:t>
                </a:r>
                <a14:m>
                  <m:oMath xmlns:m="http://schemas.openxmlformats.org/officeDocument/2006/math">
                    <m:sSub>
                      <m:sSubPr>
                        <m:ctrlPr>
                          <a:rPr lang="en-US" sz="2667" i="1">
                            <a:latin typeface="Cambria Math" panose="02040503050406030204" pitchFamily="18" charset="0"/>
                          </a:rPr>
                        </m:ctrlPr>
                      </m:sSubPr>
                      <m:e>
                        <m:r>
                          <a:rPr lang="en-US" sz="2667" i="1">
                            <a:latin typeface="Cambria Math"/>
                          </a:rPr>
                          <m:t>𝑓</m:t>
                        </m:r>
                      </m:e>
                      <m:sub>
                        <m:r>
                          <a:rPr lang="en-US" sz="2667" i="1">
                            <a:latin typeface="Cambria Math"/>
                          </a:rPr>
                          <m:t>𝐺</m:t>
                        </m:r>
                        <m:r>
                          <a:rPr lang="en-US" sz="2667" i="1">
                            <a:latin typeface="Cambria Math"/>
                          </a:rPr>
                          <m:t>,</m:t>
                        </m:r>
                        <m:r>
                          <a:rPr lang="en-US" sz="2667" i="1">
                            <a:latin typeface="Cambria Math"/>
                          </a:rPr>
                          <m:t>𝐻</m:t>
                        </m:r>
                      </m:sub>
                    </m:sSub>
                    <m:d>
                      <m:dPr>
                        <m:ctrlPr>
                          <a:rPr lang="en-US" sz="2667" i="1">
                            <a:latin typeface="Cambria Math" panose="02040503050406030204" pitchFamily="18" charset="0"/>
                          </a:rPr>
                        </m:ctrlPr>
                      </m:dPr>
                      <m:e>
                        <m:r>
                          <a:rPr lang="en-US" sz="2667" i="1">
                            <a:latin typeface="Cambria Math"/>
                          </a:rPr>
                          <m:t>𝑥</m:t>
                        </m:r>
                      </m:e>
                    </m:d>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𝐺</m:t>
                        </m:r>
                      </m:sub>
                    </m:sSub>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rPr>
                      <m:t>𝑥</m:t>
                    </m:r>
                  </m:oMath>
                </a14:m>
                <a:r>
                  <a:rPr lang="en-US" sz="2667" b="1" dirty="0">
                    <a:latin typeface="Cambria Math" panose="02040503050406030204" pitchFamily="18" charset="0"/>
                  </a:rPr>
                  <a:t>  e.g.,  </a:t>
                </a:r>
                <a14:m>
                  <m:oMath xmlns:m="http://schemas.openxmlformats.org/officeDocument/2006/math">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𝐺</m:t>
                        </m:r>
                      </m:sub>
                    </m:sSub>
                    <m:r>
                      <a:rPr lang="en-US" sz="2667" i="1">
                        <a:latin typeface="Cambria Math" panose="02040503050406030204" pitchFamily="18" charset="0"/>
                      </a:rPr>
                      <m:t>=3</m:t>
                    </m:r>
                  </m:oMath>
                </a14:m>
                <a:r>
                  <a:rPr lang="en-US" sz="2667" b="1" dirty="0">
                    <a:latin typeface="Cambria Math" panose="02040503050406030204" pitchFamily="18" charset="0"/>
                  </a:rPr>
                  <a:t>        (above)   </a:t>
                </a:r>
              </a:p>
              <a:p>
                <a:pPr marL="50799" indent="0">
                  <a:buNone/>
                </a:pPr>
                <a14:m>
                  <m:oMath xmlns:m="http://schemas.openxmlformats.org/officeDocument/2006/math">
                    <m:r>
                      <a:rPr lang="en-US" sz="2667" i="1">
                        <a:latin typeface="Cambria Math" panose="02040503050406030204" pitchFamily="18" charset="0"/>
                      </a:rPr>
                      <m:t>                                                                                                              </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𝐺</m:t>
                        </m:r>
                      </m:sub>
                    </m:sSub>
                    <m:r>
                      <a:rPr lang="en-US" sz="2667" i="1">
                        <a:latin typeface="Cambria Math" panose="02040503050406030204" pitchFamily="18" charset="0"/>
                      </a:rPr>
                      <m:t>=</m:t>
                    </m:r>
                    <m:sSup>
                      <m:sSupPr>
                        <m:ctrlPr>
                          <a:rPr lang="en-US" sz="2667" i="1">
                            <a:latin typeface="Cambria Math" panose="02040503050406030204" pitchFamily="18" charset="0"/>
                          </a:rPr>
                        </m:ctrlPr>
                      </m:sSupPr>
                      <m:e>
                        <m:r>
                          <a:rPr lang="en-US" sz="2667" i="1">
                            <a:latin typeface="Cambria Math" panose="02040503050406030204" pitchFamily="18" charset="0"/>
                          </a:rPr>
                          <m:t>2</m:t>
                        </m:r>
                      </m:e>
                      <m:sup>
                        <m:r>
                          <a:rPr lang="en-US" sz="2667" i="1">
                            <a:latin typeface="Cambria Math" panose="02040503050406030204" pitchFamily="18" charset="0"/>
                          </a:rPr>
                          <m:t>𝑛</m:t>
                        </m:r>
                        <m:r>
                          <a:rPr lang="en-US" sz="2667" i="1">
                            <a:latin typeface="Cambria Math" panose="02040503050406030204" pitchFamily="18" charset="0"/>
                          </a:rPr>
                          <m:t>−2</m:t>
                        </m:r>
                      </m:sup>
                    </m:sSup>
                    <m:r>
                      <a:rPr lang="en-US" sz="2667" b="1">
                        <a:latin typeface="Cambria Math" panose="02040503050406030204" pitchFamily="18" charset="0"/>
                      </a:rPr>
                      <m:t> </m:t>
                    </m:r>
                  </m:oMath>
                </a14:m>
                <a:r>
                  <a:rPr lang="en-US" sz="2667" b="1" dirty="0">
                    <a:latin typeface="Cambria Math" panose="02040503050406030204" pitchFamily="18" charset="0"/>
                  </a:rPr>
                  <a:t>(complete)</a:t>
                </a:r>
                <a:endParaRPr lang="en-US" sz="2667" i="1" dirty="0">
                  <a:latin typeface="Cambria Math" panose="02040503050406030204" pitchFamily="18" charset="0"/>
                </a:endParaRPr>
              </a:p>
              <a:p>
                <a:pPr marL="50799" indent="0">
                  <a:buNone/>
                </a:pPr>
                <a:r>
                  <a:rPr lang="en-US" sz="2667" dirty="0">
                    <a:latin typeface="Cambria Math" panose="02040503050406030204" pitchFamily="18" charset="0"/>
                  </a:rPr>
                  <a:t>Computing </a:t>
                </a:r>
                <a14:m>
                  <m:oMath xmlns:m="http://schemas.openxmlformats.org/officeDocument/2006/math">
                    <m:sSub>
                      <m:sSubPr>
                        <m:ctrlPr>
                          <a:rPr lang="en-US" sz="2667" i="1">
                            <a:latin typeface="Cambria Math" panose="02040503050406030204" pitchFamily="18" charset="0"/>
                          </a:rPr>
                        </m:ctrlPr>
                      </m:sSubPr>
                      <m:e>
                        <m:r>
                          <m:rPr>
                            <m:sty m:val="p"/>
                          </m:rPr>
                          <a:rPr lang="en-US" sz="2667">
                            <a:latin typeface="Cambria Math"/>
                          </a:rPr>
                          <m:t>f</m:t>
                        </m:r>
                      </m:e>
                      <m:sub>
                        <m:r>
                          <m:rPr>
                            <m:sty m:val="p"/>
                          </m:rPr>
                          <a:rPr lang="en-US" sz="2667">
                            <a:latin typeface="Cambria Math"/>
                          </a:rPr>
                          <m:t>G</m:t>
                        </m:r>
                        <m:r>
                          <a:rPr lang="en-US" sz="2667">
                            <a:latin typeface="Cambria Math"/>
                          </a:rPr>
                          <m:t>,</m:t>
                        </m:r>
                        <m:r>
                          <m:rPr>
                            <m:sty m:val="p"/>
                          </m:rPr>
                          <a:rPr lang="en-US" sz="2667">
                            <a:latin typeface="Cambria Math"/>
                          </a:rPr>
                          <m:t>H</m:t>
                        </m:r>
                      </m:sub>
                    </m:sSub>
                    <m:d>
                      <m:dPr>
                        <m:ctrlPr>
                          <a:rPr lang="en-US" sz="2667" i="1">
                            <a:latin typeface="Cambria Math" panose="02040503050406030204" pitchFamily="18" charset="0"/>
                          </a:rPr>
                        </m:ctrlPr>
                      </m:dPr>
                      <m:e>
                        <m:r>
                          <m:rPr>
                            <m:sty m:val="p"/>
                          </m:rPr>
                          <a:rPr lang="en-US" sz="2667">
                            <a:latin typeface="Cambria Math"/>
                          </a:rPr>
                          <m:t>x</m:t>
                        </m:r>
                      </m:e>
                    </m:d>
                  </m:oMath>
                </a14:m>
                <a:r>
                  <a:rPr lang="en-US" sz="2667" dirty="0">
                    <a:latin typeface="Cambria Math" panose="02040503050406030204" pitchFamily="18" charset="0"/>
                  </a:rPr>
                  <a:t> is fast + requires minimal memory.</a:t>
                </a:r>
              </a:p>
              <a:p>
                <a:pPr marL="50799" indent="0">
                  <a:buNone/>
                </a:pPr>
                <a:r>
                  <a:rPr lang="en-US" sz="2667" dirty="0">
                    <a:latin typeface="Cambria Math" panose="02040503050406030204" pitchFamily="18" charset="0"/>
                  </a:rPr>
                  <a:t>   (even if pebbling cost CC(G) is large!) </a:t>
                </a:r>
              </a:p>
              <a:p>
                <a:pPr marL="50799" indent="0">
                  <a:buNone/>
                </a:pPr>
                <a:endParaRPr lang="en-US" sz="2667" dirty="0"/>
              </a:p>
              <a:p>
                <a:pPr marL="50799" indent="0">
                  <a:buNone/>
                </a:pPr>
                <a:endParaRPr lang="en-US" sz="2667" i="1" dirty="0">
                  <a:latin typeface="Cambria Math" panose="02040503050406030204" pitchFamily="18" charset="0"/>
                </a:endParaRPr>
              </a:p>
              <a:p>
                <a:pPr marL="50799" indent="0">
                  <a:buNone/>
                </a:pPr>
                <a:endParaRPr lang="en-US" sz="2667" i="1" dirty="0">
                  <a:latin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7563" y="4445895"/>
                <a:ext cx="11884437" cy="2224427"/>
              </a:xfrm>
              <a:blipFill>
                <a:blip r:embed="rId2"/>
                <a:stretch>
                  <a:fillRect l="-564" t="-465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54</a:t>
            </a:fld>
            <a:endParaRPr lang="en-US"/>
          </a:p>
        </p:txBody>
      </p:sp>
      <p:sp>
        <p:nvSpPr>
          <p:cNvPr id="5" name="Oval 4"/>
          <p:cNvSpPr/>
          <p:nvPr/>
        </p:nvSpPr>
        <p:spPr>
          <a:xfrm>
            <a:off x="2576228" y="2359943"/>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6" name="Oval 5"/>
          <p:cNvSpPr/>
          <p:nvPr/>
        </p:nvSpPr>
        <p:spPr>
          <a:xfrm>
            <a:off x="3552336" y="2039357"/>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7" name="Oval 6"/>
          <p:cNvSpPr/>
          <p:nvPr/>
        </p:nvSpPr>
        <p:spPr>
          <a:xfrm>
            <a:off x="4454483" y="25519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8" name="Oval 7"/>
          <p:cNvSpPr/>
          <p:nvPr/>
        </p:nvSpPr>
        <p:spPr>
          <a:xfrm>
            <a:off x="5419653" y="20988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9" name="Straight Arrow Connector 8"/>
          <p:cNvCxnSpPr/>
          <p:nvPr/>
        </p:nvCxnSpPr>
        <p:spPr>
          <a:xfrm>
            <a:off x="1910639" y="2643360"/>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11608" y="237776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941061" y="2007226"/>
                <a:ext cx="4742939" cy="1427122"/>
              </a:xfrm>
              <a:prstGeom prst="rect">
                <a:avLst/>
              </a:prstGeom>
              <a:noFill/>
            </p:spPr>
            <p:txBody>
              <a:bodyPr wrap="square" lIns="91440" tIns="45720" rIns="91440" bIns="45720" rtlCol="0">
                <a:spAutoFit/>
              </a:bodyPr>
              <a:lstStyle/>
              <a:p>
                <a:r>
                  <a:rPr lang="en-US" sz="3200" b="1" dirty="0"/>
                  <a:t>Output: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𝑓</m:t>
                        </m:r>
                      </m:e>
                      <m:sub>
                        <m:r>
                          <a:rPr lang="en-US" sz="3200" i="1">
                            <a:latin typeface="Cambria Math"/>
                          </a:rPr>
                          <m:t>𝐺</m:t>
                        </m:r>
                        <m:r>
                          <a:rPr lang="en-US" sz="3200" i="1">
                            <a:latin typeface="Cambria Math"/>
                          </a:rPr>
                          <m:t>,</m:t>
                        </m:r>
                        <m:r>
                          <a:rPr lang="en-US" sz="3200" i="1">
                            <a:latin typeface="Cambria Math"/>
                          </a:rPr>
                          <m:t>𝐻</m:t>
                        </m:r>
                      </m:sub>
                    </m:sSub>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b>
                      <m:sSubPr>
                        <m:ctrlPr>
                          <a:rPr lang="en-US" sz="3200" i="1">
                            <a:latin typeface="Cambria Math" panose="02040503050406030204" pitchFamily="18" charset="0"/>
                          </a:rPr>
                        </m:ctrlPr>
                      </m:sSubPr>
                      <m:e>
                        <m:r>
                          <a:rPr lang="en-US" sz="3200" i="1">
                            <a:latin typeface="Cambria Math"/>
                          </a:rPr>
                          <m:t>𝐿</m:t>
                        </m:r>
                      </m:e>
                      <m:sub>
                        <m:r>
                          <a:rPr lang="en-US" sz="3200" i="1">
                            <a:latin typeface="Cambria Math"/>
                          </a:rPr>
                          <m:t>𝑁</m:t>
                        </m:r>
                      </m:sub>
                    </m:sSub>
                  </m:oMath>
                </a14:m>
                <a:endParaRPr lang="en-US" sz="3200" baseline="-25000" dirty="0"/>
              </a:p>
              <a:p>
                <a:pPr/>
                <a14:m>
                  <m:oMathPara xmlns:m="http://schemas.openxmlformats.org/officeDocument/2006/math">
                    <m:oMathParaPr>
                      <m:jc m:val="centerGroup"/>
                    </m:oMathParaPr>
                    <m:oMath xmlns:m="http://schemas.openxmlformats.org/officeDocument/2006/math">
                      <m:r>
                        <a:rPr lang="en-US" sz="3200" i="1">
                          <a:latin typeface="Cambria Math"/>
                        </a:rPr>
                        <m:t>       </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3</m:t>
                      </m:r>
                      <m:r>
                        <a:rPr lang="en-US" sz="3200" i="1">
                          <a:latin typeface="Cambria Math" panose="02040503050406030204" pitchFamily="18" charset="0"/>
                        </a:rPr>
                        <m:t>)</m:t>
                      </m:r>
                    </m:oMath>
                  </m:oMathPara>
                </a14:m>
                <a:endParaRPr lang="en-US" sz="3200" dirty="0" err="1"/>
              </a:p>
              <a:p>
                <a:endParaRPr lang="en-US" sz="32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41061" y="2007226"/>
                <a:ext cx="4742939" cy="1427122"/>
              </a:xfrm>
              <a:prstGeom prst="rect">
                <a:avLst/>
              </a:prstGeom>
              <a:blipFill>
                <a:blip r:embed="rId3"/>
                <a:stretch>
                  <a:fillRect l="-3342" t="-5128"/>
                </a:stretch>
              </a:blipFill>
            </p:spPr>
            <p:txBody>
              <a:bodyPr/>
              <a:lstStyle/>
              <a:p>
                <a:r>
                  <a:rPr lang="en-US">
                    <a:noFill/>
                  </a:rPr>
                  <a:t> </a:t>
                </a:r>
              </a:p>
            </p:txBody>
          </p:sp>
        </mc:Fallback>
      </mc:AlternateContent>
      <p:sp>
        <p:nvSpPr>
          <p:cNvPr id="12" name="TextBox 11"/>
          <p:cNvSpPr txBox="1"/>
          <p:nvPr/>
        </p:nvSpPr>
        <p:spPr>
          <a:xfrm>
            <a:off x="711200" y="2032645"/>
            <a:ext cx="1479892" cy="1077218"/>
          </a:xfrm>
          <a:prstGeom prst="rect">
            <a:avLst/>
          </a:prstGeom>
          <a:noFill/>
        </p:spPr>
        <p:txBody>
          <a:bodyPr wrap="none" lIns="91440" tIns="45720" rIns="91440" bIns="45720" rtlCol="0">
            <a:spAutoFit/>
          </a:bodyPr>
          <a:lstStyle/>
          <a:p>
            <a:r>
              <a:rPr lang="en-US" sz="3200" b="1" dirty="0"/>
              <a:t>Input: </a:t>
            </a:r>
            <a:r>
              <a:rPr lang="en-US" sz="3200" dirty="0"/>
              <a:t>x</a:t>
            </a:r>
          </a:p>
          <a:p>
            <a:endParaRPr lang="en-US" sz="3200" dirty="0"/>
          </a:p>
        </p:txBody>
      </p:sp>
      <p:sp>
        <p:nvSpPr>
          <p:cNvPr id="13" name="TextBox 12"/>
          <p:cNvSpPr txBox="1"/>
          <p:nvPr/>
        </p:nvSpPr>
        <p:spPr>
          <a:xfrm>
            <a:off x="1065280" y="2658900"/>
            <a:ext cx="184731" cy="584775"/>
          </a:xfrm>
          <a:prstGeom prst="rect">
            <a:avLst/>
          </a:prstGeom>
          <a:noFill/>
        </p:spPr>
        <p:txBody>
          <a:bodyPr wrap="none" lIns="91440" tIns="45720" rIns="91440" bIns="45720" rtlCol="0">
            <a:spAutoFit/>
          </a:bodyPr>
          <a:lstStyle/>
          <a:p>
            <a:endParaRPr lang="en-US" sz="3200" dirty="0"/>
          </a:p>
        </p:txBody>
      </p:sp>
      <p:cxnSp>
        <p:nvCxnSpPr>
          <p:cNvPr id="14" name="Straight Arrow Connector 13"/>
          <p:cNvCxnSpPr>
            <a:stCxn id="5" idx="7"/>
          </p:cNvCxnSpPr>
          <p:nvPr/>
        </p:nvCxnSpPr>
        <p:spPr>
          <a:xfrm flipV="1">
            <a:off x="3109992" y="2317931"/>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3680" y="2821215"/>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6785" y="2519968"/>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3905" y="2379330"/>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72605" y="2251331"/>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023262" y="2941253"/>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19651" y="3281387"/>
                <a:ext cx="2726131"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1</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oMath>
                  </m:oMathPara>
                </a14:m>
                <a:endParaRPr lang="en-US" sz="32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5419651" y="3281387"/>
                <a:ext cx="2726131" cy="584775"/>
              </a:xfrm>
              <a:prstGeom prst="rect">
                <a:avLst/>
              </a:prstGeom>
              <a:blipFill>
                <a:blip r:embed="rId4"/>
                <a:stretch>
                  <a:fillRect/>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786725" y="2982956"/>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197788" y="3352224"/>
                <a:ext cx="2443618"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a:rPr>
                        <m:t>𝑥</m:t>
                      </m:r>
                      <m:r>
                        <a:rPr lang="en-US" sz="3200" i="1">
                          <a:latin typeface="Cambria Math" panose="02040503050406030204" pitchFamily="18" charset="0"/>
                        </a:rPr>
                        <m:t>,0)</m:t>
                      </m:r>
                    </m:oMath>
                  </m:oMathPara>
                </a14:m>
                <a:endParaRPr lang="en-US" sz="32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1197788" y="3352224"/>
                <a:ext cx="2443618" cy="584775"/>
              </a:xfrm>
              <a:prstGeom prst="rect">
                <a:avLst/>
              </a:prstGeom>
              <a:blipFill>
                <a:blip r:embed="rId5"/>
                <a:stretch>
                  <a:fillRect/>
                </a:stretch>
              </a:blipFill>
            </p:spPr>
            <p:txBody>
              <a:bodyPr/>
              <a:lstStyle/>
              <a:p>
                <a:r>
                  <a:rPr lang="en-US">
                    <a:noFill/>
                  </a:rPr>
                  <a:t> </a:t>
                </a:r>
              </a:p>
            </p:txBody>
          </p:sp>
        </mc:Fallback>
      </mc:AlternateContent>
      <p:sp>
        <p:nvSpPr>
          <p:cNvPr id="23" name="Oval 22"/>
          <p:cNvSpPr/>
          <p:nvPr/>
        </p:nvSpPr>
        <p:spPr>
          <a:xfrm>
            <a:off x="2588584" y="2359943"/>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4" name="Straight Arrow Connector 23"/>
          <p:cNvCxnSpPr>
            <a:endCxn id="23" idx="4"/>
          </p:cNvCxnSpPr>
          <p:nvPr/>
        </p:nvCxnSpPr>
        <p:spPr>
          <a:xfrm flipV="1">
            <a:off x="2799081" y="2982956"/>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656125" y="4959836"/>
            <a:ext cx="438661"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78778" y="4995196"/>
            <a:ext cx="3007875" cy="461665"/>
          </a:xfrm>
          <a:prstGeom prst="rect">
            <a:avLst/>
          </a:prstGeom>
          <a:noFill/>
        </p:spPr>
        <p:txBody>
          <a:bodyPr wrap="none" rtlCol="0">
            <a:spAutoFit/>
          </a:bodyPr>
          <a:lstStyle/>
          <a:p>
            <a:r>
              <a:rPr lang="en-US" sz="2400" b="1" dirty="0"/>
              <a:t>Independent of input!</a:t>
            </a:r>
          </a:p>
        </p:txBody>
      </p:sp>
    </p:spTree>
    <p:extLst>
      <p:ext uri="{BB962C8B-B14F-4D97-AF65-F5344CB8AC3E}">
        <p14:creationId xmlns:p14="http://schemas.microsoft.com/office/powerpoint/2010/main" val="1689497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CC(G) </a:t>
            </a:r>
            <a:r>
              <a:rPr lang="en-US" dirty="0" smtClean="0">
                <a:sym typeface="Wingdings" panose="05000000000000000000" pitchFamily="2" charset="2"/>
              </a:rPr>
              <a:t> cumulative memory cost?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023261" y="4581187"/>
                <a:ext cx="6762339" cy="2224427"/>
              </a:xfrm>
            </p:spPr>
            <p:txBody>
              <a:bodyPr/>
              <a:lstStyle/>
              <a:p>
                <a:pPr marL="50799" indent="0">
                  <a:buNone/>
                </a:pPr>
                <a:r>
                  <a:rPr lang="en-US" sz="2667" b="1" dirty="0">
                    <a:latin typeface="Cambria Math" panose="02040503050406030204" pitchFamily="18" charset="0"/>
                  </a:rPr>
                  <a:t>Theorem [AS15]: (in parallel random oracle model) </a:t>
                </a:r>
              </a:p>
              <a:p>
                <a:pPr marL="50799" indent="0">
                  <a:buNone/>
                </a:pPr>
                <a14:m>
                  <m:oMath xmlns:m="http://schemas.openxmlformats.org/officeDocument/2006/math">
                    <m:r>
                      <a:rPr lang="en-US" sz="2667" i="1">
                        <a:latin typeface="Cambria Math" panose="02040503050406030204" pitchFamily="18" charset="0"/>
                      </a:rPr>
                      <m:t>𝐴</m:t>
                    </m:r>
                    <m:d>
                      <m:dPr>
                        <m:ctrlPr>
                          <a:rPr lang="en-US" sz="2667" i="1">
                            <a:latin typeface="Cambria Math" panose="02040503050406030204" pitchFamily="18" charset="0"/>
                          </a:rPr>
                        </m:ctrlPr>
                      </m:dPr>
                      <m:e>
                        <m:r>
                          <a:rPr lang="en-US" sz="2667" i="1">
                            <a:latin typeface="Cambria Math" panose="02040503050406030204" pitchFamily="18" charset="0"/>
                          </a:rPr>
                          <m:t>𝑥</m:t>
                        </m:r>
                      </m:e>
                    </m:d>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a:rPr>
                          <m:t>𝑓</m:t>
                        </m:r>
                      </m:e>
                      <m:sub>
                        <m:r>
                          <a:rPr lang="en-US" sz="2667" i="1">
                            <a:latin typeface="Cambria Math"/>
                          </a:rPr>
                          <m:t>𝐺</m:t>
                        </m:r>
                        <m:r>
                          <a:rPr lang="en-US" sz="2667" i="1">
                            <a:latin typeface="Cambria Math"/>
                          </a:rPr>
                          <m:t>,</m:t>
                        </m:r>
                        <m:r>
                          <a:rPr lang="en-US" sz="2667" i="1">
                            <a:latin typeface="Cambria Math"/>
                          </a:rPr>
                          <m:t>𝐻</m:t>
                        </m:r>
                      </m:sub>
                    </m:sSub>
                    <m:d>
                      <m:dPr>
                        <m:ctrlPr>
                          <a:rPr lang="en-US" sz="2667" i="1">
                            <a:latin typeface="Cambria Math" panose="02040503050406030204" pitchFamily="18" charset="0"/>
                          </a:rPr>
                        </m:ctrlPr>
                      </m:dPr>
                      <m:e>
                        <m:r>
                          <a:rPr lang="en-US" sz="2667" i="1">
                            <a:latin typeface="Cambria Math"/>
                          </a:rPr>
                          <m:t>𝑥</m:t>
                        </m:r>
                      </m:e>
                    </m:d>
                  </m:oMath>
                </a14:m>
                <a:r>
                  <a:rPr lang="en-US" sz="2667" dirty="0">
                    <a:sym typeface="Wingdings" panose="05000000000000000000" pitchFamily="2" charset="2"/>
                  </a:rPr>
                  <a:t></a:t>
                </a:r>
                <a14:m>
                  <m:oMath xmlns:m="http://schemas.openxmlformats.org/officeDocument/2006/math">
                    <m:r>
                      <m:rPr>
                        <m:sty m:val="p"/>
                      </m:rPr>
                      <a:rPr lang="en-US" sz="2667">
                        <a:latin typeface="Cambria Math" panose="02040503050406030204" pitchFamily="18" charset="0"/>
                      </a:rPr>
                      <m:t>cmc</m:t>
                    </m:r>
                    <m:d>
                      <m:dPr>
                        <m:ctrlPr>
                          <a:rPr lang="en-US" sz="2667" i="1">
                            <a:latin typeface="Cambria Math" panose="02040503050406030204" pitchFamily="18" charset="0"/>
                          </a:rPr>
                        </m:ctrlPr>
                      </m:dPr>
                      <m:e>
                        <m:r>
                          <m:rPr>
                            <m:sty m:val="p"/>
                          </m:rPr>
                          <a:rPr lang="en-US" sz="2667">
                            <a:latin typeface="Cambria Math" panose="02040503050406030204" pitchFamily="18" charset="0"/>
                          </a:rPr>
                          <m:t>A</m:t>
                        </m:r>
                      </m:e>
                    </m:d>
                    <m:r>
                      <a:rPr lang="en-US" sz="2667" i="1">
                        <a:latin typeface="Cambria Math" panose="02040503050406030204" pitchFamily="18" charset="0"/>
                      </a:rPr>
                      <m:t>=</m:t>
                    </m:r>
                    <m:r>
                      <m:rPr>
                        <m:sty m:val="p"/>
                      </m:rPr>
                      <a:rPr lang="el-GR" sz="2667" i="1">
                        <a:latin typeface="Cambria Math" panose="02040503050406030204" pitchFamily="18" charset="0"/>
                        <a:ea typeface="Cambria Math" panose="02040503050406030204" pitchFamily="18" charset="0"/>
                      </a:rPr>
                      <m:t>Ω</m:t>
                    </m:r>
                    <m:d>
                      <m:dPr>
                        <m:ctrlPr>
                          <a:rPr lang="el-GR" sz="2667" i="1">
                            <a:latin typeface="Cambria Math" panose="02040503050406030204" pitchFamily="18" charset="0"/>
                            <a:ea typeface="Cambria Math" panose="02040503050406030204" pitchFamily="18" charset="0"/>
                          </a:rPr>
                        </m:ctrlPr>
                      </m:dPr>
                      <m:e>
                        <m:r>
                          <a:rPr lang="en-US" sz="2667" i="1">
                            <a:latin typeface="Cambria Math" panose="02040503050406030204" pitchFamily="18" charset="0"/>
                          </a:rPr>
                          <m:t>𝑤</m:t>
                        </m:r>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𝐶𝐶</m:t>
                        </m:r>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𝐺</m:t>
                        </m:r>
                        <m:r>
                          <a:rPr lang="en-US" sz="2667" i="1">
                            <a:latin typeface="Cambria Math" panose="02040503050406030204" pitchFamily="18" charset="0"/>
                            <a:ea typeface="Cambria Math" panose="02040503050406030204" pitchFamily="18" charset="0"/>
                          </a:rPr>
                          <m:t>)</m:t>
                        </m:r>
                      </m:e>
                    </m:d>
                  </m:oMath>
                </a14:m>
                <a:endParaRPr lang="en-US" sz="2667" i="1" dirty="0">
                  <a:latin typeface="Cambria Math" panose="02040503050406030204" pitchFamily="18" charset="0"/>
                </a:endParaRPr>
              </a:p>
              <a:p>
                <a:pPr marL="50799" indent="0">
                  <a:buNone/>
                </a:pPr>
                <a:endParaRPr lang="en-US" sz="2667" dirty="0"/>
              </a:p>
              <a:p>
                <a:pPr marL="50799" indent="0">
                  <a:buNone/>
                </a:pPr>
                <a:endParaRPr lang="en-US" sz="2667" i="1" dirty="0">
                  <a:latin typeface="Cambria Math" panose="02040503050406030204" pitchFamily="18" charset="0"/>
                </a:endParaRPr>
              </a:p>
              <a:p>
                <a:pPr marL="50799" indent="0">
                  <a:buNone/>
                </a:pPr>
                <a:endParaRPr lang="en-US" sz="2667" i="1" dirty="0">
                  <a:latin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023261" y="4581187"/>
                <a:ext cx="6762339" cy="2224427"/>
              </a:xfrm>
              <a:blipFill>
                <a:blip r:embed="rId2"/>
                <a:stretch>
                  <a:fillRect l="-992" t="-494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55</a:t>
            </a:fld>
            <a:endParaRPr lang="en-US"/>
          </a:p>
        </p:txBody>
      </p:sp>
      <p:sp>
        <p:nvSpPr>
          <p:cNvPr id="5" name="Oval 4"/>
          <p:cNvSpPr/>
          <p:nvPr/>
        </p:nvSpPr>
        <p:spPr>
          <a:xfrm>
            <a:off x="2576228" y="2359943"/>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6" name="Oval 5"/>
          <p:cNvSpPr/>
          <p:nvPr/>
        </p:nvSpPr>
        <p:spPr>
          <a:xfrm>
            <a:off x="3552336" y="2039357"/>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7" name="Oval 6"/>
          <p:cNvSpPr/>
          <p:nvPr/>
        </p:nvSpPr>
        <p:spPr>
          <a:xfrm>
            <a:off x="4454483" y="255196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8" name="Oval 7"/>
          <p:cNvSpPr/>
          <p:nvPr/>
        </p:nvSpPr>
        <p:spPr>
          <a:xfrm>
            <a:off x="5419653" y="20988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9" name="Straight Arrow Connector 8"/>
          <p:cNvCxnSpPr/>
          <p:nvPr/>
        </p:nvCxnSpPr>
        <p:spPr>
          <a:xfrm>
            <a:off x="1910639" y="2643360"/>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11608" y="237776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941061" y="2007226"/>
                <a:ext cx="4742939" cy="1427122"/>
              </a:xfrm>
              <a:prstGeom prst="rect">
                <a:avLst/>
              </a:prstGeom>
              <a:noFill/>
            </p:spPr>
            <p:txBody>
              <a:bodyPr wrap="square" lIns="91440" tIns="45720" rIns="91440" bIns="45720" rtlCol="0">
                <a:spAutoFit/>
              </a:bodyPr>
              <a:lstStyle/>
              <a:p>
                <a:r>
                  <a:rPr lang="en-US" sz="3200" b="1" dirty="0"/>
                  <a:t>Output: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𝑓</m:t>
                        </m:r>
                      </m:e>
                      <m:sub>
                        <m:r>
                          <a:rPr lang="en-US" sz="3200" i="1">
                            <a:latin typeface="Cambria Math"/>
                          </a:rPr>
                          <m:t>𝐺</m:t>
                        </m:r>
                        <m:r>
                          <a:rPr lang="en-US" sz="3200" i="1">
                            <a:latin typeface="Cambria Math"/>
                          </a:rPr>
                          <m:t>,</m:t>
                        </m:r>
                        <m:r>
                          <a:rPr lang="en-US" sz="3200" i="1">
                            <a:latin typeface="Cambria Math"/>
                          </a:rPr>
                          <m:t>𝐻</m:t>
                        </m:r>
                      </m:sub>
                    </m:sSub>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b>
                      <m:sSubPr>
                        <m:ctrlPr>
                          <a:rPr lang="en-US" sz="3200" i="1">
                            <a:latin typeface="Cambria Math" panose="02040503050406030204" pitchFamily="18" charset="0"/>
                          </a:rPr>
                        </m:ctrlPr>
                      </m:sSubPr>
                      <m:e>
                        <m:r>
                          <a:rPr lang="en-US" sz="3200" i="1">
                            <a:latin typeface="Cambria Math"/>
                          </a:rPr>
                          <m:t>𝐿</m:t>
                        </m:r>
                      </m:e>
                      <m:sub>
                        <m:r>
                          <a:rPr lang="en-US" sz="3200" i="1">
                            <a:latin typeface="Cambria Math"/>
                          </a:rPr>
                          <m:t>𝑁</m:t>
                        </m:r>
                      </m:sub>
                    </m:sSub>
                  </m:oMath>
                </a14:m>
                <a:endParaRPr lang="en-US" sz="3200" baseline="-25000" dirty="0"/>
              </a:p>
              <a:p>
                <a:pPr/>
                <a14:m>
                  <m:oMathPara xmlns:m="http://schemas.openxmlformats.org/officeDocument/2006/math">
                    <m:oMathParaPr>
                      <m:jc m:val="centerGroup"/>
                    </m:oMathParaPr>
                    <m:oMath xmlns:m="http://schemas.openxmlformats.org/officeDocument/2006/math">
                      <m:r>
                        <a:rPr lang="en-US" sz="3200" i="1">
                          <a:latin typeface="Cambria Math"/>
                        </a:rPr>
                        <m:t>       </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3</m:t>
                      </m:r>
                      <m:r>
                        <a:rPr lang="en-US" sz="3200" i="1">
                          <a:latin typeface="Cambria Math" panose="02040503050406030204" pitchFamily="18" charset="0"/>
                        </a:rPr>
                        <m:t>)</m:t>
                      </m:r>
                    </m:oMath>
                  </m:oMathPara>
                </a14:m>
                <a:endParaRPr lang="en-US" sz="3200" dirty="0" err="1"/>
              </a:p>
              <a:p>
                <a:endParaRPr lang="en-US" sz="32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41061" y="2007226"/>
                <a:ext cx="4742939" cy="1427122"/>
              </a:xfrm>
              <a:prstGeom prst="rect">
                <a:avLst/>
              </a:prstGeom>
              <a:blipFill>
                <a:blip r:embed="rId3"/>
                <a:stretch>
                  <a:fillRect l="-3342" t="-5128"/>
                </a:stretch>
              </a:blipFill>
            </p:spPr>
            <p:txBody>
              <a:bodyPr/>
              <a:lstStyle/>
              <a:p>
                <a:r>
                  <a:rPr lang="en-US">
                    <a:noFill/>
                  </a:rPr>
                  <a:t> </a:t>
                </a:r>
              </a:p>
            </p:txBody>
          </p:sp>
        </mc:Fallback>
      </mc:AlternateContent>
      <p:sp>
        <p:nvSpPr>
          <p:cNvPr id="12" name="TextBox 11"/>
          <p:cNvSpPr txBox="1"/>
          <p:nvPr/>
        </p:nvSpPr>
        <p:spPr>
          <a:xfrm>
            <a:off x="711200" y="2032645"/>
            <a:ext cx="1479892" cy="1077218"/>
          </a:xfrm>
          <a:prstGeom prst="rect">
            <a:avLst/>
          </a:prstGeom>
          <a:noFill/>
        </p:spPr>
        <p:txBody>
          <a:bodyPr wrap="none" lIns="91440" tIns="45720" rIns="91440" bIns="45720" rtlCol="0">
            <a:spAutoFit/>
          </a:bodyPr>
          <a:lstStyle/>
          <a:p>
            <a:r>
              <a:rPr lang="en-US" sz="3200" b="1" dirty="0"/>
              <a:t>Input: </a:t>
            </a:r>
            <a:r>
              <a:rPr lang="en-US" sz="3200" dirty="0"/>
              <a:t>x</a:t>
            </a:r>
          </a:p>
          <a:p>
            <a:endParaRPr lang="en-US" sz="3200" dirty="0"/>
          </a:p>
        </p:txBody>
      </p:sp>
      <p:sp>
        <p:nvSpPr>
          <p:cNvPr id="13" name="TextBox 12"/>
          <p:cNvSpPr txBox="1"/>
          <p:nvPr/>
        </p:nvSpPr>
        <p:spPr>
          <a:xfrm>
            <a:off x="1065280" y="2658900"/>
            <a:ext cx="184731" cy="584775"/>
          </a:xfrm>
          <a:prstGeom prst="rect">
            <a:avLst/>
          </a:prstGeom>
          <a:noFill/>
        </p:spPr>
        <p:txBody>
          <a:bodyPr wrap="none" lIns="91440" tIns="45720" rIns="91440" bIns="45720" rtlCol="0">
            <a:spAutoFit/>
          </a:bodyPr>
          <a:lstStyle/>
          <a:p>
            <a:endParaRPr lang="en-US" sz="3200" dirty="0"/>
          </a:p>
        </p:txBody>
      </p:sp>
      <p:cxnSp>
        <p:nvCxnSpPr>
          <p:cNvPr id="14" name="Straight Arrow Connector 13"/>
          <p:cNvCxnSpPr>
            <a:stCxn id="5" idx="7"/>
          </p:cNvCxnSpPr>
          <p:nvPr/>
        </p:nvCxnSpPr>
        <p:spPr>
          <a:xfrm flipV="1">
            <a:off x="3109992" y="2317931"/>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3680" y="2821215"/>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6785" y="2519968"/>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3905" y="2379330"/>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72605" y="2251331"/>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023262" y="2941253"/>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19651" y="3281387"/>
                <a:ext cx="2726131"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1</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oMath>
                  </m:oMathPara>
                </a14:m>
                <a:endParaRPr lang="en-US" sz="32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5419651" y="3281387"/>
                <a:ext cx="2726131" cy="584775"/>
              </a:xfrm>
              <a:prstGeom prst="rect">
                <a:avLst/>
              </a:prstGeom>
              <a:blipFill>
                <a:blip r:embed="rId4"/>
                <a:stretch>
                  <a:fillRect/>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786725" y="2982956"/>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197787" y="3352224"/>
                <a:ext cx="2062616"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a:rPr>
                        <m:t>𝑥</m:t>
                      </m:r>
                      <m:r>
                        <a:rPr lang="en-US" sz="3200" i="1">
                          <a:latin typeface="Cambria Math" panose="02040503050406030204" pitchFamily="18" charset="0"/>
                        </a:rPr>
                        <m:t>)</m:t>
                      </m:r>
                    </m:oMath>
                  </m:oMathPara>
                </a14:m>
                <a:endParaRPr lang="en-US" sz="32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1197787" y="3352224"/>
                <a:ext cx="2062616" cy="584775"/>
              </a:xfrm>
              <a:prstGeom prst="rect">
                <a:avLst/>
              </a:prstGeom>
              <a:blipFill>
                <a:blip r:embed="rId5"/>
                <a:stretch>
                  <a:fillRect/>
                </a:stretch>
              </a:blipFill>
            </p:spPr>
            <p:txBody>
              <a:bodyPr/>
              <a:lstStyle/>
              <a:p>
                <a:r>
                  <a:rPr lang="en-US">
                    <a:noFill/>
                  </a:rPr>
                  <a:t> </a:t>
                </a:r>
              </a:p>
            </p:txBody>
          </p:sp>
        </mc:Fallback>
      </mc:AlternateContent>
      <p:sp>
        <p:nvSpPr>
          <p:cNvPr id="23" name="Oval 22"/>
          <p:cNvSpPr/>
          <p:nvPr/>
        </p:nvSpPr>
        <p:spPr>
          <a:xfrm>
            <a:off x="2588584" y="2359943"/>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4" name="Straight Arrow Connector 23"/>
          <p:cNvCxnSpPr>
            <a:endCxn id="23" idx="4"/>
          </p:cNvCxnSpPr>
          <p:nvPr/>
        </p:nvCxnSpPr>
        <p:spPr>
          <a:xfrm flipV="1">
            <a:off x="2799081" y="2982956"/>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1200" y="5070387"/>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26" name="Oval 25"/>
          <p:cNvSpPr/>
          <p:nvPr/>
        </p:nvSpPr>
        <p:spPr>
          <a:xfrm>
            <a:off x="1687308" y="4749801"/>
            <a:ext cx="707779" cy="5913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27" name="Oval 26"/>
          <p:cNvSpPr/>
          <p:nvPr/>
        </p:nvSpPr>
        <p:spPr>
          <a:xfrm>
            <a:off x="2589455" y="5262411"/>
            <a:ext cx="581135"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28" name="Oval 27"/>
          <p:cNvSpPr/>
          <p:nvPr/>
        </p:nvSpPr>
        <p:spPr>
          <a:xfrm>
            <a:off x="3554625" y="4809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31" name="Straight Arrow Connector 30"/>
          <p:cNvCxnSpPr>
            <a:stCxn id="25" idx="7"/>
          </p:cNvCxnSpPr>
          <p:nvPr/>
        </p:nvCxnSpPr>
        <p:spPr>
          <a:xfrm flipV="1">
            <a:off x="1244964" y="5028375"/>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28652" y="5531659"/>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161757" y="5230412"/>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98877" y="5089774"/>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407577" y="4961775"/>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23556" y="5070387"/>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Tree>
    <p:extLst>
      <p:ext uri="{BB962C8B-B14F-4D97-AF65-F5344CB8AC3E}">
        <p14:creationId xmlns:p14="http://schemas.microsoft.com/office/powerpoint/2010/main" val="944199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(PROM)</a:t>
            </a:r>
            <a:endParaRPr lang="en-US" dirty="0"/>
          </a:p>
        </p:txBody>
      </p:sp>
      <p:sp>
        <p:nvSpPr>
          <p:cNvPr id="3" name="Text Placeholder 2"/>
          <p:cNvSpPr>
            <a:spLocks noGrp="1"/>
          </p:cNvSpPr>
          <p:nvPr>
            <p:ph type="body" idx="1"/>
          </p:nvPr>
        </p:nvSpPr>
        <p:spPr>
          <a:xfrm>
            <a:off x="508000" y="1789001"/>
            <a:ext cx="7620000" cy="4474708"/>
          </a:xfrm>
        </p:spPr>
        <p:txBody>
          <a:bodyPr/>
          <a:lstStyle/>
          <a:p>
            <a:endParaRPr lang="en-US" sz="2667" dirty="0"/>
          </a:p>
          <a:p>
            <a:pPr marL="50799" indent="0">
              <a:buNone/>
            </a:pPr>
            <a:endParaRPr lang="en-US" sz="2667" i="1" dirty="0">
              <a:latin typeface="Cambria Math" panose="02040503050406030204" pitchFamily="18" charset="0"/>
            </a:endParaRPr>
          </a:p>
          <a:p>
            <a:pPr marL="50799" indent="0">
              <a:buNone/>
            </a:pPr>
            <a:endParaRPr lang="en-US" sz="2667"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56</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nvPr>
            </p:nvGraphicFramePr>
            <p:xfrm>
              <a:off x="8128000" y="1745575"/>
              <a:ext cx="3352800" cy="2966718"/>
            </p:xfrm>
            <a:graphic>
              <a:graphicData uri="http://schemas.openxmlformats.org/drawingml/2006/table">
                <a:tbl>
                  <a:tblPr firstRow="1" bandRow="1"/>
                  <a:tblGrid>
                    <a:gridCol w="1676400">
                      <a:extLst>
                        <a:ext uri="{9D8B030D-6E8A-4147-A177-3AD203B41FA5}">
                          <a16:colId xmlns:a16="http://schemas.microsoft.com/office/drawing/2014/main" val="2025798900"/>
                        </a:ext>
                      </a:extLst>
                    </a:gridCol>
                    <a:gridCol w="1676400">
                      <a:extLst>
                        <a:ext uri="{9D8B030D-6E8A-4147-A177-3AD203B41FA5}">
                          <a16:colId xmlns:a16="http://schemas.microsoft.com/office/drawing/2014/main" val="1195633456"/>
                        </a:ext>
                      </a:extLst>
                    </a:gridCol>
                  </a:tblGrid>
                  <a:tr h="494453">
                    <a:tc>
                      <a:txBody>
                        <a:bodyPr/>
                        <a:lstStyle/>
                        <a:p>
                          <a:pPr algn="ctr"/>
                          <a:r>
                            <a:rPr lang="en-US" sz="2400" dirty="0" smtClean="0"/>
                            <a:t>x</a:t>
                          </a:r>
                          <a:endParaRPr lang="en-US" sz="2400" dirty="0"/>
                        </a:p>
                      </a:txBody>
                      <a:tcPr marL="121920" marR="121920" marT="60960" marB="60960"/>
                    </a:tc>
                    <a:tc>
                      <a:txBody>
                        <a:bodyPr/>
                        <a:lstStyle/>
                        <a:p>
                          <a:pPr algn="ctr"/>
                          <a:r>
                            <a:rPr lang="en-US" sz="2400" dirty="0" smtClean="0"/>
                            <a:t>H(x)</a:t>
                          </a:r>
                          <a:endParaRPr lang="en-US" sz="2400" dirty="0"/>
                        </a:p>
                      </a:txBody>
                      <a:tcPr marL="121920" marR="121920" marT="60960" marB="60960"/>
                    </a:tc>
                    <a:extLst>
                      <a:ext uri="{0D108BD9-81ED-4DB2-BD59-A6C34878D82A}">
                        <a16:rowId xmlns:a16="http://schemas.microsoft.com/office/drawing/2014/main" val="412933869"/>
                      </a:ext>
                    </a:extLst>
                  </a:tr>
                  <a:tr h="494453">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00….00</m:t>
                                </m:r>
                              </m:oMath>
                            </m:oMathPara>
                          </a14:m>
                          <a:endParaRPr lang="en-US" sz="2100" dirty="0"/>
                        </a:p>
                      </a:txBody>
                      <a:tcPr marL="121920" marR="121920" marT="60960" marB="60960"/>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0</m:t>
                                    </m:r>
                                  </m:sub>
                                </m:sSub>
                              </m:oMath>
                            </m:oMathPara>
                          </a14:m>
                          <a:endParaRPr lang="en-US" sz="2400" dirty="0"/>
                        </a:p>
                      </a:txBody>
                      <a:tcPr marL="121920" marR="121920" marT="60960" marB="60960"/>
                    </a:tc>
                    <a:extLst>
                      <a:ext uri="{0D108BD9-81ED-4DB2-BD59-A6C34878D82A}">
                        <a16:rowId xmlns:a16="http://schemas.microsoft.com/office/drawing/2014/main" val="591263913"/>
                      </a:ext>
                    </a:extLst>
                  </a:tr>
                  <a:tr h="494453">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00….01</m:t>
                                </m:r>
                              </m:oMath>
                            </m:oMathPara>
                          </a14:m>
                          <a:endParaRPr lang="en-US" sz="2100" dirty="0"/>
                        </a:p>
                      </a:txBody>
                      <a:tcPr marL="121920" marR="121920" marT="60960" marB="60960"/>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3159143743"/>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3975307776"/>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1270465200"/>
                      </a:ext>
                    </a:extLst>
                  </a:tr>
                  <a:tr h="494453">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11….11</m:t>
                                </m:r>
                              </m:oMath>
                            </m:oMathPara>
                          </a14:m>
                          <a:endParaRPr lang="en-US" sz="2100" dirty="0"/>
                        </a:p>
                      </a:txBody>
                      <a:tcPr marL="121920" marR="121920" marT="60960" marB="60960"/>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extLst/>
              </p:nvPr>
            </p:nvGraphicFramePr>
            <p:xfrm>
              <a:off x="8128000" y="1745575"/>
              <a:ext cx="3352800" cy="2966718"/>
            </p:xfrm>
            <a:graphic>
              <a:graphicData uri="http://schemas.openxmlformats.org/drawingml/2006/table">
                <a:tbl>
                  <a:tblPr firstRow="1" bandRow="1"/>
                  <a:tblGrid>
                    <a:gridCol w="1676400">
                      <a:extLst>
                        <a:ext uri="{9D8B030D-6E8A-4147-A177-3AD203B41FA5}">
                          <a16:colId xmlns:a16="http://schemas.microsoft.com/office/drawing/2014/main" val="2025798900"/>
                        </a:ext>
                      </a:extLst>
                    </a:gridCol>
                    <a:gridCol w="1676400">
                      <a:extLst>
                        <a:ext uri="{9D8B030D-6E8A-4147-A177-3AD203B41FA5}">
                          <a16:colId xmlns:a16="http://schemas.microsoft.com/office/drawing/2014/main" val="1195633456"/>
                        </a:ext>
                      </a:extLst>
                    </a:gridCol>
                  </a:tblGrid>
                  <a:tr h="494453">
                    <a:tc>
                      <a:txBody>
                        <a:bodyPr/>
                        <a:lstStyle/>
                        <a:p>
                          <a:pPr algn="ctr"/>
                          <a:r>
                            <a:rPr lang="en-US" sz="2400" dirty="0" smtClean="0"/>
                            <a:t>x</a:t>
                          </a:r>
                          <a:endParaRPr lang="en-US" sz="2400" dirty="0"/>
                        </a:p>
                      </a:txBody>
                      <a:tcPr marL="121920" marR="121920" marT="60960" marB="60960"/>
                    </a:tc>
                    <a:tc>
                      <a:txBody>
                        <a:bodyPr/>
                        <a:lstStyle/>
                        <a:p>
                          <a:pPr algn="ctr"/>
                          <a:r>
                            <a:rPr lang="en-US" sz="2400" dirty="0" smtClean="0"/>
                            <a:t>H(x)</a:t>
                          </a:r>
                          <a:endParaRPr lang="en-US" sz="2400" dirty="0"/>
                        </a:p>
                      </a:txBody>
                      <a:tcPr marL="121920" marR="121920" marT="60960" marB="60960"/>
                    </a:tc>
                    <a:extLst>
                      <a:ext uri="{0D108BD9-81ED-4DB2-BD59-A6C34878D82A}">
                        <a16:rowId xmlns:a16="http://schemas.microsoft.com/office/drawing/2014/main" val="412933869"/>
                      </a:ext>
                    </a:extLst>
                  </a:tr>
                  <a:tr h="494453">
                    <a:tc>
                      <a:txBody>
                        <a:bodyPr/>
                        <a:lstStyle/>
                        <a:p>
                          <a:pPr/>
                          <a14:m xmlns:a14="http://schemas.microsoft.com/office/drawing/2010/main">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00….00</m:t>
                                </m:r>
                              </m:oMath>
                            </m:oMathPara>
                          </a14:m>
                          <a:endParaRPr lang="en-US" sz="2100" dirty="0"/>
                        </a:p>
                      </a:txBody>
                      <a:tcPr marL="121920" marR="121920" marT="60960" marB="60960"/>
                    </a:tc>
                    <a:tc>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0</m:t>
                                    </m:r>
                                  </m:sub>
                                </m:sSub>
                              </m:oMath>
                            </m:oMathPara>
                          </a14:m>
                          <a:endParaRPr lang="en-US" sz="2400" dirty="0"/>
                        </a:p>
                      </a:txBody>
                      <a:tcPr marL="121920" marR="121920" marT="60960" marB="60960"/>
                    </a:tc>
                    <a:extLst>
                      <a:ext uri="{0D108BD9-81ED-4DB2-BD59-A6C34878D82A}">
                        <a16:rowId xmlns:a16="http://schemas.microsoft.com/office/drawing/2014/main" val="591263913"/>
                      </a:ext>
                    </a:extLst>
                  </a:tr>
                  <a:tr h="494453">
                    <a:tc>
                      <a:txBody>
                        <a:bodyPr/>
                        <a:lstStyle/>
                        <a:p>
                          <a:pPr/>
                          <a14:m xmlns:a14="http://schemas.microsoft.com/office/drawing/2010/main">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00….01</m:t>
                                </m:r>
                              </m:oMath>
                            </m:oMathPara>
                          </a14:m>
                          <a:endParaRPr lang="en-US" sz="2100" dirty="0"/>
                        </a:p>
                      </a:txBody>
                      <a:tcPr marL="121920" marR="121920" marT="60960" marB="60960"/>
                    </a:tc>
                    <a:tc>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3159143743"/>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3975307776"/>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1270465200"/>
                      </a:ext>
                    </a:extLst>
                  </a:tr>
                  <a:tr h="494453">
                    <a:tc>
                      <a:txBody>
                        <a:bodyPr/>
                        <a:lstStyle/>
                        <a:p>
                          <a:pPr/>
                          <a14:m xmlns:a14="http://schemas.microsoft.com/office/drawing/2010/main">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11….11</m:t>
                                </m:r>
                              </m:oMath>
                            </m:oMathPara>
                          </a14:m>
                          <a:endParaRPr lang="en-US" sz="2100" dirty="0"/>
                        </a:p>
                      </a:txBody>
                      <a:tcPr marL="121920" marR="121920" marT="60960" marB="60960"/>
                    </a:tc>
                    <a:tc>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2404317647"/>
                      </a:ext>
                    </a:extLst>
                  </a:tr>
                </a:tbl>
              </a:graphicData>
            </a:graphic>
          </p:graphicFrame>
        </mc:Fallback>
      </mc:AlternateContent>
      <p:sp>
        <p:nvSpPr>
          <p:cNvPr id="37" name="Content Placeholder 2"/>
          <p:cNvSpPr txBox="1">
            <a:spLocks/>
          </p:cNvSpPr>
          <p:nvPr/>
        </p:nvSpPr>
        <p:spPr>
          <a:xfrm>
            <a:off x="304800" y="4821259"/>
            <a:ext cx="10972800" cy="5801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lang="en-US" sz="2800" dirty="0"/>
          </a:p>
          <a:p>
            <a:r>
              <a:rPr lang="en-US" sz="2800" b="1" dirty="0"/>
              <a:t>Real World: </a:t>
            </a:r>
            <a:r>
              <a:rPr lang="en-US" sz="2800" dirty="0"/>
              <a:t>H instantiated as cryptographic hash function (e.g., SHA3) of fixed length (no </a:t>
            </a:r>
            <a:r>
              <a:rPr lang="en-US" sz="2800" dirty="0" err="1"/>
              <a:t>Merkle-Damgård</a:t>
            </a:r>
            <a:r>
              <a:rPr lang="en-US" sz="2800" dirty="0"/>
              <a:t>)</a:t>
            </a:r>
          </a:p>
        </p:txBody>
      </p:sp>
      <p:sp>
        <p:nvSpPr>
          <p:cNvPr id="38" name="Content Placeholder 2"/>
          <p:cNvSpPr txBox="1">
            <a:spLocks/>
          </p:cNvSpPr>
          <p:nvPr/>
        </p:nvSpPr>
        <p:spPr>
          <a:xfrm>
            <a:off x="299475" y="1295400"/>
            <a:ext cx="7752325" cy="5801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sz="2800" dirty="0"/>
              <a:t>Model hash function H as a random function</a:t>
            </a:r>
          </a:p>
          <a:p>
            <a:r>
              <a:rPr lang="en-US" sz="2800" dirty="0"/>
              <a:t>Algorithms can only interact with H as an oracle</a:t>
            </a:r>
          </a:p>
          <a:p>
            <a:pPr lvl="1"/>
            <a:r>
              <a:rPr lang="en-US" sz="2400" b="1" dirty="0"/>
              <a:t>Query</a:t>
            </a:r>
            <a:r>
              <a:rPr lang="en-US" sz="2400" dirty="0"/>
              <a:t>: x</a:t>
            </a:r>
          </a:p>
          <a:p>
            <a:pPr lvl="1"/>
            <a:r>
              <a:rPr lang="en-US" sz="2400" b="1" dirty="0"/>
              <a:t>Response</a:t>
            </a:r>
            <a:r>
              <a:rPr lang="en-US" sz="2400" dirty="0"/>
              <a:t>: H(x)</a:t>
            </a:r>
          </a:p>
          <a:p>
            <a:r>
              <a:rPr lang="en-US" sz="2800" dirty="0"/>
              <a:t>If we submit the same query you see the same response</a:t>
            </a:r>
          </a:p>
          <a:p>
            <a:r>
              <a:rPr lang="en-US" sz="2800" dirty="0"/>
              <a:t>If x has not been queried, then the value of H(x) is uniform</a:t>
            </a:r>
          </a:p>
          <a:p>
            <a:pPr marL="50799" indent="0">
              <a:buNone/>
            </a:pPr>
            <a:endParaRPr lang="en-US" sz="2800" dirty="0"/>
          </a:p>
        </p:txBody>
      </p:sp>
    </p:spTree>
    <p:extLst>
      <p:ext uri="{BB962C8B-B14F-4D97-AF65-F5344CB8AC3E}">
        <p14:creationId xmlns:p14="http://schemas.microsoft.com/office/powerpoint/2010/main" val="36875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Prediction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sz="3200" b="1" dirty="0"/>
                  <a:t>Prediction Game: </a:t>
                </a:r>
                <a14:m>
                  <m:oMath xmlns:m="http://schemas.openxmlformats.org/officeDocument/2006/math">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1</m:t>
                            </m:r>
                          </m:sub>
                        </m:sSub>
                      </m:e>
                    </m:d>
                    <m:r>
                      <a:rPr lang="en-US" sz="3200" i="1">
                        <a:latin typeface="Cambria Math" panose="02040503050406030204" pitchFamily="18" charset="0"/>
                      </a:rPr>
                      <m:t>,…,</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𝑘</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𝑘</m:t>
                            </m:r>
                          </m:sub>
                        </m:sSub>
                      </m:e>
                    </m:d>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𝐴</m:t>
                        </m:r>
                      </m:e>
                      <m:sup>
                        <m:r>
                          <a:rPr lang="en-US" sz="3200" i="1">
                            <a:latin typeface="Cambria Math" panose="02040503050406030204" pitchFamily="18" charset="0"/>
                          </a:rPr>
                          <m:t>𝐻</m:t>
                        </m:r>
                        <m:r>
                          <a:rPr lang="en-US" sz="3200" i="1">
                            <a:latin typeface="Cambria Math" panose="02040503050406030204" pitchFamily="18" charset="0"/>
                          </a:rPr>
                          <m:t>(.)</m:t>
                        </m:r>
                      </m:sup>
                    </m:sSup>
                  </m:oMath>
                </a14:m>
                <a:r>
                  <a:rPr lang="en-US" sz="3200" dirty="0"/>
                  <a:t> wins the prediction game if </a:t>
                </a:r>
              </a:p>
              <a:p>
                <a:pPr marL="609585" indent="-609585">
                  <a:buFont typeface="+mj-lt"/>
                  <a:buAutoNum type="arabicPeriod"/>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e>
                    </m:d>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𝑘</m:t>
                        </m:r>
                      </m:sub>
                    </m:sSub>
                    <m:r>
                      <a:rPr lang="en-US" sz="3200" i="1">
                        <a:latin typeface="Cambria Math" panose="02040503050406030204" pitchFamily="18" charset="0"/>
                      </a:rPr>
                      <m:t>=</m:t>
                    </m:r>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𝑘</m:t>
                            </m:r>
                          </m:sub>
                        </m:sSub>
                      </m:e>
                    </m:d>
                  </m:oMath>
                </a14:m>
                <a:r>
                  <a:rPr lang="en-US" sz="3200" dirty="0"/>
                  <a:t> and </a:t>
                </a:r>
              </a:p>
              <a:p>
                <a:pPr marL="609585" indent="-609585">
                  <a:buFont typeface="+mj-lt"/>
                  <a:buAutoNum type="arabicPeriod"/>
                </a:pPr>
                <a:r>
                  <a:rPr lang="en-US" sz="3200" dirty="0"/>
                  <a:t>the inputs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𝑘</m:t>
                        </m:r>
                      </m:sub>
                    </m:sSub>
                  </m:oMath>
                </a14:m>
                <a:r>
                  <a:rPr lang="en-US" sz="3200" dirty="0"/>
                  <a:t> are all fresh i.e., A never queried </a:t>
                </a:r>
                <a14:m>
                  <m:oMath xmlns:m="http://schemas.openxmlformats.org/officeDocument/2006/math">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𝑖</m:t>
                            </m:r>
                          </m:sub>
                        </m:sSub>
                      </m:e>
                    </m:d>
                  </m:oMath>
                </a14:m>
                <a:endParaRPr lang="en-US" sz="3200" dirty="0"/>
              </a:p>
              <a:p>
                <a:pPr marL="0" indent="0">
                  <a:buNone/>
                </a:pPr>
                <a:endParaRPr lang="en-US" sz="3200" dirty="0"/>
              </a:p>
              <a:p>
                <a:pPr marL="0" indent="0">
                  <a:buNone/>
                </a:pPr>
                <a:r>
                  <a:rPr lang="en-US" sz="3200" b="1" dirty="0"/>
                  <a:t>Fact 1: </a:t>
                </a:r>
                <a:r>
                  <a:rPr lang="en-US" sz="3200" dirty="0"/>
                  <a:t>Any algorithm</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 </m:t>
                        </m:r>
                        <m:r>
                          <a:rPr lang="en-US" sz="3200" i="1">
                            <a:latin typeface="Cambria Math" panose="02040503050406030204" pitchFamily="18" charset="0"/>
                          </a:rPr>
                          <m:t>𝐴</m:t>
                        </m:r>
                      </m:e>
                      <m:sup>
                        <m:r>
                          <a:rPr lang="en-US" sz="3200" i="1">
                            <a:latin typeface="Cambria Math" panose="02040503050406030204" pitchFamily="18" charset="0"/>
                          </a:rPr>
                          <m:t>𝐻</m:t>
                        </m:r>
                        <m:r>
                          <a:rPr lang="en-US" sz="3200" i="1">
                            <a:latin typeface="Cambria Math" panose="02040503050406030204" pitchFamily="18" charset="0"/>
                          </a:rPr>
                          <m:t>(.)</m:t>
                        </m:r>
                      </m:sup>
                    </m:sSup>
                  </m:oMath>
                </a14:m>
                <a:r>
                  <a:rPr lang="en-US" sz="3200" dirty="0"/>
                  <a:t> wins the prediction game with probability at most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2</m:t>
                        </m:r>
                      </m:e>
                      <m:sup>
                        <m:r>
                          <a:rPr lang="en-US" sz="3200" i="1">
                            <a:latin typeface="Cambria Math" panose="02040503050406030204" pitchFamily="18" charset="0"/>
                          </a:rPr>
                          <m:t>−</m:t>
                        </m:r>
                        <m:r>
                          <a:rPr lang="en-US" sz="3200" i="1">
                            <a:latin typeface="Cambria Math" panose="02040503050406030204" pitchFamily="18" charset="0"/>
                          </a:rPr>
                          <m:t>𝑘𝑤</m:t>
                        </m:r>
                      </m:sup>
                    </m:sSup>
                  </m:oMath>
                </a14:m>
                <a:r>
                  <a:rPr lang="en-US" sz="3200" dirty="0"/>
                  <a:t> over the choice of </a:t>
                </a:r>
                <a14:m>
                  <m:oMath xmlns:m="http://schemas.openxmlformats.org/officeDocument/2006/math">
                    <m:r>
                      <a:rPr lang="en-US" sz="3200" i="1">
                        <a:latin typeface="Cambria Math" panose="02040503050406030204" pitchFamily="18" charset="0"/>
                      </a:rPr>
                      <m:t>𝐻</m:t>
                    </m:r>
                    <m:r>
                      <a:rPr lang="en-US" sz="3200" i="1">
                        <a:latin typeface="Cambria Math" panose="02040503050406030204" pitchFamily="18" charset="0"/>
                      </a:rPr>
                      <m:t>(.)</m:t>
                    </m:r>
                  </m:oMath>
                </a14:m>
                <a:r>
                  <a:rPr lang="en-US" sz="3200" dirty="0"/>
                  <a:t>.</a:t>
                </a:r>
              </a:p>
              <a:p>
                <a:pPr marL="0" indent="0">
                  <a:buNone/>
                </a:pPr>
                <a:endParaRPr lang="en-US" sz="3200" dirty="0"/>
              </a:p>
              <a:p>
                <a:pPr marL="0" indent="0">
                  <a:buNone/>
                </a:pPr>
                <a:r>
                  <a:rPr lang="en-US" sz="3200" b="1" dirty="0"/>
                  <a:t>Intuition: </a:t>
                </a:r>
                <a:r>
                  <a:rPr lang="en-US" sz="3200" dirty="0"/>
                  <a:t>A never queries </a:t>
                </a:r>
                <a14:m>
                  <m:oMath xmlns:m="http://schemas.openxmlformats.org/officeDocument/2006/math">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e>
                    </m:d>
                    <m:r>
                      <a:rPr lang="en-US" sz="3200">
                        <a:latin typeface="Cambria Math" panose="02040503050406030204" pitchFamily="18" charset="0"/>
                      </a:rPr>
                      <m:t> → </m:t>
                    </m:r>
                  </m:oMath>
                </a14:m>
                <a:r>
                  <a:rPr lang="en-US" sz="3200" dirty="0"/>
                  <a:t>can view </a:t>
                </a:r>
                <a14:m>
                  <m:oMath xmlns:m="http://schemas.openxmlformats.org/officeDocument/2006/math">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e>
                    </m:d>
                  </m:oMath>
                </a14:m>
                <a:r>
                  <a:rPr lang="en-US" sz="3200" dirty="0"/>
                  <a:t> as a (yet to be sampled) random string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932" b="-22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spTree>
    <p:extLst>
      <p:ext uri="{BB962C8B-B14F-4D97-AF65-F5344CB8AC3E}">
        <p14:creationId xmlns:p14="http://schemas.microsoft.com/office/powerpoint/2010/main" val="593500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Prediction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sz="3200" b="1" dirty="0"/>
                  <a:t>Prediction Game: </a:t>
                </a:r>
                <a14:m>
                  <m:oMath xmlns:m="http://schemas.openxmlformats.org/officeDocument/2006/math">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1</m:t>
                            </m:r>
                          </m:sub>
                        </m:sSub>
                      </m:e>
                    </m:d>
                    <m:r>
                      <a:rPr lang="en-US" sz="3200" i="1">
                        <a:latin typeface="Cambria Math" panose="02040503050406030204" pitchFamily="18" charset="0"/>
                      </a:rPr>
                      <m:t>,…,</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𝑘</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𝑘</m:t>
                            </m:r>
                          </m:sub>
                        </m:sSub>
                      </m:e>
                    </m:d>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𝐴</m:t>
                        </m:r>
                      </m:e>
                      <m:sup>
                        <m:r>
                          <a:rPr lang="en-US" sz="3200" i="1">
                            <a:latin typeface="Cambria Math" panose="02040503050406030204" pitchFamily="18" charset="0"/>
                          </a:rPr>
                          <m:t>𝐻</m:t>
                        </m:r>
                        <m:r>
                          <a:rPr lang="en-US" sz="3200" i="1">
                            <a:latin typeface="Cambria Math" panose="02040503050406030204" pitchFamily="18" charset="0"/>
                          </a:rPr>
                          <m:t>(.)</m:t>
                        </m:r>
                      </m:sup>
                    </m:sSup>
                  </m:oMath>
                </a14:m>
                <a:r>
                  <a:rPr lang="en-US" sz="3200" dirty="0"/>
                  <a:t> wins the prediction game if </a:t>
                </a:r>
              </a:p>
              <a:p>
                <a:pPr marL="609585" indent="-609585">
                  <a:buFont typeface="+mj-lt"/>
                  <a:buAutoNum type="arabicPeriod"/>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e>
                    </m:d>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𝑘</m:t>
                        </m:r>
                      </m:sub>
                    </m:sSub>
                    <m:r>
                      <a:rPr lang="en-US" sz="3200" i="1">
                        <a:latin typeface="Cambria Math" panose="02040503050406030204" pitchFamily="18" charset="0"/>
                      </a:rPr>
                      <m:t>=</m:t>
                    </m:r>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𝑘</m:t>
                            </m:r>
                          </m:sub>
                        </m:sSub>
                      </m:e>
                    </m:d>
                  </m:oMath>
                </a14:m>
                <a:r>
                  <a:rPr lang="en-US" sz="3200" dirty="0"/>
                  <a:t> and </a:t>
                </a:r>
              </a:p>
              <a:p>
                <a:pPr marL="609585" indent="-609585">
                  <a:buFont typeface="+mj-lt"/>
                  <a:buAutoNum type="arabicPeriod"/>
                </a:pPr>
                <a:r>
                  <a:rPr lang="en-US" sz="3200" dirty="0"/>
                  <a:t>the inputs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𝑘</m:t>
                        </m:r>
                      </m:sub>
                    </m:sSub>
                  </m:oMath>
                </a14:m>
                <a:r>
                  <a:rPr lang="en-US" sz="3200" dirty="0"/>
                  <a:t> are all fresh i.e., A never queried </a:t>
                </a:r>
                <a14:m>
                  <m:oMath xmlns:m="http://schemas.openxmlformats.org/officeDocument/2006/math">
                    <m:r>
                      <a:rPr lang="en-US" sz="3200" i="1">
                        <a:latin typeface="Cambria Math" panose="02040503050406030204" pitchFamily="18" charset="0"/>
                      </a:rPr>
                      <m:t>𝐻</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𝑖</m:t>
                            </m:r>
                          </m:sub>
                        </m:sSub>
                      </m:e>
                    </m:d>
                  </m:oMath>
                </a14:m>
                <a:endParaRPr lang="en-US" sz="3200" dirty="0"/>
              </a:p>
              <a:p>
                <a:pPr marL="0" indent="0">
                  <a:buNone/>
                </a:pPr>
                <a:endParaRPr lang="en-US" sz="3200" dirty="0"/>
              </a:p>
              <a:p>
                <a:pPr marL="0" indent="0">
                  <a:buNone/>
                </a:pPr>
                <a:r>
                  <a:rPr lang="en-US" sz="3200" b="1" dirty="0"/>
                  <a:t>Fact 1: </a:t>
                </a:r>
                <a:r>
                  <a:rPr lang="en-US" sz="3200" dirty="0"/>
                  <a:t>Any algorithm</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 </m:t>
                        </m:r>
                        <m:r>
                          <a:rPr lang="en-US" sz="3200" i="1">
                            <a:latin typeface="Cambria Math" panose="02040503050406030204" pitchFamily="18" charset="0"/>
                          </a:rPr>
                          <m:t>𝐴</m:t>
                        </m:r>
                      </m:e>
                      <m:sup>
                        <m:r>
                          <a:rPr lang="en-US" sz="3200" i="1">
                            <a:latin typeface="Cambria Math" panose="02040503050406030204" pitchFamily="18" charset="0"/>
                          </a:rPr>
                          <m:t>𝐻</m:t>
                        </m:r>
                        <m:r>
                          <a:rPr lang="en-US" sz="3200" i="1">
                            <a:latin typeface="Cambria Math" panose="02040503050406030204" pitchFamily="18" charset="0"/>
                          </a:rPr>
                          <m:t>(.)</m:t>
                        </m:r>
                      </m:sup>
                    </m:sSup>
                  </m:oMath>
                </a14:m>
                <a:r>
                  <a:rPr lang="en-US" sz="3200" dirty="0"/>
                  <a:t> wins the prediction game with probability at most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2</m:t>
                        </m:r>
                      </m:e>
                      <m:sup>
                        <m:r>
                          <a:rPr lang="en-US" sz="3200" i="1">
                            <a:latin typeface="Cambria Math" panose="02040503050406030204" pitchFamily="18" charset="0"/>
                          </a:rPr>
                          <m:t>−</m:t>
                        </m:r>
                        <m:r>
                          <a:rPr lang="en-US" sz="3200" i="1">
                            <a:latin typeface="Cambria Math" panose="02040503050406030204" pitchFamily="18" charset="0"/>
                          </a:rPr>
                          <m:t>𝑘𝑤</m:t>
                        </m:r>
                      </m:sup>
                    </m:sSup>
                  </m:oMath>
                </a14:m>
                <a:r>
                  <a:rPr lang="en-US" sz="3200" dirty="0"/>
                  <a:t> over the choice of </a:t>
                </a:r>
                <a14:m>
                  <m:oMath xmlns:m="http://schemas.openxmlformats.org/officeDocument/2006/math">
                    <m:r>
                      <a:rPr lang="en-US" sz="3200" i="1">
                        <a:latin typeface="Cambria Math" panose="02040503050406030204" pitchFamily="18" charset="0"/>
                      </a:rPr>
                      <m:t>𝐻</m:t>
                    </m:r>
                    <m:r>
                      <a:rPr lang="en-US" sz="3200" i="1">
                        <a:latin typeface="Cambria Math" panose="02040503050406030204" pitchFamily="18" charset="0"/>
                      </a:rPr>
                      <m:t>(.)</m:t>
                    </m:r>
                  </m:oMath>
                </a14:m>
                <a:r>
                  <a:rPr lang="en-US" sz="3200" dirty="0"/>
                  <a:t>.</a:t>
                </a:r>
              </a:p>
              <a:p>
                <a:pPr marL="0" indent="0">
                  <a:buNone/>
                </a:pPr>
                <a:endParaRPr lang="en-US" sz="3200" dirty="0"/>
              </a:p>
              <a:p>
                <a:pPr marL="0" indent="0">
                  <a:buNone/>
                </a:pPr>
                <a:r>
                  <a:rPr lang="en-US" sz="3200" b="1" dirty="0"/>
                  <a:t>Fact 2 (Incompressibility of ROs): </a:t>
                </a:r>
                <a:r>
                  <a:rPr lang="en-US" sz="3200" dirty="0"/>
                  <a:t>Any algorithm</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 </m:t>
                        </m:r>
                        <m:r>
                          <a:rPr lang="en-US" sz="3200" i="1">
                            <a:latin typeface="Cambria Math" panose="02040503050406030204" pitchFamily="18" charset="0"/>
                          </a:rPr>
                          <m:t>𝐴</m:t>
                        </m:r>
                      </m:e>
                      <m:sup>
                        <m:r>
                          <a:rPr lang="en-US" sz="3200" i="1">
                            <a:latin typeface="Cambria Math" panose="02040503050406030204" pitchFamily="18" charset="0"/>
                          </a:rPr>
                          <m:t>𝐻</m:t>
                        </m:r>
                        <m:d>
                          <m:dPr>
                            <m:ctrlPr>
                              <a:rPr lang="en-US" sz="3200" i="1">
                                <a:latin typeface="Cambria Math" panose="02040503050406030204" pitchFamily="18" charset="0"/>
                              </a:rPr>
                            </m:ctrlPr>
                          </m:dPr>
                          <m:e>
                            <m:r>
                              <a:rPr lang="en-US" sz="3200" i="1">
                                <a:latin typeface="Cambria Math" panose="02040503050406030204" pitchFamily="18" charset="0"/>
                              </a:rPr>
                              <m:t>.</m:t>
                            </m:r>
                          </m:e>
                        </m:d>
                      </m:sup>
                    </m:sSup>
                    <m:r>
                      <a:rPr lang="en-US" sz="3200" i="1">
                        <a:latin typeface="Cambria Math" panose="02040503050406030204" pitchFamily="18" charset="0"/>
                      </a:rPr>
                      <m:t>(</m:t>
                    </m:r>
                    <m:r>
                      <a:rPr lang="en-US" sz="3200" i="1">
                        <a:latin typeface="Cambria Math" panose="02040503050406030204" pitchFamily="18" charset="0"/>
                      </a:rPr>
                      <m:t>h</m:t>
                    </m:r>
                    <m:r>
                      <a:rPr lang="en-US" sz="3200" i="1">
                        <a:latin typeface="Cambria Math" panose="02040503050406030204" pitchFamily="18" charset="0"/>
                      </a:rPr>
                      <m:t>)</m:t>
                    </m:r>
                  </m:oMath>
                </a14:m>
                <a:r>
                  <a:rPr lang="en-US" sz="3200" dirty="0"/>
                  <a:t> given a s-bit hint h (which may depend on </a:t>
                </a:r>
                <a14:m>
                  <m:oMath xmlns:m="http://schemas.openxmlformats.org/officeDocument/2006/math">
                    <m:r>
                      <a:rPr lang="en-US" sz="3200" i="1">
                        <a:latin typeface="Cambria Math" panose="02040503050406030204" pitchFamily="18" charset="0"/>
                      </a:rPr>
                      <m:t>𝐻</m:t>
                    </m:r>
                    <m:d>
                      <m:dPr>
                        <m:ctrlPr>
                          <a:rPr lang="en-US" sz="3200" i="1">
                            <a:latin typeface="Cambria Math" panose="02040503050406030204" pitchFamily="18" charset="0"/>
                          </a:rPr>
                        </m:ctrlPr>
                      </m:dPr>
                      <m:e>
                        <m:r>
                          <a:rPr lang="en-US" sz="3200" i="1">
                            <a:latin typeface="Cambria Math" panose="02040503050406030204" pitchFamily="18" charset="0"/>
                          </a:rPr>
                          <m:t>.</m:t>
                        </m:r>
                      </m:e>
                    </m:d>
                  </m:oMath>
                </a14:m>
                <a:r>
                  <a:rPr lang="en-US" sz="3200" dirty="0"/>
                  <a:t>) wins the prediction game with probability at most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2</m:t>
                        </m:r>
                      </m:e>
                      <m:sup>
                        <m:r>
                          <a:rPr lang="en-US" sz="3200" i="1">
                            <a:latin typeface="Cambria Math" panose="02040503050406030204" pitchFamily="18" charset="0"/>
                          </a:rPr>
                          <m:t>−</m:t>
                        </m:r>
                        <m:r>
                          <a:rPr lang="en-US" sz="3200" i="1">
                            <a:latin typeface="Cambria Math" panose="02040503050406030204" pitchFamily="18" charset="0"/>
                          </a:rPr>
                          <m:t>𝑘𝑤</m:t>
                        </m:r>
                        <m:r>
                          <a:rPr lang="en-US" sz="3200" i="1">
                            <a:latin typeface="Cambria Math" panose="02040503050406030204" pitchFamily="18" charset="0"/>
                          </a:rPr>
                          <m:t>+</m:t>
                        </m:r>
                        <m:r>
                          <a:rPr lang="en-US" sz="3200" i="1">
                            <a:latin typeface="Cambria Math" panose="02040503050406030204" pitchFamily="18" charset="0"/>
                          </a:rPr>
                          <m:t>𝑠</m:t>
                        </m:r>
                      </m:sup>
                    </m:sSup>
                  </m:oMath>
                </a14:m>
                <a:endParaRPr lang="en-US" sz="3200" dirty="0"/>
              </a:p>
              <a:p>
                <a:pPr marL="0" indent="0">
                  <a:buNone/>
                </a:pPr>
                <a:r>
                  <a:rPr lang="en-US" sz="3200" b="1" dirty="0"/>
                  <a:t>Proof Intuition: </a:t>
                </a:r>
                <a:r>
                  <a:rPr lang="en-US" sz="3200" dirty="0"/>
                  <a:t>Otherwise we can win without hint with probability </a:t>
                </a:r>
                <a14:m>
                  <m:oMath xmlns:m="http://schemas.openxmlformats.org/officeDocument/2006/math">
                    <m:r>
                      <a:rPr lang="en-US" sz="3200">
                        <a:latin typeface="Cambria Math" panose="02040503050406030204" pitchFamily="18" charset="0"/>
                      </a:rPr>
                      <m:t>&gt;</m:t>
                    </m:r>
                    <m:sSup>
                      <m:sSupPr>
                        <m:ctrlPr>
                          <a:rPr lang="en-US" sz="3200" i="1">
                            <a:latin typeface="Cambria Math" panose="02040503050406030204" pitchFamily="18" charset="0"/>
                          </a:rPr>
                        </m:ctrlPr>
                      </m:sSupPr>
                      <m:e>
                        <m:r>
                          <a:rPr lang="en-US" sz="3200" i="1">
                            <a:latin typeface="Cambria Math" panose="02040503050406030204" pitchFamily="18" charset="0"/>
                          </a:rPr>
                          <m:t>2</m:t>
                        </m:r>
                      </m:e>
                      <m:sup>
                        <m:r>
                          <a:rPr lang="en-US" sz="3200" i="1">
                            <a:latin typeface="Cambria Math" panose="02040503050406030204" pitchFamily="18" charset="0"/>
                          </a:rPr>
                          <m:t>−</m:t>
                        </m:r>
                        <m:r>
                          <a:rPr lang="en-US" sz="3200" i="1">
                            <a:latin typeface="Cambria Math" panose="02040503050406030204" pitchFamily="18" charset="0"/>
                          </a:rPr>
                          <m:t>𝑘𝑤</m:t>
                        </m:r>
                      </m:sup>
                    </m:sSup>
                  </m:oMath>
                </a14:m>
                <a:r>
                  <a:rPr lang="en-US" sz="32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932" b="-14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245374" y="6141506"/>
                <a:ext cx="7096558" cy="398827"/>
              </a:xfrm>
              <a:prstGeom prst="rect">
                <a:avLst/>
              </a:prstGeom>
              <a:noFill/>
            </p:spPr>
            <p:txBody>
              <a:bodyPr wrap="none" rtlCol="0">
                <a:spAutoFit/>
              </a:bodyPr>
              <a:lstStyle/>
              <a:p>
                <a:r>
                  <a:rPr lang="en-US" sz="1867" b="1" dirty="0"/>
                  <a:t>Reduction:</a:t>
                </a:r>
                <a:r>
                  <a:rPr lang="en-US" sz="1867" dirty="0"/>
                  <a:t> Guess correct hint h with probability </a:t>
                </a:r>
                <a14:m>
                  <m:oMath xmlns:m="http://schemas.openxmlformats.org/officeDocument/2006/math">
                    <m:sSup>
                      <m:sSupPr>
                        <m:ctrlPr>
                          <a:rPr lang="en-US" sz="1867" i="1">
                            <a:latin typeface="Cambria Math" panose="02040503050406030204" pitchFamily="18" charset="0"/>
                          </a:rPr>
                        </m:ctrlPr>
                      </m:sSupPr>
                      <m:e>
                        <m:r>
                          <a:rPr lang="en-US" sz="1867" i="1">
                            <a:latin typeface="Cambria Math" panose="02040503050406030204" pitchFamily="18" charset="0"/>
                          </a:rPr>
                          <m:t>2</m:t>
                        </m:r>
                      </m:e>
                      <m:sup>
                        <m:r>
                          <a:rPr lang="en-US" sz="1867" i="1">
                            <a:latin typeface="Cambria Math" panose="02040503050406030204" pitchFamily="18" charset="0"/>
                          </a:rPr>
                          <m:t>−</m:t>
                        </m:r>
                        <m:r>
                          <a:rPr lang="en-US" sz="1867" i="1">
                            <a:latin typeface="Cambria Math" panose="02040503050406030204" pitchFamily="18" charset="0"/>
                          </a:rPr>
                          <m:t>𝑠</m:t>
                        </m:r>
                      </m:sup>
                    </m:sSup>
                  </m:oMath>
                </a14:m>
                <a:r>
                  <a:rPr lang="en-US" sz="1867" dirty="0"/>
                  <a:t> and run </a:t>
                </a:r>
                <a14:m>
                  <m:oMath xmlns:m="http://schemas.openxmlformats.org/officeDocument/2006/math">
                    <m:sSup>
                      <m:sSupPr>
                        <m:ctrlPr>
                          <a:rPr lang="en-US" sz="1867" i="1">
                            <a:latin typeface="Cambria Math" panose="02040503050406030204" pitchFamily="18" charset="0"/>
                          </a:rPr>
                        </m:ctrlPr>
                      </m:sSupPr>
                      <m:e>
                        <m:r>
                          <a:rPr lang="en-US" sz="1867" i="1">
                            <a:latin typeface="Cambria Math" panose="02040503050406030204" pitchFamily="18" charset="0"/>
                          </a:rPr>
                          <m:t> </m:t>
                        </m:r>
                        <m:r>
                          <a:rPr lang="en-US" sz="1867" i="1">
                            <a:latin typeface="Cambria Math" panose="02040503050406030204" pitchFamily="18" charset="0"/>
                          </a:rPr>
                          <m:t>𝐴</m:t>
                        </m:r>
                      </m:e>
                      <m:sup>
                        <m:r>
                          <a:rPr lang="en-US" sz="1867" i="1">
                            <a:latin typeface="Cambria Math" panose="02040503050406030204" pitchFamily="18" charset="0"/>
                          </a:rPr>
                          <m:t>𝐻</m:t>
                        </m:r>
                        <m:d>
                          <m:dPr>
                            <m:ctrlPr>
                              <a:rPr lang="en-US" sz="1867" i="1">
                                <a:latin typeface="Cambria Math" panose="02040503050406030204" pitchFamily="18" charset="0"/>
                              </a:rPr>
                            </m:ctrlPr>
                          </m:dPr>
                          <m:e>
                            <m:r>
                              <a:rPr lang="en-US" sz="1867" i="1">
                                <a:latin typeface="Cambria Math" panose="02040503050406030204" pitchFamily="18" charset="0"/>
                              </a:rPr>
                              <m:t>.</m:t>
                            </m:r>
                          </m:e>
                        </m:d>
                      </m:sup>
                    </m:sSup>
                    <m:r>
                      <a:rPr lang="en-US" sz="1867" i="1">
                        <a:latin typeface="Cambria Math" panose="02040503050406030204" pitchFamily="18" charset="0"/>
                      </a:rPr>
                      <m:t>(</m:t>
                    </m:r>
                    <m:r>
                      <a:rPr lang="en-US" sz="1867" i="1">
                        <a:latin typeface="Cambria Math" panose="02040503050406030204" pitchFamily="18" charset="0"/>
                      </a:rPr>
                      <m:t>h</m:t>
                    </m:r>
                    <m:r>
                      <a:rPr lang="en-US" sz="1867" i="1">
                        <a:latin typeface="Cambria Math" panose="02040503050406030204" pitchFamily="18" charset="0"/>
                      </a:rPr>
                      <m:t>)</m:t>
                    </m:r>
                  </m:oMath>
                </a14:m>
                <a:r>
                  <a:rPr lang="en-US" sz="1867"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2245374" y="6141506"/>
                <a:ext cx="7096558" cy="398827"/>
              </a:xfrm>
              <a:prstGeom prst="rect">
                <a:avLst/>
              </a:prstGeom>
              <a:blipFill>
                <a:blip r:embed="rId3"/>
                <a:stretch>
                  <a:fillRect l="-773" t="-1515" b="-24242"/>
                </a:stretch>
              </a:blipFill>
            </p:spPr>
            <p:txBody>
              <a:bodyPr/>
              <a:lstStyle/>
              <a:p>
                <a:r>
                  <a:rPr lang="en-US">
                    <a:noFill/>
                  </a:rPr>
                  <a:t> </a:t>
                </a:r>
              </a:p>
            </p:txBody>
          </p:sp>
        </mc:Fallback>
      </mc:AlternateContent>
    </p:spTree>
    <p:extLst>
      <p:ext uri="{BB962C8B-B14F-4D97-AF65-F5344CB8AC3E}">
        <p14:creationId xmlns:p14="http://schemas.microsoft.com/office/powerpoint/2010/main" val="338454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Random Oracle Model (PROM)</a:t>
            </a:r>
            <a:endParaRPr lang="en-US" dirty="0"/>
          </a:p>
        </p:txBody>
      </p:sp>
      <p:sp>
        <p:nvSpPr>
          <p:cNvPr id="3" name="Text Placeholder 2"/>
          <p:cNvSpPr>
            <a:spLocks noGrp="1"/>
          </p:cNvSpPr>
          <p:nvPr>
            <p:ph type="body" idx="1"/>
          </p:nvPr>
        </p:nvSpPr>
        <p:spPr>
          <a:xfrm>
            <a:off x="508000" y="1789001"/>
            <a:ext cx="7620000" cy="4474708"/>
          </a:xfrm>
        </p:spPr>
        <p:txBody>
          <a:bodyPr/>
          <a:lstStyle/>
          <a:p>
            <a:endParaRPr lang="en-US" sz="2667" dirty="0"/>
          </a:p>
          <a:p>
            <a:pPr marL="50799" indent="0">
              <a:buNone/>
            </a:pPr>
            <a:endParaRPr lang="en-US" sz="2667" i="1" dirty="0">
              <a:latin typeface="Cambria Math" panose="02040503050406030204" pitchFamily="18" charset="0"/>
            </a:endParaRPr>
          </a:p>
          <a:p>
            <a:pPr marL="50799" indent="0">
              <a:buNone/>
            </a:pPr>
            <a:endParaRPr lang="en-US" sz="2667"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59</a:t>
            </a:fld>
            <a:endParaRPr lang="en-US"/>
          </a:p>
        </p:txBody>
      </p:sp>
      <mc:AlternateContent xmlns:mc="http://schemas.openxmlformats.org/markup-compatibility/2006">
        <mc:Choice xmlns:a14="http://schemas.microsoft.com/office/drawing/2010/main" Requires="a14">
          <p:sp>
            <p:nvSpPr>
              <p:cNvPr id="38" name="Content Placeholder 2"/>
              <p:cNvSpPr txBox="1">
                <a:spLocks/>
              </p:cNvSpPr>
              <p:nvPr/>
            </p:nvSpPr>
            <p:spPr>
              <a:xfrm>
                <a:off x="375675" y="1295400"/>
                <a:ext cx="7752325" cy="5801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sz="2800" dirty="0"/>
                  <a:t>PROM Algorithm </a:t>
                </a:r>
                <a14:m>
                  <m:oMath xmlns:m="http://schemas.openxmlformats.org/officeDocument/2006/math">
                    <m:r>
                      <a:rPr lang="en-US" sz="2800" i="1">
                        <a:latin typeface="Cambria Math" panose="02040503050406030204" pitchFamily="18" charset="0"/>
                        <a:ea typeface="Cambria Math" panose="02040503050406030204" pitchFamily="18" charset="0"/>
                      </a:rPr>
                      <m:t>𝒜</m:t>
                    </m:r>
                  </m:oMath>
                </a14:m>
                <a:r>
                  <a:rPr lang="en-US" sz="2800" dirty="0"/>
                  <a:t>(x)</a:t>
                </a:r>
              </a:p>
              <a:p>
                <a:pPr lvl="1"/>
                <a:r>
                  <a:rPr lang="en-US" sz="2400" b="1" dirty="0"/>
                  <a:t>Initial Input/State: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𝑥</m:t>
                    </m:r>
                  </m:oMath>
                </a14:m>
                <a:endParaRPr lang="en-US" sz="2400" dirty="0"/>
              </a:p>
              <a:p>
                <a:pPr lvl="1"/>
                <a:r>
                  <a:rPr lang="en-US" sz="2400" dirty="0"/>
                  <a:t> </a:t>
                </a:r>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sub>
                        </m:sSub>
                        <m:r>
                          <a:rPr lang="en-US" sz="240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1</m:t>
                                </m:r>
                              </m:sub>
                            </m:sSub>
                          </m:e>
                        </m:acc>
                        <m:r>
                          <a:rPr lang="en-US" sz="240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1</m:t>
                                </m:r>
                              </m:sup>
                            </m:sSubSup>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1</m:t>
                                    </m:r>
                                  </m:sub>
                                </m:sSub>
                              </m:sub>
                              <m:sup>
                                <m:r>
                                  <a:rPr lang="en-US" sz="2400" i="1">
                                    <a:latin typeface="Cambria Math" panose="02040503050406030204" pitchFamily="18" charset="0"/>
                                    <a:ea typeface="Cambria Math" panose="02040503050406030204" pitchFamily="18" charset="0"/>
                                  </a:rPr>
                                  <m:t>1</m:t>
                                </m:r>
                              </m:sup>
                            </m:sSubSup>
                          </m:e>
                        </m:d>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𝒜</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0</m:t>
                            </m:r>
                          </m:sub>
                        </m:sSub>
                      </m:e>
                    </m:d>
                  </m:oMath>
                </a14:m>
                <a:endParaRPr lang="en-US" sz="2400" dirty="0"/>
              </a:p>
              <a:p>
                <a:pPr lvl="2"/>
                <a:r>
                  <a:rPr lang="en-US" sz="2000" dirty="0"/>
                  <a:t>New State + Batch of Random Oracle Queries</a:t>
                </a:r>
              </a:p>
              <a:p>
                <a:pPr lvl="1"/>
                <a14:m>
                  <m:oMath xmlns:m="http://schemas.openxmlformats.org/officeDocument/2006/math">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1</m:t>
                            </m:r>
                          </m:sub>
                        </m:sSub>
                      </m:e>
                    </m:acc>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1</m:t>
                        </m:r>
                      </m:sup>
                    </m:sSubSup>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𝐻</m:t>
                    </m:r>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1</m:t>
                            </m:r>
                          </m:sub>
                        </m:sSub>
                      </m:sub>
                      <m:sup>
                        <m:r>
                          <a:rPr lang="en-US" sz="2400" i="1">
                            <a:latin typeface="Cambria Math" panose="02040503050406030204" pitchFamily="18" charset="0"/>
                            <a:ea typeface="Cambria Math" panose="02040503050406030204" pitchFamily="18" charset="0"/>
                          </a:rPr>
                          <m:t>1</m:t>
                        </m:r>
                      </m:sup>
                    </m:sSubSup>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m:t>
                    </m:r>
                  </m:oMath>
                </a14:m>
                <a:endParaRPr lang="en-US" sz="2400" dirty="0"/>
              </a:p>
              <a:p>
                <a:pPr lvl="2"/>
                <a:r>
                  <a:rPr lang="en-US" sz="2000" dirty="0"/>
                  <a:t>Answers to Random Oracle Queries</a:t>
                </a:r>
              </a:p>
              <a:p>
                <a:pPr lvl="1"/>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2</m:t>
                            </m:r>
                          </m:sub>
                        </m:sSub>
                        <m:r>
                          <a:rPr lang="en-US" sz="240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2</m:t>
                                </m:r>
                              </m:sub>
                            </m:sSub>
                          </m:e>
                        </m:acc>
                        <m:r>
                          <a:rPr lang="en-US" sz="240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2</m:t>
                                </m:r>
                              </m:sup>
                            </m:sSubSup>
                            <m:r>
                              <a:rPr lang="en-US" sz="240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2</m:t>
                                    </m:r>
                                  </m:sub>
                                </m:sSub>
                              </m:sub>
                              <m:sup>
                                <m:r>
                                  <a:rPr lang="en-US" sz="2400" i="1">
                                    <a:latin typeface="Cambria Math" panose="02040503050406030204" pitchFamily="18" charset="0"/>
                                    <a:ea typeface="Cambria Math" panose="02040503050406030204" pitchFamily="18" charset="0"/>
                                  </a:rPr>
                                  <m:t>2</m:t>
                                </m:r>
                              </m:sup>
                            </m:sSubSup>
                          </m:e>
                        </m:d>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𝒜</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sub>
                        </m:sSub>
                        <m:r>
                          <a:rPr lang="en-US" sz="2400" i="1">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1</m:t>
                                </m:r>
                              </m:sub>
                            </m:sSub>
                          </m:e>
                        </m:acc>
                      </m:e>
                    </m:d>
                  </m:oMath>
                </a14:m>
                <a:endParaRPr lang="en-US" sz="2400" dirty="0"/>
              </a:p>
              <a:p>
                <a:pPr lvl="1"/>
                <a:r>
                  <a:rPr lang="en-US" sz="2400" dirty="0"/>
                  <a:t>….</a:t>
                </a:r>
              </a:p>
              <a:p>
                <a:pPr lvl="1"/>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𝑖</m:t>
                            </m:r>
                          </m:sub>
                        </m:sSub>
                        <m:r>
                          <a:rPr lang="en-US" sz="240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𝑖</m:t>
                                </m:r>
                              </m:sub>
                            </m:sSub>
                          </m:e>
                        </m:acc>
                        <m:r>
                          <a:rPr lang="en-US" sz="240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𝑖</m:t>
                                </m:r>
                              </m:sup>
                            </m:sSubSup>
                            <m:r>
                              <a:rPr lang="en-US" sz="240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𝑥</m:t>
                                </m:r>
                              </m:e>
                              <m: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𝑖</m:t>
                                    </m:r>
                                  </m:sub>
                                </m:sSub>
                              </m:sub>
                              <m:sup>
                                <m:r>
                                  <a:rPr lang="en-US" sz="2400" i="1">
                                    <a:latin typeface="Cambria Math" panose="02040503050406030204" pitchFamily="18" charset="0"/>
                                    <a:ea typeface="Cambria Math" panose="02040503050406030204" pitchFamily="18" charset="0"/>
                                  </a:rPr>
                                  <m:t>𝑖</m:t>
                                </m:r>
                              </m:sup>
                            </m:sSubSup>
                          </m:e>
                        </m:d>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𝒜</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𝑖</m:t>
                            </m:r>
                            <m:r>
                              <a:rPr lang="en-US" sz="2400" i="1">
                                <a:latin typeface="Cambria Math" panose="02040503050406030204" pitchFamily="18" charset="0"/>
                              </a:rPr>
                              <m:t>−1</m:t>
                            </m:r>
                          </m:sub>
                        </m:sSub>
                        <m:r>
                          <a:rPr lang="en-US" sz="2400" i="1">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Sub>
                          </m:e>
                        </m:acc>
                      </m:e>
                    </m:d>
                  </m:oMath>
                </a14:m>
                <a:endParaRPr lang="en-US" sz="2400" dirty="0"/>
              </a:p>
              <a:p>
                <a:pPr lvl="1"/>
                <a:r>
                  <a:rPr lang="en-US" sz="2400" dirty="0"/>
                  <a:t>….</a:t>
                </a:r>
              </a:p>
              <a:p>
                <a:pPr lvl="1"/>
                <a14:m>
                  <m:oMath xmlns:m="http://schemas.openxmlformats.org/officeDocument/2006/math">
                    <m:r>
                      <a:rPr lang="en-US" sz="2400" i="1">
                        <a:latin typeface="Cambria Math" panose="02040503050406030204" pitchFamily="18" charset="0"/>
                        <a:ea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𝒜</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𝑡</m:t>
                            </m:r>
                          </m:sub>
                        </m:sSub>
                        <m:r>
                          <a:rPr lang="en-US" sz="2400" i="1">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𝑡</m:t>
                                </m:r>
                              </m:sub>
                            </m:sSub>
                          </m:e>
                        </m:acc>
                      </m:e>
                    </m:d>
                  </m:oMath>
                </a14:m>
                <a:endParaRPr lang="en-US" sz="2400" dirty="0"/>
              </a:p>
              <a:p>
                <a:pPr lvl="1"/>
                <a:endParaRPr lang="en-US" sz="2400" dirty="0"/>
              </a:p>
              <a:p>
                <a:pPr marL="50799" indent="0">
                  <a:buNone/>
                </a:pPr>
                <a:endParaRPr lang="en-US" sz="2800" dirty="0"/>
              </a:p>
            </p:txBody>
          </p:sp>
        </mc:Choice>
        <mc:Fallback>
          <p:sp>
            <p:nvSpPr>
              <p:cNvPr id="38" name="Content Placeholder 2"/>
              <p:cNvSpPr txBox="1">
                <a:spLocks noRot="1" noChangeAspect="1" noMove="1" noResize="1" noEditPoints="1" noAdjustHandles="1" noChangeArrowheads="1" noChangeShapeType="1" noTextEdit="1"/>
              </p:cNvSpPr>
              <p:nvPr/>
            </p:nvSpPr>
            <p:spPr>
              <a:xfrm>
                <a:off x="375675" y="1295400"/>
                <a:ext cx="7752325" cy="5801784"/>
              </a:xfrm>
              <a:prstGeom prst="rect">
                <a:avLst/>
              </a:prstGeom>
              <a:blipFill>
                <a:blip r:embed="rId2"/>
                <a:stretch>
                  <a:fillRect l="-944"/>
                </a:stretch>
              </a:blipFill>
              <a:ln>
                <a:noFill/>
              </a:ln>
            </p:spPr>
            <p:txBody>
              <a:bodyPr/>
              <a:lstStyle/>
              <a:p>
                <a:r>
                  <a:rPr lang="en-US">
                    <a:noFill/>
                  </a:rPr>
                  <a:t> </a:t>
                </a:r>
              </a:p>
            </p:txBody>
          </p:sp>
        </mc:Fallback>
      </mc:AlternateContent>
      <p:sp>
        <p:nvSpPr>
          <p:cNvPr id="5" name="Right Brace 4"/>
          <p:cNvSpPr/>
          <p:nvPr/>
        </p:nvSpPr>
        <p:spPr>
          <a:xfrm>
            <a:off x="5951620" y="3185639"/>
            <a:ext cx="465221" cy="15695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mc:AlternateContent xmlns:mc="http://schemas.openxmlformats.org/markup-compatibility/2006">
        <mc:Choice xmlns:a14="http://schemas.microsoft.com/office/drawing/2010/main" Requires="a14">
          <p:sp>
            <p:nvSpPr>
              <p:cNvPr id="6" name="TextBox 5"/>
              <p:cNvSpPr txBox="1"/>
              <p:nvPr/>
            </p:nvSpPr>
            <p:spPr>
              <a:xfrm>
                <a:off x="6665918" y="3056859"/>
                <a:ext cx="5068391" cy="1938992"/>
              </a:xfrm>
              <a:prstGeom prst="rect">
                <a:avLst/>
              </a:prstGeom>
              <a:noFill/>
            </p:spPr>
            <p:txBody>
              <a:bodyPr wrap="square" rtlCol="0">
                <a:spAutoFit/>
              </a:bodyPr>
              <a:lstStyle/>
              <a:p>
                <a:r>
                  <a:rPr lang="en-US" sz="2400" dirty="0"/>
                  <a:t>One round of computation. </a:t>
                </a:r>
              </a:p>
              <a:p>
                <a:pPr marL="304792" indent="-304792">
                  <a:buAutoNum type="arabicPeriod"/>
                </a:pPr>
                <a14:m>
                  <m:oMath xmlns:m="http://schemas.openxmlformats.org/officeDocument/2006/math">
                    <m:r>
                      <a:rPr lang="en-US" sz="2400" i="1">
                        <a:latin typeface="Cambria Math" panose="02040503050406030204" pitchFamily="18" charset="0"/>
                        <a:ea typeface="Cambria Math" panose="02040503050406030204" pitchFamily="18" charset="0"/>
                      </a:rPr>
                      <m:t>𝒜</m:t>
                    </m:r>
                  </m:oMath>
                </a14:m>
                <a:r>
                  <a:rPr lang="en-US" sz="2400" dirty="0"/>
                  <a:t> receives prior answers </a:t>
                </a:r>
                <a14:m>
                  <m:oMath xmlns:m="http://schemas.openxmlformats.org/officeDocument/2006/math">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Sub>
                      </m:e>
                    </m:acc>
                  </m:oMath>
                </a14:m>
                <a:r>
                  <a:rPr lang="en-US" sz="2400" dirty="0"/>
                  <a:t> </a:t>
                </a:r>
              </a:p>
              <a:p>
                <a:pPr marL="304792" indent="-304792">
                  <a:buAutoNum type="arabicPeriod"/>
                </a:pPr>
                <a14:m>
                  <m:oMath xmlns:m="http://schemas.openxmlformats.org/officeDocument/2006/math">
                    <m:r>
                      <a:rPr lang="en-US" sz="2400" i="1">
                        <a:latin typeface="Cambria Math" panose="02040503050406030204" pitchFamily="18" charset="0"/>
                        <a:ea typeface="Cambria Math" panose="02040503050406030204" pitchFamily="18" charset="0"/>
                      </a:rPr>
                      <m:t>𝒜</m:t>
                    </m:r>
                  </m:oMath>
                </a14:m>
                <a:r>
                  <a:rPr lang="en-US" sz="2400" dirty="0"/>
                  <a:t> performs arbitrary computation</a:t>
                </a:r>
              </a:p>
              <a:p>
                <a:pPr marL="304792" indent="-304792">
                  <a:buAutoNum type="arabicPeriod"/>
                </a:pPr>
                <a14:m>
                  <m:oMath xmlns:m="http://schemas.openxmlformats.org/officeDocument/2006/math">
                    <m:r>
                      <a:rPr lang="en-US" sz="2400" i="1">
                        <a:latin typeface="Cambria Math" panose="02040503050406030204" pitchFamily="18" charset="0"/>
                        <a:ea typeface="Cambria Math" panose="02040503050406030204" pitchFamily="18" charset="0"/>
                      </a:rPr>
                      <m:t>𝒜</m:t>
                    </m:r>
                    <m:r>
                      <a:rPr lang="en-US" sz="2400" i="1">
                        <a:latin typeface="Cambria Math" panose="02040503050406030204" pitchFamily="18" charset="0"/>
                        <a:ea typeface="Cambria Math" panose="02040503050406030204" pitchFamily="18" charset="0"/>
                      </a:rPr>
                      <m:t> </m:t>
                    </m:r>
                  </m:oMath>
                </a14:m>
                <a:r>
                  <a:rPr lang="en-US" sz="2400" dirty="0"/>
                  <a:t>outputs </a:t>
                </a:r>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𝑖</m:t>
                            </m:r>
                          </m:sub>
                        </m:sSub>
                        <m:r>
                          <a:rPr lang="en-US" sz="240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𝑖</m:t>
                                </m:r>
                              </m:sub>
                            </m:sSub>
                          </m:e>
                        </m:acc>
                      </m:e>
                    </m:d>
                  </m:oMath>
                </a14:m>
                <a:r>
                  <a:rPr lang="en-US" sz="2400" dirty="0"/>
                  <a:t> new state + new queries </a:t>
                </a:r>
              </a:p>
            </p:txBody>
          </p:sp>
        </mc:Choice>
        <mc:Fallback>
          <p:sp>
            <p:nvSpPr>
              <p:cNvPr id="6" name="TextBox 5"/>
              <p:cNvSpPr txBox="1">
                <a:spLocks noRot="1" noChangeAspect="1" noMove="1" noResize="1" noEditPoints="1" noAdjustHandles="1" noChangeArrowheads="1" noChangeShapeType="1" noTextEdit="1"/>
              </p:cNvSpPr>
              <p:nvPr/>
            </p:nvSpPr>
            <p:spPr>
              <a:xfrm>
                <a:off x="6665918" y="3056859"/>
                <a:ext cx="5068391" cy="1938992"/>
              </a:xfrm>
              <a:prstGeom prst="rect">
                <a:avLst/>
              </a:prstGeom>
              <a:blipFill>
                <a:blip r:embed="rId3"/>
                <a:stretch>
                  <a:fillRect l="-1803" t="-2508" b="-5956"/>
                </a:stretch>
              </a:blipFill>
            </p:spPr>
            <p:txBody>
              <a:bodyPr/>
              <a:lstStyle/>
              <a:p>
                <a:r>
                  <a:rPr lang="en-US">
                    <a:noFill/>
                  </a:rPr>
                  <a:t> </a:t>
                </a:r>
              </a:p>
            </p:txBody>
          </p:sp>
        </mc:Fallback>
      </mc:AlternateContent>
    </p:spTree>
    <p:extLst>
      <p:ext uri="{BB962C8B-B14F-4D97-AF65-F5344CB8AC3E}">
        <p14:creationId xmlns:p14="http://schemas.microsoft.com/office/powerpoint/2010/main" val="193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Relationship: BF-RO and AI-RO</a:t>
            </a:r>
          </a:p>
        </p:txBody>
      </p:sp>
      <p:sp>
        <p:nvSpPr>
          <p:cNvPr id="3" name="Content Placeholder 2"/>
          <p:cNvSpPr>
            <a:spLocks noGrp="1"/>
          </p:cNvSpPr>
          <p:nvPr>
            <p:ph idx="1"/>
          </p:nvPr>
        </p:nvSpPr>
        <p:spPr>
          <a:xfrm>
            <a:off x="838200" y="3996266"/>
            <a:ext cx="10515600" cy="2146830"/>
          </a:xfrm>
        </p:spPr>
        <p:txBody>
          <a:bodyPr/>
          <a:lstStyle/>
          <a:p>
            <a:pPr marL="0" indent="0">
              <a:buNone/>
            </a:pPr>
            <a:r>
              <a:rPr lang="en-US" b="1" dirty="0" smtClean="0"/>
              <a:t>So far we have used this result (or similar results for Ideal-Ciphers, Permutations etc…) as a black-box.</a:t>
            </a:r>
          </a:p>
          <a:p>
            <a:pPr marL="0" indent="0">
              <a:buNone/>
            </a:pPr>
            <a:endParaRPr lang="en-US" b="1" dirty="0"/>
          </a:p>
          <a:p>
            <a:pPr marL="0" indent="0">
              <a:buNone/>
            </a:pPr>
            <a:r>
              <a:rPr lang="en-US" b="1" dirty="0" smtClean="0"/>
              <a:t>How is this result proved?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pic>
        <p:nvPicPr>
          <p:cNvPr id="5" name="Picture 4"/>
          <p:cNvPicPr>
            <a:picLocks noChangeAspect="1"/>
          </p:cNvPicPr>
          <p:nvPr/>
        </p:nvPicPr>
        <p:blipFill>
          <a:blip r:embed="rId2"/>
          <a:stretch>
            <a:fillRect/>
          </a:stretch>
        </p:blipFill>
        <p:spPr>
          <a:xfrm>
            <a:off x="857865" y="1379521"/>
            <a:ext cx="10872244" cy="2261146"/>
          </a:xfrm>
          <a:prstGeom prst="rect">
            <a:avLst/>
          </a:prstGeom>
        </p:spPr>
      </p:pic>
    </p:spTree>
    <p:extLst>
      <p:ext uri="{BB962C8B-B14F-4D97-AF65-F5344CB8AC3E}">
        <p14:creationId xmlns:p14="http://schemas.microsoft.com/office/powerpoint/2010/main" val="485777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Random Oracle Model (PROM)</a:t>
            </a:r>
            <a:endParaRPr lang="en-US" dirty="0"/>
          </a:p>
        </p:txBody>
      </p:sp>
      <p:sp>
        <p:nvSpPr>
          <p:cNvPr id="3" name="Text Placeholder 2"/>
          <p:cNvSpPr>
            <a:spLocks noGrp="1"/>
          </p:cNvSpPr>
          <p:nvPr>
            <p:ph type="body" idx="1"/>
          </p:nvPr>
        </p:nvSpPr>
        <p:spPr>
          <a:xfrm>
            <a:off x="508000" y="1789001"/>
            <a:ext cx="7620000" cy="4474708"/>
          </a:xfrm>
        </p:spPr>
        <p:txBody>
          <a:bodyPr/>
          <a:lstStyle/>
          <a:p>
            <a:endParaRPr lang="en-US" sz="2667" dirty="0"/>
          </a:p>
          <a:p>
            <a:pPr marL="50799" indent="0">
              <a:buNone/>
            </a:pPr>
            <a:endParaRPr lang="en-US" sz="2667" i="1" dirty="0">
              <a:latin typeface="Cambria Math" panose="02040503050406030204" pitchFamily="18" charset="0"/>
            </a:endParaRPr>
          </a:p>
          <a:p>
            <a:pPr marL="50799" indent="0">
              <a:buNone/>
            </a:pPr>
            <a:endParaRPr lang="en-US" sz="2667"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60</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nvGraphicFramePr>
            <p:xfrm>
              <a:off x="8128000" y="1745575"/>
              <a:ext cx="3352800" cy="2966718"/>
            </p:xfrm>
            <a:graphic>
              <a:graphicData uri="http://schemas.openxmlformats.org/drawingml/2006/table">
                <a:tbl>
                  <a:tblPr firstRow="1" bandRow="1"/>
                  <a:tblGrid>
                    <a:gridCol w="1676400">
                      <a:extLst>
                        <a:ext uri="{9D8B030D-6E8A-4147-A177-3AD203B41FA5}">
                          <a16:colId xmlns:a16="http://schemas.microsoft.com/office/drawing/2014/main" val="2025798900"/>
                        </a:ext>
                      </a:extLst>
                    </a:gridCol>
                    <a:gridCol w="1676400">
                      <a:extLst>
                        <a:ext uri="{9D8B030D-6E8A-4147-A177-3AD203B41FA5}">
                          <a16:colId xmlns:a16="http://schemas.microsoft.com/office/drawing/2014/main" val="1195633456"/>
                        </a:ext>
                      </a:extLst>
                    </a:gridCol>
                  </a:tblGrid>
                  <a:tr h="494453">
                    <a:tc>
                      <a:txBody>
                        <a:bodyPr/>
                        <a:lstStyle/>
                        <a:p>
                          <a:pPr algn="ctr"/>
                          <a:r>
                            <a:rPr lang="en-US" sz="2400" dirty="0" smtClean="0"/>
                            <a:t>x</a:t>
                          </a:r>
                          <a:endParaRPr lang="en-US" sz="2400" dirty="0"/>
                        </a:p>
                      </a:txBody>
                      <a:tcPr marL="121920" marR="121920" marT="60960" marB="60960"/>
                    </a:tc>
                    <a:tc>
                      <a:txBody>
                        <a:bodyPr/>
                        <a:lstStyle/>
                        <a:p>
                          <a:pPr algn="ctr"/>
                          <a:r>
                            <a:rPr lang="en-US" sz="2400" dirty="0" smtClean="0"/>
                            <a:t>H(x)</a:t>
                          </a:r>
                          <a:endParaRPr lang="en-US" sz="2400" dirty="0"/>
                        </a:p>
                      </a:txBody>
                      <a:tcPr marL="121920" marR="121920" marT="60960" marB="60960"/>
                    </a:tc>
                    <a:extLst>
                      <a:ext uri="{0D108BD9-81ED-4DB2-BD59-A6C34878D82A}">
                        <a16:rowId xmlns:a16="http://schemas.microsoft.com/office/drawing/2014/main" val="412933869"/>
                      </a:ext>
                    </a:extLst>
                  </a:tr>
                  <a:tr h="494453">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00….00</m:t>
                                </m:r>
                              </m:oMath>
                            </m:oMathPara>
                          </a14:m>
                          <a:endParaRPr lang="en-US" sz="2100" dirty="0"/>
                        </a:p>
                      </a:txBody>
                      <a:tcPr marL="121920" marR="121920" marT="60960" marB="60960"/>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0</m:t>
                                    </m:r>
                                  </m:sub>
                                </m:sSub>
                              </m:oMath>
                            </m:oMathPara>
                          </a14:m>
                          <a:endParaRPr lang="en-US" sz="2400" dirty="0"/>
                        </a:p>
                      </a:txBody>
                      <a:tcPr marL="121920" marR="121920" marT="60960" marB="60960"/>
                    </a:tc>
                    <a:extLst>
                      <a:ext uri="{0D108BD9-81ED-4DB2-BD59-A6C34878D82A}">
                        <a16:rowId xmlns:a16="http://schemas.microsoft.com/office/drawing/2014/main" val="591263913"/>
                      </a:ext>
                    </a:extLst>
                  </a:tr>
                  <a:tr h="494453">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00….01</m:t>
                                </m:r>
                              </m:oMath>
                            </m:oMathPara>
                          </a14:m>
                          <a:endParaRPr lang="en-US" sz="2100" dirty="0"/>
                        </a:p>
                      </a:txBody>
                      <a:tcPr marL="121920" marR="121920" marT="60960" marB="60960"/>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3159143743"/>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3975307776"/>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1270465200"/>
                      </a:ext>
                    </a:extLst>
                  </a:tr>
                  <a:tr h="494453">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11….11</m:t>
                                </m:r>
                              </m:oMath>
                            </m:oMathPara>
                          </a14:m>
                          <a:endParaRPr lang="en-US" sz="2100" dirty="0"/>
                        </a:p>
                      </a:txBody>
                      <a:tcPr marL="121920" marR="121920" marT="60960" marB="60960"/>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nvGraphicFramePr>
            <p:xfrm>
              <a:off x="8128000" y="1745575"/>
              <a:ext cx="3352800" cy="2966718"/>
            </p:xfrm>
            <a:graphic>
              <a:graphicData uri="http://schemas.openxmlformats.org/drawingml/2006/table">
                <a:tbl>
                  <a:tblPr firstRow="1" bandRow="1"/>
                  <a:tblGrid>
                    <a:gridCol w="1676400">
                      <a:extLst>
                        <a:ext uri="{9D8B030D-6E8A-4147-A177-3AD203B41FA5}">
                          <a16:colId xmlns:a16="http://schemas.microsoft.com/office/drawing/2014/main" val="2025798900"/>
                        </a:ext>
                      </a:extLst>
                    </a:gridCol>
                    <a:gridCol w="1676400">
                      <a:extLst>
                        <a:ext uri="{9D8B030D-6E8A-4147-A177-3AD203B41FA5}">
                          <a16:colId xmlns:a16="http://schemas.microsoft.com/office/drawing/2014/main" val="1195633456"/>
                        </a:ext>
                      </a:extLst>
                    </a:gridCol>
                  </a:tblGrid>
                  <a:tr h="494453">
                    <a:tc>
                      <a:txBody>
                        <a:bodyPr/>
                        <a:lstStyle/>
                        <a:p>
                          <a:pPr algn="ctr"/>
                          <a:r>
                            <a:rPr lang="en-US" sz="2400" dirty="0" smtClean="0"/>
                            <a:t>x</a:t>
                          </a:r>
                          <a:endParaRPr lang="en-US" sz="2400" dirty="0"/>
                        </a:p>
                      </a:txBody>
                      <a:tcPr marL="121920" marR="121920" marT="60960" marB="60960"/>
                    </a:tc>
                    <a:tc>
                      <a:txBody>
                        <a:bodyPr/>
                        <a:lstStyle/>
                        <a:p>
                          <a:pPr algn="ctr"/>
                          <a:r>
                            <a:rPr lang="en-US" sz="2400" dirty="0" smtClean="0"/>
                            <a:t>H(x)</a:t>
                          </a:r>
                          <a:endParaRPr lang="en-US" sz="2400" dirty="0"/>
                        </a:p>
                      </a:txBody>
                      <a:tcPr marL="121920" marR="121920" marT="60960" marB="60960"/>
                    </a:tc>
                    <a:extLst>
                      <a:ext uri="{0D108BD9-81ED-4DB2-BD59-A6C34878D82A}">
                        <a16:rowId xmlns:a16="http://schemas.microsoft.com/office/drawing/2014/main" val="412933869"/>
                      </a:ext>
                    </a:extLst>
                  </a:tr>
                  <a:tr h="494453">
                    <a:tc>
                      <a:txBody>
                        <a:bodyPr/>
                        <a:lstStyle/>
                        <a:p>
                          <a:pPr/>
                          <a14:m xmlns:a14="http://schemas.microsoft.com/office/drawing/2010/main">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00….00</m:t>
                                </m:r>
                              </m:oMath>
                            </m:oMathPara>
                          </a14:m>
                          <a:endParaRPr lang="en-US" sz="2100" dirty="0"/>
                        </a:p>
                      </a:txBody>
                      <a:tcPr marL="121920" marR="121920" marT="60960" marB="60960"/>
                    </a:tc>
                    <a:tc>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0</m:t>
                                    </m:r>
                                  </m:sub>
                                </m:sSub>
                              </m:oMath>
                            </m:oMathPara>
                          </a14:m>
                          <a:endParaRPr lang="en-US" sz="2400" dirty="0"/>
                        </a:p>
                      </a:txBody>
                      <a:tcPr marL="121920" marR="121920" marT="60960" marB="60960"/>
                    </a:tc>
                    <a:extLst>
                      <a:ext uri="{0D108BD9-81ED-4DB2-BD59-A6C34878D82A}">
                        <a16:rowId xmlns:a16="http://schemas.microsoft.com/office/drawing/2014/main" val="591263913"/>
                      </a:ext>
                    </a:extLst>
                  </a:tr>
                  <a:tr h="494453">
                    <a:tc>
                      <a:txBody>
                        <a:bodyPr/>
                        <a:lstStyle/>
                        <a:p>
                          <a:pPr/>
                          <a14:m xmlns:a14="http://schemas.microsoft.com/office/drawing/2010/main">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00….01</m:t>
                                </m:r>
                              </m:oMath>
                            </m:oMathPara>
                          </a14:m>
                          <a:endParaRPr lang="en-US" sz="2100" dirty="0"/>
                        </a:p>
                      </a:txBody>
                      <a:tcPr marL="121920" marR="121920" marT="60960" marB="60960"/>
                    </a:tc>
                    <a:tc>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3159143743"/>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3975307776"/>
                      </a:ext>
                    </a:extLst>
                  </a:tr>
                  <a:tr h="494453">
                    <a:tc>
                      <a:txBody>
                        <a:bodyPr/>
                        <a:lstStyle/>
                        <a:p>
                          <a:pPr algn="ctr"/>
                          <a:r>
                            <a:rPr lang="en-US" sz="2100" dirty="0" smtClean="0"/>
                            <a:t>…</a:t>
                          </a:r>
                          <a:endParaRPr lang="en-US" sz="2100" dirty="0"/>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1270465200"/>
                      </a:ext>
                    </a:extLst>
                  </a:tr>
                  <a:tr h="494453">
                    <a:tc>
                      <a:txBody>
                        <a:bodyPr/>
                        <a:lstStyle/>
                        <a:p>
                          <a:pPr/>
                          <a14:m xmlns:a14="http://schemas.microsoft.com/office/drawing/2010/main">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11….11</m:t>
                                </m:r>
                              </m:oMath>
                            </m:oMathPara>
                          </a14:m>
                          <a:endParaRPr lang="en-US" sz="2100" dirty="0"/>
                        </a:p>
                      </a:txBody>
                      <a:tcPr marL="121920" marR="121920" marT="60960" marB="60960"/>
                    </a:tc>
                    <a:tc>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−1</m:t>
                                    </m:r>
                                  </m:sub>
                                </m:sSub>
                              </m:oMath>
                            </m:oMathPara>
                          </a14:m>
                          <a:endParaRPr lang="en-US" sz="2400" dirty="0"/>
                        </a:p>
                      </a:txBody>
                      <a:tcPr marL="121920" marR="121920" marT="60960" marB="60960"/>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299475" y="1295400"/>
                <a:ext cx="7752325" cy="580178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sz="2800" dirty="0"/>
                  <a:t>PROM Algorithm </a:t>
                </a:r>
                <a14:m>
                  <m:oMath xmlns:m="http://schemas.openxmlformats.org/officeDocument/2006/math">
                    <m:r>
                      <a:rPr lang="en-US" sz="2800" i="1">
                        <a:latin typeface="Cambria Math" panose="02040503050406030204" pitchFamily="18" charset="0"/>
                        <a:ea typeface="Cambria Math" panose="02040503050406030204" pitchFamily="18" charset="0"/>
                      </a:rPr>
                      <m:t>𝒜</m:t>
                    </m:r>
                  </m:oMath>
                </a14:m>
                <a:r>
                  <a:rPr lang="en-US" sz="2800" dirty="0"/>
                  <a:t>(x)</a:t>
                </a:r>
              </a:p>
              <a:p>
                <a:pPr lvl="1"/>
                <a:r>
                  <a:rPr lang="en-US" sz="2400" b="1" dirty="0"/>
                  <a:t>Fixing</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𝒜</m:t>
                    </m:r>
                  </m:oMath>
                </a14:m>
                <a:r>
                  <a:rPr lang="en-US" sz="2400" b="1" dirty="0"/>
                  <a:t>, x and H </a:t>
                </a:r>
                <a:r>
                  <a:rPr lang="en-US" sz="2400" dirty="0"/>
                  <a:t>we get an execution trace</a:t>
                </a:r>
              </a:p>
              <a:p>
                <a:pPr marL="533387" lvl="1"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Trace</m:t>
                          </m:r>
                        </m:e>
                        <m:sub>
                          <m:r>
                            <a:rPr lang="en-US" sz="2400">
                              <a:latin typeface="Cambria Math" panose="02040503050406030204" pitchFamily="18" charset="0"/>
                              <a:ea typeface="Cambria Math" panose="02040503050406030204" pitchFamily="18" charset="0"/>
                            </a:rPr>
                            <m:t>𝒜</m:t>
                          </m:r>
                          <m:r>
                            <a:rPr lang="en-US" sz="2400">
                              <a:latin typeface="Cambria Math" panose="02040503050406030204" pitchFamily="18" charset="0"/>
                            </a:rPr>
                            <m:t>,</m:t>
                          </m:r>
                          <m:r>
                            <m:rPr>
                              <m:sty m:val="p"/>
                            </m:rPr>
                            <a:rPr lang="en-US" sz="2400">
                              <a:latin typeface="Cambria Math" panose="02040503050406030204" pitchFamily="18" charset="0"/>
                            </a:rPr>
                            <m:t>H</m:t>
                          </m:r>
                        </m:sub>
                      </m:sSub>
                      <m:d>
                        <m:dPr>
                          <m:ctrlPr>
                            <a:rPr lang="en-US" sz="2400" i="1">
                              <a:latin typeface="Cambria Math" panose="02040503050406030204" pitchFamily="18" charset="0"/>
                            </a:rPr>
                          </m:ctrlPr>
                        </m:dPr>
                        <m:e>
                          <m:r>
                            <m:rPr>
                              <m:sty m:val="p"/>
                            </m:rPr>
                            <a:rPr lang="en-US" sz="2400">
                              <a:latin typeface="Cambria Math" panose="02040503050406030204" pitchFamily="18" charset="0"/>
                            </a:rPr>
                            <m:t>x</m:t>
                          </m:r>
                        </m:e>
                      </m:d>
                      <m:r>
                        <a:rPr lang="en-US" sz="2400" i="1">
                          <a:latin typeface="Cambria Math" panose="02040503050406030204" pitchFamily="18" charset="0"/>
                        </a:rPr>
                        <m:t>= </m:t>
                      </m:r>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𝑖</m:t>
                                  </m:r>
                                </m:sub>
                              </m:sSub>
                              <m:r>
                                <a:rPr lang="en-US" sz="2400">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𝑖</m:t>
                                      </m:r>
                                    </m:sub>
                                  </m:sSub>
                                </m:e>
                              </m:acc>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𝑖</m:t>
                                      </m:r>
                                    </m:sub>
                                  </m:sSub>
                                </m:e>
                              </m:acc>
                            </m:e>
                          </m:d>
                        </m:e>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𝑡</m:t>
                          </m:r>
                        </m:sup>
                      </m:sSubSup>
                    </m:oMath>
                  </m:oMathPara>
                </a14:m>
                <a:endParaRPr lang="en-US" sz="2400" dirty="0"/>
              </a:p>
              <a:p>
                <a:pPr lvl="1"/>
                <a:endParaRPr lang="en-US" sz="2400" dirty="0"/>
              </a:p>
              <a:p>
                <a:pPr lvl="1"/>
                <a:r>
                  <a:rPr lang="en-US" sz="2400" dirty="0"/>
                  <a:t>Cumulative Memory Cost of Execution Trace</a:t>
                </a:r>
              </a:p>
              <a:p>
                <a:pPr marL="533387" lvl="1" indent="0">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cmc</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Trace</m:t>
                              </m:r>
                            </m:e>
                            <m:sub>
                              <m:r>
                                <a:rPr lang="en-US" sz="2400">
                                  <a:latin typeface="Cambria Math" panose="02040503050406030204" pitchFamily="18" charset="0"/>
                                  <a:ea typeface="Cambria Math" panose="02040503050406030204" pitchFamily="18" charset="0"/>
                                </a:rPr>
                                <m:t>𝒜</m:t>
                              </m:r>
                              <m:r>
                                <a:rPr lang="en-US" sz="2400">
                                  <a:latin typeface="Cambria Math" panose="02040503050406030204" pitchFamily="18" charset="0"/>
                                </a:rPr>
                                <m:t>,</m:t>
                              </m:r>
                              <m:r>
                                <m:rPr>
                                  <m:sty m:val="p"/>
                                </m:rPr>
                                <a:rPr lang="en-US" sz="2400">
                                  <a:latin typeface="Cambria Math" panose="02040503050406030204" pitchFamily="18" charset="0"/>
                                </a:rPr>
                                <m:t>H</m:t>
                              </m:r>
                            </m:sub>
                          </m:sSub>
                          <m:d>
                            <m:dPr>
                              <m:ctrlPr>
                                <a:rPr lang="en-US" sz="2400" i="1">
                                  <a:latin typeface="Cambria Math" panose="02040503050406030204" pitchFamily="18" charset="0"/>
                                </a:rPr>
                              </m:ctrlPr>
                            </m:dPr>
                            <m:e>
                              <m:r>
                                <m:rPr>
                                  <m:sty m:val="p"/>
                                </m:rPr>
                                <a:rPr lang="en-US" sz="2400">
                                  <a:latin typeface="Cambria Math" panose="02040503050406030204" pitchFamily="18" charset="0"/>
                                </a:rPr>
                                <m:t>x</m:t>
                              </m:r>
                            </m:e>
                          </m:d>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𝑡</m:t>
                          </m:r>
                        </m:sup>
                        <m:e>
                          <m:d>
                            <m:dPr>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𝑖</m:t>
                                      </m:r>
                                    </m:sub>
                                  </m:sSub>
                                </m:e>
                              </m:d>
                              <m:r>
                                <a:rPr lang="en-US" sz="2400" i="1">
                                  <a:latin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𝑖</m:t>
                                      </m:r>
                                    </m:sub>
                                  </m:sSub>
                                </m:e>
                              </m:acc>
                              <m:r>
                                <a:rPr lang="en-US" sz="2400" i="1">
                                  <a:latin typeface="Cambria Math" panose="02040503050406030204" pitchFamily="18" charset="0"/>
                                  <a:ea typeface="Cambria Math" panose="02040503050406030204" pitchFamily="18" charset="0"/>
                                </a:rPr>
                                <m:t>|</m:t>
                              </m:r>
                            </m:e>
                          </m:d>
                        </m:e>
                      </m:nary>
                    </m:oMath>
                  </m:oMathPara>
                </a14:m>
                <a:endParaRPr lang="en-US" sz="2400" dirty="0"/>
              </a:p>
              <a:p>
                <a:endParaRPr lang="en-US" sz="2800" dirty="0"/>
              </a:p>
              <a:p>
                <a:pPr lvl="1"/>
                <a:r>
                  <a:rPr lang="en-US" sz="2400" dirty="0"/>
                  <a:t>Cumulative Memory Cost of a Function</a:t>
                </a:r>
              </a:p>
              <a:p>
                <a:pPr marL="533387" lvl="1" indent="0">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cmc</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𝐻</m:t>
                              </m:r>
                            </m:sub>
                          </m:sSub>
                        </m:e>
                      </m:d>
                      <m:r>
                        <a:rPr lang="en-US" sz="2400" i="1">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a:latin typeface="Cambria Math" panose="02040503050406030204" pitchFamily="18" charset="0"/>
                                  <a:ea typeface="Cambria Math" panose="02040503050406030204" pitchFamily="18" charset="0"/>
                                </a:rPr>
                                <m:t>𝒜</m:t>
                              </m:r>
                              <m:r>
                                <a:rPr lang="en-US" sz="2400">
                                  <a:latin typeface="Cambria Math" panose="02040503050406030204" pitchFamily="18" charset="0"/>
                                </a:rPr>
                                <m:t>,</m:t>
                              </m:r>
                              <m:r>
                                <m:rPr>
                                  <m:sty m:val="p"/>
                                </m:rPr>
                                <a:rPr lang="en-US" sz="2400">
                                  <a:latin typeface="Cambria Math" panose="02040503050406030204" pitchFamily="18" charset="0"/>
                                </a:rPr>
                                <m:t>x</m:t>
                              </m:r>
                            </m:lim>
                          </m:limLow>
                        </m:fNa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rPr>
                                <m:t>𝐻</m:t>
                              </m:r>
                            </m:sub>
                          </m:sSub>
                          <m:d>
                            <m:dPr>
                              <m:begChr m:val="["/>
                              <m:endChr m:val="]"/>
                              <m:ctrlPr>
                                <a:rPr lang="en-US" sz="2400" i="1">
                                  <a:latin typeface="Cambria Math" panose="02040503050406030204" pitchFamily="18" charset="0"/>
                                </a:rPr>
                              </m:ctrlPr>
                            </m:dPr>
                            <m:e>
                              <m:r>
                                <m:rPr>
                                  <m:sty m:val="p"/>
                                </m:rPr>
                                <a:rPr lang="en-US" sz="2400">
                                  <a:latin typeface="Cambria Math" panose="02040503050406030204" pitchFamily="18" charset="0"/>
                                </a:rPr>
                                <m:t>cmc</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Trace</m:t>
                                      </m:r>
                                    </m:e>
                                    <m:sub>
                                      <m:r>
                                        <a:rPr lang="en-US" sz="2400">
                                          <a:latin typeface="Cambria Math" panose="02040503050406030204" pitchFamily="18" charset="0"/>
                                          <a:ea typeface="Cambria Math" panose="02040503050406030204" pitchFamily="18" charset="0"/>
                                        </a:rPr>
                                        <m:t>𝒜</m:t>
                                      </m:r>
                                      <m:r>
                                        <a:rPr lang="en-US" sz="2400">
                                          <a:latin typeface="Cambria Math" panose="02040503050406030204" pitchFamily="18" charset="0"/>
                                        </a:rPr>
                                        <m:t>,</m:t>
                                      </m:r>
                                      <m:r>
                                        <m:rPr>
                                          <m:sty m:val="p"/>
                                        </m:rPr>
                                        <a:rPr lang="en-US" sz="2400">
                                          <a:latin typeface="Cambria Math" panose="02040503050406030204" pitchFamily="18" charset="0"/>
                                        </a:rPr>
                                        <m:t>H</m:t>
                                      </m:r>
                                    </m:sub>
                                  </m:sSub>
                                  <m:d>
                                    <m:dPr>
                                      <m:ctrlPr>
                                        <a:rPr lang="en-US" sz="2400" i="1">
                                          <a:latin typeface="Cambria Math" panose="02040503050406030204" pitchFamily="18" charset="0"/>
                                        </a:rPr>
                                      </m:ctrlPr>
                                    </m:dPr>
                                    <m:e>
                                      <m:r>
                                        <m:rPr>
                                          <m:sty m:val="p"/>
                                        </m:rPr>
                                        <a:rPr lang="en-US" sz="2400">
                                          <a:latin typeface="Cambria Math" panose="02040503050406030204" pitchFamily="18" charset="0"/>
                                        </a:rPr>
                                        <m:t>x</m:t>
                                      </m:r>
                                    </m:e>
                                  </m:d>
                                </m:e>
                              </m:d>
                            </m:e>
                          </m:d>
                        </m:e>
                      </m:func>
                    </m:oMath>
                  </m:oMathPara>
                </a14:m>
                <a:endParaRPr lang="en-US" sz="2400" dirty="0"/>
              </a:p>
              <a:p>
                <a:pPr lvl="1"/>
                <a:endParaRPr lang="en-US" sz="2400" dirty="0"/>
              </a:p>
              <a:p>
                <a:pPr marL="50799" indent="0">
                  <a:buNone/>
                </a:pPr>
                <a:endParaRPr lang="en-US" sz="2800" dirty="0"/>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299475" y="1295400"/>
                <a:ext cx="7752325" cy="5801784"/>
              </a:xfrm>
              <a:prstGeom prst="rect">
                <a:avLst/>
              </a:prstGeom>
              <a:blipFill>
                <a:blip r:embed="rId2"/>
                <a:stretch>
                  <a:fillRect l="-943"/>
                </a:stretch>
              </a:blipFill>
              <a:ln>
                <a:noFill/>
              </a:ln>
            </p:spPr>
            <p:txBody>
              <a:bodyPr/>
              <a:lstStyle/>
              <a:p>
                <a:r>
                  <a:rPr lang="en-US">
                    <a:noFill/>
                  </a:rPr>
                  <a:t> </a:t>
                </a:r>
              </a:p>
            </p:txBody>
          </p:sp>
        </mc:Fallback>
      </mc:AlternateContent>
      <p:cxnSp>
        <p:nvCxnSpPr>
          <p:cNvPr id="6" name="Straight Arrow Connector 5"/>
          <p:cNvCxnSpPr/>
          <p:nvPr/>
        </p:nvCxnSpPr>
        <p:spPr>
          <a:xfrm flipH="1">
            <a:off x="1968500" y="5771596"/>
            <a:ext cx="1055295" cy="37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23275" y="6010780"/>
                <a:ext cx="5026058" cy="847220"/>
              </a:xfrm>
              <a:prstGeom prst="rect">
                <a:avLst/>
              </a:prstGeom>
              <a:noFill/>
            </p:spPr>
            <p:txBody>
              <a:bodyPr wrap="square" rtlCol="0">
                <a:spAutoFit/>
              </a:bodyPr>
              <a:lstStyle/>
              <a:p>
                <a:r>
                  <a:rPr lang="en-US" sz="2400" dirty="0"/>
                  <a:t>Min over inputs x and PROM algorithms </a:t>
                </a:r>
                <a14:m>
                  <m:oMath xmlns:m="http://schemas.openxmlformats.org/officeDocument/2006/math">
                    <m:r>
                      <a:rPr lang="en-US" sz="2400">
                        <a:latin typeface="Cambria Math" panose="02040503050406030204" pitchFamily="18" charset="0"/>
                        <a:ea typeface="Cambria Math" panose="02040503050406030204" pitchFamily="18" charset="0"/>
                      </a:rPr>
                      <m:t>𝒜</m:t>
                    </m:r>
                    <m:r>
                      <a:rPr lang="en-US" sz="2400" i="1">
                        <a:latin typeface="Cambria Math" panose="02040503050406030204" pitchFamily="18" charset="0"/>
                        <a:ea typeface="Cambria Math" panose="02040503050406030204" pitchFamily="18" charset="0"/>
                      </a:rPr>
                      <m:t> </m:t>
                    </m:r>
                  </m:oMath>
                </a14:m>
                <a:r>
                  <a:rPr lang="en-US" sz="2400" dirty="0"/>
                  <a:t>evaluating</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𝑓</m:t>
                        </m:r>
                      </m:e>
                      <m:sub>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𝐻</m:t>
                        </m:r>
                      </m:sub>
                    </m:sSub>
                  </m:oMath>
                </a14:m>
                <a:r>
                  <a:rPr lang="en-US" sz="2400"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223275" y="6010780"/>
                <a:ext cx="5026058" cy="847220"/>
              </a:xfrm>
              <a:prstGeom prst="rect">
                <a:avLst/>
              </a:prstGeom>
              <a:blipFill>
                <a:blip r:embed="rId3"/>
                <a:stretch>
                  <a:fillRect l="-1942" t="-5755" b="-14388"/>
                </a:stretch>
              </a:blipFill>
            </p:spPr>
            <p:txBody>
              <a:bodyPr/>
              <a:lstStyle/>
              <a:p>
                <a:r>
                  <a:rPr lang="en-US">
                    <a:noFill/>
                  </a:rPr>
                  <a:t> </a:t>
                </a:r>
              </a:p>
            </p:txBody>
          </p:sp>
        </mc:Fallback>
      </mc:AlternateContent>
      <p:cxnSp>
        <p:nvCxnSpPr>
          <p:cNvPr id="10" name="Straight Arrow Connector 9"/>
          <p:cNvCxnSpPr/>
          <p:nvPr/>
        </p:nvCxnSpPr>
        <p:spPr>
          <a:xfrm>
            <a:off x="3765413" y="5710183"/>
            <a:ext cx="1888750" cy="49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53343" y="6048405"/>
            <a:ext cx="4692924" cy="830997"/>
          </a:xfrm>
          <a:prstGeom prst="rect">
            <a:avLst/>
          </a:prstGeom>
          <a:noFill/>
        </p:spPr>
        <p:txBody>
          <a:bodyPr wrap="square" rtlCol="0">
            <a:spAutoFit/>
          </a:bodyPr>
          <a:lstStyle/>
          <a:p>
            <a:r>
              <a:rPr lang="en-US" sz="2400" dirty="0"/>
              <a:t>Expectation over selection of random oracle</a:t>
            </a:r>
          </a:p>
        </p:txBody>
      </p:sp>
    </p:spTree>
    <p:extLst>
      <p:ext uri="{BB962C8B-B14F-4D97-AF65-F5344CB8AC3E}">
        <p14:creationId xmlns:p14="http://schemas.microsoft.com/office/powerpoint/2010/main" val="49233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Problem</a:t>
            </a:r>
            <a:endParaRPr lang="en-US" dirty="0"/>
          </a:p>
        </p:txBody>
      </p:sp>
      <p:sp>
        <p:nvSpPr>
          <p:cNvPr id="3" name="Text Placeholder 2"/>
          <p:cNvSpPr>
            <a:spLocks noGrp="1"/>
          </p:cNvSpPr>
          <p:nvPr>
            <p:ph type="body" idx="1"/>
          </p:nvPr>
        </p:nvSpPr>
        <p:spPr>
          <a:xfrm>
            <a:off x="1905000" y="2199002"/>
            <a:ext cx="5715000" cy="3356031"/>
          </a:xfrm>
        </p:spPr>
        <p:txBody>
          <a:bodyPr/>
          <a:lstStyle/>
          <a:p>
            <a:endParaRPr lang="en-US" sz="2000" dirty="0"/>
          </a:p>
          <a:p>
            <a:pPr marL="38100" indent="0">
              <a:buNone/>
            </a:pPr>
            <a:endParaRPr lang="en-US" sz="2000" i="1" dirty="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61</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nvPr>
            </p:nvGraphicFramePr>
            <p:xfrm>
              <a:off x="7620000" y="2166431"/>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extLst/>
              </p:nvPr>
            </p:nvGraphicFramePr>
            <p:xfrm>
              <a:off x="7620000" y="2166431"/>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966" t="-108197" r="-100483" b="-403279"/>
                          </a:stretch>
                        </a:blipFill>
                      </a:tcPr>
                    </a:tc>
                    <a:tc>
                      <a:txBody>
                        <a:bodyPr/>
                        <a:lstStyle/>
                        <a:p>
                          <a:endParaRPr lang="en-US"/>
                        </a:p>
                      </a:txBody>
                      <a:tcPr>
                        <a:blipFill>
                          <a:blip r:embed="rId2"/>
                          <a:stretch>
                            <a:fillRect l="-101456" t="-108197" r="-971" b="-403279"/>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966" t="-208197" r="-100483" b="-303279"/>
                          </a:stretch>
                        </a:blipFill>
                      </a:tcPr>
                    </a:tc>
                    <a:tc>
                      <a:txBody>
                        <a:bodyPr/>
                        <a:lstStyle/>
                        <a:p>
                          <a:endParaRPr lang="en-US"/>
                        </a:p>
                      </a:txBody>
                      <a:tcPr>
                        <a:blipFill>
                          <a:blip r:embed="rId2"/>
                          <a:stretch>
                            <a:fillRect l="-101456" t="-208197" r="-971" b="-303279"/>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966" t="-508197" r="-100483" b="-3279"/>
                          </a:stretch>
                        </a:blipFill>
                      </a:tcPr>
                    </a:tc>
                    <a:tc>
                      <a:txBody>
                        <a:bodyPr/>
                        <a:lstStyle/>
                        <a:p>
                          <a:endParaRPr lang="en-US"/>
                        </a:p>
                      </a:txBody>
                      <a:tcPr>
                        <a:blipFill>
                          <a:blip r:embed="rId2"/>
                          <a:stretch>
                            <a:fillRect l="-101456" t="-508197" r="-971" b="-3279"/>
                          </a:stretch>
                        </a:blipFill>
                      </a:tcPr>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558800" y="1828800"/>
                <a:ext cx="7061200"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38100" indent="0">
                  <a:buNone/>
                </a:pPr>
                <a:r>
                  <a:rPr lang="en-US" b="1" dirty="0"/>
                  <a:t>Collision Problem: </a:t>
                </a:r>
                <a:r>
                  <a:rPr lang="en-US" dirty="0"/>
                  <a:t>Suppose that we are asked to find </a:t>
                </a:r>
                <a14:m>
                  <m:oMath xmlns:m="http://schemas.openxmlformats.org/officeDocument/2006/math">
                    <m:r>
                      <a:rPr lang="en-US" i="1">
                        <a:latin typeface="Cambria Math"/>
                      </a:rPr>
                      <m:t>𝑥</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𝑥</m:t>
                        </m:r>
                      </m:e>
                      <m:sup>
                        <m:r>
                          <a:rPr lang="en-US" i="1">
                            <a:latin typeface="Cambria Math"/>
                            <a:ea typeface="Cambria Math"/>
                          </a:rPr>
                          <m:t>′</m:t>
                        </m:r>
                      </m:sup>
                    </m:sSup>
                  </m:oMath>
                </a14:m>
                <a:r>
                  <a:rPr lang="en-US" dirty="0"/>
                  <a:t> </a:t>
                </a:r>
                <a:r>
                  <a:rPr lang="en-US" dirty="0" err="1"/>
                  <a:t>s.t.</a:t>
                </a:r>
                <a:r>
                  <a:rPr lang="en-US" dirty="0"/>
                  <a:t> </a:t>
                </a:r>
                <a14:m>
                  <m:oMath xmlns:m="http://schemas.openxmlformats.org/officeDocument/2006/math">
                    <m:r>
                      <a:rPr lang="en-US" i="1">
                        <a:latin typeface="Cambria Math"/>
                      </a:rPr>
                      <m:t>𝐻</m:t>
                    </m:r>
                    <m:d>
                      <m:dPr>
                        <m:ctrlPr>
                          <a:rPr lang="en-US" i="1">
                            <a:latin typeface="Cambria Math" panose="02040503050406030204" pitchFamily="18" charset="0"/>
                          </a:rPr>
                        </m:ctrlPr>
                      </m:dPr>
                      <m:e>
                        <m:r>
                          <a:rPr lang="en-US" i="1">
                            <a:latin typeface="Cambria Math"/>
                          </a:rPr>
                          <m:t>𝑥</m:t>
                        </m:r>
                      </m:e>
                    </m:d>
                    <m:r>
                      <a:rPr lang="en-US" i="1">
                        <a:latin typeface="Cambria Math"/>
                      </a:rPr>
                      <m:t>=</m:t>
                    </m:r>
                    <m:r>
                      <a:rPr lang="en-US" i="1">
                        <a:latin typeface="Cambria Math"/>
                      </a:rPr>
                      <m:t>𝐻</m:t>
                    </m:r>
                    <m:d>
                      <m:dPr>
                        <m:ctrlPr>
                          <a:rPr lang="en-US" i="1">
                            <a:latin typeface="Cambria Math" panose="02040503050406030204" pitchFamily="18" charset="0"/>
                          </a:rPr>
                        </m:ctrlPr>
                      </m:dPr>
                      <m:e>
                        <m:r>
                          <a:rPr lang="en-US" i="1">
                            <a:latin typeface="Cambria Math"/>
                          </a:rPr>
                          <m:t>𝑥</m:t>
                        </m:r>
                        <m:r>
                          <a:rPr lang="en-US" i="1">
                            <a:latin typeface="Cambria Math"/>
                          </a:rPr>
                          <m:t>′</m:t>
                        </m:r>
                      </m:e>
                    </m:d>
                  </m:oMath>
                </a14:m>
                <a:endParaRPr lang="en-US" dirty="0"/>
              </a:p>
              <a:p>
                <a:pPr marL="38100" indent="0">
                  <a:buNone/>
                </a:pPr>
                <a:endParaRPr lang="en-US" dirty="0"/>
              </a:p>
              <a:p>
                <a:pPr marL="38100" indent="0">
                  <a:buNone/>
                </a:pPr>
                <a:r>
                  <a:rPr lang="en-US" dirty="0"/>
                  <a:t>What is the probability we can succeed given q queries to the random oracle?</a:t>
                </a:r>
              </a:p>
              <a:p>
                <a:pPr marL="38100" indent="0">
                  <a:buNone/>
                </a:pPr>
                <a:endParaRPr lang="en-US" dirty="0"/>
              </a:p>
              <a:p>
                <a:pPr marL="38100" indent="0">
                  <a:buNone/>
                </a:pPr>
                <a:r>
                  <a:rPr lang="en-US" b="1" dirty="0"/>
                  <a:t>Answer: </a:t>
                </a:r>
                <a14:m>
                  <m:oMath xmlns:m="http://schemas.openxmlformats.org/officeDocument/2006/math">
                    <m:r>
                      <a:rPr lang="en-US" i="1">
                        <a:latin typeface="Cambria Math"/>
                      </a:rPr>
                      <m:t>≤</m:t>
                    </m:r>
                    <m:sSup>
                      <m:sSupPr>
                        <m:ctrlPr>
                          <a:rPr lang="en-US" i="1">
                            <a:latin typeface="Cambria Math" panose="02040503050406030204" pitchFamily="18" charset="0"/>
                          </a:rPr>
                        </m:ctrlPr>
                      </m:sSupPr>
                      <m:e>
                        <m:r>
                          <a:rPr lang="en-US" i="1">
                            <a:latin typeface="Cambria Math"/>
                          </a:rPr>
                          <m:t>𝑞</m:t>
                        </m:r>
                      </m:e>
                      <m:sup>
                        <m:r>
                          <a:rPr lang="en-US" i="1">
                            <a:latin typeface="Cambria Math"/>
                          </a:rPr>
                          <m:t>2</m:t>
                        </m:r>
                      </m:sup>
                    </m:sSup>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a14:m>
                <a:endParaRPr lang="en-US" dirty="0"/>
              </a:p>
              <a:p>
                <a:pPr marL="38100" indent="0">
                  <a:buNone/>
                </a:pPr>
                <a:r>
                  <a:rPr lang="en-US" b="1" dirty="0"/>
                  <a:t>Explanation: Let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𝒙</m:t>
                        </m:r>
                      </m:e>
                      <m:sub>
                        <m:r>
                          <a:rPr lang="en-US" b="1" i="1">
                            <a:latin typeface="Cambria Math"/>
                          </a:rPr>
                          <m:t>𝟏</m:t>
                        </m:r>
                      </m:sub>
                    </m:sSub>
                    <m:r>
                      <a:rPr lang="en-US" b="1" i="1">
                        <a:latin typeface="Cambria Math"/>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𝒙</m:t>
                        </m:r>
                      </m:e>
                      <m:sub>
                        <m:r>
                          <a:rPr lang="en-US" b="1" i="1">
                            <a:latin typeface="Cambria Math"/>
                          </a:rPr>
                          <m:t>𝒒</m:t>
                        </m:r>
                      </m:sub>
                    </m:sSub>
                  </m:oMath>
                </a14:m>
                <a:r>
                  <a:rPr lang="en-US" b="1" i="1" dirty="0">
                    <a:latin typeface="Cambria Math"/>
                  </a:rPr>
                  <a:t> be the queries  we make  </a:t>
                </a:r>
                <a:endParaRPr lang="en-US" b="1" dirty="0">
                  <a:latin typeface="Cambria Math"/>
                </a:endParaRPr>
              </a:p>
              <a:p>
                <a:pPr marL="38100" indent="0">
                  <a:buNone/>
                </a:pPr>
                <a:endParaRPr lang="en-US" b="1" dirty="0">
                  <a:latin typeface="Cambria Math"/>
                </a:endParaRPr>
              </a:p>
              <a:p>
                <a:pPr marL="38100" indent="0">
                  <a:buNone/>
                </a:pPr>
                <a14:m>
                  <m:oMathPara xmlns:m="http://schemas.openxmlformats.org/officeDocument/2006/math">
                    <m:oMathParaPr>
                      <m:jc m:val="centerGroup"/>
                    </m:oMathParaPr>
                    <m:oMath xmlns:m="http://schemas.openxmlformats.org/officeDocument/2006/math">
                      <m:r>
                        <a:rPr lang="en-US" b="1">
                          <a:latin typeface="Cambria Math"/>
                        </a:rPr>
                        <m:t> </m:t>
                      </m:r>
                      <m:r>
                        <a:rPr lang="en-US" b="1">
                          <a:latin typeface="Cambria Math"/>
                        </a:rPr>
                        <m:t>𝐏𝐫</m:t>
                      </m:r>
                      <m:d>
                        <m:dPr>
                          <m:begChr m:val="["/>
                          <m:endChr m:val="]"/>
                          <m:ctrlPr>
                            <a:rPr lang="en-US" b="1" i="1">
                              <a:latin typeface="Cambria Math" panose="02040503050406030204" pitchFamily="18" charset="0"/>
                            </a:rPr>
                          </m:ctrlPr>
                        </m:dPr>
                        <m:e>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r>
                                    <a:rPr lang="en-US" i="1">
                                      <a:latin typeface="Cambria Math"/>
                                    </a:rPr>
                                    <m:t>+1</m:t>
                                  </m:r>
                                </m:sub>
                              </m:sSub>
                            </m:e>
                          </m:d>
                          <m:r>
                            <a:rPr lang="en-US" b="1" i="1">
                              <a:latin typeface="Cambria Math"/>
                            </a:rPr>
                            <m:t> </m:t>
                          </m:r>
                          <m:r>
                            <a:rPr lang="en-US" b="1" i="1">
                              <a:latin typeface="Cambria Math"/>
                              <a:ea typeface="Cambria Math"/>
                            </a:rPr>
                            <m:t>∈</m:t>
                          </m:r>
                          <m:d>
                            <m:dPr>
                              <m:begChr m:val="{"/>
                              <m:endChr m:val="}"/>
                              <m:ctrlPr>
                                <a:rPr lang="en-US" b="1" i="1">
                                  <a:latin typeface="Cambria Math" panose="02040503050406030204" pitchFamily="18" charset="0"/>
                                  <a:ea typeface="Cambria Math"/>
                                </a:rPr>
                              </m:ctrlPr>
                            </m:dPr>
                            <m:e>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e>
                              </m:d>
                              <m:r>
                                <a:rPr lang="en-US" i="1">
                                  <a:latin typeface="Cambria Math"/>
                                </a:rPr>
                                <m:t>,…,</m:t>
                              </m:r>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e>
                              </m:d>
                            </m:e>
                          </m:d>
                        </m:e>
                      </m:d>
                      <m:r>
                        <a:rPr lang="en-US" b="1" i="1">
                          <a:latin typeface="Cambria Math"/>
                        </a:rPr>
                        <m:t>≤</m:t>
                      </m:r>
                      <m:sSup>
                        <m:sSupPr>
                          <m:ctrlPr>
                            <a:rPr lang="en-US" i="1">
                              <a:latin typeface="Cambria Math" panose="02040503050406030204" pitchFamily="18" charset="0"/>
                            </a:rPr>
                          </m:ctrlPr>
                        </m:sSupPr>
                        <m:e>
                          <m:r>
                            <a:rPr lang="en-US" i="1">
                              <a:latin typeface="Cambria Math"/>
                            </a:rPr>
                            <m:t>𝑖</m:t>
                          </m:r>
                          <m:r>
                            <a:rPr lang="en-US" i="1">
                              <a:latin typeface="Cambria Math"/>
                              <a:ea typeface="Cambria Math"/>
                            </a:rPr>
                            <m:t>×</m:t>
                          </m:r>
                          <m:r>
                            <a:rPr lang="en-US" i="1">
                              <a:latin typeface="Cambria Math"/>
                            </a:rPr>
                            <m:t>2</m:t>
                          </m:r>
                        </m:e>
                        <m:sup>
                          <m:r>
                            <a:rPr lang="en-US" i="1">
                              <a:latin typeface="Cambria Math"/>
                            </a:rPr>
                            <m:t>−</m:t>
                          </m:r>
                          <m:r>
                            <a:rPr lang="en-US" i="1">
                              <a:latin typeface="Cambria Math"/>
                            </a:rPr>
                            <m:t>𝑤</m:t>
                          </m:r>
                        </m:sup>
                      </m:sSup>
                    </m:oMath>
                  </m:oMathPara>
                </a14:m>
                <a:endParaRPr lang="en-US" dirty="0"/>
              </a:p>
              <a:p>
                <a:pPr marL="38100" indent="0">
                  <a:buNone/>
                </a:pPr>
                <a:endParaRPr lang="en-US" b="1" dirty="0">
                  <a:latin typeface="Cambria Math"/>
                </a:endParaRPr>
              </a:p>
              <a:p>
                <a:pPr marL="38100" indent="0">
                  <a:buNone/>
                </a:pPr>
                <a14:m>
                  <m:oMathPara xmlns:m="http://schemas.openxmlformats.org/officeDocument/2006/math">
                    <m:oMathParaPr>
                      <m:jc m:val="centerGroup"/>
                    </m:oMathParaPr>
                    <m:oMath xmlns:m="http://schemas.openxmlformats.org/officeDocument/2006/math">
                      <m:r>
                        <a:rPr lang="en-US" b="1">
                          <a:latin typeface="Cambria Math"/>
                        </a:rPr>
                        <m:t> </m:t>
                      </m:r>
                      <m:r>
                        <a:rPr lang="en-US" b="1" i="1">
                          <a:latin typeface="Cambria Math"/>
                          <a:ea typeface="Cambria Math"/>
                        </a:rPr>
                        <m:t>∴</m:t>
                      </m:r>
                      <m:r>
                        <a:rPr lang="en-US" b="1">
                          <a:latin typeface="Cambria Math"/>
                          <a:ea typeface="Cambria Math"/>
                        </a:rPr>
                        <m:t> </m:t>
                      </m:r>
                      <m:r>
                        <a:rPr lang="en-US" b="1">
                          <a:latin typeface="Cambria Math"/>
                        </a:rPr>
                        <m:t>𝐏𝐫</m:t>
                      </m:r>
                      <m:d>
                        <m:dPr>
                          <m:begChr m:val="["/>
                          <m:endChr m:val="]"/>
                          <m:ctrlPr>
                            <a:rPr lang="en-US" b="1" i="1">
                              <a:latin typeface="Cambria Math" panose="02040503050406030204" pitchFamily="18" charset="0"/>
                            </a:rPr>
                          </m:ctrlPr>
                        </m:dPr>
                        <m:e>
                          <m:r>
                            <a:rPr lang="en-US" i="1">
                              <a:latin typeface="Cambria Math"/>
                            </a:rPr>
                            <m:t>𝐶𝑜𝑙𝑙𝑖𝑠𝑖𝑜𝑛</m:t>
                          </m:r>
                        </m:e>
                      </m:d>
                      <m:r>
                        <a:rPr lang="en-US" b="1" i="1">
                          <a:latin typeface="Cambria Math"/>
                        </a:rPr>
                        <m:t>≤</m:t>
                      </m:r>
                      <m:nary>
                        <m:naryPr>
                          <m:chr m:val="∑"/>
                          <m:supHide m:val="on"/>
                          <m:ctrlPr>
                            <a:rPr lang="en-US" b="1" i="1">
                              <a:latin typeface="Cambria Math" panose="02040503050406030204" pitchFamily="18" charset="0"/>
                            </a:rPr>
                          </m:ctrlPr>
                        </m:naryPr>
                        <m:sub>
                          <m:r>
                            <m:rPr>
                              <m:brk m:alnAt="7"/>
                            </m:rPr>
                            <a:rPr lang="en-US" b="1" i="1">
                              <a:latin typeface="Cambria Math"/>
                            </a:rPr>
                            <m:t>𝒊</m:t>
                          </m:r>
                          <m:r>
                            <a:rPr lang="en-US" b="1" i="1">
                              <a:latin typeface="Cambria Math"/>
                            </a:rPr>
                            <m:t>≤</m:t>
                          </m:r>
                          <m:r>
                            <a:rPr lang="en-US" b="1" i="1">
                              <a:latin typeface="Cambria Math"/>
                            </a:rPr>
                            <m:t>𝒒</m:t>
                          </m:r>
                        </m:sub>
                        <m:sup/>
                        <m:e>
                          <m:sSup>
                            <m:sSupPr>
                              <m:ctrlPr>
                                <a:rPr lang="en-US" i="1">
                                  <a:latin typeface="Cambria Math" panose="02040503050406030204" pitchFamily="18" charset="0"/>
                                </a:rPr>
                              </m:ctrlPr>
                            </m:sSupPr>
                            <m:e>
                              <m:r>
                                <a:rPr lang="en-US" i="1">
                                  <a:latin typeface="Cambria Math"/>
                                </a:rPr>
                                <m:t>𝑖</m:t>
                              </m:r>
                              <m:r>
                                <a:rPr lang="en-US" i="1">
                                  <a:latin typeface="Cambria Math"/>
                                  <a:ea typeface="Cambria Math"/>
                                </a:rPr>
                                <m:t>×</m:t>
                              </m:r>
                              <m:r>
                                <a:rPr lang="en-US" i="1">
                                  <a:latin typeface="Cambria Math"/>
                                </a:rPr>
                                <m:t>2</m:t>
                              </m:r>
                            </m:e>
                            <m:sup>
                              <m:r>
                                <a:rPr lang="en-US" i="1">
                                  <a:latin typeface="Cambria Math"/>
                                </a:rPr>
                                <m:t>−</m:t>
                              </m:r>
                              <m:r>
                                <a:rPr lang="en-US" i="1">
                                  <a:latin typeface="Cambria Math"/>
                                </a:rPr>
                                <m:t>𝑤</m:t>
                              </m:r>
                            </m:sup>
                          </m:sSup>
                        </m:e>
                      </m:nary>
                    </m:oMath>
                  </m:oMathPara>
                </a14:m>
                <a:endParaRPr lang="en-US" b="1" dirty="0">
                  <a:latin typeface="Cambria Math"/>
                </a:endParaRPr>
              </a:p>
              <a:p>
                <a:pPr marL="38100" indent="0">
                  <a:buNone/>
                </a:pPr>
                <a:endParaRPr lang="en-US" b="1" dirty="0">
                  <a:latin typeface="Cambria Math"/>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558800" y="1828800"/>
                <a:ext cx="7061200" cy="4351338"/>
              </a:xfrm>
              <a:prstGeom prst="rect">
                <a:avLst/>
              </a:prstGeom>
              <a:blipFill>
                <a:blip r:embed="rId3"/>
                <a:stretch>
                  <a:fillRect l="-864" b="-11064"/>
                </a:stretch>
              </a:blipFill>
              <a:ln>
                <a:noFill/>
              </a:ln>
            </p:spPr>
            <p:txBody>
              <a:bodyPr/>
              <a:lstStyle/>
              <a:p>
                <a:r>
                  <a:rPr lang="en-US">
                    <a:noFill/>
                  </a:rPr>
                  <a:t> </a:t>
                </a:r>
              </a:p>
            </p:txBody>
          </p:sp>
        </mc:Fallback>
      </mc:AlternateContent>
      <p:sp>
        <p:nvSpPr>
          <p:cNvPr id="5" name="TextBox 4"/>
          <p:cNvSpPr txBox="1"/>
          <p:nvPr/>
        </p:nvSpPr>
        <p:spPr>
          <a:xfrm>
            <a:off x="6841582" y="5995472"/>
            <a:ext cx="3180038" cy="369332"/>
          </a:xfrm>
          <a:prstGeom prst="rect">
            <a:avLst/>
          </a:prstGeom>
          <a:noFill/>
        </p:spPr>
        <p:txBody>
          <a:bodyPr wrap="none" rtlCol="0">
            <a:spAutoFit/>
          </a:bodyPr>
          <a:lstStyle/>
          <a:p>
            <a:r>
              <a:rPr lang="en-US" dirty="0"/>
              <a:t>(Union Bound over Each Round)</a:t>
            </a:r>
          </a:p>
        </p:txBody>
      </p:sp>
      <p:sp>
        <p:nvSpPr>
          <p:cNvPr id="8" name="TextBox 7"/>
          <p:cNvSpPr txBox="1"/>
          <p:nvPr/>
        </p:nvSpPr>
        <p:spPr>
          <a:xfrm>
            <a:off x="7315200" y="5181600"/>
            <a:ext cx="2666692" cy="369332"/>
          </a:xfrm>
          <a:prstGeom prst="rect">
            <a:avLst/>
          </a:prstGeom>
          <a:noFill/>
        </p:spPr>
        <p:txBody>
          <a:bodyPr wrap="none" rtlCol="0">
            <a:spAutoFit/>
          </a:bodyPr>
          <a:lstStyle/>
          <a:p>
            <a:r>
              <a:rPr lang="en-US" dirty="0"/>
              <a:t>(</a:t>
            </a:r>
            <a:r>
              <a:rPr lang="en-US" dirty="0" err="1"/>
              <a:t>Prob</a:t>
            </a:r>
            <a:r>
              <a:rPr lang="en-US" dirty="0"/>
              <a:t> Collision at time i+1)</a:t>
            </a:r>
          </a:p>
        </p:txBody>
      </p:sp>
    </p:spTree>
    <p:extLst>
      <p:ext uri="{BB962C8B-B14F-4D97-AF65-F5344CB8AC3E}">
        <p14:creationId xmlns:p14="http://schemas.microsoft.com/office/powerpoint/2010/main" val="331123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Distinctness</a:t>
            </a:r>
            <a:endParaRPr lang="en-US" dirty="0"/>
          </a:p>
        </p:txBody>
      </p:sp>
      <p:sp>
        <p:nvSpPr>
          <p:cNvPr id="3" name="Text Placeholder 2"/>
          <p:cNvSpPr>
            <a:spLocks noGrp="1"/>
          </p:cNvSpPr>
          <p:nvPr>
            <p:ph type="body" idx="1"/>
          </p:nvPr>
        </p:nvSpPr>
        <p:spPr>
          <a:xfrm>
            <a:off x="1905000" y="2199002"/>
            <a:ext cx="5715000" cy="3356031"/>
          </a:xfrm>
        </p:spPr>
        <p:txBody>
          <a:bodyPr/>
          <a:lstStyle/>
          <a:p>
            <a:endParaRPr lang="en-US" sz="2000" dirty="0"/>
          </a:p>
          <a:p>
            <a:pPr marL="38100" indent="0">
              <a:buNone/>
            </a:pPr>
            <a:endParaRPr lang="en-US" sz="2000" i="1" dirty="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62</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ext uri="{D42A27DB-BD31-4B8C-83A1-F6EECF244321}">
                    <p14:modId xmlns:p14="http://schemas.microsoft.com/office/powerpoint/2010/main" val="694864310"/>
                  </p:ext>
                </p:extLst>
              </p:nvPr>
            </p:nvGraphicFramePr>
            <p:xfrm>
              <a:off x="9322329" y="2764497"/>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extLst>
                  <p:ext uri="{D42A27DB-BD31-4B8C-83A1-F6EECF244321}">
                    <p14:modId xmlns:p14="http://schemas.microsoft.com/office/powerpoint/2010/main" val="694864310"/>
                  </p:ext>
                </p:extLst>
              </p:nvPr>
            </p:nvGraphicFramePr>
            <p:xfrm>
              <a:off x="9322329" y="2764497"/>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483" t="-108197" r="-100483" b="-403279"/>
                          </a:stretch>
                        </a:blipFill>
                      </a:tcPr>
                    </a:tc>
                    <a:tc>
                      <a:txBody>
                        <a:bodyPr/>
                        <a:lstStyle/>
                        <a:p>
                          <a:endParaRPr lang="en-US"/>
                        </a:p>
                      </a:txBody>
                      <a:tcPr>
                        <a:blipFill>
                          <a:blip r:embed="rId2"/>
                          <a:stretch>
                            <a:fillRect l="-100971" t="-108197" r="-971" b="-403279"/>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483" t="-208197" r="-100483" b="-303279"/>
                          </a:stretch>
                        </a:blipFill>
                      </a:tcPr>
                    </a:tc>
                    <a:tc>
                      <a:txBody>
                        <a:bodyPr/>
                        <a:lstStyle/>
                        <a:p>
                          <a:endParaRPr lang="en-US"/>
                        </a:p>
                      </a:txBody>
                      <a:tcPr>
                        <a:blipFill>
                          <a:blip r:embed="rId2"/>
                          <a:stretch>
                            <a:fillRect l="-100971" t="-208197" r="-971" b="-303279"/>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483" t="-508197" r="-100483" b="-3279"/>
                          </a:stretch>
                        </a:blipFill>
                      </a:tcPr>
                    </a:tc>
                    <a:tc>
                      <a:txBody>
                        <a:bodyPr/>
                        <a:lstStyle/>
                        <a:p>
                          <a:endParaRPr lang="en-US"/>
                        </a:p>
                      </a:txBody>
                      <a:tcPr>
                        <a:blipFill>
                          <a:blip r:embed="rId2"/>
                          <a:stretch>
                            <a:fillRect l="-100971" t="-508197" r="-971" b="-3279"/>
                          </a:stretch>
                        </a:blipFill>
                      </a:tcPr>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626533" y="1690688"/>
                <a:ext cx="9668934"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38100" indent="0">
                  <a:buNone/>
                </a:pPr>
                <a:r>
                  <a:rPr lang="en-US" sz="2400" b="1" dirty="0"/>
                  <a:t>Label Distinctness: </a:t>
                </a:r>
                <a:r>
                  <a:rPr lang="en-US" sz="2400" dirty="0"/>
                  <a:t> Suppose we are given a directed acyclic graph G on n nodes V={1,…,n} with </a:t>
                </a:r>
                <a:r>
                  <a:rPr lang="en-US" sz="2400" dirty="0" err="1"/>
                  <a:t>indegree</a:t>
                </a:r>
                <a:r>
                  <a:rPr lang="en-US" sz="2400" dirty="0"/>
                  <a:t> 2 and such that each node v &gt; 2 has two parents v-1 and r(v)&lt;v-1. Let  </a:t>
                </a:r>
              </a:p>
              <a:p>
                <a:pPr marL="38100" indent="0">
                  <a:buNone/>
                </a:pPr>
                <a:endParaRPr lang="en-US" sz="2400" dirty="0"/>
              </a:p>
              <a:p>
                <a:pPr marL="38100" indent="0">
                  <a:buNone/>
                </a:pPr>
                <a:r>
                  <a:rPr lang="en-US" sz="2400" dirty="0"/>
                  <a:t>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𝑥</m:t>
                        </m:r>
                        <m:r>
                          <a:rPr lang="en-US" sz="2400" i="1">
                            <a:latin typeface="Cambria Math"/>
                          </a:rPr>
                          <m:t>=</m:t>
                        </m:r>
                        <m:r>
                          <a:rPr lang="en-US" sz="2400" i="1">
                            <a:latin typeface="Cambria Math"/>
                          </a:rPr>
                          <m:t>𝐿</m:t>
                        </m:r>
                      </m:e>
                      <m:sub>
                        <m:r>
                          <a:rPr lang="en-US" sz="2400" i="1">
                            <a:latin typeface="Cambria Math"/>
                          </a:rPr>
                          <m:t>0</m:t>
                        </m:r>
                      </m:sub>
                    </m:sSub>
                  </m:oMath>
                </a14:m>
                <a:r>
                  <a:rPr lang="en-US" sz="2400" dirty="0"/>
                  <a:t> be the initial input (w-bits) and define labels </a:t>
                </a:r>
                <a14:m>
                  <m:oMath xmlns:m="http://schemas.openxmlformats.org/officeDocument/2006/math">
                    <m:r>
                      <a:rPr lang="en-US" sz="2400" i="1">
                        <a:latin typeface="Cambria Math"/>
                      </a:rPr>
                      <m:t>𝐿</m:t>
                    </m:r>
                    <m:r>
                      <a:rPr lang="en-US" sz="2400" i="1" baseline="-25000">
                        <a:latin typeface="Cambria Math"/>
                      </a:rPr>
                      <m:t>1</m:t>
                    </m:r>
                    <m:r>
                      <a:rPr lang="en-US" sz="2400" i="1">
                        <a:latin typeface="Cambria Math"/>
                      </a:rPr>
                      <m:t>=</m:t>
                    </m:r>
                    <m:r>
                      <a:rPr lang="en-US" sz="2400" i="1">
                        <a:latin typeface="Cambria Math"/>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0</m:t>
                            </m:r>
                          </m:sub>
                        </m:sSub>
                        <m:r>
                          <a:rPr lang="en-US" sz="2400" i="1">
                            <a:latin typeface="Cambria Math"/>
                          </a:rPr>
                          <m:t>,</m:t>
                        </m:r>
                        <m:sSup>
                          <m:sSupPr>
                            <m:ctrlPr>
                              <a:rPr lang="en-US" sz="2400" i="1">
                                <a:latin typeface="Cambria Math" panose="02040503050406030204" pitchFamily="18" charset="0"/>
                              </a:rPr>
                            </m:ctrlPr>
                          </m:sSupPr>
                          <m:e>
                            <m:r>
                              <a:rPr lang="en-US" sz="2400" i="1">
                                <a:latin typeface="Cambria Math"/>
                              </a:rPr>
                              <m:t>0</m:t>
                            </m:r>
                          </m:e>
                          <m:sup>
                            <m:r>
                              <a:rPr lang="en-US" sz="2400" i="1">
                                <a:latin typeface="Cambria Math"/>
                              </a:rPr>
                              <m:t>𝑤</m:t>
                            </m:r>
                          </m:sup>
                        </m:sSup>
                      </m:e>
                    </m:d>
                    <m:r>
                      <a:rPr lang="en-US" sz="2400" i="1">
                        <a:latin typeface="Cambria Math"/>
                      </a:rPr>
                      <m:t>,</m:t>
                    </m:r>
                    <m:r>
                      <a:rPr lang="en-US" sz="2400" i="1">
                        <a:latin typeface="Cambria Math"/>
                      </a:rPr>
                      <m:t>𝐿</m:t>
                    </m:r>
                    <m:r>
                      <a:rPr lang="en-US" sz="2400" i="1" baseline="-25000">
                        <a:latin typeface="Cambria Math"/>
                      </a:rPr>
                      <m:t>2</m:t>
                    </m:r>
                    <m:r>
                      <a:rPr lang="en-US" sz="2400" i="1">
                        <a:latin typeface="Cambria Math"/>
                      </a:rPr>
                      <m:t>=</m:t>
                    </m:r>
                    <m:r>
                      <a:rPr lang="en-US" sz="2400" i="1">
                        <a:latin typeface="Cambria Math"/>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1</m:t>
                            </m:r>
                          </m:sub>
                        </m:sSub>
                        <m:r>
                          <a:rPr lang="en-US" sz="2400" i="1">
                            <a:latin typeface="Cambria Math"/>
                          </a:rPr>
                          <m:t>,</m:t>
                        </m:r>
                        <m:sSup>
                          <m:sSupPr>
                            <m:ctrlPr>
                              <a:rPr lang="en-US" sz="2400" i="1">
                                <a:latin typeface="Cambria Math" panose="02040503050406030204" pitchFamily="18" charset="0"/>
                              </a:rPr>
                            </m:ctrlPr>
                          </m:sSupPr>
                          <m:e>
                            <m:r>
                              <a:rPr lang="en-US" sz="2400" i="1">
                                <a:latin typeface="Cambria Math"/>
                              </a:rPr>
                              <m:t>0</m:t>
                            </m:r>
                          </m:e>
                          <m:sup>
                            <m:r>
                              <a:rPr lang="en-US" sz="2400" i="1">
                                <a:latin typeface="Cambria Math"/>
                              </a:rPr>
                              <m:t>𝑤</m:t>
                            </m:r>
                          </m:sup>
                        </m:sSup>
                      </m:e>
                    </m:d>
                    <m:r>
                      <a:rPr lang="en-US" sz="2400" i="1">
                        <a:latin typeface="Cambria Math"/>
                      </a:rPr>
                      <m:t>,</m:t>
                    </m:r>
                  </m:oMath>
                </a14:m>
                <a:endParaRPr lang="en-US" sz="2400" i="1" dirty="0">
                  <a:latin typeface="Cambria Math"/>
                </a:endParaRPr>
              </a:p>
              <a:p>
                <a:pPr marL="38100" indent="0">
                  <a:buNone/>
                </a:pPr>
                <a14:m>
                  <m:oMathPara xmlns:m="http://schemas.openxmlformats.org/officeDocument/2006/math">
                    <m:oMathParaPr>
                      <m:jc m:val="centerGroup"/>
                    </m:oMathParaPr>
                    <m:oMath xmlns:m="http://schemas.openxmlformats.org/officeDocument/2006/math">
                      <m:r>
                        <a:rPr lang="en-US" sz="2400" i="1">
                          <a:latin typeface="Cambria Math"/>
                        </a:rPr>
                        <m:t>𝐿</m:t>
                      </m:r>
                      <m:r>
                        <a:rPr lang="en-US" sz="2400" i="1" baseline="-25000">
                          <a:latin typeface="Cambria Math"/>
                        </a:rPr>
                        <m:t>3</m:t>
                      </m:r>
                      <m:r>
                        <a:rPr lang="en-US" sz="2400" i="1">
                          <a:latin typeface="Cambria Math"/>
                        </a:rPr>
                        <m:t>=</m:t>
                      </m:r>
                      <m:r>
                        <a:rPr lang="en-US" sz="2400" i="1">
                          <a:latin typeface="Cambria Math"/>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2</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1</m:t>
                              </m:r>
                            </m:sub>
                          </m:sSub>
                        </m:e>
                      </m:d>
                    </m:oMath>
                  </m:oMathPara>
                </a14:m>
                <a:endParaRPr lang="en-US" sz="2400" dirty="0"/>
              </a:p>
              <a:p>
                <a:pPr marL="38100" indent="0">
                  <a:buNone/>
                </a:pPr>
                <a14:m>
                  <m:oMathPara xmlns:m="http://schemas.openxmlformats.org/officeDocument/2006/math">
                    <m:oMathParaPr>
                      <m:jc m:val="centerGroup"/>
                    </m:oMathParaPr>
                    <m:oMath xmlns:m="http://schemas.openxmlformats.org/officeDocument/2006/math">
                      <m:r>
                        <a:rPr lang="en-US" sz="2400" i="1">
                          <a:latin typeface="Cambria Math"/>
                        </a:rPr>
                        <m:t>…</m:t>
                      </m:r>
                    </m:oMath>
                  </m:oMathPara>
                </a14:m>
                <a:endParaRPr lang="en-US" sz="2400" dirty="0"/>
              </a:p>
              <a:p>
                <a:pPr marL="3810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𝑣</m:t>
                          </m:r>
                        </m:sub>
                      </m:sSub>
                      <m:r>
                        <a:rPr lang="en-US" sz="2400" i="1">
                          <a:latin typeface="Cambria Math"/>
                        </a:rPr>
                        <m:t>=</m:t>
                      </m:r>
                      <m:r>
                        <a:rPr lang="en-US" sz="2400" i="1">
                          <a:latin typeface="Cambria Math"/>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𝑣</m:t>
                              </m:r>
                              <m:r>
                                <a:rPr lang="en-US"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𝑟</m:t>
                              </m:r>
                              <m:r>
                                <a:rPr lang="en-US" sz="2400" i="1">
                                  <a:latin typeface="Cambria Math"/>
                                </a:rPr>
                                <m:t>(</m:t>
                              </m:r>
                              <m:r>
                                <a:rPr lang="en-US" sz="2400" i="1">
                                  <a:latin typeface="Cambria Math"/>
                                </a:rPr>
                                <m:t>𝑣</m:t>
                              </m:r>
                              <m:r>
                                <a:rPr lang="en-US" sz="2400" i="1">
                                  <a:latin typeface="Cambria Math"/>
                                </a:rPr>
                                <m:t>)</m:t>
                              </m:r>
                            </m:sub>
                          </m:sSub>
                        </m:e>
                      </m:d>
                    </m:oMath>
                  </m:oMathPara>
                </a14:m>
                <a:endParaRPr lang="en-US" sz="2400" dirty="0"/>
              </a:p>
              <a:p>
                <a:pPr marL="38100" indent="0">
                  <a:buNone/>
                </a:pPr>
                <a14:m>
                  <m:oMathPara xmlns:m="http://schemas.openxmlformats.org/officeDocument/2006/math">
                    <m:oMathParaPr>
                      <m:jc m:val="centerGroup"/>
                    </m:oMathParaPr>
                    <m:oMath xmlns:m="http://schemas.openxmlformats.org/officeDocument/2006/math">
                      <m:r>
                        <a:rPr lang="en-US" sz="2400" i="1">
                          <a:latin typeface="Cambria Math"/>
                        </a:rPr>
                        <m:t>…</m:t>
                      </m:r>
                    </m:oMath>
                  </m:oMathPara>
                </a14:m>
                <a:endParaRPr lang="en-US" sz="2400" dirty="0"/>
              </a:p>
              <a:p>
                <a:pPr marL="3810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𝑛</m:t>
                          </m:r>
                        </m:sub>
                      </m:sSub>
                      <m:r>
                        <a:rPr lang="en-US" sz="2400" i="1">
                          <a:latin typeface="Cambria Math"/>
                        </a:rPr>
                        <m:t>=</m:t>
                      </m:r>
                      <m:r>
                        <a:rPr lang="en-US" sz="2400" i="1">
                          <a:latin typeface="Cambria Math"/>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𝑛</m:t>
                              </m:r>
                              <m:r>
                                <a:rPr lang="en-US"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𝐿</m:t>
                              </m:r>
                            </m:e>
                            <m:sub>
                              <m:r>
                                <a:rPr lang="en-US" sz="2400" i="1">
                                  <a:latin typeface="Cambria Math"/>
                                </a:rPr>
                                <m:t>𝑟</m:t>
                              </m:r>
                              <m:r>
                                <a:rPr lang="en-US" sz="2400" i="1">
                                  <a:latin typeface="Cambria Math"/>
                                </a:rPr>
                                <m:t>(</m:t>
                              </m:r>
                              <m:r>
                                <a:rPr lang="en-US" sz="2400" i="1">
                                  <a:latin typeface="Cambria Math"/>
                                </a:rPr>
                                <m:t>𝑛</m:t>
                              </m:r>
                              <m:r>
                                <a:rPr lang="en-US" sz="2400" i="1">
                                  <a:latin typeface="Cambria Math"/>
                                </a:rPr>
                                <m:t>)</m:t>
                              </m:r>
                            </m:sub>
                          </m:sSub>
                        </m:e>
                      </m:d>
                    </m:oMath>
                  </m:oMathPara>
                </a14:m>
                <a:endParaRPr lang="en-US" sz="2400" dirty="0"/>
              </a:p>
              <a:p>
                <a:pPr marL="38100" indent="0">
                  <a:buNone/>
                </a:pPr>
                <a:r>
                  <a:rPr lang="en-US" sz="2400" b="1" dirty="0"/>
                  <a:t>Question: </a:t>
                </a:r>
                <a:r>
                  <a:rPr lang="en-US" sz="2400" dirty="0"/>
                  <a:t>What is the probability that two labels collide?</a:t>
                </a: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626533" y="1690688"/>
                <a:ext cx="9668934" cy="4351338"/>
              </a:xfrm>
              <a:prstGeom prst="rect">
                <a:avLst/>
              </a:prstGeom>
              <a:blipFill>
                <a:blip r:embed="rId3"/>
                <a:stretch>
                  <a:fillRect l="-820" b="-854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8160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 Distinctness</a:t>
            </a:r>
          </a:p>
        </p:txBody>
      </p:sp>
      <p:sp>
        <p:nvSpPr>
          <p:cNvPr id="3" name="Text Placeholder 2"/>
          <p:cNvSpPr>
            <a:spLocks noGrp="1"/>
          </p:cNvSpPr>
          <p:nvPr>
            <p:ph type="body" idx="1"/>
          </p:nvPr>
        </p:nvSpPr>
        <p:spPr>
          <a:xfrm>
            <a:off x="1905000" y="2199002"/>
            <a:ext cx="5715000" cy="3356031"/>
          </a:xfrm>
        </p:spPr>
        <p:txBody>
          <a:bodyPr/>
          <a:lstStyle/>
          <a:p>
            <a:endParaRPr lang="en-US" sz="2000" dirty="0"/>
          </a:p>
          <a:p>
            <a:pPr marL="38100" indent="0">
              <a:buNone/>
            </a:pPr>
            <a:endParaRPr lang="en-US" sz="2000" i="1" dirty="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63</a:t>
            </a:fld>
            <a:endParaRPr lang="en-US"/>
          </a:p>
        </p:txBody>
      </p:sp>
      <mc:AlternateContent xmlns:mc="http://schemas.openxmlformats.org/markup-compatibility/2006" xmlns:a14="http://schemas.microsoft.com/office/drawing/2010/main">
        <mc:Choice Requires="a14">
          <p:sp>
            <p:nvSpPr>
              <p:cNvPr id="38" name="Content Placeholder 2"/>
              <p:cNvSpPr txBox="1">
                <a:spLocks/>
              </p:cNvSpPr>
              <p:nvPr/>
            </p:nvSpPr>
            <p:spPr>
              <a:xfrm>
                <a:off x="1748606" y="1828800"/>
                <a:ext cx="8919394"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38100" indent="0">
                  <a:buNone/>
                </a:pPr>
                <a14:m>
                  <m:oMathPara xmlns:m="http://schemas.openxmlformats.org/officeDocument/2006/math">
                    <m:oMathParaPr>
                      <m:jc m:val="centerGroup"/>
                    </m:oMathParaPr>
                    <m:oMath xmlns:m="http://schemas.openxmlformats.org/officeDocument/2006/math">
                      <m:r>
                        <a:rPr lang="en-US" i="1">
                          <a:latin typeface="Cambria Math"/>
                        </a:rPr>
                        <m:t>…</m:t>
                      </m:r>
                    </m:oMath>
                  </m:oMathPara>
                </a14:m>
                <a:endParaRPr lang="en-US" dirty="0"/>
              </a:p>
              <a:p>
                <a:pPr marL="3810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sub>
                      </m:sSub>
                      <m:r>
                        <a:rPr lang="en-US" i="1">
                          <a:latin typeface="Cambria Math"/>
                        </a:rPr>
                        <m:t>=</m:t>
                      </m:r>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𝑟</m:t>
                              </m:r>
                              <m:r>
                                <a:rPr lang="en-US" i="1">
                                  <a:latin typeface="Cambria Math"/>
                                </a:rPr>
                                <m:t>(</m:t>
                              </m:r>
                              <m:r>
                                <a:rPr lang="en-US" i="1">
                                  <a:latin typeface="Cambria Math"/>
                                </a:rPr>
                                <m:t>𝑣</m:t>
                              </m:r>
                              <m:r>
                                <a:rPr lang="en-US" i="1">
                                  <a:latin typeface="Cambria Math"/>
                                </a:rPr>
                                <m:t>)</m:t>
                              </m:r>
                            </m:sub>
                          </m:sSub>
                        </m:e>
                      </m:d>
                    </m:oMath>
                  </m:oMathPara>
                </a14:m>
                <a:endParaRPr lang="en-US" dirty="0"/>
              </a:p>
              <a:p>
                <a:pPr marL="38100" indent="0">
                  <a:buNone/>
                </a:pPr>
                <a14:m>
                  <m:oMathPara xmlns:m="http://schemas.openxmlformats.org/officeDocument/2006/math">
                    <m:oMathParaPr>
                      <m:jc m:val="centerGroup"/>
                    </m:oMathParaPr>
                    <m:oMath xmlns:m="http://schemas.openxmlformats.org/officeDocument/2006/math">
                      <m:r>
                        <a:rPr lang="en-US" i="1">
                          <a:latin typeface="Cambria Math"/>
                        </a:rPr>
                        <m:t>…</m:t>
                      </m:r>
                    </m:oMath>
                  </m:oMathPara>
                </a14:m>
                <a:endParaRPr lang="en-US" dirty="0"/>
              </a:p>
              <a:p>
                <a:pPr marL="38100" indent="0">
                  <a:buNone/>
                </a:pPr>
                <a:endParaRPr lang="en-US" dirty="0"/>
              </a:p>
              <a:p>
                <a:pPr marL="38100" indent="0">
                  <a:buNone/>
                </a:pPr>
                <a:endParaRPr lang="en-US" dirty="0"/>
              </a:p>
              <a:p>
                <a:pPr marL="38100" indent="0">
                  <a:buNone/>
                </a:pPr>
                <a:r>
                  <a:rPr lang="en-US" b="1" dirty="0"/>
                  <a:t>Question: </a:t>
                </a:r>
                <a:r>
                  <a:rPr lang="en-US" dirty="0"/>
                  <a:t>What is the probability that two labels collide?</a:t>
                </a:r>
              </a:p>
              <a:p>
                <a:pPr marL="38100" indent="0">
                  <a:buNone/>
                </a:pPr>
                <a:endParaRPr lang="en-US" dirty="0"/>
              </a:p>
              <a:p>
                <a:pPr marL="38100" indent="0">
                  <a:buNone/>
                </a:pPr>
                <a:r>
                  <a:rPr lang="en-US" dirty="0"/>
                  <a:t>Let </a:t>
                </a:r>
                <a14:m>
                  <m:oMath xmlns:m="http://schemas.openxmlformats.org/officeDocument/2006/math">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sub>
                    </m:sSub>
                  </m:oMath>
                </a14:m>
                <a:r>
                  <a:rPr lang="en-US" dirty="0"/>
                  <a:t> be the event that labels </a:t>
                </a:r>
                <a14:m>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oMath>
                </a14:m>
                <a:r>
                  <a:rPr lang="en-US" dirty="0"/>
                  <a:t> are all distinct</a:t>
                </a:r>
              </a:p>
              <a:p>
                <a:pPr marL="38100" indent="0">
                  <a:buNone/>
                </a:pPr>
                <a:endParaRPr lang="en-US" dirty="0"/>
              </a:p>
              <a:p>
                <a:pPr marL="38100" indent="0">
                  <a:buNone/>
                </a:pPr>
                <a14:m>
                  <m:oMathPara xmlns:m="http://schemas.openxmlformats.org/officeDocument/2006/math">
                    <m:oMathParaPr>
                      <m:jc m:val="centerGroup"/>
                    </m:oMathParaPr>
                    <m:oMath xmlns:m="http://schemas.openxmlformats.org/officeDocument/2006/math">
                      <m:r>
                        <m:rPr>
                          <m:sty m:val="p"/>
                        </m:rPr>
                        <a:rPr lang="en-US">
                          <a:latin typeface="Cambria Math"/>
                        </a:rPr>
                        <m:t>Pr</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sub>
                              </m:sSub>
                            </m:e>
                          </m:acc>
                          <m:r>
                            <a:rPr lang="en-US" i="1">
                              <a:latin typeface="Cambria Math"/>
                            </a:rPr>
                            <m:t>|</m:t>
                          </m:r>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r>
                                <a:rPr lang="en-US" b="1" i="1">
                                  <a:latin typeface="Cambria Math"/>
                                </a:rPr>
                                <m:t>−</m:t>
                              </m:r>
                              <m:r>
                                <a:rPr lang="en-US" b="1" i="1">
                                  <a:latin typeface="Cambria Math"/>
                                </a:rPr>
                                <m:t>𝟏</m:t>
                              </m:r>
                            </m:sub>
                          </m:sSub>
                        </m:e>
                      </m:d>
                      <m:r>
                        <a:rPr lang="en-US" i="1">
                          <a:latin typeface="Cambria Math"/>
                        </a:rPr>
                        <m:t>=</m:t>
                      </m:r>
                      <m:r>
                        <m:rPr>
                          <m:sty m:val="p"/>
                        </m:rPr>
                        <a:rPr lang="en-US">
                          <a:latin typeface="Cambria Math"/>
                        </a:rPr>
                        <m:t>Pr</m:t>
                      </m:r>
                      <m:d>
                        <m:dPr>
                          <m:begChr m:val="["/>
                          <m:endChr m:val="]"/>
                          <m:ctrlPr>
                            <a:rPr lang="en-US" i="1">
                              <a:latin typeface="Cambria Math" panose="02040503050406030204" pitchFamily="18" charset="0"/>
                            </a:rPr>
                          </m:ctrlPr>
                        </m:dPr>
                        <m:e>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𝑟</m:t>
                                  </m:r>
                                  <m:r>
                                    <a:rPr lang="en-US" i="1">
                                      <a:latin typeface="Cambria Math"/>
                                    </a:rPr>
                                    <m:t>(</m:t>
                                  </m:r>
                                  <m:r>
                                    <a:rPr lang="en-US" i="1">
                                      <a:latin typeface="Cambria Math"/>
                                    </a:rPr>
                                    <m:t>𝑖</m:t>
                                  </m:r>
                                  <m:r>
                                    <a:rPr lang="en-US" i="1">
                                      <a:latin typeface="Cambria Math"/>
                                    </a:rPr>
                                    <m:t>)</m:t>
                                  </m:r>
                                </m:sub>
                              </m:sSub>
                            </m:e>
                          </m:d>
                          <m:r>
                            <a:rPr lang="en-US" b="1" i="1">
                              <a:latin typeface="Cambria Math"/>
                              <a:ea typeface="Cambria Math"/>
                            </a:rPr>
                            <m:t>∈</m:t>
                          </m:r>
                          <m:d>
                            <m:dPr>
                              <m:begChr m:val="{"/>
                              <m:endChr m:val="}"/>
                              <m:ctrlPr>
                                <a:rPr lang="en-US" b="1"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r>
                                    <a:rPr lang="en-US" i="1">
                                      <a:latin typeface="Cambria Math"/>
                                    </a:rPr>
                                    <m:t>−1</m:t>
                                  </m:r>
                                </m:sub>
                              </m:sSub>
                            </m:e>
                          </m:d>
                          <m:r>
                            <a:rPr lang="en-US" i="1">
                              <a:latin typeface="Cambria Math"/>
                            </a:rPr>
                            <m:t>|</m:t>
                          </m:r>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r>
                                <a:rPr lang="en-US" b="1" i="1">
                                  <a:latin typeface="Cambria Math"/>
                                </a:rPr>
                                <m:t>−</m:t>
                              </m:r>
                              <m:r>
                                <a:rPr lang="en-US" b="1" i="1">
                                  <a:latin typeface="Cambria Math"/>
                                </a:rPr>
                                <m:t>𝟏</m:t>
                              </m:r>
                            </m:sub>
                          </m:sSub>
                        </m:e>
                      </m:d>
                      <m:r>
                        <a:rPr lang="en-US" i="1">
                          <a:latin typeface="Cambria Math"/>
                        </a:rPr>
                        <m:t>≤(</m:t>
                      </m:r>
                      <m:r>
                        <a:rPr lang="en-US" i="1">
                          <a:latin typeface="Cambria Math"/>
                        </a:rPr>
                        <m:t>𝑖</m:t>
                      </m:r>
                      <m:r>
                        <a:rPr lang="en-US" i="1">
                          <a:latin typeface="Cambria Math"/>
                        </a:rPr>
                        <m:t>−1)</m:t>
                      </m:r>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a:p>
                <a:pPr marL="38100" indent="0">
                  <a:buNone/>
                </a:pPr>
                <a:endParaRPr lang="en-US" dirty="0"/>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1748606" y="1828800"/>
                <a:ext cx="8919394" cy="4351338"/>
              </a:xfrm>
              <a:prstGeom prst="rect">
                <a:avLst/>
              </a:prstGeom>
              <a:blipFill>
                <a:blip r:embed="rId2"/>
                <a:stretch>
                  <a:fillRect l="-6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16474" y="5831046"/>
                <a:ext cx="2825453" cy="369332"/>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r>
                          <a:rPr lang="en-US" i="1">
                            <a:latin typeface="Cambria Math"/>
                          </a:rPr>
                          <m:t>−1</m:t>
                        </m:r>
                      </m:sub>
                    </m:sSub>
                  </m:oMath>
                </a14:m>
                <a:r>
                  <a:rPr lang="en-US" dirty="0"/>
                  <a:t> unique </a:t>
                </a:r>
                <a:r>
                  <a:rPr lang="en-US" dirty="0">
                    <a:sym typeface="Wingdings" pitchFamily="2" charset="2"/>
                  </a:rPr>
                  <a:t> f</a:t>
                </a:r>
                <a:r>
                  <a:rPr lang="en-US" dirty="0"/>
                  <a:t>resh query!</a:t>
                </a:r>
              </a:p>
            </p:txBody>
          </p:sp>
        </mc:Choice>
        <mc:Fallback xmlns="">
          <p:sp>
            <p:nvSpPr>
              <p:cNvPr id="7" name="TextBox 6"/>
              <p:cNvSpPr txBox="1">
                <a:spLocks noRot="1" noChangeAspect="1" noMove="1" noResize="1" noEditPoints="1" noAdjustHandles="1" noChangeArrowheads="1" noChangeShapeType="1" noTextEdit="1"/>
              </p:cNvSpPr>
              <p:nvPr/>
            </p:nvSpPr>
            <p:spPr>
              <a:xfrm>
                <a:off x="3616474" y="5831046"/>
                <a:ext cx="2825453" cy="369332"/>
              </a:xfrm>
              <a:prstGeom prst="rect">
                <a:avLst/>
              </a:prstGeom>
              <a:blipFill>
                <a:blip r:embed="rId3"/>
                <a:stretch>
                  <a:fillRect t="-11667" b="-26667"/>
                </a:stretch>
              </a:blipFill>
            </p:spPr>
            <p:txBody>
              <a:bodyPr/>
              <a:lstStyle/>
              <a:p>
                <a:r>
                  <a:rPr lang="en-US">
                    <a:noFill/>
                  </a:rPr>
                  <a:t> </a:t>
                </a:r>
              </a:p>
            </p:txBody>
          </p:sp>
        </mc:Fallback>
      </mc:AlternateContent>
      <p:cxnSp>
        <p:nvCxnSpPr>
          <p:cNvPr id="6" name="Straight Arrow Connector 5"/>
          <p:cNvCxnSpPr/>
          <p:nvPr/>
        </p:nvCxnSpPr>
        <p:spPr>
          <a:xfrm flipV="1">
            <a:off x="5029200" y="5490368"/>
            <a:ext cx="0" cy="312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7877343" y="5810806"/>
                <a:ext cx="1619418" cy="369332"/>
              </a:xfrm>
              <a:prstGeom prst="rect">
                <a:avLst/>
              </a:prstGeom>
              <a:noFill/>
            </p:spPr>
            <p:txBody>
              <a:bodyPr wrap="none" rtlCol="0">
                <a:spAutoFit/>
              </a:bodyPr>
              <a:lstStyle/>
              <a:p>
                <a14:m>
                  <m:oMath xmlns:m="http://schemas.openxmlformats.org/officeDocument/2006/math">
                    <m:r>
                      <a:rPr lang="en-US" i="1">
                        <a:latin typeface="Cambria Math"/>
                      </a:rPr>
                      <m:t>𝑈𝑛𝑖𝑜𝑛</m:t>
                    </m:r>
                    <m:r>
                      <a:rPr lang="en-US" i="1">
                        <a:latin typeface="Cambria Math"/>
                      </a:rPr>
                      <m:t> </m:t>
                    </m:r>
                    <m:r>
                      <a:rPr lang="en-US" i="1">
                        <a:latin typeface="Cambria Math"/>
                      </a:rPr>
                      <m:t>𝐵𝑜𝑢𝑛𝑑</m:t>
                    </m:r>
                  </m:oMath>
                </a14:m>
                <a:r>
                  <a:rPr lang="en-US"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7877343" y="5810806"/>
                <a:ext cx="1619418" cy="369332"/>
              </a:xfrm>
              <a:prstGeom prst="rect">
                <a:avLst/>
              </a:prstGeom>
              <a:blipFill>
                <a:blip r:embed="rId4"/>
                <a:stretch>
                  <a:fillRect t="-8197" r="-2256" b="-24590"/>
                </a:stretch>
              </a:blipFill>
            </p:spPr>
            <p:txBody>
              <a:bodyPr/>
              <a:lstStyle/>
              <a:p>
                <a:r>
                  <a:rPr lang="en-US">
                    <a:noFill/>
                  </a:rPr>
                  <a:t> </a:t>
                </a:r>
              </a:p>
            </p:txBody>
          </p:sp>
        </mc:Fallback>
      </mc:AlternateContent>
      <p:cxnSp>
        <p:nvCxnSpPr>
          <p:cNvPr id="11" name="Straight Arrow Connector 10"/>
          <p:cNvCxnSpPr/>
          <p:nvPr/>
        </p:nvCxnSpPr>
        <p:spPr>
          <a:xfrm flipV="1">
            <a:off x="8575526" y="5518308"/>
            <a:ext cx="0" cy="312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2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 Distinctness</a:t>
            </a:r>
          </a:p>
        </p:txBody>
      </p:sp>
      <p:sp>
        <p:nvSpPr>
          <p:cNvPr id="3" name="Text Placeholder 2"/>
          <p:cNvSpPr>
            <a:spLocks noGrp="1"/>
          </p:cNvSpPr>
          <p:nvPr>
            <p:ph type="body" idx="1"/>
          </p:nvPr>
        </p:nvSpPr>
        <p:spPr>
          <a:xfrm>
            <a:off x="1905000" y="2199002"/>
            <a:ext cx="5715000" cy="3356031"/>
          </a:xfrm>
        </p:spPr>
        <p:txBody>
          <a:bodyPr/>
          <a:lstStyle/>
          <a:p>
            <a:endParaRPr lang="en-US" sz="2000" dirty="0"/>
          </a:p>
          <a:p>
            <a:pPr marL="38100" indent="0">
              <a:buNone/>
            </a:pPr>
            <a:endParaRPr lang="en-US" sz="2000" i="1" dirty="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64</a:t>
            </a:fld>
            <a:endParaRPr lang="en-US"/>
          </a:p>
        </p:txBody>
      </p:sp>
      <mc:AlternateContent xmlns:mc="http://schemas.openxmlformats.org/markup-compatibility/2006">
        <mc:Choice xmlns:a14="http://schemas.microsoft.com/office/drawing/2010/main" Requires="a14">
          <p:sp>
            <p:nvSpPr>
              <p:cNvPr id="38" name="Content Placeholder 2"/>
              <p:cNvSpPr txBox="1">
                <a:spLocks/>
              </p:cNvSpPr>
              <p:nvPr/>
            </p:nvSpPr>
            <p:spPr>
              <a:xfrm>
                <a:off x="1748606" y="1814512"/>
                <a:ext cx="8919394"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38100" indent="0">
                  <a:buNone/>
                </a:pPr>
                <a14:m>
                  <m:oMathPara xmlns:m="http://schemas.openxmlformats.org/officeDocument/2006/math">
                    <m:oMathParaPr>
                      <m:jc m:val="centerGroup"/>
                    </m:oMathParaPr>
                    <m:oMath xmlns:m="http://schemas.openxmlformats.org/officeDocument/2006/math">
                      <m:r>
                        <a:rPr lang="en-US" i="1" smtClean="0">
                          <a:latin typeface="Cambria Math"/>
                        </a:rPr>
                        <m:t>…</m:t>
                      </m:r>
                    </m:oMath>
                  </m:oMathPara>
                </a14:m>
                <a:endParaRPr lang="en-US" dirty="0"/>
              </a:p>
              <a:p>
                <a:pPr marL="3810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sub>
                      </m:sSub>
                      <m:r>
                        <a:rPr lang="en-US" i="1">
                          <a:latin typeface="Cambria Math"/>
                        </a:rPr>
                        <m:t>=</m:t>
                      </m:r>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𝑟</m:t>
                              </m:r>
                              <m:r>
                                <a:rPr lang="en-US" i="1">
                                  <a:latin typeface="Cambria Math"/>
                                </a:rPr>
                                <m:t>(</m:t>
                              </m:r>
                              <m:r>
                                <a:rPr lang="en-US" i="1">
                                  <a:latin typeface="Cambria Math"/>
                                </a:rPr>
                                <m:t>𝑣</m:t>
                              </m:r>
                              <m:r>
                                <a:rPr lang="en-US" i="1">
                                  <a:latin typeface="Cambria Math"/>
                                </a:rPr>
                                <m:t>)</m:t>
                              </m:r>
                            </m:sub>
                          </m:sSub>
                        </m:e>
                      </m:d>
                    </m:oMath>
                  </m:oMathPara>
                </a14:m>
                <a:endParaRPr lang="en-US" dirty="0"/>
              </a:p>
              <a:p>
                <a:pPr marL="38100" indent="0">
                  <a:buNone/>
                </a:pPr>
                <a14:m>
                  <m:oMathPara xmlns:m="http://schemas.openxmlformats.org/officeDocument/2006/math">
                    <m:oMathParaPr>
                      <m:jc m:val="centerGroup"/>
                    </m:oMathParaPr>
                    <m:oMath xmlns:m="http://schemas.openxmlformats.org/officeDocument/2006/math">
                      <m:r>
                        <a:rPr lang="en-US" i="1">
                          <a:latin typeface="Cambria Math"/>
                        </a:rPr>
                        <m:t>…</m:t>
                      </m:r>
                    </m:oMath>
                  </m:oMathPara>
                </a14:m>
                <a:endParaRPr lang="en-US" dirty="0"/>
              </a:p>
              <a:p>
                <a:pPr marL="38100" indent="0">
                  <a:buNone/>
                </a:pPr>
                <a:endParaRPr lang="en-US" dirty="0"/>
              </a:p>
              <a:p>
                <a:pPr marL="38100" indent="0">
                  <a:buNone/>
                </a:pPr>
                <a:endParaRPr lang="en-US" dirty="0"/>
              </a:p>
              <a:p>
                <a:pPr marL="38100" indent="0">
                  <a:buNone/>
                </a:pPr>
                <a:r>
                  <a:rPr lang="en-US" b="1" dirty="0"/>
                  <a:t>Question: </a:t>
                </a:r>
                <a:r>
                  <a:rPr lang="en-US" dirty="0"/>
                  <a:t>What is the probability that two labels collide?</a:t>
                </a:r>
              </a:p>
              <a:p>
                <a:pPr marL="38100" indent="0">
                  <a:buNone/>
                </a:pPr>
                <a:endParaRPr lang="en-US" dirty="0"/>
              </a:p>
              <a:p>
                <a:pPr marL="38100" indent="0">
                  <a:buNone/>
                </a:pPr>
                <a:r>
                  <a:rPr lang="en-US" dirty="0"/>
                  <a:t>Let </a:t>
                </a:r>
                <a14:m>
                  <m:oMath xmlns:m="http://schemas.openxmlformats.org/officeDocument/2006/math">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sub>
                    </m:sSub>
                  </m:oMath>
                </a14:m>
                <a:r>
                  <a:rPr lang="en-US" dirty="0"/>
                  <a:t> be the event that labels </a:t>
                </a:r>
                <a14:m>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𝑖</m:t>
                        </m:r>
                      </m:sub>
                    </m:sSub>
                  </m:oMath>
                </a14:m>
                <a:r>
                  <a:rPr lang="en-US" dirty="0"/>
                  <a:t> are all distinct</a:t>
                </a:r>
              </a:p>
              <a:p>
                <a:pPr marL="38100" indent="0">
                  <a:buNone/>
                </a:pPr>
                <a:endParaRPr lang="en-US" dirty="0"/>
              </a:p>
              <a:p>
                <a:pPr marL="38100" indent="0">
                  <a:buNone/>
                </a:pPr>
                <a14:m>
                  <m:oMathPara xmlns:m="http://schemas.openxmlformats.org/officeDocument/2006/math">
                    <m:oMathParaPr>
                      <m:jc m:val="centerGroup"/>
                    </m:oMathParaPr>
                    <m:oMath xmlns:m="http://schemas.openxmlformats.org/officeDocument/2006/math">
                      <m:r>
                        <m:rPr>
                          <m:sty m:val="p"/>
                        </m:rPr>
                        <a:rPr lang="en-US">
                          <a:latin typeface="Cambria Math"/>
                        </a:rPr>
                        <m:t>Pr</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sub>
                              </m:sSub>
                            </m:e>
                          </m:acc>
                          <m:r>
                            <a:rPr lang="en-US" i="1">
                              <a:latin typeface="Cambria Math"/>
                            </a:rPr>
                            <m:t>|</m:t>
                          </m:r>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r>
                                <a:rPr lang="en-US" b="1" i="1">
                                  <a:latin typeface="Cambria Math"/>
                                </a:rPr>
                                <m:t>−</m:t>
                              </m:r>
                              <m:r>
                                <a:rPr lang="en-US" b="1" i="1">
                                  <a:latin typeface="Cambria Math"/>
                                </a:rPr>
                                <m:t>𝟏</m:t>
                              </m:r>
                            </m:sub>
                          </m:sSub>
                        </m:e>
                      </m:d>
                      <m:r>
                        <a:rPr lang="en-US" i="1">
                          <a:latin typeface="Cambria Math"/>
                        </a:rPr>
                        <m:t>≤(</m:t>
                      </m:r>
                      <m:r>
                        <a:rPr lang="en-US" i="1">
                          <a:latin typeface="Cambria Math"/>
                        </a:rPr>
                        <m:t>𝑖</m:t>
                      </m:r>
                      <m:r>
                        <a:rPr lang="en-US" i="1">
                          <a:latin typeface="Cambria Math"/>
                        </a:rPr>
                        <m:t>−1)</m:t>
                      </m:r>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a:p>
                <a:pPr marL="38100" indent="0">
                  <a:buNone/>
                </a:pPr>
                <a:endParaRPr lang="en-US" dirty="0"/>
              </a:p>
              <a:p>
                <a:pPr marL="38100" indent="0">
                  <a:buNone/>
                </a:pPr>
                <a14:m>
                  <m:oMathPara xmlns:m="http://schemas.openxmlformats.org/officeDocument/2006/math">
                    <m:oMathParaPr>
                      <m:jc m:val="centerGroup"/>
                    </m:oMathParaPr>
                    <m:oMath xmlns:m="http://schemas.openxmlformats.org/officeDocument/2006/math">
                      <m:r>
                        <m:rPr>
                          <m:sty m:val="p"/>
                        </m:rPr>
                        <a:rPr lang="en-US">
                          <a:latin typeface="Cambria Math"/>
                        </a:rPr>
                        <m:t>Pr</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a:rPr>
                                    <m:t>𝐔</m:t>
                                  </m:r>
                                </m:e>
                                <m:sub>
                                  <m:r>
                                    <a:rPr lang="en-US" b="1" i="1">
                                      <a:latin typeface="Cambria Math"/>
                                    </a:rPr>
                                    <m:t>𝒏</m:t>
                                  </m:r>
                                </m:sub>
                              </m:sSub>
                            </m:e>
                          </m:acc>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a:rPr>
                            <m:t>𝑖</m:t>
                          </m:r>
                          <m:r>
                            <a:rPr lang="en-US" i="1">
                              <a:latin typeface="Cambria Math"/>
                            </a:rPr>
                            <m:t>≤</m:t>
                          </m:r>
                          <m:r>
                            <a:rPr lang="en-US" i="1">
                              <a:latin typeface="Cambria Math"/>
                            </a:rPr>
                            <m:t>𝑛</m:t>
                          </m:r>
                        </m:sub>
                        <m:sup/>
                        <m:e>
                          <m:r>
                            <m:rPr>
                              <m:sty m:val="p"/>
                            </m:rPr>
                            <a:rPr lang="en-US">
                              <a:latin typeface="Cambria Math"/>
                            </a:rPr>
                            <m:t>Pr</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sub>
                                  </m:sSub>
                                </m:e>
                              </m:acc>
                              <m:r>
                                <a:rPr lang="en-US" i="1">
                                  <a:latin typeface="Cambria Math"/>
                                </a:rPr>
                                <m:t>|</m:t>
                              </m:r>
                              <m:sSub>
                                <m:sSubPr>
                                  <m:ctrlPr>
                                    <a:rPr lang="en-US" b="1" i="1">
                                      <a:latin typeface="Cambria Math" panose="02040503050406030204" pitchFamily="18" charset="0"/>
                                    </a:rPr>
                                  </m:ctrlPr>
                                </m:sSubPr>
                                <m:e>
                                  <m:r>
                                    <a:rPr lang="en-US" b="1">
                                      <a:latin typeface="Cambria Math"/>
                                    </a:rPr>
                                    <m:t>𝐔</m:t>
                                  </m:r>
                                </m:e>
                                <m:sub>
                                  <m:r>
                                    <a:rPr lang="en-US" b="1" i="1">
                                      <a:latin typeface="Cambria Math"/>
                                    </a:rPr>
                                    <m:t>𝒊</m:t>
                                  </m:r>
                                  <m:r>
                                    <a:rPr lang="en-US" b="1" i="1">
                                      <a:latin typeface="Cambria Math"/>
                                    </a:rPr>
                                    <m:t>−</m:t>
                                  </m:r>
                                  <m:r>
                                    <a:rPr lang="en-US" b="1" i="1">
                                      <a:latin typeface="Cambria Math"/>
                                    </a:rPr>
                                    <m:t>𝟏</m:t>
                                  </m:r>
                                </m:sub>
                              </m:sSub>
                            </m:e>
                          </m:d>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a:rPr>
                            <m:t>𝑖</m:t>
                          </m:r>
                          <m:r>
                            <a:rPr lang="en-US" i="1">
                              <a:latin typeface="Cambria Math"/>
                            </a:rPr>
                            <m:t>≤</m:t>
                          </m:r>
                          <m:r>
                            <a:rPr lang="en-US" i="1">
                              <a:latin typeface="Cambria Math"/>
                            </a:rPr>
                            <m:t>𝑛</m:t>
                          </m:r>
                        </m:sub>
                        <m:sup/>
                        <m:e>
                          <m:d>
                            <m:dPr>
                              <m:ctrlPr>
                                <a:rPr lang="en-US" i="1">
                                  <a:latin typeface="Cambria Math" panose="02040503050406030204" pitchFamily="18" charset="0"/>
                                </a:rPr>
                              </m:ctrlPr>
                            </m:dPr>
                            <m:e>
                              <m:r>
                                <a:rPr lang="en-US" i="1">
                                  <a:latin typeface="Cambria Math"/>
                                </a:rPr>
                                <m:t>𝑖</m:t>
                              </m:r>
                              <m:r>
                                <a:rPr lang="en-US" i="1">
                                  <a:latin typeface="Cambria Math"/>
                                </a:rPr>
                                <m:t>−1</m:t>
                              </m:r>
                            </m:e>
                          </m:d>
                        </m:e>
                      </m:nary>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p:txBody>
          </p:sp>
        </mc:Choice>
        <mc:Fallback>
          <p:sp>
            <p:nvSpPr>
              <p:cNvPr id="38" name="Content Placeholder 2"/>
              <p:cNvSpPr txBox="1">
                <a:spLocks noRot="1" noChangeAspect="1" noMove="1" noResize="1" noEditPoints="1" noAdjustHandles="1" noChangeArrowheads="1" noChangeShapeType="1" noTextEdit="1"/>
              </p:cNvSpPr>
              <p:nvPr/>
            </p:nvSpPr>
            <p:spPr>
              <a:xfrm>
                <a:off x="1748606" y="1814512"/>
                <a:ext cx="8919394" cy="4351338"/>
              </a:xfrm>
              <a:prstGeom prst="rect">
                <a:avLst/>
              </a:prstGeom>
              <a:blipFill>
                <a:blip r:embed="rId2"/>
                <a:stretch>
                  <a:fillRect l="-684" b="-855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7411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Collision</a:t>
            </a:r>
            <a:endParaRPr lang="en-US" dirty="0"/>
          </a:p>
        </p:txBody>
      </p:sp>
      <p:sp>
        <p:nvSpPr>
          <p:cNvPr id="3" name="Text Placeholder 2"/>
          <p:cNvSpPr>
            <a:spLocks noGrp="1"/>
          </p:cNvSpPr>
          <p:nvPr>
            <p:ph type="body" idx="1"/>
          </p:nvPr>
        </p:nvSpPr>
        <p:spPr>
          <a:xfrm>
            <a:off x="1905000" y="2199002"/>
            <a:ext cx="5715000" cy="3356031"/>
          </a:xfrm>
        </p:spPr>
        <p:txBody>
          <a:bodyPr/>
          <a:lstStyle/>
          <a:p>
            <a:endParaRPr lang="en-US" sz="2000" dirty="0"/>
          </a:p>
          <a:p>
            <a:pPr marL="38100" indent="0">
              <a:buNone/>
            </a:pPr>
            <a:endParaRPr lang="en-US" sz="2000" i="1" dirty="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65</a:t>
            </a:fld>
            <a:endParaRPr lang="en-US" dirty="0"/>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ext uri="{D42A27DB-BD31-4B8C-83A1-F6EECF244321}">
                    <p14:modId xmlns:p14="http://schemas.microsoft.com/office/powerpoint/2010/main" val="4207356070"/>
                  </p:ext>
                </p:extLst>
              </p:nvPr>
            </p:nvGraphicFramePr>
            <p:xfrm>
              <a:off x="8724900" y="2365157"/>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extLst>
                  <p:ext uri="{D42A27DB-BD31-4B8C-83A1-F6EECF244321}">
                    <p14:modId xmlns:p14="http://schemas.microsoft.com/office/powerpoint/2010/main" val="4207356070"/>
                  </p:ext>
                </p:extLst>
              </p:nvPr>
            </p:nvGraphicFramePr>
            <p:xfrm>
              <a:off x="8724900" y="2365157"/>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483" t="-108197" r="-100483" b="-404918"/>
                          </a:stretch>
                        </a:blipFill>
                      </a:tcPr>
                    </a:tc>
                    <a:tc>
                      <a:txBody>
                        <a:bodyPr/>
                        <a:lstStyle/>
                        <a:p>
                          <a:endParaRPr lang="en-US"/>
                        </a:p>
                      </a:txBody>
                      <a:tcPr>
                        <a:blipFill>
                          <a:blip r:embed="rId2"/>
                          <a:stretch>
                            <a:fillRect l="-100971" t="-108197" r="-971" b="-404918"/>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483" t="-208197" r="-100483" b="-304918"/>
                          </a:stretch>
                        </a:blipFill>
                      </a:tcPr>
                    </a:tc>
                    <a:tc>
                      <a:txBody>
                        <a:bodyPr/>
                        <a:lstStyle/>
                        <a:p>
                          <a:endParaRPr lang="en-US"/>
                        </a:p>
                      </a:txBody>
                      <a:tcPr>
                        <a:blipFill>
                          <a:blip r:embed="rId2"/>
                          <a:stretch>
                            <a:fillRect l="-100971" t="-208197" r="-971" b="-304918"/>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483" t="-508197" r="-100483" b="-4918"/>
                          </a:stretch>
                        </a:blipFill>
                      </a:tcPr>
                    </a:tc>
                    <a:tc>
                      <a:txBody>
                        <a:bodyPr/>
                        <a:lstStyle/>
                        <a:p>
                          <a:endParaRPr lang="en-US"/>
                        </a:p>
                      </a:txBody>
                      <a:tcPr>
                        <a:blipFill>
                          <a:blip r:embed="rId2"/>
                          <a:stretch>
                            <a:fillRect l="-100971" t="-508197" r="-971" b="-4918"/>
                          </a:stretch>
                        </a:blipFill>
                      </a:tcPr>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474133" y="1828800"/>
                <a:ext cx="7907867"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38100" indent="0">
                  <a:buNone/>
                </a:pPr>
                <a:endParaRPr lang="en-US" dirty="0"/>
              </a:p>
              <a:p>
                <a:pPr marL="38100" indent="0">
                  <a:buNone/>
                </a:pPr>
                <a14:m>
                  <m:oMathPara xmlns:m="http://schemas.openxmlformats.org/officeDocument/2006/math">
                    <m:oMathParaPr>
                      <m:jc m:val="centerGroup"/>
                    </m:oMathParaPr>
                    <m:oMath xmlns:m="http://schemas.openxmlformats.org/officeDocument/2006/math">
                      <m:r>
                        <a:rPr lang="en-US" i="1">
                          <a:latin typeface="Cambria Math"/>
                        </a:rPr>
                        <m:t>…</m:t>
                      </m:r>
                    </m:oMath>
                  </m:oMathPara>
                </a14:m>
                <a:endParaRPr lang="en-US" dirty="0"/>
              </a:p>
              <a:p>
                <a:pPr marL="3810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sub>
                      </m:sSub>
                      <m:r>
                        <a:rPr lang="en-US" i="1">
                          <a:latin typeface="Cambria Math"/>
                        </a:rPr>
                        <m:t>=</m:t>
                      </m:r>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𝑟</m:t>
                              </m:r>
                              <m:r>
                                <a:rPr lang="en-US" i="1">
                                  <a:latin typeface="Cambria Math"/>
                                </a:rPr>
                                <m:t>(</m:t>
                              </m:r>
                              <m:r>
                                <a:rPr lang="en-US" i="1">
                                  <a:latin typeface="Cambria Math"/>
                                </a:rPr>
                                <m:t>𝑣</m:t>
                              </m:r>
                              <m:r>
                                <a:rPr lang="en-US" i="1">
                                  <a:latin typeface="Cambria Math"/>
                                </a:rPr>
                                <m:t>)</m:t>
                              </m:r>
                            </m:sub>
                          </m:sSub>
                        </m:e>
                      </m:d>
                    </m:oMath>
                  </m:oMathPara>
                </a14:m>
                <a:endParaRPr lang="en-US" dirty="0"/>
              </a:p>
              <a:p>
                <a:pPr marL="38100" indent="0">
                  <a:buNone/>
                </a:pPr>
                <a:endParaRPr lang="en-US" dirty="0"/>
              </a:p>
              <a:p>
                <a:pPr marL="38100" indent="0">
                  <a:buNone/>
                </a:pPr>
                <a:endParaRPr lang="en-US" dirty="0"/>
              </a:p>
              <a:p>
                <a:pPr marL="38100" indent="0">
                  <a:buNone/>
                </a:pPr>
                <a:endParaRPr lang="en-US" b="1" dirty="0"/>
              </a:p>
              <a:p>
                <a:pPr marL="38100" indent="0">
                  <a:buNone/>
                </a:pPr>
                <a:r>
                  <a:rPr lang="en-US" b="1" dirty="0"/>
                  <a:t>Question: </a:t>
                </a:r>
                <a:r>
                  <a:rPr lang="en-US" dirty="0"/>
                  <a:t>Suppose we can make at most q queries to the random oracle. What is the probability we find some </a:t>
                </a:r>
                <a14:m>
                  <m:oMath xmlns:m="http://schemas.openxmlformats.org/officeDocument/2006/math">
                    <m:r>
                      <m:rPr>
                        <m:sty m:val="p"/>
                      </m:rPr>
                      <a:rPr lang="en-US">
                        <a:latin typeface="Cambria Math"/>
                      </a:rPr>
                      <m:t>z</m:t>
                    </m:r>
                  </m:oMath>
                </a14:m>
                <a:r>
                  <a:rPr lang="en-US" dirty="0"/>
                  <a:t> </a:t>
                </a:r>
                <a:r>
                  <a:rPr lang="en-US" dirty="0" err="1"/>
                  <a:t>s.t.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sub>
                    </m:sSub>
                    <m:r>
                      <a:rPr lang="en-US" i="1">
                        <a:latin typeface="Cambria Math"/>
                      </a:rPr>
                      <m:t>=</m:t>
                    </m:r>
                    <m:r>
                      <a:rPr lang="en-US" i="1">
                        <a:latin typeface="Cambria Math"/>
                      </a:rPr>
                      <m:t>𝐻</m:t>
                    </m:r>
                    <m:d>
                      <m:dPr>
                        <m:ctrlPr>
                          <a:rPr lang="en-US" i="1">
                            <a:latin typeface="Cambria Math" panose="02040503050406030204" pitchFamily="18" charset="0"/>
                          </a:rPr>
                        </m:ctrlPr>
                      </m:dPr>
                      <m:e>
                        <m:r>
                          <a:rPr lang="en-US" i="1">
                            <a:latin typeface="Cambria Math"/>
                          </a:rPr>
                          <m:t>𝑧</m:t>
                        </m:r>
                      </m:e>
                    </m:d>
                  </m:oMath>
                </a14:m>
                <a:r>
                  <a:rPr lang="en-US" dirty="0"/>
                  <a:t> but  </a:t>
                </a:r>
                <a14:m>
                  <m:oMath xmlns:m="http://schemas.openxmlformats.org/officeDocument/2006/math">
                    <m:r>
                      <m:rPr>
                        <m:sty m:val="p"/>
                      </m:rPr>
                      <a:rPr lang="en-US">
                        <a:latin typeface="Cambria Math"/>
                      </a:rPr>
                      <m:t>z</m:t>
                    </m:r>
                    <m:r>
                      <a:rPr lang="en-US" i="1">
                        <a:latin typeface="Cambria Math"/>
                        <a:ea typeface="Cambria Math"/>
                      </a:rPr>
                      <m:t>≠</m:t>
                    </m:r>
                    <m:r>
                      <a:rPr lang="en-US" b="1">
                        <a:latin typeface="Cambria Math"/>
                      </a:rPr>
                      <m:t>𝐏𝐫𝐞𝐥𝐚𝐛</m:t>
                    </m:r>
                    <m:r>
                      <a:rPr lang="en-US" b="1">
                        <a:latin typeface="Cambria Math"/>
                      </a:rPr>
                      <m:t>(</m:t>
                    </m:r>
                    <m:r>
                      <a:rPr lang="en-US" b="1">
                        <a:latin typeface="Cambria Math"/>
                      </a:rPr>
                      <m:t>𝐯</m:t>
                    </m:r>
                    <m:r>
                      <a:rPr lang="en-US" b="1">
                        <a:latin typeface="Cambria Math"/>
                      </a:rPr>
                      <m:t>)</m:t>
                    </m:r>
                  </m:oMath>
                </a14:m>
                <a:r>
                  <a:rPr lang="en-US" dirty="0"/>
                  <a:t> for some node v?</a:t>
                </a: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474133" y="1828800"/>
                <a:ext cx="7907867" cy="4351338"/>
              </a:xfrm>
              <a:prstGeom prst="rect">
                <a:avLst/>
              </a:prstGeom>
              <a:blipFill>
                <a:blip r:embed="rId3"/>
                <a:stretch>
                  <a:fillRect l="-7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496800" y="2133600"/>
                <a:ext cx="3649461"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Pr</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a:rPr>
                                    <m:t>𝐔</m:t>
                                  </m:r>
                                </m:e>
                                <m:sub>
                                  <m:r>
                                    <a:rPr lang="en-US" b="1" i="1">
                                      <a:latin typeface="Cambria Math"/>
                                    </a:rPr>
                                    <m:t>𝒏</m:t>
                                  </m:r>
                                </m:sub>
                              </m:sSub>
                            </m:e>
                          </m:acc>
                          <m:r>
                            <a:rPr lang="en-US" i="1">
                              <a:latin typeface="Cambria Math"/>
                            </a:rPr>
                            <m:t>|</m:t>
                          </m:r>
                        </m:e>
                      </m:d>
                      <m:r>
                        <a:rPr lang="en-US" i="1">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𝑖</m:t>
                          </m:r>
                          <m:r>
                            <a:rPr lang="en-US" i="1">
                              <a:latin typeface="Cambria Math"/>
                            </a:rPr>
                            <m:t>≤</m:t>
                          </m:r>
                          <m:r>
                            <a:rPr lang="en-US" i="1">
                              <a:latin typeface="Cambria Math"/>
                            </a:rPr>
                            <m:t>𝑛</m:t>
                          </m:r>
                        </m:sub>
                        <m:sup/>
                        <m:e>
                          <m:d>
                            <m:dPr>
                              <m:ctrlPr>
                                <a:rPr lang="en-US" i="1">
                                  <a:latin typeface="Cambria Math" panose="02040503050406030204" pitchFamily="18" charset="0"/>
                                </a:rPr>
                              </m:ctrlPr>
                            </m:dPr>
                            <m:e>
                              <m:r>
                                <a:rPr lang="en-US" i="1">
                                  <a:latin typeface="Cambria Math"/>
                                </a:rPr>
                                <m:t>𝑖</m:t>
                              </m:r>
                              <m:r>
                                <a:rPr lang="en-US" i="1">
                                  <a:latin typeface="Cambria Math"/>
                                </a:rPr>
                                <m:t>−1</m:t>
                              </m:r>
                            </m:e>
                          </m:d>
                        </m:e>
                      </m:nary>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496800" y="2133600"/>
                <a:ext cx="3649461" cy="7645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563664" y="3279674"/>
                <a:ext cx="2595775" cy="396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𝐏𝐫𝐞𝐥𝐚𝐛</m:t>
                      </m:r>
                      <m:d>
                        <m:dPr>
                          <m:ctrlPr>
                            <a:rPr lang="en-US" b="1" i="1">
                              <a:latin typeface="Cambria Math" panose="02040503050406030204" pitchFamily="18" charset="0"/>
                            </a:rPr>
                          </m:ctrlPr>
                        </m:dPr>
                        <m:e>
                          <m:r>
                            <a:rPr lang="en-US" b="1" i="1">
                              <a:latin typeface="Cambria Math"/>
                            </a:rPr>
                            <m:t>𝒗</m:t>
                          </m:r>
                        </m:e>
                      </m:d>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𝑟</m:t>
                          </m:r>
                          <m:r>
                            <a:rPr lang="en-US" i="1">
                              <a:latin typeface="Cambria Math"/>
                            </a:rPr>
                            <m:t>(</m:t>
                          </m:r>
                          <m:r>
                            <a:rPr lang="en-US" i="1">
                              <a:latin typeface="Cambria Math"/>
                            </a:rPr>
                            <m:t>𝑣</m:t>
                          </m:r>
                          <m:r>
                            <a:rPr lang="en-US" i="1">
                              <a:latin typeface="Cambria Math"/>
                            </a:rPr>
                            <m:t>)</m:t>
                          </m:r>
                        </m:sub>
                      </m:sSub>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3563664" y="3279674"/>
                <a:ext cx="2595775" cy="396006"/>
              </a:xfrm>
              <a:prstGeom prst="rect">
                <a:avLst/>
              </a:prstGeom>
              <a:blipFill>
                <a:blip r:embed="rId5"/>
                <a:stretch>
                  <a:fillRect b="-9231"/>
                </a:stretch>
              </a:blipFill>
            </p:spPr>
            <p:txBody>
              <a:bodyPr/>
              <a:lstStyle/>
              <a:p>
                <a:r>
                  <a:rPr lang="en-US">
                    <a:noFill/>
                  </a:rPr>
                  <a:t> </a:t>
                </a:r>
              </a:p>
            </p:txBody>
          </p:sp>
        </mc:Fallback>
      </mc:AlternateContent>
      <p:sp>
        <p:nvSpPr>
          <p:cNvPr id="7" name="Right Brace 6"/>
          <p:cNvSpPr/>
          <p:nvPr/>
        </p:nvSpPr>
        <p:spPr>
          <a:xfrm rot="5400000">
            <a:off x="4574699" y="2551643"/>
            <a:ext cx="375601" cy="1085862"/>
          </a:xfrm>
          <a:prstGeom prst="rightBrace">
            <a:avLst>
              <a:gd name="adj1" fmla="val 8333"/>
              <a:gd name="adj2" fmla="val 505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378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 </a:t>
            </a:r>
            <a:r>
              <a:rPr lang="en-US" dirty="0" smtClean="0"/>
              <a:t>Collision</a:t>
            </a:r>
            <a:endParaRPr lang="en-US" dirty="0"/>
          </a:p>
        </p:txBody>
      </p:sp>
      <p:sp>
        <p:nvSpPr>
          <p:cNvPr id="3" name="Text Placeholder 2"/>
          <p:cNvSpPr>
            <a:spLocks noGrp="1"/>
          </p:cNvSpPr>
          <p:nvPr>
            <p:ph type="body" idx="1"/>
          </p:nvPr>
        </p:nvSpPr>
        <p:spPr>
          <a:xfrm>
            <a:off x="1905000" y="2199002"/>
            <a:ext cx="5715000" cy="3356031"/>
          </a:xfrm>
        </p:spPr>
        <p:txBody>
          <a:bodyPr/>
          <a:lstStyle/>
          <a:p>
            <a:endParaRPr lang="en-US" sz="2000" dirty="0"/>
          </a:p>
          <a:p>
            <a:pPr marL="38100" indent="0">
              <a:buNone/>
            </a:pPr>
            <a:endParaRPr lang="en-US" sz="2000" i="1" dirty="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66</a:t>
            </a:fld>
            <a:endParaRPr lang="en-US" dirty="0"/>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nvPr>
            </p:nvGraphicFramePr>
            <p:xfrm>
              <a:off x="8153400" y="2743200"/>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extLst/>
              </p:nvPr>
            </p:nvGraphicFramePr>
            <p:xfrm>
              <a:off x="8153400" y="2743200"/>
              <a:ext cx="2514600" cy="2225040"/>
            </p:xfrm>
            <a:graphic>
              <a:graphicData uri="http://schemas.openxmlformats.org/drawingml/2006/table">
                <a:tbl>
                  <a:tblPr firstRow="1" bandRow="1"/>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483" t="-108197" r="-100966" b="-403279"/>
                          </a:stretch>
                        </a:blipFill>
                      </a:tcPr>
                    </a:tc>
                    <a:tc>
                      <a:txBody>
                        <a:bodyPr/>
                        <a:lstStyle/>
                        <a:p>
                          <a:endParaRPr lang="en-US"/>
                        </a:p>
                      </a:txBody>
                      <a:tcPr>
                        <a:blipFill>
                          <a:blip r:embed="rId2"/>
                          <a:stretch>
                            <a:fillRect l="-100971" t="-108197" r="-1456" b="-403279"/>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483" t="-208197" r="-100966" b="-303279"/>
                          </a:stretch>
                        </a:blipFill>
                      </a:tcPr>
                    </a:tc>
                    <a:tc>
                      <a:txBody>
                        <a:bodyPr/>
                        <a:lstStyle/>
                        <a:p>
                          <a:endParaRPr lang="en-US"/>
                        </a:p>
                      </a:txBody>
                      <a:tcPr>
                        <a:blipFill>
                          <a:blip r:embed="rId2"/>
                          <a:stretch>
                            <a:fillRect l="-100971" t="-208197" r="-1456" b="-303279"/>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483" t="-506557" r="-100966" b="-4918"/>
                          </a:stretch>
                        </a:blipFill>
                      </a:tcPr>
                    </a:tc>
                    <a:tc>
                      <a:txBody>
                        <a:bodyPr/>
                        <a:lstStyle/>
                        <a:p>
                          <a:endParaRPr lang="en-US"/>
                        </a:p>
                      </a:txBody>
                      <a:tcPr>
                        <a:blipFill>
                          <a:blip r:embed="rId2"/>
                          <a:stretch>
                            <a:fillRect l="-100971" t="-506557" r="-1456" b="-4918"/>
                          </a:stretch>
                        </a:blipFill>
                      </a:tcPr>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254000" y="1828800"/>
                <a:ext cx="7899400"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38100" indent="0">
                  <a:buNone/>
                </a:pPr>
                <a:r>
                  <a:rPr lang="en-US" b="1" dirty="0"/>
                  <a:t>Question: </a:t>
                </a:r>
                <a:r>
                  <a:rPr lang="en-US" dirty="0"/>
                  <a:t>Suppose we can make at most q queries to the random oracle. What is the probability we find some </a:t>
                </a:r>
                <a14:m>
                  <m:oMath xmlns:m="http://schemas.openxmlformats.org/officeDocument/2006/math">
                    <m:r>
                      <m:rPr>
                        <m:sty m:val="p"/>
                      </m:rPr>
                      <a:rPr lang="en-US">
                        <a:latin typeface="Cambria Math"/>
                      </a:rPr>
                      <m:t>z</m:t>
                    </m:r>
                  </m:oMath>
                </a14:m>
                <a:r>
                  <a:rPr lang="en-US" dirty="0"/>
                  <a:t> </a:t>
                </a:r>
                <a:r>
                  <a:rPr lang="en-US" dirty="0" err="1"/>
                  <a:t>s.t.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𝑣</m:t>
                        </m:r>
                      </m:sub>
                    </m:sSub>
                    <m:r>
                      <a:rPr lang="en-US" i="1">
                        <a:latin typeface="Cambria Math"/>
                      </a:rPr>
                      <m:t>=</m:t>
                    </m:r>
                    <m:r>
                      <a:rPr lang="en-US" i="1">
                        <a:latin typeface="Cambria Math"/>
                      </a:rPr>
                      <m:t>𝐻</m:t>
                    </m:r>
                    <m:d>
                      <m:dPr>
                        <m:ctrlPr>
                          <a:rPr lang="en-US" i="1">
                            <a:latin typeface="Cambria Math" panose="02040503050406030204" pitchFamily="18" charset="0"/>
                          </a:rPr>
                        </m:ctrlPr>
                      </m:dPr>
                      <m:e>
                        <m:r>
                          <a:rPr lang="en-US" i="1">
                            <a:latin typeface="Cambria Math"/>
                          </a:rPr>
                          <m:t>𝑧</m:t>
                        </m:r>
                      </m:e>
                    </m:d>
                  </m:oMath>
                </a14:m>
                <a:r>
                  <a:rPr lang="en-US" dirty="0"/>
                  <a:t> but  </a:t>
                </a:r>
                <a14:m>
                  <m:oMath xmlns:m="http://schemas.openxmlformats.org/officeDocument/2006/math">
                    <m:r>
                      <m:rPr>
                        <m:sty m:val="p"/>
                      </m:rPr>
                      <a:rPr lang="en-US">
                        <a:latin typeface="Cambria Math"/>
                      </a:rPr>
                      <m:t>z</m:t>
                    </m:r>
                    <m:r>
                      <a:rPr lang="en-US" i="1">
                        <a:latin typeface="Cambria Math"/>
                        <a:ea typeface="Cambria Math"/>
                      </a:rPr>
                      <m:t>≠</m:t>
                    </m:r>
                    <m:r>
                      <a:rPr lang="en-US" b="1">
                        <a:latin typeface="Cambria Math"/>
                      </a:rPr>
                      <m:t>𝐏𝐫𝐞𝐥𝐚𝐛</m:t>
                    </m:r>
                    <m:r>
                      <a:rPr lang="en-US" b="1">
                        <a:latin typeface="Cambria Math"/>
                      </a:rPr>
                      <m:t>(</m:t>
                    </m:r>
                    <m:r>
                      <a:rPr lang="en-US" b="1">
                        <a:latin typeface="Cambria Math"/>
                      </a:rPr>
                      <m:t>𝐯</m:t>
                    </m:r>
                    <m:r>
                      <a:rPr lang="en-US" b="1">
                        <a:latin typeface="Cambria Math"/>
                      </a:rPr>
                      <m:t>)</m:t>
                    </m:r>
                  </m:oMath>
                </a14:m>
                <a:r>
                  <a:rPr lang="en-US" dirty="0"/>
                  <a:t> for some node v?</a:t>
                </a:r>
              </a:p>
              <a:p>
                <a:pPr marL="38100" indent="0">
                  <a:buNone/>
                </a:pPr>
                <a:endParaRPr lang="en-US" dirty="0"/>
              </a:p>
              <a:p>
                <a:pPr marL="38100" indent="0">
                  <a:buNone/>
                </a:pPr>
                <a:r>
                  <a:rPr lang="en-US" b="1" dirty="0"/>
                  <a:t>Answer: </a:t>
                </a:r>
                <a:r>
                  <a:rPr lang="en-US" dirty="0"/>
                  <a:t>at most </a:t>
                </a:r>
                <a14:m>
                  <m:oMath xmlns:m="http://schemas.openxmlformats.org/officeDocument/2006/math">
                    <m:r>
                      <a:rPr lang="en-US" i="1">
                        <a:latin typeface="Cambria Math"/>
                      </a:rPr>
                      <m:t>𝑛</m:t>
                    </m:r>
                    <m:sSup>
                      <m:sSupPr>
                        <m:ctrlPr>
                          <a:rPr lang="en-US" i="1">
                            <a:latin typeface="Cambria Math" panose="02040503050406030204" pitchFamily="18" charset="0"/>
                          </a:rPr>
                        </m:ctrlPr>
                      </m:sSupPr>
                      <m:e>
                        <m:r>
                          <a:rPr lang="en-US" i="1">
                            <a:latin typeface="Cambria Math"/>
                          </a:rPr>
                          <m:t>𝑞</m:t>
                        </m:r>
                        <m:r>
                          <a:rPr lang="en-US" i="1">
                            <a:latin typeface="Cambria Math"/>
                          </a:rPr>
                          <m:t>2</m:t>
                        </m:r>
                      </m:e>
                      <m:sup>
                        <m:r>
                          <a:rPr lang="en-US" i="1">
                            <a:latin typeface="Cambria Math"/>
                          </a:rPr>
                          <m:t>−</m:t>
                        </m:r>
                        <m:r>
                          <a:rPr lang="en-US" i="1">
                            <a:latin typeface="Cambria Math"/>
                          </a:rPr>
                          <m:t>𝑤</m:t>
                        </m:r>
                      </m:sup>
                    </m:sSup>
                  </m:oMath>
                </a14:m>
                <a:endParaRPr lang="en-US" dirty="0"/>
              </a:p>
              <a:p>
                <a:pPr marL="38100" indent="0">
                  <a:buNone/>
                </a:pPr>
                <a:endParaRPr lang="en-US" dirty="0"/>
              </a:p>
              <a:p>
                <a:pPr marL="38100" indent="0">
                  <a:buNone/>
                </a:pP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r>
                          <a:rPr lang="en-US" i="1">
                            <a:latin typeface="Cambria Math"/>
                          </a:rPr>
                          <m:t>𝑖</m:t>
                        </m:r>
                      </m:sub>
                    </m:sSub>
                  </m:oMath>
                </a14:m>
                <a:r>
                  <a:rPr lang="en-US" dirty="0"/>
                  <a:t> be </a:t>
                </a:r>
                <a:r>
                  <a:rPr lang="en-US" dirty="0" err="1"/>
                  <a:t>ith</a:t>
                </a:r>
                <a:r>
                  <a:rPr lang="en-US" dirty="0"/>
                  <a:t> query to random oracle such that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r>
                          <a:rPr lang="en-US" i="1">
                            <a:latin typeface="Cambria Math"/>
                          </a:rPr>
                          <m:t>𝑖</m:t>
                        </m:r>
                      </m:sub>
                    </m:sSub>
                    <m:r>
                      <a:rPr lang="en-US" i="1">
                        <a:latin typeface="Cambria Math"/>
                        <a:ea typeface="Cambria Math"/>
                      </a:rPr>
                      <m:t>≠</m:t>
                    </m:r>
                    <m:r>
                      <a:rPr lang="en-US" b="1" i="1">
                        <a:latin typeface="Cambria Math"/>
                      </a:rPr>
                      <m:t>𝐏𝐫𝐞𝐥𝐚𝐛</m:t>
                    </m:r>
                    <m:d>
                      <m:dPr>
                        <m:ctrlPr>
                          <a:rPr lang="en-US" b="1" i="1">
                            <a:latin typeface="Cambria Math" panose="02040503050406030204" pitchFamily="18" charset="0"/>
                          </a:rPr>
                        </m:ctrlPr>
                      </m:dPr>
                      <m:e>
                        <m:r>
                          <a:rPr lang="en-US" b="1" i="1">
                            <a:latin typeface="Cambria Math"/>
                          </a:rPr>
                          <m:t>𝒗</m:t>
                        </m:r>
                      </m:e>
                    </m:d>
                  </m:oMath>
                </a14:m>
                <a:r>
                  <a:rPr lang="en-US" dirty="0"/>
                  <a:t> for any node </a:t>
                </a:r>
                <a14:m>
                  <m:oMath xmlns:m="http://schemas.openxmlformats.org/officeDocument/2006/math">
                    <m:r>
                      <a:rPr lang="en-US" b="1" i="1">
                        <a:latin typeface="Cambria Math"/>
                      </a:rPr>
                      <m:t>𝒗</m:t>
                    </m:r>
                    <m:r>
                      <a:rPr lang="en-US" b="1" i="1">
                        <a:latin typeface="Cambria Math"/>
                      </a:rPr>
                      <m:t>≤</m:t>
                    </m:r>
                    <m:r>
                      <a:rPr lang="en-US" b="1" i="1">
                        <a:latin typeface="Cambria Math"/>
                      </a:rPr>
                      <m:t>𝒏</m:t>
                    </m:r>
                  </m:oMath>
                </a14:m>
                <a:r>
                  <a:rPr lang="en-US" dirty="0"/>
                  <a:t> then we have</a:t>
                </a:r>
              </a:p>
              <a:p>
                <a:pPr marL="38100" indent="0">
                  <a:buNone/>
                </a:pPr>
                <a:endParaRPr lang="en-US" dirty="0"/>
              </a:p>
              <a:p>
                <a:pPr marL="38100" indent="0">
                  <a:buNone/>
                </a:pPr>
                <a14:m>
                  <m:oMathPara xmlns:m="http://schemas.openxmlformats.org/officeDocument/2006/math">
                    <m:oMathParaPr>
                      <m:jc m:val="centerGroup"/>
                    </m:oMathParaPr>
                    <m:oMath xmlns:m="http://schemas.openxmlformats.org/officeDocument/2006/math">
                      <m:r>
                        <a:rPr lang="en-US" b="1">
                          <a:latin typeface="Cambria Math"/>
                        </a:rPr>
                        <m:t>𝐏𝐫</m:t>
                      </m:r>
                      <m:d>
                        <m:dPr>
                          <m:begChr m:val="["/>
                          <m:endChr m:val="]"/>
                          <m:ctrlPr>
                            <a:rPr lang="en-US" b="1" i="1">
                              <a:latin typeface="Cambria Math" panose="02040503050406030204" pitchFamily="18" charset="0"/>
                            </a:rPr>
                          </m:ctrlPr>
                        </m:dPr>
                        <m:e>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i="1">
                                      <a:latin typeface="Cambria Math"/>
                                    </a:rPr>
                                    <m:t>𝑖</m:t>
                                  </m:r>
                                </m:sub>
                              </m:sSub>
                            </m:e>
                          </m:d>
                          <m:r>
                            <a:rPr lang="en-US" b="1" i="1">
                              <a:latin typeface="Cambria Math"/>
                            </a:rPr>
                            <m:t> </m:t>
                          </m:r>
                          <m:r>
                            <a:rPr lang="en-US" b="1" i="1">
                              <a:latin typeface="Cambria Math"/>
                              <a:ea typeface="Cambria Math"/>
                            </a:rPr>
                            <m:t>∈</m:t>
                          </m:r>
                          <m:d>
                            <m:dPr>
                              <m:begChr m:val="{"/>
                              <m:endChr m:val="}"/>
                              <m:ctrlPr>
                                <a:rPr lang="en-US" b="1"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𝑛</m:t>
                                  </m:r>
                                </m:sub>
                              </m:sSub>
                            </m:e>
                          </m:d>
                        </m:e>
                      </m:d>
                      <m:r>
                        <a:rPr lang="en-US" b="1" i="1">
                          <a:latin typeface="Cambria Math"/>
                        </a:rPr>
                        <m:t>≤</m:t>
                      </m:r>
                      <m:r>
                        <a:rPr lang="en-US" i="1">
                          <a:latin typeface="Cambria Math"/>
                        </a:rPr>
                        <m:t>𝑛</m:t>
                      </m:r>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a:p>
                <a:pPr marL="38100" indent="0">
                  <a:buNone/>
                </a:pPr>
                <a:endParaRPr lang="en-US" dirty="0"/>
              </a:p>
              <a:p>
                <a:pPr marL="38100" indent="0">
                  <a:buNone/>
                </a:pPr>
                <a14:m>
                  <m:oMathPara xmlns:m="http://schemas.openxmlformats.org/officeDocument/2006/math">
                    <m:oMathParaPr>
                      <m:jc m:val="centerGroup"/>
                    </m:oMathParaPr>
                    <m:oMath xmlns:m="http://schemas.openxmlformats.org/officeDocument/2006/math">
                      <m:r>
                        <a:rPr lang="en-US" b="1">
                          <a:latin typeface="Cambria Math"/>
                        </a:rPr>
                        <m:t>𝐏𝐫</m:t>
                      </m:r>
                      <m:d>
                        <m:dPr>
                          <m:begChr m:val="["/>
                          <m:endChr m:val="]"/>
                          <m:ctrlPr>
                            <a:rPr lang="en-US" b="1" i="1">
                              <a:latin typeface="Cambria Math" panose="02040503050406030204" pitchFamily="18" charset="0"/>
                            </a:rPr>
                          </m:ctrlPr>
                        </m:dPr>
                        <m:e>
                          <m:r>
                            <a:rPr lang="en-US" b="1" i="1">
                              <a:latin typeface="Cambria Math"/>
                              <a:ea typeface="Cambria Math"/>
                            </a:rPr>
                            <m:t>∃</m:t>
                          </m:r>
                          <m:r>
                            <a:rPr lang="en-US" b="1" i="1">
                              <a:latin typeface="Cambria Math"/>
                              <a:ea typeface="Cambria Math"/>
                            </a:rPr>
                            <m:t>𝒊</m:t>
                          </m:r>
                          <m:r>
                            <a:rPr lang="en-US" b="1" i="1">
                              <a:latin typeface="Cambria Math"/>
                              <a:ea typeface="Cambria Math"/>
                            </a:rPr>
                            <m:t>≤</m:t>
                          </m:r>
                          <m:r>
                            <a:rPr lang="en-US" i="1">
                              <a:latin typeface="Cambria Math"/>
                              <a:ea typeface="Cambria Math"/>
                            </a:rPr>
                            <m:t>𝑞</m:t>
                          </m:r>
                          <m:r>
                            <a:rPr lang="en-US" i="1">
                              <a:latin typeface="Cambria Math"/>
                              <a:ea typeface="Cambria Math"/>
                            </a:rPr>
                            <m:t>. </m:t>
                          </m:r>
                          <m:r>
                            <a:rPr lang="en-US" i="1">
                              <a:latin typeface="Cambria Math"/>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i="1">
                                      <a:latin typeface="Cambria Math"/>
                                    </a:rPr>
                                    <m:t>𝑖</m:t>
                                  </m:r>
                                </m:sub>
                              </m:sSub>
                            </m:e>
                          </m:d>
                          <m:r>
                            <a:rPr lang="en-US" b="1" i="1">
                              <a:latin typeface="Cambria Math"/>
                            </a:rPr>
                            <m:t> </m:t>
                          </m:r>
                          <m:r>
                            <a:rPr lang="en-US" b="1" i="1">
                              <a:latin typeface="Cambria Math"/>
                              <a:ea typeface="Cambria Math"/>
                            </a:rPr>
                            <m:t>∈</m:t>
                          </m:r>
                          <m:d>
                            <m:dPr>
                              <m:begChr m:val="{"/>
                              <m:endChr m:val="}"/>
                              <m:ctrlPr>
                                <a:rPr lang="en-US" b="1"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𝐿</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𝐿</m:t>
                                  </m:r>
                                </m:e>
                                <m:sub>
                                  <m:r>
                                    <a:rPr lang="en-US" i="1">
                                      <a:latin typeface="Cambria Math"/>
                                    </a:rPr>
                                    <m:t>𝑛</m:t>
                                  </m:r>
                                </m:sub>
                              </m:sSub>
                            </m:e>
                          </m:d>
                        </m:e>
                      </m:d>
                      <m:r>
                        <a:rPr lang="en-US" b="1" i="1">
                          <a:latin typeface="Cambria Math"/>
                        </a:rPr>
                        <m:t>≤</m:t>
                      </m:r>
                      <m:r>
                        <a:rPr lang="en-US" i="1">
                          <a:latin typeface="Cambria Math"/>
                        </a:rPr>
                        <m:t>𝑛𝑞</m:t>
                      </m:r>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a:p>
                <a:pPr marL="38100" indent="0">
                  <a:buNone/>
                </a:pPr>
                <a:endParaRPr lang="en-US" dirty="0"/>
              </a:p>
              <a:p>
                <a:pPr marL="38100" indent="0">
                  <a:buNone/>
                </a:pPr>
                <a:endParaRPr lang="en-US" dirty="0"/>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254000" y="1828800"/>
                <a:ext cx="7899400" cy="4351338"/>
              </a:xfrm>
              <a:prstGeom prst="rect">
                <a:avLst/>
              </a:prstGeom>
              <a:blipFill>
                <a:blip r:embed="rId3"/>
                <a:stretch>
                  <a:fillRect l="-772" r="-3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496800" y="2133600"/>
                <a:ext cx="3649461"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Pr</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a:rPr>
                                    <m:t>𝐔</m:t>
                                  </m:r>
                                </m:e>
                                <m:sub>
                                  <m:r>
                                    <a:rPr lang="en-US" b="1" i="1">
                                      <a:latin typeface="Cambria Math"/>
                                    </a:rPr>
                                    <m:t>𝒏</m:t>
                                  </m:r>
                                </m:sub>
                              </m:sSub>
                            </m:e>
                          </m:acc>
                          <m:r>
                            <a:rPr lang="en-US" i="1">
                              <a:latin typeface="Cambria Math"/>
                            </a:rPr>
                            <m:t>|</m:t>
                          </m:r>
                        </m:e>
                      </m:d>
                      <m:r>
                        <a:rPr lang="en-US" i="1">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𝑖</m:t>
                          </m:r>
                          <m:r>
                            <a:rPr lang="en-US" i="1">
                              <a:latin typeface="Cambria Math"/>
                            </a:rPr>
                            <m:t>≤</m:t>
                          </m:r>
                          <m:r>
                            <a:rPr lang="en-US" i="1">
                              <a:latin typeface="Cambria Math"/>
                            </a:rPr>
                            <m:t>𝑛</m:t>
                          </m:r>
                        </m:sub>
                        <m:sup/>
                        <m:e>
                          <m:d>
                            <m:dPr>
                              <m:ctrlPr>
                                <a:rPr lang="en-US" i="1">
                                  <a:latin typeface="Cambria Math" panose="02040503050406030204" pitchFamily="18" charset="0"/>
                                </a:rPr>
                              </m:ctrlPr>
                            </m:dPr>
                            <m:e>
                              <m:r>
                                <a:rPr lang="en-US" i="1">
                                  <a:latin typeface="Cambria Math"/>
                                </a:rPr>
                                <m:t>𝑖</m:t>
                              </m:r>
                              <m:r>
                                <a:rPr lang="en-US" i="1">
                                  <a:latin typeface="Cambria Math"/>
                                </a:rPr>
                                <m:t>−1</m:t>
                              </m:r>
                            </m:e>
                          </m:d>
                        </m:e>
                      </m:nary>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r>
                        <a:rPr lang="en-US" i="1">
                          <a:latin typeface="Cambria Math"/>
                        </a:rPr>
                        <m:t>≤</m:t>
                      </m:r>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sSup>
                        <m:sSupPr>
                          <m:ctrlPr>
                            <a:rPr lang="en-US" i="1">
                              <a:latin typeface="Cambria Math" panose="02040503050406030204" pitchFamily="18" charset="0"/>
                            </a:rPr>
                          </m:ctrlPr>
                        </m:sSupPr>
                        <m:e>
                          <m:r>
                            <a:rPr lang="en-US" i="1">
                              <a:latin typeface="Cambria Math"/>
                            </a:rPr>
                            <m:t>2</m:t>
                          </m:r>
                        </m:e>
                        <m:sup>
                          <m:r>
                            <a:rPr lang="en-US" i="1">
                              <a:latin typeface="Cambria Math"/>
                            </a:rPr>
                            <m:t>−</m:t>
                          </m:r>
                          <m:r>
                            <a:rPr lang="en-US" i="1">
                              <a:latin typeface="Cambria Math"/>
                            </a:rPr>
                            <m:t>𝑤</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496800" y="2133600"/>
                <a:ext cx="3649461" cy="7645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598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a:t>, x and H </a:t>
                </a:r>
                <a:r>
                  <a:rPr lang="en-US" dirty="0"/>
                  <a:t>we get an execution trace</a:t>
                </a:r>
              </a:p>
              <a:p>
                <a:pPr marL="533387"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𝑡</m:t>
                          </m:r>
                        </m:sup>
                      </m:sSubSup>
                    </m:oMath>
                  </m:oMathPara>
                </a14:m>
                <a:endParaRPr lang="en-US" dirty="0" smtClean="0"/>
              </a:p>
              <a:p>
                <a:r>
                  <a:rPr lang="en-US" dirty="0" smtClean="0"/>
                  <a:t>Track </a:t>
                </a:r>
                <a14:m>
                  <m:oMath xmlns:m="http://schemas.openxmlformats.org/officeDocument/2006/math">
                    <m:r>
                      <a:rPr lang="en-US" sz="2667" i="1">
                        <a:latin typeface="Cambria Math" panose="02040503050406030204" pitchFamily="18" charset="0"/>
                      </a:rPr>
                      <m:t>𝐿</m:t>
                    </m:r>
                    <m:r>
                      <a:rPr lang="en-US" sz="2667" i="1" baseline="-25000">
                        <a:latin typeface="Cambria Math" panose="02040503050406030204" pitchFamily="18" charset="0"/>
                      </a:rPr>
                      <m:t>𝑣</m:t>
                    </m:r>
                  </m:oMath>
                </a14:m>
                <a:r>
                  <a:rPr lang="en-US" dirty="0" smtClean="0"/>
                  <a:t> for each node v</a:t>
                </a:r>
              </a:p>
              <a:p>
                <a:pPr lvl="1"/>
                <a:r>
                  <a:rPr lang="en-US" dirty="0" smtClean="0"/>
                  <a:t>Note rounds where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smtClean="0"/>
                  <a:t> appear as the input to random oracle query?</a:t>
                </a:r>
              </a:p>
              <a:p>
                <a:pPr lvl="1"/>
                <a:r>
                  <a:rPr lang="en-US" dirty="0" smtClean="0"/>
                  <a:t>Note rounds does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smtClean="0"/>
                  <a:t> appear as an the output to a random oracle query?</a:t>
                </a:r>
              </a:p>
              <a:p>
                <a:pPr lvl="1"/>
                <a:r>
                  <a:rPr lang="en-US" dirty="0" smtClean="0"/>
                  <a:t>Define Need(</a:t>
                </a:r>
                <a:r>
                  <a:rPr lang="en-US" dirty="0" err="1" smtClean="0"/>
                  <a:t>v,i</a:t>
                </a:r>
                <a:r>
                  <a:rPr lang="en-US" dirty="0" smtClean="0"/>
                  <a:t>)=1 if and only if the next time </a:t>
                </a:r>
                <a:r>
                  <a:rPr lang="en-US" dirty="0"/>
                  <a:t>(after round </a:t>
                </a:r>
                <a:r>
                  <a:rPr lang="en-US" dirty="0" err="1"/>
                  <a:t>i</a:t>
                </a:r>
                <a:r>
                  <a:rPr lang="en-US" dirty="0" smtClean="0"/>
                  <a:t>) label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smtClean="0"/>
                  <a:t> appears it is as an input; otherwise Need(</a:t>
                </a:r>
                <a:r>
                  <a:rPr lang="en-US" dirty="0" err="1" smtClean="0"/>
                  <a:t>v,i</a:t>
                </a:r>
                <a:r>
                  <a:rPr lang="en-US" dirty="0" smtClean="0"/>
                  <a:t>)=0</a:t>
                </a:r>
              </a:p>
              <a:p>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i</m:t>
                        </m:r>
                      </m:sub>
                    </m:sSub>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v</m:t>
                        </m:r>
                        <m:r>
                          <a:rPr lang="en-US" b="0" i="0" smtClean="0">
                            <a:latin typeface="Cambria Math" panose="02040503050406030204" pitchFamily="18" charset="0"/>
                          </a:rPr>
                          <m:t> :</m:t>
                        </m:r>
                        <m:r>
                          <m:rPr>
                            <m:sty m:val="p"/>
                          </m:rPr>
                          <a:rPr lang="en-US" b="0" i="0" smtClean="0">
                            <a:latin typeface="Cambria Math" panose="02040503050406030204" pitchFamily="18" charset="0"/>
                          </a:rPr>
                          <m:t>Need</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v</m:t>
                            </m:r>
                            <m:r>
                              <a:rPr lang="en-US" b="0" i="0" smtClean="0">
                                <a:latin typeface="Cambria Math" panose="02040503050406030204" pitchFamily="18" charset="0"/>
                              </a:rPr>
                              <m:t>,</m:t>
                            </m:r>
                            <m:r>
                              <m:rPr>
                                <m:sty m:val="p"/>
                              </m:rPr>
                              <a:rPr lang="en-US" b="0" i="0" smtClean="0">
                                <a:latin typeface="Cambria Math" panose="02040503050406030204" pitchFamily="18" charset="0"/>
                              </a:rPr>
                              <m:t>i</m:t>
                            </m:r>
                          </m:e>
                        </m:d>
                        <m:r>
                          <a:rPr lang="en-US" b="0" i="0" smtClean="0">
                            <a:latin typeface="Cambria Math" panose="02040503050406030204" pitchFamily="18" charset="0"/>
                          </a:rPr>
                          <m:t>=1</m:t>
                        </m:r>
                      </m:e>
                    </m:d>
                  </m:oMath>
                </a14:m>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67</a:t>
            </a:fld>
            <a:endParaRPr lang="en-US"/>
          </a:p>
        </p:txBody>
      </p:sp>
      <p:cxnSp>
        <p:nvCxnSpPr>
          <p:cNvPr id="6" name="Straight Connector 5"/>
          <p:cNvCxnSpPr/>
          <p:nvPr/>
        </p:nvCxnSpPr>
        <p:spPr>
          <a:xfrm>
            <a:off x="1524000" y="5969000"/>
            <a:ext cx="89408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34763" y="5725559"/>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8" name="TextBox 7"/>
          <p:cNvSpPr txBox="1"/>
          <p:nvPr/>
        </p:nvSpPr>
        <p:spPr>
          <a:xfrm>
            <a:off x="1874140" y="5725559"/>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9" name="TextBox 8"/>
          <p:cNvSpPr txBox="1"/>
          <p:nvPr/>
        </p:nvSpPr>
        <p:spPr>
          <a:xfrm>
            <a:off x="3657600" y="5725559"/>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10" name="TextBox 9"/>
          <p:cNvSpPr txBox="1"/>
          <p:nvPr/>
        </p:nvSpPr>
        <p:spPr>
          <a:xfrm>
            <a:off x="4572342" y="5725559"/>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11" name="TextBox 10"/>
          <p:cNvSpPr txBox="1"/>
          <p:nvPr/>
        </p:nvSpPr>
        <p:spPr>
          <a:xfrm>
            <a:off x="5551544" y="5743297"/>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12" name="TextBox 11"/>
          <p:cNvSpPr txBox="1"/>
          <p:nvPr/>
        </p:nvSpPr>
        <p:spPr>
          <a:xfrm>
            <a:off x="6715637" y="5743297"/>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13" name="TextBox 12"/>
          <p:cNvSpPr txBox="1"/>
          <p:nvPr/>
        </p:nvSpPr>
        <p:spPr>
          <a:xfrm>
            <a:off x="2683344" y="6141129"/>
            <a:ext cx="5736401" cy="666977"/>
          </a:xfrm>
          <a:prstGeom prst="rect">
            <a:avLst/>
          </a:prstGeom>
          <a:noFill/>
        </p:spPr>
        <p:txBody>
          <a:bodyPr wrap="square" rtlCol="0">
            <a:spAutoFit/>
          </a:bodyPr>
          <a:lstStyle/>
          <a:p>
            <a:r>
              <a:rPr lang="en-US" sz="1867" dirty="0"/>
              <a:t>Rounds where v occurs as output </a:t>
            </a:r>
            <a:r>
              <a:rPr lang="en-US" sz="1867" dirty="0">
                <a:latin typeface="Castellar" panose="020A0402060406010301" pitchFamily="18" charset="0"/>
              </a:rPr>
              <a:t>0 </a:t>
            </a:r>
            <a:r>
              <a:rPr lang="en-US" sz="1867" dirty="0"/>
              <a:t>or input </a:t>
            </a:r>
            <a:r>
              <a:rPr lang="en-US" sz="1867" dirty="0">
                <a:latin typeface="Castellar" panose="020A0402060406010301" pitchFamily="18" charset="0"/>
              </a:rPr>
              <a:t>I </a:t>
            </a:r>
          </a:p>
          <a:p>
            <a:r>
              <a:rPr lang="en-US" sz="1867" dirty="0"/>
              <a:t> </a:t>
            </a:r>
          </a:p>
        </p:txBody>
      </p:sp>
      <p:sp>
        <p:nvSpPr>
          <p:cNvPr id="14" name="TextBox 13"/>
          <p:cNvSpPr txBox="1"/>
          <p:nvPr/>
        </p:nvSpPr>
        <p:spPr>
          <a:xfrm>
            <a:off x="8632965" y="6249562"/>
            <a:ext cx="292068" cy="461665"/>
          </a:xfrm>
          <a:prstGeom prst="rect">
            <a:avLst/>
          </a:prstGeom>
          <a:noFill/>
        </p:spPr>
        <p:txBody>
          <a:bodyPr wrap="none" rtlCol="0">
            <a:spAutoFit/>
          </a:bodyPr>
          <a:lstStyle/>
          <a:p>
            <a:r>
              <a:rPr lang="en-US" sz="2400" b="1" dirty="0"/>
              <a:t>t</a:t>
            </a:r>
          </a:p>
        </p:txBody>
      </p:sp>
      <p:cxnSp>
        <p:nvCxnSpPr>
          <p:cNvPr id="16" name="Straight Connector 15"/>
          <p:cNvCxnSpPr/>
          <p:nvPr/>
        </p:nvCxnSpPr>
        <p:spPr>
          <a:xfrm>
            <a:off x="8737600" y="5725559"/>
            <a:ext cx="0" cy="3666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9892" y="6261202"/>
            <a:ext cx="340158" cy="461665"/>
          </a:xfrm>
          <a:prstGeom prst="rect">
            <a:avLst/>
          </a:prstGeom>
          <a:noFill/>
        </p:spPr>
        <p:txBody>
          <a:bodyPr wrap="none" rtlCol="0">
            <a:spAutoFit/>
          </a:bodyPr>
          <a:lstStyle/>
          <a:p>
            <a:r>
              <a:rPr lang="en-US" sz="2400" b="1" dirty="0"/>
              <a:t>0</a:t>
            </a:r>
          </a:p>
        </p:txBody>
      </p:sp>
      <p:cxnSp>
        <p:nvCxnSpPr>
          <p:cNvPr id="18" name="Straight Connector 17"/>
          <p:cNvCxnSpPr/>
          <p:nvPr/>
        </p:nvCxnSpPr>
        <p:spPr>
          <a:xfrm>
            <a:off x="1703995" y="5767915"/>
            <a:ext cx="0" cy="36669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6626" y="5160525"/>
            <a:ext cx="1452257" cy="420564"/>
          </a:xfrm>
          <a:prstGeom prst="rect">
            <a:avLst/>
          </a:prstGeom>
          <a:noFill/>
        </p:spPr>
        <p:txBody>
          <a:bodyPr wrap="none" rtlCol="0">
            <a:spAutoFit/>
          </a:bodyPr>
          <a:lstStyle/>
          <a:p>
            <a:r>
              <a:rPr lang="en-US" sz="2133" dirty="0"/>
              <a:t>Need(</a:t>
            </a:r>
            <a:r>
              <a:rPr lang="en-US" sz="2133" dirty="0" err="1"/>
              <a:t>v,i</a:t>
            </a:r>
            <a:r>
              <a:rPr lang="en-US" sz="2133" dirty="0"/>
              <a:t>)=0</a:t>
            </a:r>
          </a:p>
        </p:txBody>
      </p:sp>
      <p:cxnSp>
        <p:nvCxnSpPr>
          <p:cNvPr id="21" name="Straight Arrow Connector 20"/>
          <p:cNvCxnSpPr>
            <a:stCxn id="19" idx="1"/>
          </p:cNvCxnSpPr>
          <p:nvPr/>
        </p:nvCxnSpPr>
        <p:spPr>
          <a:xfrm flipH="1">
            <a:off x="5251575" y="5386229"/>
            <a:ext cx="925051" cy="565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08945" y="5492652"/>
            <a:ext cx="133009" cy="47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82607" y="5717537"/>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27" name="TextBox 26"/>
          <p:cNvSpPr txBox="1"/>
          <p:nvPr/>
        </p:nvSpPr>
        <p:spPr>
          <a:xfrm>
            <a:off x="7999994" y="5160525"/>
            <a:ext cx="1452257" cy="420564"/>
          </a:xfrm>
          <a:prstGeom prst="rect">
            <a:avLst/>
          </a:prstGeom>
          <a:noFill/>
        </p:spPr>
        <p:txBody>
          <a:bodyPr wrap="none" rtlCol="0">
            <a:spAutoFit/>
          </a:bodyPr>
          <a:lstStyle/>
          <a:p>
            <a:r>
              <a:rPr lang="en-US" sz="2133" dirty="0"/>
              <a:t>Need(</a:t>
            </a:r>
            <a:r>
              <a:rPr lang="en-US" sz="2133" dirty="0" err="1"/>
              <a:t>v,i</a:t>
            </a:r>
            <a:r>
              <a:rPr lang="en-US" sz="2133" dirty="0"/>
              <a:t>)=1</a:t>
            </a:r>
          </a:p>
        </p:txBody>
      </p:sp>
      <p:cxnSp>
        <p:nvCxnSpPr>
          <p:cNvPr id="28" name="Straight Arrow Connector 27"/>
          <p:cNvCxnSpPr/>
          <p:nvPr/>
        </p:nvCxnSpPr>
        <p:spPr>
          <a:xfrm flipH="1">
            <a:off x="4256274" y="5463920"/>
            <a:ext cx="3838217" cy="47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844177" y="5538152"/>
            <a:ext cx="442100" cy="405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0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P</m:t>
                        </m:r>
                      </m:e>
                      <m:sub>
                        <m:r>
                          <m:rPr>
                            <m:sty m:val="p"/>
                          </m:rPr>
                          <a:rPr lang="en-US" i="0">
                            <a:latin typeface="Cambria Math" panose="02040503050406030204" pitchFamily="18" charset="0"/>
                          </a:rPr>
                          <m:t>i</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i="0">
                            <a:latin typeface="Cambria Math" panose="02040503050406030204" pitchFamily="18" charset="0"/>
                          </a:rPr>
                          <m:t>v</m:t>
                        </m:r>
                        <m:r>
                          <a:rPr lang="en-US" i="0">
                            <a:latin typeface="Cambria Math" panose="02040503050406030204" pitchFamily="18" charset="0"/>
                          </a:rPr>
                          <m:t> :</m:t>
                        </m:r>
                        <m:r>
                          <m:rPr>
                            <m:sty m:val="p"/>
                          </m:rPr>
                          <a:rPr lang="en-US" i="0">
                            <a:latin typeface="Cambria Math" panose="02040503050406030204" pitchFamily="18" charset="0"/>
                          </a:rPr>
                          <m:t>Need</m:t>
                        </m:r>
                        <m:d>
                          <m:dPr>
                            <m:ctrlPr>
                              <a:rPr lang="en-US" i="1">
                                <a:latin typeface="Cambria Math" panose="02040503050406030204" pitchFamily="18" charset="0"/>
                              </a:rPr>
                            </m:ctrlPr>
                          </m:dPr>
                          <m:e>
                            <m:r>
                              <m:rPr>
                                <m:sty m:val="p"/>
                              </m:rPr>
                              <a:rPr lang="en-US" i="0">
                                <a:latin typeface="Cambria Math" panose="02040503050406030204" pitchFamily="18" charset="0"/>
                              </a:rPr>
                              <m:t>v</m:t>
                            </m:r>
                            <m:r>
                              <a:rPr lang="en-US" i="0">
                                <a:latin typeface="Cambria Math" panose="02040503050406030204" pitchFamily="18" charset="0"/>
                              </a:rPr>
                              <m:t>,</m:t>
                            </m:r>
                            <m:r>
                              <m:rPr>
                                <m:sty m:val="p"/>
                              </m:rPr>
                              <a:rPr lang="en-US" i="0">
                                <a:latin typeface="Cambria Math" panose="02040503050406030204" pitchFamily="18" charset="0"/>
                              </a:rPr>
                              <m:t>i</m:t>
                            </m:r>
                          </m:e>
                        </m:d>
                        <m:r>
                          <a:rPr lang="en-US" i="0">
                            <a:latin typeface="Cambria Math" panose="02040503050406030204" pitchFamily="18" charset="0"/>
                          </a:rPr>
                          <m:t>=1</m:t>
                        </m:r>
                      </m:e>
                    </m:d>
                  </m:oMath>
                </a14:m>
                <a:r>
                  <a:rPr lang="en-US" dirty="0" smtClean="0"/>
                  <a:t> </a:t>
                </a:r>
                <a:r>
                  <a:rPr lang="en-US" dirty="0" smtClean="0">
                    <a:sym typeface="Wingdings" panose="05000000000000000000" pitchFamily="2" charset="2"/>
                  </a:rPr>
                  <a:t> </a:t>
                </a:r>
                <a:r>
                  <a:rPr lang="en-US" dirty="0" smtClean="0"/>
                  <a:t>does this give us a legal pebbling?</a:t>
                </a:r>
              </a:p>
              <a:p>
                <a:r>
                  <a:rPr lang="en-US" dirty="0"/>
                  <a:t>Order(v) be the bad event </a:t>
                </a:r>
                <a14:m>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𝑣</m:t>
                    </m:r>
                  </m:oMath>
                </a14:m>
                <a:r>
                  <a:rPr lang="en-US" dirty="0"/>
                  <a:t> is used as an RO input before it has appeared as an </a:t>
                </a:r>
                <a:r>
                  <a:rPr lang="en-US" dirty="0" smtClean="0"/>
                  <a:t>output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68</a:t>
            </a:fld>
            <a:endParaRPr lang="en-US"/>
          </a:p>
        </p:txBody>
      </p:sp>
      <p:cxnSp>
        <p:nvCxnSpPr>
          <p:cNvPr id="6" name="Straight Connector 5"/>
          <p:cNvCxnSpPr/>
          <p:nvPr/>
        </p:nvCxnSpPr>
        <p:spPr>
          <a:xfrm>
            <a:off x="1524000" y="5559183"/>
            <a:ext cx="89408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34763" y="5315741"/>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8" name="TextBox 7"/>
          <p:cNvSpPr txBox="1"/>
          <p:nvPr/>
        </p:nvSpPr>
        <p:spPr>
          <a:xfrm>
            <a:off x="1874140" y="5315741"/>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9" name="TextBox 8"/>
          <p:cNvSpPr txBox="1"/>
          <p:nvPr/>
        </p:nvSpPr>
        <p:spPr>
          <a:xfrm>
            <a:off x="3657600" y="5315741"/>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10" name="TextBox 9"/>
          <p:cNvSpPr txBox="1"/>
          <p:nvPr/>
        </p:nvSpPr>
        <p:spPr>
          <a:xfrm>
            <a:off x="4572342" y="5315741"/>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11" name="TextBox 10"/>
          <p:cNvSpPr txBox="1"/>
          <p:nvPr/>
        </p:nvSpPr>
        <p:spPr>
          <a:xfrm>
            <a:off x="5551544" y="5333480"/>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12" name="TextBox 11"/>
          <p:cNvSpPr txBox="1"/>
          <p:nvPr/>
        </p:nvSpPr>
        <p:spPr>
          <a:xfrm>
            <a:off x="6715637" y="5333480"/>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13" name="TextBox 12"/>
          <p:cNvSpPr txBox="1"/>
          <p:nvPr/>
        </p:nvSpPr>
        <p:spPr>
          <a:xfrm>
            <a:off x="2683344" y="5718911"/>
            <a:ext cx="5736401" cy="666977"/>
          </a:xfrm>
          <a:prstGeom prst="rect">
            <a:avLst/>
          </a:prstGeom>
          <a:noFill/>
        </p:spPr>
        <p:txBody>
          <a:bodyPr wrap="square" rtlCol="0">
            <a:spAutoFit/>
          </a:bodyPr>
          <a:lstStyle/>
          <a:p>
            <a:r>
              <a:rPr lang="en-US" sz="1867" dirty="0"/>
              <a:t>Rounds where v occurs as output </a:t>
            </a:r>
            <a:r>
              <a:rPr lang="en-US" sz="1867" dirty="0">
                <a:latin typeface="Castellar" panose="020A0402060406010301" pitchFamily="18" charset="0"/>
              </a:rPr>
              <a:t>0 </a:t>
            </a:r>
            <a:r>
              <a:rPr lang="en-US" sz="1867" dirty="0"/>
              <a:t>or input </a:t>
            </a:r>
            <a:r>
              <a:rPr lang="en-US" sz="1867" dirty="0">
                <a:latin typeface="Castellar" panose="020A0402060406010301" pitchFamily="18" charset="0"/>
              </a:rPr>
              <a:t>I </a:t>
            </a:r>
          </a:p>
          <a:p>
            <a:r>
              <a:rPr lang="en-US" sz="1867" dirty="0"/>
              <a:t> </a:t>
            </a:r>
          </a:p>
        </p:txBody>
      </p:sp>
      <p:sp>
        <p:nvSpPr>
          <p:cNvPr id="14" name="TextBox 13"/>
          <p:cNvSpPr txBox="1"/>
          <p:nvPr/>
        </p:nvSpPr>
        <p:spPr>
          <a:xfrm>
            <a:off x="8632965" y="5839745"/>
            <a:ext cx="292068" cy="461665"/>
          </a:xfrm>
          <a:prstGeom prst="rect">
            <a:avLst/>
          </a:prstGeom>
          <a:noFill/>
        </p:spPr>
        <p:txBody>
          <a:bodyPr wrap="none" rtlCol="0">
            <a:spAutoFit/>
          </a:bodyPr>
          <a:lstStyle/>
          <a:p>
            <a:r>
              <a:rPr lang="en-US" sz="2400" b="1" dirty="0"/>
              <a:t>t</a:t>
            </a:r>
          </a:p>
        </p:txBody>
      </p:sp>
      <p:cxnSp>
        <p:nvCxnSpPr>
          <p:cNvPr id="16" name="Straight Connector 15"/>
          <p:cNvCxnSpPr/>
          <p:nvPr/>
        </p:nvCxnSpPr>
        <p:spPr>
          <a:xfrm>
            <a:off x="8737600" y="5315742"/>
            <a:ext cx="0" cy="36669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9892" y="5851385"/>
            <a:ext cx="340158" cy="461665"/>
          </a:xfrm>
          <a:prstGeom prst="rect">
            <a:avLst/>
          </a:prstGeom>
          <a:noFill/>
        </p:spPr>
        <p:txBody>
          <a:bodyPr wrap="none" rtlCol="0">
            <a:spAutoFit/>
          </a:bodyPr>
          <a:lstStyle/>
          <a:p>
            <a:r>
              <a:rPr lang="en-US" sz="2400" b="1" dirty="0"/>
              <a:t>0</a:t>
            </a:r>
          </a:p>
        </p:txBody>
      </p:sp>
      <p:cxnSp>
        <p:nvCxnSpPr>
          <p:cNvPr id="18" name="Straight Connector 17"/>
          <p:cNvCxnSpPr/>
          <p:nvPr/>
        </p:nvCxnSpPr>
        <p:spPr>
          <a:xfrm>
            <a:off x="1703995" y="5358098"/>
            <a:ext cx="0" cy="36669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82607" y="5307720"/>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24" name="TextBox 23"/>
          <p:cNvSpPr txBox="1"/>
          <p:nvPr/>
        </p:nvSpPr>
        <p:spPr>
          <a:xfrm>
            <a:off x="3141110" y="4721280"/>
            <a:ext cx="1873975" cy="420564"/>
          </a:xfrm>
          <a:prstGeom prst="rect">
            <a:avLst/>
          </a:prstGeom>
          <a:noFill/>
        </p:spPr>
        <p:txBody>
          <a:bodyPr wrap="none" rtlCol="0">
            <a:spAutoFit/>
          </a:bodyPr>
          <a:lstStyle/>
          <a:p>
            <a:r>
              <a:rPr lang="en-US" sz="2133" dirty="0"/>
              <a:t>Expected order</a:t>
            </a:r>
          </a:p>
        </p:txBody>
      </p:sp>
      <p:cxnSp>
        <p:nvCxnSpPr>
          <p:cNvPr id="25" name="Straight Arrow Connector 24"/>
          <p:cNvCxnSpPr>
            <a:stCxn id="24" idx="1"/>
          </p:cNvCxnSpPr>
          <p:nvPr/>
        </p:nvCxnSpPr>
        <p:spPr>
          <a:xfrm flipH="1">
            <a:off x="2216059" y="4946984"/>
            <a:ext cx="925051" cy="565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22400" y="4060285"/>
            <a:ext cx="89408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33163" y="3816844"/>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33" name="TextBox 32"/>
          <p:cNvSpPr txBox="1"/>
          <p:nvPr/>
        </p:nvSpPr>
        <p:spPr>
          <a:xfrm>
            <a:off x="3556000" y="3816844"/>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34" name="TextBox 33"/>
          <p:cNvSpPr txBox="1"/>
          <p:nvPr/>
        </p:nvSpPr>
        <p:spPr>
          <a:xfrm>
            <a:off x="4470742" y="3816844"/>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35" name="TextBox 34"/>
          <p:cNvSpPr txBox="1"/>
          <p:nvPr/>
        </p:nvSpPr>
        <p:spPr>
          <a:xfrm>
            <a:off x="5449944" y="3834583"/>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36" name="TextBox 35"/>
          <p:cNvSpPr txBox="1"/>
          <p:nvPr/>
        </p:nvSpPr>
        <p:spPr>
          <a:xfrm>
            <a:off x="6614037" y="3834583"/>
            <a:ext cx="381836" cy="420564"/>
          </a:xfrm>
          <a:prstGeom prst="rect">
            <a:avLst/>
          </a:prstGeom>
          <a:noFill/>
        </p:spPr>
        <p:txBody>
          <a:bodyPr wrap="none" rtlCol="0">
            <a:spAutoFit/>
          </a:bodyPr>
          <a:lstStyle/>
          <a:p>
            <a:r>
              <a:rPr lang="en-US" sz="2133" dirty="0">
                <a:latin typeface="Castellar" panose="020A0402060406010301" pitchFamily="18" charset="0"/>
              </a:rPr>
              <a:t>0</a:t>
            </a:r>
          </a:p>
        </p:txBody>
      </p:sp>
      <p:sp>
        <p:nvSpPr>
          <p:cNvPr id="37" name="TextBox 36"/>
          <p:cNvSpPr txBox="1"/>
          <p:nvPr/>
        </p:nvSpPr>
        <p:spPr>
          <a:xfrm>
            <a:off x="8531365" y="4340848"/>
            <a:ext cx="292068" cy="461665"/>
          </a:xfrm>
          <a:prstGeom prst="rect">
            <a:avLst/>
          </a:prstGeom>
          <a:noFill/>
        </p:spPr>
        <p:txBody>
          <a:bodyPr wrap="none" rtlCol="0">
            <a:spAutoFit/>
          </a:bodyPr>
          <a:lstStyle/>
          <a:p>
            <a:r>
              <a:rPr lang="en-US" sz="2400" b="1" dirty="0"/>
              <a:t>t</a:t>
            </a:r>
          </a:p>
        </p:txBody>
      </p:sp>
      <p:cxnSp>
        <p:nvCxnSpPr>
          <p:cNvPr id="38" name="Straight Connector 37"/>
          <p:cNvCxnSpPr/>
          <p:nvPr/>
        </p:nvCxnSpPr>
        <p:spPr>
          <a:xfrm>
            <a:off x="8636000" y="3816845"/>
            <a:ext cx="0" cy="36669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48292" y="4352488"/>
            <a:ext cx="340158" cy="461665"/>
          </a:xfrm>
          <a:prstGeom prst="rect">
            <a:avLst/>
          </a:prstGeom>
          <a:noFill/>
        </p:spPr>
        <p:txBody>
          <a:bodyPr wrap="none" rtlCol="0">
            <a:spAutoFit/>
          </a:bodyPr>
          <a:lstStyle/>
          <a:p>
            <a:r>
              <a:rPr lang="en-US" sz="2400" b="1" dirty="0"/>
              <a:t>0</a:t>
            </a:r>
          </a:p>
        </p:txBody>
      </p:sp>
      <p:cxnSp>
        <p:nvCxnSpPr>
          <p:cNvPr id="40" name="Straight Connector 39"/>
          <p:cNvCxnSpPr/>
          <p:nvPr/>
        </p:nvCxnSpPr>
        <p:spPr>
          <a:xfrm>
            <a:off x="1602395" y="3859201"/>
            <a:ext cx="0" cy="36669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881007" y="3808823"/>
            <a:ext cx="290464" cy="420564"/>
          </a:xfrm>
          <a:prstGeom prst="rect">
            <a:avLst/>
          </a:prstGeom>
          <a:noFill/>
        </p:spPr>
        <p:txBody>
          <a:bodyPr wrap="none" rtlCol="0">
            <a:spAutoFit/>
          </a:bodyPr>
          <a:lstStyle/>
          <a:p>
            <a:r>
              <a:rPr lang="en-US" sz="2133" dirty="0">
                <a:latin typeface="Castellar" panose="020A0402060406010301" pitchFamily="18" charset="0"/>
              </a:rPr>
              <a:t>I</a:t>
            </a:r>
          </a:p>
        </p:txBody>
      </p:sp>
      <p:sp>
        <p:nvSpPr>
          <p:cNvPr id="42" name="TextBox 41"/>
          <p:cNvSpPr txBox="1"/>
          <p:nvPr/>
        </p:nvSpPr>
        <p:spPr>
          <a:xfrm>
            <a:off x="3141109" y="3327400"/>
            <a:ext cx="2192010" cy="420564"/>
          </a:xfrm>
          <a:prstGeom prst="rect">
            <a:avLst/>
          </a:prstGeom>
          <a:noFill/>
        </p:spPr>
        <p:txBody>
          <a:bodyPr wrap="none" rtlCol="0">
            <a:spAutoFit/>
          </a:bodyPr>
          <a:lstStyle/>
          <a:p>
            <a:r>
              <a:rPr lang="en-US" sz="2133" dirty="0"/>
              <a:t>Unexpected order</a:t>
            </a:r>
          </a:p>
        </p:txBody>
      </p:sp>
      <p:cxnSp>
        <p:nvCxnSpPr>
          <p:cNvPr id="43" name="Straight Arrow Connector 42"/>
          <p:cNvCxnSpPr>
            <a:stCxn id="42" idx="1"/>
            <a:endCxn id="31" idx="0"/>
          </p:cNvCxnSpPr>
          <p:nvPr/>
        </p:nvCxnSpPr>
        <p:spPr>
          <a:xfrm flipH="1">
            <a:off x="2908639" y="3553103"/>
            <a:ext cx="232471" cy="263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03172" y="4234136"/>
            <a:ext cx="5736401" cy="666977"/>
          </a:xfrm>
          <a:prstGeom prst="rect">
            <a:avLst/>
          </a:prstGeom>
          <a:noFill/>
        </p:spPr>
        <p:txBody>
          <a:bodyPr wrap="square" rtlCol="0">
            <a:spAutoFit/>
          </a:bodyPr>
          <a:lstStyle/>
          <a:p>
            <a:r>
              <a:rPr lang="en-US" sz="1867" dirty="0"/>
              <a:t>Rounds where v occurs as output </a:t>
            </a:r>
            <a:r>
              <a:rPr lang="en-US" sz="1867" dirty="0">
                <a:latin typeface="Castellar" panose="020A0402060406010301" pitchFamily="18" charset="0"/>
              </a:rPr>
              <a:t>0 </a:t>
            </a:r>
            <a:r>
              <a:rPr lang="en-US" sz="1867" dirty="0"/>
              <a:t>or input </a:t>
            </a:r>
            <a:r>
              <a:rPr lang="en-US" sz="1867" dirty="0">
                <a:latin typeface="Castellar" panose="020A0402060406010301" pitchFamily="18" charset="0"/>
              </a:rPr>
              <a:t>I </a:t>
            </a:r>
          </a:p>
          <a:p>
            <a:r>
              <a:rPr lang="en-US" sz="1867" dirty="0"/>
              <a:t> </a:t>
            </a:r>
          </a:p>
        </p:txBody>
      </p:sp>
    </p:spTree>
    <p:extLst>
      <p:ext uri="{BB962C8B-B14F-4D97-AF65-F5344CB8AC3E}">
        <p14:creationId xmlns:p14="http://schemas.microsoft.com/office/powerpoint/2010/main" val="19157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7" grpId="0"/>
      <p:bldP spid="26" grpId="0"/>
      <p:bldP spid="4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690688"/>
                <a:ext cx="10515600" cy="4351339"/>
              </a:xfrm>
            </p:spPr>
            <p:txBody>
              <a:bodyPr/>
              <a:lstStyle/>
              <a:p>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 :</m:t>
                        </m:r>
                        <m:r>
                          <m:rPr>
                            <m:sty m:val="p"/>
                          </m:rPr>
                          <a:rPr lang="en-US">
                            <a:latin typeface="Cambria Math" panose="02040503050406030204" pitchFamily="18" charset="0"/>
                          </a:rPr>
                          <m:t>Need</m:t>
                        </m:r>
                        <m:d>
                          <m:dPr>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i</m:t>
                            </m:r>
                          </m:e>
                        </m:d>
                        <m:r>
                          <a:rPr lang="en-US">
                            <a:latin typeface="Cambria Math" panose="02040503050406030204" pitchFamily="18" charset="0"/>
                          </a:rPr>
                          <m:t>=1</m:t>
                        </m:r>
                      </m:e>
                    </m:d>
                  </m:oMath>
                </a14:m>
                <a:r>
                  <a:rPr lang="en-US" dirty="0"/>
                  <a:t> </a:t>
                </a:r>
                <a:r>
                  <a:rPr lang="en-US" dirty="0">
                    <a:sym typeface="Wingdings" panose="05000000000000000000" pitchFamily="2" charset="2"/>
                  </a:rPr>
                  <a:t> </a:t>
                </a:r>
                <a:r>
                  <a:rPr lang="en-US" dirty="0"/>
                  <a:t>does this give us a legal pebbling?</a:t>
                </a:r>
              </a:p>
              <a:p>
                <a:pPr marL="50799" indent="0">
                  <a:buNone/>
                </a:pPr>
                <a:endParaRPr lang="en-US" dirty="0" smtClean="0"/>
              </a:p>
              <a:p>
                <a:pPr marL="50799"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50799" indent="0">
                  <a:buNone/>
                </a:pPr>
                <a:r>
                  <a:rPr lang="en-US" b="1" dirty="0" smtClean="0"/>
                  <a:t>Proof Sketch: </a:t>
                </a:r>
              </a:p>
              <a:p>
                <a:pPr marL="50799" indent="0">
                  <a:buNone/>
                </a:pPr>
                <a:r>
                  <a:rPr lang="en-US" b="1" dirty="0" smtClean="0"/>
                  <a:t>Observation 1: </a:t>
                </a:r>
                <a:r>
                  <a:rPr lang="en-US" dirty="0" smtClean="0"/>
                  <a:t>If the bad event Order(v) never occurs for any node v then the pebbling is legal (follows from definition of Need(</a:t>
                </a:r>
                <a:r>
                  <a:rPr lang="en-US" dirty="0" err="1" smtClean="0"/>
                  <a:t>v,i</a:t>
                </a:r>
                <a:r>
                  <a:rPr lang="en-US" dirty="0" smtClean="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690688"/>
                <a:ext cx="10515600" cy="4351339"/>
              </a:xfrm>
              <a:blipFill>
                <a:blip r:embed="rId2"/>
                <a:stretch>
                  <a:fillRect l="-754" t="-266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69</a:t>
            </a:fld>
            <a:endParaRPr lang="en-US"/>
          </a:p>
        </p:txBody>
      </p:sp>
    </p:spTree>
    <p:extLst>
      <p:ext uri="{BB962C8B-B14F-4D97-AF65-F5344CB8AC3E}">
        <p14:creationId xmlns:p14="http://schemas.microsoft.com/office/powerpoint/2010/main" val="408767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t>Definition: </a:t>
                </a:r>
                <a:r>
                  <a:rPr lang="en-US" dirty="0" smtClean="0"/>
                  <a:t>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b="1" dirty="0" smtClean="0"/>
                  <a:t>-</a:t>
                </a:r>
                <a:r>
                  <a:rPr lang="en-US" dirty="0" smtClean="0"/>
                  <a:t>source is a random variable </a:t>
                </a:r>
                <a14:m>
                  <m:oMath xmlns:m="http://schemas.openxmlformats.org/officeDocument/2006/math">
                    <m:r>
                      <a:rPr lang="en-US" b="1" i="1">
                        <a:latin typeface="Cambria Math" panose="02040503050406030204" pitchFamily="18" charset="0"/>
                      </a:rPr>
                      <m:t>𝑿</m:t>
                    </m:r>
                  </m:oMath>
                </a14:m>
                <a:r>
                  <a:rPr lang="en-US" dirty="0" smtClean="0"/>
                  <a:t> with range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endParaRPr lang="en-US" b="1" dirty="0" smtClean="0"/>
              </a:p>
              <a:p>
                <a:endParaRPr lang="en-US" b="1" dirty="0" smtClean="0"/>
              </a:p>
              <a:p>
                <a:r>
                  <a:rPr lang="en-US" b="1" dirty="0" smtClean="0"/>
                  <a:t>Random Oracle </a:t>
                </a:r>
                <a14:m>
                  <m:oMath xmlns:m="http://schemas.openxmlformats.org/officeDocument/2006/math">
                    <m:r>
                      <a:rPr lang="en-US" b="1" i="1" smtClean="0">
                        <a:latin typeface="Cambria Math" panose="02040503050406030204" pitchFamily="18" charset="0"/>
                      </a:rPr>
                      <m:t>𝑯</m:t>
                    </m:r>
                    <m:r>
                      <a:rPr lang="en-US" b="1"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smtClean="0"/>
                  <a:t> can be viewed as a random variable </a:t>
                </a:r>
                <a14:m>
                  <m:oMath xmlns:m="http://schemas.openxmlformats.org/officeDocument/2006/math">
                    <m:r>
                      <a:rPr lang="en-US" b="1" i="1" smtClean="0">
                        <a:latin typeface="Cambria Math" panose="02040503050406030204" pitchFamily="18" charset="0"/>
                      </a:rPr>
                      <m:t>𝑿</m:t>
                    </m:r>
                  </m:oMath>
                </a14:m>
                <a:r>
                  <a:rPr lang="en-US" dirty="0" smtClean="0"/>
                  <a:t> with range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e>
                      <m:sup>
                        <m:r>
                          <a:rPr lang="en-US" b="0" i="1" smtClean="0">
                            <a:latin typeface="Cambria Math" panose="02040503050406030204" pitchFamily="18" charset="0"/>
                          </a:rPr>
                          <m:t>𝑁</m:t>
                        </m:r>
                      </m:sup>
                    </m:sSup>
                  </m:oMath>
                </a14:m>
                <a:r>
                  <a:rPr lang="en-US" dirty="0" smtClean="0"/>
                  <a:t> e.g., if </a:t>
                </a:r>
                <a14:m>
                  <m:oMath xmlns:m="http://schemas.openxmlformats.org/officeDocument/2006/math">
                    <m:r>
                      <a:rPr lang="en-US" b="1" i="1">
                        <a:latin typeface="Cambria Math" panose="02040503050406030204" pitchFamily="18" charset="0"/>
                      </a:rPr>
                      <m:t>𝑯</m:t>
                    </m:r>
                    <m:r>
                      <a:rPr lang="en-US" b="1" i="1">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e>
                        </m:d>
                      </m:e>
                      <m:sup>
                        <m:r>
                          <a:rPr lang="en-US" b="1" i="1" smtClean="0">
                            <a:latin typeface="Cambria Math" panose="02040503050406030204" pitchFamily="18" charset="0"/>
                          </a:rPr>
                          <m:t>𝒏</m:t>
                        </m:r>
                      </m:sup>
                    </m:sSup>
                    <m:r>
                      <a:rPr lang="en-US"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𝒎</m:t>
                        </m:r>
                      </m:sup>
                    </m:sSup>
                  </m:oMath>
                </a14:m>
                <a:r>
                  <a:rPr lang="en-US" dirty="0" smtClean="0"/>
                  <a:t> then we set </a:t>
                </a:r>
                <a14:m>
                  <m:oMath xmlns:m="http://schemas.openxmlformats.org/officeDocument/2006/math">
                    <m:r>
                      <a:rPr lang="en-US" i="1">
                        <a:latin typeface="Cambria Math" panose="02040503050406030204" pitchFamily="18" charset="0"/>
                      </a:rPr>
                      <m:t>𝑀</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𝑚</m:t>
                        </m:r>
                      </m:sup>
                    </m:sSup>
                  </m:oMath>
                </a14:m>
                <a:r>
                  <a:rPr lang="en-US" dirty="0" smtClean="0"/>
                  <a:t> and </a:t>
                </a:r>
                <a14:m>
                  <m:oMath xmlns:m="http://schemas.openxmlformats.org/officeDocument/2006/math">
                    <m:r>
                      <a:rPr lang="en-US" b="0" i="1" smtClean="0">
                        <a:latin typeface="Cambria Math" panose="02040503050406030204" pitchFamily="18" charset="0"/>
                      </a:rPr>
                      <m:t>𝑁</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smtClean="0"/>
              </a:p>
              <a:p>
                <a:endParaRPr lang="en-US" dirty="0" smtClean="0"/>
              </a:p>
              <a:p>
                <a:r>
                  <a:rPr lang="en-US" dirty="0" smtClean="0"/>
                  <a:t>Given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a:t> (inputs</a:t>
                </a:r>
                <a:r>
                  <a:rPr lang="en-US" dirty="0" smtClean="0"/>
                  <a:t>) and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b="0" i="1" smtClean="0">
                            <a:latin typeface="Cambria Math" panose="02040503050406030204" pitchFamily="18" charset="0"/>
                          </a:rPr>
                          <m:t>𝑁</m:t>
                        </m:r>
                      </m:sup>
                    </m:sSup>
                  </m:oMath>
                </a14:m>
                <a:r>
                  <a:rPr lang="en-US" dirty="0" smtClean="0"/>
                  <a:t>  let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𝐼</m:t>
                        </m:r>
                      </m:sub>
                    </m:sSub>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sup>
                    </m:sSup>
                  </m:oMath>
                </a14:m>
                <a:r>
                  <a:rPr lang="en-US" dirty="0" smtClean="0"/>
                  <a:t> denote the substring specified by </a:t>
                </a:r>
                <a14:m>
                  <m:oMath xmlns:m="http://schemas.openxmlformats.org/officeDocument/2006/math">
                    <m:r>
                      <a:rPr lang="en-US" i="1">
                        <a:latin typeface="Cambria Math" panose="02040503050406030204" pitchFamily="18" charset="0"/>
                      </a:rPr>
                      <m:t>𝐼</m:t>
                    </m:r>
                  </m:oMath>
                </a14:m>
                <a:r>
                  <a:rPr lang="en-US" dirty="0" smtClean="0"/>
                  <a:t> e.g., value of random oracle on all inputs in </a:t>
                </a:r>
                <a14:m>
                  <m:oMath xmlns:m="http://schemas.openxmlformats.org/officeDocument/2006/math">
                    <m:r>
                      <a:rPr lang="en-US" i="1">
                        <a:latin typeface="Cambria Math" panose="02040503050406030204" pitchFamily="18" charset="0"/>
                      </a:rPr>
                      <m:t>𝐼</m:t>
                    </m:r>
                  </m:oMath>
                </a14:m>
                <a:endParaRPr lang="en-US" dirty="0" smtClean="0"/>
              </a:p>
              <a:p>
                <a:endParaRPr lang="en-US" dirty="0"/>
              </a:p>
              <a:p>
                <a:r>
                  <a:rPr lang="en-US" b="1" dirty="0"/>
                  <a:t>Dense-Source: </a:t>
                </a:r>
                <a14:m>
                  <m:oMath xmlns:m="http://schemas.openxmlformats.org/officeDocument/2006/math">
                    <m:r>
                      <a:rPr lang="en-US" b="1" i="1">
                        <a:latin typeface="Cambria Math" panose="02040503050406030204" pitchFamily="18" charset="0"/>
                      </a:rPr>
                      <m:t>𝑿</m:t>
                    </m:r>
                  </m:oMath>
                </a14:m>
                <a:r>
                  <a:rPr lang="en-US" dirty="0"/>
                  <a:t> is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oMath>
                </a14:m>
                <a:r>
                  <a:rPr lang="en-US" dirty="0" smtClean="0"/>
                  <a:t> dense if for </a:t>
                </a:r>
                <a:r>
                  <a:rPr lang="en-US" b="1" dirty="0" smtClean="0"/>
                  <a:t>every</a:t>
                </a:r>
                <a:r>
                  <a:rPr lang="en-US" dirty="0" smtClean="0"/>
                  <a:t> subset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oMath>
                </a14:m>
                <a:r>
                  <a:rPr lang="en-US" dirty="0" smtClean="0"/>
                  <a:t> (inputs) we have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i="1" smtClean="0">
                            <a:latin typeface="Cambria Math" panose="02040503050406030204" pitchFamily="18" charset="0"/>
                            <a:ea typeface="Cambria Math" panose="02040503050406030204" pitchFamily="18" charset="0"/>
                          </a:rPr>
                          <m:t>∞</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𝐼</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𝑀</m:t>
                        </m:r>
                      </m:e>
                    </m:func>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p>
                          <m:sSupPr>
                            <m:ctrlPr>
                              <a:rPr lang="en-US" i="1" smtClean="0">
                                <a:latin typeface="Cambria Math" panose="02040503050406030204" pitchFamily="18" charset="0"/>
                              </a:rPr>
                            </m:ctrlPr>
                          </m:sSupPr>
                          <m:e>
                            <m:r>
                              <a:rPr lang="en-US" i="1">
                                <a:latin typeface="Cambria Math" panose="02040503050406030204" pitchFamily="18" charset="0"/>
                              </a:rPr>
                              <m:t>𝑀</m:t>
                            </m:r>
                          </m:e>
                          <m:sup>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sup>
                        </m:sSup>
                      </m:e>
                    </m:func>
                  </m:oMath>
                </a14:m>
                <a:endParaRPr lang="en-US"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cxnSp>
        <p:nvCxnSpPr>
          <p:cNvPr id="6" name="Straight Arrow Connector 5"/>
          <p:cNvCxnSpPr/>
          <p:nvPr/>
        </p:nvCxnSpPr>
        <p:spPr>
          <a:xfrm flipH="1">
            <a:off x="2646947" y="5887453"/>
            <a:ext cx="352927" cy="289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93951" y="6189745"/>
                <a:ext cx="10123227" cy="382541"/>
              </a:xfrm>
              <a:prstGeom prst="rect">
                <a:avLst/>
              </a:prstGeom>
              <a:noFill/>
            </p:spPr>
            <p:txBody>
              <a:bodyPr wrap="square" rtlCol="0">
                <a:spAutoFit/>
              </a:bodyPr>
              <a:lstStyle/>
              <a:p>
                <a:r>
                  <a:rPr lang="en-US" b="1" dirty="0" smtClean="0"/>
                  <a:t>Minimum Entropy: </a:t>
                </a:r>
                <a:r>
                  <a:rPr lang="en-US" dirty="0" smtClean="0"/>
                  <a:t>Equivalent statement is that for all </a:t>
                </a:r>
                <a14:m>
                  <m:oMath xmlns:m="http://schemas.openxmlformats.org/officeDocument/2006/math">
                    <m:r>
                      <a:rPr lang="en-US" b="0" i="1" smtClean="0">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sup>
                    </m:sSup>
                  </m:oMath>
                </a14:m>
                <a:r>
                  <a:rPr lang="en-US" dirty="0" smtClean="0"/>
                  <a:t> we have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𝐼</m:t>
                            </m:r>
                          </m:sub>
                        </m:sSub>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e>
                      <m:sup>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up>
                    </m:sSup>
                  </m:oMath>
                </a14:m>
                <a:r>
                  <a:rPr lang="en-US" dirty="0" smtClean="0"/>
                  <a:t>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93951" y="6189745"/>
                <a:ext cx="10123227" cy="382541"/>
              </a:xfrm>
              <a:prstGeom prst="rect">
                <a:avLst/>
              </a:prstGeom>
              <a:blipFill>
                <a:blip r:embed="rId4"/>
                <a:stretch>
                  <a:fillRect l="-482" t="-3175" b="-25397"/>
                </a:stretch>
              </a:blipFill>
            </p:spPr>
            <p:txBody>
              <a:bodyPr/>
              <a:lstStyle/>
              <a:p>
                <a:r>
                  <a:rPr lang="en-US">
                    <a:noFill/>
                  </a:rPr>
                  <a:t> </a:t>
                </a:r>
              </a:p>
            </p:txBody>
          </p:sp>
        </mc:Fallback>
      </mc:AlternateContent>
    </p:spTree>
    <p:extLst>
      <p:ext uri="{BB962C8B-B14F-4D97-AF65-F5344CB8AC3E}">
        <p14:creationId xmlns:p14="http://schemas.microsoft.com/office/powerpoint/2010/main" val="2013616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694785"/>
                <a:ext cx="10515600" cy="4351339"/>
              </a:xfrm>
            </p:spPr>
            <p:txBody>
              <a:bodyPr>
                <a:normAutofit lnSpcReduction="10000"/>
              </a:bodyPr>
              <a:lstStyle/>
              <a:p>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 :</m:t>
                        </m:r>
                        <m:r>
                          <m:rPr>
                            <m:sty m:val="p"/>
                          </m:rPr>
                          <a:rPr lang="en-US">
                            <a:latin typeface="Cambria Math" panose="02040503050406030204" pitchFamily="18" charset="0"/>
                          </a:rPr>
                          <m:t>Need</m:t>
                        </m:r>
                        <m:d>
                          <m:dPr>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i</m:t>
                            </m:r>
                          </m:e>
                        </m:d>
                        <m:r>
                          <a:rPr lang="en-US">
                            <a:latin typeface="Cambria Math" panose="02040503050406030204" pitchFamily="18" charset="0"/>
                          </a:rPr>
                          <m:t>=1</m:t>
                        </m:r>
                      </m:e>
                    </m:d>
                  </m:oMath>
                </a14:m>
                <a:r>
                  <a:rPr lang="en-US" dirty="0"/>
                  <a:t> </a:t>
                </a:r>
                <a:r>
                  <a:rPr lang="en-US" dirty="0">
                    <a:sym typeface="Wingdings" panose="05000000000000000000" pitchFamily="2" charset="2"/>
                  </a:rPr>
                  <a:t> </a:t>
                </a:r>
                <a:r>
                  <a:rPr lang="en-US" dirty="0"/>
                  <a:t>does this give us a legal pebbling?</a:t>
                </a:r>
              </a:p>
              <a:p>
                <a:pPr marL="50799" indent="0">
                  <a:buNone/>
                </a:pPr>
                <a:endParaRPr lang="en-US" dirty="0" smtClean="0"/>
              </a:p>
              <a:p>
                <a:pPr marL="50799"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50799" indent="0">
                  <a:buNone/>
                </a:pPr>
                <a:r>
                  <a:rPr lang="en-US" b="1" dirty="0" smtClean="0"/>
                  <a:t>Proof Sketch: </a:t>
                </a:r>
              </a:p>
              <a:p>
                <a:pPr marL="50799" indent="0">
                  <a:buNone/>
                </a:pPr>
                <a:r>
                  <a:rPr lang="en-US" b="1" dirty="0" smtClean="0"/>
                  <a:t>Observation 2: </a:t>
                </a:r>
                <a:r>
                  <a:rPr lang="en-US" dirty="0" smtClean="0"/>
                  <a:t>If</a:t>
                </a:r>
                <a:r>
                  <a:rPr lang="en-US" b="1" dirty="0" smtClean="0"/>
                  <a:t> </a:t>
                </a:r>
                <a14:m>
                  <m:oMath xmlns:m="http://schemas.openxmlformats.org/officeDocument/2006/math">
                    <m:r>
                      <a:rPr lang="en-US" sz="2667" i="1">
                        <a:latin typeface="Cambria Math" panose="02040503050406030204" pitchFamily="18" charset="0"/>
                      </a:rPr>
                      <m:t>𝐿</m:t>
                    </m:r>
                    <m:r>
                      <a:rPr lang="en-US" sz="2667" i="1" baseline="-25000">
                        <a:latin typeface="Cambria Math" panose="02040503050406030204" pitchFamily="18" charset="0"/>
                      </a:rPr>
                      <m:t>𝑣</m:t>
                    </m:r>
                    <m:r>
                      <a:rPr lang="en-US" sz="2667" i="1" baseline="-25000">
                        <a:latin typeface="Cambria Math" panose="02040503050406030204" pitchFamily="18" charset="0"/>
                      </a:rPr>
                      <m:t> </m:t>
                    </m:r>
                  </m:oMath>
                </a14:m>
                <a:r>
                  <a:rPr lang="en-US" dirty="0" smtClean="0"/>
                  <a:t>has not yet appeared as output then the probability a particular query includes </a:t>
                </a:r>
                <a14:m>
                  <m:oMath xmlns:m="http://schemas.openxmlformats.org/officeDocument/2006/math">
                    <m:r>
                      <a:rPr lang="en-US" sz="2667" i="1">
                        <a:latin typeface="Cambria Math" panose="02040503050406030204" pitchFamily="18" charset="0"/>
                      </a:rPr>
                      <m:t>𝐿</m:t>
                    </m:r>
                    <m:r>
                      <a:rPr lang="en-US" sz="2667" i="1" baseline="-25000">
                        <a:latin typeface="Cambria Math" panose="02040503050406030204" pitchFamily="18" charset="0"/>
                      </a:rPr>
                      <m:t>𝑣</m:t>
                    </m:r>
                  </m:oMath>
                </a14:m>
                <a:r>
                  <a:rPr lang="en-US" dirty="0" smtClean="0"/>
                  <a:t> as input early is at most </a:t>
                </a:r>
                <a14:m>
                  <m:oMath xmlns:m="http://schemas.openxmlformats.org/officeDocument/2006/math">
                    <m:sSup>
                      <m:sSupPr>
                        <m:ctrlPr>
                          <a:rPr lang="en-US" sz="2667" i="1">
                            <a:latin typeface="Cambria Math" panose="02040503050406030204" pitchFamily="18" charset="0"/>
                          </a:rPr>
                        </m:ctrlPr>
                      </m:sSupPr>
                      <m:e>
                        <m:r>
                          <a:rPr lang="en-US" sz="2667" i="1">
                            <a:latin typeface="Cambria Math" panose="02040503050406030204" pitchFamily="18" charset="0"/>
                          </a:rPr>
                          <m:t>2</m:t>
                        </m:r>
                      </m:e>
                      <m:sup>
                        <m:r>
                          <a:rPr lang="en-US" sz="2667" i="1">
                            <a:latin typeface="Cambria Math" panose="02040503050406030204" pitchFamily="18" charset="0"/>
                          </a:rPr>
                          <m:t>−</m:t>
                        </m:r>
                        <m:r>
                          <a:rPr lang="en-US" sz="2667" i="1">
                            <a:latin typeface="Cambria Math" panose="02040503050406030204" pitchFamily="18" charset="0"/>
                          </a:rPr>
                          <m:t>𝑤</m:t>
                        </m:r>
                      </m:sup>
                    </m:sSup>
                  </m:oMath>
                </a14:m>
                <a:endParaRPr lang="en-US" dirty="0" smtClean="0"/>
              </a:p>
              <a:p>
                <a:pPr marL="50799" indent="0">
                  <a:buNone/>
                </a:pPr>
                <a:r>
                  <a:rPr lang="en-US" sz="2667" dirty="0">
                    <a:sym typeface="Wingdings" panose="05000000000000000000" pitchFamily="2" charset="2"/>
                  </a:rPr>
                  <a:t>    </a:t>
                </a:r>
                <a14:m>
                  <m:oMath xmlns:m="http://schemas.openxmlformats.org/officeDocument/2006/math">
                    <m:r>
                      <m:rPr>
                        <m:sty m:val="p"/>
                      </m:rPr>
                      <a:rPr lang="en-US" sz="2667">
                        <a:latin typeface="Cambria Math" panose="02040503050406030204" pitchFamily="18" charset="0"/>
                      </a:rPr>
                      <m:t>Pr</m:t>
                    </m:r>
                    <m:d>
                      <m:dPr>
                        <m:begChr m:val="["/>
                        <m:endChr m:val="]"/>
                        <m:ctrlPr>
                          <a:rPr lang="en-US" sz="2667" i="1">
                            <a:latin typeface="Cambria Math" panose="02040503050406030204" pitchFamily="18" charset="0"/>
                          </a:rPr>
                        </m:ctrlPr>
                      </m:dPr>
                      <m:e>
                        <m:r>
                          <m:rPr>
                            <m:sty m:val="p"/>
                          </m:rPr>
                          <a:rPr lang="en-US" sz="2667">
                            <a:latin typeface="Cambria Math" panose="02040503050406030204" pitchFamily="18" charset="0"/>
                            <a:ea typeface="Cambria Math" panose="02040503050406030204" pitchFamily="18" charset="0"/>
                          </a:rPr>
                          <m:t>Order</m:t>
                        </m:r>
                        <m:d>
                          <m:dPr>
                            <m:ctrlPr>
                              <a:rPr lang="en-US" sz="2667" i="1">
                                <a:latin typeface="Cambria Math" panose="02040503050406030204" pitchFamily="18" charset="0"/>
                                <a:ea typeface="Cambria Math" panose="02040503050406030204" pitchFamily="18" charset="0"/>
                              </a:rPr>
                            </m:ctrlPr>
                          </m:dPr>
                          <m:e>
                            <m:r>
                              <m:rPr>
                                <m:sty m:val="p"/>
                              </m:rPr>
                              <a:rPr lang="en-US" sz="2667">
                                <a:latin typeface="Cambria Math" panose="02040503050406030204" pitchFamily="18" charset="0"/>
                                <a:ea typeface="Cambria Math" panose="02040503050406030204" pitchFamily="18" charset="0"/>
                              </a:rPr>
                              <m:t>v</m:t>
                            </m:r>
                          </m:e>
                        </m:d>
                      </m:e>
                    </m:d>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𝑞</m:t>
                    </m:r>
                    <m:sSup>
                      <m:sSupPr>
                        <m:ctrlPr>
                          <a:rPr lang="en-US" sz="2667" i="1">
                            <a:latin typeface="Cambria Math" panose="02040503050406030204" pitchFamily="18" charset="0"/>
                            <a:ea typeface="Cambria Math" panose="02040503050406030204" pitchFamily="18" charset="0"/>
                          </a:rPr>
                        </m:ctrlPr>
                      </m:sSupPr>
                      <m:e>
                        <m:r>
                          <a:rPr lang="en-US" sz="2667" i="1">
                            <a:latin typeface="Cambria Math" panose="02040503050406030204" pitchFamily="18" charset="0"/>
                            <a:ea typeface="Cambria Math" panose="02040503050406030204" pitchFamily="18" charset="0"/>
                          </a:rPr>
                          <m:t>2</m:t>
                        </m:r>
                      </m:e>
                      <m:sup>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𝑤</m:t>
                        </m:r>
                      </m:sup>
                    </m:sSup>
                    <m:r>
                      <a:rPr lang="en-US" sz="2667" i="1">
                        <a:latin typeface="Cambria Math" panose="02040503050406030204" pitchFamily="18" charset="0"/>
                        <a:ea typeface="Cambria Math" panose="02040503050406030204" pitchFamily="18" charset="0"/>
                      </a:rPr>
                      <m:t> </m:t>
                    </m:r>
                  </m:oMath>
                </a14:m>
                <a:r>
                  <a:rPr lang="en-US" dirty="0" smtClean="0"/>
                  <a:t>(Union Bound over all q queries)</a:t>
                </a:r>
              </a:p>
              <a:p>
                <a:pPr marL="50799" indent="0">
                  <a:buNone/>
                </a:pPr>
                <a:r>
                  <a:rPr lang="en-US" dirty="0"/>
                  <a:t>(</a:t>
                </a:r>
                <a14:m>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𝑣</m:t>
                    </m:r>
                  </m:oMath>
                </a14:m>
                <a:r>
                  <a:rPr lang="en-US" dirty="0"/>
                  <a:t> can be viewed as random w-bit string before it first appears) </a:t>
                </a:r>
              </a:p>
              <a:p>
                <a:pPr marL="50799" indent="0">
                  <a:buNone/>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694785"/>
                <a:ext cx="10515600" cy="4351339"/>
              </a:xfrm>
              <a:blipFill>
                <a:blip r:embed="rId2"/>
                <a:stretch>
                  <a:fillRect l="-754" t="-3501" b="-336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70</a:t>
            </a:fld>
            <a:endParaRPr lang="en-US"/>
          </a:p>
        </p:txBody>
      </p:sp>
    </p:spTree>
    <p:extLst>
      <p:ext uri="{BB962C8B-B14F-4D97-AF65-F5344CB8AC3E}">
        <p14:creationId xmlns:p14="http://schemas.microsoft.com/office/powerpoint/2010/main" val="39532019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 :</m:t>
                        </m:r>
                        <m:r>
                          <m:rPr>
                            <m:sty m:val="p"/>
                          </m:rPr>
                          <a:rPr lang="en-US">
                            <a:latin typeface="Cambria Math" panose="02040503050406030204" pitchFamily="18" charset="0"/>
                          </a:rPr>
                          <m:t>Need</m:t>
                        </m:r>
                        <m:d>
                          <m:dPr>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i</m:t>
                            </m:r>
                          </m:e>
                        </m:d>
                        <m:r>
                          <a:rPr lang="en-US">
                            <a:latin typeface="Cambria Math" panose="02040503050406030204" pitchFamily="18" charset="0"/>
                          </a:rPr>
                          <m:t>=1</m:t>
                        </m:r>
                      </m:e>
                    </m:d>
                  </m:oMath>
                </a14:m>
                <a:r>
                  <a:rPr lang="en-US" dirty="0"/>
                  <a:t> </a:t>
                </a:r>
                <a:r>
                  <a:rPr lang="en-US" dirty="0">
                    <a:sym typeface="Wingdings" panose="05000000000000000000" pitchFamily="2" charset="2"/>
                  </a:rPr>
                  <a:t> </a:t>
                </a:r>
                <a:r>
                  <a:rPr lang="en-US" dirty="0"/>
                  <a:t>does this give us a legal pebbling?</a:t>
                </a:r>
              </a:p>
              <a:p>
                <a:pPr marL="50799" indent="0">
                  <a:buNone/>
                </a:pPr>
                <a:endParaRPr lang="en-US" dirty="0" smtClean="0"/>
              </a:p>
              <a:p>
                <a:pPr marL="50799"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50799" indent="0">
                  <a:buNone/>
                </a:pPr>
                <a:r>
                  <a:rPr lang="en-US" b="1" dirty="0" smtClean="0"/>
                  <a:t>Proof Sketch: </a:t>
                </a:r>
                <a:r>
                  <a:rPr lang="en-US" dirty="0" smtClean="0"/>
                  <a:t>Let Order(v) be the bad event </a:t>
                </a:r>
                <a14:m>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𝑣</m:t>
                    </m:r>
                  </m:oMath>
                </a14:m>
                <a:r>
                  <a:rPr lang="en-US" dirty="0" smtClean="0"/>
                  <a:t> is used as an RO input before it has appeared as an output. Union Bounding </a:t>
                </a:r>
                <a:endParaRPr lang="en-US" sz="2667" dirty="0">
                  <a:latin typeface="Cambria Math" panose="02040503050406030204" pitchFamily="18" charset="0"/>
                </a:endParaRPr>
              </a:p>
              <a:p>
                <a:pPr marL="50799" indent="0">
                  <a:buNone/>
                </a:pPr>
                <a14:m>
                  <m:oMathPara xmlns:m="http://schemas.openxmlformats.org/officeDocument/2006/math">
                    <m:oMathParaPr>
                      <m:jc m:val="centerGroup"/>
                    </m:oMathParaPr>
                    <m:oMath xmlns:m="http://schemas.openxmlformats.org/officeDocument/2006/math">
                      <m:r>
                        <m:rPr>
                          <m:sty m:val="p"/>
                        </m:rPr>
                        <a:rPr lang="en-US" sz="2667">
                          <a:latin typeface="Cambria Math" panose="02040503050406030204" pitchFamily="18" charset="0"/>
                        </a:rPr>
                        <m:t>Pr</m:t>
                      </m:r>
                      <m:d>
                        <m:dPr>
                          <m:begChr m:val="["/>
                          <m:endChr m:val="]"/>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𝑣</m:t>
                          </m:r>
                          <m:r>
                            <a:rPr lang="en-US" sz="2667" i="1">
                              <a:latin typeface="Cambria Math" panose="02040503050406030204" pitchFamily="18" charset="0"/>
                              <a:ea typeface="Cambria Math" panose="02040503050406030204" pitchFamily="18" charset="0"/>
                            </a:rPr>
                            <m:t> </m:t>
                          </m:r>
                          <m:r>
                            <m:rPr>
                              <m:sty m:val="p"/>
                            </m:rPr>
                            <a:rPr lang="en-US" sz="2667" i="0">
                              <a:latin typeface="Cambria Math" panose="02040503050406030204" pitchFamily="18" charset="0"/>
                              <a:ea typeface="Cambria Math" panose="02040503050406030204" pitchFamily="18" charset="0"/>
                            </a:rPr>
                            <m:t>Order</m:t>
                          </m:r>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𝑣</m:t>
                          </m:r>
                          <m:r>
                            <a:rPr lang="en-US" sz="2667" i="1">
                              <a:latin typeface="Cambria Math" panose="02040503050406030204" pitchFamily="18" charset="0"/>
                              <a:ea typeface="Cambria Math" panose="02040503050406030204" pitchFamily="18" charset="0"/>
                            </a:rPr>
                            <m:t>) </m:t>
                          </m:r>
                        </m:e>
                      </m:d>
                      <m:r>
                        <a:rPr lang="en-US" sz="2667">
                          <a:latin typeface="Cambria Math" panose="02040503050406030204" pitchFamily="18" charset="0"/>
                        </a:rPr>
                        <m:t>≤</m:t>
                      </m:r>
                      <m:r>
                        <m:rPr>
                          <m:sty m:val="p"/>
                        </m:rPr>
                        <a:rPr lang="en-US" sz="2667">
                          <a:latin typeface="Cambria Math" panose="02040503050406030204" pitchFamily="18" charset="0"/>
                        </a:rPr>
                        <m:t>n</m:t>
                      </m:r>
                      <m:r>
                        <m:rPr>
                          <m:sty m:val="p"/>
                        </m:rPr>
                        <a:rPr lang="en-US" sz="3200">
                          <a:latin typeface="Cambria Math" panose="02040503050406030204" pitchFamily="18" charset="0"/>
                        </a:rPr>
                        <m:t>Pr</m:t>
                      </m:r>
                      <m:d>
                        <m:dPr>
                          <m:begChr m:val="["/>
                          <m:endChr m:val="]"/>
                          <m:ctrlPr>
                            <a:rPr lang="en-US" sz="3200" i="1">
                              <a:latin typeface="Cambria Math" panose="02040503050406030204" pitchFamily="18" charset="0"/>
                            </a:rPr>
                          </m:ctrlPr>
                        </m:dPr>
                        <m:e>
                          <m:r>
                            <m:rPr>
                              <m:sty m:val="p"/>
                            </m:rPr>
                            <a:rPr lang="en-US" sz="3200" i="0">
                              <a:latin typeface="Cambria Math" panose="02040503050406030204" pitchFamily="18" charset="0"/>
                              <a:ea typeface="Cambria Math" panose="02040503050406030204" pitchFamily="18" charset="0"/>
                            </a:rPr>
                            <m:t>Order</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𝑣</m:t>
                              </m:r>
                            </m:e>
                          </m:d>
                        </m:e>
                      </m:d>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𝑛𝑞</m:t>
                      </m:r>
                      <m:sSup>
                        <m:sSupPr>
                          <m:ctrlPr>
                            <a:rPr lang="en-US" sz="3200" i="1">
                              <a:latin typeface="Cambria Math" panose="02040503050406030204" pitchFamily="18" charset="0"/>
                            </a:rPr>
                          </m:ctrlPr>
                        </m:sSupPr>
                        <m:e>
                          <m:r>
                            <a:rPr lang="en-US" sz="3200" i="1">
                              <a:latin typeface="Cambria Math" panose="02040503050406030204" pitchFamily="18" charset="0"/>
                            </a:rPr>
                            <m:t>2</m:t>
                          </m:r>
                        </m:e>
                        <m:sup>
                          <m:r>
                            <a:rPr lang="en-US" sz="3200" i="1">
                              <a:latin typeface="Cambria Math" panose="02040503050406030204" pitchFamily="18" charset="0"/>
                            </a:rPr>
                            <m:t>−</m:t>
                          </m:r>
                          <m:r>
                            <a:rPr lang="en-US" sz="3200" i="1">
                              <a:latin typeface="Cambria Math" panose="02040503050406030204" pitchFamily="18" charset="0"/>
                            </a:rPr>
                            <m:t>𝑤</m:t>
                          </m:r>
                        </m:sup>
                      </m:sSup>
                    </m:oMath>
                  </m:oMathPara>
                </a14:m>
                <a:endParaRPr lang="en-US" dirty="0" smtClean="0"/>
              </a:p>
              <a:p>
                <a:pPr marL="50799" indent="0">
                  <a:buNone/>
                </a:pPr>
                <a:r>
                  <a:rPr lang="en-US" dirty="0"/>
                  <a:t>(</a:t>
                </a:r>
                <a14:m>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𝑣</m:t>
                    </m:r>
                  </m:oMath>
                </a14:m>
                <a:r>
                  <a:rPr lang="en-US" dirty="0"/>
                  <a:t> can be viewed as random w-bit string before it first </a:t>
                </a:r>
                <a:r>
                  <a:rPr lang="en-US" dirty="0" smtClean="0"/>
                  <a:t>appears) </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754" t="-2661" b="-98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71</a:t>
            </a:fld>
            <a:endParaRPr lang="en-US"/>
          </a:p>
        </p:txBody>
      </p:sp>
    </p:spTree>
    <p:extLst>
      <p:ext uri="{BB962C8B-B14F-4D97-AF65-F5344CB8AC3E}">
        <p14:creationId xmlns:p14="http://schemas.microsoft.com/office/powerpoint/2010/main" val="32160897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a:t>, x and H </a:t>
                </a:r>
                <a:r>
                  <a:rPr lang="en-US" dirty="0"/>
                  <a:t>we get an execution trace</a:t>
                </a:r>
              </a:p>
              <a:p>
                <a:pPr marL="533387"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𝑡</m:t>
                          </m:r>
                        </m:sup>
                      </m:sSubSup>
                    </m:oMath>
                  </m:oMathPara>
                </a14:m>
                <a:endParaRPr lang="en-US" dirty="0" smtClean="0"/>
              </a:p>
              <a:p>
                <a:pPr marL="50799" indent="0">
                  <a:buNone/>
                </a:pPr>
                <a:endParaRPr lang="en-US" dirty="0" smtClean="0"/>
              </a:p>
              <a:p>
                <a:pPr marL="50799"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50799" indent="0">
                  <a:buNone/>
                </a:pPr>
                <a:r>
                  <a:rPr lang="en-US" b="1" dirty="0" smtClean="0"/>
                  <a:t>Observation: </a:t>
                </a:r>
                <a:r>
                  <a:rPr lang="en-US" dirty="0" smtClean="0"/>
                  <a:t>If P is legal then </a:t>
                </a:r>
                <a14:m>
                  <m:oMath xmlns:m="http://schemas.openxmlformats.org/officeDocument/2006/math">
                    <m:r>
                      <m:rPr>
                        <m:sty m:val="p"/>
                      </m:rPr>
                      <a:rPr lang="en-US" b="0" i="0" smtClean="0">
                        <a:latin typeface="Cambria Math" panose="02040503050406030204" pitchFamily="18" charset="0"/>
                      </a:rPr>
                      <m:t>CC</m:t>
                    </m:r>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𝐶𝐶</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smtClean="0"/>
                  <a:t> </a:t>
                </a:r>
              </a:p>
              <a:p>
                <a:pPr marL="50799" indent="0">
                  <a:buNone/>
                </a:pPr>
                <a:r>
                  <a:rPr lang="en-US" dirty="0"/>
                  <a:t> </a:t>
                </a:r>
                <a:r>
                  <a:rPr lang="en-US" dirty="0" smtClean="0"/>
                  <a:t>   (definition of </a:t>
                </a:r>
                <a14:m>
                  <m:oMath xmlns:m="http://schemas.openxmlformats.org/officeDocument/2006/math">
                    <m:r>
                      <a:rPr lang="en-US" i="1">
                        <a:latin typeface="Cambria Math" panose="02040503050406030204" pitchFamily="18" charset="0"/>
                      </a:rPr>
                      <m:t>𝐶𝐶</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a14:m>
                <a:r>
                  <a:rPr lang="en-US" dirty="0" smtClean="0"/>
                  <a:t> as best pebbling of G) </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72</a:t>
            </a:fld>
            <a:endParaRPr lang="en-US"/>
          </a:p>
        </p:txBody>
      </p:sp>
    </p:spTree>
    <p:extLst>
      <p:ext uri="{BB962C8B-B14F-4D97-AF65-F5344CB8AC3E}">
        <p14:creationId xmlns:p14="http://schemas.microsoft.com/office/powerpoint/2010/main" val="24499293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Argument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10515600" cy="4351338"/>
              </a:xfrm>
            </p:spPr>
            <p:txBody>
              <a:bodyPr/>
              <a:lstStyle/>
              <a:p>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a:t>, x and H </a:t>
                </a:r>
                <a:r>
                  <a:rPr lang="en-US" dirty="0"/>
                  <a:t>we get an execution trace</a:t>
                </a:r>
              </a:p>
              <a:p>
                <a:pPr marL="533387"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 </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r>
                                <m:rPr>
                                  <m:nor/>
                                </m:rPr>
                                <a:rPr lang="en-US" dirty="0"/>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𝑡</m:t>
                          </m:r>
                        </m:sup>
                      </m:sSubSup>
                    </m:oMath>
                  </m:oMathPara>
                </a14:m>
                <a:endParaRPr lang="en-US" dirty="0" smtClean="0"/>
              </a:p>
              <a:p>
                <a:pPr marL="50799" indent="0">
                  <a:buNone/>
                </a:pPr>
                <a:r>
                  <a:rPr lang="en-US" b="1" dirty="0"/>
                  <a:t>Observation: </a:t>
                </a:r>
                <a14:m>
                  <m:oMath xmlns:m="http://schemas.openxmlformats.org/officeDocument/2006/math">
                    <m:r>
                      <m:rPr>
                        <m:sty m:val="p"/>
                      </m:rPr>
                      <a:rPr lang="en-US">
                        <a:latin typeface="Cambria Math" panose="02040503050406030204" pitchFamily="18" charset="0"/>
                      </a:rPr>
                      <m:t>CC</m:t>
                    </m:r>
                    <m:r>
                      <a:rPr lang="en-US">
                        <a:latin typeface="Cambria Math" panose="02040503050406030204" pitchFamily="18" charset="0"/>
                      </a:rPr>
                      <m:t>(</m:t>
                    </m:r>
                    <m:r>
                      <m:rPr>
                        <m:sty m:val="p"/>
                      </m:rPr>
                      <a:rPr lang="en-US">
                        <a:latin typeface="Cambria Math" panose="02040503050406030204" pitchFamily="18" charset="0"/>
                      </a:rPr>
                      <m:t>P</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𝐶𝐶</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a14:m>
                <a:r>
                  <a:rPr lang="en-US" dirty="0"/>
                  <a:t> (definition of </a:t>
                </a:r>
                <a14:m>
                  <m:oMath xmlns:m="http://schemas.openxmlformats.org/officeDocument/2006/math">
                    <m:r>
                      <a:rPr lang="en-US" i="1">
                        <a:latin typeface="Cambria Math" panose="02040503050406030204" pitchFamily="18" charset="0"/>
                      </a:rPr>
                      <m:t>𝐶𝐶</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a14:m>
                <a:r>
                  <a:rPr lang="en-US" dirty="0"/>
                  <a:t>) </a:t>
                </a:r>
              </a:p>
              <a:p>
                <a:pPr marL="50799" indent="0">
                  <a:buNone/>
                </a:pPr>
                <a:endParaRPr lang="en-US" dirty="0" smtClean="0"/>
              </a:p>
              <a:p>
                <a:pPr marL="50799" indent="0">
                  <a:buNone/>
                </a:pPr>
                <a:r>
                  <a:rPr lang="en-US" b="1" dirty="0" smtClean="0"/>
                  <a:t>Claim 2: </a:t>
                </a:r>
                <a:r>
                  <a:rPr lang="en-US" dirty="0" smtClean="0"/>
                  <a:t>For each round </a:t>
                </a:r>
                <a:r>
                  <a:rPr lang="en-US" dirty="0" err="1" smtClean="0"/>
                  <a:t>i</a:t>
                </a:r>
                <a:r>
                  <a:rPr lang="en-US" dirty="0" smtClean="0"/>
                  <a:t>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e>
                    </m:d>
                    <m:r>
                      <a:rPr lang="en-US" b="0" i="0" smtClean="0">
                        <a:latin typeface="Cambria Math" panose="02040503050406030204" pitchFamily="18" charset="0"/>
                      </a:rPr>
                      <m:t>≥</m:t>
                    </m:r>
                    <m:r>
                      <m:rPr>
                        <m:sty m:val="p"/>
                      </m:rPr>
                      <a:rPr lang="en-US" b="0" i="0" smtClean="0">
                        <a:latin typeface="Cambria Math" panose="02040503050406030204" pitchFamily="18" charset="0"/>
                      </a:rPr>
                      <m:t>w</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b="0" i="1" smtClean="0">
                        <a:latin typeface="Cambria Math" panose="02040503050406030204" pitchFamily="18" charset="0"/>
                      </a:rPr>
                      <m:t>/2</m:t>
                    </m:r>
                  </m:oMath>
                </a14:m>
                <a:endParaRPr lang="en-US" dirty="0" smtClean="0"/>
              </a:p>
              <a:p>
                <a:pPr marL="50799" indent="0">
                  <a:buNone/>
                </a:pPr>
                <a:r>
                  <a:rPr lang="en-US" b="1" dirty="0" smtClean="0"/>
                  <a:t>Proof Idea: </a:t>
                </a:r>
                <a:r>
                  <a:rPr lang="en-US" dirty="0" smtClean="0"/>
                  <a:t>Extractor argument. Suppose for contradiction that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acc>
                      </m:e>
                    </m:d>
                    <m:r>
                      <a:rPr lang="en-US" b="0" i="1" smtClean="0">
                        <a:latin typeface="Cambria Math" panose="02040503050406030204" pitchFamily="18" charset="0"/>
                      </a:rPr>
                      <m:t>&lt;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oMath>
                </a14:m>
                <a:r>
                  <a:rPr lang="en-US" dirty="0" smtClean="0"/>
                  <a:t>. </a:t>
                </a:r>
              </a:p>
              <a:p>
                <a:pPr marL="50799" indent="0">
                  <a:buNone/>
                </a:pPr>
                <a:r>
                  <a:rPr lang="en-US" dirty="0" smtClean="0"/>
                  <a:t>We will build an extractor that outputs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oMath>
                </a14:m>
                <a:r>
                  <a:rPr lang="en-US" dirty="0" smtClean="0"/>
                  <a:t> labels given a hint of size </a:t>
                </a:r>
                <a14:m>
                  <m:oMath xmlns:m="http://schemas.openxmlformats.org/officeDocument/2006/math">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b="0" i="1" smtClean="0">
                        <a:latin typeface="Cambria Math" panose="02040503050406030204" pitchFamily="18" charset="0"/>
                      </a:rPr>
                      <m:t>)</m:t>
                    </m:r>
                  </m:oMath>
                </a14:m>
                <a:r>
                  <a:rPr lang="en-US" dirty="0" smtClean="0"/>
                  <a:t>. This yields a contradiction of incompressibility!</a:t>
                </a:r>
                <a:endParaRPr lang="en-US" dirty="0"/>
              </a:p>
              <a:p>
                <a:pPr marL="50799" indent="0">
                  <a:buNone/>
                </a:pPr>
                <a:endParaRPr lang="en-US" b="1" dirty="0" smtClean="0"/>
              </a:p>
              <a:p>
                <a:pPr marL="50799" indent="0">
                  <a:buNone/>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515600" cy="4351338"/>
              </a:xfrm>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73</a:t>
            </a:fld>
            <a:endParaRPr lang="en-US"/>
          </a:p>
        </p:txBody>
      </p:sp>
    </p:spTree>
    <p:extLst>
      <p:ext uri="{BB962C8B-B14F-4D97-AF65-F5344CB8AC3E}">
        <p14:creationId xmlns:p14="http://schemas.microsoft.com/office/powerpoint/2010/main" val="1420422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Hint</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704617"/>
                <a:ext cx="10515600" cy="4351339"/>
              </a:xfrm>
            </p:spPr>
            <p:txBody>
              <a:bodyPr>
                <a:normAutofit fontScale="70000" lnSpcReduction="20000"/>
              </a:bodyPr>
              <a:lstStyle/>
              <a:p>
                <a:pPr marL="50799" indent="0">
                  <a:buNone/>
                </a:pPr>
                <a:r>
                  <a:rPr lang="en-US" b="1" dirty="0" smtClean="0"/>
                  <a:t>Claim 2: </a:t>
                </a:r>
                <a:r>
                  <a:rPr lang="en-US" dirty="0" smtClean="0"/>
                  <a:t>For each round </a:t>
                </a:r>
                <a:r>
                  <a:rPr lang="en-US" dirty="0" err="1" smtClean="0"/>
                  <a:t>i</a:t>
                </a:r>
                <a:r>
                  <a:rPr lang="en-US" dirty="0" smtClean="0"/>
                  <a:t>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w</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b="0" i="1" smtClean="0">
                        <a:latin typeface="Cambria Math" panose="02040503050406030204" pitchFamily="18" charset="0"/>
                      </a:rPr>
                      <m:t>/2</m:t>
                    </m:r>
                  </m:oMath>
                </a14:m>
                <a:endParaRPr lang="en-US" dirty="0" smtClean="0"/>
              </a:p>
              <a:p>
                <a:pPr marL="50799" indent="0">
                  <a:buNone/>
                </a:pPr>
                <a:r>
                  <a:rPr lang="en-US" b="1" dirty="0" smtClean="0"/>
                  <a:t>Hint: h</a:t>
                </a:r>
                <a:endParaRPr lang="en-US" dirty="0" smtClean="0"/>
              </a:p>
              <a:p>
                <a:r>
                  <a:rPr lang="en-US" dirty="0" smtClean="0"/>
                  <a:t>Initial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acc>
                  </m:oMath>
                </a14:m>
                <a:r>
                  <a:rPr lang="en-US" dirty="0" smtClean="0"/>
                  <a:t> (used to simulate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at most </a:t>
                </a:r>
                <a14:m>
                  <m:oMath xmlns:m="http://schemas.openxmlformats.org/officeDocument/2006/math">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oMath>
                </a14:m>
                <a:r>
                  <a:rPr lang="en-US" dirty="0" smtClean="0"/>
                  <a:t> bits)</a:t>
                </a:r>
              </a:p>
              <a:p>
                <a:r>
                  <a:rPr lang="en-US" dirty="0" smtClean="0"/>
                  <a:t>Encoding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smtClean="0"/>
                  <a:t> bits)</a:t>
                </a:r>
              </a:p>
              <a:p>
                <a:r>
                  <a:rPr lang="en-US" dirty="0" smtClean="0"/>
                  <a:t>For each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v</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index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𝑣</m:t>
                        </m:r>
                      </m:sub>
                    </m:sSub>
                  </m:oMath>
                </a14:m>
                <a:r>
                  <a:rPr lang="en-US" dirty="0" smtClean="0"/>
                  <a:t> of next random oracle query where label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𝑣</m:t>
                        </m:r>
                      </m:sub>
                    </m:sSub>
                  </m:oMath>
                </a14:m>
                <a:r>
                  <a:rPr lang="en-US" dirty="0" smtClean="0"/>
                  <a:t> appears as input        </a:t>
                </a:r>
                <a:r>
                  <a:rPr lang="en-US" dirty="0"/>
                  <a:t>(</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func>
                      <m:funcPr>
                        <m:ctrlPr>
                          <a:rPr lang="en-US" i="1">
                            <a:latin typeface="Cambria Math" panose="02040503050406030204" pitchFamily="18" charset="0"/>
                          </a:rPr>
                        </m:ctrlPr>
                      </m:funcPr>
                      <m:fName>
                        <m:r>
                          <m:rPr>
                            <m:sty m:val="p"/>
                          </m:rPr>
                          <a:rPr lang="en-US" b="0">
                            <a:latin typeface="Cambria Math" panose="02040503050406030204" pitchFamily="18" charset="0"/>
                          </a:rPr>
                          <m:t>log</m:t>
                        </m:r>
                      </m:fName>
                      <m:e>
                        <m:r>
                          <a:rPr lang="en-US" b="0" i="1" smtClean="0">
                            <a:latin typeface="Cambria Math" panose="02040503050406030204" pitchFamily="18" charset="0"/>
                          </a:rPr>
                          <m:t>𝑞</m:t>
                        </m:r>
                      </m:e>
                    </m:func>
                  </m:oMath>
                </a14:m>
                <a:r>
                  <a:rPr lang="en-US" dirty="0"/>
                  <a:t> bits</a:t>
                </a:r>
                <a:r>
                  <a:rPr lang="en-US" dirty="0" smtClean="0"/>
                  <a:t>)</a:t>
                </a:r>
              </a:p>
              <a:p>
                <a:r>
                  <a:rPr lang="en-US" dirty="0" smtClean="0"/>
                  <a:t>For </a:t>
                </a:r>
                <a:r>
                  <a:rPr lang="en-US" dirty="0"/>
                  <a:t>each </a:t>
                </a:r>
                <a14:m>
                  <m:oMath xmlns:m="http://schemas.openxmlformats.org/officeDocument/2006/math">
                    <m:r>
                      <m:rPr>
                        <m:sty m:val="p"/>
                      </m:rPr>
                      <a:rPr lang="en-US" b="0" i="1">
                        <a:latin typeface="Cambria Math" panose="02040503050406030204" pitchFamily="18" charset="0"/>
                        <a:ea typeface="Cambria Math" panose="02040503050406030204" pitchFamily="18" charset="0"/>
                      </a:rPr>
                      <m:t>v</m:t>
                    </m:r>
                    <m:r>
                      <a:rPr lang="en-US" b="0"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index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b="0" i="1">
                            <a:latin typeface="Cambria Math" panose="02040503050406030204" pitchFamily="18" charset="0"/>
                          </a:rPr>
                          <m:t>𝑣</m:t>
                        </m:r>
                      </m:sub>
                    </m:sSub>
                  </m:oMath>
                </a14:m>
                <a:r>
                  <a:rPr lang="en-US" dirty="0"/>
                  <a:t> of next random oracle query where label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𝐿</m:t>
                        </m:r>
                      </m:e>
                      <m:sub>
                        <m:r>
                          <a:rPr lang="en-US" b="0" i="1">
                            <a:latin typeface="Cambria Math" panose="02040503050406030204" pitchFamily="18" charset="0"/>
                          </a:rPr>
                          <m:t>𝑣</m:t>
                        </m:r>
                      </m:sub>
                    </m:sSub>
                  </m:oMath>
                </a14:m>
                <a:r>
                  <a:rPr lang="en-US" dirty="0"/>
                  <a:t> appears as </a:t>
                </a:r>
                <a:r>
                  <a:rPr lang="en-US" dirty="0" smtClean="0"/>
                  <a:t>output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func>
                      <m:funcPr>
                        <m:ctrlPr>
                          <a:rPr lang="en-US" i="1">
                            <a:latin typeface="Cambria Math" panose="02040503050406030204" pitchFamily="18" charset="0"/>
                          </a:rPr>
                        </m:ctrlPr>
                      </m:funcPr>
                      <m:fName>
                        <m:r>
                          <m:rPr>
                            <m:sty m:val="p"/>
                          </m:rPr>
                          <a:rPr lang="en-US" b="0">
                            <a:latin typeface="Cambria Math" panose="02040503050406030204" pitchFamily="18" charset="0"/>
                          </a:rPr>
                          <m:t>log</m:t>
                        </m:r>
                      </m:fName>
                      <m:e>
                        <m:r>
                          <a:rPr lang="en-US" b="0" i="1">
                            <a:latin typeface="Cambria Math" panose="02040503050406030204" pitchFamily="18" charset="0"/>
                          </a:rPr>
                          <m:t>𝑞</m:t>
                        </m:r>
                      </m:e>
                    </m:func>
                  </m:oMath>
                </a14:m>
                <a:r>
                  <a:rPr lang="en-US" dirty="0"/>
                  <a:t> bits)</a:t>
                </a:r>
              </a:p>
              <a:p>
                <a:r>
                  <a:rPr lang="en-US" b="1" dirty="0" smtClean="0"/>
                  <a:t>Total Hint Length:</a:t>
                </a:r>
                <a14:m>
                  <m:oMath xmlns:m="http://schemas.openxmlformats.org/officeDocument/2006/math">
                    <m:r>
                      <a:rPr lang="en-US" b="1" i="0" smtClean="0">
                        <a:latin typeface="Cambria Math" panose="02040503050406030204" pitchFamily="18" charset="0"/>
                      </a:rPr>
                      <m:t> </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r>
                      <a:rPr lang="en-US" i="1">
                        <a:latin typeface="Cambria Math" panose="02040503050406030204" pitchFamily="18" charset="0"/>
                      </a:rPr>
                      <m:t>𝑜</m:t>
                    </m:r>
                    <m:r>
                      <a:rPr lang="en-US" i="1">
                        <a:latin typeface="Cambria Math" panose="02040503050406030204" pitchFamily="18" charset="0"/>
                      </a:rPr>
                      <m: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e>
                    </m:d>
                    <m:r>
                      <a:rPr lang="en-US" i="1">
                        <a:latin typeface="Cambria Math" panose="02040503050406030204" pitchFamily="18" charset="0"/>
                      </a:rPr>
                      <m:t>)</m:t>
                    </m:r>
                  </m:oMath>
                </a14:m>
                <a:r>
                  <a:rPr lang="en-US" dirty="0"/>
                  <a:t>. </a:t>
                </a:r>
                <a:endParaRPr lang="en-US" b="1" dirty="0"/>
              </a:p>
              <a:p>
                <a:endParaRPr lang="en-US" b="1" dirty="0" smtClean="0"/>
              </a:p>
              <a:p>
                <a:pPr marL="50799" indent="0">
                  <a:buNone/>
                </a:pPr>
                <a:endParaRPr lang="en-US" b="1" dirty="0"/>
              </a:p>
              <a:p>
                <a:pPr marL="50799" indent="0">
                  <a:buNone/>
                </a:pPr>
                <a:r>
                  <a:rPr lang="en-US" dirty="0" smtClean="0"/>
                  <a:t>Extractor argument. Suppose for contradiction that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&lt;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e>
                    </m:d>
                    <m:r>
                      <a:rPr lang="en-US" i="1">
                        <a:latin typeface="Cambria Math" panose="02040503050406030204" pitchFamily="18" charset="0"/>
                      </a:rPr>
                      <m:t>/2</m:t>
                    </m:r>
                  </m:oMath>
                </a14:m>
                <a:r>
                  <a:rPr lang="en-US" dirty="0" smtClean="0"/>
                  <a:t>. </a:t>
                </a:r>
              </a:p>
              <a:p>
                <a:pPr marL="50799" indent="0">
                  <a:buNone/>
                </a:pPr>
                <a:r>
                  <a:rPr lang="en-US" dirty="0" smtClean="0"/>
                  <a:t>We will build an extractor that outputs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e>
                    </m:d>
                  </m:oMath>
                </a14:m>
                <a:r>
                  <a:rPr lang="en-US" dirty="0" smtClean="0"/>
                  <a:t> labels given a hint of size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oMath>
                </a14:m>
                <a:r>
                  <a:rPr lang="en-US" dirty="0" smtClean="0"/>
                  <a:t>. This yields a contradiction of incompressibility!</a:t>
                </a:r>
                <a:endParaRPr lang="en-US" dirty="0"/>
              </a:p>
              <a:p>
                <a:pPr marL="50799" indent="0">
                  <a:buNone/>
                </a:pPr>
                <a:endParaRPr lang="en-US" b="1" dirty="0" smtClean="0"/>
              </a:p>
              <a:p>
                <a:pPr marL="50799" indent="0">
                  <a:buNone/>
                </a:pPr>
                <a:endParaRPr lang="en-US"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704617"/>
                <a:ext cx="10515600" cy="4351339"/>
              </a:xfrm>
              <a:blipFill>
                <a:blip r:embed="rId2"/>
                <a:stretch>
                  <a:fillRect l="-522" t="-2665" b="-294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74</a:t>
            </a:fld>
            <a:endParaRPr lang="en-US"/>
          </a:p>
        </p:txBody>
      </p:sp>
    </p:spTree>
    <p:extLst>
      <p:ext uri="{BB962C8B-B14F-4D97-AF65-F5344CB8AC3E}">
        <p14:creationId xmlns:p14="http://schemas.microsoft.com/office/powerpoint/2010/main" val="36405199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75</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480336" y="3225183"/>
                <a:ext cx="1081771" cy="420564"/>
              </a:xfrm>
              <a:prstGeom prst="rect">
                <a:avLst/>
              </a:prstGeom>
            </p:spPr>
            <p:txBody>
              <a:bodyPr wrap="none">
                <a:spAutoFit/>
              </a:bodyPr>
              <a:lstStyle/>
              <a:p>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i="1">
                            <a:latin typeface="Cambria Math" panose="02040503050406030204" pitchFamily="18" charset="0"/>
                          </a:rPr>
                          <m:t>+1</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i="1">
                                <a:latin typeface="Cambria Math" panose="02040503050406030204" pitchFamily="18" charset="0"/>
                                <a:ea typeface="Cambria Math" panose="02040503050406030204" pitchFamily="18" charset="0"/>
                              </a:rPr>
                              <m:t>𝑖</m:t>
                            </m:r>
                          </m:sub>
                        </m:sSub>
                      </m:e>
                    </m:acc>
                    <m:r>
                      <a:rPr lang="en-US" sz="2133" i="1">
                        <a:latin typeface="Cambria Math" panose="02040503050406030204" pitchFamily="18" charset="0"/>
                        <a:ea typeface="Cambria Math" panose="02040503050406030204" pitchFamily="18" charset="0"/>
                      </a:rPr>
                      <m:t>,</m:t>
                    </m:r>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480336" y="3225183"/>
                <a:ext cx="1081771" cy="420564"/>
              </a:xfrm>
              <a:prstGeom prst="rect">
                <a:avLst/>
              </a:prstGeom>
              <a:blipFill>
                <a:blip r:embed="rId5"/>
                <a:stretch>
                  <a:fillRect b="-7246"/>
                </a:stretch>
              </a:blipFill>
            </p:spPr>
            <p:txBody>
              <a:bodyPr/>
              <a:lstStyle/>
              <a:p>
                <a:r>
                  <a:rPr lang="en-US">
                    <a:noFill/>
                  </a:rPr>
                  <a:t> </a:t>
                </a:r>
              </a:p>
            </p:txBody>
          </p:sp>
        </mc:Fallback>
      </mc:AlternateContent>
      <p:graphicFrame>
        <p:nvGraphicFramePr>
          <p:cNvPr id="15" name="Table 14"/>
          <p:cNvGraphicFramePr>
            <a:graphicFrameLocks noGrp="1"/>
          </p:cNvGraphicFramePr>
          <p:nvPr>
            <p:extLst>
              <p:ext uri="{D42A27DB-BD31-4B8C-83A1-F6EECF244321}">
                <p14:modId xmlns:p14="http://schemas.microsoft.com/office/powerpoint/2010/main" val="2924624877"/>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(i+2,1)</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p:cxnSp>
        <p:nvCxnSpPr>
          <p:cNvPr id="11" name="Straight Arrow Connector 10"/>
          <p:cNvCxnSpPr/>
          <p:nvPr/>
        </p:nvCxnSpPr>
        <p:spPr>
          <a:xfrm>
            <a:off x="7337287" y="4648564"/>
            <a:ext cx="2227654" cy="42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6671210" y="4736618"/>
                <a:ext cx="31054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d>
                            <m:dPr>
                              <m:ctrlPr>
                                <a:rPr lang="en-US" b="0" i="1" smtClean="0">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671210" y="4736618"/>
                <a:ext cx="3105402" cy="369332"/>
              </a:xfrm>
              <a:prstGeom prst="rect">
                <a:avLst/>
              </a:prstGeom>
              <a:blipFill>
                <a:blip r:embed="rId6"/>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25566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76</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b="0" i="1" smtClean="0">
                              <a:latin typeface="Cambria Math" panose="02040503050406030204" pitchFamily="18" charset="0"/>
                            </a:rPr>
                            <m:t>𝑖</m:t>
                          </m:r>
                          <m:r>
                            <a:rPr lang="en-US" sz="2133" b="0" i="1" smtClean="0">
                              <a:latin typeface="Cambria Math" panose="02040503050406030204" pitchFamily="18" charset="0"/>
                            </a:rPr>
                            <m:t>+1</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359193" y="3224855"/>
                <a:ext cx="1343060" cy="420564"/>
              </a:xfrm>
              <a:prstGeom prst="rect">
                <a:avLst/>
              </a:prstGeom>
            </p:spPr>
            <p:txBody>
              <a:bodyPr wrap="none">
                <a:spAutoFit/>
              </a:bodyPr>
              <a:lstStyle/>
              <a:p>
                <a14:m>
                  <m:oMath xmlns:m="http://schemas.openxmlformats.org/officeDocument/2006/math">
                    <m:sSub>
                      <m:sSubPr>
                        <m:ctrlPr>
                          <a:rPr lang="en-US" sz="2133" i="1" smtClean="0">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b="0" i="1" smtClean="0">
                            <a:latin typeface="Cambria Math" panose="02040503050406030204" pitchFamily="18" charset="0"/>
                          </a:rPr>
                          <m:t>+2</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b="1" i="1" smtClean="0">
                                <a:latin typeface="Cambria Math" panose="02040503050406030204" pitchFamily="18" charset="0"/>
                                <a:ea typeface="Cambria Math" panose="02040503050406030204" pitchFamily="18" charset="0"/>
                              </a:rPr>
                              <m:t>𝒊</m:t>
                            </m:r>
                            <m:r>
                              <a:rPr lang="en-US" sz="2133" b="1" i="1" smtClean="0">
                                <a:latin typeface="Cambria Math" panose="02040503050406030204" pitchFamily="18" charset="0"/>
                                <a:ea typeface="Cambria Math" panose="02040503050406030204" pitchFamily="18" charset="0"/>
                              </a:rPr>
                              <m:t>+</m:t>
                            </m:r>
                            <m:r>
                              <a:rPr lang="en-US" sz="2133" b="1" i="1" smtClean="0">
                                <a:latin typeface="Cambria Math" panose="02040503050406030204" pitchFamily="18" charset="0"/>
                                <a:ea typeface="Cambria Math" panose="02040503050406030204" pitchFamily="18" charset="0"/>
                              </a:rPr>
                              <m:t>𝟏</m:t>
                            </m:r>
                          </m:sub>
                        </m:sSub>
                      </m:e>
                    </m:acc>
                    <m:r>
                      <a:rPr lang="en-US" sz="2133" i="1">
                        <a:latin typeface="Cambria Math" panose="02040503050406030204" pitchFamily="18" charset="0"/>
                        <a:ea typeface="Cambria Math" panose="02040503050406030204" pitchFamily="18" charset="0"/>
                      </a:rPr>
                      <m:t>,</m:t>
                    </m:r>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359193" y="3224855"/>
                <a:ext cx="1343060" cy="420564"/>
              </a:xfrm>
              <a:prstGeom prst="rect">
                <a:avLst/>
              </a:prstGeom>
              <a:blipFill>
                <a:blip r:embed="rId5"/>
                <a:stretch>
                  <a:fillRect b="-7246"/>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1318242319"/>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(i+1,2)</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(i+2,1)</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AlternateContent xmlns:mc="http://schemas.openxmlformats.org/markup-compatibility/2006" xmlns:a14="http://schemas.microsoft.com/office/drawing/2010/main">
        <mc:Choice Requires="a14">
          <p:sp>
            <p:nvSpPr>
              <p:cNvPr id="16" name="TextBox 15"/>
              <p:cNvSpPr txBox="1"/>
              <p:nvPr/>
            </p:nvSpPr>
            <p:spPr>
              <a:xfrm>
                <a:off x="6045578" y="5703636"/>
                <a:ext cx="3462615" cy="991105"/>
              </a:xfrm>
              <a:prstGeom prst="rect">
                <a:avLst/>
              </a:prstGeom>
              <a:noFill/>
            </p:spPr>
            <p:txBody>
              <a:bodyPr wrap="none" rtlCol="0">
                <a:spAutoFit/>
              </a:bodyPr>
              <a:lstStyle/>
              <a:p>
                <a:r>
                  <a:rPr lang="en-US" sz="2800" dirty="0" smtClean="0">
                    <a:ea typeface="Cambria Math" panose="02040503050406030204" pitchFamily="18" charset="0"/>
                  </a:rPr>
                  <a:t>Extract! </a:t>
                </a:r>
              </a:p>
              <a:p>
                <a:r>
                  <a:rPr lang="en-US" sz="2800" dirty="0">
                    <a:ea typeface="Cambria Math" panose="02040503050406030204" pitchFamily="18" charset="0"/>
                  </a:rPr>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+1</m:t>
                            </m:r>
                          </m:sub>
                        </m:sSub>
                      </m:e>
                    </m:acc>
                  </m:oMath>
                </a14:m>
                <a:r>
                  <a:rPr lang="en-US" sz="2800" dirty="0" smtClean="0"/>
                  <a:t>[2] </a:t>
                </a:r>
                <a:r>
                  <a:rPr lang="en-US" sz="2800" dirty="0"/>
                  <a:t>contains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𝑳</m:t>
                        </m:r>
                      </m:e>
                      <m:sub>
                        <m:sSub>
                          <m:sSubPr>
                            <m:ctrlPr>
                              <a:rPr lang="en-US" sz="2800" b="1" i="1">
                                <a:latin typeface="Cambria Math" panose="02040503050406030204" pitchFamily="18" charset="0"/>
                              </a:rPr>
                            </m:ctrlPr>
                          </m:sSubPr>
                          <m:e>
                            <m:r>
                              <a:rPr lang="en-US" sz="2800" b="1" i="1">
                                <a:latin typeface="Cambria Math" panose="02040503050406030204" pitchFamily="18" charset="0"/>
                              </a:rPr>
                              <m:t>𝒗</m:t>
                            </m:r>
                          </m:e>
                          <m:sub>
                            <m:r>
                              <a:rPr lang="en-US" sz="2800" b="1" i="1">
                                <a:latin typeface="Cambria Math" panose="02040503050406030204" pitchFamily="18" charset="0"/>
                              </a:rPr>
                              <m:t>𝟐</m:t>
                            </m:r>
                          </m:sub>
                        </m:sSub>
                      </m:sub>
                    </m:sSub>
                  </m:oMath>
                </a14:m>
                <a:r>
                  <a:rPr lang="en-US" sz="2800" dirty="0"/>
                  <a:t> </a:t>
                </a:r>
              </a:p>
            </p:txBody>
          </p:sp>
        </mc:Choice>
        <mc:Fallback xmlns="">
          <p:sp>
            <p:nvSpPr>
              <p:cNvPr id="16" name="TextBox 15"/>
              <p:cNvSpPr txBox="1">
                <a:spLocks noRot="1" noChangeAspect="1" noMove="1" noResize="1" noEditPoints="1" noAdjustHandles="1" noChangeArrowheads="1" noChangeShapeType="1" noTextEdit="1"/>
              </p:cNvSpPr>
              <p:nvPr/>
            </p:nvSpPr>
            <p:spPr>
              <a:xfrm>
                <a:off x="6045578" y="5703636"/>
                <a:ext cx="3462615" cy="991105"/>
              </a:xfrm>
              <a:prstGeom prst="rect">
                <a:avLst/>
              </a:prstGeom>
              <a:blipFill>
                <a:blip r:embed="rId6"/>
                <a:stretch>
                  <a:fillRect l="-3697" t="-6173" b="-13580"/>
                </a:stretch>
              </a:blipFill>
            </p:spPr>
            <p:txBody>
              <a:bodyPr/>
              <a:lstStyle/>
              <a:p>
                <a:r>
                  <a:rPr lang="en-US">
                    <a:noFill/>
                  </a:rPr>
                  <a:t> </a:t>
                </a:r>
              </a:p>
            </p:txBody>
          </p:sp>
        </mc:Fallback>
      </mc:AlternateContent>
      <p:cxnSp>
        <p:nvCxnSpPr>
          <p:cNvPr id="17" name="Straight Arrow Connector 16"/>
          <p:cNvCxnSpPr/>
          <p:nvPr/>
        </p:nvCxnSpPr>
        <p:spPr>
          <a:xfrm>
            <a:off x="14717626" y="4510603"/>
            <a:ext cx="2227654" cy="42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13390604" y="4672293"/>
                <a:ext cx="3764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d>
                            <m:dPr>
                              <m:ctrlPr>
                                <a:rPr lang="en-US" b="0" i="1" smtClean="0">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13390604" y="4672293"/>
                <a:ext cx="3764236" cy="369332"/>
              </a:xfrm>
              <a:prstGeom prst="rect">
                <a:avLst/>
              </a:prstGeom>
              <a:blipFill>
                <a:blip r:embed="rId7"/>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264294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77</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b="0" i="1" smtClean="0">
                              <a:latin typeface="Cambria Math" panose="02040503050406030204" pitchFamily="18" charset="0"/>
                            </a:rPr>
                            <m:t>𝑖</m:t>
                          </m:r>
                          <m:r>
                            <a:rPr lang="en-US" sz="2133" b="0" i="1" smtClean="0">
                              <a:latin typeface="Cambria Math" panose="02040503050406030204" pitchFamily="18" charset="0"/>
                            </a:rPr>
                            <m:t>+1</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359193" y="3224855"/>
                <a:ext cx="1343060" cy="420564"/>
              </a:xfrm>
              <a:prstGeom prst="rect">
                <a:avLst/>
              </a:prstGeom>
            </p:spPr>
            <p:txBody>
              <a:bodyPr wrap="none">
                <a:spAutoFit/>
              </a:bodyPr>
              <a:lstStyle/>
              <a:p>
                <a14:m>
                  <m:oMath xmlns:m="http://schemas.openxmlformats.org/officeDocument/2006/math">
                    <m:sSub>
                      <m:sSubPr>
                        <m:ctrlPr>
                          <a:rPr lang="en-US" sz="2133" i="1" smtClean="0">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b="0" i="1" smtClean="0">
                            <a:latin typeface="Cambria Math" panose="02040503050406030204" pitchFamily="18" charset="0"/>
                          </a:rPr>
                          <m:t>+2</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b="0" i="1" smtClean="0">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+1</m:t>
                            </m:r>
                          </m:sub>
                        </m:sSub>
                      </m:e>
                    </m:acc>
                    <m:r>
                      <a:rPr lang="en-US" sz="2133" i="1">
                        <a:latin typeface="Cambria Math" panose="02040503050406030204" pitchFamily="18" charset="0"/>
                        <a:ea typeface="Cambria Math" panose="02040503050406030204" pitchFamily="18" charset="0"/>
                      </a:rPr>
                      <m:t>,</m:t>
                    </m:r>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359193" y="3224855"/>
                <a:ext cx="1343060" cy="420564"/>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876187055"/>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𝟐</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(i+2,1)</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876187055"/>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r>
                            <a:rPr lang="en-US" sz="2400" dirty="0" smtClean="0"/>
                            <a:t>i+10,5</a:t>
                          </a:r>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290678" r="-263934" b="-84746"/>
                          </a:stretch>
                        </a:blipFill>
                      </a:tcPr>
                    </a:tc>
                    <a:tc>
                      <a:txBody>
                        <a:bodyPr/>
                        <a:lstStyle/>
                        <a:p>
                          <a:r>
                            <a:rPr lang="en-US" sz="2400" dirty="0" smtClean="0"/>
                            <a:t>(</a:t>
                          </a:r>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r>
                            <a:rPr lang="en-US" sz="2400" dirty="0" smtClean="0"/>
                            <a:t>i+2,1)</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87680">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Fallback>
      </mc:AlternateContent>
      <p:cxnSp>
        <p:nvCxnSpPr>
          <p:cNvPr id="17" name="Straight Arrow Connector 16"/>
          <p:cNvCxnSpPr/>
          <p:nvPr/>
        </p:nvCxnSpPr>
        <p:spPr>
          <a:xfrm>
            <a:off x="7337287" y="4243507"/>
            <a:ext cx="2227654" cy="42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010265" y="4405197"/>
                <a:ext cx="3764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d>
                            <m:dPr>
                              <m:ctrlPr>
                                <a:rPr lang="en-US" b="0" i="1" smtClean="0">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6010265" y="4405197"/>
                <a:ext cx="3764236"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45578" y="5703636"/>
                <a:ext cx="3462615" cy="991105"/>
              </a:xfrm>
              <a:prstGeom prst="rect">
                <a:avLst/>
              </a:prstGeom>
              <a:noFill/>
            </p:spPr>
            <p:txBody>
              <a:bodyPr wrap="none" rtlCol="0">
                <a:spAutoFit/>
              </a:bodyPr>
              <a:lstStyle/>
              <a:p>
                <a:r>
                  <a:rPr lang="en-US" sz="2800" dirty="0" smtClean="0">
                    <a:ea typeface="Cambria Math" panose="02040503050406030204" pitchFamily="18" charset="0"/>
                  </a:rPr>
                  <a:t>Extract! </a:t>
                </a:r>
              </a:p>
              <a:p>
                <a:r>
                  <a:rPr lang="en-US" sz="2800" dirty="0">
                    <a:ea typeface="Cambria Math" panose="02040503050406030204" pitchFamily="18" charset="0"/>
                  </a:rPr>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+1</m:t>
                            </m:r>
                          </m:sub>
                        </m:sSub>
                      </m:e>
                    </m:acc>
                  </m:oMath>
                </a14:m>
                <a:r>
                  <a:rPr lang="en-US" sz="2800" dirty="0" smtClean="0"/>
                  <a:t>[2] </a:t>
                </a:r>
                <a:r>
                  <a:rPr lang="en-US" sz="2800" dirty="0"/>
                  <a:t>contains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𝑳</m:t>
                        </m:r>
                      </m:e>
                      <m:sub>
                        <m:sSub>
                          <m:sSubPr>
                            <m:ctrlPr>
                              <a:rPr lang="en-US" sz="2800" b="1" i="1">
                                <a:latin typeface="Cambria Math" panose="02040503050406030204" pitchFamily="18" charset="0"/>
                              </a:rPr>
                            </m:ctrlPr>
                          </m:sSubPr>
                          <m:e>
                            <m:r>
                              <a:rPr lang="en-US" sz="2800" b="1" i="1">
                                <a:latin typeface="Cambria Math" panose="02040503050406030204" pitchFamily="18" charset="0"/>
                              </a:rPr>
                              <m:t>𝒗</m:t>
                            </m:r>
                          </m:e>
                          <m:sub>
                            <m:r>
                              <a:rPr lang="en-US" sz="2800" b="1" i="1">
                                <a:latin typeface="Cambria Math" panose="02040503050406030204" pitchFamily="18" charset="0"/>
                              </a:rPr>
                              <m:t>𝟐</m:t>
                            </m:r>
                          </m:sub>
                        </m:sSub>
                      </m:sub>
                    </m:sSub>
                  </m:oMath>
                </a14:m>
                <a:r>
                  <a:rPr lang="en-US" sz="2800"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6045578" y="5703636"/>
                <a:ext cx="3462615" cy="991105"/>
              </a:xfrm>
              <a:prstGeom prst="rect">
                <a:avLst/>
              </a:prstGeom>
              <a:blipFill>
                <a:blip r:embed="rId8"/>
                <a:stretch>
                  <a:fillRect l="-3697" t="-6173" b="-13580"/>
                </a:stretch>
              </a:blipFill>
            </p:spPr>
            <p:txBody>
              <a:bodyPr/>
              <a:lstStyle/>
              <a:p>
                <a:r>
                  <a:rPr lang="en-US">
                    <a:noFill/>
                  </a:rPr>
                  <a:t> </a:t>
                </a:r>
              </a:p>
            </p:txBody>
          </p:sp>
        </mc:Fallback>
      </mc:AlternateContent>
    </p:spTree>
    <p:extLst>
      <p:ext uri="{BB962C8B-B14F-4D97-AF65-F5344CB8AC3E}">
        <p14:creationId xmlns:p14="http://schemas.microsoft.com/office/powerpoint/2010/main" val="42715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78</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b="0" i="1" smtClean="0">
                              <a:latin typeface="Cambria Math" panose="02040503050406030204" pitchFamily="18" charset="0"/>
                            </a:rPr>
                            <m:t>𝑖</m:t>
                          </m:r>
                          <m:r>
                            <a:rPr lang="en-US" sz="2133" b="0" i="1" smtClean="0">
                              <a:latin typeface="Cambria Math" panose="02040503050406030204" pitchFamily="18" charset="0"/>
                            </a:rPr>
                            <m:t>+2</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+1</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359193" y="3224855"/>
                <a:ext cx="1286955" cy="420564"/>
              </a:xfrm>
              <a:prstGeom prst="rect">
                <a:avLst/>
              </a:prstGeom>
            </p:spPr>
            <p:txBody>
              <a:bodyPr wrap="none">
                <a:spAutoFit/>
              </a:bodyPr>
              <a:lstStyle/>
              <a:p>
                <a14:m>
                  <m:oMath xmlns:m="http://schemas.openxmlformats.org/officeDocument/2006/math">
                    <m:sSub>
                      <m:sSubPr>
                        <m:ctrlPr>
                          <a:rPr lang="en-US" sz="2133" i="1" smtClean="0">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b="0" i="1" smtClean="0">
                            <a:latin typeface="Cambria Math" panose="02040503050406030204" pitchFamily="18" charset="0"/>
                          </a:rPr>
                          <m:t>+3</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b="0" i="1" smtClean="0">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+2</m:t>
                            </m:r>
                          </m:sub>
                        </m:sSub>
                      </m:e>
                    </m:acc>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359193" y="3224855"/>
                <a:ext cx="1286955" cy="420564"/>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1578645631"/>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(i+2,4)</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𝟐</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(i+2,1)</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578645631"/>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(i+2,4)</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r>
                            <a:rPr lang="en-US" sz="2400" dirty="0" smtClean="0"/>
                            <a:t>i+10,5</a:t>
                          </a:r>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290678" r="-263934" b="-84746"/>
                          </a:stretch>
                        </a:blipFill>
                      </a:tcPr>
                    </a:tc>
                    <a:tc>
                      <a:txBody>
                        <a:bodyPr/>
                        <a:lstStyle/>
                        <a:p>
                          <a:r>
                            <a:rPr lang="en-US" sz="2400" dirty="0" smtClean="0"/>
                            <a:t>(</a:t>
                          </a:r>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a:t>
                          </a:r>
                          <a:r>
                            <a:rPr lang="en-US" sz="2400" b="1" dirty="0" smtClean="0"/>
                            <a:t>i+2,1)</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87680">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5867400" y="5631555"/>
                <a:ext cx="4044505" cy="560218"/>
              </a:xfrm>
              <a:prstGeom prst="rect">
                <a:avLst/>
              </a:prstGeom>
              <a:noFill/>
            </p:spPr>
            <p:txBody>
              <a:bodyPr wrap="none" rtlCol="0">
                <a:spAutoFit/>
              </a:bodyPr>
              <a:lstStyle/>
              <a:p>
                <a:r>
                  <a:rPr lang="en-US" sz="2800" b="1" dirty="0" smtClean="0">
                    <a:ea typeface="Cambria Math" panose="02040503050406030204" pitchFamily="18" charset="0"/>
                  </a:rPr>
                  <a:t>Extract!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H</m:t>
                    </m:r>
                    <m:d>
                      <m:dPr>
                        <m:ctrlPr>
                          <a:rPr lang="en-US" sz="2800" b="0" i="1" smtClean="0">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+2</m:t>
                                </m:r>
                              </m:sub>
                            </m:sSub>
                          </m:e>
                        </m:acc>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4</m:t>
                            </m:r>
                          </m:e>
                        </m:d>
                      </m:e>
                    </m:d>
                    <m:r>
                      <a:rPr lang="en-US" sz="2800" b="0"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𝑳</m:t>
                        </m:r>
                      </m:e>
                      <m:sub>
                        <m:sSub>
                          <m:sSubPr>
                            <m:ctrlPr>
                              <a:rPr lang="en-US" sz="2800" b="1" i="1">
                                <a:latin typeface="Cambria Math" panose="02040503050406030204" pitchFamily="18" charset="0"/>
                              </a:rPr>
                            </m:ctrlPr>
                          </m:sSubPr>
                          <m:e>
                            <m:r>
                              <a:rPr lang="en-US" sz="2800" b="1" i="1">
                                <a:latin typeface="Cambria Math" panose="02040503050406030204" pitchFamily="18" charset="0"/>
                              </a:rPr>
                              <m:t>𝒗</m:t>
                            </m:r>
                          </m:e>
                          <m:sub>
                            <m:r>
                              <a:rPr lang="en-US" sz="2800" b="1" i="1" smtClean="0">
                                <a:latin typeface="Cambria Math" panose="02040503050406030204" pitchFamily="18" charset="0"/>
                              </a:rPr>
                              <m:t>𝟏</m:t>
                            </m:r>
                          </m:sub>
                        </m:sSub>
                      </m:sub>
                    </m:sSub>
                  </m:oMath>
                </a14:m>
                <a:endParaRPr lang="en-US" sz="2800" dirty="0"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5867400" y="5631555"/>
                <a:ext cx="4044505" cy="560218"/>
              </a:xfrm>
              <a:prstGeom prst="rect">
                <a:avLst/>
              </a:prstGeom>
              <a:blipFill>
                <a:blip r:embed="rId7"/>
                <a:stretch>
                  <a:fillRect l="-3167" t="-10870" b="-23913"/>
                </a:stretch>
              </a:blipFill>
            </p:spPr>
            <p:txBody>
              <a:bodyPr/>
              <a:lstStyle/>
              <a:p>
                <a:r>
                  <a:rPr lang="en-US">
                    <a:noFill/>
                  </a:rPr>
                  <a:t> </a:t>
                </a:r>
              </a:p>
            </p:txBody>
          </p:sp>
        </mc:Fallback>
      </mc:AlternateContent>
    </p:spTree>
    <p:extLst>
      <p:ext uri="{BB962C8B-B14F-4D97-AF65-F5344CB8AC3E}">
        <p14:creationId xmlns:p14="http://schemas.microsoft.com/office/powerpoint/2010/main" val="36032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79</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b="0" i="1" smtClean="0">
                              <a:latin typeface="Cambria Math" panose="02040503050406030204" pitchFamily="18" charset="0"/>
                            </a:rPr>
                            <m:t>𝑖</m:t>
                          </m:r>
                          <m:r>
                            <a:rPr lang="en-US" sz="2133" b="0" i="1" smtClean="0">
                              <a:latin typeface="Cambria Math" panose="02040503050406030204" pitchFamily="18" charset="0"/>
                            </a:rPr>
                            <m:t>+2</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+1</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359193" y="3224855"/>
                <a:ext cx="1286955" cy="420564"/>
              </a:xfrm>
              <a:prstGeom prst="rect">
                <a:avLst/>
              </a:prstGeom>
            </p:spPr>
            <p:txBody>
              <a:bodyPr wrap="none">
                <a:spAutoFit/>
              </a:bodyPr>
              <a:lstStyle/>
              <a:p>
                <a14:m>
                  <m:oMath xmlns:m="http://schemas.openxmlformats.org/officeDocument/2006/math">
                    <m:sSub>
                      <m:sSubPr>
                        <m:ctrlPr>
                          <a:rPr lang="en-US" sz="2133" i="1" smtClean="0">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b="0" i="1" smtClean="0">
                            <a:latin typeface="Cambria Math" panose="02040503050406030204" pitchFamily="18" charset="0"/>
                          </a:rPr>
                          <m:t>+3</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b="0" i="1" smtClean="0">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+2</m:t>
                            </m:r>
                          </m:sub>
                        </m:sSub>
                      </m:e>
                    </m:acc>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359193" y="3224855"/>
                <a:ext cx="1286955" cy="420564"/>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3911987321"/>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smtClean="0">
                                            <a:latin typeface="Cambria Math" panose="02040503050406030204" pitchFamily="18" charset="0"/>
                                          </a:rPr>
                                          <m:t>𝟏</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𝟐</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(i+2,1)</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911987321"/>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190678" r="-263934" b="-184746"/>
                          </a:stretch>
                        </a:blip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r>
                            <a:rPr lang="en-US" sz="2400" dirty="0" smtClean="0"/>
                            <a:t>i+10,5</a:t>
                          </a:r>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290678" r="-263934" b="-84746"/>
                          </a:stretch>
                        </a:blipFill>
                      </a:tcPr>
                    </a:tc>
                    <a:tc>
                      <a:txBody>
                        <a:bodyPr/>
                        <a:lstStyle/>
                        <a:p>
                          <a:r>
                            <a:rPr lang="en-US" sz="2400" dirty="0" smtClean="0"/>
                            <a:t>(</a:t>
                          </a:r>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b="1" dirty="0" smtClean="0"/>
                            <a:t>(</a:t>
                          </a:r>
                          <a:r>
                            <a:rPr lang="en-US" sz="2400" b="1" dirty="0" smtClean="0"/>
                            <a:t>i+2,1)</a:t>
                          </a:r>
                          <a:endParaRPr lang="en-US" sz="2400" b="1"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87680">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5867400" y="5631555"/>
                <a:ext cx="4055854" cy="991105"/>
              </a:xfrm>
              <a:prstGeom prst="rect">
                <a:avLst/>
              </a:prstGeom>
              <a:noFill/>
            </p:spPr>
            <p:txBody>
              <a:bodyPr wrap="none" rtlCol="0">
                <a:spAutoFit/>
              </a:bodyPr>
              <a:lstStyle/>
              <a:p>
                <a:r>
                  <a:rPr lang="en-US" sz="2800" b="1" dirty="0" smtClean="0">
                    <a:ea typeface="Cambria Math" panose="02040503050406030204" pitchFamily="18" charset="0"/>
                  </a:rPr>
                  <a:t>Danger!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H</m:t>
                    </m:r>
                    <m:d>
                      <m:dPr>
                        <m:ctrlPr>
                          <a:rPr lang="en-US" sz="2800" b="0" i="1" smtClean="0">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+2</m:t>
                                </m:r>
                              </m:sub>
                            </m:sSub>
                          </m:e>
                        </m:acc>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m:t>
                            </m:r>
                          </m:e>
                        </m:d>
                      </m:e>
                    </m:d>
                    <m:r>
                      <a:rPr lang="en-US" sz="2800" b="0"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𝑳</m:t>
                        </m:r>
                      </m:e>
                      <m:sub>
                        <m:sSub>
                          <m:sSubPr>
                            <m:ctrlPr>
                              <a:rPr lang="en-US" sz="2800" b="1" i="1">
                                <a:latin typeface="Cambria Math" panose="02040503050406030204" pitchFamily="18" charset="0"/>
                              </a:rPr>
                            </m:ctrlPr>
                          </m:sSubPr>
                          <m:e>
                            <m:r>
                              <a:rPr lang="en-US" sz="2800" b="1" i="1">
                                <a:latin typeface="Cambria Math" panose="02040503050406030204" pitchFamily="18" charset="0"/>
                              </a:rPr>
                              <m:t>𝒗</m:t>
                            </m:r>
                          </m:e>
                          <m:sub>
                            <m:r>
                              <a:rPr lang="en-US" sz="2800" b="1" i="1">
                                <a:latin typeface="Cambria Math" panose="02040503050406030204" pitchFamily="18" charset="0"/>
                              </a:rPr>
                              <m:t>𝟐</m:t>
                            </m:r>
                          </m:sub>
                        </m:sSub>
                      </m:sub>
                    </m:sSub>
                  </m:oMath>
                </a14:m>
                <a:endParaRPr lang="en-US" sz="2800" dirty="0" smtClean="0"/>
              </a:p>
              <a:p>
                <a:r>
                  <a:rPr lang="en-US" sz="2800" dirty="0" smtClean="0"/>
                  <a:t>Do not submit this query!</a:t>
                </a:r>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867400" y="5631555"/>
                <a:ext cx="4055854" cy="991105"/>
              </a:xfrm>
              <a:prstGeom prst="rect">
                <a:avLst/>
              </a:prstGeom>
              <a:blipFill>
                <a:blip r:embed="rId7"/>
                <a:stretch>
                  <a:fillRect l="-3158" t="-6173" b="-17284"/>
                </a:stretch>
              </a:blipFill>
            </p:spPr>
            <p:txBody>
              <a:bodyPr/>
              <a:lstStyle/>
              <a:p>
                <a:r>
                  <a:rPr lang="en-US">
                    <a:noFill/>
                  </a:rPr>
                  <a:t> </a:t>
                </a:r>
              </a:p>
            </p:txBody>
          </p:sp>
        </mc:Fallback>
      </mc:AlternateContent>
      <p:cxnSp>
        <p:nvCxnSpPr>
          <p:cNvPr id="15" name="Straight Arrow Connector 14"/>
          <p:cNvCxnSpPr/>
          <p:nvPr/>
        </p:nvCxnSpPr>
        <p:spPr>
          <a:xfrm>
            <a:off x="7337287" y="4243507"/>
            <a:ext cx="2227654" cy="42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5713646" y="4412734"/>
                <a:ext cx="3764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b>
                          </m:sSub>
                        </m:e>
                      </m:ac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i="1" smtClean="0">
                              <a:solidFill>
                                <a:srgbClr val="FF0000"/>
                              </a:solidFill>
                              <a:latin typeface="Cambria Math" panose="02040503050406030204" pitchFamily="18" charset="0"/>
                              <a:ea typeface="Cambria Math" panose="02040503050406030204" pitchFamily="18" charset="0"/>
                            </a:rPr>
                            <m:t>𝐻</m:t>
                          </m:r>
                          <m:d>
                            <m:dPr>
                              <m:ctrlPr>
                                <a:rPr lang="en-US" i="1">
                                  <a:solidFill>
                                    <a:srgbClr val="FF0000"/>
                                  </a:solidFill>
                                  <a:latin typeface="Cambria Math" panose="02040503050406030204" pitchFamily="18" charset="0"/>
                                  <a:ea typeface="Cambria Math" panose="02040503050406030204" pitchFamily="18" charset="0"/>
                                </a:rPr>
                              </m:ctrlPr>
                            </m:dPr>
                            <m:e>
                              <m:acc>
                                <m:accPr>
                                  <m:chr m:val="⃑"/>
                                  <m:ctrlPr>
                                    <a:rPr lang="en-US" i="1">
                                      <a:solidFill>
                                        <a:srgbClr val="FF0000"/>
                                      </a:solidFill>
                                      <a:latin typeface="Cambria Math" panose="02040503050406030204" pitchFamily="18" charset="0"/>
                                      <a:ea typeface="Cambria Math" panose="02040503050406030204" pitchFamily="18" charset="0"/>
                                    </a:rPr>
                                  </m:ctrlPr>
                                </m:accPr>
                                <m:e>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𝑞</m:t>
                                      </m:r>
                                    </m:e>
                                    <m:sub>
                                      <m:r>
                                        <a:rPr lang="en-US" i="1">
                                          <a:solidFill>
                                            <a:srgbClr val="FF0000"/>
                                          </a:solidFill>
                                          <a:latin typeface="Cambria Math" panose="02040503050406030204" pitchFamily="18" charset="0"/>
                                          <a:ea typeface="Cambria Math" panose="02040503050406030204" pitchFamily="18" charset="0"/>
                                        </a:rPr>
                                        <m:t>𝑖</m:t>
                                      </m:r>
                                      <m:r>
                                        <a:rPr lang="en-US" i="1">
                                          <a:solidFill>
                                            <a:srgbClr val="FF0000"/>
                                          </a:solidFill>
                                          <a:latin typeface="Cambria Math" panose="02040503050406030204" pitchFamily="18" charset="0"/>
                                          <a:ea typeface="Cambria Math" panose="02040503050406030204" pitchFamily="18" charset="0"/>
                                        </a:rPr>
                                        <m:t>+2</m:t>
                                      </m:r>
                                    </m:sub>
                                  </m:sSub>
                                </m:e>
                              </m:acc>
                              <m:r>
                                <a:rPr lang="en-US" i="1">
                                  <a:solidFill>
                                    <a:srgbClr val="FF0000"/>
                                  </a:solidFill>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b>
                                  </m:sSub>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713646" y="4412734"/>
                <a:ext cx="3764236" cy="369332"/>
              </a:xfrm>
              <a:prstGeom prst="rect">
                <a:avLst/>
              </a:prstGeom>
              <a:blipFill>
                <a:blip r:embed="rId8"/>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25003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Definition: </a:t>
                </a:r>
                <a:r>
                  <a:rPr lang="en-US" dirty="0" smtClean="0"/>
                  <a:t>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b="1" dirty="0" smtClean="0"/>
                  <a:t>-</a:t>
                </a:r>
                <a:r>
                  <a:rPr lang="en-US" dirty="0" smtClean="0"/>
                  <a:t>source is a random variable </a:t>
                </a:r>
                <a14:m>
                  <m:oMath xmlns:m="http://schemas.openxmlformats.org/officeDocument/2006/math">
                    <m:r>
                      <a:rPr lang="en-US" b="1" i="1">
                        <a:latin typeface="Cambria Math" panose="02040503050406030204" pitchFamily="18" charset="0"/>
                      </a:rPr>
                      <m:t>𝑿</m:t>
                    </m:r>
                  </m:oMath>
                </a14:m>
                <a:r>
                  <a:rPr lang="en-US" dirty="0" smtClean="0"/>
                  <a:t> with range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endParaRPr lang="en-US" b="1" dirty="0" smtClean="0"/>
              </a:p>
              <a:p>
                <a:endParaRPr lang="en-US" b="1" dirty="0" smtClean="0"/>
              </a:p>
              <a:p>
                <a:r>
                  <a:rPr lang="en-US" b="1" dirty="0" smtClean="0"/>
                  <a:t>Random Oracle </a:t>
                </a:r>
                <a14:m>
                  <m:oMath xmlns:m="http://schemas.openxmlformats.org/officeDocument/2006/math">
                    <m:r>
                      <a:rPr lang="en-US" b="1" i="1" smtClean="0">
                        <a:latin typeface="Cambria Math" panose="02040503050406030204" pitchFamily="18" charset="0"/>
                      </a:rPr>
                      <m:t>𝑯</m:t>
                    </m:r>
                    <m:r>
                      <a:rPr lang="en-US" b="1"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𝑁</m:t>
                        </m:r>
                      </m:e>
                    </m:d>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smtClean="0"/>
                  <a:t> can be viewed as a random variable </a:t>
                </a:r>
                <a14:m>
                  <m:oMath xmlns:m="http://schemas.openxmlformats.org/officeDocument/2006/math">
                    <m:r>
                      <a:rPr lang="en-US" b="1" i="1" smtClean="0">
                        <a:latin typeface="Cambria Math" panose="02040503050406030204" pitchFamily="18" charset="0"/>
                      </a:rPr>
                      <m:t>𝑿</m:t>
                    </m:r>
                  </m:oMath>
                </a14:m>
                <a:r>
                  <a:rPr lang="en-US" dirty="0" smtClean="0"/>
                  <a:t> with range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e>
                      <m:sup>
                        <m:r>
                          <a:rPr lang="en-US" b="0" i="1" smtClean="0">
                            <a:latin typeface="Cambria Math" panose="02040503050406030204" pitchFamily="18" charset="0"/>
                          </a:rPr>
                          <m:t>𝑁</m:t>
                        </m:r>
                      </m:sup>
                    </m:sSup>
                  </m:oMath>
                </a14:m>
                <a:r>
                  <a:rPr lang="en-US" dirty="0" smtClean="0"/>
                  <a:t> e.g., if </a:t>
                </a:r>
                <a14:m>
                  <m:oMath xmlns:m="http://schemas.openxmlformats.org/officeDocument/2006/math">
                    <m:r>
                      <a:rPr lang="en-US" b="1" i="1">
                        <a:latin typeface="Cambria Math" panose="02040503050406030204" pitchFamily="18" charset="0"/>
                      </a:rPr>
                      <m:t>𝑯</m:t>
                    </m:r>
                    <m:r>
                      <a:rPr lang="en-US" b="1" i="1">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e>
                        </m:d>
                      </m:e>
                      <m:sup>
                        <m:r>
                          <a:rPr lang="en-US" b="1" i="1" smtClean="0">
                            <a:latin typeface="Cambria Math" panose="02040503050406030204" pitchFamily="18" charset="0"/>
                          </a:rPr>
                          <m:t>𝒏</m:t>
                        </m:r>
                      </m:sup>
                    </m:sSup>
                    <m:r>
                      <a:rPr lang="en-US"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𝒎</m:t>
                        </m:r>
                      </m:sup>
                    </m:sSup>
                  </m:oMath>
                </a14:m>
                <a:r>
                  <a:rPr lang="en-US" dirty="0" smtClean="0"/>
                  <a:t> then we set </a:t>
                </a:r>
                <a14:m>
                  <m:oMath xmlns:m="http://schemas.openxmlformats.org/officeDocument/2006/math">
                    <m:r>
                      <a:rPr lang="en-US" i="1">
                        <a:latin typeface="Cambria Math" panose="02040503050406030204" pitchFamily="18" charset="0"/>
                      </a:rPr>
                      <m:t>𝑀</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𝑚</m:t>
                        </m:r>
                      </m:sup>
                    </m:sSup>
                  </m:oMath>
                </a14:m>
                <a:r>
                  <a:rPr lang="en-US" dirty="0" smtClean="0"/>
                  <a:t> and </a:t>
                </a:r>
                <a14:m>
                  <m:oMath xmlns:m="http://schemas.openxmlformats.org/officeDocument/2006/math">
                    <m:r>
                      <a:rPr lang="en-US" b="0" i="1" smtClean="0">
                        <a:latin typeface="Cambria Math" panose="02040503050406030204" pitchFamily="18" charset="0"/>
                      </a:rPr>
                      <m:t>𝑁</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smtClean="0"/>
              </a:p>
              <a:p>
                <a:endParaRPr lang="en-US" dirty="0"/>
              </a:p>
              <a:p>
                <a:r>
                  <a:rPr lang="en-US" b="1" dirty="0"/>
                  <a:t>Dense-Source: </a:t>
                </a:r>
                <a14:m>
                  <m:oMath xmlns:m="http://schemas.openxmlformats.org/officeDocument/2006/math">
                    <m:r>
                      <a:rPr lang="en-US" b="1" i="1">
                        <a:latin typeface="Cambria Math" panose="02040503050406030204" pitchFamily="18" charset="0"/>
                      </a:rPr>
                      <m:t>𝑿</m:t>
                    </m:r>
                  </m:oMath>
                </a14:m>
                <a:r>
                  <a:rPr lang="en-US" dirty="0"/>
                  <a:t>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ea typeface="Cambria Math" panose="02040503050406030204" pitchFamily="18" charset="0"/>
                      </a:rPr>
                      <m:t>−</m:t>
                    </m:r>
                  </m:oMath>
                </a14:m>
                <a:r>
                  <a:rPr lang="en-US" dirty="0" smtClean="0"/>
                  <a:t>dense if for </a:t>
                </a:r>
                <a:r>
                  <a:rPr lang="en-US" b="1" dirty="0" smtClean="0"/>
                  <a:t>every</a:t>
                </a:r>
                <a:r>
                  <a:rPr lang="en-US" dirty="0" smtClean="0"/>
                  <a:t> subset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oMath>
                </a14:m>
                <a:r>
                  <a:rPr lang="en-US" dirty="0" smtClean="0"/>
                  <a:t> (inputs) we have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i="1" smtClean="0">
                            <a:latin typeface="Cambria Math" panose="02040503050406030204" pitchFamily="18" charset="0"/>
                            <a:ea typeface="Cambria Math" panose="02040503050406030204" pitchFamily="18" charset="0"/>
                          </a:rPr>
                          <m:t>∞</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𝐼</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𝑀</m:t>
                        </m:r>
                      </m:e>
                    </m:func>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p>
                          <m:sSupPr>
                            <m:ctrlPr>
                              <a:rPr lang="en-US" i="1" smtClean="0">
                                <a:latin typeface="Cambria Math" panose="02040503050406030204" pitchFamily="18" charset="0"/>
                              </a:rPr>
                            </m:ctrlPr>
                          </m:sSupPr>
                          <m:e>
                            <m:r>
                              <a:rPr lang="en-US" i="1">
                                <a:latin typeface="Cambria Math" panose="02040503050406030204" pitchFamily="18" charset="0"/>
                              </a:rPr>
                              <m:t>𝑀</m:t>
                            </m:r>
                          </m:e>
                          <m:sup>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sup>
                        </m:sSup>
                      </m:e>
                    </m:func>
                  </m:oMath>
                </a14:m>
                <a:endParaRPr lang="en-US" dirty="0" smtClean="0"/>
              </a:p>
              <a:p>
                <a:r>
                  <a:rPr lang="en-US" b="1" dirty="0" smtClean="0"/>
                  <a:t>Example: </a:t>
                </a:r>
                <a:r>
                  <a:rPr lang="en-US" dirty="0" smtClean="0"/>
                  <a:t>Random oracle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a:latin typeface="Cambria Math" panose="02040503050406030204" pitchFamily="18" charset="0"/>
                        <a:ea typeface="Cambria Math" panose="02040503050406030204" pitchFamily="18" charset="0"/>
                      </a:rPr>
                      <m:t>−</m:t>
                    </m:r>
                  </m:oMath>
                </a14:m>
                <a:r>
                  <a:rPr lang="en-US" dirty="0"/>
                  <a:t>dense </a:t>
                </a:r>
                <a:r>
                  <a:rPr lang="en-US" dirty="0" smtClean="0"/>
                  <a:t>with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=0.</m:t>
                    </m:r>
                  </m:oMath>
                </a14:m>
                <a:endParaRPr lang="en-US"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b="-7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23294684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80</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b="0" i="1" smtClean="0">
                              <a:latin typeface="Cambria Math" panose="02040503050406030204" pitchFamily="18" charset="0"/>
                            </a:rPr>
                            <m:t>𝑖</m:t>
                          </m:r>
                          <m:r>
                            <a:rPr lang="en-US" sz="2133" b="0" i="1" smtClean="0">
                              <a:latin typeface="Cambria Math" panose="02040503050406030204" pitchFamily="18" charset="0"/>
                            </a:rPr>
                            <m:t>+2</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+1</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359193" y="3224855"/>
                <a:ext cx="1286955" cy="420564"/>
              </a:xfrm>
              <a:prstGeom prst="rect">
                <a:avLst/>
              </a:prstGeom>
            </p:spPr>
            <p:txBody>
              <a:bodyPr wrap="none">
                <a:spAutoFit/>
              </a:bodyPr>
              <a:lstStyle/>
              <a:p>
                <a14:m>
                  <m:oMath xmlns:m="http://schemas.openxmlformats.org/officeDocument/2006/math">
                    <m:sSub>
                      <m:sSubPr>
                        <m:ctrlPr>
                          <a:rPr lang="en-US" sz="2133" i="1" smtClean="0">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b="0" i="1" smtClean="0">
                            <a:latin typeface="Cambria Math" panose="02040503050406030204" pitchFamily="18" charset="0"/>
                          </a:rPr>
                          <m:t>+3</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b="0" i="1" smtClean="0">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+2</m:t>
                            </m:r>
                          </m:sub>
                        </m:sSub>
                      </m:e>
                    </m:acc>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359193" y="3224855"/>
                <a:ext cx="1286955" cy="420564"/>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4018667849"/>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 of</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smtClean="0">
                                            <a:latin typeface="Cambria Math" panose="02040503050406030204" pitchFamily="18" charset="0"/>
                                          </a:rPr>
                                          <m:t>𝟏</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𝟐</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+2</m:t>
                                        </m:r>
                                      </m:sub>
                                    </m:sSub>
                                  </m:e>
                                </m:acc>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018667849"/>
                  </p:ext>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 of</a:t>
                          </a:r>
                          <a:r>
                            <a:rPr lang="en-US" sz="2400" baseline="0" dirty="0" smtClean="0"/>
                            <a:t> </a:t>
                          </a:r>
                          <a:r>
                            <a:rPr lang="en-US" sz="2400" baseline="0" dirty="0" smtClean="0"/>
                            <a:t>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190678" r="-263934" b="-184746"/>
                          </a:stretch>
                        </a:blip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r>
                            <a:rPr lang="en-US" sz="2400" dirty="0" smtClean="0"/>
                            <a:t>i+10,5</a:t>
                          </a:r>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290678" r="-263934" b="-84746"/>
                          </a:stretch>
                        </a:blipFill>
                      </a:tcPr>
                    </a:tc>
                    <a:tc>
                      <a:txBody>
                        <a:bodyPr/>
                        <a:lstStyle/>
                        <a:p>
                          <a:r>
                            <a:rPr lang="en-US" sz="2400" dirty="0" smtClean="0"/>
                            <a:t>(</a:t>
                          </a:r>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193258" t="-290678" r="-749" b="-84746"/>
                          </a:stretch>
                        </a:blipFill>
                      </a:tcPr>
                    </a:tc>
                    <a:extLst>
                      <a:ext uri="{0D108BD9-81ED-4DB2-BD59-A6C34878D82A}">
                        <a16:rowId xmlns:a16="http://schemas.microsoft.com/office/drawing/2014/main" val="3172814974"/>
                      </a:ext>
                    </a:extLst>
                  </a:tr>
                  <a:tr h="487680">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Fallback>
      </mc:AlternateContent>
      <p:cxnSp>
        <p:nvCxnSpPr>
          <p:cNvPr id="17" name="Straight Arrow Connector 16"/>
          <p:cNvCxnSpPr/>
          <p:nvPr/>
        </p:nvCxnSpPr>
        <p:spPr>
          <a:xfrm>
            <a:off x="7337287" y="4243507"/>
            <a:ext cx="2227654" cy="42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010265" y="4405197"/>
                <a:ext cx="3040769" cy="412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b>
                          </m:sSub>
                        </m:e>
                      </m:ac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𝑳</m:t>
                              </m:r>
                            </m:e>
                            <m:sub>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b>
                                  </m:sSub>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6010265" y="4405197"/>
                <a:ext cx="3040769" cy="412870"/>
              </a:xfrm>
              <a:prstGeom prst="rect">
                <a:avLst/>
              </a:prstGeom>
              <a:blipFill>
                <a:blip r:embed="rId7"/>
                <a:stretch>
                  <a:fillRect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867400" y="5631555"/>
                <a:ext cx="4055854" cy="991105"/>
              </a:xfrm>
              <a:prstGeom prst="rect">
                <a:avLst/>
              </a:prstGeom>
              <a:noFill/>
            </p:spPr>
            <p:txBody>
              <a:bodyPr wrap="none" rtlCol="0">
                <a:spAutoFit/>
              </a:bodyPr>
              <a:lstStyle/>
              <a:p>
                <a:r>
                  <a:rPr lang="en-US" sz="2800" b="1" dirty="0" smtClean="0">
                    <a:ea typeface="Cambria Math" panose="02040503050406030204" pitchFamily="18" charset="0"/>
                  </a:rPr>
                  <a:t>Danger!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H</m:t>
                    </m:r>
                    <m:d>
                      <m:dPr>
                        <m:ctrlPr>
                          <a:rPr lang="en-US" sz="2800" b="0" i="1" smtClean="0">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+2</m:t>
                                </m:r>
                              </m:sub>
                            </m:sSub>
                          </m:e>
                        </m:acc>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m:t>
                            </m:r>
                          </m:e>
                        </m:d>
                      </m:e>
                    </m:d>
                    <m:r>
                      <a:rPr lang="en-US" sz="2800" b="0"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𝑳</m:t>
                        </m:r>
                      </m:e>
                      <m:sub>
                        <m:sSub>
                          <m:sSubPr>
                            <m:ctrlPr>
                              <a:rPr lang="en-US" sz="2800" b="1" i="1">
                                <a:latin typeface="Cambria Math" panose="02040503050406030204" pitchFamily="18" charset="0"/>
                              </a:rPr>
                            </m:ctrlPr>
                          </m:sSubPr>
                          <m:e>
                            <m:r>
                              <a:rPr lang="en-US" sz="2800" b="1" i="1">
                                <a:latin typeface="Cambria Math" panose="02040503050406030204" pitchFamily="18" charset="0"/>
                              </a:rPr>
                              <m:t>𝒗</m:t>
                            </m:r>
                          </m:e>
                          <m:sub>
                            <m:r>
                              <a:rPr lang="en-US" sz="2800" b="1" i="1">
                                <a:latin typeface="Cambria Math" panose="02040503050406030204" pitchFamily="18" charset="0"/>
                              </a:rPr>
                              <m:t>𝟐</m:t>
                            </m:r>
                          </m:sub>
                        </m:sSub>
                      </m:sub>
                    </m:sSub>
                  </m:oMath>
                </a14:m>
                <a:endParaRPr lang="en-US" sz="2800" dirty="0" smtClean="0"/>
              </a:p>
              <a:p>
                <a:r>
                  <a:rPr lang="en-US" sz="2800" dirty="0" smtClean="0"/>
                  <a:t>Do not submit this query!</a:t>
                </a:r>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867400" y="5631555"/>
                <a:ext cx="4055854" cy="991105"/>
              </a:xfrm>
              <a:prstGeom prst="rect">
                <a:avLst/>
              </a:prstGeom>
              <a:blipFill>
                <a:blip r:embed="rId8"/>
                <a:stretch>
                  <a:fillRect l="-3158" t="-6173" b="-17284"/>
                </a:stretch>
              </a:blipFill>
            </p:spPr>
            <p:txBody>
              <a:bodyPr/>
              <a:lstStyle/>
              <a:p>
                <a:r>
                  <a:rPr lang="en-US">
                    <a:noFill/>
                  </a:rPr>
                  <a:t> </a:t>
                </a:r>
              </a:p>
            </p:txBody>
          </p:sp>
        </mc:Fallback>
      </mc:AlternateContent>
    </p:spTree>
    <p:extLst>
      <p:ext uri="{BB962C8B-B14F-4D97-AF65-F5344CB8AC3E}">
        <p14:creationId xmlns:p14="http://schemas.microsoft.com/office/powerpoint/2010/main" val="23824110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609600" y="1690688"/>
            <a:ext cx="10515600" cy="4351339"/>
          </a:xfrm>
        </p:spPr>
        <p:txBody>
          <a:bodyPr/>
          <a:lstStyle/>
          <a:p>
            <a:pPr marL="533387" lvl="1" indent="0">
              <a:buNone/>
            </a:pPr>
            <a:endParaRPr lang="en-US" dirty="0"/>
          </a:p>
          <a:p>
            <a:endParaRPr lang="en-US" dirty="0" smtClean="0"/>
          </a:p>
          <a:p>
            <a:pPr marL="50799" indent="0">
              <a:buNone/>
            </a:pPr>
            <a:endParaRPr lang="en-US" b="1" dirty="0" smtClean="0"/>
          </a:p>
          <a:p>
            <a:pPr marL="50799"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81</a:t>
            </a:fld>
            <a:endParaRPr lang="en-US"/>
          </a:p>
        </p:txBody>
      </p:sp>
      <mc:AlternateContent xmlns:mc="http://schemas.openxmlformats.org/markup-compatibility/2006" xmlns:a14="http://schemas.microsoft.com/office/drawing/2010/main">
        <mc:Choice Requires="a14">
          <p:sp>
            <p:nvSpPr>
              <p:cNvPr id="5" name="Rectangle 4"/>
              <p:cNvSpPr/>
              <p:nvPr/>
            </p:nvSpPr>
            <p:spPr>
              <a:xfrm>
                <a:off x="3860800" y="1690688"/>
                <a:ext cx="8153400" cy="377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133" dirty="0"/>
                  <a:t>Extractor E</a:t>
                </a:r>
              </a:p>
              <a:p>
                <a:r>
                  <a:rPr lang="en-US" sz="2133" dirty="0"/>
                  <a:t>Hint: h =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sub>
                    </m:sSub>
                  </m:oMath>
                </a14:m>
                <a:r>
                  <a:rPr lang="en-US" sz="2133" dirty="0"/>
                  <a:t>,</a:t>
                </a:r>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i="1">
                                <a:latin typeface="Cambria Math" panose="02040503050406030204" pitchFamily="18" charset="0"/>
                                <a:ea typeface="Cambria Math" panose="02040503050406030204" pitchFamily="18" charset="0"/>
                              </a:rPr>
                              <m:t>−1</m:t>
                            </m:r>
                          </m:sub>
                        </m:sSub>
                      </m:e>
                    </m:acc>
                  </m:oMath>
                </a14:m>
                <a:r>
                  <a:rPr lang="en-US" sz="2133" dirty="0"/>
                  <a:t>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𝑃</m:t>
                        </m:r>
                      </m:e>
                      <m:sub>
                        <m:r>
                          <a:rPr lang="en-US" sz="2133" i="1">
                            <a:latin typeface="Cambria Math" panose="02040503050406030204" pitchFamily="18" charset="0"/>
                          </a:rPr>
                          <m:t>𝑖</m:t>
                        </m:r>
                      </m:sub>
                    </m:sSub>
                    <m:r>
                      <a:rPr lang="en-US" sz="2133" i="1">
                        <a:latin typeface="Cambria Math" panose="02040503050406030204" pitchFamily="18" charset="0"/>
                      </a:rPr>
                      <m:t>,…</m:t>
                    </m:r>
                  </m:oMath>
                </a14:m>
                <a:r>
                  <a:rPr lang="en-US" sz="2133"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860800" y="1690688"/>
                <a:ext cx="8153400" cy="3770312"/>
              </a:xfrm>
              <a:prstGeom prst="rect">
                <a:avLst/>
              </a:prstGeom>
              <a:blipFill>
                <a:blip r:embed="rId2"/>
                <a:stretch>
                  <a:fillRect l="-821" t="-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0999" y="1981202"/>
                <a:ext cx="2792159" cy="10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 Oracle </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𝑤</m:t>
                          </m:r>
                        </m:sup>
                      </m:sSup>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80999" y="1981202"/>
                <a:ext cx="2792159" cy="10350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679241" y="3150891"/>
                <a:ext cx="2133600" cy="213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2133" i="1">
                          <a:latin typeface="Cambria Math" panose="02040503050406030204" pitchFamily="18" charset="0"/>
                          <a:ea typeface="Cambria Math" panose="02040503050406030204" pitchFamily="18" charset="0"/>
                        </a:rPr>
                        <m:t>𝒜</m:t>
                      </m:r>
                      <m:r>
                        <a:rPr lang="en-US" sz="2133" i="1">
                          <a:latin typeface="Cambria Math" panose="02040503050406030204" pitchFamily="18" charset="0"/>
                          <a:ea typeface="Cambria Math" panose="02040503050406030204" pitchFamily="18" charset="0"/>
                        </a:rPr>
                        <m:t>(</m:t>
                      </m:r>
                      <m:sSub>
                        <m:sSubPr>
                          <m:ctrlPr>
                            <a:rPr lang="en-US" sz="2133" i="1">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b="0" i="1" smtClean="0">
                              <a:latin typeface="Cambria Math" panose="02040503050406030204" pitchFamily="18" charset="0"/>
                            </a:rPr>
                            <m:t>𝑖</m:t>
                          </m:r>
                          <m:r>
                            <a:rPr lang="en-US" sz="2133" b="0" i="1" smtClean="0">
                              <a:latin typeface="Cambria Math" panose="02040503050406030204" pitchFamily="18" charset="0"/>
                            </a:rPr>
                            <m:t>+3</m:t>
                          </m:r>
                        </m:sub>
                      </m:sSub>
                      <m:r>
                        <a:rPr lang="en-US" sz="2133" i="1">
                          <a:latin typeface="Cambria Math" panose="02040503050406030204" pitchFamily="18" charset="0"/>
                        </a:rPr>
                        <m:t>,</m:t>
                      </m:r>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𝑎</m:t>
                              </m:r>
                            </m:e>
                            <m:sub>
                              <m:r>
                                <a:rPr lang="en-US" sz="2133" i="1">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+2</m:t>
                              </m:r>
                            </m:sub>
                          </m:sSub>
                        </m:e>
                      </m:acc>
                      <m:r>
                        <a:rPr lang="en-US" sz="2133" i="1">
                          <a:latin typeface="Cambria Math" panose="02040503050406030204" pitchFamily="18" charset="0"/>
                        </a:rPr>
                        <m:t>)</m:t>
                      </m:r>
                    </m:oMath>
                  </m:oMathPara>
                </a14:m>
                <a:endParaRPr lang="en-US" sz="2133" dirty="0"/>
              </a:p>
            </p:txBody>
          </p:sp>
        </mc:Choice>
        <mc:Fallback xmlns="">
          <p:sp>
            <p:nvSpPr>
              <p:cNvPr id="7" name="Rectangle 6"/>
              <p:cNvSpPr>
                <a:spLocks noRot="1" noChangeAspect="1" noMove="1" noResize="1" noEditPoints="1" noAdjustHandles="1" noChangeArrowheads="1" noChangeShapeType="1" noTextEdit="1"/>
              </p:cNvSpPr>
              <p:nvPr/>
            </p:nvSpPr>
            <p:spPr>
              <a:xfrm>
                <a:off x="9679241" y="3150891"/>
                <a:ext cx="2133600" cy="213994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8663241" y="3733800"/>
            <a:ext cx="1016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8359193" y="3224855"/>
                <a:ext cx="1286955" cy="420564"/>
              </a:xfrm>
              <a:prstGeom prst="rect">
                <a:avLst/>
              </a:prstGeom>
            </p:spPr>
            <p:txBody>
              <a:bodyPr wrap="none">
                <a:spAutoFit/>
              </a:bodyPr>
              <a:lstStyle/>
              <a:p>
                <a14:m>
                  <m:oMath xmlns:m="http://schemas.openxmlformats.org/officeDocument/2006/math">
                    <m:sSub>
                      <m:sSubPr>
                        <m:ctrlPr>
                          <a:rPr lang="en-US" sz="2133" i="1" smtClean="0">
                            <a:latin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𝜎</m:t>
                        </m:r>
                      </m:e>
                      <m:sub>
                        <m:r>
                          <a:rPr lang="en-US" sz="2133" i="1">
                            <a:latin typeface="Cambria Math" panose="02040503050406030204" pitchFamily="18" charset="0"/>
                          </a:rPr>
                          <m:t>𝑖</m:t>
                        </m:r>
                        <m:r>
                          <a:rPr lang="en-US" sz="2133" b="0" i="1" smtClean="0">
                            <a:latin typeface="Cambria Math" panose="02040503050406030204" pitchFamily="18" charset="0"/>
                          </a:rPr>
                          <m:t>+4</m:t>
                        </m:r>
                      </m:sub>
                    </m:sSub>
                    <m:r>
                      <a:rPr lang="en-US" sz="2133" i="1">
                        <a:latin typeface="Cambria Math" panose="02040503050406030204" pitchFamily="18" charset="0"/>
                      </a:rPr>
                      <m:t>,</m:t>
                    </m:r>
                  </m:oMath>
                </a14:m>
                <a:r>
                  <a:rPr lang="en-US" sz="2133" dirty="0">
                    <a:ea typeface="Cambria Math" panose="02040503050406030204" pitchFamily="18" charset="0"/>
                  </a:rPr>
                  <a:t> </a:t>
                </a:r>
                <a14:m>
                  <m:oMath xmlns:m="http://schemas.openxmlformats.org/officeDocument/2006/math">
                    <m:acc>
                      <m:accPr>
                        <m:chr m:val="⃑"/>
                        <m:ctrlPr>
                          <a:rPr lang="en-US" sz="2133" i="1">
                            <a:latin typeface="Cambria Math" panose="02040503050406030204" pitchFamily="18" charset="0"/>
                            <a:ea typeface="Cambria Math" panose="02040503050406030204" pitchFamily="18" charset="0"/>
                          </a:rPr>
                        </m:ctrlPr>
                      </m:accPr>
                      <m:e>
                        <m:sSub>
                          <m:sSubPr>
                            <m:ctrlPr>
                              <a:rPr lang="en-US" sz="2133" i="1">
                                <a:latin typeface="Cambria Math" panose="02040503050406030204" pitchFamily="18" charset="0"/>
                                <a:ea typeface="Cambria Math" panose="02040503050406030204" pitchFamily="18" charset="0"/>
                              </a:rPr>
                            </m:ctrlPr>
                          </m:sSubPr>
                          <m:e>
                            <m:r>
                              <a:rPr lang="en-US" sz="2133" i="1">
                                <a:latin typeface="Cambria Math" panose="02040503050406030204" pitchFamily="18" charset="0"/>
                                <a:ea typeface="Cambria Math" panose="02040503050406030204" pitchFamily="18" charset="0"/>
                              </a:rPr>
                              <m:t>𝑞</m:t>
                            </m:r>
                          </m:e>
                          <m:sub>
                            <m:r>
                              <a:rPr lang="en-US" sz="2133" b="0" i="1" smtClean="0">
                                <a:latin typeface="Cambria Math" panose="02040503050406030204" pitchFamily="18" charset="0"/>
                                <a:ea typeface="Cambria Math" panose="02040503050406030204" pitchFamily="18" charset="0"/>
                              </a:rPr>
                              <m:t>𝑖</m:t>
                            </m:r>
                            <m:r>
                              <a:rPr lang="en-US" sz="2133" b="0" i="1" smtClean="0">
                                <a:latin typeface="Cambria Math" panose="02040503050406030204" pitchFamily="18" charset="0"/>
                                <a:ea typeface="Cambria Math" panose="02040503050406030204" pitchFamily="18" charset="0"/>
                              </a:rPr>
                              <m:t>+3</m:t>
                            </m:r>
                          </m:sub>
                        </m:sSub>
                      </m:e>
                    </m:acc>
                  </m:oMath>
                </a14:m>
                <a:endParaRPr lang="en-US" sz="2133" dirty="0"/>
              </a:p>
            </p:txBody>
          </p:sp>
        </mc:Choice>
        <mc:Fallback xmlns="">
          <p:sp>
            <p:nvSpPr>
              <p:cNvPr id="12" name="Rectangle 11"/>
              <p:cNvSpPr>
                <a:spLocks noRot="1" noChangeAspect="1" noMove="1" noResize="1" noEditPoints="1" noAdjustHandles="1" noChangeArrowheads="1" noChangeShapeType="1" noTextEdit="1"/>
              </p:cNvSpPr>
              <p:nvPr/>
            </p:nvSpPr>
            <p:spPr>
              <a:xfrm>
                <a:off x="8359193" y="3224855"/>
                <a:ext cx="1286955" cy="420564"/>
              </a:xfrm>
              <a:prstGeom prst="rect">
                <a:avLst/>
              </a:prstGeom>
              <a:blipFill>
                <a:blip r:embed="rId5"/>
                <a:stretch>
                  <a:fillRect b="-7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 of</a:t>
                          </a:r>
                          <a:r>
                            <a:rPr lang="en-US" sz="2400" baseline="0" dirty="0" smtClean="0"/>
                            <a: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smtClean="0">
                                            <a:latin typeface="Cambria Math" panose="02040503050406030204" pitchFamily="18" charset="0"/>
                                          </a:rPr>
                                          <m:t>𝟏</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(i+10,5)</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𝑳</m:t>
                                    </m:r>
                                  </m:e>
                                  <m:sub>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𝟐</m:t>
                                        </m:r>
                                      </m:sub>
                                    </m:sSub>
                                  </m:sub>
                                </m:sSub>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+2</m:t>
                                        </m:r>
                                      </m:sub>
                                    </m:sSub>
                                  </m:e>
                                </m:acc>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oMath>
                            </m:oMathPara>
                          </a14:m>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72814974"/>
                      </a:ext>
                    </a:extLst>
                  </a:tr>
                  <a:tr h="417187">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Choice>
        <mc:Fallback xmlns="">
          <p:graphicFrame>
            <p:nvGraphicFramePr>
              <p:cNvPr id="13" name="Table 12"/>
              <p:cNvGraphicFramePr>
                <a:graphicFrameLocks noGrp="1"/>
              </p:cNvGraphicFramePr>
              <p:nvPr>
                <p:extLst/>
              </p:nvPr>
            </p:nvGraphicFramePr>
            <p:xfrm>
              <a:off x="564974" y="3261625"/>
              <a:ext cx="4757649" cy="3265119"/>
            </p:xfrm>
            <a:graphic>
              <a:graphicData uri="http://schemas.openxmlformats.org/drawingml/2006/table">
                <a:tbl>
                  <a:tblPr firstRow="1" bandRow="1"/>
                  <a:tblGrid>
                    <a:gridCol w="718878">
                      <a:extLst>
                        <a:ext uri="{9D8B030D-6E8A-4147-A177-3AD203B41FA5}">
                          <a16:colId xmlns:a16="http://schemas.microsoft.com/office/drawing/2014/main" val="2592290280"/>
                        </a:ext>
                      </a:extLst>
                    </a:gridCol>
                    <a:gridCol w="1110990">
                      <a:extLst>
                        <a:ext uri="{9D8B030D-6E8A-4147-A177-3AD203B41FA5}">
                          <a16:colId xmlns:a16="http://schemas.microsoft.com/office/drawing/2014/main" val="3497019318"/>
                        </a:ext>
                      </a:extLst>
                    </a:gridCol>
                    <a:gridCol w="1306179">
                      <a:extLst>
                        <a:ext uri="{9D8B030D-6E8A-4147-A177-3AD203B41FA5}">
                          <a16:colId xmlns:a16="http://schemas.microsoft.com/office/drawing/2014/main" val="566451118"/>
                        </a:ext>
                      </a:extLst>
                    </a:gridCol>
                    <a:gridCol w="1621602">
                      <a:extLst>
                        <a:ext uri="{9D8B030D-6E8A-4147-A177-3AD203B41FA5}">
                          <a16:colId xmlns:a16="http://schemas.microsoft.com/office/drawing/2014/main" val="1474176191"/>
                        </a:ext>
                      </a:extLst>
                    </a:gridCol>
                  </a:tblGrid>
                  <a:tr h="1337285">
                    <a:tc>
                      <a:txBody>
                        <a:bodyPr/>
                        <a:lstStyle/>
                        <a:p>
                          <a:r>
                            <a:rPr lang="en-US" sz="2400" dirty="0" smtClean="0"/>
                            <a:t>P</a:t>
                          </a:r>
                          <a:r>
                            <a:rPr lang="en-US" sz="2400" baseline="-25000" dirty="0" smtClean="0"/>
                            <a:t>i</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Label</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Input 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Output of</a:t>
                          </a:r>
                          <a:r>
                            <a:rPr lang="en-US" sz="2400" baseline="0" dirty="0" smtClean="0"/>
                            <a:t> </a:t>
                          </a:r>
                          <a:r>
                            <a:rPr lang="en-US" sz="2400" baseline="0" dirty="0" smtClean="0"/>
                            <a:t>Query</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9423251"/>
                      </a:ext>
                    </a:extLst>
                  </a:tr>
                  <a:tr h="720077">
                    <a:tc>
                      <a:txBody>
                        <a:bodyPr/>
                        <a:lstStyle/>
                        <a:p>
                          <a:r>
                            <a:rPr lang="en-US" sz="2400" dirty="0" smtClean="0"/>
                            <a:t>v</a:t>
                          </a:r>
                          <a:r>
                            <a:rPr lang="en-US" sz="2400" baseline="-25000" dirty="0" smtClean="0"/>
                            <a:t>1</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190678" r="-263934" b="-184746"/>
                          </a:stretch>
                        </a:blipFill>
                      </a:tcPr>
                    </a:tc>
                    <a:tc>
                      <a:txBody>
                        <a:bodyPr/>
                        <a:lstStyle/>
                        <a:p>
                          <a:r>
                            <a:rPr lang="en-US" sz="2400" dirty="0" smtClean="0"/>
                            <a:t>(i+2,4)</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r>
                            <a:rPr lang="en-US" sz="2400" dirty="0" smtClean="0"/>
                            <a:t>i+10,5</a:t>
                          </a:r>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1929435"/>
                      </a:ext>
                    </a:extLst>
                  </a:tr>
                  <a:tr h="720077">
                    <a:tc>
                      <a:txBody>
                        <a:bodyPr/>
                        <a:lstStyle/>
                        <a:p>
                          <a:r>
                            <a:rPr lang="en-US" sz="2400" dirty="0" smtClean="0"/>
                            <a:t>v</a:t>
                          </a:r>
                          <a:r>
                            <a:rPr lang="en-US" sz="2400" baseline="-25000" dirty="0" smtClean="0"/>
                            <a:t>2</a:t>
                          </a:r>
                          <a:endParaRPr lang="en-US" sz="2400" baseline="-250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65027" t="-290678" r="-263934" b="-84746"/>
                          </a:stretch>
                        </a:blipFill>
                      </a:tcPr>
                    </a:tc>
                    <a:tc>
                      <a:txBody>
                        <a:bodyPr/>
                        <a:lstStyle/>
                        <a:p>
                          <a:r>
                            <a:rPr lang="en-US" sz="2400" dirty="0" smtClean="0"/>
                            <a:t>(</a:t>
                          </a:r>
                          <a:r>
                            <a:rPr lang="en-US" sz="2400" dirty="0" smtClean="0"/>
                            <a:t>i+1,2)</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a:p>
                      </a:txBody>
                      <a:tcPr marL="121920" marR="121920" marT="60960" marB="60960">
                        <a:blipFill>
                          <a:blip r:embed="rId6"/>
                          <a:stretch>
                            <a:fillRect l="-193258" t="-290678" r="-749" b="-84746"/>
                          </a:stretch>
                        </a:blipFill>
                      </a:tcPr>
                    </a:tc>
                    <a:extLst>
                      <a:ext uri="{0D108BD9-81ED-4DB2-BD59-A6C34878D82A}">
                        <a16:rowId xmlns:a16="http://schemas.microsoft.com/office/drawing/2014/main" val="3172814974"/>
                      </a:ext>
                    </a:extLst>
                  </a:tr>
                  <a:tr h="487680">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2400" dirty="0" smtClean="0"/>
                            <a:t>…</a:t>
                          </a:r>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US" sz="2400" dirty="0"/>
                        </a:p>
                      </a:txBody>
                      <a:tcPr marL="121920" marR="12192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25161220"/>
                      </a:ext>
                    </a:extLst>
                  </a:tr>
                </a:tbl>
              </a:graphicData>
            </a:graphic>
          </p:graphicFrame>
        </mc:Fallback>
      </mc:AlternateContent>
      <p:cxnSp>
        <p:nvCxnSpPr>
          <p:cNvPr id="17" name="Straight Arrow Connector 16"/>
          <p:cNvCxnSpPr/>
          <p:nvPr/>
        </p:nvCxnSpPr>
        <p:spPr>
          <a:xfrm>
            <a:off x="7337287" y="4243507"/>
            <a:ext cx="2227654" cy="42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010265" y="4405197"/>
                <a:ext cx="3764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+3</m:t>
                              </m:r>
                            </m:sub>
                          </m:sSub>
                        </m:e>
                      </m:ac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+3</m:t>
                                      </m:r>
                                    </m:sub>
                                  </m:sSub>
                                </m:e>
                              </m:acc>
                              <m:r>
                                <a:rPr lang="en-US" i="1">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+3</m:t>
                                      </m:r>
                                    </m:sub>
                                  </m:sSub>
                                </m:e>
                              </m:ac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6010265" y="4405197"/>
                <a:ext cx="3764236"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800705" y="5987018"/>
                <a:ext cx="7674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𝑡𝑐</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800705" y="5987018"/>
                <a:ext cx="767454"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52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09600" y="1690688"/>
                <a:ext cx="10515600" cy="4351339"/>
              </a:xfrm>
            </p:spPr>
            <p:txBody>
              <a:bodyPr>
                <a:normAutofit fontScale="92500" lnSpcReduction="10000"/>
              </a:bodyPr>
              <a:lstStyle/>
              <a:p>
                <a:pPr marL="50799" indent="0">
                  <a:buNone/>
                </a:pPr>
                <a:r>
                  <a:rPr lang="en-US" b="1" dirty="0" smtClean="0"/>
                  <a:t>Claim 2: </a:t>
                </a:r>
                <a:r>
                  <a:rPr lang="en-US" dirty="0" smtClean="0"/>
                  <a:t>For each round </a:t>
                </a:r>
                <a:r>
                  <a:rPr lang="en-US" dirty="0" err="1" smtClean="0"/>
                  <a:t>i</a:t>
                </a:r>
                <a:r>
                  <a:rPr lang="en-US" dirty="0" smtClean="0"/>
                  <a:t>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0" smtClean="0">
                        <a:latin typeface="Cambria Math" panose="02040503050406030204" pitchFamily="18" charset="0"/>
                      </a:rPr>
                      <m:t>≥</m:t>
                    </m:r>
                    <m:r>
                      <m:rPr>
                        <m:sty m:val="p"/>
                      </m:rPr>
                      <a:rPr lang="en-US" b="0" i="0" smtClean="0">
                        <a:latin typeface="Cambria Math" panose="02040503050406030204" pitchFamily="18" charset="0"/>
                      </a:rPr>
                      <m:t>w</m:t>
                    </m:r>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e>
                    </m:d>
                    <m:r>
                      <a:rPr lang="en-US" b="0" i="1" smtClean="0">
                        <a:latin typeface="Cambria Math" panose="02040503050406030204" pitchFamily="18" charset="0"/>
                      </a:rPr>
                      <m:t>/2</m:t>
                    </m:r>
                  </m:oMath>
                </a14:m>
                <a:endParaRPr lang="en-US" dirty="0" smtClean="0"/>
              </a:p>
              <a:p>
                <a:pPr marL="50799" indent="0">
                  <a:buNone/>
                </a:pPr>
                <a:r>
                  <a:rPr lang="en-US" b="1" dirty="0" smtClean="0"/>
                  <a:t>Hint: </a:t>
                </a:r>
                <a:endParaRPr lang="en-US" dirty="0" smtClean="0"/>
              </a:p>
              <a:p>
                <a:r>
                  <a:rPr lang="en-US" dirty="0"/>
                  <a:t>simulate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a:t> </a:t>
                </a:r>
                <a:r>
                  <a:rPr lang="en-US" dirty="0" smtClean="0"/>
                  <a:t>from initial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oMath>
                </a14:m>
                <a:endParaRPr lang="en-US" dirty="0" smtClean="0"/>
              </a:p>
              <a:p>
                <a:pPr lvl="1"/>
                <a:r>
                  <a:rPr lang="en-US" dirty="0" smtClean="0"/>
                  <a:t>Forward random oracle queries to </a:t>
                </a:r>
                <a14:m>
                  <m:oMath xmlns:m="http://schemas.openxmlformats.org/officeDocument/2006/math">
                    <m:r>
                      <m:rPr>
                        <m:sty m:val="p"/>
                      </m:rPr>
                      <a:rPr lang="en-US">
                        <a:latin typeface="Cambria Math" panose="02040503050406030204" pitchFamily="18" charset="0"/>
                      </a:rPr>
                      <m:t>H</m:t>
                    </m:r>
                    <m:r>
                      <a:rPr lang="en-US">
                        <a:latin typeface="Cambria Math" panose="02040503050406030204" pitchFamily="18" charset="0"/>
                      </a:rPr>
                      <m:t>(.)</m:t>
                    </m:r>
                  </m:oMath>
                </a14:m>
                <a:r>
                  <a:rPr lang="en-US" dirty="0" smtClean="0"/>
                  <a:t>  (* One Exception Below *)</a:t>
                </a:r>
              </a:p>
              <a:p>
                <a:r>
                  <a:rPr lang="en-US" dirty="0" smtClean="0"/>
                  <a:t>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oMath>
                </a14:m>
                <a:r>
                  <a:rPr lang="en-US" dirty="0" smtClean="0"/>
                  <a:t> wait for first query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a:t> appears as </a:t>
                </a:r>
                <a:r>
                  <a:rPr lang="en-US" dirty="0" smtClean="0"/>
                  <a:t>input and record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0" smtClean="0">
                        <a:latin typeface="Cambria Math" panose="02040503050406030204" pitchFamily="18" charset="0"/>
                      </a:rPr>
                      <m:t> </m:t>
                    </m:r>
                  </m:oMath>
                </a14:m>
                <a:r>
                  <a:rPr lang="en-US" dirty="0" smtClean="0"/>
                  <a:t>(by definition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this occurs before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a:t> appears as </a:t>
                </a:r>
                <a:r>
                  <a:rPr lang="en-US" dirty="0" smtClean="0"/>
                  <a:t>output) </a:t>
                </a:r>
              </a:p>
              <a:p>
                <a:r>
                  <a:rPr lang="en-US" dirty="0"/>
                  <a:t>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a:t> wait for first query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𝑣</m:t>
                        </m:r>
                      </m:sub>
                    </m:sSub>
                  </m:oMath>
                </a14:m>
                <a:r>
                  <a:rPr lang="en-US" dirty="0" smtClean="0"/>
                  <a:t> which produces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a:t>
                </a:r>
              </a:p>
              <a:p>
                <a:pPr lvl="1"/>
                <a:r>
                  <a:rPr lang="en-US" u="sng" dirty="0" smtClean="0"/>
                  <a:t>Do not </a:t>
                </a:r>
                <a:r>
                  <a:rPr lang="en-US" dirty="0" smtClean="0"/>
                  <a:t>forward this query to </a:t>
                </a:r>
                <a14:m>
                  <m:oMath xmlns:m="http://schemas.openxmlformats.org/officeDocument/2006/math">
                    <m:r>
                      <m:rPr>
                        <m:sty m:val="p"/>
                      </m:rPr>
                      <a:rPr lang="en-US">
                        <a:latin typeface="Cambria Math" panose="02040503050406030204" pitchFamily="18" charset="0"/>
                      </a:rPr>
                      <m:t>H</m:t>
                    </m:r>
                    <m:r>
                      <a:rPr lang="en-US" b="0" i="0" smtClean="0">
                        <a:latin typeface="Cambria Math" panose="02040503050406030204" pitchFamily="18" charset="0"/>
                      </a:rPr>
                      <m:t>(.)</m:t>
                    </m:r>
                  </m:oMath>
                </a14:m>
                <a:endParaRPr lang="en-US" dirty="0" smtClean="0"/>
              </a:p>
              <a:p>
                <a:pPr lvl="1"/>
                <a:r>
                  <a:rPr lang="en-US" dirty="0" smtClean="0"/>
                  <a:t>Simply record the response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endParaRPr lang="en-US" dirty="0" smtClean="0"/>
              </a:p>
              <a:p>
                <a:pPr lvl="1"/>
                <a:r>
                  <a:rPr lang="en-US" dirty="0" smtClean="0"/>
                  <a:t>Technical Note: Extractor can simply run naïve evaluation algorithm for</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𝐻</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after simulating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to ensure that for </a:t>
                </a:r>
                <a:r>
                  <a:rPr lang="en-US" dirty="0"/>
                  <a:t>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there is some round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a:t> </a:t>
                </a:r>
                <a:r>
                  <a:rPr lang="en-US" dirty="0" smtClean="0"/>
                  <a:t>is output</a:t>
                </a:r>
                <a:endParaRPr lang="en-US" dirty="0"/>
              </a:p>
              <a:p>
                <a:pPr lvl="1"/>
                <a:endParaRPr lang="en-US" dirty="0" smtClean="0"/>
              </a:p>
              <a:p>
                <a:pPr lvl="1"/>
                <a:endParaRPr lang="en-US" dirty="0"/>
              </a:p>
              <a:p>
                <a:endParaRPr lang="en-US" dirty="0" smtClean="0"/>
              </a:p>
              <a:p>
                <a:pPr marL="50799" indent="0">
                  <a:buNone/>
                </a:pPr>
                <a:endParaRPr lang="en-US" b="1" dirty="0" smtClean="0"/>
              </a:p>
              <a:p>
                <a:pPr marL="50799" indent="0">
                  <a:buNone/>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09600" y="1690688"/>
                <a:ext cx="10515600" cy="4351339"/>
              </a:xfrm>
              <a:blipFill>
                <a:blip r:embed="rId2"/>
                <a:stretch>
                  <a:fillRect l="-870" t="-280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82</a:t>
            </a:fld>
            <a:endParaRPr lang="en-US"/>
          </a:p>
        </p:txBody>
      </p:sp>
    </p:spTree>
    <p:extLst>
      <p:ext uri="{BB962C8B-B14F-4D97-AF65-F5344CB8AC3E}">
        <p14:creationId xmlns:p14="http://schemas.microsoft.com/office/powerpoint/2010/main" val="8861958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3158885"/>
                <a:ext cx="10515600" cy="3018079"/>
              </a:xfrm>
            </p:spPr>
            <p:txBody>
              <a:bodyPr>
                <a:normAutofit lnSpcReduction="10000"/>
              </a:bodyPr>
              <a:lstStyle/>
              <a:p>
                <a:pPr marL="50799" indent="0">
                  <a:buNone/>
                </a:pPr>
                <a:r>
                  <a:rPr lang="en-US" b="1" dirty="0" smtClean="0"/>
                  <a:t>Extractor: </a:t>
                </a:r>
              </a:p>
              <a:p>
                <a:r>
                  <a:rPr lang="en-US" dirty="0" smtClean="0"/>
                  <a:t>Outputs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endParaRPr lang="en-US" dirty="0" smtClean="0"/>
              </a:p>
              <a:p>
                <a:r>
                  <a:rPr lang="en-US" dirty="0" smtClean="0"/>
                  <a:t>Generate remaining labels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t>
                </a:r>
              </a:p>
              <a:p>
                <a:pPr lvl="1"/>
                <a:r>
                  <a:rPr lang="en-US" dirty="0" smtClean="0"/>
                  <a:t>Can be done querying random oracle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𝑣</m:t>
                        </m:r>
                      </m:sub>
                    </m:sSub>
                  </m:oMath>
                </a14:m>
                <a:r>
                  <a:rPr lang="en-US" dirty="0" smtClean="0"/>
                  <a:t> s.t. </a:t>
                </a:r>
                <a14:m>
                  <m:oMath xmlns:m="http://schemas.openxmlformats.org/officeDocument/2006/math">
                    <m:r>
                      <a:rPr lang="en-US" i="1">
                        <a:latin typeface="Cambria Math" panose="02040503050406030204" pitchFamily="18" charset="0"/>
                      </a:rPr>
                      <m:t>𝐻</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𝑣</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endParaRPr lang="en-US" dirty="0" smtClean="0"/>
              </a:p>
              <a:p>
                <a:r>
                  <a:rPr lang="en-US" dirty="0" smtClean="0"/>
                  <a:t>Yields k ``fresh” input output pairs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as long as all labels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are distinct </a:t>
                </a:r>
              </a:p>
              <a:p>
                <a:pPr marL="50799"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Pr</m:t>
                      </m:r>
                      <m:r>
                        <a:rPr lang="en-US" b="0" i="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3158885"/>
                <a:ext cx="10515600" cy="3018079"/>
              </a:xfrm>
              <a:blipFill>
                <a:blip r:embed="rId2"/>
                <a:stretch>
                  <a:fillRect l="-1043" t="-4444" b="-40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83</a:t>
            </a:fld>
            <a:endParaRPr lang="en-US"/>
          </a:p>
        </p:txBody>
      </p:sp>
      <p:sp>
        <p:nvSpPr>
          <p:cNvPr id="5" name="Oval 4"/>
          <p:cNvSpPr/>
          <p:nvPr/>
        </p:nvSpPr>
        <p:spPr>
          <a:xfrm>
            <a:off x="2576228" y="1140118"/>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6" name="Oval 5"/>
          <p:cNvSpPr/>
          <p:nvPr/>
        </p:nvSpPr>
        <p:spPr>
          <a:xfrm>
            <a:off x="3552336" y="819532"/>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7" name="Oval 6"/>
          <p:cNvSpPr/>
          <p:nvPr/>
        </p:nvSpPr>
        <p:spPr>
          <a:xfrm>
            <a:off x="4454483" y="13321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8" name="Oval 7"/>
          <p:cNvSpPr/>
          <p:nvPr/>
        </p:nvSpPr>
        <p:spPr>
          <a:xfrm>
            <a:off x="5419653" y="87899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9" name="Straight Arrow Connector 8"/>
          <p:cNvCxnSpPr/>
          <p:nvPr/>
        </p:nvCxnSpPr>
        <p:spPr>
          <a:xfrm>
            <a:off x="1910639" y="1423535"/>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11608" y="1157937"/>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941061" y="787401"/>
                <a:ext cx="4742939" cy="1427122"/>
              </a:xfrm>
              <a:prstGeom prst="rect">
                <a:avLst/>
              </a:prstGeom>
              <a:noFill/>
            </p:spPr>
            <p:txBody>
              <a:bodyPr wrap="square" lIns="91440" tIns="45720" rIns="91440" bIns="45720" rtlCol="0">
                <a:spAutoFit/>
              </a:bodyPr>
              <a:lstStyle/>
              <a:p>
                <a:r>
                  <a:rPr lang="en-US" sz="3200" b="1" dirty="0"/>
                  <a:t>Output: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𝑓</m:t>
                        </m:r>
                      </m:e>
                      <m:sub>
                        <m:r>
                          <a:rPr lang="en-US" sz="3200" i="1">
                            <a:latin typeface="Cambria Math"/>
                          </a:rPr>
                          <m:t>𝐺</m:t>
                        </m:r>
                        <m:r>
                          <a:rPr lang="en-US" sz="3200" i="1">
                            <a:latin typeface="Cambria Math"/>
                          </a:rPr>
                          <m:t>,</m:t>
                        </m:r>
                        <m:r>
                          <a:rPr lang="en-US" sz="3200" i="1">
                            <a:latin typeface="Cambria Math"/>
                          </a:rPr>
                          <m:t>𝐻</m:t>
                        </m:r>
                      </m:sub>
                    </m:sSub>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b>
                      <m:sSubPr>
                        <m:ctrlPr>
                          <a:rPr lang="en-US" sz="3200" i="1">
                            <a:latin typeface="Cambria Math" panose="02040503050406030204" pitchFamily="18" charset="0"/>
                          </a:rPr>
                        </m:ctrlPr>
                      </m:sSubPr>
                      <m:e>
                        <m:r>
                          <a:rPr lang="en-US" sz="3200" i="1">
                            <a:latin typeface="Cambria Math"/>
                          </a:rPr>
                          <m:t>𝐿</m:t>
                        </m:r>
                      </m:e>
                      <m:sub>
                        <m:r>
                          <a:rPr lang="en-US" sz="3200" i="1">
                            <a:latin typeface="Cambria Math"/>
                          </a:rPr>
                          <m:t>𝑁</m:t>
                        </m:r>
                      </m:sub>
                    </m:sSub>
                  </m:oMath>
                </a14:m>
                <a:endParaRPr lang="en-US" sz="3200" baseline="-25000" dirty="0"/>
              </a:p>
              <a:p>
                <a:pPr/>
                <a14:m>
                  <m:oMathPara xmlns:m="http://schemas.openxmlformats.org/officeDocument/2006/math">
                    <m:oMathParaPr>
                      <m:jc m:val="centerGroup"/>
                    </m:oMathParaPr>
                    <m:oMath xmlns:m="http://schemas.openxmlformats.org/officeDocument/2006/math">
                      <m:r>
                        <a:rPr lang="en-US" sz="3200" i="1">
                          <a:latin typeface="Cambria Math"/>
                        </a:rPr>
                        <m:t>       </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3</m:t>
                      </m:r>
                      <m:r>
                        <a:rPr lang="en-US" sz="3200" i="1">
                          <a:latin typeface="Cambria Math" panose="02040503050406030204" pitchFamily="18" charset="0"/>
                        </a:rPr>
                        <m:t>)</m:t>
                      </m:r>
                    </m:oMath>
                  </m:oMathPara>
                </a14:m>
                <a:endParaRPr lang="en-US" sz="3200" dirty="0" err="1"/>
              </a:p>
              <a:p>
                <a:endParaRPr lang="en-US" sz="32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41061" y="787401"/>
                <a:ext cx="4742939" cy="1427122"/>
              </a:xfrm>
              <a:prstGeom prst="rect">
                <a:avLst/>
              </a:prstGeom>
              <a:blipFill>
                <a:blip r:embed="rId3"/>
                <a:stretch>
                  <a:fillRect l="-3342" t="-5128"/>
                </a:stretch>
              </a:blipFill>
            </p:spPr>
            <p:txBody>
              <a:bodyPr/>
              <a:lstStyle/>
              <a:p>
                <a:r>
                  <a:rPr lang="en-US">
                    <a:noFill/>
                  </a:rPr>
                  <a:t> </a:t>
                </a:r>
              </a:p>
            </p:txBody>
          </p:sp>
        </mc:Fallback>
      </mc:AlternateContent>
      <p:sp>
        <p:nvSpPr>
          <p:cNvPr id="12" name="TextBox 11"/>
          <p:cNvSpPr txBox="1"/>
          <p:nvPr/>
        </p:nvSpPr>
        <p:spPr>
          <a:xfrm>
            <a:off x="711200" y="812820"/>
            <a:ext cx="1479892" cy="1077218"/>
          </a:xfrm>
          <a:prstGeom prst="rect">
            <a:avLst/>
          </a:prstGeom>
          <a:noFill/>
        </p:spPr>
        <p:txBody>
          <a:bodyPr wrap="none" lIns="91440" tIns="45720" rIns="91440" bIns="45720" rtlCol="0">
            <a:spAutoFit/>
          </a:bodyPr>
          <a:lstStyle/>
          <a:p>
            <a:r>
              <a:rPr lang="en-US" sz="3200" b="1" dirty="0"/>
              <a:t>Input: </a:t>
            </a:r>
            <a:r>
              <a:rPr lang="en-US" sz="3200" dirty="0"/>
              <a:t>x</a:t>
            </a:r>
          </a:p>
          <a:p>
            <a:endParaRPr lang="en-US" sz="3200" dirty="0"/>
          </a:p>
        </p:txBody>
      </p:sp>
      <p:sp>
        <p:nvSpPr>
          <p:cNvPr id="13" name="TextBox 12"/>
          <p:cNvSpPr txBox="1"/>
          <p:nvPr/>
        </p:nvSpPr>
        <p:spPr>
          <a:xfrm>
            <a:off x="1065280" y="1439075"/>
            <a:ext cx="184731" cy="584775"/>
          </a:xfrm>
          <a:prstGeom prst="rect">
            <a:avLst/>
          </a:prstGeom>
          <a:noFill/>
        </p:spPr>
        <p:txBody>
          <a:bodyPr wrap="none" lIns="91440" tIns="45720" rIns="91440" bIns="45720" rtlCol="0">
            <a:spAutoFit/>
          </a:bodyPr>
          <a:lstStyle/>
          <a:p>
            <a:endParaRPr lang="en-US" sz="3200" dirty="0"/>
          </a:p>
        </p:txBody>
      </p:sp>
      <p:cxnSp>
        <p:nvCxnSpPr>
          <p:cNvPr id="14" name="Straight Arrow Connector 13"/>
          <p:cNvCxnSpPr>
            <a:stCxn id="5" idx="7"/>
          </p:cNvCxnSpPr>
          <p:nvPr/>
        </p:nvCxnSpPr>
        <p:spPr>
          <a:xfrm flipV="1">
            <a:off x="3109992" y="1098105"/>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3680" y="1601390"/>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6785" y="1300143"/>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3905" y="1159505"/>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72605" y="1031505"/>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023262" y="1721428"/>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19651" y="2061561"/>
                <a:ext cx="2726131"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1</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oMath>
                  </m:oMathPara>
                </a14:m>
                <a:endParaRPr lang="en-US" sz="32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5419651" y="2061561"/>
                <a:ext cx="2726131" cy="584775"/>
              </a:xfrm>
              <a:prstGeom prst="rect">
                <a:avLst/>
              </a:prstGeom>
              <a:blipFill>
                <a:blip r:embed="rId4"/>
                <a:stretch>
                  <a:fillRect/>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786725" y="1763131"/>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197787" y="2132399"/>
                <a:ext cx="2062616"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a:rPr>
                        <m:t>𝑥</m:t>
                      </m:r>
                      <m:r>
                        <a:rPr lang="en-US" sz="3200" i="1">
                          <a:latin typeface="Cambria Math" panose="02040503050406030204" pitchFamily="18" charset="0"/>
                        </a:rPr>
                        <m:t>)</m:t>
                      </m:r>
                    </m:oMath>
                  </m:oMathPara>
                </a14:m>
                <a:endParaRPr lang="en-US" sz="32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1197787" y="2132399"/>
                <a:ext cx="2062616" cy="584775"/>
              </a:xfrm>
              <a:prstGeom prst="rect">
                <a:avLst/>
              </a:prstGeom>
              <a:blipFill>
                <a:blip r:embed="rId5"/>
                <a:stretch>
                  <a:fillRect/>
                </a:stretch>
              </a:blipFill>
            </p:spPr>
            <p:txBody>
              <a:bodyPr/>
              <a:lstStyle/>
              <a:p>
                <a:r>
                  <a:rPr lang="en-US">
                    <a:noFill/>
                  </a:rPr>
                  <a:t> </a:t>
                </a:r>
              </a:p>
            </p:txBody>
          </p:sp>
        </mc:Fallback>
      </mc:AlternateContent>
      <p:sp>
        <p:nvSpPr>
          <p:cNvPr id="23" name="Oval 22"/>
          <p:cNvSpPr/>
          <p:nvPr/>
        </p:nvSpPr>
        <p:spPr>
          <a:xfrm>
            <a:off x="2588584" y="1140118"/>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4" name="Straight Arrow Connector 23"/>
          <p:cNvCxnSpPr>
            <a:endCxn id="23" idx="4"/>
          </p:cNvCxnSpPr>
          <p:nvPr/>
        </p:nvCxnSpPr>
        <p:spPr>
          <a:xfrm flipV="1">
            <a:off x="2799081" y="1763131"/>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779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3158885"/>
                <a:ext cx="11379200" cy="3018079"/>
              </a:xfrm>
            </p:spPr>
            <p:txBody>
              <a:bodyPr>
                <a:normAutofit lnSpcReduction="10000"/>
              </a:bodyPr>
              <a:lstStyle/>
              <a:p>
                <a:pPr marL="50799" indent="0">
                  <a:buNone/>
                </a:pPr>
                <a:r>
                  <a:rPr lang="en-US" b="1" dirty="0" smtClean="0"/>
                  <a:t>Extractor: </a:t>
                </a:r>
                <a:r>
                  <a:rPr lang="en-US" dirty="0" smtClean="0"/>
                  <a:t>Yields </a:t>
                </a:r>
                <a14:m>
                  <m:oMath xmlns:m="http://schemas.openxmlformats.org/officeDocument/2006/math">
                    <m:r>
                      <m:rPr>
                        <m:sty m:val="p"/>
                      </m:rPr>
                      <a:rPr lang="en-US" b="0" i="0" smtClean="0">
                        <a:latin typeface="Cambria Math" panose="02040503050406030204" pitchFamily="18" charset="0"/>
                      </a:rPr>
                      <m:t>k</m:t>
                    </m:r>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oMath>
                </a14:m>
                <a:r>
                  <a:rPr lang="en-US" dirty="0" smtClean="0"/>
                  <a:t> ``fresh” input output pairs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as long as all labels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are distinct and pebbling is legal</a:t>
                </a:r>
              </a:p>
              <a:p>
                <a:pPr marL="50799" indent="0">
                  <a:buNone/>
                </a:pPr>
                <a:endParaRPr lang="en-US" b="0" i="0" dirty="0" smtClean="0">
                  <a:latin typeface="Cambria Math" panose="02040503050406030204" pitchFamily="18" charset="0"/>
                  <a:ea typeface="Cambria Math" panose="02040503050406030204" pitchFamily="18" charset="0"/>
                </a:endParaRPr>
              </a:p>
              <a:p>
                <a:pPr marL="50799"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Pr</m:t>
                      </m:r>
                      <m:r>
                        <a:rPr lang="en-US" b="0" i="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oMath>
                  </m:oMathPara>
                </a14:m>
                <a:endParaRPr lang="en-US" dirty="0" smtClean="0"/>
              </a:p>
              <a:p>
                <a:pPr marL="50799" indent="0">
                  <a:buNone/>
                </a:pPr>
                <a:endParaRPr lang="en-US" dirty="0" smtClean="0"/>
              </a:p>
              <a:p>
                <a:pPr marL="50799"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Pr</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𝑆𝑢𝑐𝑐𝑒𝑠𝑠</m:t>
                          </m:r>
                        </m:e>
                      </m:d>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𝑤</m:t>
                          </m:r>
                        </m:sup>
                      </m:sSup>
                      <m:r>
                        <a:rPr lang="en-US" b="0" i="1" smtClean="0">
                          <a:latin typeface="Cambria Math" panose="02040503050406030204" pitchFamily="18" charset="0"/>
                        </a:rPr>
                        <m:t>−</m:t>
                      </m:r>
                      <m:r>
                        <a:rPr lang="en-US" i="1">
                          <a:latin typeface="Cambria Math" panose="02040503050406030204" pitchFamily="18" charset="0"/>
                        </a:rPr>
                        <m:t>𝑞𝑛</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𝑤</m:t>
                          </m:r>
                        </m:sup>
                      </m:sSup>
                    </m:oMath>
                  </m:oMathPara>
                </a14:m>
                <a:endParaRPr lang="en-US" dirty="0"/>
              </a:p>
              <a:p>
                <a:pPr marL="50799" indent="0">
                  <a:buNone/>
                </a:pPr>
                <a:r>
                  <a:rPr lang="en-US" dirty="0" smtClean="0"/>
                  <a:t>Contradiction! Extractor can succeed with probability at most </a:t>
                </a:r>
                <a14:m>
                  <m:oMath xmlns:m="http://schemas.openxmlformats.org/officeDocument/2006/math">
                    <m:sSup>
                      <m:sSupPr>
                        <m:ctrlPr>
                          <a:rPr lang="en-US" sz="2667" i="1">
                            <a:latin typeface="Cambria Math" panose="02040503050406030204" pitchFamily="18" charset="0"/>
                          </a:rPr>
                        </m:ctrlPr>
                      </m:sSupPr>
                      <m:e>
                        <m:r>
                          <a:rPr lang="en-US" sz="2667" i="1">
                            <a:latin typeface="Cambria Math" panose="02040503050406030204" pitchFamily="18" charset="0"/>
                          </a:rPr>
                          <m:t>2</m:t>
                        </m:r>
                      </m:e>
                      <m:sup>
                        <m:r>
                          <a:rPr lang="en-US" sz="2667" i="1">
                            <a:latin typeface="Cambria Math" panose="02040503050406030204" pitchFamily="18" charset="0"/>
                          </a:rPr>
                          <m:t>−</m:t>
                        </m:r>
                        <m:r>
                          <a:rPr lang="en-US" sz="2667" i="1">
                            <a:latin typeface="Cambria Math" panose="02040503050406030204" pitchFamily="18" charset="0"/>
                          </a:rPr>
                          <m:t>𝑘𝑤</m:t>
                        </m:r>
                        <m:r>
                          <a:rPr lang="en-US" sz="2667" i="1">
                            <a:latin typeface="Cambria Math" panose="02040503050406030204" pitchFamily="18" charset="0"/>
                          </a:rPr>
                          <m:t>/2+</m:t>
                        </m:r>
                        <m:r>
                          <a:rPr lang="en-US" sz="2667" i="1">
                            <a:latin typeface="Cambria Math" panose="02040503050406030204" pitchFamily="18" charset="0"/>
                          </a:rPr>
                          <m:t>𝑜</m:t>
                        </m:r>
                        <m:r>
                          <a:rPr lang="en-US" sz="2667" i="1">
                            <a:latin typeface="Cambria Math" panose="02040503050406030204" pitchFamily="18" charset="0"/>
                          </a:rPr>
                          <m:t>(</m:t>
                        </m:r>
                        <m:r>
                          <a:rPr lang="en-US" sz="2667" i="1">
                            <a:latin typeface="Cambria Math" panose="02040503050406030204" pitchFamily="18" charset="0"/>
                          </a:rPr>
                          <m:t>𝑘𝑤</m:t>
                        </m:r>
                        <m:r>
                          <a:rPr lang="en-US" sz="2667" i="1">
                            <a:latin typeface="Cambria Math" panose="02040503050406030204" pitchFamily="18" charset="0"/>
                          </a:rPr>
                          <m:t>)</m:t>
                        </m:r>
                      </m:sup>
                    </m:sSup>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3158885"/>
                <a:ext cx="11379200" cy="3018079"/>
              </a:xfrm>
              <a:blipFill>
                <a:blip r:embed="rId2"/>
                <a:stretch>
                  <a:fillRect l="-643" t="-4444" b="-383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84</a:t>
            </a:fld>
            <a:endParaRPr lang="en-US"/>
          </a:p>
        </p:txBody>
      </p:sp>
      <p:sp>
        <p:nvSpPr>
          <p:cNvPr id="5" name="Oval 4"/>
          <p:cNvSpPr/>
          <p:nvPr/>
        </p:nvSpPr>
        <p:spPr>
          <a:xfrm>
            <a:off x="2576228" y="1140118"/>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6" name="Oval 5"/>
          <p:cNvSpPr/>
          <p:nvPr/>
        </p:nvSpPr>
        <p:spPr>
          <a:xfrm>
            <a:off x="3552336" y="819532"/>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7" name="Oval 6"/>
          <p:cNvSpPr/>
          <p:nvPr/>
        </p:nvSpPr>
        <p:spPr>
          <a:xfrm>
            <a:off x="4454483" y="13321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8" name="Oval 7"/>
          <p:cNvSpPr/>
          <p:nvPr/>
        </p:nvSpPr>
        <p:spPr>
          <a:xfrm>
            <a:off x="5419653" y="87899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9" name="Straight Arrow Connector 8"/>
          <p:cNvCxnSpPr/>
          <p:nvPr/>
        </p:nvCxnSpPr>
        <p:spPr>
          <a:xfrm>
            <a:off x="1910639" y="1423535"/>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11608" y="1157937"/>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941061" y="787401"/>
                <a:ext cx="4742939" cy="1427122"/>
              </a:xfrm>
              <a:prstGeom prst="rect">
                <a:avLst/>
              </a:prstGeom>
              <a:noFill/>
            </p:spPr>
            <p:txBody>
              <a:bodyPr wrap="square" lIns="91440" tIns="45720" rIns="91440" bIns="45720" rtlCol="0">
                <a:spAutoFit/>
              </a:bodyPr>
              <a:lstStyle/>
              <a:p>
                <a:r>
                  <a:rPr lang="en-US" sz="3200" b="1" dirty="0"/>
                  <a:t>Output: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𝑓</m:t>
                        </m:r>
                      </m:e>
                      <m:sub>
                        <m:r>
                          <a:rPr lang="en-US" sz="3200" i="1">
                            <a:latin typeface="Cambria Math"/>
                          </a:rPr>
                          <m:t>𝐺</m:t>
                        </m:r>
                        <m:r>
                          <a:rPr lang="en-US" sz="3200" i="1">
                            <a:latin typeface="Cambria Math"/>
                          </a:rPr>
                          <m:t>,</m:t>
                        </m:r>
                        <m:r>
                          <a:rPr lang="en-US" sz="3200" i="1">
                            <a:latin typeface="Cambria Math"/>
                          </a:rPr>
                          <m:t>𝐻</m:t>
                        </m:r>
                      </m:sub>
                    </m:sSub>
                    <m:d>
                      <m:dPr>
                        <m:ctrlPr>
                          <a:rPr lang="en-US" sz="3200" i="1">
                            <a:latin typeface="Cambria Math" panose="02040503050406030204" pitchFamily="18" charset="0"/>
                          </a:rPr>
                        </m:ctrlPr>
                      </m:dPr>
                      <m:e>
                        <m:r>
                          <a:rPr lang="en-US" sz="3200" i="1">
                            <a:latin typeface="Cambria Math"/>
                          </a:rPr>
                          <m:t>𝑥</m:t>
                        </m:r>
                      </m:e>
                    </m:d>
                    <m:r>
                      <a:rPr lang="en-US" sz="3200" i="1">
                        <a:latin typeface="Cambria Math"/>
                      </a:rPr>
                      <m:t>=</m:t>
                    </m:r>
                    <m:sSub>
                      <m:sSubPr>
                        <m:ctrlPr>
                          <a:rPr lang="en-US" sz="3200" i="1">
                            <a:latin typeface="Cambria Math" panose="02040503050406030204" pitchFamily="18" charset="0"/>
                          </a:rPr>
                        </m:ctrlPr>
                      </m:sSubPr>
                      <m:e>
                        <m:r>
                          <a:rPr lang="en-US" sz="3200" i="1">
                            <a:latin typeface="Cambria Math"/>
                          </a:rPr>
                          <m:t>𝐿</m:t>
                        </m:r>
                      </m:e>
                      <m:sub>
                        <m:r>
                          <a:rPr lang="en-US" sz="3200" i="1">
                            <a:latin typeface="Cambria Math"/>
                          </a:rPr>
                          <m:t>𝑁</m:t>
                        </m:r>
                      </m:sub>
                    </m:sSub>
                  </m:oMath>
                </a14:m>
                <a:endParaRPr lang="en-US" sz="3200" baseline="-25000" dirty="0"/>
              </a:p>
              <a:p>
                <a:pPr/>
                <a14:m>
                  <m:oMathPara xmlns:m="http://schemas.openxmlformats.org/officeDocument/2006/math">
                    <m:oMathParaPr>
                      <m:jc m:val="centerGroup"/>
                    </m:oMathParaPr>
                    <m:oMath xmlns:m="http://schemas.openxmlformats.org/officeDocument/2006/math">
                      <m:r>
                        <a:rPr lang="en-US" sz="3200" i="1">
                          <a:latin typeface="Cambria Math"/>
                        </a:rPr>
                        <m:t>       </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3</m:t>
                      </m:r>
                      <m:r>
                        <a:rPr lang="en-US" sz="3200" i="1">
                          <a:latin typeface="Cambria Math" panose="02040503050406030204" pitchFamily="18" charset="0"/>
                        </a:rPr>
                        <m:t>)</m:t>
                      </m:r>
                    </m:oMath>
                  </m:oMathPara>
                </a14:m>
                <a:endParaRPr lang="en-US" sz="3200" dirty="0" err="1"/>
              </a:p>
              <a:p>
                <a:endParaRPr lang="en-US" sz="32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41061" y="787401"/>
                <a:ext cx="4742939" cy="1427122"/>
              </a:xfrm>
              <a:prstGeom prst="rect">
                <a:avLst/>
              </a:prstGeom>
              <a:blipFill>
                <a:blip r:embed="rId3"/>
                <a:stretch>
                  <a:fillRect l="-3342" t="-5128"/>
                </a:stretch>
              </a:blipFill>
            </p:spPr>
            <p:txBody>
              <a:bodyPr/>
              <a:lstStyle/>
              <a:p>
                <a:r>
                  <a:rPr lang="en-US">
                    <a:noFill/>
                  </a:rPr>
                  <a:t> </a:t>
                </a:r>
              </a:p>
            </p:txBody>
          </p:sp>
        </mc:Fallback>
      </mc:AlternateContent>
      <p:sp>
        <p:nvSpPr>
          <p:cNvPr id="12" name="TextBox 11"/>
          <p:cNvSpPr txBox="1"/>
          <p:nvPr/>
        </p:nvSpPr>
        <p:spPr>
          <a:xfrm>
            <a:off x="711200" y="812820"/>
            <a:ext cx="1479892" cy="1077218"/>
          </a:xfrm>
          <a:prstGeom prst="rect">
            <a:avLst/>
          </a:prstGeom>
          <a:noFill/>
        </p:spPr>
        <p:txBody>
          <a:bodyPr wrap="none" lIns="91440" tIns="45720" rIns="91440" bIns="45720" rtlCol="0">
            <a:spAutoFit/>
          </a:bodyPr>
          <a:lstStyle/>
          <a:p>
            <a:r>
              <a:rPr lang="en-US" sz="3200" b="1" dirty="0"/>
              <a:t>Input: </a:t>
            </a:r>
            <a:r>
              <a:rPr lang="en-US" sz="3200" dirty="0"/>
              <a:t>x</a:t>
            </a:r>
          </a:p>
          <a:p>
            <a:endParaRPr lang="en-US" sz="3200" dirty="0"/>
          </a:p>
        </p:txBody>
      </p:sp>
      <p:sp>
        <p:nvSpPr>
          <p:cNvPr id="13" name="TextBox 12"/>
          <p:cNvSpPr txBox="1"/>
          <p:nvPr/>
        </p:nvSpPr>
        <p:spPr>
          <a:xfrm>
            <a:off x="1065280" y="1439075"/>
            <a:ext cx="184731" cy="584775"/>
          </a:xfrm>
          <a:prstGeom prst="rect">
            <a:avLst/>
          </a:prstGeom>
          <a:noFill/>
        </p:spPr>
        <p:txBody>
          <a:bodyPr wrap="none" lIns="91440" tIns="45720" rIns="91440" bIns="45720" rtlCol="0">
            <a:spAutoFit/>
          </a:bodyPr>
          <a:lstStyle/>
          <a:p>
            <a:endParaRPr lang="en-US" sz="3200" dirty="0"/>
          </a:p>
        </p:txBody>
      </p:sp>
      <p:cxnSp>
        <p:nvCxnSpPr>
          <p:cNvPr id="14" name="Straight Arrow Connector 13"/>
          <p:cNvCxnSpPr>
            <a:stCxn id="5" idx="7"/>
          </p:cNvCxnSpPr>
          <p:nvPr/>
        </p:nvCxnSpPr>
        <p:spPr>
          <a:xfrm flipV="1">
            <a:off x="3109992" y="1098105"/>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93680" y="1601390"/>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6785" y="1300143"/>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3905" y="1159505"/>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72605" y="1031505"/>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023262" y="1721428"/>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419651" y="2061561"/>
                <a:ext cx="2726131"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1</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a:rPr>
                        <m:t>2</m:t>
                      </m:r>
                      <m:r>
                        <a:rPr lang="en-US" sz="3200" i="1">
                          <a:latin typeface="Cambria Math" panose="02040503050406030204" pitchFamily="18" charset="0"/>
                        </a:rPr>
                        <m:t>)</m:t>
                      </m:r>
                    </m:oMath>
                  </m:oMathPara>
                </a14:m>
                <a:endParaRPr lang="en-US" sz="32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5419651" y="2061561"/>
                <a:ext cx="2726131" cy="584775"/>
              </a:xfrm>
              <a:prstGeom prst="rect">
                <a:avLst/>
              </a:prstGeom>
              <a:blipFill>
                <a:blip r:embed="rId4"/>
                <a:stretch>
                  <a:fillRect/>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786725" y="1763131"/>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197787" y="2132399"/>
                <a:ext cx="2062616"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a:rPr>
                        <m:t>𝑥</m:t>
                      </m:r>
                      <m:r>
                        <a:rPr lang="en-US" sz="3200" i="1">
                          <a:latin typeface="Cambria Math" panose="02040503050406030204" pitchFamily="18" charset="0"/>
                        </a:rPr>
                        <m:t>)</m:t>
                      </m:r>
                    </m:oMath>
                  </m:oMathPara>
                </a14:m>
                <a:endParaRPr lang="en-US" sz="32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1197787" y="2132399"/>
                <a:ext cx="2062616" cy="584775"/>
              </a:xfrm>
              <a:prstGeom prst="rect">
                <a:avLst/>
              </a:prstGeom>
              <a:blipFill>
                <a:blip r:embed="rId5"/>
                <a:stretch>
                  <a:fillRect/>
                </a:stretch>
              </a:blipFill>
            </p:spPr>
            <p:txBody>
              <a:bodyPr/>
              <a:lstStyle/>
              <a:p>
                <a:r>
                  <a:rPr lang="en-US">
                    <a:noFill/>
                  </a:rPr>
                  <a:t> </a:t>
                </a:r>
              </a:p>
            </p:txBody>
          </p:sp>
        </mc:Fallback>
      </mc:AlternateContent>
      <p:sp>
        <p:nvSpPr>
          <p:cNvPr id="23" name="Oval 22"/>
          <p:cNvSpPr/>
          <p:nvPr/>
        </p:nvSpPr>
        <p:spPr>
          <a:xfrm>
            <a:off x="2588584" y="1140118"/>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4" name="Straight Arrow Connector 23"/>
          <p:cNvCxnSpPr>
            <a:endCxn id="23" idx="4"/>
          </p:cNvCxnSpPr>
          <p:nvPr/>
        </p:nvCxnSpPr>
        <p:spPr>
          <a:xfrm flipV="1">
            <a:off x="2799081" y="1763131"/>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3016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Extractor Argument</a:t>
            </a:r>
            <a:endParaRPr lang="en-US" dirty="0"/>
          </a:p>
        </p:txBody>
      </p:sp>
      <p:sp>
        <p:nvSpPr>
          <p:cNvPr id="3" name="Text Placeholder 2"/>
          <p:cNvSpPr>
            <a:spLocks noGrp="1"/>
          </p:cNvSpPr>
          <p:nvPr>
            <p:ph type="body" idx="1"/>
          </p:nvPr>
        </p:nvSpPr>
        <p:spPr/>
        <p:txBody>
          <a:bodyPr/>
          <a:lstStyle/>
          <a:p>
            <a:r>
              <a:rPr lang="en-US" dirty="0" smtClean="0"/>
              <a:t>What properties of the random oracle did we use?</a:t>
            </a:r>
          </a:p>
          <a:p>
            <a:endParaRPr lang="en-US" dirty="0"/>
          </a:p>
          <a:p>
            <a:r>
              <a:rPr lang="en-US" dirty="0" smtClean="0"/>
              <a:t>Simulatability/Delayed Sampling: </a:t>
            </a:r>
          </a:p>
          <a:p>
            <a:pPr lvl="1"/>
            <a:r>
              <a:rPr lang="en-US" dirty="0" smtClean="0"/>
              <a:t>Can view H(x) as uniformly random string that is yet to be sampled</a:t>
            </a:r>
          </a:p>
          <a:p>
            <a:pPr lvl="2"/>
            <a:r>
              <a:rPr lang="en-US" dirty="0" smtClean="0"/>
              <a:t>(until x is actually queried)</a:t>
            </a:r>
          </a:p>
          <a:p>
            <a:pPr lvl="2"/>
            <a:r>
              <a:rPr lang="en-US" dirty="0" smtClean="0"/>
              <a:t>used to analyze the probability that a label </a:t>
            </a:r>
            <a:r>
              <a:rPr lang="en-US" dirty="0" err="1" smtClean="0"/>
              <a:t>L</a:t>
            </a:r>
            <a:r>
              <a:rPr lang="en-US" baseline="-25000" dirty="0" err="1" smtClean="0"/>
              <a:t>v</a:t>
            </a:r>
            <a:r>
              <a:rPr lang="en-US" dirty="0" smtClean="0"/>
              <a:t> appears out of order (also collisions)</a:t>
            </a:r>
          </a:p>
          <a:p>
            <a:r>
              <a:rPr lang="en-US" dirty="0" smtClean="0"/>
              <a:t>Extractability of Queries:</a:t>
            </a:r>
          </a:p>
          <a:p>
            <a:pPr lvl="1"/>
            <a:r>
              <a:rPr lang="en-US" dirty="0" smtClean="0"/>
              <a:t>When attacker submits random oracle query the extractor gets to see the query (and the response)</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85</a:t>
            </a:fld>
            <a:endParaRPr lang="en-US"/>
          </a:p>
        </p:txBody>
      </p:sp>
    </p:spTree>
    <p:extLst>
      <p:ext uri="{BB962C8B-B14F-4D97-AF65-F5344CB8AC3E}">
        <p14:creationId xmlns:p14="http://schemas.microsoft.com/office/powerpoint/2010/main" val="5621253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Random Oracle Model</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i="1" dirty="0" smtClean="0">
                    <a:latin typeface="Cambria Math" panose="02040503050406030204" pitchFamily="18" charset="0"/>
                    <a:ea typeface="Cambria Math" panose="02040503050406030204" pitchFamily="18" charset="0"/>
                  </a:rPr>
                  <a:t>Similar to classical random oracle model except  that input is an entangled quantum state</a:t>
                </a:r>
              </a:p>
              <a:p>
                <a:pPr marL="50799"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𝑥</m:t>
                          </m:r>
                        </m:sub>
                        <m:sup/>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e>
                          </m:d>
                        </m:e>
                      </m:nary>
                      <m:groupChr>
                        <m:groupChrPr>
                          <m:chr m:val="→"/>
                          <m:pos m:val="top"/>
                          <m:ctrlPr>
                            <a:rPr lang="en-US" i="1" smtClean="0">
                              <a:latin typeface="Cambria Math" panose="02040503050406030204" pitchFamily="18" charset="0"/>
                              <a:ea typeface="Cambria Math" panose="02040503050406030204" pitchFamily="18" charset="0"/>
                            </a:rPr>
                          </m:ctrlPr>
                        </m:groupChrPr>
                        <m:e>
                          <m:r>
                            <m:rPr>
                              <m:brk m:alnAt="1"/>
                            </m:rPr>
                            <a:rPr lang="en-US" b="0" i="1" smtClean="0">
                              <a:latin typeface="Cambria Math" panose="02040503050406030204" pitchFamily="18" charset="0"/>
                              <a:ea typeface="Cambria Math" panose="02040503050406030204" pitchFamily="18" charset="0"/>
                            </a:rPr>
                            <m:t>𝐻</m:t>
                          </m:r>
                        </m:e>
                      </m:groupCh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d>
                            </m:e>
                          </m:d>
                        </m:e>
                      </m:nary>
                    </m:oMath>
                  </m:oMathPara>
                </a14:m>
                <a:endParaRPr lang="en-US" dirty="0" smtClean="0"/>
              </a:p>
              <a:p>
                <a:endParaRPr lang="en-US" dirty="0"/>
              </a:p>
              <a:p>
                <a:r>
                  <a:rPr lang="en-US" dirty="0" smtClean="0"/>
                  <a:t>Realistic model for </a:t>
                </a:r>
                <a:r>
                  <a:rPr lang="en-US" u="sng" dirty="0" smtClean="0"/>
                  <a:t>any</a:t>
                </a:r>
                <a:r>
                  <a:rPr lang="en-US" dirty="0" smtClean="0"/>
                  <a:t> realization of the random oracle e.g., can implement SHA3 as a quantum circuit</a:t>
                </a:r>
              </a:p>
              <a:p>
                <a:endParaRPr lang="en-US" dirty="0"/>
              </a:p>
              <a:p>
                <a:r>
                  <a:rPr lang="en-US" b="1" dirty="0" smtClean="0"/>
                  <a:t>Challenge: </a:t>
                </a:r>
                <a:r>
                  <a:rPr lang="en-US" dirty="0" smtClean="0"/>
                  <a:t>extractor needs to view random oracle queries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935" b="-710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86</a:t>
            </a:fld>
            <a:endParaRPr lang="en-US"/>
          </a:p>
        </p:txBody>
      </p:sp>
    </p:spTree>
    <p:extLst>
      <p:ext uri="{BB962C8B-B14F-4D97-AF65-F5344CB8AC3E}">
        <p14:creationId xmlns:p14="http://schemas.microsoft.com/office/powerpoint/2010/main" val="41520126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87</a:t>
            </a:fld>
            <a:endParaRPr lang="en-US"/>
          </a:p>
        </p:txBody>
      </p:sp>
      <p:sp>
        <p:nvSpPr>
          <p:cNvPr id="5" name="AutoShape 2" descr="Image result for no fair you changed the outcome by measuring it"/>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 name="AutoShape 4" descr="Image result for no fair you changed the outcome by measuring it"/>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2054" name="Picture 6" descr="Image result for no fair you changed the outcome by measuring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2274"/>
            <a:ext cx="9550400" cy="684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256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4198919"/>
                <a:ext cx="11564404" cy="1871174"/>
              </a:xfrm>
            </p:spPr>
            <p:txBody>
              <a:bodyPr>
                <a:noAutofit/>
              </a:bodyPr>
              <a:lstStyle/>
              <a:p>
                <a:pPr marL="0" indent="0">
                  <a:buNone/>
                </a:pPr>
                <a:r>
                  <a:rPr lang="en-US" sz="3200" dirty="0" smtClean="0">
                    <a:ea typeface="Cambria Math" panose="02040503050406030204" pitchFamily="18" charset="0"/>
                  </a:rPr>
                  <a:t>Pebbling </a:t>
                </a:r>
                <a:r>
                  <a:rPr lang="en-US" sz="3200" dirty="0">
                    <a:ea typeface="Cambria Math" panose="02040503050406030204" pitchFamily="18" charset="0"/>
                  </a:rPr>
                  <a:t>Rules </a:t>
                </a:r>
                <a:r>
                  <a:rPr lang="en-US" sz="3200" dirty="0" smtClean="0">
                    <a:ea typeface="Cambria Math" panose="02040503050406030204" pitchFamily="18" charset="0"/>
                  </a:rPr>
                  <a:t>:  </a:t>
                </a: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smtClean="0">
                    <a:ea typeface="Cambria Math" panose="02040503050406030204" pitchFamily="18" charset="0"/>
                  </a:rPr>
                  <a:t> </a:t>
                </a:r>
                <a:r>
                  <a:rPr lang="en-US" sz="3200" dirty="0" err="1" smtClean="0">
                    <a:ea typeface="Cambria Math" panose="02040503050406030204" pitchFamily="18" charset="0"/>
                  </a:rPr>
                  <a:t>s.t.</a:t>
                </a:r>
                <a:r>
                  <a:rPr lang="en-US" sz="3200" dirty="0" smtClean="0">
                    <a:ea typeface="Cambria Math" panose="02040503050406030204" pitchFamily="18" charset="0"/>
                  </a:rPr>
                  <a:t> </a:t>
                </a:r>
              </a:p>
              <a:p>
                <a:r>
                  <a:rPr lang="en-US" sz="3200" dirty="0" smtClean="0">
                    <a:ea typeface="Cambria Math" panose="02040503050406030204" pitchFamily="18" charset="0"/>
                  </a:rPr>
                  <a:t>P</a:t>
                </a:r>
                <a:r>
                  <a:rPr lang="en-US" sz="3200" baseline="-25000" dirty="0" smtClean="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b="0" i="0" smtClean="0">
                            <a:latin typeface="Cambria Math" panose="02040503050406030204" pitchFamily="18" charset="0"/>
                            <a:ea typeface="Cambria Math" panose="02040503050406030204" pitchFamily="18" charset="0"/>
                          </a:rPr>
                          <m:t>parents</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    </m:t>
                    </m:r>
                  </m:oMath>
                </a14:m>
                <a:r>
                  <a:rPr lang="en-US" sz="3200" dirty="0" smtClean="0"/>
                  <a:t>(need dependent values)</a:t>
                </a:r>
              </a:p>
              <a:p>
                <a:r>
                  <a:rPr lang="en-US" sz="3200" dirty="0" smtClean="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t                                                                                           </a:t>
                </a:r>
                <a:r>
                  <a:rPr lang="en-US" sz="3200" dirty="0" smtClean="0">
                    <a:ea typeface="Cambria Math" panose="02040503050406030204" pitchFamily="18" charset="0"/>
                  </a:rPr>
                  <a:t>(must finish and output </a:t>
                </a:r>
                <a:r>
                  <a:rPr lang="en-US" sz="3200" dirty="0">
                    <a:ea typeface="Cambria Math" panose="02040503050406030204" pitchFamily="18" charset="0"/>
                  </a:rPr>
                  <a:t>L</a:t>
                </a:r>
                <a:r>
                  <a:rPr lang="en-US" sz="3200" baseline="-25000" dirty="0">
                    <a:ea typeface="Cambria Math" panose="02040503050406030204" pitchFamily="18" charset="0"/>
                  </a:rPr>
                  <a:t>n</a:t>
                </a:r>
                <a:r>
                  <a:rPr lang="en-US" sz="3200" dirty="0" smtClean="0">
                    <a:ea typeface="Cambria Math" panose="02040503050406030204" pitchFamily="18" charset="0"/>
                  </a:rPr>
                  <a:t>)</a:t>
                </a:r>
                <a:r>
                  <a:rPr lang="en-US" sz="3200" baseline="-25000" dirty="0" smtClean="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3831451" y="2236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807559" y="1915868"/>
            <a:ext cx="707778" cy="5913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709704" y="242847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674873" y="1975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3165861" y="2519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30" y="2254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7"/>
            <a:ext cx="1680268" cy="523220"/>
          </a:xfrm>
          <a:prstGeom prst="rect">
            <a:avLst/>
          </a:prstGeom>
          <a:noFill/>
        </p:spPr>
        <p:txBody>
          <a:bodyPr wrap="none" rtlCol="0">
            <a:spAutoFit/>
          </a:bodyPr>
          <a:lstStyle/>
          <a:p>
            <a:r>
              <a:rPr lang="en-US" sz="2800" dirty="0"/>
              <a:t>Output: </a:t>
            </a:r>
            <a:r>
              <a:rPr lang="en-US" sz="2800" dirty="0" smtClean="0"/>
              <a:t>L</a:t>
            </a:r>
            <a:r>
              <a:rPr lang="en-US" sz="2800" baseline="-25000" dirty="0" smtClean="0"/>
              <a:t>4</a:t>
            </a:r>
            <a:endParaRPr lang="en-US" sz="2800" baseline="-25000" dirty="0"/>
          </a:p>
        </p:txBody>
      </p:sp>
      <p:sp>
        <p:nvSpPr>
          <p:cNvPr id="11" name="TextBox 10"/>
          <p:cNvSpPr txBox="1"/>
          <p:nvPr/>
        </p:nvSpPr>
        <p:spPr>
          <a:xfrm>
            <a:off x="2413930" y="2058568"/>
            <a:ext cx="1058303" cy="523220"/>
          </a:xfrm>
          <a:prstGeom prst="rect">
            <a:avLst/>
          </a:prstGeom>
          <a:noFill/>
        </p:spPr>
        <p:txBody>
          <a:bodyPr wrap="none" rtlCol="0">
            <a:spAutoFit/>
          </a:bodyPr>
          <a:lstStyle/>
          <a:p>
            <a:r>
              <a:rPr lang="en-US" sz="2800" dirty="0"/>
              <a:t>Input:</a:t>
            </a:r>
          </a:p>
        </p:txBody>
      </p:sp>
      <p:sp>
        <p:nvSpPr>
          <p:cNvPr id="12" name="TextBox 11"/>
          <p:cNvSpPr txBox="1"/>
          <p:nvPr/>
        </p:nvSpPr>
        <p:spPr>
          <a:xfrm>
            <a:off x="2414848" y="2559273"/>
            <a:ext cx="1500667" cy="523220"/>
          </a:xfrm>
          <a:prstGeom prst="rect">
            <a:avLst/>
          </a:prstGeom>
          <a:noFill/>
        </p:spPr>
        <p:txBody>
          <a:bodyPr wrap="none"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5" y="2194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2"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5" y="2396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5" y="2127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4"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3" y="3157898"/>
                <a:ext cx="24086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6"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09" y="3228735"/>
                <a:ext cx="30748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3843807" y="2236455"/>
            <a:ext cx="625344" cy="6230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3" name="Straight Arrow Connector 22"/>
          <p:cNvCxnSpPr>
            <a:endCxn id="22" idx="4"/>
          </p:cNvCxnSpPr>
          <p:nvPr/>
        </p:nvCxnSpPr>
        <p:spPr>
          <a:xfrm flipV="1">
            <a:off x="4054302"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Pebbling Costs [AS15]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e>
                      </m:d>
                      <m:r>
                        <a:rPr lang="en-US" sz="4000" i="1">
                          <a:latin typeface="Cambria Math" panose="02040503050406030204" pitchFamily="18" charset="0"/>
                        </a:rPr>
                        <m:t>=</m:t>
                      </m:r>
                      <m:func>
                        <m:funcPr>
                          <m:ctrlPr>
                            <a:rPr lang="en-US" sz="4000" i="1">
                              <a:latin typeface="Cambria Math" panose="02040503050406030204" pitchFamily="18" charset="0"/>
                            </a:rPr>
                          </m:ctrlPr>
                        </m:funcPr>
                        <m:fName>
                          <m:limLow>
                            <m:limLowPr>
                              <m:ctrlPr>
                                <a:rPr lang="en-US" sz="4000" i="1">
                                  <a:latin typeface="Cambria Math" panose="02040503050406030204" pitchFamily="18" charset="0"/>
                                </a:rPr>
                              </m:ctrlPr>
                            </m:limLowPr>
                            <m:e>
                              <m:r>
                                <m:rPr>
                                  <m:sty m:val="p"/>
                                </m:rPr>
                                <a:rPr lang="en-US" sz="4000">
                                  <a:latin typeface="Cambria Math" panose="02040503050406030204" pitchFamily="18" charset="0"/>
                                </a:rPr>
                                <m:t>min</m:t>
                              </m:r>
                            </m:e>
                            <m:lim>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a:t>Guessing two passwords doubles the attackers </a:t>
                </a:r>
                <a:r>
                  <a:rPr lang="en-US" dirty="0" smtClean="0"/>
                  <a:t>cost</a:t>
                </a:r>
              </a:p>
              <a:p>
                <a:pPr marL="50799"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i="1">
                              <a:latin typeface="Cambria Math" panose="02040503050406030204" pitchFamily="18" charset="0"/>
                            </a:rPr>
                            <m:t>,</m:t>
                          </m:r>
                          <m:r>
                            <a:rPr lang="en-US" sz="4000" i="1">
                              <a:latin typeface="Cambria Math" panose="02040503050406030204" pitchFamily="18" charset="0"/>
                            </a:rPr>
                            <m:t>𝐺</m:t>
                          </m:r>
                        </m:e>
                      </m:d>
                      <m:r>
                        <a:rPr lang="en-US" sz="4000" i="1">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a:latin typeface="Cambria Math" panose="02040503050406030204" pitchFamily="18" charset="0"/>
                        </a:rPr>
                        <m:t>CC</m:t>
                      </m:r>
                      <m:r>
                        <a:rPr lang="en-US" sz="4000" i="1">
                          <a:latin typeface="Cambria Math" panose="02040503050406030204" pitchFamily="18" charset="0"/>
                        </a:rPr>
                        <m:t>(</m:t>
                      </m:r>
                      <m:r>
                        <a:rPr lang="en-US" sz="4000" i="1">
                          <a:latin typeface="Cambria Math" panose="02040503050406030204" pitchFamily="18" charset="0"/>
                        </a:rPr>
                        <m:t>𝐺</m:t>
                      </m:r>
                      <m:r>
                        <a:rPr lang="en-US" sz="4000" i="1">
                          <a:latin typeface="Cambria Math" panose="02040503050406030204" pitchFamily="18" charset="0"/>
                        </a:rPr>
                        <m:t>)</m:t>
                      </m:r>
                    </m:oMath>
                  </m:oMathPara>
                </a14:m>
                <a:endParaRPr lang="en-US" sz="4000" dirty="0"/>
              </a:p>
              <a:p>
                <a:pPr marL="0" indent="0">
                  <a:buNone/>
                </a:pP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cxnSp>
        <p:nvCxnSpPr>
          <p:cNvPr id="4" name="Straight Arrow Connector 3"/>
          <p:cNvCxnSpPr/>
          <p:nvPr/>
        </p:nvCxnSpPr>
        <p:spPr>
          <a:xfrm flipV="1">
            <a:off x="8026400" y="3053995"/>
            <a:ext cx="812800" cy="210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26401" y="2006601"/>
            <a:ext cx="4036247" cy="584775"/>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7" name="Straight Arrow Connector 6"/>
          <p:cNvCxnSpPr/>
          <p:nvPr/>
        </p:nvCxnSpPr>
        <p:spPr>
          <a:xfrm flipH="1" flipV="1">
            <a:off x="3048001" y="3225800"/>
            <a:ext cx="1219201" cy="203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1201" y="2921001"/>
            <a:ext cx="2752369" cy="1077026"/>
          </a:xfrm>
          <a:prstGeom prst="rect">
            <a:avLst/>
          </a:prstGeom>
          <a:noFill/>
        </p:spPr>
        <p:txBody>
          <a:bodyPr wrap="square" lIns="91440" tIns="45720" rIns="91440" bIns="45720" rtlCol="0">
            <a:spAutoFit/>
          </a:bodyPr>
          <a:lstStyle/>
          <a:p>
            <a:r>
              <a:rPr lang="en-US" sz="2133" dirty="0"/>
              <a:t>Approximates Amortized Area x Time Complexity of </a:t>
            </a:r>
            <a:r>
              <a:rPr lang="en-US" sz="2133" dirty="0" err="1"/>
              <a:t>iMHF</a:t>
            </a:r>
            <a:endParaRPr lang="en-US" sz="2133" dirty="0"/>
          </a:p>
        </p:txBody>
      </p:sp>
    </p:spTree>
    <p:extLst>
      <p:ext uri="{BB962C8B-B14F-4D97-AF65-F5344CB8AC3E}">
        <p14:creationId xmlns:p14="http://schemas.microsoft.com/office/powerpoint/2010/main" val="11548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t>Definition: </a:t>
                </a:r>
                <a:r>
                  <a:rPr lang="en-US" dirty="0" smtClean="0"/>
                  <a:t>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b="1" dirty="0" smtClean="0"/>
                  <a:t>-</a:t>
                </a:r>
                <a:r>
                  <a:rPr lang="en-US" dirty="0" smtClean="0"/>
                  <a:t>source is a random variable </a:t>
                </a:r>
                <a14:m>
                  <m:oMath xmlns:m="http://schemas.openxmlformats.org/officeDocument/2006/math">
                    <m:r>
                      <a:rPr lang="en-US" b="1" i="1">
                        <a:latin typeface="Cambria Math" panose="02040503050406030204" pitchFamily="18" charset="0"/>
                      </a:rPr>
                      <m:t>𝑿</m:t>
                    </m:r>
                  </m:oMath>
                </a14:m>
                <a:r>
                  <a:rPr lang="en-US" dirty="0" smtClean="0"/>
                  <a:t> with range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e>
                      <m:sup>
                        <m:r>
                          <a:rPr lang="en-US" i="1">
                            <a:latin typeface="Cambria Math" panose="02040503050406030204" pitchFamily="18" charset="0"/>
                          </a:rPr>
                          <m:t>𝑁</m:t>
                        </m:r>
                      </m:sup>
                    </m:sSup>
                  </m:oMath>
                </a14:m>
                <a:endParaRPr lang="en-US" b="1" dirty="0" smtClean="0"/>
              </a:p>
              <a:p>
                <a:endParaRPr lang="en-US" b="1" dirty="0" smtClean="0"/>
              </a:p>
              <a:p>
                <a:r>
                  <a:rPr lang="en-US" b="1" dirty="0" smtClean="0"/>
                  <a:t>Dense-Source</a:t>
                </a:r>
                <a:r>
                  <a:rPr lang="en-US" b="1" dirty="0"/>
                  <a:t>: </a:t>
                </a:r>
                <a14:m>
                  <m:oMath xmlns:m="http://schemas.openxmlformats.org/officeDocument/2006/math">
                    <m:r>
                      <a:rPr lang="en-US" b="1" i="1">
                        <a:latin typeface="Cambria Math" panose="02040503050406030204" pitchFamily="18" charset="0"/>
                      </a:rPr>
                      <m:t>𝑿</m:t>
                    </m:r>
                  </m:oMath>
                </a14:m>
                <a:r>
                  <a:rPr lang="en-US" dirty="0"/>
                  <a:t>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ea typeface="Cambria Math" panose="02040503050406030204" pitchFamily="18" charset="0"/>
                      </a:rPr>
                      <m:t>−</m:t>
                    </m:r>
                  </m:oMath>
                </a14:m>
                <a:r>
                  <a:rPr lang="en-US" dirty="0" smtClean="0"/>
                  <a:t>dense if there is a subset </a:t>
                </a:r>
                <a14:m>
                  <m:oMath xmlns:m="http://schemas.openxmlformats.org/officeDocument/2006/math">
                    <m:r>
                      <a:rPr lang="en-US" b="0" i="1" smtClean="0">
                        <a:latin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smtClean="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smtClean="0"/>
                  <a:t> such that for </a:t>
                </a:r>
                <a:r>
                  <a:rPr lang="en-US" b="1" dirty="0" smtClean="0"/>
                  <a:t>every</a:t>
                </a:r>
                <a:r>
                  <a:rPr lang="en-US" dirty="0" smtClean="0"/>
                  <a:t> subset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𝑺</m:t>
                    </m:r>
                    <m:r>
                      <a:rPr lang="en-US" b="0" i="1" smtClean="0">
                        <a:latin typeface="Cambria Math" panose="02040503050406030204" pitchFamily="18" charset="0"/>
                        <a:ea typeface="Cambria Math" panose="02040503050406030204" pitchFamily="18" charset="0"/>
                      </a:rPr>
                      <m:t>]</m:t>
                    </m:r>
                  </m:oMath>
                </a14:m>
                <a:r>
                  <a:rPr lang="en-US" dirty="0" smtClean="0"/>
                  <a:t> we have </a:t>
                </a: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i="1" smtClean="0">
                              <a:latin typeface="Cambria Math" panose="02040503050406030204" pitchFamily="18" charset="0"/>
                              <a:ea typeface="Cambria Math" panose="02040503050406030204" pitchFamily="18" charset="0"/>
                            </a:rPr>
                            <m:t>∞</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𝐼</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𝑀</m:t>
                          </m:r>
                        </m:e>
                      </m:func>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𝛿</m:t>
                          </m:r>
                        </m:e>
                      </m:d>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p>
                            <m:sSupPr>
                              <m:ctrlPr>
                                <a:rPr lang="en-US" i="1" smtClean="0">
                                  <a:latin typeface="Cambria Math" panose="02040503050406030204" pitchFamily="18" charset="0"/>
                                </a:rPr>
                              </m:ctrlPr>
                            </m:sSupPr>
                            <m:e>
                              <m:r>
                                <a:rPr lang="en-US" i="1">
                                  <a:latin typeface="Cambria Math" panose="02040503050406030204" pitchFamily="18" charset="0"/>
                                </a:rPr>
                                <m:t>𝑀</m:t>
                              </m:r>
                            </m:e>
                            <m:sup>
                              <m:d>
                                <m:dPr>
                                  <m:begChr m:val="|"/>
                                  <m:endChr m:val="|"/>
                                  <m:ctrlPr>
                                    <a:rPr lang="en-US" i="1">
                                      <a:latin typeface="Cambria Math" panose="02040503050406030204" pitchFamily="18" charset="0"/>
                                    </a:rPr>
                                  </m:ctrlPr>
                                </m:dPr>
                                <m:e>
                                  <m:r>
                                    <a:rPr lang="en-US" i="1">
                                      <a:latin typeface="Cambria Math" panose="02040503050406030204" pitchFamily="18" charset="0"/>
                                    </a:rPr>
                                    <m:t>𝐼</m:t>
                                  </m:r>
                                </m:e>
                              </m:d>
                            </m:sup>
                          </m:sSup>
                        </m:e>
                      </m:func>
                    </m:oMath>
                  </m:oMathPara>
                </a14:m>
                <a:endParaRPr lang="en-US" dirty="0" smtClean="0"/>
              </a:p>
              <a:p>
                <a:endParaRPr lang="en-US" dirty="0"/>
              </a:p>
              <a:p>
                <a:r>
                  <a:rPr lang="en-US" b="1" dirty="0" smtClean="0"/>
                  <a:t>Intuition: </a:t>
                </a:r>
                <a:r>
                  <a:rPr lang="en-US" dirty="0"/>
                  <a:t>Fixed on P </a:t>
                </a:r>
                <a:r>
                  <a:rPr lang="en-US" dirty="0" smtClean="0"/>
                  <a:t>coordinates but</a:t>
                </a:r>
                <a:r>
                  <a:rPr lang="en-US" b="1" dirty="0" smtClean="0"/>
                  <a:t> </a:t>
                </a:r>
                <a:r>
                  <a:rPr lang="en-US" dirty="0" smtClean="0"/>
                  <a:t>dense on the rest </a:t>
                </a:r>
              </a:p>
              <a:p>
                <a:endParaRPr lang="en-US" b="1" dirty="0" smtClean="0"/>
              </a:p>
              <a:p>
                <a:r>
                  <a:rPr lang="en-US" b="1" dirty="0" smtClean="0"/>
                  <a:t>Bit-Fixing Source: </a:t>
                </a:r>
                <a14:m>
                  <m:oMath xmlns:m="http://schemas.openxmlformats.org/officeDocument/2006/math">
                    <m:r>
                      <a:rPr lang="en-US" b="1" i="1">
                        <a:latin typeface="Cambria Math" panose="02040503050406030204" pitchFamily="18" charset="0"/>
                      </a:rPr>
                      <m:t>𝑿</m:t>
                    </m:r>
                  </m:oMath>
                </a14:m>
                <a:r>
                  <a:rPr lang="en-US" dirty="0"/>
                  <a:t>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oMath>
                </a14:m>
                <a:r>
                  <a:rPr lang="en-US" dirty="0"/>
                  <a:t>dense </a:t>
                </a:r>
                <a:r>
                  <a:rPr lang="en-US" dirty="0" smtClean="0"/>
                  <a:t>i.e., fixed on P and uniform on the rest</a:t>
                </a:r>
                <a:endParaRPr lang="en-US" b="1" dirty="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31363955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Pebbling Strategy</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39532596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41532000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332407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869423"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{1,2, 3}</a:t>
            </a:r>
            <a:endParaRPr lang="en-US" sz="2800" dirty="0"/>
          </a:p>
        </p:txBody>
      </p:sp>
      <p:sp>
        <p:nvSpPr>
          <p:cNvPr id="17" name="Oval 16"/>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207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869423"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{1,2, 3}</a:t>
            </a:r>
            <a:endParaRPr lang="en-US" sz="2800" dirty="0"/>
          </a:p>
        </p:txBody>
      </p:sp>
      <p:sp>
        <p:nvSpPr>
          <p:cNvPr id="17" name="Oval 16"/>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2305439"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{1, 2, 3, 4}</a:t>
            </a:r>
            <a:endParaRPr lang="en-US" sz="2800" dirty="0"/>
          </a:p>
        </p:txBody>
      </p:sp>
    </p:spTree>
    <p:extLst>
      <p:ext uri="{BB962C8B-B14F-4D97-AF65-F5344CB8AC3E}">
        <p14:creationId xmlns:p14="http://schemas.microsoft.com/office/powerpoint/2010/main" val="23494859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17" name="Oval 16"/>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31" name="TextBox 30"/>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32" name="TextBox 31"/>
          <p:cNvSpPr txBox="1"/>
          <p:nvPr/>
        </p:nvSpPr>
        <p:spPr>
          <a:xfrm>
            <a:off x="1069848" y="4623796"/>
            <a:ext cx="1869423"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{1,2, 3}</a:t>
            </a:r>
            <a:endParaRPr lang="en-US" sz="2800" dirty="0"/>
          </a:p>
        </p:txBody>
      </p:sp>
      <p:sp>
        <p:nvSpPr>
          <p:cNvPr id="33" name="TextBox 32"/>
          <p:cNvSpPr txBox="1"/>
          <p:nvPr/>
        </p:nvSpPr>
        <p:spPr>
          <a:xfrm>
            <a:off x="1069848" y="5039340"/>
            <a:ext cx="2305439"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{1, 2, 3, 4}</a:t>
            </a:r>
            <a:endParaRPr lang="en-US" sz="2800" dirty="0"/>
          </a:p>
        </p:txBody>
      </p:sp>
      <p:sp>
        <p:nvSpPr>
          <p:cNvPr id="34" name="TextBox 33"/>
          <p:cNvSpPr txBox="1"/>
          <p:nvPr/>
        </p:nvSpPr>
        <p:spPr>
          <a:xfrm>
            <a:off x="1069848" y="5494109"/>
            <a:ext cx="2659702"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{1, 2, 3, 4, 5}</a:t>
            </a:r>
            <a:endParaRPr lang="en-US" sz="2800" dirty="0"/>
          </a:p>
        </p:txBody>
      </p:sp>
    </p:spTree>
    <p:extLst>
      <p:ext uri="{BB962C8B-B14F-4D97-AF65-F5344CB8AC3E}">
        <p14:creationId xmlns:p14="http://schemas.microsoft.com/office/powerpoint/2010/main" val="20178348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a:t>
            </a:r>
            <a:r>
              <a:rPr lang="en-US" dirty="0" smtClean="0"/>
              <a:t>Strategy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6"/>
            <a:ext cx="1869423" cy="523220"/>
          </a:xfrm>
          <a:prstGeom prst="rect">
            <a:avLst/>
          </a:prstGeom>
          <a:noFill/>
        </p:spPr>
        <p:txBody>
          <a:bodyPr wrap="none" rtlCol="0">
            <a:spAutoFit/>
          </a:bodyPr>
          <a:lstStyle/>
          <a:p>
            <a:r>
              <a:rPr lang="en-US" sz="2800" dirty="0"/>
              <a:t>P</a:t>
            </a:r>
            <a:r>
              <a:rPr lang="en-US" sz="2800" baseline="-25000" dirty="0"/>
              <a:t>3</a:t>
            </a:r>
            <a:r>
              <a:rPr lang="en-US" sz="2800" dirty="0"/>
              <a:t> = </a:t>
            </a:r>
            <a:r>
              <a:rPr lang="en-US" sz="2800" dirty="0" smtClean="0"/>
              <a:t>{1,2, 3</a:t>
            </a:r>
            <a:r>
              <a:rPr lang="en-US" sz="2800" dirty="0"/>
              <a:t>}</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2141933" cy="523220"/>
          </a:xfrm>
          <a:prstGeom prst="rect">
            <a:avLst/>
          </a:prstGeom>
          <a:noFill/>
        </p:spPr>
        <p:txBody>
          <a:bodyPr wrap="none" rtlCol="0">
            <a:spAutoFit/>
          </a:bodyPr>
          <a:lstStyle/>
          <a:p>
            <a:r>
              <a:rPr lang="en-US" sz="2800" dirty="0"/>
              <a:t>P</a:t>
            </a:r>
            <a:r>
              <a:rPr lang="en-US" sz="2800" baseline="-25000" dirty="0"/>
              <a:t>4</a:t>
            </a:r>
            <a:r>
              <a:rPr lang="en-US" sz="2800" dirty="0"/>
              <a:t> = </a:t>
            </a:r>
            <a:r>
              <a:rPr lang="en-US" sz="2800" dirty="0" smtClean="0"/>
              <a:t>{1,2, 3,4</a:t>
            </a:r>
            <a:r>
              <a:rPr lang="en-US" sz="2800" dirty="0"/>
              <a:t>}</a:t>
            </a:r>
          </a:p>
        </p:txBody>
      </p:sp>
      <p:sp>
        <p:nvSpPr>
          <p:cNvPr id="29" name="TextBox 28"/>
          <p:cNvSpPr txBox="1"/>
          <p:nvPr/>
        </p:nvSpPr>
        <p:spPr>
          <a:xfrm>
            <a:off x="1069848" y="5454884"/>
            <a:ext cx="2332690" cy="523220"/>
          </a:xfrm>
          <a:prstGeom prst="rect">
            <a:avLst/>
          </a:prstGeom>
          <a:noFill/>
        </p:spPr>
        <p:txBody>
          <a:bodyPr wrap="none" rtlCol="0">
            <a:spAutoFit/>
          </a:bodyPr>
          <a:lstStyle/>
          <a:p>
            <a:r>
              <a:rPr lang="en-US" sz="2800" dirty="0"/>
              <a:t>P</a:t>
            </a:r>
            <a:r>
              <a:rPr lang="en-US" sz="2800" baseline="-25000" dirty="0"/>
              <a:t>5</a:t>
            </a:r>
            <a:r>
              <a:rPr lang="en-US" sz="2800" dirty="0"/>
              <a:t> = </a:t>
            </a:r>
            <a:r>
              <a:rPr lang="en-US" sz="2800" dirty="0" smtClean="0"/>
              <a:t>{1,2,3,4,5}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5" y="3902657"/>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smtClean="0">
                          <a:latin typeface="Cambria Math" panose="02040503050406030204" pitchFamily="18" charset="0"/>
                          <a:ea typeface="Cambria Math" panose="02040503050406030204" pitchFamily="18" charset="0"/>
                        </a:rPr>
                        <m:t>CC</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𝐺</m:t>
                          </m:r>
                        </m:e>
                      </m:d>
                      <m:r>
                        <a:rPr lang="en-US" sz="3600" i="1">
                          <a:latin typeface="Cambria Math" panose="02040503050406030204" pitchFamily="18" charset="0"/>
                          <a:ea typeface="Cambria Math" panose="02040503050406030204" pitchFamily="18" charset="0"/>
                        </a:rPr>
                        <m:t>≤</m:t>
                      </m:r>
                      <m:nary>
                        <m:naryPr>
                          <m:chr m:val="∑"/>
                          <m:ctrlPr>
                            <a:rPr lang="en-US" sz="3600" i="1">
                              <a:latin typeface="Cambria Math" panose="02040503050406030204" pitchFamily="18" charset="0"/>
                              <a:ea typeface="Cambria Math" panose="02040503050406030204" pitchFamily="18" charset="0"/>
                            </a:rPr>
                          </m:ctrlPr>
                        </m:naryPr>
                        <m:sub>
                          <m:r>
                            <m:rPr>
                              <m:brk m:alnAt="23"/>
                            </m:rPr>
                            <a:rPr lang="en-US" sz="3600" i="1">
                              <a:latin typeface="Cambria Math" panose="02040503050406030204" pitchFamily="18" charset="0"/>
                              <a:ea typeface="Cambria Math" panose="02040503050406030204" pitchFamily="18" charset="0"/>
                            </a:rPr>
                            <m:t>𝑖</m:t>
                          </m:r>
                          <m:r>
                            <a:rPr lang="en-US" sz="3600" i="1">
                              <a:latin typeface="Cambria Math" panose="02040503050406030204" pitchFamily="18" charset="0"/>
                              <a:ea typeface="Cambria Math" panose="02040503050406030204" pitchFamily="18" charset="0"/>
                            </a:rPr>
                            <m:t>=1</m:t>
                          </m:r>
                        </m:sub>
                        <m:sup>
                          <m:r>
                            <a:rPr lang="en-US" sz="3600" i="1">
                              <a:latin typeface="Cambria Math" panose="02040503050406030204" pitchFamily="18" charset="0"/>
                              <a:ea typeface="Cambria Math" panose="02040503050406030204" pitchFamily="18" charset="0"/>
                            </a:rPr>
                            <m:t>5</m:t>
                          </m:r>
                        </m:sup>
                        <m:e>
                          <m:d>
                            <m:dPr>
                              <m:begChr m:val="|"/>
                              <m:endChr m:val="|"/>
                              <m:ctrlPr>
                                <a:rPr lang="en-US" sz="3600" i="1">
                                  <a:latin typeface="Cambria Math" panose="02040503050406030204" pitchFamily="18" charset="0"/>
                                  <a:ea typeface="Cambria Math" panose="02040503050406030204" pitchFamily="18" charset="0"/>
                                </a:rPr>
                              </m:ctrlPr>
                            </m:dPr>
                            <m:e>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𝑃</m:t>
                                  </m:r>
                                </m:e>
                                <m:sub>
                                  <m:r>
                                    <a:rPr lang="en-US" sz="3600" i="1">
                                      <a:latin typeface="Cambria Math" panose="02040503050406030204" pitchFamily="18" charset="0"/>
                                      <a:ea typeface="Cambria Math" panose="02040503050406030204" pitchFamily="18" charset="0"/>
                                    </a:rPr>
                                    <m:t>𝑖</m:t>
                                  </m:r>
                                </m:sub>
                              </m:sSub>
                            </m:e>
                          </m:d>
                        </m:e>
                      </m:nary>
                    </m:oMath>
                  </m:oMathPara>
                </a14:m>
                <a:endParaRPr lang="en-US" sz="36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                                   =1+</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3</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4</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5</m:t>
                      </m:r>
                    </m:oMath>
                  </m:oMathPara>
                </a14:m>
                <a:endParaRPr lang="en-US" sz="3600" i="1" dirty="0">
                  <a:latin typeface="Cambria Math" panose="02040503050406030204" pitchFamily="18" charset="0"/>
                  <a:ea typeface="Cambria Math" panose="02040503050406030204" pitchFamily="18" charset="0"/>
                </a:endParaRPr>
              </a:p>
              <a:p>
                <a:pPr algn="ct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15</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5" y="3902657"/>
                <a:ext cx="9418321" cy="276562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60962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44" y="-186658"/>
            <a:ext cx="4187952" cy="4187952"/>
          </a:xfrm>
          <a:prstGeom prst="rect">
            <a:avLst/>
          </a:prstGeom>
        </p:spPr>
      </p:pic>
      <p:sp>
        <p:nvSpPr>
          <p:cNvPr id="2" name="Title 1"/>
          <p:cNvSpPr>
            <a:spLocks noGrp="1"/>
          </p:cNvSpPr>
          <p:nvPr>
            <p:ph type="title"/>
          </p:nvPr>
        </p:nvSpPr>
        <p:spPr/>
        <p:txBody>
          <a:bodyPr/>
          <a:lstStyle/>
          <a:p>
            <a:r>
              <a:rPr lang="en-US" dirty="0" smtClean="0"/>
              <a:t>Naïve Pebbling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 Naïve (Pebble in Topological Order)</a:t>
                </a:r>
              </a:p>
              <a:p>
                <a:pPr lvl="1"/>
                <a:r>
                  <a:rPr lang="en-US" dirty="0" smtClean="0"/>
                  <a:t>Never </a:t>
                </a:r>
                <a:r>
                  <a:rPr lang="en-US" dirty="0"/>
                  <a:t>discard pebbles</a:t>
                </a:r>
              </a:p>
              <a:p>
                <a:pPr lvl="1"/>
                <a:r>
                  <a:rPr lang="en-US" dirty="0" smtClean="0"/>
                  <a:t>Legal Pebbling Strategy for any DAG!</a:t>
                </a:r>
              </a:p>
              <a:p>
                <a:pPr lvl="1"/>
                <a:r>
                  <a:rPr lang="en-US" dirty="0" smtClean="0"/>
                  <a:t>Pebbling Time</a:t>
                </a:r>
                <a:r>
                  <a:rPr lang="en-US" dirty="0"/>
                  <a:t>: </a:t>
                </a:r>
                <a:r>
                  <a:rPr lang="en-US" dirty="0" smtClean="0"/>
                  <a:t> n</a:t>
                </a:r>
              </a:p>
              <a:p>
                <a:pPr lvl="1"/>
                <a:r>
                  <a:rPr lang="en-US" dirty="0" smtClean="0"/>
                  <a:t>Sequential: Place one new pebble on the graph in each round</a:t>
                </a:r>
                <a:endParaRPr lang="en-US" dirty="0"/>
              </a:p>
              <a:p>
                <a:pPr marL="457200" lvl="1" indent="0">
                  <a:buNone/>
                </a:pPr>
                <a:endParaRPr lang="en-US" b="1" dirty="0" smtClean="0">
                  <a:latin typeface="Cambria Math" panose="02040503050406030204" pitchFamily="18" charset="0"/>
                </a:endParaRPr>
              </a:p>
              <a:p>
                <a:pPr marL="457200" lvl="1" indent="0">
                  <a:buNone/>
                </a:pPr>
                <a:r>
                  <a:rPr lang="en-US" b="1" dirty="0" smtClean="0">
                    <a:latin typeface="Cambria Math" panose="02040503050406030204" pitchFamily="18" charset="0"/>
                  </a:rPr>
                  <a:t>Theorem: </a:t>
                </a:r>
                <a:r>
                  <a:rPr lang="en-US" i="1" dirty="0" smtClean="0">
                    <a:latin typeface="Cambria Math" panose="02040503050406030204" pitchFamily="18" charset="0"/>
                  </a:rPr>
                  <a:t>Any DAG G has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up/>
                      <m:e>
                        <m:r>
                          <a:rPr lang="en-US" i="1">
                            <a:latin typeface="Cambria Math" panose="02040503050406030204" pitchFamily="18" charset="0"/>
                          </a:rPr>
                          <m:t>𝑖</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endParaRPr lang="en-US" i="1" dirty="0" smtClean="0">
                  <a:latin typeface="Cambria Math" panose="02040503050406030204" pitchFamily="18" charset="0"/>
                </a:endParaRPr>
              </a:p>
              <a:p>
                <a:pPr marL="457200" lvl="1" indent="0">
                  <a:buNone/>
                </a:pPr>
                <a:r>
                  <a:rPr lang="en-US" b="1" dirty="0" smtClean="0">
                    <a:latin typeface="Cambria Math" panose="02040503050406030204" pitchFamily="18" charset="0"/>
                  </a:rPr>
                  <a:t>Proof: </a:t>
                </a:r>
                <a:r>
                  <a:rPr lang="en-US" i="1" dirty="0" smtClean="0">
                    <a:latin typeface="Cambria Math" panose="02040503050406030204" pitchFamily="18" charset="0"/>
                  </a:rPr>
                  <a:t>Naïve pebbling strategy is legal strategy for any DAG G!</a:t>
                </a:r>
              </a:p>
              <a:p>
                <a:pPr lvl="1"/>
                <a:endParaRPr lang="en-US" dirty="0" smtClean="0"/>
              </a:p>
              <a:p>
                <a:pPr marL="457200" lvl="1" indent="0">
                  <a:buNone/>
                </a:pPr>
                <a:r>
                  <a:rPr lang="en-US" b="1" dirty="0" smtClean="0">
                    <a:latin typeface="Cambria Math" panose="02040503050406030204" pitchFamily="18" charset="0"/>
                  </a:rPr>
                  <a:t>Question: </a:t>
                </a:r>
                <a:r>
                  <a:rPr lang="en-US" dirty="0" smtClean="0">
                    <a:latin typeface="Cambria Math" panose="02040503050406030204" pitchFamily="18" charset="0"/>
                  </a:rPr>
                  <a:t>Can we find a DAG G with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latin typeface="Cambria Math" panose="02040503050406030204" pitchFamily="18" charset="0"/>
                  </a:rPr>
                  <a:t>? </a:t>
                </a:r>
              </a:p>
              <a:p>
                <a:pPr marL="457200" lvl="1"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5946256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Pebbling</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40015084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154304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41333</TotalTime>
  <Words>17802</Words>
  <Application>Microsoft Office PowerPoint</Application>
  <PresentationFormat>Widescreen</PresentationFormat>
  <Paragraphs>1917</Paragraphs>
  <Slides>166</Slides>
  <Notes>28</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166</vt:i4>
      </vt:variant>
    </vt:vector>
  </HeadingPairs>
  <TitlesOfParts>
    <vt:vector size="174" baseType="lpstr">
      <vt:lpstr>Arial</vt:lpstr>
      <vt:lpstr>Calibri</vt:lpstr>
      <vt:lpstr>Calibri Light</vt:lpstr>
      <vt:lpstr>Cambria Math</vt:lpstr>
      <vt:lpstr>Castellar</vt:lpstr>
      <vt:lpstr>Lucida Sans Unicode</vt:lpstr>
      <vt:lpstr>Wingdings</vt:lpstr>
      <vt:lpstr>Office Theme</vt:lpstr>
      <vt:lpstr>Advanced Cryptography CS 655</vt:lpstr>
      <vt:lpstr>Recap: Auxiliary-Input Attacker Model</vt:lpstr>
      <vt:lpstr>Recap: Bit-Fixing Model</vt:lpstr>
      <vt:lpstr>Bit-Fixing Model (Unruh)</vt:lpstr>
      <vt:lpstr>Typical Relationship: BF-RO and AI-RO</vt:lpstr>
      <vt:lpstr>Typical Relationship: BF-RO and AI-RO</vt:lpstr>
      <vt:lpstr>Preliminary Definitions</vt:lpstr>
      <vt:lpstr>Preliminary Definitions</vt:lpstr>
      <vt:lpstr>Preliminary Definitions</vt:lpstr>
      <vt:lpstr>Preliminary: Leaky Source</vt:lpstr>
      <vt:lpstr>Proof Strategy</vt:lpstr>
      <vt:lpstr>Proof Strategy</vt:lpstr>
      <vt:lpstr>Proof Strategy</vt:lpstr>
      <vt:lpstr>Proof Strategy</vt:lpstr>
      <vt:lpstr>Proof Strategy</vt:lpstr>
      <vt:lpstr>Proof Strategy</vt:lpstr>
      <vt:lpstr>Proof Strategy</vt:lpstr>
      <vt:lpstr>Proof Strategy</vt:lpstr>
      <vt:lpstr>Proof Strategy</vt:lpstr>
      <vt:lpstr>Proof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Hard Functions, Random Oracles, Graph Pebbling and Extractor Arguments</vt:lpstr>
      <vt:lpstr>Motivation: Password Storage</vt:lpstr>
      <vt:lpstr>Offline Attacks: A Common Problem</vt:lpstr>
      <vt:lpstr>Goal: Moderately Expensive Hash Function</vt:lpstr>
      <vt:lpstr>PowerPoint Presentation</vt:lpstr>
      <vt:lpstr>PowerPoint Presentation</vt:lpstr>
      <vt:lpstr>PowerPoint Presentation</vt:lpstr>
      <vt:lpstr>Memory Hard Function (MHF)</vt:lpstr>
      <vt:lpstr>Memory Hard Function (MHF)</vt:lpstr>
      <vt:lpstr>Memory Hard Function (MHF)</vt:lpstr>
      <vt:lpstr>Memory Hard Function (MHF)</vt:lpstr>
      <vt:lpstr>Memory Hard Function (MHF)</vt:lpstr>
      <vt:lpstr>Data-Independent Memory Hard Function f_(G,H)</vt:lpstr>
      <vt:lpstr>Evaluating an iMHF (pebbling)</vt:lpstr>
      <vt:lpstr>Evaluating an iMHF (pebbling)</vt:lpstr>
      <vt:lpstr>Evaluating an iMHF (pebbling)</vt:lpstr>
      <vt:lpstr>Evaluating an iMHF (pebbling)</vt:lpstr>
      <vt:lpstr>Evaluating an iMHF (pebbling)</vt:lpstr>
      <vt:lpstr>Evaluating an iMHF (pebbling)</vt:lpstr>
      <vt:lpstr>Measuring Pebbling Cost: Attempt 1</vt:lpstr>
      <vt:lpstr>Amortization and Parallelism</vt:lpstr>
      <vt:lpstr>Measuring Pebbling Costs [AS15]</vt:lpstr>
      <vt:lpstr>Measuring Pebbling Costs [AS15]</vt:lpstr>
      <vt:lpstr>Pebbling Example (CC)</vt:lpstr>
      <vt:lpstr>Desiderata</vt:lpstr>
      <vt:lpstr>DAGs with Maximal CC(G)</vt:lpstr>
      <vt:lpstr>Question: CC(G)  cumulative memory cost?</vt:lpstr>
      <vt:lpstr>Question: CC(G)  cumulative memory cost?</vt:lpstr>
      <vt:lpstr>Random Oracle Model (PROM)</vt:lpstr>
      <vt:lpstr>Random Oracle Model: Prediction Game</vt:lpstr>
      <vt:lpstr>Random Oracle Model: Prediction Game</vt:lpstr>
      <vt:lpstr>Parallel Random Oracle Model (PROM)</vt:lpstr>
      <vt:lpstr>Parallel Random Oracle Model (PROM)</vt:lpstr>
      <vt:lpstr>Collision Problem</vt:lpstr>
      <vt:lpstr>Label Distinctness</vt:lpstr>
      <vt:lpstr>Label Distinctness</vt:lpstr>
      <vt:lpstr>Label Distinctness</vt:lpstr>
      <vt:lpstr>Label Collision</vt:lpstr>
      <vt:lpstr>Label Collision</vt:lpstr>
      <vt:lpstr>Ex Post Facto Pebbling</vt:lpstr>
      <vt:lpstr>Ex Post Facto Pebbling</vt:lpstr>
      <vt:lpstr>Ex Post Facto Pebbling</vt:lpstr>
      <vt:lpstr>Ex Post Facto Pebbling</vt:lpstr>
      <vt:lpstr>Ex Post Facto Pebbling</vt:lpstr>
      <vt:lpstr>Ex Post Facto Pebbling</vt:lpstr>
      <vt:lpstr>Extractor Argument</vt:lpstr>
      <vt:lpstr>Extractor Hint</vt:lpstr>
      <vt:lpstr>Extractor: Simulating Attacker</vt:lpstr>
      <vt:lpstr>Extractor: Simulating Attacker</vt:lpstr>
      <vt:lpstr>Extractor: Simulating Attacker</vt:lpstr>
      <vt:lpstr>Extractor: Simulating Attacker</vt:lpstr>
      <vt:lpstr>Extractor: Simulating Attacker</vt:lpstr>
      <vt:lpstr>Extractor: Simulating Attacker</vt:lpstr>
      <vt:lpstr>Extractor: Simulating Attacker</vt:lpstr>
      <vt:lpstr>Extractor: Simulating Attacker</vt:lpstr>
      <vt:lpstr>PowerPoint Presentation</vt:lpstr>
      <vt:lpstr>PowerPoint Presentation</vt:lpstr>
      <vt:lpstr>Reflection: Extractor Argument</vt:lpstr>
      <vt:lpstr>Quantum Random Oracle Model</vt:lpstr>
      <vt:lpstr>PowerPoint Presentation</vt:lpstr>
      <vt:lpstr>Evaluating an iMHF (pebbling)</vt:lpstr>
      <vt:lpstr>Measuring Pebbling Costs [AS15]</vt:lpstr>
      <vt:lpstr>Naïve: Pebbling Strategy</vt:lpstr>
      <vt:lpstr>Naïve: Pebbling Strategy</vt:lpstr>
      <vt:lpstr>Naïve: Pebbling Strategy</vt:lpstr>
      <vt:lpstr>Naïve: Pebbling Strategy</vt:lpstr>
      <vt:lpstr>Naïve: Pebbling Strategy</vt:lpstr>
      <vt:lpstr>Naïve: Pebbling Strategy</vt:lpstr>
      <vt:lpstr>Naïve: Pebbling Strategy  (CC)</vt:lpstr>
      <vt:lpstr>Naïve Pebbling Algorithms</vt:lpstr>
      <vt:lpstr>Improved Pebbling</vt:lpstr>
      <vt:lpstr>Improved Pebbling</vt:lpstr>
      <vt:lpstr>Improved Pebbling</vt:lpstr>
      <vt:lpstr>Improved Pebbling</vt:lpstr>
      <vt:lpstr>Improved Pebbling</vt:lpstr>
      <vt:lpstr>Improved Pebbling</vt:lpstr>
      <vt:lpstr>Graphs with High CC</vt:lpstr>
      <vt:lpstr>Why do we care about indegree?</vt:lpstr>
      <vt:lpstr>Desiderata</vt:lpstr>
      <vt:lpstr>Outline</vt:lpstr>
      <vt:lpstr>Depth-Robustness: A Necessary Property</vt:lpstr>
      <vt:lpstr>Depth Robustness</vt:lpstr>
      <vt:lpstr>Depth Robustness</vt:lpstr>
      <vt:lpstr>Attacking (e,d)-reducible DAGs</vt:lpstr>
      <vt:lpstr>Attacking (e,d)-reducible DAGs</vt:lpstr>
      <vt:lpstr>Main Theorem</vt:lpstr>
      <vt:lpstr>Main Theorem</vt:lpstr>
      <vt:lpstr>Main Theorem</vt:lpstr>
      <vt:lpstr>Main Theorem</vt:lpstr>
      <vt:lpstr>Main Theorem</vt:lpstr>
      <vt:lpstr>Main Theorem</vt:lpstr>
      <vt:lpstr>Question</vt:lpstr>
      <vt:lpstr>iMHF Candidates</vt:lpstr>
      <vt:lpstr>Attack Outline</vt:lpstr>
      <vt:lpstr>Catena</vt:lpstr>
      <vt:lpstr>λ-Layered DAG (Catena)</vt:lpstr>
      <vt:lpstr>λ-Layered DAG (Catena)</vt:lpstr>
      <vt:lpstr>λ-Layered DAG (Catena)</vt:lpstr>
      <vt:lpstr>Layered Graphs are Reducible</vt:lpstr>
      <vt:lpstr>Layered Graphs are Reducible</vt:lpstr>
      <vt:lpstr>Layered Graphs are Reducible</vt:lpstr>
      <vt:lpstr>Previous Attacks on Catena</vt:lpstr>
      <vt:lpstr>Argon2i [BDK]</vt:lpstr>
      <vt:lpstr>Argon2i</vt:lpstr>
      <vt:lpstr>Argon2i</vt:lpstr>
      <vt:lpstr>Argon2i is a layered DAG (almost) </vt:lpstr>
      <vt:lpstr>Argon2i is a layered DAG (almost) </vt:lpstr>
      <vt:lpstr>Argon2i is a layered DAG (almost) </vt:lpstr>
      <vt:lpstr>Argon2i is a layered DAG (almost) </vt:lpstr>
      <vt:lpstr>Argon2i is a layered DAG (almost) </vt:lpstr>
      <vt:lpstr>Argon2i is a layered DAG (almost) </vt:lpstr>
      <vt:lpstr>PowerPoint Presentation</vt:lpstr>
      <vt:lpstr>Ideal iMHFs Don’t Exist</vt:lpstr>
      <vt:lpstr>Do c-Ideal iMHFs exist?</vt:lpstr>
      <vt:lpstr>Do c-Ideal iMHFs exist?</vt:lpstr>
      <vt:lpstr>Do c-Ideal iMHFs exist?</vt:lpstr>
      <vt:lpstr>PowerPoint Presentation</vt:lpstr>
      <vt:lpstr>Practical Consequences (R = 3,000)</vt:lpstr>
      <vt:lpstr>PowerPoint Presentation</vt:lpstr>
      <vt:lpstr>Drama: Are the attacks `Practical’</vt:lpstr>
      <vt:lpstr>New Simulation Results                        [AB16b] </vt:lpstr>
      <vt:lpstr>Outline</vt:lpstr>
      <vt:lpstr>Depth-Robustness is Sufficient! [ABP16]</vt:lpstr>
      <vt:lpstr>Reviewer Feedback</vt:lpstr>
      <vt:lpstr>Depth-Robustness is Sufficient! [ABP16]</vt:lpstr>
      <vt:lpstr>Proof by Picture</vt:lpstr>
      <vt:lpstr>Implication</vt:lpstr>
      <vt:lpstr>Contradiction by Picture</vt:lpstr>
      <vt:lpstr>Contradiction by Picture</vt:lpstr>
      <vt:lpstr>Contradiction by Picture</vt:lpstr>
      <vt:lpstr>Contradiction by Picture</vt:lpstr>
      <vt:lpstr>Contradiction by Picture</vt:lpstr>
      <vt:lpstr>Positive Result: Consequences</vt:lpstr>
      <vt:lpstr>More New Results</vt:lpstr>
      <vt:lpstr>(e,d)-reducible curve for Argon2i-A</vt:lpstr>
      <vt:lpstr>Recursive Attack</vt:lpstr>
      <vt:lpstr>Conclusions</vt:lpstr>
      <vt:lpstr>More Open Questions</vt:lpstr>
      <vt:lpstr>Thanks for Listening</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305</cp:revision>
  <dcterms:created xsi:type="dcterms:W3CDTF">2016-12-31T20:38:01Z</dcterms:created>
  <dcterms:modified xsi:type="dcterms:W3CDTF">2023-02-09T21:46:32Z</dcterms:modified>
</cp:coreProperties>
</file>