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sldIdLst>
    <p:sldId id="256" r:id="rId2"/>
    <p:sldId id="257" r:id="rId3"/>
    <p:sldId id="262" r:id="rId4"/>
    <p:sldId id="263" r:id="rId5"/>
    <p:sldId id="265" r:id="rId6"/>
    <p:sldId id="266" r:id="rId7"/>
    <p:sldId id="264" r:id="rId8"/>
    <p:sldId id="267" r:id="rId9"/>
    <p:sldId id="268" r:id="rId10"/>
    <p:sldId id="269" r:id="rId11"/>
    <p:sldId id="292" r:id="rId12"/>
    <p:sldId id="305" r:id="rId13"/>
    <p:sldId id="294" r:id="rId14"/>
    <p:sldId id="258" r:id="rId15"/>
    <p:sldId id="259" r:id="rId16"/>
    <p:sldId id="288" r:id="rId17"/>
    <p:sldId id="291" r:id="rId18"/>
    <p:sldId id="290" r:id="rId19"/>
    <p:sldId id="260" r:id="rId20"/>
    <p:sldId id="261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9" r:id="rId40"/>
    <p:sldId id="296" r:id="rId41"/>
    <p:sldId id="295" r:id="rId42"/>
    <p:sldId id="293" r:id="rId43"/>
    <p:sldId id="298" r:id="rId44"/>
    <p:sldId id="299" r:id="rId45"/>
    <p:sldId id="297" r:id="rId46"/>
    <p:sldId id="300" r:id="rId47"/>
    <p:sldId id="301" r:id="rId48"/>
    <p:sldId id="302" r:id="rId49"/>
    <p:sldId id="303" r:id="rId50"/>
    <p:sldId id="304" r:id="rId51"/>
    <p:sldId id="307" r:id="rId52"/>
    <p:sldId id="308" r:id="rId53"/>
    <p:sldId id="306" r:id="rId54"/>
    <p:sldId id="309" r:id="rId55"/>
    <p:sldId id="310" r:id="rId56"/>
    <p:sldId id="311" r:id="rId57"/>
    <p:sldId id="313" r:id="rId58"/>
    <p:sldId id="312" r:id="rId59"/>
    <p:sldId id="314" r:id="rId60"/>
    <p:sldId id="316" r:id="rId61"/>
    <p:sldId id="315" r:id="rId62"/>
    <p:sldId id="317" r:id="rId63"/>
    <p:sldId id="319" r:id="rId64"/>
    <p:sldId id="320" r:id="rId65"/>
    <p:sldId id="322" r:id="rId66"/>
    <p:sldId id="321" r:id="rId67"/>
    <p:sldId id="335" r:id="rId68"/>
    <p:sldId id="325" r:id="rId69"/>
    <p:sldId id="323" r:id="rId70"/>
    <p:sldId id="324" r:id="rId71"/>
    <p:sldId id="318" r:id="rId72"/>
    <p:sldId id="326" r:id="rId73"/>
    <p:sldId id="334" r:id="rId74"/>
    <p:sldId id="328" r:id="rId75"/>
    <p:sldId id="329" r:id="rId76"/>
    <p:sldId id="330" r:id="rId77"/>
    <p:sldId id="331" r:id="rId78"/>
    <p:sldId id="332" r:id="rId79"/>
    <p:sldId id="336" r:id="rId80"/>
    <p:sldId id="337" r:id="rId81"/>
    <p:sldId id="340" r:id="rId82"/>
    <p:sldId id="341" r:id="rId83"/>
    <p:sldId id="339" r:id="rId84"/>
    <p:sldId id="342" r:id="rId85"/>
    <p:sldId id="338" r:id="rId86"/>
    <p:sldId id="343" r:id="rId87"/>
    <p:sldId id="344" r:id="rId8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locki, Jeremiah M" initials="BJM" lastIdx="1" clrIdx="0">
    <p:extLst>
      <p:ext uri="{19B8F6BF-5375-455C-9EA6-DF929625EA0E}">
        <p15:presenceInfo xmlns:p15="http://schemas.microsoft.com/office/powerpoint/2012/main" userId="S-1-5-21-1861847230-2120372063-3483355800-5954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52436" autoAdjust="0"/>
  </p:normalViewPr>
  <p:slideViewPr>
    <p:cSldViewPr snapToGrid="0">
      <p:cViewPr varScale="1">
        <p:scale>
          <a:sx n="60" d="100"/>
          <a:sy n="60" d="100"/>
        </p:scale>
        <p:origin x="27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commentAuthors" Target="commentAuthor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C85FA0-1860-435B-9626-CB21D9C5307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E35DAA-499F-4673-978B-A6190921F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450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35DAA-499F-4673-978B-A6190921FD9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7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340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53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538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252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829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808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35DAA-499F-4673-978B-A6190921FD9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89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47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91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258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118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459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Radnika" pitchFamily="2" charset="77"/>
                <a:ea typeface="+mn-ea"/>
                <a:cs typeface="+mn-cs"/>
              </a:rPr>
              <a:t>Escott, Sager, Selkirk,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Radnika" pitchFamily="2" charset="77"/>
                <a:ea typeface="+mn-ea"/>
                <a:cs typeface="+mn-cs"/>
              </a:rPr>
              <a:t>Tsapakidis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Radnika" pitchFamily="2" charset="77"/>
                <a:ea typeface="+mn-ea"/>
                <a:cs typeface="+mn-cs"/>
              </a:rPr>
              <a:t> 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Radnika" pitchFamily="2" charset="77"/>
                <a:ea typeface="+mn-ea"/>
                <a:cs typeface="+mn-cs"/>
              </a:rPr>
              <a:t>CryptoBytes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Radnika" pitchFamily="2" charset="77"/>
                <a:ea typeface="+mn-ea"/>
                <a:cs typeface="+mn-cs"/>
              </a:rPr>
              <a:t>) – Reusing DPs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Radnika" pitchFamily="2" charset="77"/>
                <a:ea typeface="+mn-ea"/>
                <a:cs typeface="+mn-cs"/>
              </a:rPr>
              <a:t>Kuhn and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Radnika" pitchFamily="2" charset="77"/>
                <a:ea typeface="+mn-ea"/>
                <a:cs typeface="+mn-cs"/>
              </a:rPr>
              <a:t>Struik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Radnika" pitchFamily="2" charset="77"/>
                <a:ea typeface="+mn-ea"/>
                <a:cs typeface="+mn-cs"/>
              </a:rPr>
              <a:t> - Multiple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Radnika" pitchFamily="2" charset="77"/>
                <a:ea typeface="+mn-ea"/>
                <a:cs typeface="+mn-cs"/>
              </a:rPr>
              <a:t>Dlog</a:t>
            </a:r>
            <a:endParaRPr lang="en-US" sz="1200" b="0" i="0" kern="1200" dirty="0">
              <a:solidFill>
                <a:schemeClr val="tx1"/>
              </a:solidFill>
              <a:effectLst/>
              <a:latin typeface="Radnika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Radnika" pitchFamily="2" charset="77"/>
                <a:ea typeface="+mn-ea"/>
                <a:cs typeface="+mn-cs"/>
              </a:rPr>
              <a:t>Hitchcock, Montague, Carter, Dawson (2004) – Implications of using fixed curves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Radnika" pitchFamily="2" charset="77"/>
                <a:ea typeface="+mn-ea"/>
                <a:cs typeface="+mn-cs"/>
              </a:rPr>
              <a:t>Lee,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Radnika" pitchFamily="2" charset="77"/>
                <a:ea typeface="+mn-ea"/>
                <a:cs typeface="+mn-cs"/>
              </a:rPr>
              <a:t>Cheon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Radnika" pitchFamily="2" charset="77"/>
                <a:ea typeface="+mn-ea"/>
                <a:cs typeface="+mn-cs"/>
              </a:rPr>
              <a:t>, Hong (2011) - 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Radnika" pitchFamily="2" charset="77"/>
                <a:ea typeface="+mn-ea"/>
                <a:cs typeface="+mn-cs"/>
              </a:rPr>
              <a:t>Dlog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Radnika" pitchFamily="2" charset="77"/>
                <a:ea typeface="+mn-ea"/>
                <a:cs typeface="+mn-cs"/>
              </a:rPr>
              <a:t> for IBE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646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13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CD638-CAC8-4835-93D5-F2F113860AF6}" type="datetime1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351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20AD1-AAF5-41BF-8F47-A201BD823CA6}" type="datetime1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65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2F8B5-C2B9-4688-AF44-FC2F88EF1967}" type="datetime1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00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12E03-6634-4506-9456-86EF0B299EA5}" type="datetime1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58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F1D6-DDC6-46CD-8F4D-A488FCDFFF3F}" type="datetime1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37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268F3-B5D5-4614-A1E8-B062619C91D9}" type="datetime1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14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B2AB-DF7C-4D43-93E6-1F8BFC4B85C5}" type="datetime1">
              <a:rPr lang="en-US" smtClean="0"/>
              <a:t>2/2/2023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95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41BF2-9F6E-4EE3-AC23-3342D25B434E}" type="datetime1">
              <a:rPr lang="en-US" smtClean="0"/>
              <a:t>2/2/2023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170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B3AC0-947E-4117-982D-2E13F67B980A}" type="datetime1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2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CCC4-E33D-49C2-8C16-2FA37D9D909A}" type="datetime1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36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B8812-7278-4D06-90D2-92395DE9F0D1}" type="datetime1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86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57E49-C339-4533-BFB4-FADAD6F354D5}" type="datetime1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4D3F7-B83F-4105-B753-146AD0E53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04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png"/><Relationship Id="rId5" Type="http://schemas.openxmlformats.org/officeDocument/2006/relationships/image" Target="../media/image911.png"/><Relationship Id="rId4" Type="http://schemas.openxmlformats.org/officeDocument/2006/relationships/image" Target="../media/image8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24.png"/><Relationship Id="rId7" Type="http://schemas.openxmlformats.org/officeDocument/2006/relationships/image" Target="../media/image18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5" Type="http://schemas.openxmlformats.org/officeDocument/2006/relationships/image" Target="../media/image160.png"/><Relationship Id="rId4" Type="http://schemas.openxmlformats.org/officeDocument/2006/relationships/image" Target="../media/image1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230.png"/><Relationship Id="rId3" Type="http://schemas.openxmlformats.org/officeDocument/2006/relationships/image" Target="../media/image27.png"/><Relationship Id="rId7" Type="http://schemas.openxmlformats.org/officeDocument/2006/relationships/image" Target="../media/image201.png"/><Relationship Id="rId12" Type="http://schemas.openxmlformats.org/officeDocument/2006/relationships/image" Target="../media/image2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11" Type="http://schemas.openxmlformats.org/officeDocument/2006/relationships/image" Target="../media/image210.png"/><Relationship Id="rId5" Type="http://schemas.openxmlformats.org/officeDocument/2006/relationships/image" Target="../media/image150.png"/><Relationship Id="rId10" Type="http://schemas.openxmlformats.org/officeDocument/2006/relationships/image" Target="../media/image200.png"/><Relationship Id="rId4" Type="http://schemas.openxmlformats.org/officeDocument/2006/relationships/image" Target="../media/image124.png"/><Relationship Id="rId9" Type="http://schemas.openxmlformats.org/officeDocument/2006/relationships/image" Target="../media/image19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0.png"/><Relationship Id="rId7" Type="http://schemas.openxmlformats.org/officeDocument/2006/relationships/image" Target="../media/image32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0.png"/><Relationship Id="rId9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0.tif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eprint.iacr.org/2011/541.pdf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38443"/>
            <a:ext cx="9144000" cy="2387600"/>
          </a:xfrm>
        </p:spPr>
        <p:txBody>
          <a:bodyPr/>
          <a:lstStyle/>
          <a:p>
            <a:r>
              <a:rPr lang="en-US" dirty="0" smtClean="0"/>
              <a:t>Advanced Cryptography</a:t>
            </a:r>
            <a:br>
              <a:rPr lang="en-US" dirty="0" smtClean="0"/>
            </a:br>
            <a:r>
              <a:rPr lang="en-US" dirty="0" smtClean="0"/>
              <a:t>CS 655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9640" y="3130193"/>
            <a:ext cx="10424160" cy="2754312"/>
          </a:xfrm>
        </p:spPr>
        <p:txBody>
          <a:bodyPr>
            <a:normAutofit/>
          </a:bodyPr>
          <a:lstStyle/>
          <a:p>
            <a:pPr algn="l"/>
            <a:r>
              <a:rPr lang="en-US" sz="2900" b="1" dirty="0" smtClean="0"/>
              <a:t>Week 4: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900" dirty="0" smtClean="0"/>
              <a:t>Generic Group Model/Ideal Permutation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900" dirty="0" smtClean="0"/>
              <a:t>Pre-Computation Attacks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900" dirty="0" smtClean="0"/>
              <a:t>Bit-Fixing Model/Auxiliary Input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900" dirty="0" smtClean="0"/>
              <a:t>Compression Arguments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52720" y="6388655"/>
            <a:ext cx="130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Spring 2023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3677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Pre-Processing Attacks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Often times the same cipher/permutation/group/hash function is used across multiple applications</a:t>
                </a:r>
              </a:p>
              <a:p>
                <a:r>
                  <a:rPr lang="en-US" dirty="0" smtClean="0"/>
                  <a:t>Adversary with nation-state level resources might spend a lot of time pre-computing hints to help break protocols using these building blocks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Auxiliary-Input Attacker Model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r>
                  <a:rPr lang="en-US" dirty="0" smtClean="0"/>
                  <a:t>Offline attacker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 is unbounded and outputs 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 smtClean="0"/>
                  <a:t>-bit hint for online attacker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 will try to win security games using this hint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3081" r="-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001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Pre-Processing Attacks: Trivial Example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Auxiliary-Input Attacker Model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r>
                  <a:rPr lang="en-US" dirty="0" smtClean="0"/>
                  <a:t>Offline attacker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 is unbounded, and can find collisions for our random oracle H by brute-force.</a:t>
                </a:r>
              </a:p>
              <a:p>
                <a:r>
                  <a:rPr lang="en-US" b="1" dirty="0" smtClean="0"/>
                  <a:t>Output Hint: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 such that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 can trivially find a collision using this hint.</a:t>
                </a:r>
              </a:p>
              <a:p>
                <a:endParaRPr lang="en-US" dirty="0"/>
              </a:p>
              <a:p>
                <a:r>
                  <a:rPr lang="en-US" dirty="0" smtClean="0"/>
                  <a:t>However, we may still hope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h𝑖𝑛𝑡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cannot find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 smtClean="0"/>
                  <a:t> such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given a random salt s (picked after pre-processing)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 r="-1797" b="-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88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Pre-Processing Lower Bounds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Auxiliary-Input Attacker Model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Offline attacker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is unbounded and outputs an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-bit hint for online attacker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will try to win security games using this hint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Can be difficult! We can no longer assume that H(x) looks uniformly random to online attacker (due to hint)</a:t>
                </a:r>
              </a:p>
              <a:p>
                <a:r>
                  <a:rPr lang="en-US" b="1" dirty="0" smtClean="0"/>
                  <a:t>Compression Technique: </a:t>
                </a:r>
                <a:r>
                  <a:rPr lang="en-US" dirty="0" smtClean="0"/>
                  <a:t>If online attacker is too successful then we may be able to ``compress” H. (Compressing a random string is impossible). These arguments are very tricky!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3081" r="-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176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Auxiliary-Input Attacker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en-US" b="1" dirty="0" smtClean="0"/>
                  <a:t>Auxiliary-Input Attacker Model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r>
                  <a:rPr lang="en-US" b="1" dirty="0" smtClean="0"/>
                  <a:t>Random Oracle Version: </a:t>
                </a:r>
              </a:p>
              <a:p>
                <a:r>
                  <a:rPr lang="en-US" dirty="0" smtClean="0"/>
                  <a:t>Offline attacker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 is unbounded and outputs 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 smtClean="0"/>
                  <a:t>-bit hint </a:t>
                </a:r>
                <a:r>
                  <a:rPr lang="en-US" dirty="0"/>
                  <a:t>for online attacker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 after viewing entire truth table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(.)</m:t>
                    </m:r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 will try to win security games using this hint</a:t>
                </a:r>
              </a:p>
              <a:p>
                <a:endParaRPr lang="en-US" dirty="0"/>
              </a:p>
              <a:p>
                <a:r>
                  <a:rPr lang="en-US" dirty="0" smtClean="0"/>
                  <a:t>(</a:t>
                </a:r>
                <a:r>
                  <a:rPr lang="en-US" dirty="0" err="1" smtClean="0"/>
                  <a:t>S,T,p</a:t>
                </a:r>
                <a:r>
                  <a:rPr lang="en-US" dirty="0" smtClean="0"/>
                  <a:t>)-attacker</a:t>
                </a:r>
              </a:p>
              <a:p>
                <a:pPr lvl="1"/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 outputs a S-bit hint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 makes at most T random oracle queries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 may be constrained in other ways (space/time/signing queries etc…) as specified by parameters p.</a:t>
                </a: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</m:d>
                  </m:oMath>
                </a14:m>
                <a:r>
                  <a:rPr lang="en-US" dirty="0" smtClean="0"/>
                  <a:t>-security </a:t>
                </a:r>
                <a:r>
                  <a:rPr lang="en-US" dirty="0" smtClean="0">
                    <a:sym typeface="Wingdings" panose="05000000000000000000" pitchFamily="2" charset="2"/>
                  </a:rPr>
                  <a:t> Any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dirty="0" smtClean="0">
                    <a:sym typeface="Wingdings" panose="05000000000000000000" pitchFamily="2" charset="2"/>
                  </a:rPr>
                  <a:t> attacker wins with advantage at most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3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50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Group Model (GGM)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759440" cy="435133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Models generic attacks [</a:t>
                </a:r>
                <a:r>
                  <a:rPr lang="en-US" dirty="0" err="1"/>
                  <a:t>Shoup</a:t>
                </a:r>
                <a:r>
                  <a:rPr lang="en-US" dirty="0"/>
                  <a:t> 97]</a:t>
                </a:r>
              </a:p>
              <a:p>
                <a:pPr lvl="1"/>
                <a:r>
                  <a:rPr lang="en-US" dirty="0"/>
                  <a:t>don’t exploit structure of cyclic Group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WLOG assume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Attacker can only manipulate group elements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via the following oracles:</a:t>
                </a:r>
              </a:p>
              <a:p>
                <a:pPr marL="0" indent="0">
                  <a:buNone/>
                </a:pPr>
                <a:r>
                  <a:rPr lang="en-US" dirty="0"/>
                  <a:t>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mult</m:t>
                        </m:r>
                      </m:fName>
                      <m:e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func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    </a:t>
                </a:r>
              </a:p>
              <a:p>
                <a:pPr marL="0" indent="0"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dirty="0"/>
                  <a:t> is a random injective function mapping group elements to binary strings (handles)</a:t>
                </a:r>
              </a:p>
              <a:p>
                <a:pPr marL="0" indent="0">
                  <a:buNone/>
                </a:pPr>
                <a:r>
                  <a:rPr lang="en-US" dirty="0"/>
                  <a:t>    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759440" cy="4351338"/>
              </a:xfrm>
              <a:blipFill>
                <a:blip r:embed="rId2"/>
                <a:stretch>
                  <a:fillRect l="-1020" t="-2801" r="-15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/>
          <p:nvPr/>
        </p:nvCxnSpPr>
        <p:spPr>
          <a:xfrm flipH="1">
            <a:off x="2948093" y="4110565"/>
            <a:ext cx="175260" cy="1752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78490" y="4196715"/>
                <a:ext cx="4332533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Input: </a:t>
                </a:r>
                <a:r>
                  <a:rPr lang="en-US" dirty="0"/>
                  <a:t>handles for group elements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y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490" y="4196715"/>
                <a:ext cx="4332533" cy="390748"/>
              </a:xfrm>
              <a:prstGeom prst="rect">
                <a:avLst/>
              </a:prstGeom>
              <a:blipFill>
                <a:blip r:embed="rId3"/>
                <a:stretch>
                  <a:fillRect l="-1125" t="-6154" b="-1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>
          <a:xfrm>
            <a:off x="5115206" y="4065270"/>
            <a:ext cx="1285594" cy="2628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345273" y="4196715"/>
                <a:ext cx="4619470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Output:</a:t>
                </a:r>
                <a:r>
                  <a:rPr lang="en-US" dirty="0"/>
                  <a:t> handles for group element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y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273" y="4196715"/>
                <a:ext cx="4619470" cy="390748"/>
              </a:xfrm>
              <a:prstGeom prst="rect">
                <a:avLst/>
              </a:prstGeom>
              <a:blipFill>
                <a:blip r:embed="rId4"/>
                <a:stretch>
                  <a:fillRect l="-1187" t="-6154" b="-1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675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Group Model (GGM)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759440" cy="4351338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dirty="0"/>
                  <a:t>Models generic attacks [</a:t>
                </a:r>
                <a:r>
                  <a:rPr lang="en-US" dirty="0" err="1"/>
                  <a:t>Shoup</a:t>
                </a:r>
                <a:r>
                  <a:rPr lang="en-US" dirty="0"/>
                  <a:t> 97]</a:t>
                </a:r>
              </a:p>
              <a:p>
                <a:pPr lvl="1"/>
                <a:r>
                  <a:rPr lang="en-US" dirty="0"/>
                  <a:t>Generic attacks don’t exploit structure of cyclic Group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WLOG assume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Attacker can only manipulate group elements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via the following oracles:</a:t>
                </a:r>
              </a:p>
              <a:p>
                <a:pPr marL="0" indent="0">
                  <a:buNone/>
                </a:pPr>
                <a:r>
                  <a:rPr lang="en-US" dirty="0"/>
                  <a:t>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mult</m:t>
                        </m:r>
                      </m:fName>
                      <m:e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func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inv</m:t>
                        </m:r>
                      </m:fName>
                      <m:e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r>
                  <a:rPr lang="en-US" dirty="0"/>
                  <a:t>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pow</m:t>
                        </m:r>
                      </m:fName>
                      <m:e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𝑛𝑥</m:t>
                            </m:r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dirty="0"/>
                  <a:t> is a random injective function mapping group elements to binary strings (handles)</a:t>
                </a:r>
              </a:p>
              <a:p>
                <a:pPr marL="0" indent="0">
                  <a:buNone/>
                </a:pPr>
                <a:r>
                  <a:rPr lang="en-US" dirty="0"/>
                  <a:t>    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759440" cy="4351338"/>
              </a:xfrm>
              <a:blipFill>
                <a:blip r:embed="rId2"/>
                <a:stretch>
                  <a:fillRect l="-907" t="-2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/>
          <p:cNvCxnSpPr/>
          <p:nvPr/>
        </p:nvCxnSpPr>
        <p:spPr>
          <a:xfrm flipH="1">
            <a:off x="2410460" y="4490149"/>
            <a:ext cx="175260" cy="1752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07233" y="4625292"/>
                <a:ext cx="5351914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Input: </a:t>
                </a:r>
                <a:r>
                  <a:rPr lang="en-US" dirty="0"/>
                  <a:t>handle for group elements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and integer n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7233" y="4625292"/>
                <a:ext cx="5351914" cy="390748"/>
              </a:xfrm>
              <a:prstGeom prst="rect">
                <a:avLst/>
              </a:prstGeom>
              <a:blipFill>
                <a:blip r:embed="rId3"/>
                <a:stretch>
                  <a:fillRect l="-911" t="-7813" b="-20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>
            <a:cxnSpLocks/>
          </p:cNvCxnSpPr>
          <p:nvPr/>
        </p:nvCxnSpPr>
        <p:spPr>
          <a:xfrm flipV="1">
            <a:off x="4487470" y="4205176"/>
            <a:ext cx="1194863" cy="1741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682333" y="4009802"/>
                <a:ext cx="5220596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Output:</a:t>
                </a:r>
                <a:r>
                  <a:rPr lang="en-US" dirty="0"/>
                  <a:t> handle for group element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nx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mod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2333" y="4009802"/>
                <a:ext cx="5220596" cy="390748"/>
              </a:xfrm>
              <a:prstGeom prst="rect">
                <a:avLst/>
              </a:prstGeom>
              <a:blipFill>
                <a:blip r:embed="rId4"/>
                <a:stretch>
                  <a:fillRect l="-933" t="-7813" b="-20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707233" y="5637411"/>
                <a:ext cx="7950200" cy="8080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Sample GGM Result [</a:t>
                </a:r>
                <a:r>
                  <a:rPr lang="en-US" b="1" dirty="0" err="1"/>
                  <a:t>Shoup</a:t>
                </a:r>
                <a:r>
                  <a:rPr lang="en-US" b="1" dirty="0"/>
                  <a:t> 97] (Discrete Log): </a:t>
                </a:r>
                <a:r>
                  <a:rPr lang="en-US" dirty="0"/>
                  <a:t>any attacker making T GGM queries solves discrete log problem with probability at most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7233" y="5637411"/>
                <a:ext cx="7950200" cy="808042"/>
              </a:xfrm>
              <a:prstGeom prst="rect">
                <a:avLst/>
              </a:prstGeom>
              <a:blipFill>
                <a:blip r:embed="rId5"/>
                <a:stretch>
                  <a:fillRect l="-536" t="-3731" r="-766" b="-447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348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Generic Group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r>
                  <a:rPr lang="en-US" dirty="0" smtClean="0"/>
                  <a:t>Typically we use an Elliptic Curve Group of prime order p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lvl="1"/>
                <a:r>
                  <a:rPr lang="en-US" dirty="0"/>
                  <a:t>Provides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-bit security </a:t>
                </a:r>
              </a:p>
              <a:p>
                <a:pPr lvl="1"/>
                <a:endParaRPr lang="en-US" dirty="0"/>
              </a:p>
              <a:p>
                <a:r>
                  <a:rPr lang="en-US" b="1" dirty="0" smtClean="0"/>
                  <a:t>Discrete Log Problem: </a:t>
                </a:r>
                <a:r>
                  <a:rPr lang="en-US" dirty="0" smtClean="0"/>
                  <a:t>Given generator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dirty="0" smtClean="0"/>
                  <a:t> find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 smtClean="0"/>
              </a:p>
              <a:p>
                <a:r>
                  <a:rPr lang="en-US" b="1" dirty="0"/>
                  <a:t>Generic Group Version: </a:t>
                </a:r>
                <a:r>
                  <a:rPr lang="en-US" dirty="0" smtClean="0"/>
                  <a:t>Given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 smtClean="0"/>
                  <a:t> find x</a:t>
                </a:r>
              </a:p>
              <a:p>
                <a:pPr lvl="1"/>
                <a:r>
                  <a:rPr lang="en-US" dirty="0" smtClean="0"/>
                  <a:t>Best Generic Attack (Baby-Step Giant Step): </a:t>
                </a:r>
              </a:p>
              <a:p>
                <a:pPr lvl="2"/>
                <a:r>
                  <a:rPr lang="en-US" dirty="0" smtClean="0"/>
                  <a:t>1) 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sup>
                        </m:sSup>
                      </m:sup>
                    </m:sSup>
                  </m:oMath>
                </a14:m>
                <a:r>
                  <a:rPr lang="en-US" dirty="0" smtClean="0"/>
                  <a:t> for each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</m:oMath>
                </a14:m>
                <a:r>
                  <a:rPr lang="en-US" dirty="0" smtClean="0"/>
                  <a:t>   (Time: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)</a:t>
                </a:r>
              </a:p>
              <a:p>
                <a:pPr lvl="2"/>
                <a:r>
                  <a:rPr lang="en-US" dirty="0" smtClean="0"/>
                  <a:t>2) For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dirty="0"/>
                  <a:t> for each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  (</a:t>
                </a:r>
                <a:r>
                  <a:rPr lang="en-US" dirty="0"/>
                  <a:t>Time: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)</a:t>
                </a:r>
                <a:endParaRPr lang="en-US" dirty="0" smtClean="0"/>
              </a:p>
              <a:p>
                <a:pPr lvl="2"/>
                <a:r>
                  <a:rPr lang="en-US" dirty="0" smtClean="0"/>
                  <a:t>3) Find intersection (</a:t>
                </a:r>
                <a:r>
                  <a:rPr lang="en-US" dirty="0" err="1" smtClean="0"/>
                  <a:t>i,j</a:t>
                </a:r>
                <a:r>
                  <a:rPr lang="en-US" dirty="0" smtClean="0"/>
                  <a:t>) 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sup>
                        </m:sSup>
                      </m:sup>
                    </m:sSup>
                  </m:oMath>
                </a14:m>
                <a:r>
                  <a:rPr lang="en-US" dirty="0" smtClean="0"/>
                  <a:t> and solve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 smtClean="0"/>
                  <a:t> </a:t>
                </a:r>
              </a:p>
              <a:p>
                <a:pPr lvl="2"/>
                <a:r>
                  <a:rPr lang="en-US" dirty="0"/>
                  <a:t>Note: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for some pair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r>
                  <a:rPr lang="en-US" b="1" dirty="0" smtClean="0"/>
                  <a:t>Generic Group Version Lower Bound: Any generic attacker making q queries to GGM oracles succeeds with probability at most </a:t>
                </a:r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6" t="-2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63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Generic Group Lower Bound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62500" lnSpcReduction="20000"/>
              </a:bodyPr>
              <a:lstStyle/>
              <a:p>
                <a:r>
                  <a:rPr lang="en-US" b="1" dirty="0" smtClean="0"/>
                  <a:t>Discrete Log Problem: </a:t>
                </a:r>
                <a:r>
                  <a:rPr lang="en-US" dirty="0" smtClean="0"/>
                  <a:t>Given generator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dirty="0" smtClean="0"/>
                  <a:t> find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 smtClean="0"/>
              </a:p>
              <a:p>
                <a:r>
                  <a:rPr lang="en-US" b="1" dirty="0"/>
                  <a:t>Generic Group Version: </a:t>
                </a:r>
                <a:r>
                  <a:rPr lang="en-US" dirty="0" smtClean="0"/>
                  <a:t>Given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 smtClean="0"/>
                  <a:t> find x</a:t>
                </a:r>
              </a:p>
              <a:p>
                <a:pPr lvl="1"/>
                <a:endParaRPr lang="en-US" dirty="0" smtClean="0"/>
              </a:p>
              <a:p>
                <a:r>
                  <a:rPr lang="en-US" b="1" dirty="0" smtClean="0"/>
                  <a:t>Generic Group Version Lower Bound: Any generic attacker making q queries to GGM oracles succeeds with probability at most </a:t>
                </a:r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b="1" dirty="0" smtClean="0"/>
                  <a:t>Proof Sketch: </a:t>
                </a:r>
                <a:r>
                  <a:rPr lang="en-US" dirty="0" smtClean="0"/>
                  <a:t>Initialize two sets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={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={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sym typeface="Wingdings" panose="05000000000000000000" pitchFamily="2" charset="2"/>
                  </a:rPr>
                  <a:t> Discrete Log Known</a:t>
                </a:r>
              </a:p>
              <a:p>
                <a:pPr lvl="1"/>
                <a:r>
                  <a:rPr lang="en-US" dirty="0" smtClean="0">
                    <a:sym typeface="Wingdings" panose="05000000000000000000" pitchFamily="2" charset="2"/>
                  </a:rPr>
                  <a:t>U  Discrete Log Depends on Unknown x</a:t>
                </a: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mult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(1)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</m:func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sym typeface="Wingdings" panose="05000000000000000000" pitchFamily="2" charset="2"/>
                  </a:rPr>
                  <a:t> Add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 smtClean="0"/>
                  <a:t>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mult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r>
                  <a:rPr lang="en-US" dirty="0">
                    <a:sym typeface="Wingdings" panose="05000000000000000000" pitchFamily="2" charset="2"/>
                  </a:rPr>
                  <a:t> Add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mult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(1)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</m:func>
                  </m:oMath>
                </a14:m>
                <a:r>
                  <a:rPr lang="en-US" dirty="0">
                    <a:sym typeface="Wingdings" panose="05000000000000000000" pitchFamily="2" charset="2"/>
                  </a:rPr>
                  <a:t> Add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 smtClean="0"/>
                  <a:t>Each new query adds item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 smtClean="0"/>
                  <a:t> 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Cannot learn x unless sets intersect e.g.,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mult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+1)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is found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Sets remain disjoint with probability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sup>
                        </m:sSup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sup>
                        </m:sSup>
                      </m:den>
                    </m:f>
                  </m:oMath>
                </a14:m>
                <a:endParaRPr lang="en-US" dirty="0" smtClean="0"/>
              </a:p>
              <a:p>
                <a:pPr lvl="2"/>
                <a:endParaRPr lang="en-US" dirty="0" smtClean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06" t="-2241" r="-4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54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Generic Group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en-US" dirty="0" smtClean="0"/>
                  <a:t>Typically we use an Elliptic Curve Group of prime order p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lvl="1"/>
                <a:r>
                  <a:rPr lang="en-US" dirty="0"/>
                  <a:t>Provides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-bit security </a:t>
                </a:r>
              </a:p>
              <a:p>
                <a:pPr lvl="1"/>
                <a:endParaRPr lang="en-US" dirty="0"/>
              </a:p>
              <a:p>
                <a:r>
                  <a:rPr lang="en-US" b="1" dirty="0" smtClean="0"/>
                  <a:t>Discrete Log Problem: </a:t>
                </a:r>
                <a:r>
                  <a:rPr lang="en-US" dirty="0" smtClean="0"/>
                  <a:t>Given generator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dirty="0" smtClean="0"/>
                  <a:t> find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 smtClean="0"/>
              </a:p>
              <a:p>
                <a:r>
                  <a:rPr lang="en-US" b="1" dirty="0"/>
                  <a:t>Generic Group Version: </a:t>
                </a:r>
                <a:r>
                  <a:rPr lang="en-US" dirty="0" smtClean="0"/>
                  <a:t>Given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 smtClean="0"/>
                  <a:t> find x</a:t>
                </a:r>
              </a:p>
              <a:p>
                <a:pPr lvl="1"/>
                <a:endParaRPr lang="en-US" dirty="0" smtClean="0"/>
              </a:p>
              <a:p>
                <a:r>
                  <a:rPr lang="en-US" b="1" dirty="0" smtClean="0"/>
                  <a:t>Computational-</a:t>
                </a:r>
                <a:r>
                  <a:rPr lang="en-US" b="1" dirty="0" err="1" smtClean="0"/>
                  <a:t>Diffie</a:t>
                </a:r>
                <a:r>
                  <a:rPr lang="en-US" b="1" dirty="0" smtClean="0"/>
                  <a:t> Hellman: </a:t>
                </a:r>
                <a:r>
                  <a:rPr lang="en-US" dirty="0" smtClean="0"/>
                  <a:t>Given g,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p>
                    </m:sSup>
                  </m:oMath>
                </a14:m>
                <a:r>
                  <a:rPr lang="en-US" dirty="0" smtClean="0"/>
                  <a:t> find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sup>
                    </m:sSup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  <a:p>
                <a:r>
                  <a:rPr lang="en-US" b="1" dirty="0"/>
                  <a:t>Generic Group Version: </a:t>
                </a:r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 smtClean="0"/>
                  <a:t> find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dirty="0" smtClean="0"/>
              </a:p>
              <a:p>
                <a:r>
                  <a:rPr lang="en-US" b="1" dirty="0" smtClean="0"/>
                  <a:t>Similar Proof: Any </a:t>
                </a:r>
                <a:r>
                  <a:rPr lang="en-US" b="1" dirty="0"/>
                  <a:t>generic attacker making q queries to GGM oracles succeeds with probability at most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3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715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Group Model with Preprocessing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12420" y="1825625"/>
                <a:ext cx="11041380" cy="4351338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b="1" dirty="0"/>
                  <a:t>Offline Attacker: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Input: the secret/random encoding function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/>
                  <a:t> for our group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Output: S-bit hint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p>
                    </m:sSup>
                  </m:oMath>
                </a14:m>
                <a:r>
                  <a:rPr lang="en-US" dirty="0"/>
                  <a:t> for online attacker</a:t>
                </a:r>
              </a:p>
              <a:p>
                <a:pPr lvl="1"/>
                <a:r>
                  <a:rPr lang="en-US" dirty="0"/>
                  <a:t>No bound on the running time for the offline attacker</a:t>
                </a:r>
              </a:p>
              <a:p>
                <a:pPr lvl="1"/>
                <a:endParaRPr lang="en-US" dirty="0"/>
              </a:p>
              <a:p>
                <a:r>
                  <a:rPr lang="en-US" b="1" dirty="0"/>
                  <a:t>Online Attacker: </a:t>
                </a:r>
                <a:r>
                  <a:rPr lang="en-US" dirty="0"/>
                  <a:t>May use hint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during attack</a:t>
                </a:r>
              </a:p>
              <a:p>
                <a:pPr lvl="1"/>
                <a:r>
                  <a:rPr lang="en-US" dirty="0"/>
                  <a:t>Bounded running time 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𝐺𝑂</m:t>
                        </m:r>
                      </m:sub>
                    </m:sSub>
                  </m:oMath>
                </a14:m>
                <a:r>
                  <a:rPr lang="en-US" dirty="0"/>
                  <a:t> queries to generic group oracles etc…</a:t>
                </a:r>
              </a:p>
              <a:p>
                <a:pPr lvl="1"/>
                <a:r>
                  <a:rPr lang="en-US" dirty="0"/>
                  <a:t>May use hint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during attack</a:t>
                </a:r>
              </a:p>
              <a:p>
                <a:endParaRPr lang="en-US" dirty="0"/>
              </a:p>
              <a:p>
                <a:r>
                  <a:rPr lang="en-US" b="1" dirty="0"/>
                  <a:t>Motivation:</a:t>
                </a:r>
              </a:p>
              <a:p>
                <a:pPr lvl="1"/>
                <a:r>
                  <a:rPr lang="en-US" dirty="0"/>
                  <a:t>Handful of groups (NIST P-256, Curve25519 etc…) used by most real-world cryptosystems</a:t>
                </a:r>
              </a:p>
              <a:p>
                <a:pPr lvl="1"/>
                <a:r>
                  <a:rPr lang="en-US" dirty="0"/>
                  <a:t>Offline phase of preprocessing attack is only executed once 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2420" y="1825625"/>
                <a:ext cx="11041380" cy="4351338"/>
              </a:xfrm>
              <a:blipFill>
                <a:blip r:embed="rId2"/>
                <a:stretch>
                  <a:fillRect l="-828" t="-35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757109" y="5907879"/>
                <a:ext cx="7950200" cy="8080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Sample Result [CK18] (Discrete Log with Preprocessing): </a:t>
                </a:r>
                <a:r>
                  <a:rPr lang="en-US" dirty="0"/>
                  <a:t>any preprocessing attacker making solves discrete log problem with probability at most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7109" y="5907879"/>
                <a:ext cx="7950200" cy="808042"/>
              </a:xfrm>
              <a:prstGeom prst="rect">
                <a:avLst/>
              </a:prstGeom>
              <a:blipFill>
                <a:blip r:embed="rId3"/>
                <a:stretch>
                  <a:fillRect l="-536" t="-2963" b="-222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629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Idealized Models of Computation	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Random Oracle Model</a:t>
                </a:r>
              </a:p>
              <a:p>
                <a:pPr lvl="1"/>
                <a:r>
                  <a:rPr lang="en-US" dirty="0" smtClean="0"/>
                  <a:t>All parties have oracle access to a truly random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Ideal Permutation Model</a:t>
                </a:r>
              </a:p>
              <a:p>
                <a:pPr lvl="1"/>
                <a:r>
                  <a:rPr lang="en-US" dirty="0" smtClean="0"/>
                  <a:t>All parties have access to a truly random permutation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(∙)</m:t>
                    </m:r>
                  </m:oMath>
                </a14:m>
                <a:r>
                  <a:rPr lang="en-US" dirty="0" smtClean="0"/>
                  <a:t> and its inverse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(∙)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Ideal Cipher Model</a:t>
                </a:r>
              </a:p>
              <a:p>
                <a:pPr lvl="1"/>
                <a:r>
                  <a:rPr lang="en-US" dirty="0" smtClean="0"/>
                  <a:t>All parties have oracle access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(∙</m:t>
                    </m:r>
                  </m:oMath>
                </a14:m>
                <a:r>
                  <a:rPr lang="en-US" dirty="0" smtClean="0"/>
                  <a:t>,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dirty="0" smtClean="0"/>
                  <a:t>)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dirty="0"/>
                      <m:t>,</m:t>
                    </m:r>
                    <m:r>
                      <m:rPr>
                        <m:nor/>
                      </m:rPr>
                      <a:rPr lang="en-US" dirty="0"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For any fixed key K the function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≔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m:rPr>
                        <m:nor/>
                      </m:rPr>
                      <a:rPr lang="en-US" dirty="0"/>
                      <m:t>,</m:t>
                    </m:r>
                    <m:r>
                      <m:rPr>
                        <m:nor/>
                      </m:rPr>
                      <a:rPr lang="en-US" dirty="0"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is a truly random permutation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≔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𝐾</m:t>
                    </m:r>
                    <m:r>
                      <m:rPr>
                        <m:nor/>
                      </m:rPr>
                      <a:rPr lang="en-US" dirty="0"/>
                      <m:t>,</m:t>
                    </m:r>
                    <m:r>
                      <m:rPr>
                        <m:nor/>
                      </m:rPr>
                      <a:rPr lang="en-US" dirty="0"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is the inverse</a:t>
                </a:r>
                <a:endParaRPr lang="en-US" dirty="0"/>
              </a:p>
              <a:p>
                <a:pPr lvl="1"/>
                <a:endParaRPr lang="en-US" dirty="0" smtClean="0"/>
              </a:p>
              <a:p>
                <a:r>
                  <a:rPr lang="en-US" dirty="0" smtClean="0"/>
                  <a:t>Generic Group Model </a:t>
                </a:r>
                <a:r>
                  <a:rPr lang="en-US" dirty="0"/>
                  <a:t>[</a:t>
                </a:r>
                <a:r>
                  <a:rPr lang="en-US" dirty="0" err="1"/>
                  <a:t>Shoup</a:t>
                </a:r>
                <a:r>
                  <a:rPr lang="en-US" dirty="0"/>
                  <a:t> 97]</a:t>
                </a:r>
              </a:p>
              <a:p>
                <a:endParaRPr lang="en-US" dirty="0" smtClean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3081" b="-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639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GGM + ROM with Preprocessing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12420" y="1825625"/>
                <a:ext cx="11727180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b="1" dirty="0"/>
                  <a:t>Offline Attacker: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endParaRPr lang="en-US" dirty="0"/>
              </a:p>
              <a:p>
                <a:pPr lvl="1"/>
                <a:r>
                  <a:rPr lang="en-US" b="1" dirty="0"/>
                  <a:t>Input:</a:t>
                </a:r>
                <a:r>
                  <a:rPr lang="en-US" dirty="0"/>
                  <a:t> the secret/random encoding function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/>
                  <a:t> for our group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, oracle access to the random oracle H</a:t>
                </a:r>
              </a:p>
              <a:p>
                <a:pPr lvl="1"/>
                <a:r>
                  <a:rPr lang="en-US" b="1" dirty="0"/>
                  <a:t>Output:</a:t>
                </a:r>
                <a:r>
                  <a:rPr lang="en-US" dirty="0"/>
                  <a:t> S-bit hint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p>
                    </m:sSup>
                  </m:oMath>
                </a14:m>
                <a:r>
                  <a:rPr lang="en-US" dirty="0"/>
                  <a:t> for online attacker</a:t>
                </a:r>
              </a:p>
              <a:p>
                <a:pPr lvl="1"/>
                <a:r>
                  <a:rPr lang="en-US" dirty="0"/>
                  <a:t>The offline attacker may make a very large number of random oracle queries e.g.,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Unbounded running time </a:t>
                </a:r>
              </a:p>
              <a:p>
                <a:pPr lvl="1"/>
                <a:endParaRPr lang="en-US" dirty="0"/>
              </a:p>
              <a:p>
                <a:r>
                  <a:rPr lang="en-US" b="1" dirty="0"/>
                  <a:t>Online Attacker: </a:t>
                </a:r>
                <a:r>
                  <a:rPr lang="en-US" dirty="0"/>
                  <a:t>May use hint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during attack</a:t>
                </a:r>
              </a:p>
              <a:p>
                <a:pPr lvl="1"/>
                <a:r>
                  <a:rPr lang="en-US" dirty="0"/>
                  <a:t>Bounded running time 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𝐺𝑂</m:t>
                        </m:r>
                      </m:sub>
                    </m:sSub>
                  </m:oMath>
                </a14:m>
                <a:r>
                  <a:rPr lang="en-US" dirty="0"/>
                  <a:t> (resp.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𝑅𝑂</m:t>
                        </m:r>
                      </m:sub>
                    </m:sSub>
                  </m:oMath>
                </a14:m>
                <a:r>
                  <a:rPr lang="en-US" dirty="0"/>
                  <a:t>) queries to group oracle (resp. random oracle) etc…</a:t>
                </a:r>
              </a:p>
              <a:p>
                <a:pPr lvl="1"/>
                <a:r>
                  <a:rPr lang="en-US" dirty="0"/>
                  <a:t>May use hint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during attack</a:t>
                </a:r>
              </a:p>
              <a:p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2420" y="1825625"/>
                <a:ext cx="11727180" cy="4351338"/>
              </a:xfrm>
              <a:blipFill>
                <a:blip r:embed="rId2"/>
                <a:stretch>
                  <a:fillRect l="-936" t="-3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5012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245600" cy="238760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Radnika Medium" pitchFamily="2" charset="77"/>
                <a:cs typeface="New Peninim MT" pitchFamily="2" charset="-79"/>
              </a:rPr>
              <a:t>The Discrete Logarithm Problem</a:t>
            </a:r>
            <a:br>
              <a:rPr lang="en-US" sz="4800" dirty="0">
                <a:latin typeface="Radnika Medium" pitchFamily="2" charset="77"/>
                <a:cs typeface="New Peninim MT" pitchFamily="2" charset="-79"/>
              </a:rPr>
            </a:br>
            <a:r>
              <a:rPr lang="en-US" sz="4800" dirty="0">
                <a:latin typeface="Radnika Medium" pitchFamily="2" charset="77"/>
                <a:cs typeface="New Peninim MT" pitchFamily="2" charset="-79"/>
              </a:rPr>
              <a:t>with Preprocessing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36570"/>
            <a:ext cx="9129486" cy="1901373"/>
          </a:xfrm>
        </p:spPr>
        <p:txBody>
          <a:bodyPr>
            <a:normAutofit/>
          </a:bodyPr>
          <a:lstStyle/>
          <a:p>
            <a:r>
              <a:rPr lang="en-US" u="sng" dirty="0">
                <a:latin typeface="Radnika Medium" pitchFamily="2" charset="77"/>
                <a:cs typeface="New Peninim MT" pitchFamily="2" charset="-79"/>
              </a:rPr>
              <a:t>Henry Corrigan-Gibbs</a:t>
            </a:r>
            <a:r>
              <a:rPr lang="en-US" dirty="0">
                <a:latin typeface="Radnika Medium" pitchFamily="2" charset="77"/>
                <a:cs typeface="New Peninim MT" pitchFamily="2" charset="-79"/>
              </a:rPr>
              <a:t> and Dmitry Kogan</a:t>
            </a:r>
            <a:br>
              <a:rPr lang="en-US" dirty="0">
                <a:latin typeface="Radnika Medium" pitchFamily="2" charset="77"/>
                <a:cs typeface="New Peninim MT" pitchFamily="2" charset="-79"/>
              </a:rPr>
            </a:br>
            <a:r>
              <a:rPr lang="en-US" dirty="0">
                <a:latin typeface="Radnika Medium" pitchFamily="2" charset="77"/>
                <a:cs typeface="New Peninim MT" pitchFamily="2" charset="-79"/>
              </a:rPr>
              <a:t>Stanford University</a:t>
            </a:r>
            <a:br>
              <a:rPr lang="en-US" dirty="0">
                <a:latin typeface="Radnika Medium" pitchFamily="2" charset="77"/>
                <a:cs typeface="New Peninim MT" pitchFamily="2" charset="-79"/>
              </a:rPr>
            </a:br>
            <a:r>
              <a:rPr lang="en-US" sz="2000" dirty="0">
                <a:latin typeface="Radnika Medium" pitchFamily="2" charset="77"/>
                <a:cs typeface="New Peninim MT" pitchFamily="2" charset="-79"/>
              </a:rPr>
              <a:t/>
            </a:r>
            <a:br>
              <a:rPr lang="en-US" sz="2000" dirty="0">
                <a:latin typeface="Radnika Medium" pitchFamily="2" charset="77"/>
                <a:cs typeface="New Peninim MT" pitchFamily="2" charset="-79"/>
              </a:rPr>
            </a:br>
            <a:r>
              <a:rPr lang="en-US" sz="2000" dirty="0" err="1">
                <a:latin typeface="Radnika Medium" pitchFamily="2" charset="77"/>
                <a:cs typeface="New Peninim MT" pitchFamily="2" charset="-79"/>
              </a:rPr>
              <a:t>Eurocrypt</a:t>
            </a:r>
            <a:r>
              <a:rPr lang="en-US" sz="2000" dirty="0">
                <a:latin typeface="Radnika Medium" pitchFamily="2" charset="77"/>
                <a:cs typeface="New Peninim MT" pitchFamily="2" charset="-79"/>
              </a:rPr>
              <a:t> – 1 May 2018</a:t>
            </a:r>
            <a:br>
              <a:rPr lang="en-US" sz="2000" dirty="0">
                <a:latin typeface="Radnika Medium" pitchFamily="2" charset="77"/>
                <a:cs typeface="New Peninim MT" pitchFamily="2" charset="-79"/>
              </a:rPr>
            </a:br>
            <a:r>
              <a:rPr lang="en-US" sz="2000" dirty="0">
                <a:latin typeface="Radnika Medium" pitchFamily="2" charset="77"/>
                <a:cs typeface="New Peninim MT" pitchFamily="2" charset="-79"/>
              </a:rPr>
              <a:t>Tel Aviv, Israel</a:t>
            </a:r>
          </a:p>
          <a:p>
            <a:endParaRPr lang="en-US" dirty="0">
              <a:latin typeface="Radnika Medium" pitchFamily="2" charset="77"/>
              <a:cs typeface="New Peninim M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12734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6327"/>
            <a:ext cx="12192000" cy="43316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69581" y="3704772"/>
            <a:ext cx="4256037" cy="262345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Discrete log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9073" y="2093004"/>
            <a:ext cx="1474758" cy="6842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74" y="1169833"/>
            <a:ext cx="2871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009051"/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Signatures</a:t>
            </a:r>
            <a:br>
              <a:rPr lang="en-US" sz="3200" dirty="0">
                <a:ln w="0"/>
                <a:solidFill>
                  <a:srgbClr val="009051"/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</a:br>
            <a:r>
              <a:rPr lang="en-US" sz="2400" dirty="0">
                <a:ln w="0"/>
                <a:solidFill>
                  <a:srgbClr val="009051"/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(DSA and </a:t>
            </a:r>
            <a:r>
              <a:rPr lang="en-US" sz="2400" dirty="0" err="1">
                <a:ln w="0"/>
                <a:solidFill>
                  <a:srgbClr val="009051"/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Schnorr</a:t>
            </a:r>
            <a:r>
              <a:rPr lang="en-US" sz="2400" dirty="0">
                <a:ln w="0"/>
                <a:solidFill>
                  <a:srgbClr val="009051"/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9804" y="2075906"/>
            <a:ext cx="1619617" cy="6842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r="47280"/>
          <a:stretch/>
        </p:blipFill>
        <p:spPr>
          <a:xfrm flipH="1">
            <a:off x="5606061" y="1819026"/>
            <a:ext cx="2460323" cy="99466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492271" y="981008"/>
            <a:ext cx="28717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DH key</a:t>
            </a:r>
            <a:br>
              <a:rPr lang="en-US" sz="3200" dirty="0">
                <a:ln w="0"/>
                <a:solidFill>
                  <a:srgbClr val="FF0000"/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</a:br>
            <a:r>
              <a:rPr lang="en-US" sz="3200" dirty="0">
                <a:ln w="0"/>
                <a:solidFill>
                  <a:srgbClr val="FF0000"/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exchange</a:t>
            </a:r>
            <a:endParaRPr lang="en-US" sz="2400" dirty="0">
              <a:ln w="0"/>
              <a:solidFill>
                <a:srgbClr val="FF0000"/>
              </a:solidFill>
              <a:latin typeface="Radnika Medium" pitchFamily="2" charset="77"/>
              <a:ea typeface="Radnika Medium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54002" y="1083780"/>
            <a:ext cx="1899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002060"/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DDH</a:t>
            </a:r>
            <a:endParaRPr lang="en-US" sz="2400" dirty="0">
              <a:ln w="0"/>
              <a:solidFill>
                <a:srgbClr val="002060"/>
              </a:solidFill>
              <a:latin typeface="Radnika Medium" pitchFamily="2" charset="77"/>
              <a:ea typeface="Radnika Medium" charset="0"/>
              <a:cs typeface="Arial" panose="020B0604020202020204" pitchFamily="34" charset="0"/>
            </a:endParaRPr>
          </a:p>
        </p:txBody>
      </p:sp>
      <p:pic>
        <p:nvPicPr>
          <p:cNvPr id="3088" name="Picture 16" descr="ttp://clipart-library.com/img/1516177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378" y="1342006"/>
            <a:ext cx="3845332" cy="166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8066384" y="889716"/>
            <a:ext cx="3454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7F00"/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Pairings</a:t>
            </a:r>
            <a:endParaRPr lang="en-US" sz="2400" dirty="0">
              <a:ln w="0"/>
              <a:solidFill>
                <a:srgbClr val="002060"/>
              </a:solidFill>
              <a:latin typeface="Radnika Medium" pitchFamily="2" charset="77"/>
              <a:ea typeface="Radnika Medium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9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  <p:bldP spid="23" grpId="0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adnika Medium" pitchFamily="2" charset="77"/>
                <a:cs typeface="Arial" panose="020B0604020202020204" pitchFamily="34" charset="0"/>
              </a:rPr>
              <a:t>The discrete-log problem</a:t>
            </a:r>
          </a:p>
        </p:txBody>
      </p:sp>
      <p:pic>
        <p:nvPicPr>
          <p:cNvPr id="11266" name="Picture 2" descr="ttps://cdn4.iconfinder.com/data/icons/REALVISTA/accounting/png/400/industr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306" y="2379970"/>
            <a:ext cx="2326691" cy="232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463319" y="2274744"/>
                <a:ext cx="3714345" cy="1268572"/>
              </a:xfrm>
              <a:prstGeom prst="roundRect">
                <a:avLst/>
              </a:prstGeom>
              <a:solidFill>
                <a:srgbClr val="009051"/>
              </a:solidFill>
              <a:ln w="57150">
                <a:solidFill>
                  <a:srgbClr val="0090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Radnika Medium" pitchFamily="2" charset="77"/>
                    <a:cs typeface="Arial" panose="020B0604020202020204" pitchFamily="34" charset="0"/>
                  </a:rPr>
                  <a:t>Group:  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charset="0"/>
                      </a:rPr>
                      <m:t>𝔾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Radnika Medium" charset="0"/>
                            <a:cs typeface="Radnika Medium" charset="0"/>
                          </a:rPr>
                        </m:ctrlPr>
                      </m:dPr>
                      <m:e>
                        <m:r>
                          <a:rPr lang="en-US" sz="3200">
                            <a:solidFill>
                              <a:schemeClr val="bg1"/>
                            </a:solidFill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𝑔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/>
                </a:r>
                <a:br>
                  <a:rPr lang="en-US" sz="3200" dirty="0">
                    <a:solidFill>
                      <a:schemeClr val="bg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</a:br>
                <a:r>
                  <a:rPr lang="en-US" sz="2400" dirty="0">
                    <a:solidFill>
                      <a:schemeClr val="bg1"/>
                    </a:solidFill>
                    <a:latin typeface="Radnika Medium" pitchFamily="2" charset="77"/>
                    <a:cs typeface="Arial" panose="020B0604020202020204" pitchFamily="34" charset="0"/>
                  </a:rPr>
                  <a:t>of prime order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bg1"/>
                        </a:solidFill>
                        <a:latin typeface="Cambria Math" charset="0"/>
                      </a:rPr>
                      <m:t>𝑁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latin typeface="Radnika Medium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319" y="2274744"/>
                <a:ext cx="3714345" cy="1268572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57150">
                <a:solidFill>
                  <a:srgbClr val="00905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463318" y="4220014"/>
                <a:ext cx="3714345" cy="806018"/>
              </a:xfrm>
              <a:prstGeom prst="roundRect">
                <a:avLst/>
              </a:prstGeom>
              <a:solidFill>
                <a:srgbClr val="009051"/>
              </a:solidFill>
              <a:ln w="57150">
                <a:solidFill>
                  <a:srgbClr val="0090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Radnika Medium" pitchFamily="2" charset="77"/>
                    <a:cs typeface="Arial" panose="020B0604020202020204" pitchFamily="34" charset="0"/>
                  </a:rPr>
                  <a:t>Instance: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𝑔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𝑥</m:t>
                        </m:r>
                      </m:sup>
                    </m:sSup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charset="0"/>
                      </a:rPr>
                      <m:t>∈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𝔾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Radnika Medium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318" y="4220014"/>
                <a:ext cx="3714345" cy="806018"/>
              </a:xfrm>
              <a:prstGeom prst="roundRect">
                <a:avLst/>
              </a:prstGeom>
              <a:blipFill>
                <a:blip r:embed="rId4"/>
                <a:stretch>
                  <a:fillRect b="-2857"/>
                </a:stretch>
              </a:blipFill>
              <a:ln w="57150">
                <a:solidFill>
                  <a:srgbClr val="00905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/>
          <p:nvPr/>
        </p:nvCxnSpPr>
        <p:spPr>
          <a:xfrm>
            <a:off x="4177663" y="2770395"/>
            <a:ext cx="1308737" cy="537009"/>
          </a:xfrm>
          <a:prstGeom prst="straightConnector1">
            <a:avLst/>
          </a:prstGeom>
          <a:ln w="76200">
            <a:solidFill>
              <a:srgbClr val="0090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177662" y="4107917"/>
            <a:ext cx="1308737" cy="537009"/>
          </a:xfrm>
          <a:prstGeom prst="straightConnector1">
            <a:avLst/>
          </a:prstGeom>
          <a:ln w="76200">
            <a:solidFill>
              <a:srgbClr val="0090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7628997" y="3603761"/>
            <a:ext cx="1281539" cy="1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9157939" y="2772079"/>
                <a:ext cx="2195861" cy="1542471"/>
              </a:xfrm>
              <a:prstGeom prst="roundRect">
                <a:avLst/>
              </a:prstGeom>
              <a:solidFill>
                <a:srgbClr val="7030A0"/>
              </a:solidFill>
              <a:ln w="571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Radnika" pitchFamily="2" charset="77"/>
                  </a:rPr>
                  <a:t>Solution: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charset="0"/>
                      </a:rPr>
                      <m:t>∈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ℤ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𝑁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1"/>
                  </a:solidFill>
                  <a:latin typeface="Radnika" pitchFamily="2" charset="77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7939" y="2772079"/>
                <a:ext cx="2195861" cy="154247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571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ounded Rectangle 18"/>
              <p:cNvSpPr/>
              <p:nvPr/>
            </p:nvSpPr>
            <p:spPr>
              <a:xfrm>
                <a:off x="5140546" y="4365387"/>
                <a:ext cx="2834304" cy="744283"/>
              </a:xfrm>
              <a:prstGeom prst="roundRect">
                <a:avLst/>
              </a:prstGeom>
              <a:noFill/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cs typeface="Arial" panose="020B0604020202020204" pitchFamily="34" charset="0"/>
                  </a:rPr>
                  <a:t>Adversary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𝒜</m:t>
                    </m:r>
                  </m:oMath>
                </a14:m>
                <a:endParaRPr lang="en-US" sz="3200" dirty="0">
                  <a:solidFill>
                    <a:schemeClr val="tx1"/>
                  </a:solidFill>
                  <a:latin typeface="Radnika Medium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ounded 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0546" y="4365387"/>
                <a:ext cx="2834304" cy="744283"/>
              </a:xfrm>
              <a:prstGeom prst="roundRect">
                <a:avLst/>
              </a:prstGeom>
              <a:blipFill>
                <a:blip r:embed="rId6"/>
                <a:stretch>
                  <a:fillRect b="-11864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3360727" y="5627387"/>
            <a:ext cx="5549809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Why do we believe this</a:t>
            </a:r>
            <a:br>
              <a:rPr lang="en-US" sz="3200" dirty="0"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</a:br>
            <a:r>
              <a:rPr lang="en-US" sz="3200" dirty="0"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problem is hard?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8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43668" y="2052872"/>
            <a:ext cx="10572345" cy="2248441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adnika" pitchFamily="2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>
                <a:latin typeface="Radnika Medium" pitchFamily="2" charset="77"/>
                <a:cs typeface="Arial" panose="020B0604020202020204" pitchFamily="34" charset="0"/>
              </a:rPr>
              <a:t>Generic lower bounds give us confidence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rgbClr val="C00000"/>
                    </a:solidFill>
                    <a:latin typeface="Radnika Medium" pitchFamily="2" charset="77"/>
                    <a:cs typeface="Arial" panose="020B0604020202020204" pitchFamily="34" charset="0"/>
                    <a:sym typeface="Wingdings"/>
                  </a:rPr>
                  <a:t/>
                </a:r>
                <a:br>
                  <a:rPr lang="en-US" b="1" dirty="0">
                    <a:solidFill>
                      <a:srgbClr val="C00000"/>
                    </a:solidFill>
                    <a:latin typeface="Radnika Medium" pitchFamily="2" charset="77"/>
                    <a:cs typeface="Arial" panose="020B0604020202020204" pitchFamily="34" charset="0"/>
                    <a:sym typeface="Wingdings"/>
                  </a:rPr>
                </a:br>
                <a:r>
                  <a:rPr lang="en-US" b="1" dirty="0">
                    <a:solidFill>
                      <a:srgbClr val="C00000"/>
                    </a:solidFill>
                    <a:latin typeface="Radnika Medium" pitchFamily="2" charset="77"/>
                    <a:cs typeface="Arial" panose="020B0604020202020204" pitchFamily="34" charset="0"/>
                    <a:sym typeface="Wingdings"/>
                  </a:rPr>
                  <a:t>Theorem. </a:t>
                </a:r>
                <a:r>
                  <a:rPr lang="en-US" sz="2400" dirty="0">
                    <a:solidFill>
                      <a:schemeClr val="bg2">
                        <a:lumMod val="50000"/>
                      </a:schemeClr>
                    </a:solidFill>
                    <a:latin typeface="Radnika Medium" pitchFamily="2" charset="77"/>
                    <a:cs typeface="Arial" panose="020B0604020202020204" pitchFamily="34" charset="0"/>
                    <a:sym typeface="Wingdings"/>
                  </a:rPr>
                  <a:t>[Shoup’97]   </a:t>
                </a:r>
                <a:r>
                  <a:rPr lang="en-US" dirty="0">
                    <a:latin typeface="Radnika Medium" pitchFamily="2" charset="77"/>
                    <a:cs typeface="Arial" panose="020B0604020202020204" pitchFamily="34" charset="0"/>
                    <a:sym typeface="Wingdings"/>
                  </a:rPr>
                  <a:t>Every </a:t>
                </a:r>
                <a:r>
                  <a:rPr lang="en-US" b="1" dirty="0">
                    <a:latin typeface="Radnika Medium" pitchFamily="2" charset="77"/>
                    <a:cs typeface="Arial" panose="020B0604020202020204" pitchFamily="34" charset="0"/>
                    <a:sym typeface="Wingdings"/>
                  </a:rPr>
                  <a:t>generic</a:t>
                </a:r>
                <a:r>
                  <a:rPr lang="en-US" dirty="0">
                    <a:latin typeface="Radnika Medium" pitchFamily="2" charset="77"/>
                    <a:cs typeface="Arial" panose="020B0604020202020204" pitchFamily="34" charset="0"/>
                    <a:sym typeface="Wingdings"/>
                  </a:rPr>
                  <a:t> discrete-log algorithm that </a:t>
                </a:r>
              </a:p>
              <a:p>
                <a:r>
                  <a:rPr lang="en-US" dirty="0">
                    <a:latin typeface="Radnika Medium" pitchFamily="2" charset="77"/>
                    <a:cs typeface="Arial" panose="020B0604020202020204" pitchFamily="34" charset="0"/>
                    <a:sym typeface="Wingdings"/>
                  </a:rPr>
                  <a:t>operates in a group of prime order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sym typeface="Wingdings"/>
                      </a:rPr>
                      <m:t>𝑁</m:t>
                    </m:r>
                  </m:oMath>
                </a14:m>
                <a:r>
                  <a:rPr lang="en-US" dirty="0">
                    <a:latin typeface="Radnika Medium" pitchFamily="2" charset="77"/>
                    <a:cs typeface="Arial" panose="020B0604020202020204" pitchFamily="34" charset="0"/>
                    <a:sym typeface="Wingdings"/>
                  </a:rPr>
                  <a:t> and</a:t>
                </a:r>
              </a:p>
              <a:p>
                <a:r>
                  <a:rPr lang="en-US" dirty="0">
                    <a:latin typeface="Radnika Medium" pitchFamily="2" charset="77"/>
                    <a:cs typeface="Arial" panose="020B0604020202020204" pitchFamily="34" charset="0"/>
                    <a:sym typeface="Wingdings"/>
                  </a:rPr>
                  <a:t>succeeds with probability at least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sym typeface="Wingdings"/>
                      </a:rPr>
                      <m:t>½</m:t>
                    </m:r>
                  </m:oMath>
                </a14:m>
                <a:endParaRPr lang="en-US" dirty="0">
                  <a:latin typeface="Radnika Medium" pitchFamily="2" charset="77"/>
                  <a:cs typeface="Arial" panose="020B0604020202020204" pitchFamily="34" charset="0"/>
                  <a:sym typeface="Wingdings"/>
                </a:endParaRPr>
              </a:p>
              <a:p>
                <a:pPr marL="0" indent="0">
                  <a:buNone/>
                </a:pPr>
                <a:r>
                  <a:rPr lang="en-US" dirty="0">
                    <a:latin typeface="Radnika Medium" pitchFamily="2" charset="77"/>
                    <a:cs typeface="Arial" panose="020B0604020202020204" pitchFamily="34" charset="0"/>
                    <a:sym typeface="Wingdings"/>
                  </a:rPr>
                  <a:t>must run in time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  <a:sym typeface="Wingdings"/>
                      </a:rPr>
                      <m:t>Ω</m:t>
                    </m:r>
                    <m:r>
                      <a:rPr lang="en-US" b="0" i="1" smtClean="0">
                        <a:latin typeface="Cambria Math" charset="0"/>
                        <a:sym typeface="Wingdings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𝑁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1/2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  <a:sym typeface="Wingdings"/>
                      </a:rPr>
                      <m:t>)</m:t>
                    </m:r>
                  </m:oMath>
                </a14:m>
                <a:r>
                  <a:rPr lang="en-US" dirty="0">
                    <a:latin typeface="Radnika Medium" pitchFamily="2" charset="77"/>
                    <a:cs typeface="Arial" panose="020B0604020202020204" pitchFamily="34" charset="0"/>
                    <a:sym typeface="Wingdings"/>
                  </a:rPr>
                  <a:t>.</a:t>
                </a:r>
              </a:p>
              <a:p>
                <a:pPr marL="0" indent="0">
                  <a:buNone/>
                </a:pPr>
                <a:endParaRPr lang="en-US" dirty="0">
                  <a:latin typeface="Radnika Medium" pitchFamily="2" charset="77"/>
                  <a:cs typeface="Arial" panose="020B0604020202020204" pitchFamily="34" charset="0"/>
                  <a:sym typeface="Wingdings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ular Callout 4"/>
              <p:cNvSpPr/>
              <p:nvPr/>
            </p:nvSpPr>
            <p:spPr>
              <a:xfrm>
                <a:off x="7892235" y="3711679"/>
                <a:ext cx="4114799" cy="1113954"/>
              </a:xfrm>
              <a:prstGeom prst="wedgeRoundRectCallout">
                <a:avLst>
                  <a:gd name="adj1" fmla="val -17941"/>
                  <a:gd name="adj2" fmla="val -18231"/>
                  <a:gd name="adj3" fmla="val 16667"/>
                </a:avLst>
              </a:prstGeom>
              <a:solidFill>
                <a:srgbClr val="008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Generic attack in 256-bit group takes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Radnika Medium" charset="0"/>
                        <a:cs typeface="Radnika Medium" charset="0"/>
                      </a:rPr>
                      <m:t>≈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Radnika Medium" charset="0"/>
                            <a:cs typeface="Radnika Medium" charset="0"/>
                          </a:rPr>
                        </m:ctrlPr>
                      </m:sSupPr>
                      <m:e>
                        <m:r>
                          <a:rPr lang="en-US" sz="2400" smtClean="0">
                            <a:solidFill>
                              <a:schemeClr val="bg1"/>
                            </a:solidFill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2</m:t>
                        </m:r>
                      </m:e>
                      <m:sup>
                        <m:r>
                          <a:rPr lang="en-US" sz="2400" smtClean="0">
                            <a:solidFill>
                              <a:schemeClr val="bg1"/>
                            </a:solidFill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128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time.</a:t>
                </a:r>
              </a:p>
            </p:txBody>
          </p:sp>
        </mc:Choice>
        <mc:Fallback xmlns="">
          <p:sp>
            <p:nvSpPr>
              <p:cNvPr id="5" name="Rounded Rectangular Callout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2235" y="3711679"/>
                <a:ext cx="4114799" cy="1113954"/>
              </a:xfrm>
              <a:prstGeom prst="wedgeRoundRectCallout">
                <a:avLst>
                  <a:gd name="adj1" fmla="val -17941"/>
                  <a:gd name="adj2" fmla="val -18231"/>
                  <a:gd name="adj3" fmla="val 16667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24</a:t>
            </a:fld>
            <a:endParaRPr lang="en-US"/>
          </a:p>
        </p:txBody>
      </p:sp>
      <p:sp>
        <p:nvSpPr>
          <p:cNvPr id="7" name="Rounded Rectangular Callout 6"/>
          <p:cNvSpPr/>
          <p:nvPr/>
        </p:nvSpPr>
        <p:spPr>
          <a:xfrm>
            <a:off x="7892235" y="4960570"/>
            <a:ext cx="4114799" cy="1113954"/>
          </a:xfrm>
          <a:prstGeom prst="wedgeRoundRectCallout">
            <a:avLst>
              <a:gd name="adj1" fmla="val -17941"/>
              <a:gd name="adj2" fmla="val -18231"/>
              <a:gd name="adj3" fmla="val 16667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Best attacks on standard EC groups are generic</a:t>
            </a:r>
          </a:p>
        </p:txBody>
      </p:sp>
    </p:spTree>
    <p:extLst>
      <p:ext uri="{BB962C8B-B14F-4D97-AF65-F5344CB8AC3E}">
        <p14:creationId xmlns:p14="http://schemas.microsoft.com/office/powerpoint/2010/main" val="329923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Radnika Medium" pitchFamily="2" charset="77"/>
                <a:cs typeface="Arial" panose="020B0604020202020204" pitchFamily="34" charset="0"/>
              </a:rPr>
              <a:t>Generic algorithms can only make </a:t>
            </a:r>
            <a:br>
              <a:rPr lang="en-US" sz="4000" dirty="0">
                <a:latin typeface="Radnika Medium" pitchFamily="2" charset="77"/>
                <a:cs typeface="Arial" panose="020B0604020202020204" pitchFamily="34" charset="0"/>
              </a:rPr>
            </a:br>
            <a:r>
              <a:rPr lang="en-US" sz="4000" dirty="0">
                <a:latin typeface="Radnika Medium" pitchFamily="2" charset="77"/>
                <a:cs typeface="Arial" panose="020B0604020202020204" pitchFamily="34" charset="0"/>
              </a:rPr>
              <a:t>“black-box” use of the group operation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723536" cy="4486275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endParaRPr lang="en-US" sz="3000" dirty="0">
                  <a:latin typeface="Radnika Medium" pitchFamily="2" charset="77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sz="2600" b="1" dirty="0">
                    <a:solidFill>
                      <a:srgbClr val="7030A0"/>
                    </a:solidFill>
                    <a:latin typeface="Radnika Medium" pitchFamily="2" charset="77"/>
                    <a:cs typeface="Arial" panose="020B0604020202020204" pitchFamily="34" charset="0"/>
                  </a:rPr>
                  <a:t>Generic-group model:</a:t>
                </a:r>
              </a:p>
              <a:p>
                <a:r>
                  <a:rPr lang="en-US" sz="2600" dirty="0">
                    <a:latin typeface="Radnika Medium" pitchFamily="2" charset="77"/>
                    <a:cs typeface="Arial" panose="020B0604020202020204" pitchFamily="34" charset="0"/>
                  </a:rPr>
                  <a:t>Group is defined by an injective </a:t>
                </a:r>
                <a:r>
                  <a:rPr lang="en-US" sz="2600" b="1" dirty="0">
                    <a:latin typeface="Radnika Medium" pitchFamily="2" charset="77"/>
                    <a:cs typeface="Arial" panose="020B0604020202020204" pitchFamily="34" charset="0"/>
                  </a:rPr>
                  <a:t>“labeling” function</a:t>
                </a:r>
                <a:r>
                  <a:rPr lang="en-US" sz="3000" dirty="0">
                    <a:latin typeface="Radnika Medium" pitchFamily="2" charset="77"/>
                    <a:cs typeface="Arial" panose="020B0604020202020204" pitchFamily="34" charset="0"/>
                  </a:rPr>
                  <a:t/>
                </a:r>
                <a:br>
                  <a:rPr lang="en-US" sz="3000" dirty="0">
                    <a:latin typeface="Radnika Medium" pitchFamily="2" charset="77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charset="0"/>
                      </a:rPr>
                      <m:t>𝜎</m:t>
                    </m:r>
                    <m:r>
                      <a:rPr lang="en-US" sz="3000" b="0" i="1" smtClean="0">
                        <a:latin typeface="Cambria Math" charset="0"/>
                      </a:rPr>
                      <m:t>:  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charset="0"/>
                          </a:rPr>
                          <m:t>ℤ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</a:rPr>
                          <m:t>𝑁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000" b="0" i="1" smtClean="0">
                                <a:latin typeface="Cambria Math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sz="3000" b="0" i="1" smtClean="0">
                            <a:latin typeface="Cambria Math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sz="3000" dirty="0">
                  <a:latin typeface="Radnika Medium" pitchFamily="2" charset="77"/>
                  <a:cs typeface="Arial" panose="020B0604020202020204" pitchFamily="34" charset="0"/>
                </a:endParaRPr>
              </a:p>
              <a:p>
                <a:r>
                  <a:rPr lang="en-US" sz="2600" dirty="0">
                    <a:latin typeface="Radnika Medium" pitchFamily="2" charset="77"/>
                    <a:cs typeface="Arial" panose="020B0604020202020204" pitchFamily="34" charset="0"/>
                  </a:rPr>
                  <a:t>Algorithm has access to a </a:t>
                </a:r>
                <a:r>
                  <a:rPr lang="en-US" sz="2600" b="1" dirty="0">
                    <a:latin typeface="Radnika Medium" pitchFamily="2" charset="77"/>
                    <a:cs typeface="Arial" panose="020B0604020202020204" pitchFamily="34" charset="0"/>
                  </a:rPr>
                  <a:t>group-operation oracle</a:t>
                </a:r>
                <a:r>
                  <a:rPr lang="en-US" sz="2600" dirty="0">
                    <a:latin typeface="Radnika Medium" pitchFamily="2" charset="77"/>
                    <a:cs typeface="Arial" panose="020B0604020202020204" pitchFamily="34" charset="0"/>
                  </a:rPr>
                  <a:t>:</a:t>
                </a:r>
                <a:r>
                  <a:rPr lang="en-US" sz="3000" dirty="0">
                    <a:latin typeface="Radnika Medium" pitchFamily="2" charset="77"/>
                    <a:cs typeface="Arial" panose="020B0604020202020204" pitchFamily="34" charset="0"/>
                  </a:rPr>
                  <a:t/>
                </a:r>
                <a:br>
                  <a:rPr lang="en-US" sz="3000" dirty="0">
                    <a:latin typeface="Radnika Medium" pitchFamily="2" charset="77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charset="0"/>
                          </a:rPr>
                          <m:t>𝒪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</a:rPr>
                          <m:t>𝜎</m:t>
                        </m:r>
                      </m:sub>
                    </m:sSub>
                    <m:d>
                      <m:d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000" b="0" i="1" smtClean="0">
                            <a:latin typeface="Cambria Math" charset="0"/>
                          </a:rPr>
                          <m:t>𝜎</m:t>
                        </m:r>
                        <m:d>
                          <m:d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000" b="0" i="1" smtClean="0">
                                <a:latin typeface="Cambria Math" charset="0"/>
                              </a:rPr>
                              <m:t>𝑖</m:t>
                            </m:r>
                          </m:e>
                        </m:d>
                        <m:r>
                          <a:rPr lang="en-US" sz="3000" b="0" i="1" smtClean="0">
                            <a:latin typeface="Cambria Math" charset="0"/>
                          </a:rPr>
                          <m:t>, </m:t>
                        </m:r>
                        <m:r>
                          <a:rPr lang="en-US" sz="3000" b="0" i="1" smtClean="0">
                            <a:latin typeface="Cambria Math" charset="0"/>
                          </a:rPr>
                          <m:t>𝜎</m:t>
                        </m:r>
                        <m:d>
                          <m:d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000" b="0" i="1" smtClean="0">
                                <a:latin typeface="Cambria Math" charset="0"/>
                              </a:rPr>
                              <m:t>𝑗</m:t>
                            </m:r>
                          </m:e>
                        </m:d>
                      </m:e>
                    </m:d>
                    <m:r>
                      <a:rPr lang="en-US" sz="3000" b="0" i="1" smtClean="0">
                        <a:latin typeface="Cambria Math" charset="0"/>
                      </a:rPr>
                      <m:t>  ↦    </m:t>
                    </m:r>
                    <m:r>
                      <a:rPr lang="en-US" sz="3000" b="0" i="1" smtClean="0">
                        <a:latin typeface="Cambria Math" charset="0"/>
                      </a:rPr>
                      <m:t>𝜎</m:t>
                    </m:r>
                    <m:d>
                      <m:d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000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US" sz="3000" b="0" i="1" smtClean="0">
                            <a:latin typeface="Cambria Math" charset="0"/>
                          </a:rPr>
                          <m:t>+</m:t>
                        </m:r>
                        <m:r>
                          <a:rPr lang="en-US" sz="3000" b="0" i="1" smtClean="0">
                            <a:latin typeface="Cambria Math" charset="0"/>
                          </a:rPr>
                          <m:t>𝑗</m:t>
                        </m:r>
                      </m:e>
                    </m:d>
                  </m:oMath>
                </a14:m>
                <a:endParaRPr lang="en-US" sz="3000" b="0" dirty="0">
                  <a:latin typeface="Radnika Medium" pitchFamily="2" charset="77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3000" b="0" dirty="0">
                  <a:latin typeface="Radnika Medium" pitchFamily="2" charset="77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sz="2600" dirty="0">
                    <a:latin typeface="Radnika Medium" pitchFamily="2" charset="77"/>
                    <a:cs typeface="Arial" panose="020B0604020202020204" pitchFamily="34" charset="0"/>
                    <a:sym typeface="Wingdings"/>
                  </a:rPr>
                  <a:t>G</a:t>
                </a:r>
                <a:r>
                  <a:rPr lang="en-US" sz="2600" dirty="0">
                    <a:solidFill>
                      <a:schemeClr val="tx1"/>
                    </a:solidFill>
                    <a:latin typeface="Radnika Medium" pitchFamily="2" charset="77"/>
                    <a:cs typeface="Arial" panose="020B0604020202020204" pitchFamily="34" charset="0"/>
                    <a:sym typeface="Wingdings"/>
                  </a:rPr>
                  <a:t>eneric </a:t>
                </a:r>
                <a:r>
                  <a:rPr lang="en-US" sz="2600" dirty="0" err="1">
                    <a:solidFill>
                      <a:schemeClr val="tx1"/>
                    </a:solidFill>
                    <a:latin typeface="Radnika Medium" pitchFamily="2" charset="77"/>
                    <a:cs typeface="Arial" panose="020B0604020202020204" pitchFamily="34" charset="0"/>
                    <a:sym typeface="Wingdings"/>
                  </a:rPr>
                  <a:t>dlog</a:t>
                </a:r>
                <a:r>
                  <a:rPr lang="en-US" sz="2600" dirty="0">
                    <a:solidFill>
                      <a:schemeClr val="tx1"/>
                    </a:solidFill>
                    <a:latin typeface="Radnika Medium" pitchFamily="2" charset="77"/>
                    <a:cs typeface="Arial" panose="020B0604020202020204" pitchFamily="34" charset="0"/>
                    <a:sym typeface="Wingdings"/>
                  </a:rPr>
                  <a:t> algorithm takes as input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charset="0"/>
                            <a:sym typeface="Wingdings"/>
                          </a:rPr>
                          <m:t>𝜎</m:t>
                        </m:r>
                        <m:d>
                          <m:dPr>
                            <m:ctrlPr>
                              <a:rPr lang="en-US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/>
                              </a:rPr>
                            </m:ctrlPr>
                          </m:dPr>
                          <m:e>
                            <m:r>
                              <a:rPr lang="en-US" sz="26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sym typeface="Wingdings"/>
                              </a:rPr>
                              <m:t>1</m:t>
                            </m:r>
                          </m:e>
                        </m:d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charset="0"/>
                            <a:sym typeface="Wingdings"/>
                          </a:rPr>
                          <m:t>, </m:t>
                        </m:r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charset="0"/>
                            <a:sym typeface="Wingdings"/>
                          </a:rPr>
                          <m:t>𝜎</m:t>
                        </m:r>
                        <m:d>
                          <m:dPr>
                            <m:ctrlPr>
                              <a:rPr lang="en-US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/>
                              </a:rPr>
                            </m:ctrlPr>
                          </m:dPr>
                          <m:e>
                            <m:r>
                              <a:rPr lang="en-US" sz="26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sym typeface="Wingdings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Radnika Medium" pitchFamily="2" charset="77"/>
                    <a:cs typeface="Arial" panose="020B0604020202020204" pitchFamily="34" charset="0"/>
                    <a:sym typeface="Wingdings"/>
                  </a:rPr>
                  <a:t>, representing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charset="0"/>
                        <a:sym typeface="Wingdings"/>
                      </a:rPr>
                      <m:t>(</m:t>
                    </m:r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charset="0"/>
                        <a:sym typeface="Wingdings"/>
                      </a:rPr>
                      <m:t>𝑔</m:t>
                    </m:r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charset="0"/>
                        <a:sym typeface="Wingdings"/>
                      </a:rPr>
                      <m:t>, </m:t>
                    </m:r>
                    <m:sSup>
                      <m:sSupPr>
                        <m:ctrlP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charset="0"/>
                            <a:sym typeface="Wingdings"/>
                          </a:rPr>
                          <m:t>𝑔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charset="0"/>
                            <a:sym typeface="Wingdings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Radnika Medium" pitchFamily="2" charset="77"/>
                    <a:cs typeface="Arial" panose="020B0604020202020204" pitchFamily="34" charset="0"/>
                    <a:sym typeface="Wingdings"/>
                  </a:rPr>
                  <a:t>),</a:t>
                </a:r>
                <a:r>
                  <a:rPr lang="en-US" sz="2600" dirty="0">
                    <a:latin typeface="Radnika Medium" pitchFamily="2" charset="77"/>
                    <a:cs typeface="Arial" panose="020B0604020202020204" pitchFamily="34" charset="0"/>
                    <a:sym typeface="Wingdings"/>
                  </a:rPr>
                  <a:t> </a:t>
                </a:r>
                <a:r>
                  <a:rPr lang="en-US" sz="2600" dirty="0">
                    <a:solidFill>
                      <a:schemeClr val="tx1"/>
                    </a:solidFill>
                    <a:latin typeface="Radnika Medium" pitchFamily="2" charset="77"/>
                    <a:cs typeface="Arial" panose="020B0604020202020204" pitchFamily="34" charset="0"/>
                    <a:sym typeface="Wingdings"/>
                  </a:rPr>
                  <a:t>make queries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charset="0"/>
                            <a:sym typeface="Wingdings"/>
                          </a:rPr>
                          <m:t>𝒪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charset="0"/>
                            <a:sym typeface="Wingdings"/>
                          </a:rPr>
                          <m:t>𝜎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Radnika Medium" pitchFamily="2" charset="77"/>
                    <a:cs typeface="Arial" panose="020B0604020202020204" pitchFamily="34" charset="0"/>
                    <a:sym typeface="Wingdings"/>
                  </a:rPr>
                  <a:t>, outputs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solidFill>
                          <a:schemeClr val="tx1"/>
                        </a:solidFill>
                        <a:latin typeface="Cambria Math" charset="0"/>
                        <a:sym typeface="Wingdings"/>
                      </a:rPr>
                      <m:t>𝑥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Radnika Medium" pitchFamily="2" charset="77"/>
                    <a:cs typeface="Arial" panose="020B0604020202020204" pitchFamily="34" charset="0"/>
                    <a:sym typeface="Wingdings"/>
                  </a:rPr>
                  <a:t>.</a:t>
                </a:r>
                <a:br>
                  <a:rPr lang="en-US" sz="2600" dirty="0">
                    <a:solidFill>
                      <a:schemeClr val="tx1"/>
                    </a:solidFill>
                    <a:latin typeface="Radnika Medium" pitchFamily="2" charset="77"/>
                    <a:cs typeface="Arial" panose="020B0604020202020204" pitchFamily="34" charset="0"/>
                    <a:sym typeface="Wingdings"/>
                  </a:rPr>
                </a:br>
                <a:r>
                  <a:rPr lang="en-US" sz="2400" dirty="0">
                    <a:solidFill>
                      <a:schemeClr val="bg2">
                        <a:lumMod val="50000"/>
                      </a:schemeClr>
                    </a:solidFill>
                    <a:latin typeface="Radnika Medium" pitchFamily="2" charset="77"/>
                    <a:cs typeface="Arial" panose="020B0604020202020204" pitchFamily="34" charset="0"/>
                    <a:sym typeface="Wingdings"/>
                  </a:rPr>
                  <a:t>	</a:t>
                </a:r>
                <a:r>
                  <a:rPr lang="en-US" sz="2200" dirty="0">
                    <a:solidFill>
                      <a:schemeClr val="bg2">
                        <a:lumMod val="50000"/>
                      </a:schemeClr>
                    </a:solidFill>
                    <a:latin typeface="Radnika Medium" pitchFamily="2" charset="77"/>
                    <a:cs typeface="Arial" panose="020B0604020202020204" pitchFamily="34" charset="0"/>
                    <a:sym typeface="Wingdings"/>
                  </a:rPr>
                  <a:t>[Measure running time by query complexity]</a:t>
                </a:r>
              </a:p>
              <a:p>
                <a:pPr marL="0" indent="0">
                  <a:buNone/>
                </a:pPr>
                <a:endParaRPr lang="en-US" sz="3000" dirty="0">
                  <a:latin typeface="Radnika Medium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723536" cy="4486275"/>
              </a:xfrm>
              <a:blipFill>
                <a:blip r:embed="rId3"/>
                <a:stretch>
                  <a:fillRect l="-947" b="-48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/>
          <p:cNvSpPr/>
          <p:nvPr/>
        </p:nvSpPr>
        <p:spPr>
          <a:xfrm>
            <a:off x="614271" y="2045776"/>
            <a:ext cx="10572345" cy="2665709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adnika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25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FACFA7-0BC0-A748-A033-2D461D380B58}"/>
              </a:ext>
            </a:extLst>
          </p:cNvPr>
          <p:cNvSpPr/>
          <p:nvPr/>
        </p:nvSpPr>
        <p:spPr>
          <a:xfrm>
            <a:off x="7563508" y="4721595"/>
            <a:ext cx="36231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Radnika Medium" pitchFamily="2" charset="77"/>
                <a:cs typeface="Arial" panose="020B0604020202020204" pitchFamily="34" charset="0"/>
                <a:sym typeface="Wingdings"/>
              </a:rPr>
              <a:t>[Nechaev’94], [Shoup’97], [Maurer’05]</a:t>
            </a:r>
            <a:endParaRPr lang="en-US" sz="1600" dirty="0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1A0C18DE-628E-7044-A5CD-29AC35170FE7}"/>
              </a:ext>
            </a:extLst>
          </p:cNvPr>
          <p:cNvSpPr/>
          <p:nvPr/>
        </p:nvSpPr>
        <p:spPr>
          <a:xfrm>
            <a:off x="6781518" y="4651997"/>
            <a:ext cx="5187088" cy="2158616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Very useful way to understand hardness</a:t>
            </a:r>
            <a:br>
              <a:rPr lang="en-US" sz="2600" dirty="0">
                <a:solidFill>
                  <a:schemeClr val="tx1"/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[BB04,B05,M05,D06,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B08,Y15,…]</a:t>
            </a:r>
          </a:p>
        </p:txBody>
      </p:sp>
    </p:spTree>
    <p:extLst>
      <p:ext uri="{BB962C8B-B14F-4D97-AF65-F5344CB8AC3E}">
        <p14:creationId xmlns:p14="http://schemas.microsoft.com/office/powerpoint/2010/main" val="294367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Radnika Medium" pitchFamily="2" charset="77"/>
                <a:cs typeface="Arial" panose="020B0604020202020204" pitchFamily="34" charset="0"/>
              </a:rPr>
              <a:t>Existing generic lower bounds</a:t>
            </a:r>
            <a:br>
              <a:rPr lang="en-US" sz="4000" dirty="0">
                <a:latin typeface="Radnika Medium" pitchFamily="2" charset="77"/>
                <a:cs typeface="Arial" panose="020B0604020202020204" pitchFamily="34" charset="0"/>
              </a:rPr>
            </a:br>
            <a:r>
              <a:rPr lang="en-US" sz="4000" b="1" dirty="0">
                <a:latin typeface="Radnika Medium" pitchFamily="2" charset="77"/>
                <a:cs typeface="Arial" panose="020B0604020202020204" pitchFamily="34" charset="0"/>
              </a:rPr>
              <a:t>do not account for preprocessing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ontent Placeholder 39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US" dirty="0">
                    <a:latin typeface="Radnika Medium" pitchFamily="2" charset="77"/>
                    <a:cs typeface="Arial" panose="020B0604020202020204" pitchFamily="34" charset="0"/>
                  </a:rPr>
                  <a:t>Premise of generic-group model: the adversary </a:t>
                </a:r>
                <a:r>
                  <a:rPr lang="en-US" b="1" dirty="0">
                    <a:solidFill>
                      <a:srgbClr val="7030A0"/>
                    </a:solidFill>
                    <a:latin typeface="Radnika Medium" pitchFamily="2" charset="77"/>
                    <a:cs typeface="Arial" panose="020B0604020202020204" pitchFamily="34" charset="0"/>
                  </a:rPr>
                  <a:t>knows nothing </a:t>
                </a:r>
                <a:r>
                  <a:rPr lang="en-US" dirty="0">
                    <a:latin typeface="Radnika Medium" pitchFamily="2" charset="77"/>
                    <a:cs typeface="Arial" panose="020B0604020202020204" pitchFamily="34" charset="0"/>
                  </a:rPr>
                  <a:t>about the structure of the group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𝔾</m:t>
                    </m:r>
                  </m:oMath>
                </a14:m>
                <a:r>
                  <a:rPr lang="en-US" dirty="0">
                    <a:latin typeface="Radnika Medium" pitchFamily="2" charset="77"/>
                    <a:cs typeface="Arial" panose="020B0604020202020204" pitchFamily="34" charset="0"/>
                  </a:rPr>
                  <a:t> in advance</a:t>
                </a:r>
              </a:p>
              <a:p>
                <a:pPr>
                  <a:spcAft>
                    <a:spcPts val="1800"/>
                  </a:spcAft>
                </a:pPr>
                <a:r>
                  <a:rPr lang="en-US" dirty="0">
                    <a:latin typeface="Radnika Medium" pitchFamily="2" charset="77"/>
                    <a:cs typeface="Arial" panose="020B0604020202020204" pitchFamily="34" charset="0"/>
                  </a:rPr>
                  <a:t>In reality: the adversary knows a lot about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𝔾</m:t>
                    </m:r>
                  </m:oMath>
                </a14:m>
                <a:r>
                  <a:rPr lang="en-US" dirty="0">
                    <a:latin typeface="Radnika Medium" pitchFamily="2" charset="77"/>
                    <a:cs typeface="Arial" panose="020B0604020202020204" pitchFamily="34" charset="0"/>
                  </a:rPr>
                  <a:t>!</a:t>
                </a:r>
              </a:p>
              <a:p>
                <a:pPr lvl="1">
                  <a:spcAft>
                    <a:spcPts val="1800"/>
                  </a:spcAft>
                  <a:buFont typeface="Wingdings" charset="2"/>
                  <a:buChar char="Ø"/>
                </a:pPr>
                <a:r>
                  <a:rPr lang="en-US" b="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𝔾</m:t>
                    </m:r>
                  </m:oMath>
                </a14:m>
                <a:r>
                  <a:rPr lang="en-US" dirty="0">
                    <a:latin typeface="Radnika Medium" pitchFamily="2" charset="77"/>
                    <a:cs typeface="Arial" panose="020B0604020202020204" pitchFamily="34" charset="0"/>
                  </a:rPr>
                  <a:t> is one of a small number of groups:   NIST P-256, Curve25519, …</a:t>
                </a:r>
              </a:p>
              <a:p>
                <a:pPr>
                  <a:spcAft>
                    <a:spcPts val="1800"/>
                  </a:spcAft>
                </a:pPr>
                <a:r>
                  <a:rPr lang="en-US" dirty="0">
                    <a:latin typeface="Radnika Medium" pitchFamily="2" charset="77"/>
                    <a:cs typeface="Arial" panose="020B0604020202020204" pitchFamily="34" charset="0"/>
                  </a:rPr>
                  <a:t>A realistic adversary can perform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𝔾</m:t>
                    </m:r>
                  </m:oMath>
                </a14:m>
                <a:r>
                  <a:rPr lang="en-US" dirty="0">
                    <a:latin typeface="Radnika Medium" pitchFamily="2" charset="77"/>
                    <a:cs typeface="Arial" panose="020B0604020202020204" pitchFamily="34" charset="0"/>
                  </a:rPr>
                  <a:t>-specific preprocessing!</a:t>
                </a:r>
              </a:p>
              <a:p>
                <a:pPr>
                  <a:spcAft>
                    <a:spcPts val="1800"/>
                  </a:spcAft>
                </a:pPr>
                <a:r>
                  <a:rPr lang="en-US" dirty="0">
                    <a:latin typeface="Radnika Medium" pitchFamily="2" charset="77"/>
                    <a:cs typeface="Arial" panose="020B0604020202020204" pitchFamily="34" charset="0"/>
                  </a:rPr>
                  <a:t>Existing generic-group lower bounds say </a:t>
                </a:r>
                <a:r>
                  <a:rPr lang="en-US" u="sng" dirty="0">
                    <a:latin typeface="Radnika Medium" pitchFamily="2" charset="77"/>
                    <a:cs typeface="Arial" panose="020B0604020202020204" pitchFamily="34" charset="0"/>
                  </a:rPr>
                  <a:t>nothing</a:t>
                </a:r>
                <a:r>
                  <a:rPr lang="en-US" dirty="0">
                    <a:latin typeface="Radnika Medium" pitchFamily="2" charset="77"/>
                    <a:cs typeface="Arial" panose="020B0604020202020204" pitchFamily="34" charset="0"/>
                  </a:rPr>
                  <a:t> about preprocessing attacks! </a:t>
                </a:r>
                <a:r>
                  <a:rPr lang="en-US" sz="2200" dirty="0">
                    <a:solidFill>
                      <a:schemeClr val="bg2">
                        <a:lumMod val="50000"/>
                      </a:schemeClr>
                    </a:solidFill>
                    <a:latin typeface="Radnika Medium" pitchFamily="2" charset="77"/>
                    <a:cs typeface="Arial" panose="020B0604020202020204" pitchFamily="34" charset="0"/>
                  </a:rPr>
                  <a:t>[H80, Yao90, FN91, …]</a:t>
                </a:r>
              </a:p>
            </p:txBody>
          </p:sp>
        </mc:Choice>
        <mc:Fallback xmlns="">
          <p:sp>
            <p:nvSpPr>
              <p:cNvPr id="40" name="Content Placeholder 3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448655" y="2967999"/>
            <a:ext cx="11020926" cy="103329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adnika Medium" pitchFamily="2" charset="77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3795" y="4082875"/>
            <a:ext cx="10824410" cy="644108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adnika" pitchFamily="2" charset="77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8655" y="4937207"/>
            <a:ext cx="10824410" cy="1208918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adnika" pitchFamily="2" charset="77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88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/>
        </p:nvCxnSpPr>
        <p:spPr>
          <a:xfrm>
            <a:off x="838199" y="3378201"/>
            <a:ext cx="10750685" cy="0"/>
          </a:xfrm>
          <a:prstGeom prst="line">
            <a:avLst/>
          </a:prstGeom>
          <a:ln w="381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/>
          <p:cNvCxnSpPr>
            <a:stCxn id="33" idx="2"/>
            <a:endCxn id="15" idx="1"/>
          </p:cNvCxnSpPr>
          <p:nvPr/>
        </p:nvCxnSpPr>
        <p:spPr>
          <a:xfrm rot="5400000">
            <a:off x="5818623" y="1627845"/>
            <a:ext cx="3029278" cy="4139383"/>
          </a:xfrm>
          <a:prstGeom prst="curvedConnector4">
            <a:avLst>
              <a:gd name="adj1" fmla="val 35922"/>
              <a:gd name="adj2" fmla="val 113705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ttps://cdn4.iconfinder.com/data/icons/REALVISTA/accounting/png/400/industr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306" y="876584"/>
            <a:ext cx="1705799" cy="170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4177661" y="1883937"/>
            <a:ext cx="958541" cy="1684"/>
          </a:xfrm>
          <a:prstGeom prst="straightConnector1">
            <a:avLst/>
          </a:prstGeom>
          <a:ln w="76200">
            <a:solidFill>
              <a:srgbClr val="0090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>
              <a:xfrm>
                <a:off x="4732317" y="2431627"/>
                <a:ext cx="2727366" cy="744283"/>
              </a:xfrm>
              <a:prstGeom prst="roundRect">
                <a:avLst/>
              </a:prstGeom>
              <a:noFill/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𝒜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Radnika" pitchFamily="2" charset="77"/>
                </a:endParaRP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317" y="2431627"/>
                <a:ext cx="2727366" cy="744283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" descr="ttps://cdn4.iconfinder.com/data/icons/REALVISTA/accounting/png/400/industr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570" y="4359275"/>
            <a:ext cx="1705799" cy="170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4746011" y="5837905"/>
                <a:ext cx="2727366" cy="744283"/>
              </a:xfrm>
              <a:prstGeom prst="roundRect">
                <a:avLst/>
              </a:prstGeom>
              <a:noFill/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𝒜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Radnika" pitchFamily="2" charset="77"/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6011" y="5837905"/>
                <a:ext cx="2727366" cy="744283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/>
          <p:cNvCxnSpPr/>
          <p:nvPr/>
        </p:nvCxnSpPr>
        <p:spPr>
          <a:xfrm>
            <a:off x="6994107" y="1842386"/>
            <a:ext cx="958541" cy="168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18544" y="432006"/>
            <a:ext cx="4298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Preprocessing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/>
              <p:cNvSpPr/>
              <p:nvPr/>
            </p:nvSpPr>
            <p:spPr>
              <a:xfrm>
                <a:off x="838199" y="1468176"/>
                <a:ext cx="3356428" cy="714721"/>
              </a:xfrm>
              <a:prstGeom prst="roundRect">
                <a:avLst/>
              </a:prstGeom>
              <a:solidFill>
                <a:srgbClr val="009051"/>
              </a:solidFill>
              <a:ln w="57150">
                <a:solidFill>
                  <a:srgbClr val="0090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>
                    <a:solidFill>
                      <a:schemeClr val="bg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Group:</a:t>
                </a:r>
                <a:r>
                  <a:rPr lang="en-US" sz="2600" dirty="0">
                    <a:solidFill>
                      <a:schemeClr val="bg1"/>
                    </a:solidFill>
                    <a:latin typeface="Radnika Medium" pitchFamily="2" charset="77"/>
                    <a:cs typeface="Arial" panose="020B0604020202020204" pitchFamily="34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chemeClr val="bg1"/>
                        </a:solidFill>
                        <a:latin typeface="Cambria Math" charset="0"/>
                      </a:rPr>
                      <m:t>𝔾</m:t>
                    </m:r>
                    <m:r>
                      <a:rPr lang="en-US" sz="2600" i="1">
                        <a:solidFill>
                          <a:schemeClr val="bg1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2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Radnika Medium" charset="0"/>
                            <a:cs typeface="Radnika Medium" charset="0"/>
                          </a:rPr>
                        </m:ctrlPr>
                      </m:dPr>
                      <m:e>
                        <m:r>
                          <a:rPr lang="en-US" sz="2600">
                            <a:solidFill>
                              <a:schemeClr val="bg1"/>
                            </a:solidFill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𝑔</m:t>
                        </m:r>
                      </m:e>
                    </m:d>
                  </m:oMath>
                </a14:m>
                <a:endParaRPr lang="en-US" sz="2600" dirty="0">
                  <a:solidFill>
                    <a:schemeClr val="bg1"/>
                  </a:solidFill>
                  <a:latin typeface="Radnika Medium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Rounded 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468176"/>
                <a:ext cx="3356428" cy="71472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57150">
                <a:solidFill>
                  <a:srgbClr val="00905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/>
              <p:cNvSpPr/>
              <p:nvPr/>
            </p:nvSpPr>
            <p:spPr>
              <a:xfrm>
                <a:off x="7952649" y="1468176"/>
                <a:ext cx="2900608" cy="714721"/>
              </a:xfrm>
              <a:prstGeom prst="roundRect">
                <a:avLst/>
              </a:prstGeom>
              <a:solidFill>
                <a:srgbClr val="C00000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>
                    <a:solidFill>
                      <a:schemeClr val="bg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Advice: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Radnika Medium" charset="0"/>
                            <a:cs typeface="Radnika Medium" charset="0"/>
                          </a:rPr>
                        </m:ctrlPr>
                      </m:sSubPr>
                      <m:e>
                        <m:r>
                          <a:rPr lang="en-US" sz="2600" smtClean="0">
                            <a:solidFill>
                              <a:schemeClr val="bg1"/>
                            </a:solidFill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𝑠𝑡</m:t>
                        </m:r>
                      </m:e>
                      <m:sub>
                        <m:r>
                          <a:rPr lang="en-US" sz="2600">
                            <a:solidFill>
                              <a:schemeClr val="bg1"/>
                            </a:solidFill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𝔾</m:t>
                        </m:r>
                      </m:sub>
                    </m:sSub>
                  </m:oMath>
                </a14:m>
                <a:endParaRPr lang="en-US" sz="2600" dirty="0">
                  <a:solidFill>
                    <a:schemeClr val="bg1"/>
                  </a:solidFill>
                  <a:latin typeface="Radnika Medium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Rounded 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2649" y="1468176"/>
                <a:ext cx="2900608" cy="71472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571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/>
          <p:cNvCxnSpPr/>
          <p:nvPr/>
        </p:nvCxnSpPr>
        <p:spPr>
          <a:xfrm flipV="1">
            <a:off x="7181499" y="5514486"/>
            <a:ext cx="1281539" cy="1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ounded Rectangle 36"/>
              <p:cNvSpPr/>
              <p:nvPr/>
            </p:nvSpPr>
            <p:spPr>
              <a:xfrm>
                <a:off x="8463038" y="5002656"/>
                <a:ext cx="2217154" cy="954601"/>
              </a:xfrm>
              <a:prstGeom prst="roundRect">
                <a:avLst/>
              </a:prstGeom>
              <a:solidFill>
                <a:srgbClr val="7030A0"/>
              </a:solidFill>
              <a:ln w="571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>
                    <a:solidFill>
                      <a:schemeClr val="bg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Solution:</a:t>
                </a:r>
                <a:br>
                  <a:rPr lang="en-US" sz="2600" dirty="0">
                    <a:solidFill>
                      <a:schemeClr val="bg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∈</m:t>
                      </m:r>
                      <m:sSub>
                        <m:sSubPr>
                          <m:ctrlP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ℤ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2600" dirty="0">
                  <a:solidFill>
                    <a:schemeClr val="bg1"/>
                  </a:solidFill>
                  <a:latin typeface="Radnika Medium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ounded 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3038" y="5002656"/>
                <a:ext cx="2217154" cy="95460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571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ounded Rectangle 37"/>
              <p:cNvSpPr/>
              <p:nvPr/>
            </p:nvSpPr>
            <p:spPr>
              <a:xfrm>
                <a:off x="838199" y="4962838"/>
                <a:ext cx="3357788" cy="816301"/>
              </a:xfrm>
              <a:prstGeom prst="roundRect">
                <a:avLst/>
              </a:prstGeom>
              <a:solidFill>
                <a:srgbClr val="009051"/>
              </a:solidFill>
              <a:ln w="57150">
                <a:solidFill>
                  <a:srgbClr val="0090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600" dirty="0">
                    <a:solidFill>
                      <a:schemeClr val="bg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  Instance:</a:t>
                </a:r>
                <a:r>
                  <a:rPr lang="en-US" sz="2600" dirty="0">
                    <a:solidFill>
                      <a:schemeClr val="bg1"/>
                    </a:solidFill>
                    <a:latin typeface="Radnika Medium" pitchFamily="2" charset="77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𝑔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𝑥</m:t>
                        </m:r>
                      </m:sup>
                    </m:sSup>
                    <m:r>
                      <a:rPr lang="en-US" sz="2600" b="0" i="1" smtClean="0">
                        <a:solidFill>
                          <a:schemeClr val="bg1"/>
                        </a:solidFill>
                        <a:latin typeface="Cambria Math" charset="0"/>
                      </a:rPr>
                      <m:t>∈</m:t>
                    </m:r>
                    <m:r>
                      <a:rPr lang="en-US" sz="2600" b="0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𝔾</m:t>
                    </m:r>
                  </m:oMath>
                </a14:m>
                <a:endParaRPr lang="en-US" sz="2600" dirty="0">
                  <a:solidFill>
                    <a:schemeClr val="bg1"/>
                  </a:solidFill>
                  <a:latin typeface="Radnika Medium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Rounded 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4962838"/>
                <a:ext cx="3357788" cy="816301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57150">
                <a:solidFill>
                  <a:srgbClr val="00905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818545" y="3427578"/>
            <a:ext cx="4298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Online phase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4177661" y="5396796"/>
            <a:ext cx="958541" cy="1684"/>
          </a:xfrm>
          <a:prstGeom prst="straightConnector1">
            <a:avLst/>
          </a:prstGeom>
          <a:ln w="76200">
            <a:solidFill>
              <a:srgbClr val="0090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0" y="6423150"/>
            <a:ext cx="65001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Initiated by Hellman (1980) in context of OWFs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7181499" y="3032952"/>
            <a:ext cx="3143285" cy="1116768"/>
          </a:xfrm>
          <a:prstGeom prst="wedgeRoundRectCallout">
            <a:avLst>
              <a:gd name="adj1" fmla="val -62888"/>
              <a:gd name="adj2" fmla="val -101150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Radnika" pitchFamily="2" charset="77"/>
                <a:ea typeface="Radnika Medium" charset="0"/>
                <a:cs typeface="Radnika Medium" charset="0"/>
              </a:rPr>
              <a:t>Both algorithms</a:t>
            </a:r>
            <a:br>
              <a:rPr lang="en-US" sz="2400" dirty="0">
                <a:solidFill>
                  <a:schemeClr val="tx1"/>
                </a:solidFill>
                <a:latin typeface="Radnika" pitchFamily="2" charset="77"/>
                <a:ea typeface="Radnika Medium" charset="0"/>
                <a:cs typeface="Radnika Medium" charset="0"/>
              </a:rPr>
            </a:br>
            <a:r>
              <a:rPr lang="en-US" sz="2400" dirty="0">
                <a:solidFill>
                  <a:schemeClr val="tx1"/>
                </a:solidFill>
                <a:latin typeface="Radnika" pitchFamily="2" charset="77"/>
                <a:ea typeface="Radnika Medium" charset="0"/>
                <a:cs typeface="Radnika Medium" charset="0"/>
              </a:rPr>
              <a:t>are generic!</a:t>
            </a:r>
          </a:p>
        </p:txBody>
      </p:sp>
      <p:sp>
        <p:nvSpPr>
          <p:cNvPr id="27" name="Rounded Rectangular Callout 26"/>
          <p:cNvSpPr/>
          <p:nvPr/>
        </p:nvSpPr>
        <p:spPr>
          <a:xfrm>
            <a:off x="7181499" y="3056951"/>
            <a:ext cx="3143285" cy="1116768"/>
          </a:xfrm>
          <a:prstGeom prst="wedgeRoundRectCallout">
            <a:avLst>
              <a:gd name="adj1" fmla="val -61409"/>
              <a:gd name="adj2" fmla="val 119507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Both algorithms</a:t>
            </a:r>
            <a:br>
              <a:rPr lang="en-US" sz="2400" dirty="0">
                <a:solidFill>
                  <a:schemeClr val="tx1"/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are generic!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3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/>
        </p:nvCxnSpPr>
        <p:spPr>
          <a:xfrm>
            <a:off x="838199" y="3378201"/>
            <a:ext cx="10750685" cy="0"/>
          </a:xfrm>
          <a:prstGeom prst="line">
            <a:avLst/>
          </a:prstGeom>
          <a:ln w="381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/>
          <p:cNvCxnSpPr>
            <a:stCxn id="33" idx="2"/>
            <a:endCxn id="15" idx="1"/>
          </p:cNvCxnSpPr>
          <p:nvPr/>
        </p:nvCxnSpPr>
        <p:spPr>
          <a:xfrm rot="5400000">
            <a:off x="5818623" y="1627845"/>
            <a:ext cx="3029278" cy="4139383"/>
          </a:xfrm>
          <a:prstGeom prst="curvedConnector4">
            <a:avLst>
              <a:gd name="adj1" fmla="val 35922"/>
              <a:gd name="adj2" fmla="val 113705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ttps://cdn4.iconfinder.com/data/icons/REALVISTA/accounting/png/400/industr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306" y="876584"/>
            <a:ext cx="1705799" cy="170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4177661" y="1883937"/>
            <a:ext cx="958541" cy="1684"/>
          </a:xfrm>
          <a:prstGeom prst="straightConnector1">
            <a:avLst/>
          </a:prstGeom>
          <a:ln w="76200">
            <a:solidFill>
              <a:srgbClr val="0090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>
              <a:xfrm>
                <a:off x="4732317" y="2431627"/>
                <a:ext cx="2727366" cy="744283"/>
              </a:xfrm>
              <a:prstGeom prst="roundRect">
                <a:avLst/>
              </a:prstGeom>
              <a:noFill/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𝒜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Radnika" pitchFamily="2" charset="77"/>
                </a:endParaRP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317" y="2431627"/>
                <a:ext cx="2727366" cy="744283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" descr="ttps://cdn4.iconfinder.com/data/icons/REALVISTA/accounting/png/400/industr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570" y="4359275"/>
            <a:ext cx="1705799" cy="170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4746011" y="5837905"/>
                <a:ext cx="2727366" cy="744283"/>
              </a:xfrm>
              <a:prstGeom prst="roundRect">
                <a:avLst/>
              </a:prstGeom>
              <a:noFill/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𝒜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Radnika" pitchFamily="2" charset="77"/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6011" y="5837905"/>
                <a:ext cx="2727366" cy="744283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/>
          <p:cNvCxnSpPr/>
          <p:nvPr/>
        </p:nvCxnSpPr>
        <p:spPr>
          <a:xfrm>
            <a:off x="6994107" y="1842386"/>
            <a:ext cx="958541" cy="168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18544" y="432006"/>
            <a:ext cx="4298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Preprocessing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/>
              <p:cNvSpPr/>
              <p:nvPr/>
            </p:nvSpPr>
            <p:spPr>
              <a:xfrm>
                <a:off x="838199" y="1468176"/>
                <a:ext cx="3356428" cy="714721"/>
              </a:xfrm>
              <a:prstGeom prst="roundRect">
                <a:avLst/>
              </a:prstGeom>
              <a:solidFill>
                <a:srgbClr val="009051"/>
              </a:solidFill>
              <a:ln w="57150">
                <a:solidFill>
                  <a:srgbClr val="0090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>
                    <a:solidFill>
                      <a:schemeClr val="bg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Group:</a:t>
                </a:r>
                <a:r>
                  <a:rPr lang="en-US" sz="2600" dirty="0">
                    <a:solidFill>
                      <a:schemeClr val="bg1"/>
                    </a:solidFill>
                    <a:latin typeface="Radnika Medium" pitchFamily="2" charset="77"/>
                    <a:cs typeface="Arial" panose="020B0604020202020204" pitchFamily="34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chemeClr val="bg1"/>
                        </a:solidFill>
                        <a:latin typeface="Cambria Math" charset="0"/>
                      </a:rPr>
                      <m:t>𝔾</m:t>
                    </m:r>
                    <m:r>
                      <a:rPr lang="en-US" sz="2600" i="1">
                        <a:solidFill>
                          <a:schemeClr val="bg1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2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Radnika Medium" charset="0"/>
                            <a:cs typeface="Radnika Medium" charset="0"/>
                          </a:rPr>
                        </m:ctrlPr>
                      </m:dPr>
                      <m:e>
                        <m:r>
                          <a:rPr lang="en-US" sz="2600">
                            <a:solidFill>
                              <a:schemeClr val="bg1"/>
                            </a:solidFill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𝑔</m:t>
                        </m:r>
                      </m:e>
                    </m:d>
                  </m:oMath>
                </a14:m>
                <a:endParaRPr lang="en-US" sz="2600" dirty="0">
                  <a:solidFill>
                    <a:schemeClr val="bg1"/>
                  </a:solidFill>
                  <a:latin typeface="Radnika Medium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Rounded 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468176"/>
                <a:ext cx="3356428" cy="71472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57150">
                <a:solidFill>
                  <a:srgbClr val="00905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/>
              <p:cNvSpPr/>
              <p:nvPr/>
            </p:nvSpPr>
            <p:spPr>
              <a:xfrm>
                <a:off x="7952649" y="1468176"/>
                <a:ext cx="2900608" cy="714721"/>
              </a:xfrm>
              <a:prstGeom prst="roundRect">
                <a:avLst/>
              </a:prstGeom>
              <a:solidFill>
                <a:srgbClr val="C00000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>
                    <a:solidFill>
                      <a:schemeClr val="bg1"/>
                    </a:solidFill>
                    <a:latin typeface="Radnika Medium" pitchFamily="2" charset="77"/>
                    <a:ea typeface="Radnika Medium" charset="0"/>
                    <a:cs typeface="Radnika Medium" charset="0"/>
                  </a:rPr>
                  <a:t>Advice: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Radnika Medium" charset="0"/>
                            <a:cs typeface="Radnika Medium" charset="0"/>
                          </a:rPr>
                        </m:ctrlPr>
                      </m:sSubPr>
                      <m:e>
                        <m:r>
                          <a:rPr lang="en-US" sz="2600" smtClean="0">
                            <a:solidFill>
                              <a:schemeClr val="bg1"/>
                            </a:solidFill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𝑠𝑡</m:t>
                        </m:r>
                      </m:e>
                      <m:sub>
                        <m:r>
                          <a:rPr lang="en-US" sz="2600">
                            <a:solidFill>
                              <a:schemeClr val="bg1"/>
                            </a:solidFill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𝔾</m:t>
                        </m:r>
                      </m:sub>
                    </m:sSub>
                  </m:oMath>
                </a14:m>
                <a:endParaRPr lang="en-US" sz="2600" dirty="0">
                  <a:solidFill>
                    <a:schemeClr val="bg1"/>
                  </a:solidFill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33" name="Rounded 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2649" y="1468176"/>
                <a:ext cx="2900608" cy="71472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571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/>
          <p:cNvCxnSpPr/>
          <p:nvPr/>
        </p:nvCxnSpPr>
        <p:spPr>
          <a:xfrm flipV="1">
            <a:off x="7181499" y="5514486"/>
            <a:ext cx="1281539" cy="1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ounded Rectangle 36"/>
              <p:cNvSpPr/>
              <p:nvPr/>
            </p:nvSpPr>
            <p:spPr>
              <a:xfrm>
                <a:off x="8463038" y="5002656"/>
                <a:ext cx="2217154" cy="954601"/>
              </a:xfrm>
              <a:prstGeom prst="roundRect">
                <a:avLst/>
              </a:prstGeom>
              <a:solidFill>
                <a:srgbClr val="7030A0"/>
              </a:solidFill>
              <a:ln w="571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>
                    <a:solidFill>
                      <a:schemeClr val="bg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Solution:</a:t>
                </a:r>
                <a:br>
                  <a:rPr lang="en-US" sz="2600" dirty="0">
                    <a:solidFill>
                      <a:schemeClr val="bg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600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∈</m:t>
                      </m:r>
                      <m:sSub>
                        <m:sSubPr>
                          <m:ctrlP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ℤ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2600" dirty="0">
                  <a:solidFill>
                    <a:schemeClr val="bg1"/>
                  </a:solidFill>
                  <a:latin typeface="Radnika Medium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ounded 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3038" y="5002656"/>
                <a:ext cx="2217154" cy="954601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571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ounded Rectangle 37"/>
              <p:cNvSpPr/>
              <p:nvPr/>
            </p:nvSpPr>
            <p:spPr>
              <a:xfrm>
                <a:off x="838199" y="4962838"/>
                <a:ext cx="3357788" cy="816301"/>
              </a:xfrm>
              <a:prstGeom prst="roundRect">
                <a:avLst/>
              </a:prstGeom>
              <a:solidFill>
                <a:srgbClr val="009051"/>
              </a:solidFill>
              <a:ln w="57150">
                <a:solidFill>
                  <a:srgbClr val="0090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600" dirty="0">
                    <a:solidFill>
                      <a:schemeClr val="bg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  Instance:</a:t>
                </a:r>
                <a:r>
                  <a:rPr lang="en-US" sz="2600" dirty="0">
                    <a:solidFill>
                      <a:schemeClr val="bg1"/>
                    </a:solidFill>
                    <a:latin typeface="Radnika Medium" pitchFamily="2" charset="77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𝑔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𝑥</m:t>
                        </m:r>
                      </m:sup>
                    </m:sSup>
                    <m:r>
                      <a:rPr lang="en-US" sz="2600" b="0" i="1" smtClean="0">
                        <a:solidFill>
                          <a:schemeClr val="bg1"/>
                        </a:solidFill>
                        <a:latin typeface="Cambria Math" charset="0"/>
                      </a:rPr>
                      <m:t>∈</m:t>
                    </m:r>
                    <m:r>
                      <a:rPr lang="en-US" sz="2600" b="0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𝔾</m:t>
                    </m:r>
                  </m:oMath>
                </a14:m>
                <a:endParaRPr lang="en-US" sz="2600" dirty="0">
                  <a:solidFill>
                    <a:schemeClr val="bg1"/>
                  </a:solidFill>
                  <a:latin typeface="Radnika Medium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Rounded 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4962838"/>
                <a:ext cx="3357788" cy="816301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57150">
                <a:solidFill>
                  <a:srgbClr val="00905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818545" y="3427578"/>
            <a:ext cx="4298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Online phase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4177661" y="5396796"/>
            <a:ext cx="958541" cy="1684"/>
          </a:xfrm>
          <a:prstGeom prst="straightConnector1">
            <a:avLst/>
          </a:prstGeom>
          <a:ln w="76200">
            <a:solidFill>
              <a:srgbClr val="0090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ounded Rectangular Callout 18"/>
              <p:cNvSpPr/>
              <p:nvPr/>
            </p:nvSpPr>
            <p:spPr>
              <a:xfrm>
                <a:off x="8567362" y="2443584"/>
                <a:ext cx="2546019" cy="804127"/>
              </a:xfrm>
              <a:prstGeom prst="wedgeRoundRectCallout">
                <a:avLst>
                  <a:gd name="adj1" fmla="val 4440"/>
                  <a:gd name="adj2" fmla="val -70165"/>
                  <a:gd name="adj3" fmla="val 16667"/>
                </a:avLst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Advice size   </a:t>
                </a:r>
                <a14:m>
                  <m:oMath xmlns:m="http://schemas.openxmlformats.org/officeDocument/2006/math">
                    <m:r>
                      <a:rPr lang="en-US" sz="2800" smtClean="0">
                        <a:solidFill>
                          <a:schemeClr val="tx1"/>
                        </a:solidFill>
                        <a:latin typeface="Cambria Math" charset="0"/>
                        <a:ea typeface="Radnika Medium" charset="0"/>
                        <a:cs typeface="Radnika Medium" charset="0"/>
                      </a:rPr>
                      <m:t>𝑆</m:t>
                    </m:r>
                  </m:oMath>
                </a14:m>
                <a:endParaRPr lang="en-US" dirty="0">
                  <a:solidFill>
                    <a:schemeClr val="tx1"/>
                  </a:solidFill>
                  <a:latin typeface="Radnika Medium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ounded Rectangular Callout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7362" y="2443584"/>
                <a:ext cx="2546019" cy="804127"/>
              </a:xfrm>
              <a:prstGeom prst="wedgeRoundRectCallout">
                <a:avLst>
                  <a:gd name="adj1" fmla="val 4440"/>
                  <a:gd name="adj2" fmla="val -70165"/>
                  <a:gd name="adj3" fmla="val 16667"/>
                </a:avLst>
              </a:prstGeom>
              <a:blipFill>
                <a:blip r:embed="rId10"/>
                <a:stretch>
                  <a:fillRect l="-198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ular Callout 19"/>
              <p:cNvSpPr/>
              <p:nvPr/>
            </p:nvSpPr>
            <p:spPr>
              <a:xfrm>
                <a:off x="7073740" y="3956713"/>
                <a:ext cx="2644418" cy="804127"/>
              </a:xfrm>
              <a:prstGeom prst="wedgeRoundRectCallout">
                <a:avLst>
                  <a:gd name="adj1" fmla="val -49850"/>
                  <a:gd name="adj2" fmla="val 85860"/>
                  <a:gd name="adj3" fmla="val 16667"/>
                </a:avLst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Online time   </a:t>
                </a:r>
                <a14:m>
                  <m:oMath xmlns:m="http://schemas.openxmlformats.org/officeDocument/2006/math">
                    <m:r>
                      <a:rPr lang="en-US" sz="2800" smtClean="0">
                        <a:solidFill>
                          <a:schemeClr val="tx1"/>
                        </a:solidFill>
                        <a:latin typeface="Cambria Math" charset="0"/>
                        <a:ea typeface="Radnika Medium" charset="0"/>
                        <a:cs typeface="Radnika Medium" charset="0"/>
                      </a:rPr>
                      <m:t>𝑇</m:t>
                    </m:r>
                  </m:oMath>
                </a14:m>
                <a:endParaRPr lang="en-US" dirty="0">
                  <a:solidFill>
                    <a:schemeClr val="tx1"/>
                  </a:solidFill>
                  <a:latin typeface="Radnika Medium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ounded Rectangular Callout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740" y="3956713"/>
                <a:ext cx="2644418" cy="804127"/>
              </a:xfrm>
              <a:prstGeom prst="wedgeRoundRectCallout">
                <a:avLst>
                  <a:gd name="adj1" fmla="val -49850"/>
                  <a:gd name="adj2" fmla="val 85860"/>
                  <a:gd name="adj3" fmla="val 16667"/>
                </a:avLst>
              </a:prstGeom>
              <a:blipFill>
                <a:blip r:embed="rId11"/>
                <a:stretch>
                  <a:fillRect l="-47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ular Callout 24"/>
              <p:cNvSpPr/>
              <p:nvPr/>
            </p:nvSpPr>
            <p:spPr>
              <a:xfrm>
                <a:off x="6798111" y="279285"/>
                <a:ext cx="4315270" cy="804127"/>
              </a:xfrm>
              <a:prstGeom prst="wedgeRoundRectCallout">
                <a:avLst>
                  <a:gd name="adj1" fmla="val -49850"/>
                  <a:gd name="adj2" fmla="val 85860"/>
                  <a:gd name="adj3" fmla="val 16667"/>
                </a:avLst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Preprocessing time   </a:t>
                </a:r>
                <a14:m>
                  <m:oMath xmlns:m="http://schemas.openxmlformats.org/officeDocument/2006/math">
                    <m:r>
                      <a:rPr lang="en-US" sz="2800" smtClean="0">
                        <a:solidFill>
                          <a:schemeClr val="tx1"/>
                        </a:solidFill>
                        <a:latin typeface="Cambria Math" charset="0"/>
                        <a:ea typeface="Radnika Medium" charset="0"/>
                        <a:cs typeface="Radnika Medium" charset="0"/>
                      </a:rPr>
                      <m:t>𝑃</m:t>
                    </m:r>
                  </m:oMath>
                </a14:m>
                <a:endParaRPr lang="en-US" dirty="0">
                  <a:solidFill>
                    <a:schemeClr val="tx1"/>
                  </a:solidFill>
                  <a:latin typeface="Radnika Medium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Rounded Rectangular Callout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8111" y="279285"/>
                <a:ext cx="4315270" cy="804127"/>
              </a:xfrm>
              <a:prstGeom prst="wedgeRoundRectCallout">
                <a:avLst>
                  <a:gd name="adj1" fmla="val -49850"/>
                  <a:gd name="adj2" fmla="val 85860"/>
                  <a:gd name="adj3" fmla="val 16667"/>
                </a:avLst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ular Callout 25"/>
              <p:cNvSpPr/>
              <p:nvPr/>
            </p:nvSpPr>
            <p:spPr>
              <a:xfrm>
                <a:off x="6837617" y="6065074"/>
                <a:ext cx="3002754" cy="696580"/>
              </a:xfrm>
              <a:prstGeom prst="wedgeRoundRectCallout">
                <a:avLst>
                  <a:gd name="adj1" fmla="val -24974"/>
                  <a:gd name="adj2" fmla="val -110027"/>
                  <a:gd name="adj3" fmla="val 16667"/>
                </a:avLst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Success prob.   </a:t>
                </a:r>
                <a14:m>
                  <m:oMath xmlns:m="http://schemas.openxmlformats.org/officeDocument/2006/math">
                    <m:r>
                      <a:rPr lang="en-US" sz="2800" smtClean="0">
                        <a:solidFill>
                          <a:schemeClr val="tx1"/>
                        </a:solidFill>
                        <a:latin typeface="Cambria Math" charset="0"/>
                        <a:ea typeface="Radnika Medium" charset="0"/>
                        <a:cs typeface="Radnika Medium" charset="0"/>
                      </a:rPr>
                      <m:t>𝜖</m:t>
                    </m:r>
                  </m:oMath>
                </a14:m>
                <a:endParaRPr lang="en-US" dirty="0">
                  <a:solidFill>
                    <a:schemeClr val="tx1"/>
                  </a:solidFill>
                  <a:latin typeface="Radnika Medium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ounded Rectangular Callout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7617" y="6065074"/>
                <a:ext cx="3002754" cy="696580"/>
              </a:xfrm>
              <a:prstGeom prst="wedgeRoundRectCallout">
                <a:avLst>
                  <a:gd name="adj1" fmla="val -24974"/>
                  <a:gd name="adj2" fmla="val -110027"/>
                  <a:gd name="adj3" fmla="val 16667"/>
                </a:avLst>
              </a:prstGeom>
              <a:blipFill>
                <a:blip r:embed="rId13"/>
                <a:stretch>
                  <a:fillRect l="-1255" b="-561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28</a:t>
            </a:fld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D30BAA-2FF6-C64E-B0DA-4809974ED506}"/>
              </a:ext>
            </a:extLst>
          </p:cNvPr>
          <p:cNvSpPr/>
          <p:nvPr/>
        </p:nvSpPr>
        <p:spPr>
          <a:xfrm>
            <a:off x="0" y="6423150"/>
            <a:ext cx="65001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Initiated by Hellman (1980) in context of OWFs</a:t>
            </a:r>
          </a:p>
        </p:txBody>
      </p:sp>
    </p:spTree>
    <p:extLst>
      <p:ext uri="{BB962C8B-B14F-4D97-AF65-F5344CB8AC3E}">
        <p14:creationId xmlns:p14="http://schemas.microsoft.com/office/powerpoint/2010/main" val="406184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5" grpId="0" animBg="1"/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Radnika Medium" pitchFamily="2" charset="77"/>
                <a:cs typeface="Arial" panose="020B0604020202020204" pitchFamily="34" charset="0"/>
              </a:rPr>
              <a:t>Rest of this talk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198" y="1690687"/>
                <a:ext cx="10515602" cy="4486275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3200" dirty="0">
                    <a:solidFill>
                      <a:schemeClr val="bg1"/>
                    </a:solidFill>
                    <a:latin typeface="Radnika Medium" pitchFamily="2" charset="77"/>
                    <a:cs typeface="Arial" panose="020B0604020202020204" pitchFamily="34" charset="0"/>
                  </a:rPr>
                  <a:t>Background: Preprocessing attacks are relevant</a:t>
                </a:r>
              </a:p>
              <a:p>
                <a:pPr lvl="1"/>
                <a:r>
                  <a:rPr lang="en-US" sz="2800" dirty="0">
                    <a:solidFill>
                      <a:schemeClr val="bg1">
                        <a:lumMod val="65000"/>
                      </a:schemeClr>
                    </a:solidFill>
                    <a:latin typeface="Radnika Medium" pitchFamily="2" charset="77"/>
                    <a:cs typeface="Arial" panose="020B0604020202020204" pitchFamily="34" charset="0"/>
                  </a:rPr>
                  <a:t>Preexisting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charset="0"/>
                      </a:rPr>
                      <m:t>𝑆</m:t>
                    </m:r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charset="0"/>
                      </a:rPr>
                      <m:t>𝑇</m:t>
                    </m:r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charset="0"/>
                      </a:rPr>
                      <m:t>=</m:t>
                    </m:r>
                    <m:acc>
                      <m:accPr>
                        <m:chr m:val="̃"/>
                        <m:ctrlP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charset="0"/>
                          </a:rPr>
                          <m:t>𝑂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charset="0"/>
                      </a:rPr>
                      <m:t>(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charset="0"/>
                          </a:rPr>
                          <m:t>𝑁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charset="0"/>
                          </a:rPr>
                          <m:t>1/3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>
                        <a:lumMod val="65000"/>
                      </a:schemeClr>
                    </a:solidFill>
                    <a:latin typeface="Radnika Medium" pitchFamily="2" charset="77"/>
                    <a:cs typeface="Arial" panose="020B0604020202020204" pitchFamily="34" charset="0"/>
                  </a:rPr>
                  <a:t> generic attack on discrete log</a:t>
                </a:r>
                <a:r>
                  <a:rPr lang="en-US" sz="2800" dirty="0">
                    <a:solidFill>
                      <a:schemeClr val="bg1"/>
                    </a:solidFill>
                    <a:latin typeface="Radnika Medium" pitchFamily="2" charset="77"/>
                    <a:cs typeface="Arial" panose="020B0604020202020204" pitchFamily="34" charset="0"/>
                  </a:rPr>
                  <a:t/>
                </a:r>
                <a:br>
                  <a:rPr lang="en-US" sz="2800" dirty="0">
                    <a:solidFill>
                      <a:schemeClr val="bg1"/>
                    </a:solidFill>
                    <a:latin typeface="Radnika Medium" pitchFamily="2" charset="77"/>
                    <a:cs typeface="Arial" panose="020B0604020202020204" pitchFamily="34" charset="0"/>
                  </a:rPr>
                </a:br>
                <a:endParaRPr lang="en-US" sz="1200" dirty="0">
                  <a:solidFill>
                    <a:schemeClr val="bg1"/>
                  </a:solidFill>
                  <a:latin typeface="Radnika Medium" pitchFamily="2" charset="77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sz="3200" dirty="0">
                    <a:solidFill>
                      <a:schemeClr val="bg1"/>
                    </a:solidFill>
                    <a:latin typeface="Radnika Medium" pitchFamily="2" charset="77"/>
                    <a:cs typeface="Arial" panose="020B0604020202020204" pitchFamily="34" charset="0"/>
                  </a:rPr>
                  <a:t>Our results: Preprocessing lower-bounds and attacks</a:t>
                </a:r>
              </a:p>
              <a:p>
                <a:pPr lvl="1"/>
                <a:r>
                  <a:rPr lang="en-US" sz="2800" dirty="0">
                    <a:solidFill>
                      <a:schemeClr val="bg1">
                        <a:lumMod val="65000"/>
                      </a:schemeClr>
                    </a:solidFill>
                    <a:latin typeface="Radnika Medium" pitchFamily="2" charset="77"/>
                    <a:cs typeface="Arial" panose="020B0604020202020204" pitchFamily="34" charset="0"/>
                  </a:rPr>
                  <a:t>The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charset="0"/>
                          </a:rPr>
                          <m:t>𝑂</m:t>
                        </m:r>
                      </m:e>
                    </m:acc>
                    <m:r>
                      <a:rPr lang="en-US" sz="28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charset="0"/>
                      </a:rPr>
                      <m:t>(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charset="0"/>
                          </a:rPr>
                          <m:t>𝑁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charset="0"/>
                          </a:rPr>
                          <m:t>1/3</m:t>
                        </m:r>
                      </m:sup>
                    </m:sSup>
                    <m:r>
                      <a:rPr lang="en-US" sz="28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>
                        <a:lumMod val="65000"/>
                      </a:schemeClr>
                    </a:solidFill>
                    <a:latin typeface="Radnika Medium" pitchFamily="2" charset="77"/>
                    <a:cs typeface="Arial" panose="020B0604020202020204" pitchFamily="34" charset="0"/>
                  </a:rPr>
                  <a:t> generic dlog attack is optimal</a:t>
                </a:r>
              </a:p>
              <a:p>
                <a:pPr lvl="1"/>
                <a:r>
                  <a:rPr lang="en-US" sz="2800" dirty="0">
                    <a:solidFill>
                      <a:schemeClr val="bg1">
                        <a:lumMod val="65000"/>
                      </a:schemeClr>
                    </a:solidFill>
                    <a:latin typeface="Radnika Medium" pitchFamily="2" charset="77"/>
                    <a:cs typeface="Arial" panose="020B0604020202020204" pitchFamily="34" charset="0"/>
                  </a:rPr>
                  <a:t>Any such attack must use </a:t>
                </a:r>
                <a:r>
                  <a:rPr lang="en-US" sz="2800" u="sng" dirty="0">
                    <a:solidFill>
                      <a:schemeClr val="bg1">
                        <a:lumMod val="65000"/>
                      </a:schemeClr>
                    </a:solidFill>
                    <a:latin typeface="Radnika Medium" pitchFamily="2" charset="77"/>
                    <a:cs typeface="Arial" panose="020B0604020202020204" pitchFamily="34" charset="0"/>
                  </a:rPr>
                  <a:t>lots</a:t>
                </a:r>
                <a:r>
                  <a:rPr lang="en-US" sz="2800" dirty="0">
                    <a:solidFill>
                      <a:schemeClr val="bg1">
                        <a:lumMod val="65000"/>
                      </a:schemeClr>
                    </a:solidFill>
                    <a:latin typeface="Radnika Medium" pitchFamily="2" charset="77"/>
                    <a:cs typeface="Arial" panose="020B0604020202020204" pitchFamily="34" charset="0"/>
                  </a:rPr>
                  <a:t> of preprocessing: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charset="0"/>
                      </a:rPr>
                      <m:t>Ω</m:t>
                    </m:r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charset="0"/>
                      </a:rPr>
                      <m:t>(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charset="0"/>
                          </a:rPr>
                          <m:t>𝑁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charset="0"/>
                          </a:rPr>
                          <m:t>2/3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>
                        <a:lumMod val="65000"/>
                      </a:schemeClr>
                    </a:solidFill>
                    <a:latin typeface="Radnika Medium" pitchFamily="2" charset="77"/>
                    <a:cs typeface="Arial" panose="020B0604020202020204" pitchFamily="34" charset="0"/>
                  </a:rPr>
                  <a:t> </a:t>
                </a:r>
                <a:endParaRPr lang="en-US" sz="2800" dirty="0">
                  <a:solidFill>
                    <a:schemeClr val="bg1"/>
                  </a:solidFill>
                  <a:latin typeface="Radnika Medium" pitchFamily="2" charset="77"/>
                  <a:cs typeface="Arial" panose="020B0604020202020204" pitchFamily="34" charset="0"/>
                </a:endParaRPr>
              </a:p>
              <a:p>
                <a:pPr lvl="1"/>
                <a:r>
                  <a:rPr lang="en-US" sz="2800" dirty="0">
                    <a:solidFill>
                      <a:schemeClr val="bg1">
                        <a:lumMod val="65000"/>
                      </a:schemeClr>
                    </a:solidFill>
                    <a:latin typeface="Radnika Medium" pitchFamily="2" charset="77"/>
                    <a:cs typeface="Arial" panose="020B0604020202020204" pitchFamily="34" charset="0"/>
                  </a:rPr>
                  <a:t>New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charset="0"/>
                          </a:rPr>
                          <m:t>𝑂</m:t>
                        </m:r>
                      </m:e>
                    </m:acc>
                    <m:r>
                      <a:rPr lang="en-US" sz="28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charset="0"/>
                      </a:rPr>
                      <m:t>(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charset="0"/>
                          </a:rPr>
                          <m:t>𝑁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charset="0"/>
                          </a:rPr>
                          <m:t>1/</m:t>
                        </m:r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charset="0"/>
                          </a:rPr>
                          <m:t>5</m:t>
                        </m:r>
                      </m:sup>
                    </m:sSup>
                    <m:r>
                      <a:rPr lang="en-US" sz="28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charset="0"/>
                      </a:rPr>
                      <m:t>) </m:t>
                    </m:r>
                  </m:oMath>
                </a14:m>
                <a:r>
                  <a:rPr lang="en-US" sz="2800" dirty="0">
                    <a:solidFill>
                      <a:schemeClr val="bg1">
                        <a:lumMod val="65000"/>
                      </a:schemeClr>
                    </a:solidFill>
                    <a:latin typeface="Radnika Medium" pitchFamily="2" charset="77"/>
                    <a:cs typeface="Arial" panose="020B0604020202020204" pitchFamily="34" charset="0"/>
                  </a:rPr>
                  <a:t>preprocessing attack on DDH-like problem</a:t>
                </a:r>
                <a:br>
                  <a:rPr lang="en-US" sz="2800" dirty="0">
                    <a:solidFill>
                      <a:schemeClr val="bg1">
                        <a:lumMod val="65000"/>
                      </a:schemeClr>
                    </a:solidFill>
                    <a:latin typeface="Radnika Medium" pitchFamily="2" charset="77"/>
                    <a:cs typeface="Arial" panose="020B0604020202020204" pitchFamily="34" charset="0"/>
                  </a:rPr>
                </a:br>
                <a:endParaRPr lang="en-US" sz="2200" dirty="0">
                  <a:solidFill>
                    <a:schemeClr val="bg1">
                      <a:lumMod val="65000"/>
                    </a:schemeClr>
                  </a:solidFill>
                  <a:latin typeface="Radnika Medium" pitchFamily="2" charset="77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sz="3200" dirty="0">
                    <a:solidFill>
                      <a:schemeClr val="bg1"/>
                    </a:solidFill>
                    <a:latin typeface="Radnika Medium" pitchFamily="2" charset="77"/>
                    <a:cs typeface="Arial" panose="020B0604020202020204" pitchFamily="34" charset="0"/>
                  </a:rPr>
                  <a:t>Open questions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8" y="1690687"/>
                <a:ext cx="10515602" cy="4486275"/>
              </a:xfrm>
              <a:blipFill>
                <a:blip r:embed="rId2"/>
                <a:stretch>
                  <a:fillRect l="-1448" t="-2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>
                <a:latin typeface="Radnika Medium" pitchFamily="2" charset="77"/>
                <a:cs typeface="Arial" panose="020B0604020202020204" pitchFamily="34" charset="0"/>
              </a:rPr>
              <a:t>29</a:t>
            </a:fld>
            <a:endParaRPr lang="en-US">
              <a:latin typeface="Radnika Medium" pitchFamily="2" charset="77"/>
              <a:cs typeface="Arial" panose="020B0604020202020204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50602" y="1532564"/>
            <a:ext cx="745066" cy="781579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adnika Medium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96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Warm-Up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In the random oracle model we are given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for a random value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 smtClean="0"/>
                  <a:t>. The attacker can make q queries to the random oracle. What is the probability that the attacker can find a pre-image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</m:oMath>
                </a14:m>
                <a:r>
                  <a:rPr lang="en-US" dirty="0" smtClean="0"/>
                  <a:t>?</a:t>
                </a:r>
              </a:p>
              <a:p>
                <a:endParaRPr lang="en-US" dirty="0"/>
              </a:p>
              <a:p>
                <a:r>
                  <a:rPr lang="en-US" dirty="0" smtClean="0"/>
                  <a:t>In the ideal-permutation model we are given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for a random value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 smtClean="0"/>
                  <a:t>. </a:t>
                </a:r>
                <a:r>
                  <a:rPr lang="en-US" dirty="0"/>
                  <a:t>What is the probability that the attacker can find a pre-image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</m:oMath>
                </a14:m>
                <a:r>
                  <a:rPr lang="en-US" dirty="0" smtClean="0"/>
                  <a:t> after at most q oracle queries?</a:t>
                </a:r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 r="-1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2912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367079" y="1473444"/>
                <a:ext cx="11258550" cy="3676650"/>
              </a:xfrm>
              <a:prstGeom prst="roundRect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b="1" dirty="0">
                    <a:solidFill>
                      <a:srgbClr val="C00000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Theorem.</a:t>
                </a:r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>
                    <a:solidFill>
                      <a:schemeClr val="bg2">
                        <a:lumMod val="50000"/>
                      </a:schemeClr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[</a:t>
                </a:r>
                <a:r>
                  <a:rPr lang="en-US" sz="2200" dirty="0" err="1">
                    <a:solidFill>
                      <a:schemeClr val="bg2">
                        <a:lumMod val="50000"/>
                      </a:schemeClr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Mihalcik</a:t>
                </a:r>
                <a:r>
                  <a:rPr lang="en-US" sz="2200" dirty="0">
                    <a:solidFill>
                      <a:schemeClr val="bg2">
                        <a:lumMod val="50000"/>
                      </a:schemeClr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2010] [Lee, </a:t>
                </a:r>
                <a:r>
                  <a:rPr lang="en-US" sz="2200" dirty="0" err="1">
                    <a:solidFill>
                      <a:schemeClr val="bg2">
                        <a:lumMod val="50000"/>
                      </a:schemeClr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Cheon</a:t>
                </a:r>
                <a:r>
                  <a:rPr lang="en-US" sz="2200" dirty="0">
                    <a:solidFill>
                      <a:schemeClr val="bg2">
                        <a:lumMod val="50000"/>
                      </a:schemeClr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, Hong 2011] [Bernstein and Lange 2013]</a:t>
                </a:r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/>
                </a:r>
                <a:b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</a:br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There is a generic </a:t>
                </a:r>
                <a:r>
                  <a:rPr lang="en-US" sz="3200" dirty="0" err="1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dlog</a:t>
                </a:r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algorithm with preprocessing that:</a:t>
                </a:r>
              </a:p>
              <a:p>
                <a:pPr marL="457200" indent="-457200">
                  <a:buFont typeface="Arial" charset="0"/>
                  <a:buChar char="•"/>
                </a:pPr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uses 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chemeClr val="tx1"/>
                        </a:solidFill>
                        <a:latin typeface="Cambria Math" charset="0"/>
                        <a:ea typeface="Radnika Medium" charset="0"/>
                        <a:cs typeface="Radnika Medium" charset="0"/>
                      </a:rPr>
                      <m:t>𝑆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bits of group-specific advice,</a:t>
                </a:r>
              </a:p>
              <a:p>
                <a:pPr marL="457200" indent="-457200">
                  <a:buFont typeface="Arial" charset="0"/>
                  <a:buChar char="•"/>
                </a:pPr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uses 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chemeClr val="tx1"/>
                        </a:solidFill>
                        <a:latin typeface="Cambria Math" charset="0"/>
                        <a:ea typeface="Radnika Medium" charset="0"/>
                        <a:cs typeface="Radnika Medium" charset="0"/>
                      </a:rPr>
                      <m:t>𝑇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online time, and</a:t>
                </a:r>
              </a:p>
              <a:p>
                <a:pPr marL="457200" indent="-457200">
                  <a:buFont typeface="Arial" charset="0"/>
                  <a:buChar char="•"/>
                </a:pPr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succeeds with probability 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chemeClr val="tx1"/>
                        </a:solidFill>
                        <a:latin typeface="Cambria Math" charset="0"/>
                        <a:ea typeface="Radnika Medium" charset="0"/>
                        <a:cs typeface="Radnika Medium" charset="0"/>
                      </a:rPr>
                      <m:t>𝜖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,</a:t>
                </a:r>
              </a:p>
              <a:p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such that: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>
                          <a:solidFill>
                            <a:schemeClr val="tx1"/>
                          </a:solidFill>
                          <a:latin typeface="Cambria Math" charset="0"/>
                          <a:ea typeface="Radnika Medium" charset="0"/>
                          <a:cs typeface="Radnika Medium" charset="0"/>
                        </a:rPr>
                        <m:t>𝑆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adnika Medium" charset="0"/>
                              <a:cs typeface="Radnika Medium" charset="0"/>
                            </a:rPr>
                          </m:ctrlPr>
                        </m:sSupPr>
                        <m:e>
                          <m:r>
                            <a:rPr lang="en-US" sz="3200">
                              <a:solidFill>
                                <a:schemeClr val="tx1"/>
                              </a:solidFill>
                              <a:latin typeface="Cambria Math" charset="0"/>
                              <a:ea typeface="Radnika Medium" charset="0"/>
                              <a:cs typeface="Radnika Medium" charset="0"/>
                            </a:rPr>
                            <m:t>𝑇</m:t>
                          </m:r>
                        </m:e>
                        <m:sup>
                          <m:r>
                            <a:rPr lang="en-US" sz="3200">
                              <a:solidFill>
                                <a:schemeClr val="tx1"/>
                              </a:solidFill>
                              <a:latin typeface="Cambria Math" charset="0"/>
                              <a:ea typeface="Radnika Medium" charset="0"/>
                              <a:cs typeface="Radnika Medium" charset="0"/>
                            </a:rPr>
                            <m:t>2</m:t>
                          </m:r>
                        </m:sup>
                      </m:sSup>
                      <m:r>
                        <a:rPr lang="en-US" sz="3200">
                          <a:solidFill>
                            <a:schemeClr val="tx1"/>
                          </a:solidFill>
                          <a:latin typeface="Cambria Math" charset="0"/>
                          <a:ea typeface="Radnika Medium" charset="0"/>
                          <a:cs typeface="Radnika Medium" charset="0"/>
                        </a:rPr>
                        <m:t>=</m:t>
                      </m:r>
                      <m:acc>
                        <m:accPr>
                          <m:chr m:val="̃"/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adnika Medium" charset="0"/>
                              <a:cs typeface="Radnika Medium" charset="0"/>
                            </a:rPr>
                          </m:ctrlPr>
                        </m:accPr>
                        <m:e>
                          <m:r>
                            <a:rPr lang="en-US" sz="320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Radnika Medium" charset="0"/>
                              <a:cs typeface="Radnika Medium" charset="0"/>
                            </a:rPr>
                            <m:t>𝑂</m:t>
                          </m:r>
                        </m:e>
                      </m:acc>
                      <m:r>
                        <a:rPr lang="en-US" sz="3200">
                          <a:solidFill>
                            <a:schemeClr val="tx1"/>
                          </a:solidFill>
                          <a:latin typeface="Cambria Math" charset="0"/>
                          <a:ea typeface="Radnika Medium" charset="0"/>
                          <a:cs typeface="Radnika Medium" charset="0"/>
                        </a:rPr>
                        <m:t>(</m:t>
                      </m:r>
                      <m:r>
                        <a:rPr lang="en-US" sz="3200">
                          <a:solidFill>
                            <a:schemeClr val="tx1"/>
                          </a:solidFill>
                          <a:latin typeface="Cambria Math" charset="0"/>
                          <a:ea typeface="Radnika Medium" charset="0"/>
                          <a:cs typeface="Radnika Medium" charset="0"/>
                        </a:rPr>
                        <m:t>𝜖</m:t>
                      </m:r>
                      <m:r>
                        <a:rPr lang="en-US" sz="3200">
                          <a:solidFill>
                            <a:schemeClr val="tx1"/>
                          </a:solidFill>
                          <a:latin typeface="Cambria Math" charset="0"/>
                          <a:ea typeface="Radnika Medium" charset="0"/>
                          <a:cs typeface="Radnika Medium" charset="0"/>
                        </a:rPr>
                        <m:t>𝑁</m:t>
                      </m:r>
                      <m:r>
                        <a:rPr lang="en-US" sz="3200">
                          <a:solidFill>
                            <a:schemeClr val="tx1"/>
                          </a:solidFill>
                          <a:latin typeface="Cambria Math" charset="0"/>
                          <a:ea typeface="Radnika Medium" charset="0"/>
                          <a:cs typeface="Radnika Medium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Radnika Medium" pitchFamily="2" charset="77"/>
                  <a:ea typeface="Radnika Medium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079" y="1473444"/>
                <a:ext cx="11258550" cy="3676650"/>
              </a:xfrm>
              <a:prstGeom prst="roundRect">
                <a:avLst/>
              </a:prstGeom>
              <a:blipFill>
                <a:blip r:embed="rId3"/>
                <a:stretch>
                  <a:fillRect b="-676"/>
                </a:stretch>
              </a:blipFill>
              <a:ln w="571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ular Callout 12"/>
              <p:cNvSpPr/>
              <p:nvPr/>
            </p:nvSpPr>
            <p:spPr>
              <a:xfrm>
                <a:off x="7720378" y="3754681"/>
                <a:ext cx="4283199" cy="1266825"/>
              </a:xfrm>
              <a:prstGeom prst="wedgeRoundRectCallout">
                <a:avLst>
                  <a:gd name="adj1" fmla="val -62195"/>
                  <a:gd name="adj2" fmla="val 36012"/>
                  <a:gd name="adj3" fmla="val 16667"/>
                </a:avLst>
              </a:prstGeom>
              <a:solidFill>
                <a:srgbClr val="008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Will sketch the algorithm for</a:t>
                </a:r>
                <a:br>
                  <a:rPr lang="en-US" sz="2400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r>
                      <a:rPr lang="en-US" sz="2400" smtClean="0">
                        <a:latin typeface="Cambria Math" charset="0"/>
                        <a:ea typeface="Radnika Medium" charset="0"/>
                        <a:cs typeface="Radnika Medium" charset="0"/>
                      </a:rPr>
                      <m:t>𝑆</m:t>
                    </m:r>
                    <m:r>
                      <a:rPr lang="en-US" sz="2400" smtClean="0">
                        <a:latin typeface="Cambria Math" charset="0"/>
                        <a:ea typeface="Radnika Medium" charset="0"/>
                        <a:cs typeface="Radnika Medium" charset="0"/>
                      </a:rPr>
                      <m:t>=</m:t>
                    </m:r>
                    <m:r>
                      <a:rPr lang="en-US" sz="2400" smtClean="0">
                        <a:latin typeface="Cambria Math" charset="0"/>
                        <a:ea typeface="Radnika Medium" charset="0"/>
                        <a:cs typeface="Radnika Medium" charset="0"/>
                      </a:rPr>
                      <m:t>𝑇</m:t>
                    </m:r>
                    <m:r>
                      <a:rPr lang="en-US" sz="2400" smtClean="0">
                        <a:latin typeface="Cambria Math" charset="0"/>
                        <a:ea typeface="Radnika Medium" charset="0"/>
                        <a:cs typeface="Radnika Medium" charset="0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Radnika Medium" charset="0"/>
                            <a:cs typeface="Radnika Medium" charset="0"/>
                          </a:rPr>
                        </m:ctrlPr>
                      </m:sSupPr>
                      <m:e>
                        <m:r>
                          <a:rPr lang="en-US" sz="2400" smtClean="0"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𝑁</m:t>
                        </m:r>
                      </m:e>
                      <m:sup>
                        <m:r>
                          <a:rPr lang="en-US" sz="2400" smtClean="0"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1/3</m:t>
                        </m:r>
                      </m:sup>
                    </m:sSup>
                  </m:oMath>
                </a14:m>
                <a:r>
                  <a:rPr lang="en-US" sz="2400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, constant </a:t>
                </a:r>
                <a14:m>
                  <m:oMath xmlns:m="http://schemas.openxmlformats.org/officeDocument/2006/math">
                    <m:r>
                      <a:rPr lang="en-US" sz="2400" smtClean="0">
                        <a:latin typeface="Cambria Math" charset="0"/>
                        <a:ea typeface="Radnika Medium" charset="0"/>
                        <a:cs typeface="Radnika Medium" charset="0"/>
                      </a:rPr>
                      <m:t>𝜖</m:t>
                    </m:r>
                  </m:oMath>
                </a14:m>
                <a:r>
                  <a:rPr lang="en-US" sz="2400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Rounded Rectangular Callout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0378" y="3754681"/>
                <a:ext cx="4283199" cy="1266825"/>
              </a:xfrm>
              <a:prstGeom prst="wedgeRoundRectCallout">
                <a:avLst>
                  <a:gd name="adj1" fmla="val -62195"/>
                  <a:gd name="adj2" fmla="val 36012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30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67079" y="727787"/>
            <a:ext cx="5915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A preexisting result</a:t>
            </a:r>
            <a:r>
              <a:rPr lang="mr-IN" sz="3200" dirty="0">
                <a:solidFill>
                  <a:schemeClr val="bg2">
                    <a:lumMod val="50000"/>
                  </a:schemeClr>
                </a:solidFill>
                <a:latin typeface="Radnika Medium" pitchFamily="2" charset="77"/>
                <a:ea typeface="Radnika Medium" charset="0"/>
                <a:cs typeface="Radnika Medium" charset="0"/>
              </a:rPr>
              <a:t>…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Radnika Medium" pitchFamily="2" charset="77"/>
              <a:ea typeface="Radnika Medium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22D142-F79B-CF48-9B23-F327E7576EF2}"/>
              </a:ext>
            </a:extLst>
          </p:cNvPr>
          <p:cNvSpPr/>
          <p:nvPr/>
        </p:nvSpPr>
        <p:spPr>
          <a:xfrm>
            <a:off x="7209035" y="5396765"/>
            <a:ext cx="44165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…. building on prior work on</a:t>
            </a:r>
            <a:br>
              <a:rPr lang="en-US" sz="2200" dirty="0">
                <a:solidFill>
                  <a:schemeClr val="bg2">
                    <a:lumMod val="50000"/>
                  </a:schemeClr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</a:b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multiple-discrete-log algorithms</a:t>
            </a:r>
            <a:br>
              <a:rPr lang="en-US" sz="2200" dirty="0">
                <a:solidFill>
                  <a:schemeClr val="bg2">
                    <a:lumMod val="50000"/>
                  </a:schemeClr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</a:b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[ESST99,KS01,HMCD04,BL12]</a:t>
            </a:r>
            <a:endParaRPr lang="en-US" sz="22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53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Preliminaries</a:t>
            </a:r>
            <a:endParaRPr lang="en-US" dirty="0">
              <a:latin typeface="Radnika Medium" pitchFamily="2" charset="77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Define a pseudo-random walk on </a:t>
                </a:r>
                <a14:m>
                  <m:oMath xmlns:m="http://schemas.openxmlformats.org/officeDocument/2006/math">
                    <m:r>
                      <a:rPr lang="en-US">
                        <a:latin typeface="Cambria Math" charset="0"/>
                        <a:ea typeface="Radnika Medium" charset="0"/>
                        <a:cs typeface="Radnika Medium" charset="0"/>
                      </a:rPr>
                      <m:t>𝔾</m:t>
                    </m:r>
                  </m:oMath>
                </a14:m>
                <a:r>
                  <a:rPr lang="en-US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:</a:t>
                </a:r>
              </a:p>
              <a:p>
                <a:pPr marL="0" indent="0">
                  <a:buNone/>
                </a:pPr>
                <a:r>
                  <a:rPr lang="en-US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 		   </a:t>
                </a:r>
                <a:r>
                  <a:rPr lang="en-US" sz="3200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Radnika Medium" charset="0"/>
                            <a:cs typeface="Radnika Medium" charset="0"/>
                          </a:rPr>
                        </m:ctrlPr>
                      </m:sSupPr>
                      <m:e>
                        <m:r>
                          <a:rPr lang="en-US" sz="3200"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𝑔</m:t>
                        </m:r>
                      </m:e>
                      <m:sup>
                        <m:r>
                          <a:rPr lang="en-US" sz="3200"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𝑥</m:t>
                        </m:r>
                      </m:sup>
                    </m:sSup>
                    <m:r>
                      <a:rPr lang="en-US" sz="3200">
                        <a:latin typeface="Cambria Math" charset="0"/>
                        <a:ea typeface="Radnika Medium" charset="0"/>
                        <a:cs typeface="Radnika Medium" charset="0"/>
                      </a:rPr>
                      <m:t>↦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Radnika Medium" charset="0"/>
                            <a:cs typeface="Radnika Medium" charset="0"/>
                          </a:rPr>
                        </m:ctrlPr>
                      </m:sSupPr>
                      <m:e>
                        <m:r>
                          <a:rPr lang="en-US" sz="3200"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𝑔</m:t>
                        </m:r>
                      </m:e>
                      <m:sup>
                        <m:r>
                          <a:rPr lang="en-US" sz="3200"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𝑥</m:t>
                        </m:r>
                        <m:r>
                          <a:rPr lang="en-US" sz="3200"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+</m:t>
                        </m:r>
                        <m:r>
                          <a:rPr lang="en-US" sz="3200"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𝛼</m:t>
                        </m:r>
                      </m:sup>
                    </m:sSup>
                  </m:oMath>
                </a14:m>
                <a:r>
                  <a:rPr lang="en-US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	where        </a:t>
                </a:r>
                <a14:m>
                  <m:oMath xmlns:m="http://schemas.openxmlformats.org/officeDocument/2006/math">
                    <m:r>
                      <a:rPr lang="en-US" sz="3200">
                        <a:latin typeface="Cambria Math" charset="0"/>
                        <a:ea typeface="Radnika Medium" charset="0"/>
                        <a:cs typeface="Radnika Medium" charset="0"/>
                      </a:rPr>
                      <m:t>𝛼</m:t>
                    </m:r>
                    <m:r>
                      <a:rPr lang="en-US" sz="3200">
                        <a:latin typeface="Cambria Math" charset="0"/>
                        <a:ea typeface="Radnika Medium" charset="0"/>
                        <a:cs typeface="Radnika Medium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>
                        <a:latin typeface="Radnika Medium" pitchFamily="2" charset="77"/>
                        <a:ea typeface="Radnika Medium" charset="0"/>
                        <a:cs typeface="Arial" panose="020B0604020202020204" pitchFamily="34" charset="0"/>
                      </a:rPr>
                      <m:t>Hash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ea typeface="Radnika Medium" charset="0"/>
                            <a:cs typeface="Radnika Medium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Radnika Medium" charset="0"/>
                                <a:cs typeface="Radnika Medium" charset="0"/>
                              </a:rPr>
                            </m:ctrlPr>
                          </m:sSupPr>
                          <m:e>
                            <m:r>
                              <a:rPr lang="en-US" sz="3200">
                                <a:latin typeface="Cambria Math" charset="0"/>
                                <a:ea typeface="Radnika Medium" charset="0"/>
                                <a:cs typeface="Radnika Medium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sz="3200">
                                <a:latin typeface="Cambria Math" charset="0"/>
                                <a:ea typeface="Radnika Medium" charset="0"/>
                                <a:cs typeface="Radnika Medium" charset="0"/>
                              </a:rPr>
                              <m:t>𝑥</m:t>
                            </m:r>
                          </m:sup>
                        </m:sSup>
                      </m:e>
                    </m:d>
                  </m:oMath>
                </a14:m>
                <a:endParaRPr lang="en-US" sz="3200" dirty="0">
                  <a:latin typeface="Radnika Medium" pitchFamily="2" charset="77"/>
                  <a:ea typeface="Radnika Medium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is a random function</a:t>
                </a:r>
              </a:p>
              <a:p>
                <a:pPr marL="0" indent="0">
                  <a:buNone/>
                </a:pPr>
                <a:r>
                  <a:rPr lang="en-US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/>
                </a:r>
                <a:br>
                  <a:rPr lang="en-US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</a:br>
                <a:r>
                  <a:rPr lang="en-US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/>
                </a:r>
                <a:br>
                  <a:rPr lang="en-US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</a:br>
                <a:r>
                  <a:rPr lang="en-US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/>
                </a:r>
                <a:br>
                  <a:rPr lang="en-US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</a:br>
                <a:endParaRPr lang="en-US" dirty="0">
                  <a:solidFill>
                    <a:srgbClr val="7030A0"/>
                  </a:solidFill>
                  <a:latin typeface="Radnika Medium" pitchFamily="2" charset="77"/>
                  <a:ea typeface="Radnika Medium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7" name="Oval 116"/>
          <p:cNvSpPr/>
          <p:nvPr/>
        </p:nvSpPr>
        <p:spPr>
          <a:xfrm>
            <a:off x="1543118" y="4291947"/>
            <a:ext cx="297721" cy="297721"/>
          </a:xfrm>
          <a:prstGeom prst="ellipse">
            <a:avLst/>
          </a:prstGeom>
          <a:solidFill>
            <a:srgbClr val="00905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adnika Medium" pitchFamily="2" charset="77"/>
              <a:cs typeface="Arial" panose="020B0604020202020204" pitchFamily="34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3203525" y="4299698"/>
            <a:ext cx="297721" cy="297721"/>
          </a:xfrm>
          <a:prstGeom prst="ellipse">
            <a:avLst/>
          </a:prstGeom>
          <a:solidFill>
            <a:srgbClr val="00905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adnika Medium" pitchFamily="2" charset="77"/>
              <a:cs typeface="Arial" panose="020B0604020202020204" pitchFamily="34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8821676" y="4277606"/>
            <a:ext cx="297721" cy="297721"/>
          </a:xfrm>
          <a:prstGeom prst="ellipse">
            <a:avLst/>
          </a:prstGeom>
          <a:solidFill>
            <a:srgbClr val="00905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adnika Medium" pitchFamily="2" charset="77"/>
              <a:cs typeface="Arial" panose="020B0604020202020204" pitchFamily="34" charset="0"/>
            </a:endParaRPr>
          </a:p>
        </p:txBody>
      </p:sp>
      <p:cxnSp>
        <p:nvCxnSpPr>
          <p:cNvPr id="122" name="Straight Arrow Connector 121"/>
          <p:cNvCxnSpPr>
            <a:stCxn id="117" idx="6"/>
            <a:endCxn id="119" idx="2"/>
          </p:cNvCxnSpPr>
          <p:nvPr/>
        </p:nvCxnSpPr>
        <p:spPr>
          <a:xfrm>
            <a:off x="1840839" y="4440808"/>
            <a:ext cx="1362686" cy="7751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>
            <a:off x="8100864" y="4448559"/>
            <a:ext cx="735412" cy="1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Rectangle 125"/>
              <p:cNvSpPr/>
              <p:nvPr/>
            </p:nvSpPr>
            <p:spPr>
              <a:xfrm>
                <a:off x="1317580" y="3612768"/>
                <a:ext cx="76803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Radnika Medium" charset="0"/>
                            <a:cs typeface="Radnika Medium" charset="0"/>
                          </a:rPr>
                        </m:ctrlPr>
                      </m:sSupPr>
                      <m:e>
                        <m:r>
                          <a:rPr lang="en-US" sz="3200"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𝑔</m:t>
                        </m:r>
                      </m:e>
                      <m:sup>
                        <m:r>
                          <a:rPr lang="en-US" sz="3200" smtClean="0"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𝑥</m:t>
                        </m:r>
                      </m:sup>
                    </m:sSup>
                  </m:oMath>
                </a14:m>
                <a:endParaRPr lang="en-US" sz="3200" dirty="0">
                  <a:latin typeface="Radnika Medium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6" name="Rectangle 1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7580" y="3612768"/>
                <a:ext cx="768031" cy="584775"/>
              </a:xfrm>
              <a:prstGeom prst="rect">
                <a:avLst/>
              </a:prstGeom>
              <a:blipFill>
                <a:blip r:embed="rId3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Rectangle 126"/>
              <p:cNvSpPr/>
              <p:nvPr/>
            </p:nvSpPr>
            <p:spPr>
              <a:xfrm>
                <a:off x="2835819" y="3576916"/>
                <a:ext cx="134312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Radnika Medium" charset="0"/>
                            <a:cs typeface="Radnika Medium" charset="0"/>
                          </a:rPr>
                        </m:ctrlPr>
                      </m:sSupPr>
                      <m:e>
                        <m:r>
                          <a:rPr lang="en-US" sz="3200"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𝑔</m:t>
                        </m:r>
                      </m:e>
                      <m:sup>
                        <m:r>
                          <a:rPr lang="en-US" sz="3200" smtClean="0"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𝑥</m:t>
                        </m:r>
                        <m:r>
                          <a:rPr lang="en-US" sz="3200" smtClean="0"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ea typeface="Radnika Medium" charset="0"/>
                                <a:cs typeface="Radnika Medium" charset="0"/>
                              </a:rPr>
                            </m:ctrlPr>
                          </m:sSubPr>
                          <m:e>
                            <m:r>
                              <a:rPr lang="en-US" sz="3200" smtClean="0">
                                <a:latin typeface="Cambria Math" charset="0"/>
                                <a:ea typeface="Radnika Medium" charset="0"/>
                                <a:cs typeface="Radnika Medium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3200" smtClean="0">
                                <a:latin typeface="Cambria Math" charset="0"/>
                                <a:ea typeface="Radnika Medium" charset="0"/>
                                <a:cs typeface="Radnika Medium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</m:oMath>
                </a14:m>
                <a:endParaRPr lang="en-US" sz="3200" dirty="0">
                  <a:latin typeface="Radnika Medium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7" name="Rectangle 1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5819" y="3576916"/>
                <a:ext cx="1343125" cy="584775"/>
              </a:xfrm>
              <a:prstGeom prst="rect">
                <a:avLst/>
              </a:prstGeom>
              <a:blipFill>
                <a:blip r:embed="rId4"/>
                <a:stretch>
                  <a:fillRect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Rectangle 127"/>
              <p:cNvSpPr/>
              <p:nvPr/>
            </p:nvSpPr>
            <p:spPr>
              <a:xfrm>
                <a:off x="8308591" y="3584667"/>
                <a:ext cx="1663853" cy="6155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Radnika Medium" charset="0"/>
                            <a:cs typeface="Radnika Medium" charset="0"/>
                          </a:rPr>
                        </m:ctrlPr>
                      </m:sSupPr>
                      <m:e>
                        <m:r>
                          <a:rPr lang="en-US" sz="3200"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𝑔</m:t>
                        </m:r>
                      </m:e>
                      <m:sup>
                        <m:r>
                          <a:rPr lang="en-US" sz="3200" smtClean="0"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𝑥</m:t>
                        </m:r>
                        <m:r>
                          <a:rPr lang="en-US" sz="3200" smtClean="0"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+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ea typeface="Radnika Medium" charset="0"/>
                                <a:cs typeface="Radnika Medium" charset="0"/>
                              </a:rPr>
                            </m:ctrlPr>
                          </m:naryPr>
                          <m:sub>
                            <m:r>
                              <a:rPr lang="en-US" sz="3200" smtClean="0">
                                <a:latin typeface="Cambria Math" charset="0"/>
                                <a:ea typeface="Radnika Medium" charset="0"/>
                                <a:cs typeface="Radnika Medium" charset="0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3200" i="1" smtClean="0">
                                    <a:latin typeface="Cambria Math" panose="02040503050406030204" pitchFamily="18" charset="0"/>
                                    <a:ea typeface="Radnika Medium" charset="0"/>
                                    <a:cs typeface="Radnika Medium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smtClean="0">
                                    <a:latin typeface="Cambria Math" charset="0"/>
                                    <a:ea typeface="Radnika Medium" charset="0"/>
                                    <a:cs typeface="Radnika Medium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3200" smtClean="0">
                                    <a:latin typeface="Cambria Math" charset="0"/>
                                    <a:ea typeface="Radnika Medium" charset="0"/>
                                    <a:cs typeface="Radnika Medium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sup>
                    </m:sSup>
                  </m:oMath>
                </a14:m>
                <a:endParaRPr lang="en-US" sz="3200" dirty="0">
                  <a:latin typeface="Radnika Medium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8" name="Rectangle 1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8591" y="3584667"/>
                <a:ext cx="1663853" cy="615553"/>
              </a:xfrm>
              <a:prstGeom prst="rect">
                <a:avLst/>
              </a:prstGeom>
              <a:blipFill>
                <a:blip r:embed="rId5"/>
                <a:stretch>
                  <a:fillRect t="-84000" b="-1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9" name="Straight Arrow Connector 128"/>
          <p:cNvCxnSpPr>
            <a:stCxn id="119" idx="6"/>
          </p:cNvCxnSpPr>
          <p:nvPr/>
        </p:nvCxnSpPr>
        <p:spPr>
          <a:xfrm flipV="1">
            <a:off x="3501246" y="4448558"/>
            <a:ext cx="1334903" cy="1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 129"/>
          <p:cNvSpPr/>
          <p:nvPr/>
        </p:nvSpPr>
        <p:spPr>
          <a:xfrm>
            <a:off x="4791794" y="4299698"/>
            <a:ext cx="297721" cy="297721"/>
          </a:xfrm>
          <a:prstGeom prst="ellipse">
            <a:avLst/>
          </a:prstGeom>
          <a:solidFill>
            <a:srgbClr val="00905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adnika Medium" pitchFamily="2" charset="77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Rectangle 130"/>
              <p:cNvSpPr/>
              <p:nvPr/>
            </p:nvSpPr>
            <p:spPr>
              <a:xfrm>
                <a:off x="4424088" y="3576916"/>
                <a:ext cx="191821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Radnika Medium" charset="0"/>
                            <a:cs typeface="Radnika Medium" charset="0"/>
                          </a:rPr>
                        </m:ctrlPr>
                      </m:sSupPr>
                      <m:e>
                        <m:r>
                          <a:rPr lang="en-US" sz="3200"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𝑔</m:t>
                        </m:r>
                      </m:e>
                      <m:sup>
                        <m:r>
                          <a:rPr lang="en-US" sz="3200" smtClean="0"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𝑥</m:t>
                        </m:r>
                        <m:r>
                          <a:rPr lang="en-US" sz="3200" smtClean="0"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ea typeface="Radnika Medium" charset="0"/>
                                <a:cs typeface="Radnika Medium" charset="0"/>
                              </a:rPr>
                            </m:ctrlPr>
                          </m:sSubPr>
                          <m:e>
                            <m:r>
                              <a:rPr lang="en-US" sz="3200" smtClean="0">
                                <a:latin typeface="Cambria Math" charset="0"/>
                                <a:ea typeface="Radnika Medium" charset="0"/>
                                <a:cs typeface="Radnika Medium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3200" smtClean="0">
                                <a:latin typeface="Cambria Math" charset="0"/>
                                <a:ea typeface="Radnika Medium" charset="0"/>
                                <a:cs typeface="Radnika Medium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smtClean="0"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ea typeface="Radnika Medium" charset="0"/>
                                <a:cs typeface="Radnika Medium" charset="0"/>
                              </a:rPr>
                            </m:ctrlPr>
                          </m:sSubPr>
                          <m:e>
                            <m:r>
                              <a:rPr lang="en-US" sz="3200" smtClean="0">
                                <a:latin typeface="Cambria Math" charset="0"/>
                                <a:ea typeface="Radnika Medium" charset="0"/>
                                <a:cs typeface="Radnika Medium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3200" smtClean="0">
                                <a:latin typeface="Cambria Math" charset="0"/>
                                <a:ea typeface="Radnika Medium" charset="0"/>
                                <a:cs typeface="Radnika Medium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</m:oMath>
                </a14:m>
                <a:endParaRPr lang="en-US" sz="3200" dirty="0">
                  <a:latin typeface="Radnika Medium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1" name="Rectangle 1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4088" y="3576916"/>
                <a:ext cx="1918217" cy="584775"/>
              </a:xfrm>
              <a:prstGeom prst="rect">
                <a:avLst/>
              </a:prstGeom>
              <a:blipFill>
                <a:blip r:embed="rId6"/>
                <a:stretch>
                  <a:fillRect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2" name="Straight Arrow Connector 131"/>
          <p:cNvCxnSpPr/>
          <p:nvPr/>
        </p:nvCxnSpPr>
        <p:spPr>
          <a:xfrm flipV="1">
            <a:off x="5089515" y="4448558"/>
            <a:ext cx="1334903" cy="1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/>
          <p:cNvSpPr txBox="1"/>
          <p:nvPr/>
        </p:nvSpPr>
        <p:spPr>
          <a:xfrm>
            <a:off x="6794226" y="3658934"/>
            <a:ext cx="9299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6400" dirty="0">
                <a:solidFill>
                  <a:schemeClr val="bg1">
                    <a:lumMod val="50000"/>
                  </a:schemeClr>
                </a:solidFill>
                <a:latin typeface="Radnika Medium" pitchFamily="2" charset="77"/>
              </a:rPr>
              <a:t>…</a:t>
            </a:r>
            <a:endParaRPr lang="en-US" sz="6400" dirty="0">
              <a:solidFill>
                <a:schemeClr val="bg1">
                  <a:lumMod val="50000"/>
                </a:schemeClr>
              </a:solidFill>
              <a:latin typeface="Radnika Medium" pitchFamily="2" charset="77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Rectangle 134"/>
              <p:cNvSpPr/>
              <p:nvPr/>
            </p:nvSpPr>
            <p:spPr>
              <a:xfrm>
                <a:off x="9803660" y="3624276"/>
                <a:ext cx="118109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rgbClr val="7030A0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Radnika Medium" charset="0"/>
                            <a:cs typeface="Radnika Medium" charset="0"/>
                          </a:rPr>
                        </m:ctrlPr>
                      </m:sSupPr>
                      <m:e>
                        <m:r>
                          <a:rPr lang="en-US" sz="3200" smtClean="0">
                            <a:solidFill>
                              <a:schemeClr val="tx1"/>
                            </a:solidFill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=</m:t>
                        </m:r>
                        <m:r>
                          <a:rPr lang="en-US" sz="3200" smtClean="0">
                            <a:solidFill>
                              <a:srgbClr val="7030A0"/>
                            </a:solidFill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𝒈</m:t>
                        </m:r>
                      </m:e>
                      <m:sup>
                        <m:r>
                          <a:rPr lang="en-US" sz="3200" smtClean="0">
                            <a:solidFill>
                              <a:srgbClr val="7030A0"/>
                            </a:solidFill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𝒚</m:t>
                        </m:r>
                      </m:sup>
                    </m:sSup>
                  </m:oMath>
                </a14:m>
                <a:endParaRPr lang="en-US" sz="3200" dirty="0">
                  <a:solidFill>
                    <a:srgbClr val="7030A0"/>
                  </a:solidFill>
                  <a:latin typeface="Radnika Medium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5" name="Rectangle 1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3660" y="3624276"/>
                <a:ext cx="1181093" cy="584775"/>
              </a:xfrm>
              <a:prstGeom prst="rect">
                <a:avLst/>
              </a:prstGeom>
              <a:blipFill>
                <a:blip r:embed="rId7"/>
                <a:stretch>
                  <a:fillRect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>
                <a:latin typeface="Radnika Medium" pitchFamily="2" charset="77"/>
                <a:cs typeface="Arial" panose="020B0604020202020204" pitchFamily="34" charset="0"/>
              </a:rPr>
              <a:t>31</a:t>
            </a:fld>
            <a:endParaRPr lang="en-US">
              <a:latin typeface="Radnika Medium" pitchFamily="2" charset="77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8666998" y="4786845"/>
                <a:ext cx="469296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600" dirty="0">
                    <a:solidFill>
                      <a:srgbClr val="7030A0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smtClean="0">
                        <a:solidFill>
                          <a:srgbClr val="7030A0"/>
                        </a:solidFill>
                        <a:latin typeface="Cambria Math" charset="0"/>
                        <a:ea typeface="Radnika Medium" charset="0"/>
                        <a:cs typeface="Radnika Medium" charset="0"/>
                      </a:rPr>
                      <m:t>𝑦</m:t>
                    </m:r>
                  </m:oMath>
                </a14:m>
                <a:endParaRPr lang="en-US" sz="2600" dirty="0">
                  <a:solidFill>
                    <a:srgbClr val="7030A0"/>
                  </a:solidFill>
                  <a:latin typeface="Radnika Medium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998" y="4786845"/>
                <a:ext cx="469296" cy="492443"/>
              </a:xfrm>
              <a:prstGeom prst="rect">
                <a:avLst/>
              </a:prstGeom>
              <a:blipFill>
                <a:blip r:embed="rId8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/>
          <p:cNvCxnSpPr/>
          <p:nvPr/>
        </p:nvCxnSpPr>
        <p:spPr>
          <a:xfrm flipH="1">
            <a:off x="8100864" y="5033067"/>
            <a:ext cx="637402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794226" y="4309744"/>
            <a:ext cx="92994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mr-IN" sz="6400" dirty="0">
                <a:solidFill>
                  <a:srgbClr val="7030A0"/>
                </a:solidFill>
                <a:latin typeface="Radnika Medium" pitchFamily="2" charset="77"/>
              </a:rPr>
              <a:t>…</a:t>
            </a:r>
            <a:endParaRPr lang="en-US" sz="6400" dirty="0">
              <a:solidFill>
                <a:srgbClr val="7030A0"/>
              </a:solidFill>
              <a:latin typeface="Radnika Medium" pitchFamily="2" charset="77"/>
              <a:cs typeface="Arial" panose="020B0604020202020204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4923721" y="5033065"/>
            <a:ext cx="1453716" cy="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289769" y="4801351"/>
                <a:ext cx="692227" cy="49244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600" smtClean="0">
                          <a:solidFill>
                            <a:schemeClr val="tx1"/>
                          </a:solidFill>
                          <a:latin typeface="Cambria Math" charset="0"/>
                          <a:ea typeface="Radnika Medium" charset="0"/>
                          <a:cs typeface="Radnika Medium" charset="0"/>
                        </a:rPr>
                        <m:t>𝑥</m:t>
                      </m:r>
                    </m:oMath>
                  </m:oMathPara>
                </a14:m>
                <a:endParaRPr lang="en-US" sz="2600" dirty="0">
                  <a:solidFill>
                    <a:srgbClr val="7030A0"/>
                  </a:solidFill>
                  <a:latin typeface="Radnika Medium" pitchFamily="2" charset="77"/>
                  <a:ea typeface="Radnika Medium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769" y="4801351"/>
                <a:ext cx="692227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/>
          <p:cNvCxnSpPr/>
          <p:nvPr/>
        </p:nvCxnSpPr>
        <p:spPr>
          <a:xfrm flipH="1" flipV="1">
            <a:off x="3361244" y="5033065"/>
            <a:ext cx="1453716" cy="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2066375" y="5033065"/>
            <a:ext cx="1204695" cy="1450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714854" y="5579501"/>
            <a:ext cx="6762292" cy="830997"/>
          </a:xfrm>
          <a:prstGeom prst="rect">
            <a:avLst/>
          </a:prstGeom>
          <a:ln w="571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If you know the </a:t>
            </a:r>
            <a:r>
              <a:rPr lang="en-US" sz="2400" dirty="0" err="1">
                <a:solidFill>
                  <a:srgbClr val="7030A0"/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dlog</a:t>
            </a:r>
            <a:r>
              <a:rPr lang="en-US" sz="2400" dirty="0">
                <a:solidFill>
                  <a:srgbClr val="7030A0"/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 of the endpoint of a walk,</a:t>
            </a:r>
            <a:br>
              <a:rPr lang="en-US" sz="2400" dirty="0">
                <a:solidFill>
                  <a:srgbClr val="7030A0"/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7030A0"/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you know the </a:t>
            </a:r>
            <a:r>
              <a:rPr lang="en-US" sz="2400" dirty="0" err="1">
                <a:solidFill>
                  <a:srgbClr val="7030A0"/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dlog</a:t>
            </a:r>
            <a:r>
              <a:rPr lang="en-US" sz="2400" dirty="0">
                <a:solidFill>
                  <a:srgbClr val="7030A0"/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 of the starting point!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A4835AD-8EE2-2246-872E-AC042CC88693}"/>
              </a:ext>
            </a:extLst>
          </p:cNvPr>
          <p:cNvSpPr/>
          <p:nvPr/>
        </p:nvSpPr>
        <p:spPr>
          <a:xfrm>
            <a:off x="62356" y="644546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[M10, LCH11, BL13]</a:t>
            </a:r>
            <a:r>
              <a:rPr lang="en-US" sz="2400" dirty="0"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/>
            </a:r>
            <a:br>
              <a:rPr lang="en-US" sz="2400" dirty="0"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53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17" grpId="0" uiExpand="1" animBg="1"/>
      <p:bldP spid="119" grpId="0" uiExpand="1" animBg="1"/>
      <p:bldP spid="120" grpId="0" animBg="1"/>
      <p:bldP spid="126" grpId="0" uiExpand="1"/>
      <p:bldP spid="127" grpId="0" uiExpand="1"/>
      <p:bldP spid="128" grpId="0"/>
      <p:bldP spid="130" grpId="0" animBg="1"/>
      <p:bldP spid="131" grpId="0"/>
      <p:bldP spid="133" grpId="0"/>
      <p:bldP spid="135" grpId="0"/>
      <p:bldP spid="19" grpId="0"/>
      <p:bldP spid="23" grpId="0"/>
      <p:bldP spid="30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ounded Rectangle 51"/>
          <p:cNvSpPr/>
          <p:nvPr/>
        </p:nvSpPr>
        <p:spPr>
          <a:xfrm>
            <a:off x="9378433" y="1726234"/>
            <a:ext cx="679607" cy="44459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444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adnika Medium" pitchFamily="2" charset="77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192939" y="6179255"/>
            <a:ext cx="3243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Advice string</a:t>
            </a:r>
          </a:p>
        </p:txBody>
      </p:sp>
      <p:sp>
        <p:nvSpPr>
          <p:cNvPr id="74" name="Oval 73"/>
          <p:cNvSpPr/>
          <p:nvPr/>
        </p:nvSpPr>
        <p:spPr>
          <a:xfrm>
            <a:off x="5407473" y="2009958"/>
            <a:ext cx="297721" cy="297721"/>
          </a:xfrm>
          <a:prstGeom prst="ellipse">
            <a:avLst/>
          </a:prstGeom>
          <a:solidFill>
            <a:srgbClr val="00905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adnika Medium" pitchFamily="2" charset="77"/>
              <a:cs typeface="Arial" panose="020B0604020202020204" pitchFamily="34" charset="0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7473739" y="2009958"/>
            <a:ext cx="297721" cy="297721"/>
          </a:xfrm>
          <a:prstGeom prst="ellipse">
            <a:avLst/>
          </a:prstGeom>
          <a:solidFill>
            <a:srgbClr val="00905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adnika Medium" pitchFamily="2" charset="77"/>
              <a:cs typeface="Arial" panose="020B0604020202020204" pitchFamily="34" charset="0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6440606" y="2009959"/>
            <a:ext cx="297721" cy="297721"/>
          </a:xfrm>
          <a:prstGeom prst="ellipse">
            <a:avLst/>
          </a:prstGeom>
          <a:solidFill>
            <a:srgbClr val="00905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adnika Medium" pitchFamily="2" charset="77"/>
              <a:cs typeface="Arial" panose="020B0604020202020204" pitchFamily="34" charset="0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9540005" y="2009958"/>
            <a:ext cx="297721" cy="297721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adnika Medium" pitchFamily="2" charset="77"/>
              <a:cs typeface="Arial" panose="020B0604020202020204" pitchFamily="34" charset="0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8506872" y="2009959"/>
            <a:ext cx="297721" cy="297721"/>
          </a:xfrm>
          <a:prstGeom prst="ellipse">
            <a:avLst/>
          </a:prstGeom>
          <a:solidFill>
            <a:srgbClr val="00905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adnika Medium" pitchFamily="2" charset="77"/>
              <a:cs typeface="Arial" panose="020B0604020202020204" pitchFamily="34" charset="0"/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10279849" y="2035770"/>
            <a:ext cx="514350" cy="3823664"/>
          </a:xfrm>
          <a:prstGeom prst="rightBrac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Radnika Medium" pitchFamily="2" charset="77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 rot="5400000">
                <a:off x="9896663" y="3027816"/>
                <a:ext cx="2366320" cy="571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Radnika Medium" charset="0"/>
                            <a:cs typeface="Radnika Medium" charset="0"/>
                          </a:rPr>
                        </m:ctrlPr>
                      </m:sSupPr>
                      <m:e>
                        <m:r>
                          <a:rPr lang="en-US" sz="3000" smtClean="0">
                            <a:solidFill>
                              <a:srgbClr val="7030A0"/>
                            </a:solidFill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𝑁</m:t>
                        </m:r>
                      </m:e>
                      <m:sup>
                        <m:r>
                          <a:rPr lang="en-US" sz="3000" smtClean="0">
                            <a:solidFill>
                              <a:srgbClr val="7030A0"/>
                            </a:solidFill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1/3</m:t>
                        </m:r>
                      </m:sup>
                    </m:sSup>
                  </m:oMath>
                </a14:m>
                <a:r>
                  <a:rPr lang="en-US" sz="3000" dirty="0">
                    <a:solidFill>
                      <a:srgbClr val="7030A0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chains</a:t>
                </a:r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9896663" y="3027816"/>
                <a:ext cx="2366320" cy="571247"/>
              </a:xfrm>
              <a:prstGeom prst="rect">
                <a:avLst/>
              </a:prstGeom>
              <a:blipFill>
                <a:blip r:embed="rId3"/>
                <a:stretch>
                  <a:fillRect l="-28261" r="-8696"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6212138" y="716082"/>
                <a:ext cx="3243744" cy="571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dirty="0">
                    <a:solidFill>
                      <a:srgbClr val="7030A0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Length: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Radnika Medium" charset="0"/>
                            <a:cs typeface="Radnika Medium" charset="0"/>
                          </a:rPr>
                        </m:ctrlPr>
                      </m:sSupPr>
                      <m:e>
                        <m:r>
                          <a:rPr lang="en-US" sz="3000" dirty="0" smtClean="0">
                            <a:solidFill>
                              <a:srgbClr val="7030A0"/>
                            </a:solidFill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𝑁</m:t>
                        </m:r>
                      </m:e>
                      <m:sup>
                        <m:r>
                          <a:rPr lang="en-US" sz="3000" dirty="0" smtClean="0">
                            <a:solidFill>
                              <a:srgbClr val="7030A0"/>
                            </a:solidFill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1/3</m:t>
                        </m:r>
                      </m:sup>
                    </m:sSup>
                  </m:oMath>
                </a14:m>
                <a:endParaRPr lang="en-US" sz="3000" dirty="0">
                  <a:solidFill>
                    <a:srgbClr val="7030A0"/>
                  </a:solidFill>
                  <a:latin typeface="Radnika Medium" pitchFamily="2" charset="77"/>
                  <a:ea typeface="Radnika Medium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2138" y="716082"/>
                <a:ext cx="3243744" cy="571247"/>
              </a:xfrm>
              <a:prstGeom prst="rect">
                <a:avLst/>
              </a:prstGeom>
              <a:blipFill>
                <a:blip r:embed="rId4"/>
                <a:stretch>
                  <a:fillRect t="-8696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TextBox 82"/>
          <p:cNvSpPr txBox="1"/>
          <p:nvPr/>
        </p:nvSpPr>
        <p:spPr>
          <a:xfrm rot="5400000">
            <a:off x="5379453" y="4202059"/>
            <a:ext cx="9299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6400" dirty="0">
                <a:solidFill>
                  <a:schemeClr val="bg1">
                    <a:lumMod val="50000"/>
                  </a:schemeClr>
                </a:solidFill>
                <a:latin typeface="Radnika Medium" pitchFamily="2" charset="77"/>
              </a:rPr>
              <a:t>…</a:t>
            </a:r>
            <a:endParaRPr lang="en-US" sz="6400" dirty="0">
              <a:solidFill>
                <a:schemeClr val="bg1">
                  <a:lumMod val="50000"/>
                </a:schemeClr>
              </a:solidFill>
              <a:latin typeface="Radnika Medium" pitchFamily="2" charset="77"/>
              <a:cs typeface="Arial" panose="020B0604020202020204" pitchFamily="34" charset="0"/>
            </a:endParaRPr>
          </a:p>
        </p:txBody>
      </p:sp>
      <p:sp>
        <p:nvSpPr>
          <p:cNvPr id="84" name="Right Brace 83"/>
          <p:cNvSpPr/>
          <p:nvPr/>
        </p:nvSpPr>
        <p:spPr>
          <a:xfrm rot="16200000">
            <a:off x="7390552" y="-942002"/>
            <a:ext cx="507236" cy="4829235"/>
          </a:xfrm>
          <a:prstGeom prst="rightBrac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Radnika Medium" pitchFamily="2" charset="77"/>
              <a:cs typeface="Arial" panose="020B0604020202020204" pitchFamily="34" charset="0"/>
            </a:endParaRPr>
          </a:p>
        </p:txBody>
      </p:sp>
      <p:cxnSp>
        <p:nvCxnSpPr>
          <p:cNvPr id="85" name="Straight Arrow Connector 84"/>
          <p:cNvCxnSpPr>
            <a:stCxn id="74" idx="6"/>
            <a:endCxn id="77" idx="2"/>
          </p:cNvCxnSpPr>
          <p:nvPr/>
        </p:nvCxnSpPr>
        <p:spPr>
          <a:xfrm>
            <a:off x="5705194" y="2158819"/>
            <a:ext cx="735412" cy="1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6738327" y="2147516"/>
            <a:ext cx="735412" cy="1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7783942" y="2161912"/>
            <a:ext cx="735412" cy="1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8819193" y="2180911"/>
            <a:ext cx="735412" cy="1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Oval 88"/>
          <p:cNvSpPr/>
          <p:nvPr/>
        </p:nvSpPr>
        <p:spPr>
          <a:xfrm>
            <a:off x="5427208" y="3481180"/>
            <a:ext cx="297721" cy="297721"/>
          </a:xfrm>
          <a:prstGeom prst="ellipse">
            <a:avLst/>
          </a:prstGeom>
          <a:solidFill>
            <a:srgbClr val="00905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adnika Medium" pitchFamily="2" charset="77"/>
              <a:cs typeface="Arial" panose="020B0604020202020204" pitchFamily="34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7493474" y="3481180"/>
            <a:ext cx="297721" cy="297721"/>
          </a:xfrm>
          <a:prstGeom prst="ellipse">
            <a:avLst/>
          </a:prstGeom>
          <a:solidFill>
            <a:srgbClr val="00905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adnika Medium" pitchFamily="2" charset="77"/>
              <a:cs typeface="Arial" panose="020B0604020202020204" pitchFamily="34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6460341" y="3481181"/>
            <a:ext cx="297721" cy="297721"/>
          </a:xfrm>
          <a:prstGeom prst="ellipse">
            <a:avLst/>
          </a:prstGeom>
          <a:solidFill>
            <a:srgbClr val="00905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adnika Medium" pitchFamily="2" charset="77"/>
              <a:cs typeface="Arial" panose="020B0604020202020204" pitchFamily="34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9559740" y="3481180"/>
            <a:ext cx="297721" cy="297721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adnika Medium" pitchFamily="2" charset="77"/>
              <a:cs typeface="Arial" panose="020B0604020202020204" pitchFamily="34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8526607" y="3481181"/>
            <a:ext cx="297721" cy="297721"/>
          </a:xfrm>
          <a:prstGeom prst="ellipse">
            <a:avLst/>
          </a:prstGeom>
          <a:solidFill>
            <a:srgbClr val="00905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adnika Medium" pitchFamily="2" charset="77"/>
              <a:cs typeface="Arial" panose="020B0604020202020204" pitchFamily="34" charset="0"/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>
            <a:off x="5724929" y="3630041"/>
            <a:ext cx="735412" cy="1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6758062" y="3618738"/>
            <a:ext cx="735412" cy="1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7803677" y="3633134"/>
            <a:ext cx="735412" cy="1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8838928" y="3652133"/>
            <a:ext cx="735412" cy="1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/>
          <p:cNvSpPr/>
          <p:nvPr/>
        </p:nvSpPr>
        <p:spPr>
          <a:xfrm>
            <a:off x="5448764" y="5475226"/>
            <a:ext cx="297721" cy="297721"/>
          </a:xfrm>
          <a:prstGeom prst="ellipse">
            <a:avLst/>
          </a:prstGeom>
          <a:solidFill>
            <a:srgbClr val="00905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adnika Medium" pitchFamily="2" charset="77"/>
              <a:cs typeface="Arial" panose="020B0604020202020204" pitchFamily="34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7515030" y="5475226"/>
            <a:ext cx="297721" cy="297721"/>
          </a:xfrm>
          <a:prstGeom prst="ellipse">
            <a:avLst/>
          </a:prstGeom>
          <a:solidFill>
            <a:srgbClr val="00905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adnika Medium" pitchFamily="2" charset="77"/>
              <a:cs typeface="Arial" panose="020B0604020202020204" pitchFamily="34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6481897" y="5475227"/>
            <a:ext cx="297721" cy="297721"/>
          </a:xfrm>
          <a:prstGeom prst="ellipse">
            <a:avLst/>
          </a:prstGeom>
          <a:solidFill>
            <a:srgbClr val="00905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adnika Medium" pitchFamily="2" charset="77"/>
              <a:cs typeface="Arial" panose="020B0604020202020204" pitchFamily="34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9581296" y="5475226"/>
            <a:ext cx="297721" cy="297721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adnika Medium" pitchFamily="2" charset="77"/>
              <a:cs typeface="Arial" panose="020B0604020202020204" pitchFamily="34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8548163" y="5475227"/>
            <a:ext cx="297721" cy="297721"/>
          </a:xfrm>
          <a:prstGeom prst="ellipse">
            <a:avLst/>
          </a:prstGeom>
          <a:solidFill>
            <a:srgbClr val="00905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adnika Medium" pitchFamily="2" charset="77"/>
              <a:cs typeface="Arial" panose="020B0604020202020204" pitchFamily="34" charset="0"/>
            </a:endParaRPr>
          </a:p>
        </p:txBody>
      </p:sp>
      <p:cxnSp>
        <p:nvCxnSpPr>
          <p:cNvPr id="103" name="Straight Arrow Connector 102"/>
          <p:cNvCxnSpPr/>
          <p:nvPr/>
        </p:nvCxnSpPr>
        <p:spPr>
          <a:xfrm>
            <a:off x="5746485" y="5624087"/>
            <a:ext cx="735412" cy="1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>
            <a:off x="6779618" y="5612784"/>
            <a:ext cx="735412" cy="1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7825233" y="5627180"/>
            <a:ext cx="735412" cy="1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>
            <a:off x="8860484" y="5646179"/>
            <a:ext cx="735412" cy="1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323072" y="479947"/>
                <a:ext cx="3980216" cy="53794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u="sng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Preprocessing phase</a:t>
                </a:r>
                <a:endParaRPr lang="en-US" sz="2800" dirty="0">
                  <a:latin typeface="Radnika Medium" pitchFamily="2" charset="77"/>
                  <a:ea typeface="Radnika Medium" charset="0"/>
                  <a:cs typeface="Arial" panose="020B0604020202020204" pitchFamily="34" charset="0"/>
                </a:endParaRPr>
              </a:p>
              <a:p>
                <a:pPr marL="457200" indent="-457200">
                  <a:buFont typeface="Arial" charset="0"/>
                  <a:buChar char="•"/>
                </a:pPr>
                <a:r>
                  <a:rPr lang="en-US" sz="2800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Build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Radnika Medium" charset="0"/>
                            <a:cs typeface="Radnika Medium" charset="0"/>
                          </a:rPr>
                        </m:ctrlPr>
                      </m:sSupPr>
                      <m:e>
                        <m:r>
                          <a:rPr lang="en-US" sz="2800" smtClean="0"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𝑁</m:t>
                        </m:r>
                      </m:e>
                      <m:sup>
                        <m:r>
                          <a:rPr lang="en-US" sz="2800" smtClean="0"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1/3</m:t>
                        </m:r>
                      </m:sup>
                    </m:sSup>
                  </m:oMath>
                </a14:m>
                <a:r>
                  <a:rPr lang="en-US" sz="2800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chains of length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Radnika Medium" charset="0"/>
                            <a:cs typeface="Radnika Medium" charset="0"/>
                          </a:rPr>
                        </m:ctrlPr>
                      </m:sSupPr>
                      <m:e>
                        <m:r>
                          <a:rPr lang="en-US" sz="2800" smtClean="0"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𝑁</m:t>
                        </m:r>
                      </m:e>
                      <m:sup>
                        <m:r>
                          <a:rPr lang="en-US" sz="2800" smtClean="0"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1/3</m:t>
                        </m:r>
                      </m:sup>
                    </m:sSup>
                  </m:oMath>
                </a14:m>
                <a:endParaRPr lang="en-US" sz="2800" dirty="0">
                  <a:latin typeface="Radnika Medium" pitchFamily="2" charset="77"/>
                  <a:ea typeface="Radnika Medium" charset="0"/>
                  <a:cs typeface="Arial" panose="020B0604020202020204" pitchFamily="34" charset="0"/>
                </a:endParaRPr>
              </a:p>
              <a:p>
                <a:pPr marL="457200" indent="-457200">
                  <a:buFont typeface="Arial" charset="0"/>
                  <a:buChar char="•"/>
                </a:pPr>
                <a:r>
                  <a:rPr lang="en-US" sz="2800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Store </a:t>
                </a:r>
                <a:r>
                  <a:rPr lang="en-US" sz="2800" dirty="0" err="1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dlogs</a:t>
                </a:r>
                <a:r>
                  <a:rPr lang="en-US" sz="2800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of chain endpoints</a:t>
                </a:r>
              </a:p>
              <a:p>
                <a:pPr marL="457200" indent="-457200">
                  <a:buFont typeface="Arial" charset="0"/>
                  <a:buChar char="•"/>
                </a:pPr>
                <a:endParaRPr lang="en-US" sz="2800" dirty="0">
                  <a:latin typeface="Radnika Medium" pitchFamily="2" charset="77"/>
                  <a:ea typeface="Radnika Medium" charset="0"/>
                  <a:cs typeface="Arial" panose="020B0604020202020204" pitchFamily="34" charset="0"/>
                </a:endParaRPr>
              </a:p>
              <a:p>
                <a:pPr marL="457200" indent="-457200">
                  <a:buFont typeface="Arial" charset="0"/>
                  <a:buChar char="•"/>
                </a:pPr>
                <a:endParaRPr lang="en-US" sz="2800" dirty="0">
                  <a:latin typeface="Radnika Medium" pitchFamily="2" charset="77"/>
                  <a:ea typeface="Radnika Medium" charset="0"/>
                  <a:cs typeface="Arial" panose="020B0604020202020204" pitchFamily="34" charset="0"/>
                </a:endParaRPr>
              </a:p>
              <a:p>
                <a:r>
                  <a:rPr lang="en-US" sz="2800" u="sng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Online phase</a:t>
                </a:r>
              </a:p>
              <a:p>
                <a:pPr marL="457200" indent="-457200">
                  <a:buFont typeface="Arial" charset="0"/>
                  <a:buChar char="•"/>
                </a:pPr>
                <a:r>
                  <a:rPr lang="en-US" sz="2800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Walk </a:t>
                </a:r>
                <a14:m>
                  <m:oMath xmlns:m="http://schemas.openxmlformats.org/officeDocument/2006/math">
                    <m:r>
                      <a:rPr lang="en-US" sz="2800" smtClean="0">
                        <a:latin typeface="Cambria Math" charset="0"/>
                        <a:ea typeface="Radnika Medium" charset="0"/>
                        <a:cs typeface="Radnika Medium" charset="0"/>
                      </a:rPr>
                      <m:t>𝑂</m:t>
                    </m:r>
                    <m:r>
                      <a:rPr lang="en-US" sz="2800" smtClean="0">
                        <a:latin typeface="Cambria Math" charset="0"/>
                        <a:ea typeface="Radnika Medium" charset="0"/>
                        <a:cs typeface="Radnika Medium" charset="0"/>
                      </a:rPr>
                      <m:t>(</m:t>
                    </m:r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Radnika Medium" charset="0"/>
                            <a:cs typeface="Radnika Medium" charset="0"/>
                          </a:rPr>
                        </m:ctrlPr>
                      </m:sSupPr>
                      <m:e>
                        <m:r>
                          <a:rPr lang="en-US" sz="2800" smtClean="0"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𝑁</m:t>
                        </m:r>
                      </m:e>
                      <m:sup>
                        <m:r>
                          <a:rPr lang="en-US" sz="2800" smtClean="0"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1/3</m:t>
                        </m:r>
                      </m:sup>
                    </m:sSup>
                    <m:r>
                      <a:rPr lang="en-US" sz="2800" smtClean="0">
                        <a:latin typeface="Cambria Math" charset="0"/>
                        <a:ea typeface="Radnika Medium" charset="0"/>
                        <a:cs typeface="Radnika Medium" charset="0"/>
                      </a:rPr>
                      <m:t>)</m:t>
                    </m:r>
                  </m:oMath>
                </a14:m>
                <a:r>
                  <a:rPr lang="en-US" sz="2800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steps</a:t>
                </a:r>
              </a:p>
              <a:p>
                <a:pPr marL="457200" indent="-457200">
                  <a:buFont typeface="Arial" charset="0"/>
                  <a:buChar char="•"/>
                </a:pPr>
                <a:r>
                  <a:rPr lang="en-US" sz="2800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When you hit a stored point, output the discrete log</a:t>
                </a: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072" y="479947"/>
                <a:ext cx="3980216" cy="5379486"/>
              </a:xfrm>
              <a:prstGeom prst="rect">
                <a:avLst/>
              </a:prstGeom>
              <a:blipFill>
                <a:blip r:embed="rId5"/>
                <a:stretch>
                  <a:fillRect l="-2857" t="-1179" r="-2222" b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399996" y="2809747"/>
                <a:ext cx="3417648" cy="59971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lIns="137160" tIns="91440" rIns="137160" bIns="91440" rtlCol="0">
                <a:spAutoFit/>
              </a:bodyPr>
              <a:lstStyle/>
              <a:p>
                <a:pPr algn="ctr"/>
                <a:r>
                  <a:rPr lang="en-US" sz="2600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Advice: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600" i="1" smtClean="0">
                            <a:latin typeface="Cambria Math" panose="02040503050406030204" pitchFamily="18" charset="0"/>
                            <a:ea typeface="Radnika Medium" charset="0"/>
                            <a:cs typeface="Radnika Medium" charset="0"/>
                          </a:rPr>
                        </m:ctrlPr>
                      </m:accPr>
                      <m:e>
                        <m:r>
                          <a:rPr lang="en-US" sz="2600" smtClean="0"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𝑂</m:t>
                        </m:r>
                      </m:e>
                    </m:acc>
                    <m:r>
                      <a:rPr lang="en-US" sz="2600" smtClean="0">
                        <a:latin typeface="Cambria Math" charset="0"/>
                        <a:ea typeface="Radnika Medium" charset="0"/>
                        <a:cs typeface="Radnika Medium" charset="0"/>
                      </a:rPr>
                      <m:t>(</m:t>
                    </m:r>
                    <m:sSup>
                      <m:sSupPr>
                        <m:ctrlPr>
                          <a:rPr lang="en-US" sz="2600" i="1" smtClean="0">
                            <a:latin typeface="Cambria Math" panose="02040503050406030204" pitchFamily="18" charset="0"/>
                            <a:ea typeface="Radnika Medium" charset="0"/>
                            <a:cs typeface="Radnika Medium" charset="0"/>
                          </a:rPr>
                        </m:ctrlPr>
                      </m:sSupPr>
                      <m:e>
                        <m:r>
                          <a:rPr lang="en-US" sz="2600" smtClean="0"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𝑁</m:t>
                        </m:r>
                      </m:e>
                      <m:sup>
                        <m:r>
                          <a:rPr lang="en-US" sz="2600" smtClean="0"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1/3</m:t>
                        </m:r>
                      </m:sup>
                    </m:sSup>
                    <m:r>
                      <a:rPr lang="en-US" sz="2600" smtClean="0">
                        <a:latin typeface="Cambria Math" charset="0"/>
                        <a:ea typeface="Radnika Medium" charset="0"/>
                        <a:cs typeface="Radnika Medium" charset="0"/>
                      </a:rPr>
                      <m:t>)</m:t>
                    </m:r>
                  </m:oMath>
                </a14:m>
                <a:r>
                  <a:rPr lang="en-US" sz="2600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bits</a:t>
                </a: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996" y="2809747"/>
                <a:ext cx="3417648" cy="599716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22626" y="5751493"/>
                <a:ext cx="3417648" cy="59971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lIns="137160" tIns="91440" rIns="137160" bIns="91440" rtlCol="0">
                <a:spAutoFit/>
              </a:bodyPr>
              <a:lstStyle/>
              <a:p>
                <a:pPr algn="ctr"/>
                <a:r>
                  <a:rPr lang="en-US" sz="2600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Time: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600" i="1" smtClean="0">
                            <a:latin typeface="Cambria Math" panose="02040503050406030204" pitchFamily="18" charset="0"/>
                            <a:ea typeface="Radnika Medium" charset="0"/>
                            <a:cs typeface="Radnika Medium" charset="0"/>
                          </a:rPr>
                        </m:ctrlPr>
                      </m:accPr>
                      <m:e>
                        <m:r>
                          <a:rPr lang="en-US" sz="2600" smtClean="0"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𝑂</m:t>
                        </m:r>
                      </m:e>
                    </m:acc>
                    <m:r>
                      <a:rPr lang="en-US" sz="2600" smtClean="0">
                        <a:latin typeface="Cambria Math" charset="0"/>
                        <a:ea typeface="Radnika Medium" charset="0"/>
                        <a:cs typeface="Radnika Medium" charset="0"/>
                      </a:rPr>
                      <m:t>(</m:t>
                    </m:r>
                    <m:sSup>
                      <m:sSupPr>
                        <m:ctrlPr>
                          <a:rPr lang="en-US" sz="2600" i="1" smtClean="0">
                            <a:latin typeface="Cambria Math" panose="02040503050406030204" pitchFamily="18" charset="0"/>
                            <a:ea typeface="Radnika Medium" charset="0"/>
                            <a:cs typeface="Radnika Medium" charset="0"/>
                          </a:rPr>
                        </m:ctrlPr>
                      </m:sSupPr>
                      <m:e>
                        <m:r>
                          <a:rPr lang="en-US" sz="2600" smtClean="0"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𝑁</m:t>
                        </m:r>
                      </m:e>
                      <m:sup>
                        <m:r>
                          <a:rPr lang="en-US" sz="2600" smtClean="0"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1/3</m:t>
                        </m:r>
                      </m:sup>
                    </m:sSup>
                    <m:r>
                      <a:rPr lang="en-US" sz="2600" smtClean="0">
                        <a:latin typeface="Cambria Math" charset="0"/>
                        <a:ea typeface="Radnika Medium" charset="0"/>
                        <a:cs typeface="Radnika Medium" charset="0"/>
                      </a:rPr>
                      <m:t>)</m:t>
                    </m:r>
                  </m:oMath>
                </a14:m>
                <a:r>
                  <a:rPr lang="en-US" sz="2600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steps</a:t>
                </a: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626" y="5751493"/>
                <a:ext cx="3417648" cy="599716"/>
              </a:xfrm>
              <a:prstGeom prst="rect">
                <a:avLst/>
              </a:prstGeom>
              <a:blipFill>
                <a:blip r:embed="rId7"/>
                <a:stretch>
                  <a:fillRect b="-14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Oval 42"/>
          <p:cNvSpPr/>
          <p:nvPr/>
        </p:nvSpPr>
        <p:spPr>
          <a:xfrm>
            <a:off x="6461748" y="4237255"/>
            <a:ext cx="297721" cy="29772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adnika Medium" pitchFamily="2" charset="77"/>
              <a:cs typeface="Arial" panose="020B0604020202020204" pitchFamily="34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6776603" y="4398121"/>
            <a:ext cx="735412" cy="1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7507363" y="4237255"/>
            <a:ext cx="297721" cy="29772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adnika Medium" pitchFamily="2" charset="77"/>
              <a:cs typeface="Arial" panose="020B0604020202020204" pitchFamily="34" charset="0"/>
            </a:endParaRPr>
          </a:p>
        </p:txBody>
      </p:sp>
      <p:cxnSp>
        <p:nvCxnSpPr>
          <p:cNvPr id="46" name="Straight Arrow Connector 45"/>
          <p:cNvCxnSpPr>
            <a:endCxn id="93" idx="3"/>
          </p:cNvCxnSpPr>
          <p:nvPr/>
        </p:nvCxnSpPr>
        <p:spPr>
          <a:xfrm flipV="1">
            <a:off x="7822218" y="3735302"/>
            <a:ext cx="747989" cy="662819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8518197" y="3488927"/>
            <a:ext cx="297721" cy="29772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adnika Medium" pitchFamily="2" charset="77"/>
              <a:cs typeface="Arial" panose="020B0604020202020204" pitchFamily="34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9567040" y="3469877"/>
            <a:ext cx="297721" cy="29772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adnika Medium" pitchFamily="2" charset="77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 rot="5400000">
            <a:off x="9496465" y="4204230"/>
            <a:ext cx="9299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6400" dirty="0">
                <a:solidFill>
                  <a:schemeClr val="bg1">
                    <a:lumMod val="50000"/>
                  </a:schemeClr>
                </a:solidFill>
                <a:latin typeface="Radnika Medium" pitchFamily="2" charset="77"/>
              </a:rPr>
              <a:t>…</a:t>
            </a:r>
            <a:endParaRPr lang="en-US" sz="6400" dirty="0">
              <a:solidFill>
                <a:schemeClr val="bg1">
                  <a:lumMod val="50000"/>
                </a:schemeClr>
              </a:solidFill>
              <a:latin typeface="Radnika Medium" pitchFamily="2" charset="77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6375604" y="4366793"/>
                <a:ext cx="76803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Radnika Medium" charset="0"/>
                            <a:cs typeface="Radnika Medium" charset="0"/>
                          </a:rPr>
                        </m:ctrlPr>
                      </m:sSupPr>
                      <m:e>
                        <m:r>
                          <a:rPr lang="en-US" sz="3200"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𝑔</m:t>
                        </m:r>
                      </m:e>
                      <m:sup>
                        <m:r>
                          <a:rPr lang="en-US" sz="3200" smtClean="0"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𝑥</m:t>
                        </m:r>
                      </m:sup>
                    </m:sSup>
                  </m:oMath>
                </a14:m>
                <a:endParaRPr lang="en-US" sz="3200" dirty="0">
                  <a:latin typeface="Radnika Medium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5604" y="4366793"/>
                <a:ext cx="768031" cy="584775"/>
              </a:xfrm>
              <a:prstGeom prst="rect">
                <a:avLst/>
              </a:prstGeom>
              <a:blipFill>
                <a:blip r:embed="rId8"/>
                <a:stretch>
                  <a:fillRect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>
                <a:latin typeface="Radnika Medium" pitchFamily="2" charset="77"/>
                <a:cs typeface="Arial" panose="020B0604020202020204" pitchFamily="34" charset="0"/>
              </a:rPr>
              <a:t>32</a:t>
            </a:fld>
            <a:endParaRPr lang="en-US" dirty="0">
              <a:latin typeface="Radnika Medium" pitchFamily="2" charset="77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ounded Rectangular Callout 53">
                <a:extLst>
                  <a:ext uri="{FF2B5EF4-FFF2-40B4-BE49-F238E27FC236}">
                    <a16:creationId xmlns:a16="http://schemas.microsoft.com/office/drawing/2014/main" id="{CF21205D-DDFA-B84B-8D55-FB408DE218A9}"/>
                  </a:ext>
                </a:extLst>
              </p:cNvPr>
              <p:cNvSpPr/>
              <p:nvPr/>
            </p:nvSpPr>
            <p:spPr>
              <a:xfrm>
                <a:off x="7348949" y="5962439"/>
                <a:ext cx="4450782" cy="669143"/>
              </a:xfrm>
              <a:prstGeom prst="wedgeRoundRectCallout">
                <a:avLst>
                  <a:gd name="adj1" fmla="val -40132"/>
                  <a:gd name="adj2" fmla="val -11624"/>
                  <a:gd name="adj3" fmla="val 16667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Preprocessing time:  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400" i="1" smtClean="0">
                            <a:latin typeface="Cambria Math" panose="02040503050406030204" pitchFamily="18" charset="0"/>
                            <a:ea typeface="Radnika Medium" charset="0"/>
                            <a:cs typeface="Radnika Medium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smtClean="0"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Ω</m:t>
                        </m:r>
                      </m:e>
                    </m:acc>
                    <m:r>
                      <a:rPr lang="en-US" sz="2400" smtClean="0">
                        <a:latin typeface="Cambria Math" charset="0"/>
                        <a:ea typeface="Radnika Medium" charset="0"/>
                        <a:cs typeface="Radnika Medium" charset="0"/>
                      </a:rPr>
                      <m:t>(</m:t>
                    </m:r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Radnika Medium" charset="0"/>
                            <a:cs typeface="Radnika Medium" charset="0"/>
                          </a:rPr>
                        </m:ctrlPr>
                      </m:sSupPr>
                      <m:e>
                        <m:r>
                          <a:rPr lang="en-US" sz="2400" smtClean="0"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𝑁</m:t>
                        </m:r>
                      </m:e>
                      <m:sup>
                        <m:r>
                          <a:rPr lang="en-US" sz="2400" smtClean="0"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2/3</m:t>
                        </m:r>
                      </m:sup>
                    </m:sSup>
                    <m:r>
                      <a:rPr lang="en-US" sz="2400" smtClean="0">
                        <a:latin typeface="Cambria Math" charset="0"/>
                        <a:ea typeface="Radnika Medium" charset="0"/>
                        <a:cs typeface="Radnika Medium" charset="0"/>
                      </a:rPr>
                      <m:t>)</m:t>
                    </m:r>
                  </m:oMath>
                </a14:m>
                <a:endParaRPr lang="en-US" sz="2400" dirty="0">
                  <a:latin typeface="Radnika Medium" pitchFamily="2" charset="77"/>
                  <a:ea typeface="Radnika Medium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4" name="Rounded Rectangular Callout 53">
                <a:extLst>
                  <a:ext uri="{FF2B5EF4-FFF2-40B4-BE49-F238E27FC236}">
                    <a16:creationId xmlns:a16="http://schemas.microsoft.com/office/drawing/2014/main" id="{CF21205D-DDFA-B84B-8D55-FB408DE218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8949" y="5962439"/>
                <a:ext cx="4450782" cy="669143"/>
              </a:xfrm>
              <a:prstGeom prst="wedgeRoundRectCallout">
                <a:avLst>
                  <a:gd name="adj1" fmla="val -40132"/>
                  <a:gd name="adj2" fmla="val -11624"/>
                  <a:gd name="adj3" fmla="val 16667"/>
                </a:avLst>
              </a:prstGeom>
              <a:blipFill>
                <a:blip r:embed="rId9"/>
                <a:stretch>
                  <a:fillRect b="-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05F528C2-9695-0343-8DA5-ABF40124A4BE}"/>
              </a:ext>
            </a:extLst>
          </p:cNvPr>
          <p:cNvSpPr/>
          <p:nvPr/>
        </p:nvSpPr>
        <p:spPr>
          <a:xfrm>
            <a:off x="62356" y="644546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[M10, LCH11, BL13]</a:t>
            </a:r>
            <a:r>
              <a:rPr lang="en-US" sz="2400" dirty="0"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/>
            </a:r>
            <a:br>
              <a:rPr lang="en-US" sz="2400" dirty="0"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16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uiExpand="1" build="p"/>
      <p:bldP spid="41" grpId="0" animBg="1"/>
      <p:bldP spid="42" grpId="0" animBg="1"/>
      <p:bldP spid="43" grpId="0" animBg="1"/>
      <p:bldP spid="45" grpId="0" animBg="1"/>
      <p:bldP spid="48" grpId="0" animBg="1"/>
      <p:bldP spid="49" grpId="0" animBg="1"/>
      <p:bldP spid="51" grpId="0"/>
      <p:bldP spid="5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13411"/>
                <a:ext cx="10943492" cy="4863552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3000" dirty="0">
                    <a:latin typeface="Radnika Medium" pitchFamily="2" charset="77"/>
                    <a:cs typeface="Arial" panose="020B0604020202020204" pitchFamily="34" charset="0"/>
                  </a:rPr>
                  <a:t>Generic discrete log</a:t>
                </a:r>
              </a:p>
              <a:p>
                <a:pPr>
                  <a:buFont typeface="Wingdings" charset="2"/>
                  <a:buChar char="à"/>
                </a:pPr>
                <a:r>
                  <a:rPr lang="en-US" sz="3000" dirty="0">
                    <a:latin typeface="Radnika Medium" pitchFamily="2" charset="77"/>
                    <a:cs typeface="Arial" panose="020B0604020202020204" pitchFamily="34" charset="0"/>
                    <a:sym typeface="Wingdings"/>
                  </a:rPr>
                  <a:t> Without preprocessing: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000">
                        <a:latin typeface="Cambria Math" charset="0"/>
                        <a:sym typeface="Wingdings"/>
                      </a:rPr>
                      <m:t>Ω</m:t>
                    </m:r>
                    <m:d>
                      <m:dPr>
                        <m:ctrlPr>
                          <a:rPr lang="en-US" sz="3000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000" i="1">
                                <a:latin typeface="Cambria Math" panose="02040503050406030204" pitchFamily="18" charset="0"/>
                                <a:sym typeface="Wingdings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 charset="0"/>
                                <a:sym typeface="Wingdings"/>
                              </a:rPr>
                              <m:t>𝑁</m:t>
                            </m:r>
                          </m:e>
                          <m:sup>
                            <m:r>
                              <a:rPr lang="en-US" sz="3000" i="1">
                                <a:latin typeface="Cambria Math" charset="0"/>
                                <a:sym typeface="Wingdings"/>
                              </a:rPr>
                              <m:t>1/2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000" dirty="0">
                    <a:latin typeface="Radnika Medium" pitchFamily="2" charset="77"/>
                    <a:cs typeface="Arial" panose="020B0604020202020204" pitchFamily="34" charset="0"/>
                    <a:sym typeface="Wingdings"/>
                  </a:rPr>
                  <a:t>	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2400" b="1" i="1" dirty="0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𝟐</m:t>
                        </m:r>
                      </m:e>
                      <m:sup>
                        <m:r>
                          <a:rPr lang="en-US" sz="2400" b="1" i="1" dirty="0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𝟏𝟐𝟖</m:t>
                        </m:r>
                      </m:sup>
                    </m:sSup>
                  </m:oMath>
                </a14:m>
                <a:r>
                  <a:rPr lang="en-US" sz="2400" b="1" dirty="0">
                    <a:solidFill>
                      <a:srgbClr val="7030A0"/>
                    </a:solidFill>
                    <a:latin typeface="Radnika Medium" pitchFamily="2" charset="77"/>
                    <a:cs typeface="Arial" panose="020B0604020202020204" pitchFamily="34" charset="0"/>
                    <a:sym typeface="Wingdings"/>
                  </a:rPr>
                  <a:t> time</a:t>
                </a:r>
              </a:p>
              <a:p>
                <a:pPr>
                  <a:buFont typeface="Wingdings" charset="2"/>
                  <a:buChar char="à"/>
                </a:pPr>
                <a:r>
                  <a:rPr lang="en-US" sz="3000" dirty="0">
                    <a:latin typeface="Radnika Medium" pitchFamily="2" charset="77"/>
                    <a:cs typeface="Arial" panose="020B0604020202020204" pitchFamily="34" charset="0"/>
                    <a:sym typeface="Wingdings"/>
                  </a:rPr>
                  <a:t> With preprocessing:         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3000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accPr>
                      <m:e>
                        <m:r>
                          <a:rPr lang="en-US" sz="3000" i="1">
                            <a:latin typeface="Cambria Math" charset="0"/>
                            <a:sym typeface="Wingdings"/>
                          </a:rPr>
                          <m:t>𝑂</m:t>
                        </m:r>
                      </m:e>
                    </m:acc>
                    <m:r>
                      <a:rPr lang="en-US" sz="3000" i="1">
                        <a:latin typeface="Cambria Math" charset="0"/>
                        <a:sym typeface="Wingdings"/>
                      </a:rPr>
                      <m:t>(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charset="0"/>
                            <a:sym typeface="Wingdings"/>
                          </a:rPr>
                          <m:t>𝑁</m:t>
                        </m:r>
                      </m:e>
                      <m:sup>
                        <m:r>
                          <a:rPr lang="en-US" sz="3000" i="1">
                            <a:latin typeface="Cambria Math" charset="0"/>
                            <a:sym typeface="Wingdings"/>
                          </a:rPr>
                          <m:t>1/3</m:t>
                        </m:r>
                      </m:sup>
                    </m:sSup>
                    <m:r>
                      <a:rPr lang="en-US" sz="3000" i="1">
                        <a:latin typeface="Cambria Math" charset="0"/>
                        <a:sym typeface="Wingdings"/>
                      </a:rPr>
                      <m:t>)</m:t>
                    </m:r>
                  </m:oMath>
                </a14:m>
                <a:r>
                  <a:rPr lang="en-US" sz="3000" dirty="0">
                    <a:latin typeface="Radnika Medium" pitchFamily="2" charset="77"/>
                    <a:cs typeface="Arial" panose="020B0604020202020204" pitchFamily="34" charset="0"/>
                  </a:rPr>
                  <a:t>	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𝟐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𝟖𝟔</m:t>
                        </m:r>
                      </m:sup>
                    </m:sSup>
                  </m:oMath>
                </a14:m>
                <a:r>
                  <a:rPr lang="en-US" sz="2400" b="1" dirty="0">
                    <a:solidFill>
                      <a:srgbClr val="7030A0"/>
                    </a:solidFill>
                    <a:latin typeface="Radnika Medium" pitchFamily="2" charset="77"/>
                    <a:cs typeface="Arial" panose="020B0604020202020204" pitchFamily="34" charset="0"/>
                  </a:rPr>
                  <a:t> time</a:t>
                </a:r>
              </a:p>
              <a:p>
                <a:pPr marL="0" indent="0">
                  <a:buNone/>
                </a:pPr>
                <a:endParaRPr lang="en-US" sz="3000" dirty="0">
                  <a:latin typeface="Radnika Medium" pitchFamily="2" charset="77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sz="3000" dirty="0">
                    <a:latin typeface="Radnika Medium" pitchFamily="2" charset="77"/>
                    <a:cs typeface="Arial" panose="020B0604020202020204" pitchFamily="34" charset="0"/>
                  </a:rPr>
                  <a:t>Related preprocessing attacks break:</a:t>
                </a:r>
              </a:p>
              <a:p>
                <a:r>
                  <a:rPr lang="en-US" sz="3000" dirty="0">
                    <a:latin typeface="Radnika Medium" pitchFamily="2" charset="77"/>
                    <a:cs typeface="Arial" panose="020B0604020202020204" pitchFamily="34" charset="0"/>
                  </a:rPr>
                  <a:t>Multiple discrete log problem			</a:t>
                </a:r>
                <a:r>
                  <a:rPr lang="en-US" sz="2400" dirty="0">
                    <a:solidFill>
                      <a:srgbClr val="008F00"/>
                    </a:solidFill>
                    <a:latin typeface="Radnika Medium" pitchFamily="2" charset="77"/>
                    <a:cs typeface="Arial" panose="020B0604020202020204" pitchFamily="34" charset="0"/>
                  </a:rPr>
                  <a:t>[This paper]</a:t>
                </a:r>
              </a:p>
              <a:p>
                <a:r>
                  <a:rPr lang="en-US" sz="3000" dirty="0">
                    <a:latin typeface="Radnika Medium" pitchFamily="2" charset="77"/>
                    <a:cs typeface="Arial" panose="020B0604020202020204" pitchFamily="34" charset="0"/>
                  </a:rPr>
                  <a:t>One-round Even-Mansour cipher		</a:t>
                </a:r>
                <a:r>
                  <a:rPr lang="en-US" sz="2400" dirty="0">
                    <a:solidFill>
                      <a:schemeClr val="bg1">
                        <a:lumMod val="50000"/>
                      </a:schemeClr>
                    </a:solidFill>
                    <a:latin typeface="Radnika Medium" pitchFamily="2" charset="77"/>
                    <a:cs typeface="Arial" panose="020B0604020202020204" pitchFamily="34" charset="0"/>
                  </a:rPr>
                  <a:t>[FJM14]</a:t>
                </a:r>
                <a:r>
                  <a:rPr lang="en-US" sz="2400" dirty="0">
                    <a:latin typeface="Radnika Medium" pitchFamily="2" charset="77"/>
                    <a:cs typeface="Arial" panose="020B0604020202020204" pitchFamily="34" charset="0"/>
                  </a:rPr>
                  <a:t>	</a:t>
                </a:r>
              </a:p>
              <a:p>
                <a:r>
                  <a:rPr lang="en-US" sz="3000" dirty="0">
                    <a:latin typeface="Radnika Medium" pitchFamily="2" charset="77"/>
                    <a:cs typeface="Arial" panose="020B0604020202020204" pitchFamily="34" charset="0"/>
                  </a:rPr>
                  <a:t>Merkle-</a:t>
                </a:r>
                <a:r>
                  <a:rPr lang="en-US" sz="3000" dirty="0" err="1">
                    <a:latin typeface="Radnika Medium" pitchFamily="2" charset="77"/>
                    <a:cs typeface="Arial" panose="020B0604020202020204" pitchFamily="34" charset="0"/>
                  </a:rPr>
                  <a:t>Damgård</a:t>
                </a:r>
                <a:r>
                  <a:rPr lang="en-US" sz="3000" dirty="0">
                    <a:latin typeface="Radnika Medium" pitchFamily="2" charset="77"/>
                    <a:cs typeface="Arial" panose="020B0604020202020204" pitchFamily="34" charset="0"/>
                  </a:rPr>
                  <a:t> hash with random IV	</a:t>
                </a:r>
                <a:r>
                  <a:rPr lang="en-US" sz="2400" dirty="0">
                    <a:solidFill>
                      <a:schemeClr val="bg1">
                        <a:lumMod val="50000"/>
                      </a:schemeClr>
                    </a:solidFill>
                    <a:latin typeface="Radnika Medium" pitchFamily="2" charset="77"/>
                    <a:cs typeface="Arial" panose="020B0604020202020204" pitchFamily="34" charset="0"/>
                  </a:rPr>
                  <a:t>[CDGS17]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13411"/>
                <a:ext cx="10943492" cy="4863552"/>
              </a:xfrm>
              <a:blipFill>
                <a:blip r:embed="rId3"/>
                <a:stretch>
                  <a:fillRect l="-1159" t="-2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633046" y="3379949"/>
            <a:ext cx="11353800" cy="2559937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Radnika Medium" pitchFamily="2" charset="77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8207301" y="2688033"/>
            <a:ext cx="3549798" cy="1025058"/>
          </a:xfrm>
          <a:prstGeom prst="wedgeRoundRectCallout">
            <a:avLst>
              <a:gd name="adj1" fmla="val -73815"/>
              <a:gd name="adj2" fmla="val -36136"/>
              <a:gd name="adj3" fmla="val 1666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Is this </a:t>
            </a:r>
            <a:r>
              <a:rPr lang="en-US" sz="2400" dirty="0" err="1"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dlog</a:t>
            </a:r>
            <a:r>
              <a:rPr lang="en-US" sz="2400" dirty="0"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 attack</a:t>
            </a:r>
            <a:br>
              <a:rPr lang="en-US" sz="2400" dirty="0"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</a:br>
            <a:r>
              <a:rPr lang="en-US" sz="2400" dirty="0"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the best possible?!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10600" y="1371164"/>
            <a:ext cx="2936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7030A0"/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256-bit ECDL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>
                <a:latin typeface="Radnika Medium" pitchFamily="2" charset="77"/>
                <a:cs typeface="Arial" panose="020B0604020202020204" pitchFamily="34" charset="0"/>
              </a:rPr>
              <a:t>33</a:t>
            </a:fld>
            <a:endParaRPr lang="en-US">
              <a:latin typeface="Radnika Medium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58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6327"/>
            <a:ext cx="12192000" cy="43316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69581" y="3704772"/>
            <a:ext cx="4256037" cy="262345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Discrete log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9073" y="2093004"/>
            <a:ext cx="1474758" cy="6842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74" y="1169833"/>
            <a:ext cx="2871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009051"/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Signatures</a:t>
            </a:r>
            <a:br>
              <a:rPr lang="en-US" sz="3200" dirty="0">
                <a:ln w="0"/>
                <a:solidFill>
                  <a:srgbClr val="009051"/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</a:br>
            <a:r>
              <a:rPr lang="en-US" sz="2400" dirty="0">
                <a:ln w="0"/>
                <a:solidFill>
                  <a:srgbClr val="009051"/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(DSA and </a:t>
            </a:r>
            <a:r>
              <a:rPr lang="en-US" sz="2400" dirty="0" err="1">
                <a:ln w="0"/>
                <a:solidFill>
                  <a:srgbClr val="009051"/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Schnorr</a:t>
            </a:r>
            <a:r>
              <a:rPr lang="en-US" sz="2400" dirty="0">
                <a:ln w="0"/>
                <a:solidFill>
                  <a:srgbClr val="009051"/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9804" y="2075906"/>
            <a:ext cx="1619617" cy="6842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r="47280"/>
          <a:stretch/>
        </p:blipFill>
        <p:spPr>
          <a:xfrm flipH="1">
            <a:off x="5606061" y="1819026"/>
            <a:ext cx="2460323" cy="99466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492271" y="981008"/>
            <a:ext cx="28717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DH key</a:t>
            </a:r>
            <a:br>
              <a:rPr lang="en-US" sz="3200" dirty="0">
                <a:ln w="0"/>
                <a:solidFill>
                  <a:srgbClr val="FF0000"/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</a:br>
            <a:r>
              <a:rPr lang="en-US" sz="3200" dirty="0">
                <a:ln w="0"/>
                <a:solidFill>
                  <a:srgbClr val="FF0000"/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exchange</a:t>
            </a:r>
            <a:endParaRPr lang="en-US" sz="2400" dirty="0">
              <a:ln w="0"/>
              <a:solidFill>
                <a:srgbClr val="FF0000"/>
              </a:solidFill>
              <a:latin typeface="Radnika Medium" pitchFamily="2" charset="77"/>
              <a:ea typeface="Radnika Medium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54002" y="1083780"/>
            <a:ext cx="1899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002060"/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DDH</a:t>
            </a:r>
            <a:endParaRPr lang="en-US" sz="2400" dirty="0">
              <a:ln w="0"/>
              <a:solidFill>
                <a:srgbClr val="002060"/>
              </a:solidFill>
              <a:latin typeface="Radnika Medium" pitchFamily="2" charset="77"/>
              <a:ea typeface="Radnika Medium" charset="0"/>
              <a:cs typeface="Arial" panose="020B0604020202020204" pitchFamily="34" charset="0"/>
            </a:endParaRPr>
          </a:p>
        </p:txBody>
      </p:sp>
      <p:pic>
        <p:nvPicPr>
          <p:cNvPr id="3088" name="Picture 16" descr="ttp://clipart-library.com/img/1516177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378" y="1342006"/>
            <a:ext cx="3845332" cy="166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8066384" y="889716"/>
            <a:ext cx="3454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7F00"/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Pairings</a:t>
            </a:r>
            <a:endParaRPr lang="en-US" sz="2400" dirty="0">
              <a:ln w="0"/>
              <a:solidFill>
                <a:srgbClr val="002060"/>
              </a:solidFill>
              <a:latin typeface="Radnika Medium" pitchFamily="2" charset="77"/>
              <a:ea typeface="Radnika Medium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loud 1"/>
              <p:cNvSpPr/>
              <p:nvPr/>
            </p:nvSpPr>
            <p:spPr>
              <a:xfrm>
                <a:off x="-72930" y="4637714"/>
                <a:ext cx="6485468" cy="2158616"/>
              </a:xfrm>
              <a:prstGeom prst="cloud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Could there exist a generic </a:t>
                </a:r>
                <a:r>
                  <a:rPr lang="en-US" sz="2600" dirty="0" err="1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dlog</a:t>
                </a:r>
                <a:r>
                  <a:rPr lang="en-US" sz="26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preprocessing attack with </a:t>
                </a:r>
                <a14:m>
                  <m:oMath xmlns:m="http://schemas.openxmlformats.org/officeDocument/2006/math">
                    <m:r>
                      <a:rPr lang="en-US" sz="2600" smtClean="0">
                        <a:solidFill>
                          <a:schemeClr val="tx1"/>
                        </a:solidFill>
                        <a:latin typeface="Cambria Math" charset="0"/>
                        <a:ea typeface="Radnika Medium" charset="0"/>
                        <a:cs typeface="Radnika Medium" charset="0"/>
                      </a:rPr>
                      <m:t>𝑆</m:t>
                    </m:r>
                    <m:r>
                      <a:rPr lang="en-US" sz="2600" smtClean="0">
                        <a:solidFill>
                          <a:schemeClr val="tx1"/>
                        </a:solidFill>
                        <a:latin typeface="Cambria Math" charset="0"/>
                        <a:ea typeface="Radnika Medium" charset="0"/>
                        <a:cs typeface="Radnika Medium" charset="0"/>
                      </a:rPr>
                      <m:t>=</m:t>
                    </m:r>
                    <m:r>
                      <a:rPr lang="en-US" sz="2600" smtClean="0">
                        <a:solidFill>
                          <a:schemeClr val="tx1"/>
                        </a:solidFill>
                        <a:latin typeface="Cambria Math" charset="0"/>
                        <a:ea typeface="Radnika Medium" charset="0"/>
                        <a:cs typeface="Radnika Medium" charset="0"/>
                      </a:rPr>
                      <m:t>𝑇</m:t>
                    </m:r>
                    <m:r>
                      <a:rPr lang="en-US" sz="2600" smtClean="0">
                        <a:solidFill>
                          <a:schemeClr val="tx1"/>
                        </a:solidFill>
                        <a:latin typeface="Cambria Math" charset="0"/>
                        <a:ea typeface="Radnika Medium" charset="0"/>
                        <a:cs typeface="Radnika Medium" charset="0"/>
                      </a:rPr>
                      <m:t>=</m:t>
                    </m:r>
                    <m:sSup>
                      <m:sSupPr>
                        <m:ctrlPr>
                          <a:rPr lang="en-US" sz="2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Radnika Medium" charset="0"/>
                            <a:cs typeface="Radnika Medium" charset="0"/>
                          </a:rPr>
                        </m:ctrlPr>
                      </m:sSupPr>
                      <m:e>
                        <m:r>
                          <a:rPr lang="en-US" sz="2600" smtClean="0">
                            <a:solidFill>
                              <a:schemeClr val="tx1"/>
                            </a:solidFill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𝑁</m:t>
                        </m:r>
                      </m:e>
                      <m:sup>
                        <m:r>
                          <a:rPr lang="en-US" sz="2600" smtClean="0">
                            <a:solidFill>
                              <a:schemeClr val="tx1"/>
                            </a:solidFill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1/10</m:t>
                        </m:r>
                      </m:sup>
                    </m:sSup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" name="Cloud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2930" y="4637714"/>
                <a:ext cx="6485468" cy="2158616"/>
              </a:xfrm>
              <a:prstGeom prst="cloud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ounded Rectangular Callout 12"/>
          <p:cNvSpPr/>
          <p:nvPr/>
        </p:nvSpPr>
        <p:spPr>
          <a:xfrm>
            <a:off x="6769757" y="5203777"/>
            <a:ext cx="4557605" cy="1553884"/>
          </a:xfrm>
          <a:prstGeom prst="wedgeRoundRectCallout">
            <a:avLst>
              <a:gd name="adj1" fmla="val -64290"/>
              <a:gd name="adj2" fmla="val 922"/>
              <a:gd name="adj3" fmla="val 1666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Preprocessing attacks might make us worry about 256-bit EC groups</a:t>
            </a:r>
            <a:endParaRPr lang="en-US" dirty="0">
              <a:solidFill>
                <a:schemeClr val="bg1"/>
              </a:solidFill>
              <a:latin typeface="Radnika Medium" pitchFamily="2" charset="77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>
                <a:latin typeface="Radnika Medium" pitchFamily="2" charset="77"/>
                <a:cs typeface="Arial" panose="020B0604020202020204" pitchFamily="34" charset="0"/>
              </a:rPr>
              <a:t>34</a:t>
            </a:fld>
            <a:endParaRPr lang="en-US" dirty="0">
              <a:latin typeface="Radnika Medium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2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6327"/>
            <a:ext cx="12192000" cy="43316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2074985" y="1846385"/>
            <a:ext cx="6110213" cy="2961539"/>
          </a:xfrm>
          <a:custGeom>
            <a:avLst/>
            <a:gdLst>
              <a:gd name="connsiteX0" fmla="*/ 2901461 w 6110213"/>
              <a:gd name="connsiteY0" fmla="*/ 52753 h 3253153"/>
              <a:gd name="connsiteX1" fmla="*/ 5556738 w 6110213"/>
              <a:gd name="connsiteY1" fmla="*/ 492369 h 3253153"/>
              <a:gd name="connsiteX2" fmla="*/ 5627077 w 6110213"/>
              <a:gd name="connsiteY2" fmla="*/ 527538 h 3253153"/>
              <a:gd name="connsiteX3" fmla="*/ 5732584 w 6110213"/>
              <a:gd name="connsiteY3" fmla="*/ 597877 h 3253153"/>
              <a:gd name="connsiteX4" fmla="*/ 5838092 w 6110213"/>
              <a:gd name="connsiteY4" fmla="*/ 685800 h 3253153"/>
              <a:gd name="connsiteX5" fmla="*/ 5873261 w 6110213"/>
              <a:gd name="connsiteY5" fmla="*/ 738553 h 3253153"/>
              <a:gd name="connsiteX6" fmla="*/ 5890846 w 6110213"/>
              <a:gd name="connsiteY6" fmla="*/ 826477 h 3253153"/>
              <a:gd name="connsiteX7" fmla="*/ 5926015 w 6110213"/>
              <a:gd name="connsiteY7" fmla="*/ 967153 h 3253153"/>
              <a:gd name="connsiteX8" fmla="*/ 5961184 w 6110213"/>
              <a:gd name="connsiteY8" fmla="*/ 1424353 h 3253153"/>
              <a:gd name="connsiteX9" fmla="*/ 6031523 w 6110213"/>
              <a:gd name="connsiteY9" fmla="*/ 1987061 h 3253153"/>
              <a:gd name="connsiteX10" fmla="*/ 6084277 w 6110213"/>
              <a:gd name="connsiteY10" fmla="*/ 2039815 h 3253153"/>
              <a:gd name="connsiteX11" fmla="*/ 6066692 w 6110213"/>
              <a:gd name="connsiteY11" fmla="*/ 2373923 h 3253153"/>
              <a:gd name="connsiteX12" fmla="*/ 5996353 w 6110213"/>
              <a:gd name="connsiteY12" fmla="*/ 2479430 h 3253153"/>
              <a:gd name="connsiteX13" fmla="*/ 5943600 w 6110213"/>
              <a:gd name="connsiteY13" fmla="*/ 2549769 h 3253153"/>
              <a:gd name="connsiteX14" fmla="*/ 5785338 w 6110213"/>
              <a:gd name="connsiteY14" fmla="*/ 2690446 h 3253153"/>
              <a:gd name="connsiteX15" fmla="*/ 5679830 w 6110213"/>
              <a:gd name="connsiteY15" fmla="*/ 2760784 h 3253153"/>
              <a:gd name="connsiteX16" fmla="*/ 5539153 w 6110213"/>
              <a:gd name="connsiteY16" fmla="*/ 2813538 h 3253153"/>
              <a:gd name="connsiteX17" fmla="*/ 5468815 w 6110213"/>
              <a:gd name="connsiteY17" fmla="*/ 2831123 h 3253153"/>
              <a:gd name="connsiteX18" fmla="*/ 5363307 w 6110213"/>
              <a:gd name="connsiteY18" fmla="*/ 2866292 h 3253153"/>
              <a:gd name="connsiteX19" fmla="*/ 4659923 w 6110213"/>
              <a:gd name="connsiteY19" fmla="*/ 2866292 h 3253153"/>
              <a:gd name="connsiteX20" fmla="*/ 4624753 w 6110213"/>
              <a:gd name="connsiteY20" fmla="*/ 2901461 h 3253153"/>
              <a:gd name="connsiteX21" fmla="*/ 4501661 w 6110213"/>
              <a:gd name="connsiteY21" fmla="*/ 2954215 h 3253153"/>
              <a:gd name="connsiteX22" fmla="*/ 4431323 w 6110213"/>
              <a:gd name="connsiteY22" fmla="*/ 2971800 h 3253153"/>
              <a:gd name="connsiteX23" fmla="*/ 4378569 w 6110213"/>
              <a:gd name="connsiteY23" fmla="*/ 2989384 h 3253153"/>
              <a:gd name="connsiteX24" fmla="*/ 4114800 w 6110213"/>
              <a:gd name="connsiteY24" fmla="*/ 3024553 h 3253153"/>
              <a:gd name="connsiteX25" fmla="*/ 2919046 w 6110213"/>
              <a:gd name="connsiteY25" fmla="*/ 3006969 h 3253153"/>
              <a:gd name="connsiteX26" fmla="*/ 2795953 w 6110213"/>
              <a:gd name="connsiteY26" fmla="*/ 2989384 h 3253153"/>
              <a:gd name="connsiteX27" fmla="*/ 2092569 w 6110213"/>
              <a:gd name="connsiteY27" fmla="*/ 2971800 h 3253153"/>
              <a:gd name="connsiteX28" fmla="*/ 2004646 w 6110213"/>
              <a:gd name="connsiteY28" fmla="*/ 2954215 h 3253153"/>
              <a:gd name="connsiteX29" fmla="*/ 1951892 w 6110213"/>
              <a:gd name="connsiteY29" fmla="*/ 2971800 h 3253153"/>
              <a:gd name="connsiteX30" fmla="*/ 1863969 w 6110213"/>
              <a:gd name="connsiteY30" fmla="*/ 3059723 h 3253153"/>
              <a:gd name="connsiteX31" fmla="*/ 1793630 w 6110213"/>
              <a:gd name="connsiteY31" fmla="*/ 3112477 h 3253153"/>
              <a:gd name="connsiteX32" fmla="*/ 1740877 w 6110213"/>
              <a:gd name="connsiteY32" fmla="*/ 3165230 h 3253153"/>
              <a:gd name="connsiteX33" fmla="*/ 1582615 w 6110213"/>
              <a:gd name="connsiteY33" fmla="*/ 3235569 h 3253153"/>
              <a:gd name="connsiteX34" fmla="*/ 1529861 w 6110213"/>
              <a:gd name="connsiteY34" fmla="*/ 3253153 h 3253153"/>
              <a:gd name="connsiteX35" fmla="*/ 1178169 w 6110213"/>
              <a:gd name="connsiteY35" fmla="*/ 3235569 h 3253153"/>
              <a:gd name="connsiteX36" fmla="*/ 1019907 w 6110213"/>
              <a:gd name="connsiteY36" fmla="*/ 3094892 h 3253153"/>
              <a:gd name="connsiteX37" fmla="*/ 949569 w 6110213"/>
              <a:gd name="connsiteY37" fmla="*/ 2989384 h 3253153"/>
              <a:gd name="connsiteX38" fmla="*/ 914400 w 6110213"/>
              <a:gd name="connsiteY38" fmla="*/ 2936630 h 3253153"/>
              <a:gd name="connsiteX39" fmla="*/ 826477 w 6110213"/>
              <a:gd name="connsiteY39" fmla="*/ 2848707 h 3253153"/>
              <a:gd name="connsiteX40" fmla="*/ 791307 w 6110213"/>
              <a:gd name="connsiteY40" fmla="*/ 2795953 h 3253153"/>
              <a:gd name="connsiteX41" fmla="*/ 720969 w 6110213"/>
              <a:gd name="connsiteY41" fmla="*/ 2760784 h 3253153"/>
              <a:gd name="connsiteX42" fmla="*/ 562707 w 6110213"/>
              <a:gd name="connsiteY42" fmla="*/ 2637692 h 3253153"/>
              <a:gd name="connsiteX43" fmla="*/ 509953 w 6110213"/>
              <a:gd name="connsiteY43" fmla="*/ 2584938 h 3253153"/>
              <a:gd name="connsiteX44" fmla="*/ 334107 w 6110213"/>
              <a:gd name="connsiteY44" fmla="*/ 2461846 h 3253153"/>
              <a:gd name="connsiteX45" fmla="*/ 193430 w 6110213"/>
              <a:gd name="connsiteY45" fmla="*/ 2338753 h 3253153"/>
              <a:gd name="connsiteX46" fmla="*/ 158261 w 6110213"/>
              <a:gd name="connsiteY46" fmla="*/ 2286000 h 3253153"/>
              <a:gd name="connsiteX47" fmla="*/ 87923 w 6110213"/>
              <a:gd name="connsiteY47" fmla="*/ 2145323 h 3253153"/>
              <a:gd name="connsiteX48" fmla="*/ 52753 w 6110213"/>
              <a:gd name="connsiteY48" fmla="*/ 1969477 h 3253153"/>
              <a:gd name="connsiteX49" fmla="*/ 35169 w 6110213"/>
              <a:gd name="connsiteY49" fmla="*/ 1899138 h 3253153"/>
              <a:gd name="connsiteX50" fmla="*/ 0 w 6110213"/>
              <a:gd name="connsiteY50" fmla="*/ 1723292 h 3253153"/>
              <a:gd name="connsiteX51" fmla="*/ 17584 w 6110213"/>
              <a:gd name="connsiteY51" fmla="*/ 1107830 h 3253153"/>
              <a:gd name="connsiteX52" fmla="*/ 35169 w 6110213"/>
              <a:gd name="connsiteY52" fmla="*/ 1055077 h 3253153"/>
              <a:gd name="connsiteX53" fmla="*/ 87923 w 6110213"/>
              <a:gd name="connsiteY53" fmla="*/ 1002323 h 3253153"/>
              <a:gd name="connsiteX54" fmla="*/ 158261 w 6110213"/>
              <a:gd name="connsiteY54" fmla="*/ 896815 h 3253153"/>
              <a:gd name="connsiteX55" fmla="*/ 263769 w 6110213"/>
              <a:gd name="connsiteY55" fmla="*/ 791307 h 3253153"/>
              <a:gd name="connsiteX56" fmla="*/ 316523 w 6110213"/>
              <a:gd name="connsiteY56" fmla="*/ 720969 h 3253153"/>
              <a:gd name="connsiteX57" fmla="*/ 351692 w 6110213"/>
              <a:gd name="connsiteY57" fmla="*/ 668215 h 3253153"/>
              <a:gd name="connsiteX58" fmla="*/ 422030 w 6110213"/>
              <a:gd name="connsiteY58" fmla="*/ 615461 h 3253153"/>
              <a:gd name="connsiteX59" fmla="*/ 527538 w 6110213"/>
              <a:gd name="connsiteY59" fmla="*/ 545123 h 3253153"/>
              <a:gd name="connsiteX60" fmla="*/ 738553 w 6110213"/>
              <a:gd name="connsiteY60" fmla="*/ 422030 h 3253153"/>
              <a:gd name="connsiteX61" fmla="*/ 844061 w 6110213"/>
              <a:gd name="connsiteY61" fmla="*/ 386861 h 3253153"/>
              <a:gd name="connsiteX62" fmla="*/ 949569 w 6110213"/>
              <a:gd name="connsiteY62" fmla="*/ 369277 h 3253153"/>
              <a:gd name="connsiteX63" fmla="*/ 1178169 w 6110213"/>
              <a:gd name="connsiteY63" fmla="*/ 334107 h 3253153"/>
              <a:gd name="connsiteX64" fmla="*/ 1266092 w 6110213"/>
              <a:gd name="connsiteY64" fmla="*/ 298938 h 3253153"/>
              <a:gd name="connsiteX65" fmla="*/ 1389184 w 6110213"/>
              <a:gd name="connsiteY65" fmla="*/ 281353 h 3253153"/>
              <a:gd name="connsiteX66" fmla="*/ 1441938 w 6110213"/>
              <a:gd name="connsiteY66" fmla="*/ 263769 h 3253153"/>
              <a:gd name="connsiteX67" fmla="*/ 1529861 w 6110213"/>
              <a:gd name="connsiteY67" fmla="*/ 246184 h 3253153"/>
              <a:gd name="connsiteX68" fmla="*/ 1652953 w 6110213"/>
              <a:gd name="connsiteY68" fmla="*/ 211015 h 3253153"/>
              <a:gd name="connsiteX69" fmla="*/ 1776046 w 6110213"/>
              <a:gd name="connsiteY69" fmla="*/ 193430 h 3253153"/>
              <a:gd name="connsiteX70" fmla="*/ 1846384 w 6110213"/>
              <a:gd name="connsiteY70" fmla="*/ 175846 h 3253153"/>
              <a:gd name="connsiteX71" fmla="*/ 2004646 w 6110213"/>
              <a:gd name="connsiteY71" fmla="*/ 158261 h 3253153"/>
              <a:gd name="connsiteX72" fmla="*/ 2321169 w 6110213"/>
              <a:gd name="connsiteY72" fmla="*/ 123092 h 3253153"/>
              <a:gd name="connsiteX73" fmla="*/ 2409092 w 6110213"/>
              <a:gd name="connsiteY73" fmla="*/ 87923 h 3253153"/>
              <a:gd name="connsiteX74" fmla="*/ 2532184 w 6110213"/>
              <a:gd name="connsiteY74" fmla="*/ 52753 h 3253153"/>
              <a:gd name="connsiteX75" fmla="*/ 2655277 w 6110213"/>
              <a:gd name="connsiteY75" fmla="*/ 0 h 3253153"/>
              <a:gd name="connsiteX76" fmla="*/ 2989384 w 6110213"/>
              <a:gd name="connsiteY76" fmla="*/ 17584 h 3253153"/>
              <a:gd name="connsiteX77" fmla="*/ 3042138 w 6110213"/>
              <a:gd name="connsiteY77" fmla="*/ 35169 h 3253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6110213" h="3253153">
                <a:moveTo>
                  <a:pt x="2901461" y="52753"/>
                </a:moveTo>
                <a:cubicBezTo>
                  <a:pt x="3781179" y="228701"/>
                  <a:pt x="4672778" y="339149"/>
                  <a:pt x="5556738" y="492369"/>
                </a:cubicBezTo>
                <a:cubicBezTo>
                  <a:pt x="5582567" y="496846"/>
                  <a:pt x="5604599" y="514051"/>
                  <a:pt x="5627077" y="527538"/>
                </a:cubicBezTo>
                <a:cubicBezTo>
                  <a:pt x="5663322" y="549285"/>
                  <a:pt x="5697415" y="574431"/>
                  <a:pt x="5732584" y="597877"/>
                </a:cubicBezTo>
                <a:cubicBezTo>
                  <a:pt x="5784457" y="632459"/>
                  <a:pt x="5795779" y="635024"/>
                  <a:pt x="5838092" y="685800"/>
                </a:cubicBezTo>
                <a:cubicBezTo>
                  <a:pt x="5851622" y="702035"/>
                  <a:pt x="5861538" y="720969"/>
                  <a:pt x="5873261" y="738553"/>
                </a:cubicBezTo>
                <a:cubicBezTo>
                  <a:pt x="5879123" y="767861"/>
                  <a:pt x="5884125" y="797354"/>
                  <a:pt x="5890846" y="826477"/>
                </a:cubicBezTo>
                <a:cubicBezTo>
                  <a:pt x="5901715" y="873574"/>
                  <a:pt x="5926015" y="967153"/>
                  <a:pt x="5926015" y="967153"/>
                </a:cubicBezTo>
                <a:cubicBezTo>
                  <a:pt x="5945775" y="1164747"/>
                  <a:pt x="5951372" y="1198665"/>
                  <a:pt x="5961184" y="1424353"/>
                </a:cubicBezTo>
                <a:cubicBezTo>
                  <a:pt x="5997714" y="2264543"/>
                  <a:pt x="5830183" y="1819279"/>
                  <a:pt x="6031523" y="1987061"/>
                </a:cubicBezTo>
                <a:cubicBezTo>
                  <a:pt x="6050628" y="2002981"/>
                  <a:pt x="6066692" y="2022230"/>
                  <a:pt x="6084277" y="2039815"/>
                </a:cubicBezTo>
                <a:cubicBezTo>
                  <a:pt x="6117799" y="2173907"/>
                  <a:pt x="6125515" y="2168041"/>
                  <a:pt x="6066692" y="2373923"/>
                </a:cubicBezTo>
                <a:cubicBezTo>
                  <a:pt x="6055080" y="2414565"/>
                  <a:pt x="6021713" y="2445615"/>
                  <a:pt x="5996353" y="2479430"/>
                </a:cubicBezTo>
                <a:cubicBezTo>
                  <a:pt x="5978769" y="2502876"/>
                  <a:pt x="5962899" y="2527713"/>
                  <a:pt x="5943600" y="2549769"/>
                </a:cubicBezTo>
                <a:cubicBezTo>
                  <a:pt x="5897625" y="2602312"/>
                  <a:pt x="5841534" y="2649576"/>
                  <a:pt x="5785338" y="2690446"/>
                </a:cubicBezTo>
                <a:cubicBezTo>
                  <a:pt x="5751154" y="2715307"/>
                  <a:pt x="5720836" y="2750532"/>
                  <a:pt x="5679830" y="2760784"/>
                </a:cubicBezTo>
                <a:cubicBezTo>
                  <a:pt x="5499284" y="2805922"/>
                  <a:pt x="5723062" y="2744572"/>
                  <a:pt x="5539153" y="2813538"/>
                </a:cubicBezTo>
                <a:cubicBezTo>
                  <a:pt x="5516524" y="2822024"/>
                  <a:pt x="5491963" y="2824178"/>
                  <a:pt x="5468815" y="2831123"/>
                </a:cubicBezTo>
                <a:cubicBezTo>
                  <a:pt x="5433307" y="2841776"/>
                  <a:pt x="5363307" y="2866292"/>
                  <a:pt x="5363307" y="2866292"/>
                </a:cubicBezTo>
                <a:cubicBezTo>
                  <a:pt x="5091688" y="2811967"/>
                  <a:pt x="5184706" y="2823742"/>
                  <a:pt x="4659923" y="2866292"/>
                </a:cubicBezTo>
                <a:cubicBezTo>
                  <a:pt x="4643398" y="2867632"/>
                  <a:pt x="4638548" y="2892265"/>
                  <a:pt x="4624753" y="2901461"/>
                </a:cubicBezTo>
                <a:cubicBezTo>
                  <a:pt x="4589584" y="2924907"/>
                  <a:pt x="4542691" y="2942492"/>
                  <a:pt x="4501661" y="2954215"/>
                </a:cubicBezTo>
                <a:cubicBezTo>
                  <a:pt x="4478423" y="2960855"/>
                  <a:pt x="4454561" y="2965161"/>
                  <a:pt x="4431323" y="2971800"/>
                </a:cubicBezTo>
                <a:cubicBezTo>
                  <a:pt x="4413500" y="2976892"/>
                  <a:pt x="4396745" y="2985749"/>
                  <a:pt x="4378569" y="2989384"/>
                </a:cubicBezTo>
                <a:cubicBezTo>
                  <a:pt x="4338107" y="2997476"/>
                  <a:pt x="4149052" y="3020272"/>
                  <a:pt x="4114800" y="3024553"/>
                </a:cubicBezTo>
                <a:lnTo>
                  <a:pt x="2919046" y="3006969"/>
                </a:lnTo>
                <a:cubicBezTo>
                  <a:pt x="2877613" y="3005864"/>
                  <a:pt x="2837363" y="2991146"/>
                  <a:pt x="2795953" y="2989384"/>
                </a:cubicBezTo>
                <a:cubicBezTo>
                  <a:pt x="2561630" y="2979413"/>
                  <a:pt x="2327030" y="2977661"/>
                  <a:pt x="2092569" y="2971800"/>
                </a:cubicBezTo>
                <a:cubicBezTo>
                  <a:pt x="2063261" y="2965938"/>
                  <a:pt x="2034534" y="2954215"/>
                  <a:pt x="2004646" y="2954215"/>
                </a:cubicBezTo>
                <a:cubicBezTo>
                  <a:pt x="1986110" y="2954215"/>
                  <a:pt x="1966721" y="2960678"/>
                  <a:pt x="1951892" y="2971800"/>
                </a:cubicBezTo>
                <a:cubicBezTo>
                  <a:pt x="1918734" y="2996668"/>
                  <a:pt x="1897127" y="3034855"/>
                  <a:pt x="1863969" y="3059723"/>
                </a:cubicBezTo>
                <a:cubicBezTo>
                  <a:pt x="1840523" y="3077308"/>
                  <a:pt x="1815882" y="3093404"/>
                  <a:pt x="1793630" y="3112477"/>
                </a:cubicBezTo>
                <a:cubicBezTo>
                  <a:pt x="1774749" y="3128661"/>
                  <a:pt x="1759981" y="3149310"/>
                  <a:pt x="1740877" y="3165230"/>
                </a:cubicBezTo>
                <a:cubicBezTo>
                  <a:pt x="1685143" y="3211676"/>
                  <a:pt x="1659295" y="3210010"/>
                  <a:pt x="1582615" y="3235569"/>
                </a:cubicBezTo>
                <a:lnTo>
                  <a:pt x="1529861" y="3253153"/>
                </a:lnTo>
                <a:cubicBezTo>
                  <a:pt x="1412630" y="3247292"/>
                  <a:pt x="1293434" y="3257735"/>
                  <a:pt x="1178169" y="3235569"/>
                </a:cubicBezTo>
                <a:cubicBezTo>
                  <a:pt x="1106797" y="3221844"/>
                  <a:pt x="1057445" y="3148518"/>
                  <a:pt x="1019907" y="3094892"/>
                </a:cubicBezTo>
                <a:cubicBezTo>
                  <a:pt x="995668" y="3060265"/>
                  <a:pt x="973015" y="3024553"/>
                  <a:pt x="949569" y="2989384"/>
                </a:cubicBezTo>
                <a:cubicBezTo>
                  <a:pt x="937846" y="2971799"/>
                  <a:pt x="929344" y="2951574"/>
                  <a:pt x="914400" y="2936630"/>
                </a:cubicBezTo>
                <a:cubicBezTo>
                  <a:pt x="885092" y="2907322"/>
                  <a:pt x="849468" y="2883193"/>
                  <a:pt x="826477" y="2848707"/>
                </a:cubicBezTo>
                <a:cubicBezTo>
                  <a:pt x="814754" y="2831122"/>
                  <a:pt x="807543" y="2809483"/>
                  <a:pt x="791307" y="2795953"/>
                </a:cubicBezTo>
                <a:cubicBezTo>
                  <a:pt x="771169" y="2779172"/>
                  <a:pt x="741438" y="2777159"/>
                  <a:pt x="720969" y="2760784"/>
                </a:cubicBezTo>
                <a:cubicBezTo>
                  <a:pt x="551519" y="2625225"/>
                  <a:pt x="681590" y="2677321"/>
                  <a:pt x="562707" y="2637692"/>
                </a:cubicBezTo>
                <a:cubicBezTo>
                  <a:pt x="545122" y="2620107"/>
                  <a:pt x="528835" y="2601122"/>
                  <a:pt x="509953" y="2584938"/>
                </a:cubicBezTo>
                <a:cubicBezTo>
                  <a:pt x="464382" y="2545877"/>
                  <a:pt x="379513" y="2492117"/>
                  <a:pt x="334107" y="2461846"/>
                </a:cubicBezTo>
                <a:cubicBezTo>
                  <a:pt x="278336" y="2424666"/>
                  <a:pt x="234579" y="2400476"/>
                  <a:pt x="193430" y="2338753"/>
                </a:cubicBezTo>
                <a:cubicBezTo>
                  <a:pt x="181707" y="2321169"/>
                  <a:pt x="168381" y="2304553"/>
                  <a:pt x="158261" y="2286000"/>
                </a:cubicBezTo>
                <a:cubicBezTo>
                  <a:pt x="133156" y="2239974"/>
                  <a:pt x="87923" y="2145323"/>
                  <a:pt x="87923" y="2145323"/>
                </a:cubicBezTo>
                <a:cubicBezTo>
                  <a:pt x="76200" y="2086708"/>
                  <a:pt x="67250" y="2027469"/>
                  <a:pt x="52753" y="1969477"/>
                </a:cubicBezTo>
                <a:cubicBezTo>
                  <a:pt x="46892" y="1946031"/>
                  <a:pt x="39492" y="1922916"/>
                  <a:pt x="35169" y="1899138"/>
                </a:cubicBezTo>
                <a:cubicBezTo>
                  <a:pt x="2840" y="1721328"/>
                  <a:pt x="36112" y="1831631"/>
                  <a:pt x="0" y="1723292"/>
                </a:cubicBezTo>
                <a:cubicBezTo>
                  <a:pt x="5861" y="1518138"/>
                  <a:pt x="6797" y="1312784"/>
                  <a:pt x="17584" y="1107830"/>
                </a:cubicBezTo>
                <a:cubicBezTo>
                  <a:pt x="18558" y="1089320"/>
                  <a:pt x="24887" y="1070499"/>
                  <a:pt x="35169" y="1055077"/>
                </a:cubicBezTo>
                <a:cubicBezTo>
                  <a:pt x="48964" y="1034385"/>
                  <a:pt x="72655" y="1021953"/>
                  <a:pt x="87923" y="1002323"/>
                </a:cubicBezTo>
                <a:cubicBezTo>
                  <a:pt x="113873" y="968958"/>
                  <a:pt x="128373" y="926703"/>
                  <a:pt x="158261" y="896815"/>
                </a:cubicBezTo>
                <a:cubicBezTo>
                  <a:pt x="193430" y="861646"/>
                  <a:pt x="233927" y="831096"/>
                  <a:pt x="263769" y="791307"/>
                </a:cubicBezTo>
                <a:cubicBezTo>
                  <a:pt x="281354" y="767861"/>
                  <a:pt x="299488" y="744818"/>
                  <a:pt x="316523" y="720969"/>
                </a:cubicBezTo>
                <a:cubicBezTo>
                  <a:pt x="328807" y="703772"/>
                  <a:pt x="336748" y="683159"/>
                  <a:pt x="351692" y="668215"/>
                </a:cubicBezTo>
                <a:cubicBezTo>
                  <a:pt x="372416" y="647491"/>
                  <a:pt x="398020" y="632268"/>
                  <a:pt x="422030" y="615461"/>
                </a:cubicBezTo>
                <a:cubicBezTo>
                  <a:pt x="456657" y="591222"/>
                  <a:pt x="497650" y="575012"/>
                  <a:pt x="527538" y="545123"/>
                </a:cubicBezTo>
                <a:cubicBezTo>
                  <a:pt x="596987" y="475672"/>
                  <a:pt x="595546" y="469699"/>
                  <a:pt x="738553" y="422030"/>
                </a:cubicBezTo>
                <a:cubicBezTo>
                  <a:pt x="773722" y="410307"/>
                  <a:pt x="808096" y="395852"/>
                  <a:pt x="844061" y="386861"/>
                </a:cubicBezTo>
                <a:cubicBezTo>
                  <a:pt x="878651" y="378214"/>
                  <a:pt x="914607" y="376269"/>
                  <a:pt x="949569" y="369277"/>
                </a:cubicBezTo>
                <a:cubicBezTo>
                  <a:pt x="1139945" y="331202"/>
                  <a:pt x="845346" y="371088"/>
                  <a:pt x="1178169" y="334107"/>
                </a:cubicBezTo>
                <a:cubicBezTo>
                  <a:pt x="1207477" y="322384"/>
                  <a:pt x="1235469" y="306594"/>
                  <a:pt x="1266092" y="298938"/>
                </a:cubicBezTo>
                <a:cubicBezTo>
                  <a:pt x="1306302" y="288886"/>
                  <a:pt x="1348542" y="289481"/>
                  <a:pt x="1389184" y="281353"/>
                </a:cubicBezTo>
                <a:cubicBezTo>
                  <a:pt x="1407360" y="277718"/>
                  <a:pt x="1423956" y="268265"/>
                  <a:pt x="1441938" y="263769"/>
                </a:cubicBezTo>
                <a:cubicBezTo>
                  <a:pt x="1470934" y="256520"/>
                  <a:pt x="1500865" y="253433"/>
                  <a:pt x="1529861" y="246184"/>
                </a:cubicBezTo>
                <a:cubicBezTo>
                  <a:pt x="1571259" y="235834"/>
                  <a:pt x="1611228" y="219956"/>
                  <a:pt x="1652953" y="211015"/>
                </a:cubicBezTo>
                <a:cubicBezTo>
                  <a:pt x="1693481" y="202331"/>
                  <a:pt x="1735267" y="200844"/>
                  <a:pt x="1776046" y="193430"/>
                </a:cubicBezTo>
                <a:cubicBezTo>
                  <a:pt x="1799824" y="189107"/>
                  <a:pt x="1822497" y="179521"/>
                  <a:pt x="1846384" y="175846"/>
                </a:cubicBezTo>
                <a:cubicBezTo>
                  <a:pt x="1898845" y="167775"/>
                  <a:pt x="1952033" y="165276"/>
                  <a:pt x="2004646" y="158261"/>
                </a:cubicBezTo>
                <a:cubicBezTo>
                  <a:pt x="2296519" y="119345"/>
                  <a:pt x="1843510" y="162898"/>
                  <a:pt x="2321169" y="123092"/>
                </a:cubicBezTo>
                <a:cubicBezTo>
                  <a:pt x="2350477" y="111369"/>
                  <a:pt x="2379147" y="97905"/>
                  <a:pt x="2409092" y="87923"/>
                </a:cubicBezTo>
                <a:cubicBezTo>
                  <a:pt x="2476020" y="65614"/>
                  <a:pt x="2472910" y="78156"/>
                  <a:pt x="2532184" y="52753"/>
                </a:cubicBezTo>
                <a:cubicBezTo>
                  <a:pt x="2684277" y="-12430"/>
                  <a:pt x="2531569" y="41234"/>
                  <a:pt x="2655277" y="0"/>
                </a:cubicBezTo>
                <a:cubicBezTo>
                  <a:pt x="2766646" y="5861"/>
                  <a:pt x="2878319" y="7487"/>
                  <a:pt x="2989384" y="17584"/>
                </a:cubicBezTo>
                <a:cubicBezTo>
                  <a:pt x="3007844" y="19262"/>
                  <a:pt x="3042138" y="35169"/>
                  <a:pt x="3042138" y="3516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adnika" pitchFamily="2" charset="7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70" r="56560" b="45034"/>
          <a:stretch/>
        </p:blipFill>
        <p:spPr>
          <a:xfrm rot="3303397">
            <a:off x="656519" y="3501687"/>
            <a:ext cx="3373441" cy="23809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9046695">
            <a:off x="5216228" y="5170798"/>
            <a:ext cx="1429127" cy="7591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40695">
            <a:off x="4063103" y="5359832"/>
            <a:ext cx="1619617" cy="684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r="47280"/>
          <a:stretch/>
        </p:blipFill>
        <p:spPr>
          <a:xfrm rot="14700393" flipH="1">
            <a:off x="6250992" y="5519925"/>
            <a:ext cx="2460323" cy="994661"/>
          </a:xfrm>
          <a:prstGeom prst="rect">
            <a:avLst/>
          </a:prstGeom>
        </p:spPr>
      </p:pic>
      <p:pic>
        <p:nvPicPr>
          <p:cNvPr id="11" name="Picture 16" descr="ttp://clipart-library.com/img/1516177.pn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51"/>
          <a:stretch/>
        </p:blipFill>
        <p:spPr bwMode="auto">
          <a:xfrm rot="17066850">
            <a:off x="7093330" y="5270240"/>
            <a:ext cx="2716688" cy="166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74746" b="-3509"/>
          <a:stretch/>
        </p:blipFill>
        <p:spPr>
          <a:xfrm>
            <a:off x="0" y="5771398"/>
            <a:ext cx="12192000" cy="124590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306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Radnika Medium" pitchFamily="2" charset="77"/>
                <a:cs typeface="Arial" panose="020B0604020202020204" pitchFamily="34" charset="0"/>
              </a:rPr>
              <a:t>This talk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198" y="1690687"/>
                <a:ext cx="10515602" cy="4486275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3200" dirty="0">
                    <a:solidFill>
                      <a:schemeClr val="bg1"/>
                    </a:solidFill>
                    <a:latin typeface="Radnika Medium" pitchFamily="2" charset="77"/>
                    <a:cs typeface="Arial" panose="020B0604020202020204" pitchFamily="34" charset="0"/>
                  </a:rPr>
                  <a:t>Background: Preprocessing attacks are relevant</a:t>
                </a:r>
              </a:p>
              <a:p>
                <a:pPr lvl="1"/>
                <a:r>
                  <a:rPr lang="en-US" sz="2800" dirty="0">
                    <a:solidFill>
                      <a:schemeClr val="bg1">
                        <a:lumMod val="65000"/>
                      </a:schemeClr>
                    </a:solidFill>
                    <a:latin typeface="Radnika Medium" pitchFamily="2" charset="77"/>
                    <a:cs typeface="Arial" panose="020B0604020202020204" pitchFamily="34" charset="0"/>
                  </a:rPr>
                  <a:t>Preexisting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charset="0"/>
                      </a:rPr>
                      <m:t>𝑆</m:t>
                    </m:r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charset="0"/>
                      </a:rPr>
                      <m:t>𝑇</m:t>
                    </m:r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charset="0"/>
                      </a:rPr>
                      <m:t>=</m:t>
                    </m:r>
                    <m:acc>
                      <m:accPr>
                        <m:chr m:val="̃"/>
                        <m:ctrlP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charset="0"/>
                          </a:rPr>
                          <m:t>𝑂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charset="0"/>
                      </a:rPr>
                      <m:t>(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charset="0"/>
                          </a:rPr>
                          <m:t>𝑁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charset="0"/>
                          </a:rPr>
                          <m:t>1/3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>
                        <a:lumMod val="65000"/>
                      </a:schemeClr>
                    </a:solidFill>
                    <a:latin typeface="Radnika Medium" pitchFamily="2" charset="77"/>
                    <a:cs typeface="Arial" panose="020B0604020202020204" pitchFamily="34" charset="0"/>
                  </a:rPr>
                  <a:t> generic attack on discrete log</a:t>
                </a:r>
                <a:r>
                  <a:rPr lang="en-US" sz="2800" dirty="0">
                    <a:solidFill>
                      <a:schemeClr val="bg1"/>
                    </a:solidFill>
                    <a:latin typeface="Radnika Medium" pitchFamily="2" charset="77"/>
                    <a:cs typeface="Arial" panose="020B0604020202020204" pitchFamily="34" charset="0"/>
                  </a:rPr>
                  <a:t/>
                </a:r>
                <a:br>
                  <a:rPr lang="en-US" sz="2800" dirty="0">
                    <a:solidFill>
                      <a:schemeClr val="bg1"/>
                    </a:solidFill>
                    <a:latin typeface="Radnika Medium" pitchFamily="2" charset="77"/>
                    <a:cs typeface="Arial" panose="020B0604020202020204" pitchFamily="34" charset="0"/>
                  </a:rPr>
                </a:br>
                <a:endParaRPr lang="en-US" sz="1200" dirty="0">
                  <a:solidFill>
                    <a:schemeClr val="bg1"/>
                  </a:solidFill>
                  <a:latin typeface="Radnika Medium" pitchFamily="2" charset="77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sz="3200" dirty="0">
                    <a:solidFill>
                      <a:schemeClr val="bg1"/>
                    </a:solidFill>
                    <a:latin typeface="Radnika Medium" pitchFamily="2" charset="77"/>
                    <a:cs typeface="Arial" panose="020B0604020202020204" pitchFamily="34" charset="0"/>
                  </a:rPr>
                  <a:t>Our results: Preprocessing lower-bounds and attacks</a:t>
                </a:r>
              </a:p>
              <a:p>
                <a:pPr lvl="1"/>
                <a:r>
                  <a:rPr lang="en-US" sz="2800" dirty="0">
                    <a:solidFill>
                      <a:schemeClr val="bg1">
                        <a:lumMod val="65000"/>
                      </a:schemeClr>
                    </a:solidFill>
                    <a:latin typeface="Radnika Medium" pitchFamily="2" charset="77"/>
                    <a:cs typeface="Arial" panose="020B0604020202020204" pitchFamily="34" charset="0"/>
                  </a:rPr>
                  <a:t>The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charset="0"/>
                          </a:rPr>
                          <m:t>𝑂</m:t>
                        </m:r>
                      </m:e>
                    </m:acc>
                    <m:r>
                      <a:rPr lang="en-US" sz="28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charset="0"/>
                      </a:rPr>
                      <m:t>(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charset="0"/>
                          </a:rPr>
                          <m:t>𝑁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charset="0"/>
                          </a:rPr>
                          <m:t>1/3</m:t>
                        </m:r>
                      </m:sup>
                    </m:sSup>
                    <m:r>
                      <a:rPr lang="en-US" sz="28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>
                        <a:lumMod val="65000"/>
                      </a:schemeClr>
                    </a:solidFill>
                    <a:latin typeface="Radnika Medium" pitchFamily="2" charset="77"/>
                    <a:cs typeface="Arial" panose="020B0604020202020204" pitchFamily="34" charset="0"/>
                  </a:rPr>
                  <a:t> generic dlog attack is optimal</a:t>
                </a:r>
              </a:p>
              <a:p>
                <a:pPr lvl="1"/>
                <a:r>
                  <a:rPr lang="en-US" sz="2800" dirty="0">
                    <a:solidFill>
                      <a:schemeClr val="bg1">
                        <a:lumMod val="65000"/>
                      </a:schemeClr>
                    </a:solidFill>
                    <a:latin typeface="Radnika Medium" pitchFamily="2" charset="77"/>
                    <a:cs typeface="Arial" panose="020B0604020202020204" pitchFamily="34" charset="0"/>
                  </a:rPr>
                  <a:t>Any such attack must use </a:t>
                </a:r>
                <a:r>
                  <a:rPr lang="en-US" sz="2800" u="sng" dirty="0">
                    <a:solidFill>
                      <a:schemeClr val="bg1">
                        <a:lumMod val="65000"/>
                      </a:schemeClr>
                    </a:solidFill>
                    <a:latin typeface="Radnika Medium" pitchFamily="2" charset="77"/>
                    <a:cs typeface="Arial" panose="020B0604020202020204" pitchFamily="34" charset="0"/>
                  </a:rPr>
                  <a:t>lots</a:t>
                </a:r>
                <a:r>
                  <a:rPr lang="en-US" sz="2800" dirty="0">
                    <a:solidFill>
                      <a:schemeClr val="bg1">
                        <a:lumMod val="65000"/>
                      </a:schemeClr>
                    </a:solidFill>
                    <a:latin typeface="Radnika Medium" pitchFamily="2" charset="77"/>
                    <a:cs typeface="Arial" panose="020B0604020202020204" pitchFamily="34" charset="0"/>
                  </a:rPr>
                  <a:t> of preprocessing: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charset="0"/>
                      </a:rPr>
                      <m:t>Ω</m:t>
                    </m:r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charset="0"/>
                      </a:rPr>
                      <m:t>(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charset="0"/>
                          </a:rPr>
                          <m:t>𝑁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charset="0"/>
                          </a:rPr>
                          <m:t>2/3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>
                        <a:lumMod val="65000"/>
                      </a:schemeClr>
                    </a:solidFill>
                    <a:latin typeface="Radnika Medium" pitchFamily="2" charset="77"/>
                    <a:cs typeface="Arial" panose="020B0604020202020204" pitchFamily="34" charset="0"/>
                  </a:rPr>
                  <a:t> </a:t>
                </a:r>
                <a:endParaRPr lang="en-US" sz="2800" dirty="0">
                  <a:solidFill>
                    <a:schemeClr val="bg1"/>
                  </a:solidFill>
                  <a:latin typeface="Radnika Medium" pitchFamily="2" charset="77"/>
                  <a:cs typeface="Arial" panose="020B0604020202020204" pitchFamily="34" charset="0"/>
                </a:endParaRPr>
              </a:p>
              <a:p>
                <a:pPr lvl="1"/>
                <a:r>
                  <a:rPr lang="en-US" sz="2800" dirty="0">
                    <a:solidFill>
                      <a:schemeClr val="bg1">
                        <a:lumMod val="65000"/>
                      </a:schemeClr>
                    </a:solidFill>
                    <a:latin typeface="Radnika Medium" pitchFamily="2" charset="77"/>
                    <a:cs typeface="Arial" panose="020B0604020202020204" pitchFamily="34" charset="0"/>
                  </a:rPr>
                  <a:t>New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charset="0"/>
                          </a:rPr>
                          <m:t>𝑂</m:t>
                        </m:r>
                      </m:e>
                    </m:acc>
                    <m:r>
                      <a:rPr lang="en-US" sz="28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charset="0"/>
                      </a:rPr>
                      <m:t>(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charset="0"/>
                          </a:rPr>
                          <m:t>𝑁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charset="0"/>
                          </a:rPr>
                          <m:t>1/</m:t>
                        </m:r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charset="0"/>
                          </a:rPr>
                          <m:t>5</m:t>
                        </m:r>
                      </m:sup>
                    </m:sSup>
                    <m:r>
                      <a:rPr lang="en-US" sz="28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charset="0"/>
                      </a:rPr>
                      <m:t>) </m:t>
                    </m:r>
                  </m:oMath>
                </a14:m>
                <a:r>
                  <a:rPr lang="en-US" sz="2800" dirty="0">
                    <a:solidFill>
                      <a:schemeClr val="bg1">
                        <a:lumMod val="65000"/>
                      </a:schemeClr>
                    </a:solidFill>
                    <a:latin typeface="Radnika Medium" pitchFamily="2" charset="77"/>
                    <a:cs typeface="Arial" panose="020B0604020202020204" pitchFamily="34" charset="0"/>
                  </a:rPr>
                  <a:t>preprocessing attack on DDH-like problem</a:t>
                </a:r>
                <a:br>
                  <a:rPr lang="en-US" sz="2800" dirty="0">
                    <a:solidFill>
                      <a:schemeClr val="bg1">
                        <a:lumMod val="65000"/>
                      </a:schemeClr>
                    </a:solidFill>
                    <a:latin typeface="Radnika Medium" pitchFamily="2" charset="77"/>
                    <a:cs typeface="Arial" panose="020B0604020202020204" pitchFamily="34" charset="0"/>
                  </a:rPr>
                </a:br>
                <a:endParaRPr lang="en-US" sz="2200" dirty="0">
                  <a:solidFill>
                    <a:schemeClr val="bg1">
                      <a:lumMod val="65000"/>
                    </a:schemeClr>
                  </a:solidFill>
                  <a:latin typeface="Radnika Medium" pitchFamily="2" charset="77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sz="3200" dirty="0">
                    <a:solidFill>
                      <a:schemeClr val="bg1"/>
                    </a:solidFill>
                    <a:latin typeface="Radnika Medium" pitchFamily="2" charset="77"/>
                    <a:cs typeface="Arial" panose="020B0604020202020204" pitchFamily="34" charset="0"/>
                  </a:rPr>
                  <a:t>Open questions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8" y="1690687"/>
                <a:ext cx="10515602" cy="4486275"/>
              </a:xfrm>
              <a:blipFill>
                <a:blip r:embed="rId2"/>
                <a:stretch>
                  <a:fillRect l="-1448" t="-2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>
                <a:latin typeface="Radnika Medium" pitchFamily="2" charset="77"/>
                <a:cs typeface="Arial" panose="020B0604020202020204" pitchFamily="34" charset="0"/>
              </a:rPr>
              <a:t>36</a:t>
            </a:fld>
            <a:endParaRPr lang="en-US">
              <a:latin typeface="Radnika Medium" pitchFamily="2" charset="77"/>
              <a:cs typeface="Arial" panose="020B0604020202020204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0" y="2765941"/>
            <a:ext cx="745066" cy="781579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adnika Medium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2689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504825" y="674251"/>
                <a:ext cx="11258550" cy="3676650"/>
              </a:xfrm>
              <a:prstGeom prst="roundRect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b="1" dirty="0">
                    <a:solidFill>
                      <a:srgbClr val="C00000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Theorem.</a:t>
                </a:r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solidFill>
                      <a:schemeClr val="bg2">
                        <a:lumMod val="50000"/>
                      </a:schemeClr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[Our paper]</a:t>
                </a:r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/>
                </a:r>
                <a:b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</a:br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Every generic </a:t>
                </a:r>
                <a:r>
                  <a:rPr lang="en-US" sz="3200" dirty="0" err="1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dlog</a:t>
                </a:r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algorithm with preprocessing that:</a:t>
                </a:r>
              </a:p>
              <a:p>
                <a:pPr marL="457200" indent="-457200">
                  <a:buFont typeface="Arial" charset="0"/>
                  <a:buChar char="•"/>
                </a:pPr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uses 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chemeClr val="tx1"/>
                        </a:solidFill>
                        <a:latin typeface="Cambria Math" charset="0"/>
                        <a:ea typeface="Radnika Medium" charset="0"/>
                        <a:cs typeface="Radnika Medium" charset="0"/>
                      </a:rPr>
                      <m:t>𝑆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bits of group-specific advice,</a:t>
                </a:r>
              </a:p>
              <a:p>
                <a:pPr marL="457200" indent="-457200">
                  <a:buFont typeface="Arial" charset="0"/>
                  <a:buChar char="•"/>
                </a:pPr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uses 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chemeClr val="tx1"/>
                        </a:solidFill>
                        <a:latin typeface="Cambria Math" charset="0"/>
                        <a:ea typeface="Radnika Medium" charset="0"/>
                        <a:cs typeface="Radnika Medium" charset="0"/>
                      </a:rPr>
                      <m:t>𝑇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online time, and</a:t>
                </a:r>
              </a:p>
              <a:p>
                <a:pPr marL="457200" indent="-457200">
                  <a:buFont typeface="Arial" charset="0"/>
                  <a:buChar char="•"/>
                </a:pPr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succeeds with probability 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chemeClr val="tx1"/>
                        </a:solidFill>
                        <a:latin typeface="Cambria Math" charset="0"/>
                        <a:ea typeface="Radnika Medium" charset="0"/>
                        <a:cs typeface="Radnika Medium" charset="0"/>
                      </a:rPr>
                      <m:t>𝜖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,</a:t>
                </a:r>
              </a:p>
              <a:p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must satisfy: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>
                          <a:solidFill>
                            <a:schemeClr val="tx1"/>
                          </a:solidFill>
                          <a:latin typeface="Cambria Math" charset="0"/>
                          <a:ea typeface="Radnika Medium" charset="0"/>
                          <a:cs typeface="Radnika Medium" charset="0"/>
                        </a:rPr>
                        <m:t>𝑆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adnika Medium" charset="0"/>
                              <a:cs typeface="Radnika Medium" charset="0"/>
                            </a:rPr>
                          </m:ctrlPr>
                        </m:sSupPr>
                        <m:e>
                          <m:r>
                            <a:rPr lang="en-US" sz="3200">
                              <a:solidFill>
                                <a:schemeClr val="tx1"/>
                              </a:solidFill>
                              <a:latin typeface="Cambria Math" charset="0"/>
                              <a:ea typeface="Radnika Medium" charset="0"/>
                              <a:cs typeface="Radnika Medium" charset="0"/>
                            </a:rPr>
                            <m:t>𝑇</m:t>
                          </m:r>
                        </m:e>
                        <m:sup>
                          <m:r>
                            <a:rPr lang="en-US" sz="3200">
                              <a:solidFill>
                                <a:schemeClr val="tx1"/>
                              </a:solidFill>
                              <a:latin typeface="Cambria Math" charset="0"/>
                              <a:ea typeface="Radnika Medium" charset="0"/>
                              <a:cs typeface="Radnika Medium" charset="0"/>
                            </a:rPr>
                            <m:t>2</m:t>
                          </m:r>
                        </m:sup>
                      </m:sSup>
                      <m:r>
                        <a:rPr lang="en-US" sz="3200">
                          <a:solidFill>
                            <a:schemeClr val="tx1"/>
                          </a:solidFill>
                          <a:latin typeface="Cambria Math" charset="0"/>
                          <a:ea typeface="Radnika Medium" charset="0"/>
                          <a:cs typeface="Radnika Medium" charset="0"/>
                        </a:rPr>
                        <m:t>=</m:t>
                      </m:r>
                      <m:acc>
                        <m:accPr>
                          <m:chr m:val="̃"/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adnika Medium" charset="0"/>
                              <a:cs typeface="Radnika Medium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320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Radnika Medium" charset="0"/>
                              <a:cs typeface="Radnika Medium" charset="0"/>
                            </a:rPr>
                            <m:t>Ω</m:t>
                          </m:r>
                        </m:e>
                      </m:acc>
                      <m:r>
                        <a:rPr lang="en-US" sz="3200">
                          <a:solidFill>
                            <a:schemeClr val="tx1"/>
                          </a:solidFill>
                          <a:latin typeface="Cambria Math" charset="0"/>
                          <a:ea typeface="Radnika Medium" charset="0"/>
                          <a:cs typeface="Radnika Medium" charset="0"/>
                        </a:rPr>
                        <m:t>(</m:t>
                      </m:r>
                      <m:r>
                        <a:rPr lang="en-US" sz="3200">
                          <a:solidFill>
                            <a:schemeClr val="tx1"/>
                          </a:solidFill>
                          <a:latin typeface="Cambria Math" charset="0"/>
                          <a:ea typeface="Radnika Medium" charset="0"/>
                          <a:cs typeface="Radnika Medium" charset="0"/>
                        </a:rPr>
                        <m:t>𝜖</m:t>
                      </m:r>
                      <m:r>
                        <a:rPr lang="en-US" sz="3200">
                          <a:solidFill>
                            <a:schemeClr val="tx1"/>
                          </a:solidFill>
                          <a:latin typeface="Cambria Math" charset="0"/>
                          <a:ea typeface="Radnika Medium" charset="0"/>
                          <a:cs typeface="Radnika Medium" charset="0"/>
                        </a:rPr>
                        <m:t>𝑁</m:t>
                      </m:r>
                      <m:r>
                        <a:rPr lang="en-US" sz="3200">
                          <a:solidFill>
                            <a:schemeClr val="tx1"/>
                          </a:solidFill>
                          <a:latin typeface="Cambria Math" charset="0"/>
                          <a:ea typeface="Radnika Medium" charset="0"/>
                          <a:cs typeface="Radnika Medium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Radnika Medium" pitchFamily="2" charset="77"/>
                  <a:ea typeface="Radnika Medium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674251"/>
                <a:ext cx="11258550" cy="3676650"/>
              </a:xfrm>
              <a:prstGeom prst="roundRect">
                <a:avLst/>
              </a:prstGeom>
              <a:blipFill>
                <a:blip r:embed="rId4"/>
                <a:stretch>
                  <a:fillRect b="-676"/>
                </a:stretch>
              </a:blipFill>
              <a:ln w="571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ounded Rectangular Callout 12"/>
          <p:cNvSpPr/>
          <p:nvPr/>
        </p:nvSpPr>
        <p:spPr>
          <a:xfrm>
            <a:off x="6593541" y="4401269"/>
            <a:ext cx="4034117" cy="1310118"/>
          </a:xfrm>
          <a:prstGeom prst="wedgeRoundRectCallout">
            <a:avLst>
              <a:gd name="adj1" fmla="val -64834"/>
              <a:gd name="adj2" fmla="val -55983"/>
              <a:gd name="adj3" fmla="val 16667"/>
            </a:avLst>
          </a:prstGeom>
          <a:solidFill>
            <a:srgbClr val="008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This bound is tight for the full range of parameters</a:t>
            </a:r>
            <a:br>
              <a:rPr lang="en-US" sz="2400" dirty="0"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</a:br>
            <a:r>
              <a:rPr lang="en-US" sz="2400" dirty="0"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(up to log factors)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>
                <a:latin typeface="Radnika Medium" pitchFamily="2" charset="77"/>
                <a:cs typeface="Arial" panose="020B0604020202020204" pitchFamily="34" charset="0"/>
              </a:rPr>
              <a:t>37</a:t>
            </a:fld>
            <a:endParaRPr lang="en-US">
              <a:latin typeface="Radnika Medium" pitchFamily="2" charset="77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352D6DD-ACA7-3748-8A54-04F13F3D2074}"/>
                  </a:ext>
                </a:extLst>
              </p:cNvPr>
              <p:cNvSpPr txBox="1"/>
              <p:nvPr/>
            </p:nvSpPr>
            <p:spPr>
              <a:xfrm>
                <a:off x="504823" y="4761153"/>
                <a:ext cx="11258551" cy="1538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Shou</a:t>
                </a:r>
                <a:r>
                  <a:rPr lang="en-US" sz="2600" dirty="0" err="1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p’s</a:t>
                </a:r>
                <a:r>
                  <a:rPr lang="en-US" sz="2600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proof technique (1997) relies on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  <a:ea typeface="Radnika Medium" charset="0"/>
                        <a:cs typeface="Arial" panose="020B0604020202020204" pitchFamily="34" charset="0"/>
                      </a:rPr>
                      <m:t>𝒜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Radnika Medium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600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having no information</a:t>
                </a:r>
                <a:br>
                  <a:rPr lang="en-US" sz="2600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</a:br>
                <a:r>
                  <a:rPr lang="en-US" sz="2600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about the group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  <a:ea typeface="Radnika Medium" charset="0"/>
                        <a:cs typeface="Arial" panose="020B0604020202020204" pitchFamily="34" charset="0"/>
                      </a:rPr>
                      <m:t>𝔾</m:t>
                    </m:r>
                  </m:oMath>
                </a14:m>
                <a:r>
                  <a:rPr lang="en-US" sz="2600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when it starts running</a:t>
                </a:r>
                <a:r>
                  <a:rPr lang="en-US" sz="2800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/>
                </a:r>
                <a:br>
                  <a:rPr lang="en-US" sz="2800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</a:br>
                <a:endParaRPr lang="en-US" sz="1400" dirty="0">
                  <a:latin typeface="Radnika Medium" pitchFamily="2" charset="77"/>
                  <a:ea typeface="Radnika Medium" charset="0"/>
                  <a:cs typeface="Arial" panose="020B0604020202020204" pitchFamily="34" charset="0"/>
                </a:endParaRPr>
              </a:p>
              <a:p>
                <a:r>
                  <a:rPr lang="en-US" sz="2600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  <a:sym typeface="Wingdings" pitchFamily="2" charset="2"/>
                  </a:rPr>
                  <a:t>	 Need different proof technique</a:t>
                </a:r>
                <a:endParaRPr lang="en-US" sz="2600" dirty="0">
                  <a:latin typeface="Radnika Medium" pitchFamily="2" charset="77"/>
                  <a:ea typeface="Radnika Medium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352D6DD-ACA7-3748-8A54-04F13F3D20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3" y="4761153"/>
                <a:ext cx="11258551" cy="1538883"/>
              </a:xfrm>
              <a:prstGeom prst="rect">
                <a:avLst/>
              </a:prstGeom>
              <a:blipFill>
                <a:blip r:embed="rId5"/>
                <a:stretch>
                  <a:fillRect l="-902" t="-3279" b="-7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048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504825" y="4597560"/>
                <a:ext cx="11258550" cy="1612740"/>
              </a:xfrm>
              <a:prstGeom prst="roundRect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:r>
                  <a:rPr lang="en-US" sz="3200" b="1" dirty="0">
                    <a:solidFill>
                      <a:srgbClr val="C00000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Theorem.</a:t>
                </a:r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solidFill>
                      <a:schemeClr val="bg2">
                        <a:lumMod val="50000"/>
                      </a:schemeClr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[Our paper]</a:t>
                </a:r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/>
                </a:r>
                <a:b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</a:br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Furthermore, the preprocessing time </a:t>
                </a:r>
                <a14:m>
                  <m:oMath xmlns:m="http://schemas.openxmlformats.org/officeDocument/2006/math">
                    <m:r>
                      <a:rPr lang="en-US" sz="3200" smtClean="0">
                        <a:solidFill>
                          <a:schemeClr val="tx1"/>
                        </a:solidFill>
                        <a:latin typeface="Cambria Math" charset="0"/>
                        <a:ea typeface="Radnika Medium" charset="0"/>
                        <a:cs typeface="Radnika Medium" charset="0"/>
                      </a:rPr>
                      <m:t>𝑃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must satisfy</a:t>
                </a:r>
                <a:b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tx1"/>
                          </a:solidFill>
                          <a:latin typeface="Cambria Math" charset="0"/>
                          <a:ea typeface="Radnika Medium" charset="0"/>
                          <a:cs typeface="Radnika Medium" charset="0"/>
                        </a:rPr>
                        <m:t>𝑃𝑇</m:t>
                      </m:r>
                      <m:r>
                        <a:rPr lang="en-US" sz="3200" smtClean="0">
                          <a:solidFill>
                            <a:schemeClr val="tx1"/>
                          </a:solidFill>
                          <a:latin typeface="Cambria Math" charset="0"/>
                          <a:ea typeface="Radnika Medium" charset="0"/>
                          <a:cs typeface="Radnika Medium" charset="0"/>
                        </a:rPr>
                        <m:t>+</m:t>
                      </m:r>
                      <m:sSup>
                        <m:sSup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adnika Medium" charset="0"/>
                              <a:cs typeface="Radnika Medium" charset="0"/>
                            </a:rPr>
                          </m:ctrlPr>
                        </m:sSupPr>
                        <m:e>
                          <m:r>
                            <a:rPr lang="en-US" sz="320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Radnika Medium" charset="0"/>
                              <a:cs typeface="Radnika Medium" charset="0"/>
                            </a:rPr>
                            <m:t>𝑇</m:t>
                          </m:r>
                        </m:e>
                        <m:sup>
                          <m:r>
                            <a:rPr lang="en-US" sz="320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Radnika Medium" charset="0"/>
                              <a:cs typeface="Radnika Medium" charset="0"/>
                            </a:rPr>
                            <m:t>2</m:t>
                          </m:r>
                        </m:sup>
                      </m:sSup>
                      <m:r>
                        <a:rPr lang="en-US" sz="3200">
                          <a:solidFill>
                            <a:schemeClr val="tx1"/>
                          </a:solidFill>
                          <a:latin typeface="Cambria Math" charset="0"/>
                          <a:ea typeface="Radnika Medium" charset="0"/>
                          <a:cs typeface="Radnika Medium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200" smtClean="0">
                          <a:solidFill>
                            <a:schemeClr val="tx1"/>
                          </a:solidFill>
                          <a:latin typeface="Cambria Math" charset="0"/>
                          <a:ea typeface="Radnika Medium" charset="0"/>
                          <a:cs typeface="Radnika Medium" charset="0"/>
                        </a:rPr>
                        <m:t>Ω</m:t>
                      </m:r>
                      <m:r>
                        <a:rPr lang="en-US" sz="3200">
                          <a:solidFill>
                            <a:schemeClr val="tx1"/>
                          </a:solidFill>
                          <a:latin typeface="Cambria Math" charset="0"/>
                          <a:ea typeface="Radnika Medium" charset="0"/>
                          <a:cs typeface="Radnika Medium" charset="0"/>
                        </a:rPr>
                        <m:t>(</m:t>
                      </m:r>
                      <m:r>
                        <a:rPr lang="en-US" sz="3200">
                          <a:solidFill>
                            <a:schemeClr val="tx1"/>
                          </a:solidFill>
                          <a:latin typeface="Cambria Math" charset="0"/>
                          <a:ea typeface="Radnika Medium" charset="0"/>
                          <a:cs typeface="Radnika Medium" charset="0"/>
                        </a:rPr>
                        <m:t>𝜖</m:t>
                      </m:r>
                      <m:r>
                        <a:rPr lang="en-US" sz="3200">
                          <a:solidFill>
                            <a:schemeClr val="tx1"/>
                          </a:solidFill>
                          <a:latin typeface="Cambria Math" charset="0"/>
                          <a:ea typeface="Radnika Medium" charset="0"/>
                          <a:cs typeface="Radnika Medium" charset="0"/>
                        </a:rPr>
                        <m:t>𝑁</m:t>
                      </m:r>
                      <m:r>
                        <a:rPr lang="en-US" sz="3200">
                          <a:solidFill>
                            <a:schemeClr val="tx1"/>
                          </a:solidFill>
                          <a:latin typeface="Cambria Math" charset="0"/>
                          <a:ea typeface="Radnika Medium" charset="0"/>
                          <a:cs typeface="Radnika Medium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Radnika Medium" pitchFamily="2" charset="77"/>
                  <a:ea typeface="Radnika Medium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4597560"/>
                <a:ext cx="11258550" cy="1612740"/>
              </a:xfrm>
              <a:prstGeom prst="roundRect">
                <a:avLst/>
              </a:prstGeom>
              <a:blipFill>
                <a:blip r:embed="rId3"/>
                <a:stretch>
                  <a:fillRect l="-336" t="-1515" b="-4545"/>
                </a:stretch>
              </a:blipFill>
              <a:ln w="571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504825" y="674251"/>
                <a:ext cx="11258550" cy="3676650"/>
              </a:xfrm>
              <a:prstGeom prst="roundRect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b="1" dirty="0">
                    <a:solidFill>
                      <a:srgbClr val="C00000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Theorem.</a:t>
                </a:r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solidFill>
                      <a:schemeClr val="bg2">
                        <a:lumMod val="50000"/>
                      </a:schemeClr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[Our paper]</a:t>
                </a:r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/>
                </a:r>
                <a:b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</a:br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Every generic </a:t>
                </a:r>
                <a:r>
                  <a:rPr lang="en-US" sz="3200" dirty="0" err="1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dlog</a:t>
                </a:r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algorithm with preprocessing that:</a:t>
                </a:r>
              </a:p>
              <a:p>
                <a:pPr marL="457200" indent="-457200">
                  <a:buFont typeface="Arial" charset="0"/>
                  <a:buChar char="•"/>
                </a:pPr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uses 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chemeClr val="tx1"/>
                        </a:solidFill>
                        <a:latin typeface="Cambria Math" charset="0"/>
                        <a:ea typeface="Radnika Medium" charset="0"/>
                        <a:cs typeface="Radnika Medium" charset="0"/>
                      </a:rPr>
                      <m:t>𝑆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bits of group-specific advice,</a:t>
                </a:r>
              </a:p>
              <a:p>
                <a:pPr marL="457200" indent="-457200">
                  <a:buFont typeface="Arial" charset="0"/>
                  <a:buChar char="•"/>
                </a:pPr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uses 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chemeClr val="tx1"/>
                        </a:solidFill>
                        <a:latin typeface="Cambria Math" charset="0"/>
                        <a:ea typeface="Radnika Medium" charset="0"/>
                        <a:cs typeface="Radnika Medium" charset="0"/>
                      </a:rPr>
                      <m:t>𝑇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online time, and</a:t>
                </a:r>
              </a:p>
              <a:p>
                <a:pPr marL="457200" indent="-457200">
                  <a:buFont typeface="Arial" charset="0"/>
                  <a:buChar char="•"/>
                </a:pPr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succeeds with probability 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chemeClr val="tx1"/>
                        </a:solidFill>
                        <a:latin typeface="Cambria Math" charset="0"/>
                        <a:ea typeface="Radnika Medium" charset="0"/>
                        <a:cs typeface="Radnika Medium" charset="0"/>
                      </a:rPr>
                      <m:t>𝜖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,</a:t>
                </a:r>
              </a:p>
              <a:p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must satisfy: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>
                          <a:solidFill>
                            <a:schemeClr val="tx1"/>
                          </a:solidFill>
                          <a:latin typeface="Cambria Math" charset="0"/>
                          <a:ea typeface="Radnika Medium" charset="0"/>
                          <a:cs typeface="Radnika Medium" charset="0"/>
                        </a:rPr>
                        <m:t>𝑆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adnika Medium" charset="0"/>
                              <a:cs typeface="Radnika Medium" charset="0"/>
                            </a:rPr>
                          </m:ctrlPr>
                        </m:sSupPr>
                        <m:e>
                          <m:r>
                            <a:rPr lang="en-US" sz="3200">
                              <a:solidFill>
                                <a:schemeClr val="tx1"/>
                              </a:solidFill>
                              <a:latin typeface="Cambria Math" charset="0"/>
                              <a:ea typeface="Radnika Medium" charset="0"/>
                              <a:cs typeface="Radnika Medium" charset="0"/>
                            </a:rPr>
                            <m:t>𝑇</m:t>
                          </m:r>
                        </m:e>
                        <m:sup>
                          <m:r>
                            <a:rPr lang="en-US" sz="3200">
                              <a:solidFill>
                                <a:schemeClr val="tx1"/>
                              </a:solidFill>
                              <a:latin typeface="Cambria Math" charset="0"/>
                              <a:ea typeface="Radnika Medium" charset="0"/>
                              <a:cs typeface="Radnika Medium" charset="0"/>
                            </a:rPr>
                            <m:t>2</m:t>
                          </m:r>
                        </m:sup>
                      </m:sSup>
                      <m:r>
                        <a:rPr lang="en-US" sz="3200">
                          <a:solidFill>
                            <a:schemeClr val="tx1"/>
                          </a:solidFill>
                          <a:latin typeface="Cambria Math" charset="0"/>
                          <a:ea typeface="Radnika Medium" charset="0"/>
                          <a:cs typeface="Radnika Medium" charset="0"/>
                        </a:rPr>
                        <m:t>=</m:t>
                      </m:r>
                      <m:acc>
                        <m:accPr>
                          <m:chr m:val="̃"/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adnika Medium" charset="0"/>
                              <a:cs typeface="Radnika Medium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320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Radnika Medium" charset="0"/>
                              <a:cs typeface="Radnika Medium" charset="0"/>
                            </a:rPr>
                            <m:t>Ω</m:t>
                          </m:r>
                        </m:e>
                      </m:acc>
                      <m:r>
                        <a:rPr lang="en-US" sz="3200">
                          <a:solidFill>
                            <a:schemeClr val="tx1"/>
                          </a:solidFill>
                          <a:latin typeface="Cambria Math" charset="0"/>
                          <a:ea typeface="Radnika Medium" charset="0"/>
                          <a:cs typeface="Radnika Medium" charset="0"/>
                        </a:rPr>
                        <m:t>(</m:t>
                      </m:r>
                      <m:r>
                        <a:rPr lang="en-US" sz="3200">
                          <a:solidFill>
                            <a:schemeClr val="tx1"/>
                          </a:solidFill>
                          <a:latin typeface="Cambria Math" charset="0"/>
                          <a:ea typeface="Radnika Medium" charset="0"/>
                          <a:cs typeface="Radnika Medium" charset="0"/>
                        </a:rPr>
                        <m:t>𝜖</m:t>
                      </m:r>
                      <m:r>
                        <a:rPr lang="en-US" sz="3200">
                          <a:solidFill>
                            <a:schemeClr val="tx1"/>
                          </a:solidFill>
                          <a:latin typeface="Cambria Math" charset="0"/>
                          <a:ea typeface="Radnika Medium" charset="0"/>
                          <a:cs typeface="Radnika Medium" charset="0"/>
                        </a:rPr>
                        <m:t>𝑁</m:t>
                      </m:r>
                      <m:r>
                        <a:rPr lang="en-US" sz="3200">
                          <a:solidFill>
                            <a:schemeClr val="tx1"/>
                          </a:solidFill>
                          <a:latin typeface="Cambria Math" charset="0"/>
                          <a:ea typeface="Radnika Medium" charset="0"/>
                          <a:cs typeface="Radnika Medium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Radnika Medium" pitchFamily="2" charset="77"/>
                  <a:ea typeface="Radnika Medium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674251"/>
                <a:ext cx="11258550" cy="3676650"/>
              </a:xfrm>
              <a:prstGeom prst="roundRect">
                <a:avLst/>
              </a:prstGeom>
              <a:blipFill>
                <a:blip r:embed="rId4"/>
                <a:stretch>
                  <a:fillRect b="-676"/>
                </a:stretch>
              </a:blipFill>
              <a:ln w="571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>
                <a:latin typeface="Radnika Medium" pitchFamily="2" charset="77"/>
                <a:cs typeface="Arial" panose="020B0604020202020204" pitchFamily="34" charset="0"/>
              </a:rPr>
              <a:t>38</a:t>
            </a:fld>
            <a:endParaRPr lang="en-US">
              <a:latin typeface="Radnika Medium" pitchFamily="2" charset="77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ular Callout 5"/>
              <p:cNvSpPr/>
              <p:nvPr/>
            </p:nvSpPr>
            <p:spPr>
              <a:xfrm>
                <a:off x="7491009" y="3609639"/>
                <a:ext cx="4071530" cy="992909"/>
              </a:xfrm>
              <a:prstGeom prst="wedgeRoundRectCallout">
                <a:avLst>
                  <a:gd name="adj1" fmla="val -40317"/>
                  <a:gd name="adj2" fmla="val 92154"/>
                  <a:gd name="adj3" fmla="val 16667"/>
                </a:avLst>
              </a:prstGeom>
              <a:solidFill>
                <a:srgbClr val="008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Online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Radnika Medium" charset="0"/>
                            <a:cs typeface="Radnika Medium" charset="0"/>
                          </a:rPr>
                        </m:ctrlPr>
                      </m:sSupPr>
                      <m:e>
                        <m:r>
                          <a:rPr lang="en-US" sz="2400" smtClean="0"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𝑁</m:t>
                        </m:r>
                      </m:e>
                      <m:sup>
                        <m:r>
                          <a:rPr lang="en-US" sz="2400" smtClean="0"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1/3</m:t>
                        </m:r>
                      </m:sup>
                    </m:sSup>
                  </m:oMath>
                </a14:m>
                <a:r>
                  <a:rPr lang="en-US" sz="2400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implies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smtClean="0">
                        <a:latin typeface="Cambria Math" charset="0"/>
                        <a:ea typeface="Radnika Medium" charset="0"/>
                        <a:cs typeface="Radnika Medium" charset="0"/>
                      </a:rPr>
                      <m:t>Ω</m:t>
                    </m:r>
                    <m:r>
                      <a:rPr lang="en-US" sz="2400" smtClean="0">
                        <a:latin typeface="Cambria Math" charset="0"/>
                        <a:ea typeface="Radnika Medium" charset="0"/>
                        <a:cs typeface="Radnika Medium" charset="0"/>
                      </a:rPr>
                      <m:t>(</m:t>
                    </m:r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Radnika Medium" charset="0"/>
                            <a:cs typeface="Radnika Medium" charset="0"/>
                          </a:rPr>
                        </m:ctrlPr>
                      </m:sSupPr>
                      <m:e>
                        <m:r>
                          <a:rPr lang="en-US" sz="2400" smtClean="0"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𝑁</m:t>
                        </m:r>
                      </m:e>
                      <m:sup>
                        <m:r>
                          <a:rPr lang="en-US" sz="2400" smtClean="0">
                            <a:latin typeface="Cambria Math" charset="0"/>
                            <a:ea typeface="Radnika Medium" charset="0"/>
                            <a:cs typeface="Radnika Medium" charset="0"/>
                          </a:rPr>
                          <m:t>2/3</m:t>
                        </m:r>
                      </m:sup>
                    </m:sSup>
                    <m:r>
                      <a:rPr lang="en-US" sz="2400" smtClean="0">
                        <a:latin typeface="Cambria Math" charset="0"/>
                        <a:ea typeface="Radnika Medium" charset="0"/>
                        <a:cs typeface="Radnika Medium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preprocessing</a:t>
                </a:r>
              </a:p>
            </p:txBody>
          </p:sp>
        </mc:Choice>
        <mc:Fallback xmlns="">
          <p:sp>
            <p:nvSpPr>
              <p:cNvPr id="6" name="Rounded Rectangular Callout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1009" y="3609639"/>
                <a:ext cx="4071530" cy="992909"/>
              </a:xfrm>
              <a:prstGeom prst="wedgeRoundRectCallout">
                <a:avLst>
                  <a:gd name="adj1" fmla="val -40317"/>
                  <a:gd name="adj2" fmla="val 92154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560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adnika Medium" pitchFamily="2" charset="77"/>
                <a:cs typeface="Arial" panose="020B0604020202020204" pitchFamily="34" charset="0"/>
              </a:rPr>
              <a:t>Open questions and recent progress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>
                    <a:latin typeface="Radnika Medium" pitchFamily="2" charset="77"/>
                    <a:cs typeface="Arial" panose="020B0604020202020204" pitchFamily="34" charset="0"/>
                  </a:rPr>
                  <a:t>Tightness of DDH upper/lower bounds?</a:t>
                </a:r>
              </a:p>
              <a:p>
                <a:pPr lvl="1"/>
                <a:r>
                  <a:rPr lang="en-US" dirty="0">
                    <a:latin typeface="Radnika Medium" pitchFamily="2" charset="77"/>
                    <a:cs typeface="Arial" panose="020B0604020202020204" pitchFamily="34" charset="0"/>
                  </a:rPr>
                  <a:t>Is it as hard as </a:t>
                </a:r>
                <a:r>
                  <a:rPr lang="en-US" dirty="0" err="1">
                    <a:latin typeface="Radnika Medium" pitchFamily="2" charset="77"/>
                    <a:cs typeface="Arial" panose="020B0604020202020204" pitchFamily="34" charset="0"/>
                  </a:rPr>
                  <a:t>dlog</a:t>
                </a:r>
                <a:r>
                  <a:rPr lang="en-US" dirty="0">
                    <a:latin typeface="Radnika Medium" pitchFamily="2" charset="77"/>
                    <a:cs typeface="Arial" panose="020B0604020202020204" pitchFamily="34" charset="0"/>
                  </a:rPr>
                  <a:t> or as easy as </a:t>
                </a:r>
                <a:r>
                  <a:rPr lang="en-US" dirty="0" err="1">
                    <a:latin typeface="Radnika Medium" pitchFamily="2" charset="77"/>
                    <a:cs typeface="Arial" panose="020B0604020202020204" pitchFamily="34" charset="0"/>
                  </a:rPr>
                  <a:t>sqDDH</a:t>
                </a:r>
                <a:r>
                  <a:rPr lang="en-US" dirty="0">
                    <a:latin typeface="Radnika Medium" pitchFamily="2" charset="77"/>
                    <a:cs typeface="Arial" panose="020B0604020202020204" pitchFamily="34" charset="0"/>
                  </a:rPr>
                  <a:t>?</a:t>
                </a:r>
              </a:p>
              <a:p>
                <a:r>
                  <a:rPr lang="en-US" dirty="0">
                    <a:latin typeface="Radnika Medium" pitchFamily="2" charset="77"/>
                    <a:cs typeface="Arial" panose="020B0604020202020204" pitchFamily="34" charset="0"/>
                  </a:rPr>
                  <a:t>Non-generic preprocessing attacks on ECDL?</a:t>
                </a:r>
              </a:p>
              <a:p>
                <a:pPr lvl="1"/>
                <a:r>
                  <a:rPr lang="en-US" dirty="0">
                    <a:latin typeface="Radnika Medium" pitchFamily="2" charset="77"/>
                    <a:cs typeface="Arial" panose="020B0604020202020204" pitchFamily="34" charset="0"/>
                  </a:rPr>
                  <a:t>As we have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dirty="0">
                    <a:latin typeface="Radnika Medium" pitchFamily="2" charset="77"/>
                    <a:cs typeface="Arial" panose="020B0604020202020204" pitchFamily="34" charset="0"/>
                  </a:rPr>
                  <a:t/>
                </a:r>
                <a:br>
                  <a:rPr lang="en-US" dirty="0">
                    <a:latin typeface="Radnika Medium" pitchFamily="2" charset="77"/>
                    <a:cs typeface="Arial" panose="020B0604020202020204" pitchFamily="34" charset="0"/>
                  </a:rPr>
                </a:br>
                <a:endParaRPr lang="en-US" dirty="0">
                  <a:solidFill>
                    <a:srgbClr val="008F00"/>
                  </a:solidFill>
                  <a:latin typeface="Radnika Medium" pitchFamily="2" charset="77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dirty="0">
                  <a:latin typeface="Radnika Medium" pitchFamily="2" charset="77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dirty="0" err="1">
                    <a:latin typeface="Radnika Medium" pitchFamily="2" charset="77"/>
                    <a:cs typeface="Arial" panose="020B0604020202020204" pitchFamily="34" charset="0"/>
                  </a:rPr>
                  <a:t>Coretti</a:t>
                </a:r>
                <a:r>
                  <a:rPr lang="en-US" dirty="0">
                    <a:latin typeface="Radnika Medium" pitchFamily="2" charset="77"/>
                    <a:cs typeface="Arial" panose="020B0604020202020204" pitchFamily="34" charset="0"/>
                  </a:rPr>
                  <a:t>, </a:t>
                </a:r>
                <a:r>
                  <a:rPr lang="en-US" dirty="0" err="1">
                    <a:latin typeface="Radnika Medium" pitchFamily="2" charset="77"/>
                    <a:cs typeface="Arial" panose="020B0604020202020204" pitchFamily="34" charset="0"/>
                  </a:rPr>
                  <a:t>Dodis</a:t>
                </a:r>
                <a:r>
                  <a:rPr lang="en-US" dirty="0">
                    <a:latin typeface="Radnika Medium" pitchFamily="2" charset="77"/>
                    <a:cs typeface="Arial" panose="020B0604020202020204" pitchFamily="34" charset="0"/>
                  </a:rPr>
                  <a:t>, and Guo (2018)</a:t>
                </a:r>
              </a:p>
              <a:p>
                <a:r>
                  <a:rPr lang="en-US" sz="2400" dirty="0">
                    <a:latin typeface="Radnika Medium" pitchFamily="2" charset="77"/>
                    <a:cs typeface="Arial" panose="020B0604020202020204" pitchFamily="34" charset="0"/>
                  </a:rPr>
                  <a:t>Elegant proofs of generic-group lower bounds using “</a:t>
                </a:r>
                <a:r>
                  <a:rPr lang="en-US" sz="2400" dirty="0" err="1">
                    <a:latin typeface="Radnika Medium" pitchFamily="2" charset="77"/>
                    <a:cs typeface="Arial" panose="020B0604020202020204" pitchFamily="34" charset="0"/>
                  </a:rPr>
                  <a:t>presampling</a:t>
                </a:r>
                <a:r>
                  <a:rPr lang="en-US" sz="2400" dirty="0">
                    <a:latin typeface="Radnika Medium" pitchFamily="2" charset="77"/>
                    <a:cs typeface="Arial" panose="020B0604020202020204" pitchFamily="34" charset="0"/>
                  </a:rPr>
                  <a:t>”</a:t>
                </a:r>
                <a:br>
                  <a:rPr lang="en-US" sz="2400" dirty="0">
                    <a:latin typeface="Radnika Medium" pitchFamily="2" charset="77"/>
                    <a:cs typeface="Arial" panose="020B0604020202020204" pitchFamily="34" charset="0"/>
                  </a:rPr>
                </a:br>
                <a:r>
                  <a:rPr lang="en-US" sz="2400" dirty="0">
                    <a:latin typeface="Radnika Medium" pitchFamily="2" charset="77"/>
                    <a:cs typeface="Arial" panose="020B0604020202020204" pitchFamily="34" charset="0"/>
                  </a:rPr>
                  <a:t>								</a:t>
                </a:r>
                <a:r>
                  <a:rPr lang="en-US" sz="2400" dirty="0">
                    <a:solidFill>
                      <a:schemeClr val="bg2">
                        <a:lumMod val="50000"/>
                      </a:schemeClr>
                    </a:solidFill>
                    <a:latin typeface="Radnika Medium" pitchFamily="2" charset="77"/>
                    <a:cs typeface="Arial" panose="020B0604020202020204" pitchFamily="34" charset="0"/>
                  </a:rPr>
                  <a:t>(</a:t>
                </a:r>
                <a:r>
                  <a:rPr lang="en-US" sz="2400" dirty="0" err="1">
                    <a:solidFill>
                      <a:schemeClr val="bg2">
                        <a:lumMod val="50000"/>
                      </a:schemeClr>
                    </a:solidFill>
                    <a:latin typeface="Radnika Medium" pitchFamily="2" charset="77"/>
                    <a:cs typeface="Arial" panose="020B0604020202020204" pitchFamily="34" charset="0"/>
                  </a:rPr>
                  <a:t>à</a:t>
                </a:r>
                <a:r>
                  <a:rPr lang="en-US" sz="2400" dirty="0">
                    <a:solidFill>
                      <a:schemeClr val="bg2">
                        <a:lumMod val="50000"/>
                      </a:schemeClr>
                    </a:solidFill>
                    <a:latin typeface="Radnika Medium" pitchFamily="2" charset="77"/>
                    <a:cs typeface="Arial" panose="020B0604020202020204" pitchFamily="34" charset="0"/>
                  </a:rPr>
                  <a:t> la Unruh, 2007)</a:t>
                </a:r>
              </a:p>
              <a:p>
                <a:r>
                  <a:rPr lang="en-US" sz="2400" dirty="0">
                    <a:latin typeface="Radnika Medium" pitchFamily="2" charset="77"/>
                    <a:cs typeface="Arial" panose="020B0604020202020204" pitchFamily="34" charset="0"/>
                  </a:rPr>
                  <a:t>Prove hardness of “one-more” </a:t>
                </a:r>
                <a:r>
                  <a:rPr lang="en-US" sz="2400" dirty="0" err="1">
                    <a:latin typeface="Radnika Medium" pitchFamily="2" charset="77"/>
                    <a:cs typeface="Arial" panose="020B0604020202020204" pitchFamily="34" charset="0"/>
                  </a:rPr>
                  <a:t>dlog</a:t>
                </a:r>
                <a:r>
                  <a:rPr lang="en-US" sz="2400" dirty="0">
                    <a:latin typeface="Radnika Medium" pitchFamily="2" charset="77"/>
                    <a:cs typeface="Arial" panose="020B0604020202020204" pitchFamily="34" charset="0"/>
                  </a:rPr>
                  <a:t>, KEA assumptions, …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86" t="-3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>
                <a:latin typeface="Radnika Medium" pitchFamily="2" charset="77"/>
                <a:cs typeface="Arial" panose="020B0604020202020204" pitchFamily="34" charset="0"/>
              </a:rPr>
              <a:t>39</a:t>
            </a:fld>
            <a:endParaRPr lang="en-US">
              <a:latin typeface="Radnika Medium" pitchFamily="2" charset="77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6A2D62-914A-0545-ACFE-5D148AC182AC}"/>
              </a:ext>
            </a:extLst>
          </p:cNvPr>
          <p:cNvCxnSpPr>
            <a:cxnSpLocks/>
          </p:cNvCxnSpPr>
          <p:nvPr/>
        </p:nvCxnSpPr>
        <p:spPr>
          <a:xfrm>
            <a:off x="800100" y="3970827"/>
            <a:ext cx="10515600" cy="0"/>
          </a:xfrm>
          <a:prstGeom prst="line">
            <a:avLst/>
          </a:prstGeom>
          <a:ln w="444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2653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Warm-Up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 smtClean="0"/>
                  <a:t>In the random oracle model we are given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for a random value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 smtClean="0"/>
                  <a:t>. The attacker can make q queries to the random oracle. What is the probability that the attacker can find a pre-image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</m:oMath>
                </a14:m>
                <a:r>
                  <a:rPr lang="en-US" dirty="0" smtClean="0"/>
                  <a:t>?</a:t>
                </a:r>
              </a:p>
              <a:p>
                <a:pPr lvl="1"/>
                <a:r>
                  <a:rPr lang="en-US" b="1" dirty="0" smtClean="0"/>
                  <a:t>Answer: </a:t>
                </a:r>
                <a:r>
                  <a:rPr lang="en-US" dirty="0" smtClean="0"/>
                  <a:t>At most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q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</m:oMath>
                </a14:m>
                <a:r>
                  <a:rPr lang="en-US" dirty="0" smtClean="0"/>
                  <a:t>. 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dirty="0" smtClean="0"/>
                  <a:t> denote the queries the attacker makes. The probability one of the q queries is x is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Pr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q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</m:oMath>
                </a14:m>
                <a:r>
                  <a:rPr lang="en-US" dirty="0" smtClean="0"/>
                  <a:t>. Given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 smtClean="0"/>
                  <a:t> we can view each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 smtClean="0"/>
                  <a:t> as a uniformly random string. Thus, we have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Pr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y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q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endParaRPr lang="en-US" dirty="0"/>
              </a:p>
              <a:p>
                <a:r>
                  <a:rPr lang="en-US" dirty="0" smtClean="0"/>
                  <a:t>In the ideal-permutation model we are given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for a random value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 smtClean="0"/>
                  <a:t>. </a:t>
                </a:r>
                <a:r>
                  <a:rPr lang="en-US" dirty="0"/>
                  <a:t>What is the probability that the attacker can find a pre-image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</m:oMath>
                </a14:m>
                <a:r>
                  <a:rPr lang="en-US" dirty="0" smtClean="0"/>
                  <a:t> after at most q oracle queries?</a:t>
                </a:r>
              </a:p>
              <a:p>
                <a:pPr lvl="1"/>
                <a:r>
                  <a:rPr lang="en-US" b="1" dirty="0" smtClean="0"/>
                  <a:t>Answer: </a:t>
                </a:r>
                <a:r>
                  <a:rPr lang="en-US" dirty="0" smtClean="0"/>
                  <a:t>There is a trivial attack using q=1 queries!</a:t>
                </a:r>
              </a:p>
              <a:p>
                <a:pPr marL="457200" lvl="1" indent="0">
                  <a:buNone/>
                </a:pPr>
                <a:r>
                  <a:rPr lang="en-US" dirty="0" smtClean="0"/>
                  <a:t> </a:t>
                </a:r>
                <a:endParaRPr lang="en-US" b="0" i="0" dirty="0" smtClean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endParaRPr lang="en-US" dirty="0" smtClean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t="-3501" r="-696" b="-1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534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Auxiliary-Input Attacker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en-US" b="1" dirty="0" smtClean="0"/>
                  <a:t>Auxiliary-Input Attacker Model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r>
                  <a:rPr lang="en-US" b="1" dirty="0" smtClean="0"/>
                  <a:t>Random Oracle Version: </a:t>
                </a:r>
              </a:p>
              <a:p>
                <a:r>
                  <a:rPr lang="en-US" dirty="0" smtClean="0"/>
                  <a:t>Offline attacker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 is unbounded and outputs 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 smtClean="0"/>
                  <a:t>-bit hint </a:t>
                </a:r>
                <a:r>
                  <a:rPr lang="en-US" dirty="0"/>
                  <a:t>for online attacker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 after viewing entire truth table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(.)</m:t>
                    </m:r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 will try to win security games using this hint</a:t>
                </a:r>
              </a:p>
              <a:p>
                <a:endParaRPr lang="en-US" dirty="0"/>
              </a:p>
              <a:p>
                <a:r>
                  <a:rPr lang="en-US" dirty="0" smtClean="0"/>
                  <a:t>(</a:t>
                </a:r>
                <a:r>
                  <a:rPr lang="en-US" dirty="0" err="1" smtClean="0"/>
                  <a:t>S,T,p</a:t>
                </a:r>
                <a:r>
                  <a:rPr lang="en-US" dirty="0" smtClean="0"/>
                  <a:t>)-attacker</a:t>
                </a:r>
              </a:p>
              <a:p>
                <a:pPr lvl="1"/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 outputs a S-bit hint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 makes at most T random oracle queries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 may be constrained in other ways (space/time/signing queries etc…) as specified by parameters p.</a:t>
                </a: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</m:d>
                  </m:oMath>
                </a14:m>
                <a:r>
                  <a:rPr lang="en-US" dirty="0" smtClean="0"/>
                  <a:t>-security </a:t>
                </a:r>
                <a:r>
                  <a:rPr lang="en-US" dirty="0" smtClean="0">
                    <a:sym typeface="Wingdings" panose="05000000000000000000" pitchFamily="2" charset="2"/>
                  </a:rPr>
                  <a:t> Any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dirty="0" smtClean="0">
                    <a:sym typeface="Wingdings" panose="05000000000000000000" pitchFamily="2" charset="2"/>
                  </a:rPr>
                  <a:t> attacker wins with advantage at most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3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2395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Bit-Fixing Model for Pre-Processing Attacks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r>
                  <a:rPr lang="en-US" b="1" dirty="0" smtClean="0"/>
                  <a:t>Auxiliary-Input Attacker Model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r>
                  <a:rPr lang="en-US" b="1" dirty="0" smtClean="0"/>
                  <a:t>Random Oracle Version: </a:t>
                </a:r>
              </a:p>
              <a:p>
                <a:r>
                  <a:rPr lang="en-US" dirty="0" smtClean="0"/>
                  <a:t>Offline attacker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 fixes output of random oracle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(.)</m:t>
                    </m:r>
                  </m:oMath>
                </a14:m>
                <a:r>
                  <a:rPr lang="en-US" dirty="0" smtClean="0"/>
                  <a:t> at P locations and then outputs a S-bit hint.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 initially knows nothing about remaining unfixed values i.e.,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picked randomly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 smtClean="0"/>
                  <a:t> after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generates hint</a:t>
                </a:r>
                <a:endParaRPr lang="en-US" dirty="0"/>
              </a:p>
              <a:p>
                <a:r>
                  <a:rPr lang="en-US" dirty="0" smtClean="0"/>
                  <a:t>(</a:t>
                </a:r>
                <a:r>
                  <a:rPr lang="en-US" dirty="0" err="1" smtClean="0"/>
                  <a:t>P,T,p</a:t>
                </a:r>
                <a:r>
                  <a:rPr lang="en-US" dirty="0" smtClean="0"/>
                  <a:t>)-attacker</a:t>
                </a:r>
              </a:p>
              <a:p>
                <a:pPr lvl="1"/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 fixes H on at most P locations and outputs S-bit hint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 makes at most T random oracle queries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 may be constrained in other ways (space/time/signing queries etc…) as specified by parameters p.</a:t>
                </a: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</m:d>
                  </m:oMath>
                </a14:m>
                <a:r>
                  <a:rPr lang="en-US" dirty="0" smtClean="0"/>
                  <a:t>-security </a:t>
                </a:r>
                <a:r>
                  <a:rPr lang="en-US" dirty="0" smtClean="0">
                    <a:sym typeface="Wingdings" panose="05000000000000000000" pitchFamily="2" charset="2"/>
                  </a:rPr>
                  <a:t> Any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dirty="0" smtClean="0">
                    <a:sym typeface="Wingdings" panose="05000000000000000000" pitchFamily="2" charset="2"/>
                  </a:rPr>
                  <a:t> attacker wins with advantage at most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2661" b="-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739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Bit-Fixing Model (Unruh)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Pro: </a:t>
            </a:r>
            <a:r>
              <a:rPr lang="en-US" dirty="0" smtClean="0"/>
              <a:t>Much easier to prove lower bounds in Bit-Fixing Model</a:t>
            </a:r>
          </a:p>
          <a:p>
            <a:r>
              <a:rPr lang="en-US" b="1" dirty="0" smtClean="0"/>
              <a:t>Con: Bit-Fixing model is n</a:t>
            </a:r>
            <a:r>
              <a:rPr lang="en-US" dirty="0" smtClean="0"/>
              <a:t>ot a compelling model for pre-processing attacks </a:t>
            </a:r>
          </a:p>
          <a:p>
            <a:endParaRPr lang="en-US" dirty="0"/>
          </a:p>
          <a:p>
            <a:r>
              <a:rPr lang="en-US" b="1" dirty="0" smtClean="0"/>
              <a:t>Usage: </a:t>
            </a:r>
            <a:r>
              <a:rPr lang="en-US" dirty="0" smtClean="0"/>
              <a:t>Lower bound in bit-fixing model </a:t>
            </a:r>
            <a:r>
              <a:rPr lang="en-US" dirty="0" smtClean="0">
                <a:sym typeface="Wingdings" panose="05000000000000000000" pitchFamily="2" charset="2"/>
              </a:rPr>
              <a:t> Lower bound in </a:t>
            </a:r>
            <a:r>
              <a:rPr lang="en-US" dirty="0" err="1" smtClean="0">
                <a:sym typeface="Wingdings" panose="05000000000000000000" pitchFamily="2" charset="2"/>
              </a:rPr>
              <a:t>Auxilliary</a:t>
            </a:r>
            <a:r>
              <a:rPr lang="en-US" dirty="0" smtClean="0">
                <a:sym typeface="Wingdings" panose="05000000000000000000" pitchFamily="2" charset="2"/>
              </a:rPr>
              <a:t>-Input Model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This approach yields tight lower-bounds in the </a:t>
            </a:r>
            <a:r>
              <a:rPr lang="en-US" dirty="0" err="1" smtClean="0">
                <a:sym typeface="Wingdings" panose="05000000000000000000" pitchFamily="2" charset="2"/>
              </a:rPr>
              <a:t>Auxilliary</a:t>
            </a:r>
            <a:r>
              <a:rPr lang="en-US" dirty="0" smtClean="0">
                <a:sym typeface="Wingdings" panose="05000000000000000000" pitchFamily="2" charset="2"/>
              </a:rPr>
              <a:t>-Input Model for some applications 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Other applications require a different approach (e.g., compression)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628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98" y="0"/>
            <a:ext cx="11984802" cy="5319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98" y="5454462"/>
            <a:ext cx="11273602" cy="11503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53" y="6419876"/>
            <a:ext cx="7669161" cy="36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458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44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07" y="1027906"/>
            <a:ext cx="11554493" cy="373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564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Relationship: BF-RO and AI-RO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3996266"/>
                <a:ext cx="10515600" cy="214683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 smtClean="0"/>
                  <a:t>Example: </a:t>
                </a:r>
                <a:r>
                  <a:rPr lang="en-US" dirty="0" smtClean="0"/>
                  <a:t>Set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</m:oMath>
                </a14:m>
                <a:r>
                  <a:rPr lang="en-US" dirty="0" smtClean="0"/>
                  <a:t> and the advantage is roughly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den>
                    </m:f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 smtClean="0"/>
                  <a:t>Balancing: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 smtClean="0"/>
                  <a:t> usually increases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 smtClean="0"/>
                  <a:t> i.e., as BF-attacker gets to fix more and more points. 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996266"/>
                <a:ext cx="10515600" cy="2146830"/>
              </a:xfrm>
              <a:blipFill>
                <a:blip r:embed="rId2"/>
                <a:stretch>
                  <a:fillRect l="-1217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865" y="1379521"/>
            <a:ext cx="10872244" cy="226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07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Relationship: BF-RO and AI-RO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44" y="1690688"/>
            <a:ext cx="11696956" cy="311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971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 Function-Inversion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</p:spPr>
            <p:txBody>
              <a:bodyPr/>
              <a:lstStyle/>
              <a:p>
                <a:r>
                  <a:rPr lang="en-US" b="1" dirty="0"/>
                  <a:t>Challenger: </a:t>
                </a:r>
                <a:r>
                  <a:rPr lang="en-US" dirty="0"/>
                  <a:t>Picks x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</m:oMath>
                </a14:m>
                <a:r>
                  <a:rPr lang="en-US" dirty="0"/>
                  <a:t> and sends y=H(x) to online attacker where y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</m:oMath>
                </a14:m>
                <a:endParaRPr lang="en-US" b="1" dirty="0" smtClean="0"/>
              </a:p>
              <a:p>
                <a:r>
                  <a:rPr lang="en-US" b="1" dirty="0" smtClean="0"/>
                  <a:t>Goal: </a:t>
                </a:r>
                <a:r>
                  <a:rPr lang="en-US" dirty="0" smtClean="0"/>
                  <a:t>Find x’ such that H(x’)=y (online attacker may use hints)</a:t>
                </a:r>
              </a:p>
              <a:p>
                <a:endParaRPr lang="en-US" dirty="0"/>
              </a:p>
              <a:p>
                <a:r>
                  <a:rPr lang="en-US" dirty="0" smtClean="0"/>
                  <a:t>Bit-Fixing Attacker: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={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′,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 smtClean="0"/>
                  <a:t>  denote set of points fixed by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Ε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 smtClean="0"/>
                  <a:t> be the event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 smtClean="0"/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 for some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Ε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∃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 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e>
                    </m:func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∃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 </m:t>
                            </m:r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|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∀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sup>
                        </m:sSup>
                      </m:den>
                    </m:f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  <a:blipFill>
                <a:blip r:embed="rId2"/>
                <a:stretch>
                  <a:fillRect l="-1043" t="-1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47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556000" y="5310731"/>
            <a:ext cx="16934" cy="389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064934" y="5672694"/>
            <a:ext cx="1289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is random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324600" y="5349360"/>
            <a:ext cx="16934" cy="389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892963" y="5672438"/>
                <a:ext cx="6951903" cy="369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dirty="0" smtClean="0"/>
                  <a:t> = H(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dirty="0" smtClean="0"/>
                  <a:t>) is uniformly random if not previously fixed i.e.,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dirty="0" smtClean="0"/>
                  <a:t> for all </a:t>
                </a:r>
                <a:r>
                  <a:rPr lang="en-US" dirty="0" err="1" smtClean="0"/>
                  <a:t>i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2963" y="5672438"/>
                <a:ext cx="6951903" cy="369588"/>
              </a:xfrm>
              <a:prstGeom prst="rect">
                <a:avLst/>
              </a:prstGeom>
              <a:blipFill>
                <a:blip r:embed="rId3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32231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 Function-Inversion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b="1" dirty="0" smtClean="0"/>
                  <a:t>Challenger: </a:t>
                </a:r>
                <a:r>
                  <a:rPr lang="en-US" dirty="0" smtClean="0"/>
                  <a:t>Picks x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</m:oMath>
                </a14:m>
                <a:r>
                  <a:rPr lang="en-US" dirty="0" smtClean="0"/>
                  <a:t> and sends y=H(x) to online attacker where y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r>
                  <a:rPr lang="en-US" b="1" dirty="0" smtClean="0"/>
                  <a:t>Goal: </a:t>
                </a:r>
                <a:r>
                  <a:rPr lang="en-US" dirty="0" smtClean="0"/>
                  <a:t>Find x’ such that H(x’)=y (may use hints)</a:t>
                </a:r>
              </a:p>
              <a:p>
                <a:endParaRPr lang="en-US" dirty="0"/>
              </a:p>
              <a:p>
                <a:r>
                  <a:rPr lang="en-US" dirty="0" smtClean="0"/>
                  <a:t>Bit-Fixing Attacker: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={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′,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 smtClean="0"/>
                  <a:t>  denote set of points fixed by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Ε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 smtClean="0"/>
                  <a:t> be the event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 smtClean="0"/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 for some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={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,…,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 smtClean="0"/>
                  <a:t> denote queries made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 with corresponding answers</a:t>
                </a:r>
              </a:p>
              <a:p>
                <a:pPr lvl="1"/>
                <a:r>
                  <a:rPr lang="en-US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be the event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Ε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/>
                            </m:sSubSup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Ε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...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]≤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  <a:blipFill>
                <a:blip r:embed="rId2"/>
                <a:stretch>
                  <a:fillRect l="-928" t="-2521" r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48</a:t>
            </a:fld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080000" y="5847292"/>
            <a:ext cx="287868" cy="214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289002" y="6042026"/>
                <a:ext cx="4674357" cy="6592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Pr[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|…] </m:t>
                    </m:r>
                  </m:oMath>
                </a14:m>
                <a:r>
                  <a:rPr lang="en-US" dirty="0" smtClean="0"/>
                  <a:t> note that x is random, and there 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dirty="0" smtClean="0"/>
                  <a:t> remaining possible values 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9002" y="6042026"/>
                <a:ext cx="4674357" cy="659283"/>
              </a:xfrm>
              <a:prstGeom prst="rect">
                <a:avLst/>
              </a:prstGeom>
              <a:blipFill>
                <a:blip r:embed="rId3"/>
                <a:stretch>
                  <a:fillRect l="-1043" t="-4630" r="-130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>
          <a:xfrm>
            <a:off x="6511820" y="5847292"/>
            <a:ext cx="1057380" cy="107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674534" y="5426747"/>
                <a:ext cx="38702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Pr[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|…] </m:t>
                    </m:r>
                  </m:oMath>
                </a14:m>
                <a:r>
                  <a:rPr lang="en-US" dirty="0" smtClean="0"/>
                  <a:t>note that </a:t>
                </a:r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534" y="5426747"/>
                <a:ext cx="3870267" cy="369332"/>
              </a:xfrm>
              <a:prstGeom prst="rect">
                <a:avLst/>
              </a:prstGeom>
              <a:blipFill>
                <a:blip r:embed="rId4"/>
                <a:stretch>
                  <a:fillRect l="-1417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569200" y="5748253"/>
                <a:ext cx="3746038" cy="10731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</m:sSubSup>
                  </m:oMath>
                </a14:m>
                <a:r>
                  <a:rPr lang="en-US" dirty="0" smtClean="0"/>
                  <a:t> = H(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</m:sSubSup>
                  </m:oMath>
                </a14:m>
                <a:r>
                  <a:rPr lang="en-US" dirty="0" smtClean="0"/>
                  <a:t>) is uniformly random if not previously fixed i.e., if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</m:sSubSup>
                  </m:oMath>
                </a14:m>
                <a:r>
                  <a:rPr lang="en-US" dirty="0" smtClean="0"/>
                  <a:t> not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 smtClean="0"/>
                  <a:t> and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</m:sSub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</m:sSubSup>
                  </m:oMath>
                </a14:m>
                <a:r>
                  <a:rPr lang="en-US" dirty="0" smtClean="0"/>
                  <a:t> for all j&lt;</a:t>
                </a:r>
                <a:r>
                  <a:rPr lang="en-US" dirty="0" err="1" smtClean="0"/>
                  <a:t>i</a:t>
                </a:r>
                <a:r>
                  <a:rPr lang="en-US" dirty="0" smtClean="0"/>
                  <a:t>, </a:t>
                </a:r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9200" y="5748253"/>
                <a:ext cx="3746038" cy="1073114"/>
              </a:xfrm>
              <a:prstGeom prst="rect">
                <a:avLst/>
              </a:prstGeom>
              <a:blipFill>
                <a:blip r:embed="rId5"/>
                <a:stretch>
                  <a:fillRect l="-1466" b="-5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60792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 Function-Inversion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 smtClean="0"/>
                  <a:t>Challenger: </a:t>
                </a:r>
                <a:r>
                  <a:rPr lang="en-US" dirty="0" smtClean="0"/>
                  <a:t>Picks x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</m:oMath>
                </a14:m>
                <a:r>
                  <a:rPr lang="en-US" dirty="0" smtClean="0"/>
                  <a:t> and sends y=H(x) to online attacker where y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r>
                  <a:rPr lang="en-US" b="1" dirty="0" smtClean="0"/>
                  <a:t>Goal: </a:t>
                </a:r>
                <a:r>
                  <a:rPr lang="en-US" dirty="0" smtClean="0"/>
                  <a:t>Find x’ such that H(x’)=y (may use hints)</a:t>
                </a:r>
              </a:p>
              <a:p>
                <a:endParaRPr lang="en-US" dirty="0"/>
              </a:p>
              <a:p>
                <a:r>
                  <a:rPr lang="en-US" dirty="0" smtClean="0"/>
                  <a:t>Bit-Fixing Attacker: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Attacker wins with probability at most </a:t>
                </a:r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Ε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Ε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/>
                                  </m:sSubSup>
                                </m:e>
                              </m:d>
                            </m:e>
                          </m:fun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Ε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∩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Ε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∩</m:t>
                          </m:r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...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∩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Ε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+3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  <a:blipFill>
                <a:blip r:embed="rId2"/>
                <a:stretch>
                  <a:fillRect l="-1043" t="-1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49</a:t>
            </a:fld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9512968" y="5053263"/>
            <a:ext cx="176464" cy="5614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835924" y="5737919"/>
                <a:ext cx="2292551" cy="3822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Assume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5924" y="5737919"/>
                <a:ext cx="2292551" cy="382284"/>
              </a:xfrm>
              <a:prstGeom prst="rect">
                <a:avLst/>
              </a:prstGeom>
              <a:blipFill>
                <a:blip r:embed="rId3"/>
                <a:stretch>
                  <a:fillRect l="-2122" t="-3175" b="-25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183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Warm-Up: Part 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In the Ideal-Cipher Model we are given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 smtClean="0"/>
                  <a:t> 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K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</m:oMath>
                </a14:m>
                <a:r>
                  <a:rPr lang="en-US" dirty="0" smtClean="0"/>
                  <a:t> is random. The attacker may make q queries to the ideal cipher. What is the probability that the attacker can find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r>
                  <a:rPr lang="en-US" dirty="0" smtClean="0"/>
                  <a:t>?</a:t>
                </a:r>
              </a:p>
              <a:p>
                <a:endParaRPr lang="en-US" dirty="0" smtClean="0"/>
              </a:p>
              <a:p>
                <a:pPr lvl="1"/>
                <a:endParaRPr lang="en-US" dirty="0" smtClean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1541" r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723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 Function-Inversion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Bit-Fixing Attacker: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Attacker wins with probability at most </a:t>
                </a:r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Ε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Ε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fun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Ε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∩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Ε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∩</m:t>
                          </m:r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...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∩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Ε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 smtClean="0"/>
              </a:p>
              <a:p>
                <a:pPr marL="457200" lvl="1" indent="0">
                  <a:buNone/>
                </a:pPr>
                <a:r>
                  <a:rPr lang="en-US" dirty="0" smtClean="0"/>
                  <a:t>Set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≥6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sym typeface="Wingdings" panose="05000000000000000000" pitchFamily="2" charset="2"/>
                  </a:rPr>
                  <a:t> </a:t>
                </a:r>
                <a:r>
                  <a:rPr lang="en-US" dirty="0" err="1" smtClean="0"/>
                  <a:t>Auxilliary</a:t>
                </a:r>
                <a:r>
                  <a:rPr lang="en-US" dirty="0" smtClean="0"/>
                  <a:t>-Input Attacker wins with Probability at most 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sup>
                              </m:sSup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−6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𝑆𝑇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565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Bit-Fixing vs Auxiliary Input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Auxiliary-Input: (</a:t>
                </a:r>
                <a:r>
                  <a:rPr lang="en-US" dirty="0" err="1" smtClean="0"/>
                  <a:t>S,T,p</a:t>
                </a:r>
                <a:r>
                  <a:rPr lang="en-US" dirty="0"/>
                  <a:t>)-attacker</a:t>
                </a:r>
              </a:p>
              <a:p>
                <a:pPr lvl="1"/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outputs a S-bit </a:t>
                </a:r>
                <a:r>
                  <a:rPr lang="en-US" dirty="0" smtClean="0"/>
                  <a:t>hint </a:t>
                </a:r>
                <a:r>
                  <a:rPr lang="en-US" dirty="0" smtClean="0"/>
                  <a:t>based on the </a:t>
                </a:r>
                <a:r>
                  <a:rPr lang="en-US" dirty="0" smtClean="0"/>
                  <a:t>entire description of ideal-object</a:t>
                </a:r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makes at most T </a:t>
                </a:r>
                <a:r>
                  <a:rPr lang="en-US" dirty="0" smtClean="0"/>
                  <a:t>oracle </a:t>
                </a:r>
                <a:r>
                  <a:rPr lang="en-US" dirty="0"/>
                  <a:t>queries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may be constrained in other ways (space/time/signing queries etc…) as specified by parameters p</a:t>
                </a:r>
                <a:r>
                  <a:rPr lang="en-US" dirty="0" smtClean="0"/>
                  <a:t>.</a:t>
                </a:r>
              </a:p>
              <a:p>
                <a:pPr lvl="1"/>
                <a:endParaRPr lang="en-US" dirty="0"/>
              </a:p>
              <a:p>
                <a:r>
                  <a:rPr lang="en-US" dirty="0" smtClean="0"/>
                  <a:t>Bit-Fixing: (</a:t>
                </a:r>
                <a:r>
                  <a:rPr lang="en-US" dirty="0" err="1" smtClean="0"/>
                  <a:t>P,S,T,p</a:t>
                </a:r>
                <a:r>
                  <a:rPr lang="en-US" dirty="0"/>
                  <a:t>)-</a:t>
                </a:r>
                <a:r>
                  <a:rPr lang="en-US" dirty="0" smtClean="0"/>
                  <a:t>attacker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fixes at most P input/output pairs and outputs a S-bit hint. The remaining ideal object is picked randomly subject to this restriction.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makes at most T oracle queries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may be constrained in other ways (space/time/signing queries etc…) as specified by parameters p.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3081" b="-1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886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Bit-Fixing Model (Unruh)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Pro: </a:t>
            </a:r>
            <a:r>
              <a:rPr lang="en-US" dirty="0" smtClean="0"/>
              <a:t>Much easier to prove lower bounds in Bit-Fixing Model</a:t>
            </a:r>
          </a:p>
          <a:p>
            <a:r>
              <a:rPr lang="en-US" b="1" dirty="0" smtClean="0"/>
              <a:t>Con: Bit-Fixing model is n</a:t>
            </a:r>
            <a:r>
              <a:rPr lang="en-US" dirty="0" smtClean="0"/>
              <a:t>ot a compelling model for pre-processing attacks </a:t>
            </a:r>
          </a:p>
          <a:p>
            <a:endParaRPr lang="en-US" dirty="0"/>
          </a:p>
          <a:p>
            <a:r>
              <a:rPr lang="en-US" b="1" dirty="0" smtClean="0"/>
              <a:t>Usage: </a:t>
            </a:r>
            <a:r>
              <a:rPr lang="en-US" dirty="0" smtClean="0"/>
              <a:t>Lower bound in bit-fixing model </a:t>
            </a:r>
            <a:r>
              <a:rPr lang="en-US" dirty="0" smtClean="0">
                <a:sym typeface="Wingdings" panose="05000000000000000000" pitchFamily="2" charset="2"/>
              </a:rPr>
              <a:t> Lower bound in </a:t>
            </a:r>
            <a:r>
              <a:rPr lang="en-US" dirty="0" smtClean="0">
                <a:sym typeface="Wingdings" panose="05000000000000000000" pitchFamily="2" charset="2"/>
              </a:rPr>
              <a:t>Auxiliary-Input </a:t>
            </a:r>
            <a:r>
              <a:rPr lang="en-US" dirty="0" smtClean="0">
                <a:sym typeface="Wingdings" panose="05000000000000000000" pitchFamily="2" charset="2"/>
              </a:rPr>
              <a:t>Model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This approach yields tight lower-bounds in the </a:t>
            </a:r>
            <a:r>
              <a:rPr lang="en-US" dirty="0" smtClean="0">
                <a:sym typeface="Wingdings" panose="05000000000000000000" pitchFamily="2" charset="2"/>
              </a:rPr>
              <a:t>Auxiliary-Input </a:t>
            </a:r>
            <a:r>
              <a:rPr lang="en-US" dirty="0" smtClean="0">
                <a:sym typeface="Wingdings" panose="05000000000000000000" pitchFamily="2" charset="2"/>
              </a:rPr>
              <a:t>Model for some applications 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Other applications require a different approach (e.g., compression)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048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495" y="0"/>
            <a:ext cx="10515600" cy="1325563"/>
          </a:xfrm>
        </p:spPr>
        <p:txBody>
          <a:bodyPr/>
          <a:lstStyle/>
          <a:p>
            <a:r>
              <a:rPr lang="en-US" dirty="0" smtClean="0"/>
              <a:t>Relationship Bit-Fixing and </a:t>
            </a:r>
            <a:r>
              <a:rPr lang="en-US" dirty="0" err="1" smtClean="0"/>
              <a:t>Auxilliary</a:t>
            </a:r>
            <a:r>
              <a:rPr lang="en-US" dirty="0" smtClean="0"/>
              <a:t> Input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074478"/>
            <a:ext cx="11353800" cy="572946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4135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Generic Group Lower Bound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b="1" dirty="0" smtClean="0"/>
                  <a:t>Discrete Log Problem: </a:t>
                </a:r>
                <a:r>
                  <a:rPr lang="en-US" dirty="0" smtClean="0"/>
                  <a:t>Given generator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dirty="0" smtClean="0"/>
                  <a:t> find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 smtClean="0"/>
              </a:p>
              <a:p>
                <a:r>
                  <a:rPr lang="en-US" b="1" dirty="0"/>
                  <a:t>Generic Group Version: </a:t>
                </a:r>
                <a:r>
                  <a:rPr lang="en-US" dirty="0" smtClean="0"/>
                  <a:t>Given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 smtClean="0"/>
                  <a:t> find x</a:t>
                </a:r>
              </a:p>
              <a:p>
                <a:pPr lvl="1"/>
                <a:endParaRPr lang="en-US" dirty="0" smtClean="0"/>
              </a:p>
              <a:p>
                <a:r>
                  <a:rPr lang="en-US" b="1" dirty="0" smtClean="0"/>
                  <a:t>Generic Group Version Lower Bound: Any generic attacker making q queries to GGM oracles succeeds with probability at most </a:t>
                </a:r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b="1" dirty="0" smtClean="0"/>
                  <a:t>Proof Sketch: </a:t>
                </a:r>
                <a:r>
                  <a:rPr lang="en-US" dirty="0" smtClean="0"/>
                  <a:t>Initialize two sets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={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={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sym typeface="Wingdings" panose="05000000000000000000" pitchFamily="2" charset="2"/>
                  </a:rPr>
                  <a:t> Discrete Log Known</a:t>
                </a:r>
              </a:p>
              <a:p>
                <a:pPr lvl="1"/>
                <a:r>
                  <a:rPr lang="en-US" dirty="0" smtClean="0">
                    <a:sym typeface="Wingdings" panose="05000000000000000000" pitchFamily="2" charset="2"/>
                  </a:rPr>
                  <a:t>U  Discrete Log Depends on Unknown x</a:t>
                </a: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mult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(1)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</m:func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sym typeface="Wingdings" panose="05000000000000000000" pitchFamily="2" charset="2"/>
                  </a:rPr>
                  <a:t> Add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 smtClean="0"/>
                  <a:t>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mult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r>
                  <a:rPr lang="en-US" dirty="0">
                    <a:sym typeface="Wingdings" panose="05000000000000000000" pitchFamily="2" charset="2"/>
                  </a:rPr>
                  <a:t> Add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mult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(1)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</m:func>
                  </m:oMath>
                </a14:m>
                <a:r>
                  <a:rPr lang="en-US" dirty="0">
                    <a:sym typeface="Wingdings" panose="05000000000000000000" pitchFamily="2" charset="2"/>
                  </a:rPr>
                  <a:t> Add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 smtClean="0"/>
                  <a:t>Each new query adds item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 smtClean="0"/>
                  <a:t> 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 smtClean="0"/>
                  <a:t> </a:t>
                </a:r>
              </a:p>
              <a:p>
                <a:pPr lvl="1"/>
                <a:r>
                  <a:rPr lang="en-US" dirty="0" smtClean="0"/>
                  <a:t>Cannot learn x unless sets intersect e.g.,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mult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+1)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is found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Sets remain disjoint with probability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sup>
                        </m:sSup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sup>
                        </m:sSup>
                      </m:den>
                    </m:f>
                  </m:oMath>
                </a14:m>
                <a:endParaRPr lang="en-US" dirty="0" smtClean="0"/>
              </a:p>
              <a:p>
                <a:pPr lvl="1"/>
                <a:r>
                  <a:rPr lang="en-US" b="1" dirty="0" smtClean="0"/>
                  <a:t>Technical Note: </a:t>
                </a:r>
                <a:r>
                  <a:rPr lang="en-US" dirty="0" smtClean="0"/>
                  <a:t>If attacker queries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mult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𝜘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</m:e>
                        </m:d>
                      </m:e>
                    </m:func>
                  </m:oMath>
                </a14:m>
                <a:r>
                  <a:rPr lang="en-US" dirty="0" smtClean="0"/>
                  <a:t> for fresh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𝜘</m:t>
                    </m:r>
                  </m:oMath>
                </a14:m>
                <a:r>
                  <a:rPr lang="en-US" dirty="0" smtClean="0"/>
                  <a:t> which is not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 smtClean="0"/>
                  <a:t> 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 smtClean="0"/>
                  <a:t> then can add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𝜘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𝜘</m:t>
                        </m:r>
                      </m:e>
                    </m:d>
                  </m:oMath>
                </a14:m>
                <a:r>
                  <a:rPr lang="en-US" dirty="0" smtClean="0"/>
                  <a:t> to K </a:t>
                </a:r>
              </a:p>
              <a:p>
                <a:pPr lvl="2"/>
                <a:endParaRPr lang="en-US" dirty="0" smtClean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2"/>
                <a:stretch>
                  <a:fillRect l="-522" t="-2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68326" y="6810372"/>
            <a:ext cx="2743200" cy="365125"/>
          </a:xfrm>
        </p:spPr>
        <p:txBody>
          <a:bodyPr/>
          <a:lstStyle/>
          <a:p>
            <a:fld id="{D104D3F7-B83F-4105-B753-146AD0E5364B}" type="slidenum">
              <a:rPr lang="en-US" smtClean="0"/>
              <a:t>54</a:t>
            </a:fld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625389" y="3320716"/>
            <a:ext cx="914400" cy="2329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7494962" y="3138305"/>
                <a:ext cx="3920369" cy="392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Generic Group of prime order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</m:oMath>
                </a14:m>
                <a:r>
                  <a:rPr lang="en-US" dirty="0" smtClean="0"/>
                  <a:t>: </a:t>
                </a:r>
                <a:endParaRPr lang="en-US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4962" y="3138305"/>
                <a:ext cx="3920369" cy="392993"/>
              </a:xfrm>
              <a:prstGeom prst="rect">
                <a:avLst/>
              </a:prstGeom>
              <a:blipFill>
                <a:blip r:embed="rId3"/>
                <a:stretch>
                  <a:fillRect l="-1242" t="-4688" b="-23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91392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Group Lower </a:t>
            </a:r>
            <a:r>
              <a:rPr lang="en-US" dirty="0" smtClean="0"/>
              <a:t>Bound with Bit-Fixing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 smtClean="0"/>
                  <a:t>Generic Group Version Lower Bound: Any Bit-Fixing </a:t>
                </a:r>
                <a:r>
                  <a:rPr lang="en-US" b="1" dirty="0"/>
                  <a:t>attacker making q queries to GGM </a:t>
                </a:r>
                <a:r>
                  <a:rPr lang="en-US" b="1" dirty="0" smtClean="0"/>
                  <a:t>oracles (online) and fixing at most P points </a:t>
                </a:r>
                <a:r>
                  <a:rPr lang="en-US" b="1" dirty="0"/>
                  <a:t>succeeds with probability at most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𝑞𝑃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 r="-1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55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026694" y="4001294"/>
                <a:ext cx="11165306" cy="22203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/>
                  <a:t>Proof Sketch:  Let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𝑳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d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d>
                          <m:d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sub>
                            </m:s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b="1" dirty="0" smtClean="0"/>
                  <a:t> denote the fixed points where attacker fixed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endParaRPr lang="en-US" b="1" dirty="0" smtClean="0"/>
              </a:p>
              <a:p>
                <a:r>
                  <a:rPr lang="en-US" dirty="0" smtClean="0"/>
                  <a:t>Initialize </a:t>
                </a:r>
                <a:r>
                  <a:rPr lang="en-US" dirty="0"/>
                  <a:t>two sets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</m:d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={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ym typeface="Wingdings" panose="05000000000000000000" pitchFamily="2" charset="2"/>
                  </a:rPr>
                  <a:t> Discrete Log Known</a:t>
                </a:r>
              </a:p>
              <a:p>
                <a:pPr lvl="1"/>
                <a:r>
                  <a:rPr lang="en-US" dirty="0">
                    <a:sym typeface="Wingdings" panose="05000000000000000000" pitchFamily="2" charset="2"/>
                  </a:rPr>
                  <a:t>U  Discrete Log Depends on Unknown x</a:t>
                </a:r>
              </a:p>
              <a:p>
                <a:pPr lvl="1"/>
                <a:r>
                  <a:rPr lang="en-US" dirty="0" smtClean="0"/>
                  <a:t>Each </a:t>
                </a:r>
                <a:r>
                  <a:rPr lang="en-US" dirty="0"/>
                  <a:t>new query adds item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/>
                  <a:t>Cannot learn x unless sets intersect</a:t>
                </a:r>
              </a:p>
              <a:p>
                <a:pPr lvl="1"/>
                <a:r>
                  <a:rPr lang="en-US" dirty="0"/>
                  <a:t>Sets remain disjoint with probability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sup>
                        </m:sSup>
                      </m:den>
                    </m:f>
                    <m:r>
                      <a:rPr lang="en-US"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694" y="4001294"/>
                <a:ext cx="11165306" cy="2220351"/>
              </a:xfrm>
              <a:prstGeom prst="rect">
                <a:avLst/>
              </a:prstGeom>
              <a:blipFill>
                <a:blip r:embed="rId3"/>
                <a:stretch>
                  <a:fillRect l="-437" t="-1370" b="-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77059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Group Lower </a:t>
            </a:r>
            <a:r>
              <a:rPr lang="en-US" dirty="0" smtClean="0"/>
              <a:t>Bound with Preprocessing Attacker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 smtClean="0"/>
                  <a:t>Generic Group Version Lower Bound: Any auxiliary-input </a:t>
                </a:r>
                <a:r>
                  <a:rPr lang="en-US" b="1" dirty="0"/>
                  <a:t>attacker making q queries to GGM </a:t>
                </a:r>
                <a:r>
                  <a:rPr lang="en-US" b="1" dirty="0" smtClean="0"/>
                  <a:t>oracles (online) and with a S bit hint points </a:t>
                </a:r>
                <a:r>
                  <a:rPr lang="en-US" b="1" dirty="0"/>
                  <a:t>succeeds with probability at most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56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026694" y="4001294"/>
                <a:ext cx="11165306" cy="20256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/>
                  <a:t>Proof Sketch:  Set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</m:oMath>
                </a14:m>
                <a:r>
                  <a:rPr lang="en-US" dirty="0" smtClean="0"/>
                  <a:t> for our bit-fixing attacker A bit-fixing attacker succeeds with probability at most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dirty="0" smtClean="0"/>
              </a:p>
              <a:p>
                <a:endParaRPr lang="en-US" dirty="0"/>
              </a:p>
              <a:p>
                <a:r>
                  <a:rPr lang="en-US" dirty="0" smtClean="0"/>
                  <a:t>It follows that the AI-attacker succeeds with probability at most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694" y="4001294"/>
                <a:ext cx="11165306" cy="2025683"/>
              </a:xfrm>
              <a:prstGeom prst="rect">
                <a:avLst/>
              </a:prstGeom>
              <a:blipFill>
                <a:blip r:embed="rId3"/>
                <a:stretch>
                  <a:fillRect l="-437" t="-300" b="-6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81341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Block-Ciphers with Leakage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b="1" dirty="0" smtClean="0"/>
                  <a:t>Ideal Cipher Model</a:t>
                </a:r>
              </a:p>
              <a:p>
                <a:pPr lvl="1"/>
                <a:r>
                  <a:rPr lang="en-US" dirty="0"/>
                  <a:t>All parties have oracle access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(∙</m:t>
                    </m:r>
                  </m:oMath>
                </a14:m>
                <a:r>
                  <a:rPr lang="en-US" dirty="0"/>
                  <a:t>,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dirty="0"/>
                  <a:t>)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dirty="0"/>
                      <m:t>,</m:t>
                    </m:r>
                    <m:r>
                      <m:rPr>
                        <m:nor/>
                      </m:rPr>
                      <a:rPr lang="en-US" dirty="0"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For any fixed key K the function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≔</m:t>
                    </m:r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𝐾</m:t>
                    </m:r>
                    <m:r>
                      <m:rPr>
                        <m:nor/>
                      </m:rPr>
                      <a:rPr lang="en-US" dirty="0"/>
                      <m:t>,</m:t>
                    </m:r>
                    <m:r>
                      <m:rPr>
                        <m:nor/>
                      </m:rPr>
                      <a:rPr lang="en-US" dirty="0"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a truly random permutation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≔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𝐾</m:t>
                    </m:r>
                    <m:r>
                      <m:rPr>
                        <m:nor/>
                      </m:rPr>
                      <a:rPr lang="en-US" dirty="0"/>
                      <m:t>,</m:t>
                    </m:r>
                    <m:r>
                      <m:rPr>
                        <m:nor/>
                      </m:rPr>
                      <a:rPr lang="en-US" dirty="0"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the </a:t>
                </a:r>
                <a:r>
                  <a:rPr lang="en-US" dirty="0" smtClean="0"/>
                  <a:t>inverse</a:t>
                </a:r>
              </a:p>
              <a:p>
                <a:endParaRPr lang="en-US" b="1" dirty="0" smtClean="0"/>
              </a:p>
              <a:p>
                <a:r>
                  <a:rPr lang="en-US" b="1" dirty="0" smtClean="0"/>
                  <a:t>Question: </a:t>
                </a:r>
                <a:r>
                  <a:rPr lang="en-US" dirty="0" smtClean="0"/>
                  <a:t>Can we still safely use the block-cipher after S-bit leakage?</a:t>
                </a:r>
                <a:endParaRPr lang="en-US" dirty="0"/>
              </a:p>
              <a:p>
                <a:endParaRPr lang="en-US" dirty="0" smtClean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849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Block-Ciphers with Leakage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1097126" cy="435133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b="1" dirty="0" smtClean="0"/>
                  <a:t>Question: </a:t>
                </a:r>
                <a:r>
                  <a:rPr lang="en-US" dirty="0" smtClean="0"/>
                  <a:t>Can we still safely use the block-cipher after S-bit leakage?</a:t>
                </a:r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Leakage Security Game:</a:t>
                </a:r>
              </a:p>
              <a:p>
                <a:pPr lvl="1"/>
                <a:r>
                  <a:rPr lang="en-US" dirty="0" smtClean="0"/>
                  <a:t>Offline Attacker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outputs S-bit hint </a:t>
                </a:r>
              </a:p>
              <a:p>
                <a:pPr lvl="1"/>
                <a:r>
                  <a:rPr lang="en-US" dirty="0" smtClean="0"/>
                  <a:t>Online Attacker has to predict secret bit b</a:t>
                </a:r>
              </a:p>
              <a:p>
                <a:pPr lvl="1"/>
                <a:r>
                  <a:rPr lang="en-US" b="1" dirty="0" smtClean="0"/>
                  <a:t>Real World (b=0): </a:t>
                </a:r>
                <a:r>
                  <a:rPr lang="en-US" dirty="0" smtClean="0"/>
                  <a:t>Online attacker may query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(∙</m:t>
                    </m:r>
                  </m:oMath>
                </a14:m>
                <a:r>
                  <a:rPr lang="en-US" dirty="0"/>
                  <a:t>,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dirty="0"/>
                  <a:t>) </a:t>
                </a:r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dirty="0"/>
                      <m:t>,</m:t>
                    </m:r>
                    <m:r>
                      <m:rPr>
                        <m:nor/>
                      </m:rPr>
                      <a:rPr lang="en-US" dirty="0"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,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dirty="0" smtClean="0"/>
                  <a:t>)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  <m:r>
                      <m:rPr>
                        <m:nor/>
                      </m:rPr>
                      <a:rPr lang="en-US" dirty="0"/>
                      <m:t>,</m:t>
                    </m:r>
                    <m:r>
                      <m:rPr>
                        <m:nor/>
                      </m:rPr>
                      <a:rPr lang="en-US" dirty="0"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</a:t>
                </a:r>
                <a:r>
                  <a:rPr lang="en-US" dirty="0" smtClean="0"/>
                  <a:t> where K is a random key picked by the challenger</a:t>
                </a:r>
              </a:p>
              <a:p>
                <a:pPr lvl="1"/>
                <a:r>
                  <a:rPr lang="en-US" b="1" dirty="0" smtClean="0"/>
                  <a:t>Ideal World (b=1): </a:t>
                </a:r>
                <a:r>
                  <a:rPr lang="en-US" dirty="0" smtClean="0"/>
                  <a:t>Online attacker may query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(∙</m:t>
                    </m:r>
                  </m:oMath>
                </a14:m>
                <a:r>
                  <a:rPr lang="en-US" dirty="0"/>
                  <a:t>,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dirty="0"/>
                  <a:t>) 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dirty="0"/>
                      <m:t>,</m:t>
                    </m:r>
                    <m:r>
                      <m:rPr>
                        <m:nor/>
                      </m:rPr>
                      <a:rPr lang="en-US" dirty="0"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dirty="0"/>
                  <a:t>)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where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 smtClean="0"/>
                  <a:t> is a truly random permutation (independent of block-cipher + hint).  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 smtClean="0"/>
                  <a:t>Online Attacker may make T queries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(∙</m:t>
                    </m:r>
                  </m:oMath>
                </a14:m>
                <a:r>
                  <a:rPr lang="en-US" dirty="0"/>
                  <a:t>,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dirty="0"/>
                  <a:t>) </a:t>
                </a:r>
                <a:r>
                  <a:rPr lang="en-US" dirty="0" smtClean="0"/>
                  <a:t>or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dirty="0"/>
                      <m:t>,</m:t>
                    </m:r>
                    <m:r>
                      <m:rPr>
                        <m:nor/>
                      </m:rPr>
                      <a:rPr lang="en-US" dirty="0"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and q queries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,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dirty="0"/>
                  <a:t>) </a:t>
                </a:r>
                <a:r>
                  <a:rPr lang="en-US" dirty="0" smtClean="0"/>
                  <a:t>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  <m:r>
                      <m:rPr>
                        <m:nor/>
                      </m:rPr>
                      <a:rPr lang="en-US" dirty="0"/>
                      <m:t>,</m:t>
                    </m:r>
                    <m:r>
                      <m:rPr>
                        <m:nor/>
                      </m:rPr>
                      <a:rPr lang="en-US" dirty="0"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when b=0 (resp.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(∙</m:t>
                    </m:r>
                  </m:oMath>
                </a14:m>
                <a:r>
                  <a:rPr lang="en-US" dirty="0"/>
                  <a:t>) </a:t>
                </a:r>
                <a:r>
                  <a:rPr lang="en-US" dirty="0" smtClean="0"/>
                  <a:t>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when b=1)</a:t>
                </a: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1097126" cy="4351338"/>
              </a:xfrm>
              <a:blipFill>
                <a:blip r:embed="rId2"/>
                <a:stretch>
                  <a:fillRect l="-879" t="-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34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Block-Ciphers with Leakage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1097126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Leakage Security Game:</a:t>
                </a:r>
              </a:p>
              <a:p>
                <a:pPr lvl="1"/>
                <a:r>
                  <a:rPr lang="en-US" dirty="0" smtClean="0"/>
                  <a:t>Offline Attacker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outputs S-bit hint </a:t>
                </a:r>
              </a:p>
              <a:p>
                <a:pPr lvl="1"/>
                <a:r>
                  <a:rPr lang="en-US" dirty="0" smtClean="0"/>
                  <a:t>Online Attacker has to predict secret bit b</a:t>
                </a:r>
              </a:p>
              <a:p>
                <a:pPr lvl="1"/>
                <a:r>
                  <a:rPr lang="en-US" b="1" dirty="0" smtClean="0"/>
                  <a:t>Real World (b=0): </a:t>
                </a:r>
                <a:r>
                  <a:rPr lang="en-US" dirty="0" smtClean="0"/>
                  <a:t>Online attacker may query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(∙</m:t>
                    </m:r>
                  </m:oMath>
                </a14:m>
                <a:r>
                  <a:rPr lang="en-US" dirty="0"/>
                  <a:t>,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dirty="0"/>
                  <a:t>) </a:t>
                </a:r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dirty="0"/>
                      <m:t>,</m:t>
                    </m:r>
                    <m:r>
                      <m:rPr>
                        <m:nor/>
                      </m:rPr>
                      <a:rPr lang="en-US" dirty="0"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  <m:r>
                      <m:rPr>
                        <m:nor/>
                      </m:rPr>
                      <a:rPr lang="en-US" dirty="0"/>
                      <m:t>,</m:t>
                    </m:r>
                    <m:r>
                      <m:rPr>
                        <m:nor/>
                      </m:rPr>
                      <a:rPr lang="en-US" dirty="0"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</a:t>
                </a:r>
                <a:r>
                  <a:rPr lang="en-US" dirty="0" smtClean="0"/>
                  <a:t> where K is a random key picked by the challenger</a:t>
                </a:r>
              </a:p>
              <a:p>
                <a:pPr lvl="1"/>
                <a:r>
                  <a:rPr lang="en-US" b="1" dirty="0" smtClean="0"/>
                  <a:t>Ideal World (b=1): </a:t>
                </a:r>
                <a:r>
                  <a:rPr lang="en-US" dirty="0" smtClean="0"/>
                  <a:t>Online attacker may query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(∙</m:t>
                    </m:r>
                  </m:oMath>
                </a14:m>
                <a:r>
                  <a:rPr lang="en-US" dirty="0"/>
                  <a:t>,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dirty="0"/>
                  <a:t>) 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dirty="0"/>
                      <m:t>,</m:t>
                    </m:r>
                    <m:r>
                      <m:rPr>
                        <m:nor/>
                      </m:rPr>
                      <a:rPr lang="en-US" dirty="0"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where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 smtClean="0"/>
                  <a:t> is a truly random permutation (independent of block-cipher + hint).  </a:t>
                </a:r>
              </a:p>
              <a:p>
                <a:pPr lvl="1"/>
                <a:endParaRPr lang="en-US" dirty="0"/>
              </a:p>
              <a:p>
                <a:r>
                  <a:rPr lang="en-US" b="1" dirty="0" smtClean="0"/>
                  <a:t>Analysis (Bit Fixing Attacker): </a:t>
                </a:r>
                <a:r>
                  <a:rPr lang="en-US" dirty="0" smtClean="0"/>
                  <a:t>Let </a:t>
                </a:r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: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was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fixed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0" dirty="0" smtClean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 smtClean="0"/>
                  <a:t>and observe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d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|2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</m:oMath>
                </a14:m>
                <a:r>
                  <a:rPr lang="en-US" b="0" dirty="0" smtClean="0">
                    <a:ea typeface="Cambria Math" panose="02040503050406030204" pitchFamily="18" charset="0"/>
                  </a:rPr>
                  <a:t>.</a:t>
                </a:r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1097126" cy="4351338"/>
              </a:xfrm>
              <a:blipFill>
                <a:blip r:embed="rId2"/>
                <a:stretch>
                  <a:fillRect l="-1154" t="-3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80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Warm-Up: Part 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In the Ideal-Cipher Model we are given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 smtClean="0"/>
                  <a:t> 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K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</m:oMath>
                </a14:m>
                <a:r>
                  <a:rPr lang="en-US" dirty="0" smtClean="0"/>
                  <a:t> is random. The attacker may make q queries to the ideal cipher. What is the probability that the attacker can find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r>
                  <a:rPr lang="en-US" dirty="0" smtClean="0"/>
                  <a:t>?</a:t>
                </a:r>
              </a:p>
              <a:p>
                <a:pPr lvl="1"/>
                <a:r>
                  <a:rPr lang="en-US" b="1" dirty="0" smtClean="0"/>
                  <a:t>Answer: </a:t>
                </a:r>
                <a:r>
                  <a:rPr lang="en-US" dirty="0" smtClean="0"/>
                  <a:t>At most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q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(the probability of making a query of the form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,.)</m:t>
                    </m:r>
                  </m:oMath>
                </a14:m>
                <a:r>
                  <a:rPr lang="en-US" dirty="0" smtClean="0"/>
                  <a:t> plus the probability of guessing the correct key out of the remaining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 smtClean="0"/>
                  <a:t> options if this query does not happen).  </a:t>
                </a:r>
              </a:p>
              <a:p>
                <a:endParaRPr lang="en-US" dirty="0" smtClean="0"/>
              </a:p>
              <a:p>
                <a:r>
                  <a:rPr lang="en-US" b="1" dirty="0" smtClean="0"/>
                  <a:t>Challenge:</a:t>
                </a:r>
                <a:r>
                  <a:rPr lang="en-US" dirty="0" smtClean="0"/>
                  <a:t> In the ideal-permutation model we are 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 where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for a random value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. What is the probability that the attacker can </a:t>
                </a:r>
                <a:r>
                  <a:rPr lang="en-US" dirty="0" smtClean="0"/>
                  <a:t>finds x (or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) </a:t>
                </a:r>
                <a:r>
                  <a:rPr lang="en-US" dirty="0"/>
                  <a:t>after at most q oracle queries?</a:t>
                </a:r>
              </a:p>
              <a:p>
                <a:pPr lvl="1"/>
                <a:endParaRPr lang="en-US" dirty="0" smtClean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1541" r="-928" b="-3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22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Block-Ciphers with Leakage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1097126" cy="4351338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 smtClean="0"/>
                  <a:t>Analysis (Bit Fixing Attacker): </a:t>
                </a:r>
                <a:r>
                  <a:rPr lang="en-US" dirty="0" smtClean="0"/>
                  <a:t>Let </a:t>
                </a:r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′: 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was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fixed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0" dirty="0" smtClean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b="0" dirty="0" smtClean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 smtClean="0"/>
                  <a:t>Let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/>
                    </m:sSubSup>
                  </m:oMath>
                </a14:m>
                <a:r>
                  <a:rPr lang="en-US" dirty="0" smtClean="0"/>
                  <a:t> denote event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K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 is the key used in the </a:t>
                </a:r>
                <a:r>
                  <a:rPr lang="en-US" dirty="0" err="1" smtClean="0"/>
                  <a:t>ith</a:t>
                </a:r>
                <a:r>
                  <a:rPr lang="en-US" dirty="0" smtClean="0"/>
                  <a:t> query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.,.</m:t>
                        </m:r>
                      </m:e>
                    </m:d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dirty="0"/>
                      <m:t>,</m:t>
                    </m:r>
                    <m:r>
                      <m:rPr>
                        <m:nor/>
                      </m:rPr>
                      <a:rPr lang="en-US" dirty="0"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</m:sSubSup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  <m:r>
                        <m:rPr>
                          <m:nor/>
                        </m:rPr>
                        <a:rPr lang="en-US" dirty="0"/>
                        <m:t> 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  <m:r>
                        <m:rPr>
                          <m:nor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...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1097126" cy="4351338"/>
              </a:xfrm>
              <a:blipFill>
                <a:blip r:embed="rId2"/>
                <a:stretch>
                  <a:fillRect l="-1154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60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9897979" y="5342021"/>
            <a:ext cx="641684" cy="240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620000" y="5601218"/>
                <a:ext cx="4315326" cy="93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WLOG assume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r>
                  <a:rPr lang="en-US" dirty="0" smtClean="0"/>
                  <a:t>(otherwise upper bound on success rate of bit-fixing attacker becomes 1 holds trivially)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5601218"/>
                <a:ext cx="4315326" cy="936282"/>
              </a:xfrm>
              <a:prstGeom prst="rect">
                <a:avLst/>
              </a:prstGeom>
              <a:blipFill>
                <a:blip r:embed="rId3"/>
                <a:stretch>
                  <a:fillRect l="-1130" t="-1961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>
          <a:xfrm flipH="1">
            <a:off x="6386763" y="5342021"/>
            <a:ext cx="1069877" cy="240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945424" y="5571780"/>
                <a:ext cx="3397918" cy="3822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 smtClean="0"/>
                  <a:t> possible keys remain 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5424" y="5571780"/>
                <a:ext cx="3397918" cy="382284"/>
              </a:xfrm>
              <a:prstGeom prst="rect">
                <a:avLst/>
              </a:prstGeom>
              <a:blipFill>
                <a:blip r:embed="rId4"/>
                <a:stretch>
                  <a:fillRect t="-3175" r="-538" b="-25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81499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Block-Ciphers with Leakage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1097126" cy="4351338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b="1" dirty="0" smtClean="0"/>
                  <a:t>Analysis (Bit Fixing Attacker): </a:t>
                </a:r>
                <a:r>
                  <a:rPr lang="en-US" dirty="0" smtClean="0"/>
                  <a:t>Let </a:t>
                </a:r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: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was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fixed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0" dirty="0" smtClean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b="0" dirty="0" smtClean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 smtClean="0"/>
                  <a:t>Let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/>
                    </m:sSubSup>
                  </m:oMath>
                </a14:m>
                <a:r>
                  <a:rPr lang="en-US" dirty="0" smtClean="0"/>
                  <a:t> denote event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K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 is the key used in the </a:t>
                </a:r>
                <a:r>
                  <a:rPr lang="en-US" dirty="0" err="1" smtClean="0"/>
                  <a:t>ith</a:t>
                </a:r>
                <a:r>
                  <a:rPr lang="en-US" dirty="0" smtClean="0"/>
                  <a:t> query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.,.</m:t>
                        </m:r>
                      </m:e>
                    </m:d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dirty="0"/>
                      <m:t>,</m:t>
                    </m:r>
                    <m:r>
                      <m:rPr>
                        <m:nor/>
                      </m:rPr>
                      <a:rPr lang="en-US" dirty="0"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If the attacker does not query K or fix an input for K then the attacker cannot distinguish between b=0 or b=1 since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,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dirty="0"/>
                  <a:t>) </a:t>
                </a:r>
                <a:r>
                  <a:rPr lang="en-US" dirty="0" smtClean="0"/>
                  <a:t>is a random permutation. Advantage is upper bounded by </a:t>
                </a:r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/>
                                  </m:sSubSup>
                                </m:e>
                              </m:d>
                            </m:e>
                          </m:fun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∩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∩</m:t>
                          </m:r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...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∩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1097126" cy="4351338"/>
              </a:xfrm>
              <a:blipFill>
                <a:blip r:embed="rId2"/>
                <a:stretch>
                  <a:fillRect l="-879" t="-3221" r="-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2997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Block-Ciphers with Leakage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1097126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b="1" dirty="0" smtClean="0"/>
                  <a:t>Analysis (Pre-Processing Attacker):</a:t>
                </a:r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Advantage of pre-processing is upper bounded by </a:t>
                </a:r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sup>
                              </m:sSup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Set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sym typeface="Wingdings" panose="05000000000000000000" pitchFamily="2" charset="2"/>
                  </a:rPr>
                  <a:t>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sup>
                            </m:sSup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sup>
                                </m:sSup>
                              </m:den>
                            </m:f>
                          </m:e>
                        </m:rad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1097126" cy="4351338"/>
              </a:xfrm>
              <a:blipFill>
                <a:blip r:embed="rId2"/>
                <a:stretch>
                  <a:fillRect l="-1154" t="-3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62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8053136" y="2981159"/>
            <a:ext cx="673768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610600" y="2334828"/>
                <a:ext cx="364557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𝑐𝑜𝑚𝑏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dirty="0" smtClean="0"/>
                  <a:t> combined # of queries to ideal object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2334828"/>
                <a:ext cx="3645570" cy="646331"/>
              </a:xfrm>
              <a:prstGeom prst="rect">
                <a:avLst/>
              </a:prstGeom>
              <a:blipFill>
                <a:blip r:embed="rId3"/>
                <a:stretch>
                  <a:fillRect l="-1505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87469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Block-Ciphers with Leakage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1097126" cy="4351338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b="1" dirty="0" err="1" smtClean="0"/>
                  <a:t>Thm</a:t>
                </a:r>
                <a:r>
                  <a:rPr lang="en-US" b="1" dirty="0" smtClean="0"/>
                  <a:t> (Informal): </a:t>
                </a:r>
                <a:r>
                  <a:rPr lang="en-US" dirty="0" smtClean="0"/>
                  <a:t>an ideal cipher is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𝑺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d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</m:d>
                  </m:oMath>
                </a14:m>
                <a:r>
                  <a:rPr lang="en-US" dirty="0" smtClean="0"/>
                  <a:t>-secure against preprocessing attacks in the auxiliary-input model with</a:t>
                </a:r>
              </a:p>
              <a:p>
                <a:pPr marL="0" indent="0">
                  <a:buNone/>
                </a:pPr>
                <a:r>
                  <a:rPr lang="en-US" dirty="0" smtClean="0"/>
                  <a:t>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𝜺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sup>
                              </m:sSup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en-US" b="1" dirty="0" smtClean="0"/>
                  <a:t>Best Attack: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sup>
                            </m:sSup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sup>
                                </m:sSup>
                              </m:den>
                            </m:f>
                          </m:e>
                        </m:rad>
                      </m:e>
                    </m:d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b="1" dirty="0" smtClean="0"/>
                  <a:t>Open Question: </a:t>
                </a:r>
                <a:r>
                  <a:rPr lang="en-US" dirty="0" smtClean="0"/>
                  <a:t>Better attack or tighter lower-bound? </a:t>
                </a:r>
              </a:p>
              <a:p>
                <a:pPr marL="0" indent="0">
                  <a:buNone/>
                </a:pPr>
                <a:r>
                  <a:rPr lang="en-US" b="1" dirty="0" smtClean="0"/>
                  <a:t>Note: </a:t>
                </a:r>
                <a:r>
                  <a:rPr lang="en-US" dirty="0" smtClean="0"/>
                  <a:t>Lower-bound likely requires different techniques (e.g., compression?)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1097126" cy="4351338"/>
              </a:xfrm>
              <a:blipFill>
                <a:blip r:embed="rId2"/>
                <a:stretch>
                  <a:fillRect l="-989" t="-2801" b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679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Sponge-Construction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b="1" i="1" dirty="0" smtClean="0">
                    <a:latin typeface="Cambria Math" panose="02040503050406030204" pitchFamily="18" charset="0"/>
                  </a:rPr>
                  <a:t>Input: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i="1" dirty="0" smtClean="0">
                    <a:latin typeface="Cambria Math" panose="02040503050406030204" pitchFamily="18" charset="0"/>
                  </a:rPr>
                  <a:t> with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p>
                    </m:sSup>
                  </m:oMath>
                </a14:m>
                <a:endParaRPr lang="en-US" b="1" i="1" dirty="0" smtClean="0">
                  <a:latin typeface="Cambria Math" panose="02040503050406030204" pitchFamily="18" charset="0"/>
                </a:endParaRPr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bSup>
                    <m:d>
                      <m:dPr>
                        <m:begChr m:val="‖"/>
                        <m:endChr m:val="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   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(1)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p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</m:oMath>
                </a14:m>
                <a:r>
                  <a:rPr lang="en-US" dirty="0" smtClean="0"/>
                  <a:t> and</a:t>
                </a:r>
              </a:p>
              <a:p>
                <a:r>
                  <a:rPr lang="en-US" dirty="0" smtClean="0"/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=1,…,ℓ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 </m:t>
                    </m:r>
                  </m:oMath>
                </a14:m>
                <a:r>
                  <a:rPr lang="en-US" dirty="0" smtClean="0"/>
                  <a:t>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bSup>
                    <m:d>
                      <m:dPr>
                        <m:begChr m:val="‖"/>
                        <m:endChr m:val="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(1)</m:t>
                                </m:r>
                              </m:sup>
                            </m:sSubSup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⨁</m:t>
                            </m:r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begChr m:val="‖"/>
                            <m:endChr m:val="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(2)</m:t>
                                </m:r>
                              </m:sup>
                            </m:sSubSup>
                          </m:e>
                        </m:d>
                      </m:e>
                    </m:d>
                  </m:oMath>
                </a14:m>
                <a:endParaRPr lang="en-US" dirty="0" smtClean="0"/>
              </a:p>
              <a:p>
                <a:r>
                  <a:rPr lang="en-US" b="1" dirty="0" smtClean="0"/>
                  <a:t>Output: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bSup>
                  </m:oMath>
                </a14:m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b="1" dirty="0" smtClean="0"/>
                  <a:t>Collision-Game: </a:t>
                </a:r>
                <a:r>
                  <a:rPr lang="en-US" dirty="0" smtClean="0"/>
                  <a:t>Attacker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outputs s-bit hint based on ideal permutation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 smtClean="0"/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 tries to find collision for sponge construction.</a:t>
                </a: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t="-3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498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Sponge-Construction: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Sponge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(.)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b="1" i="1" dirty="0" smtClean="0">
                    <a:latin typeface="Cambria Math" panose="02040503050406030204" pitchFamily="18" charset="0"/>
                  </a:rPr>
                  <a:t>Input: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i="1" dirty="0" smtClean="0">
                    <a:latin typeface="Cambria Math" panose="02040503050406030204" pitchFamily="18" charset="0"/>
                  </a:rPr>
                  <a:t> with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p>
                    </m:sSup>
                  </m:oMath>
                </a14:m>
                <a:endParaRPr lang="en-US" b="1" i="1" dirty="0" smtClean="0">
                  <a:latin typeface="Cambria Math" panose="02040503050406030204" pitchFamily="18" charset="0"/>
                </a:endParaRPr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bSup>
                    <m:d>
                      <m:dPr>
                        <m:begChr m:val="‖"/>
                        <m:endChr m:val="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   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(1)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p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</m:oMath>
                </a14:m>
                <a:r>
                  <a:rPr lang="en-US" dirty="0" smtClean="0"/>
                  <a:t> and</a:t>
                </a:r>
              </a:p>
              <a:p>
                <a:r>
                  <a:rPr lang="en-US" dirty="0" smtClean="0"/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=1,…,ℓ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 </m:t>
                    </m:r>
                  </m:oMath>
                </a14:m>
                <a:r>
                  <a:rPr lang="en-US" dirty="0" smtClean="0"/>
                  <a:t>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bSup>
                    <m:d>
                      <m:dPr>
                        <m:begChr m:val="‖"/>
                        <m:endChr m:val="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(1)</m:t>
                                </m:r>
                              </m:sup>
                            </m:sSubSup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⨁</m:t>
                            </m:r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begChr m:val="‖"/>
                            <m:endChr m:val="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(2)</m:t>
                                </m:r>
                              </m:sup>
                            </m:sSubSup>
                          </m:e>
                        </m:d>
                      </m:e>
                    </m:d>
                  </m:oMath>
                </a14:m>
                <a:endParaRPr lang="en-US" dirty="0" smtClean="0"/>
              </a:p>
              <a:p>
                <a:r>
                  <a:rPr lang="en-US" b="1" dirty="0" smtClean="0"/>
                  <a:t>Output: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Sponge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sub>
                        </m:sSub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:=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bSup>
                  </m:oMath>
                </a14:m>
                <a:endParaRPr lang="en-US" dirty="0" smtClean="0"/>
              </a:p>
              <a:p>
                <a:endParaRPr lang="en-US" dirty="0"/>
              </a:p>
              <a:p>
                <a:r>
                  <a:rPr lang="en-US" b="1" dirty="0" smtClean="0"/>
                  <a:t>Pre-processing Attack: </a:t>
                </a:r>
                <a:r>
                  <a:rPr lang="en-US" dirty="0" smtClean="0"/>
                  <a:t>Find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 such that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begChr m:val="‖"/>
                            <m:endChr m:val="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begChr m:val="‖"/>
                            <m:endChr m:val="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r>
                  <a:rPr lang="en-US" dirty="0" smtClean="0"/>
                  <a:t> match on first r-bits.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 outputs hint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.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28" t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867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Salted Sponge-Construction: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Sponge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IV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(.)</m:t>
                    </m:r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1049000" cy="4351338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b="1" i="1" dirty="0" smtClean="0">
                    <a:latin typeface="Cambria Math" panose="02040503050406030204" pitchFamily="18" charset="0"/>
                  </a:rPr>
                  <a:t>Input: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i="1" dirty="0" smtClean="0">
                    <a:latin typeface="Cambria Math" panose="02040503050406030204" pitchFamily="18" charset="0"/>
                  </a:rPr>
                  <a:t> with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p>
                    </m:sSup>
                  </m:oMath>
                </a14:m>
                <a:endParaRPr lang="en-US" b="1" i="1" dirty="0" smtClean="0">
                  <a:latin typeface="Cambria Math" panose="02040503050406030204" pitchFamily="18" charset="0"/>
                </a:endParaRPr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bSup>
                    <m:d>
                      <m:dPr>
                        <m:begChr m:val="‖"/>
                        <m:endChr m:val="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   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(1)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p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𝐼𝑉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p>
                    </m:sSup>
                  </m:oMath>
                </a14:m>
                <a:r>
                  <a:rPr lang="en-US" dirty="0" smtClean="0"/>
                  <a:t>   (random salt)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=1,…,ℓ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 </m:t>
                    </m:r>
                  </m:oMath>
                </a14:m>
                <a:r>
                  <a:rPr lang="en-US" dirty="0" smtClean="0"/>
                  <a:t>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bSup>
                    <m:d>
                      <m:dPr>
                        <m:begChr m:val="‖"/>
                        <m:endChr m:val="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(1)</m:t>
                                </m:r>
                              </m:sup>
                            </m:sSubSup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⨁</m:t>
                            </m:r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begChr m:val="‖"/>
                            <m:endChr m:val="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(2)</m:t>
                                </m:r>
                              </m:sup>
                            </m:sSubSup>
                          </m:e>
                        </m:d>
                      </m:e>
                    </m:d>
                  </m:oMath>
                </a14:m>
                <a:endParaRPr lang="en-US" dirty="0" smtClean="0"/>
              </a:p>
              <a:p>
                <a:r>
                  <a:rPr lang="en-US" b="1" dirty="0" smtClean="0"/>
                  <a:t>Output: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bSup>
                  </m:oMath>
                </a14:m>
                <a:endParaRPr lang="en-US" dirty="0" smtClean="0"/>
              </a:p>
              <a:p>
                <a:endParaRPr lang="en-US" dirty="0"/>
              </a:p>
              <a:p>
                <a:r>
                  <a:rPr lang="en-US" b="1" dirty="0" smtClean="0"/>
                  <a:t>Question: </a:t>
                </a:r>
                <a:r>
                  <a:rPr lang="en-US" dirty="0" smtClean="0"/>
                  <a:t>Is the salted sponge-construction secure against pre-processing attacks? </a:t>
                </a:r>
              </a:p>
              <a:p>
                <a:r>
                  <a:rPr lang="en-US" b="1" dirty="0" smtClean="0"/>
                  <a:t>Parameters: </a:t>
                </a:r>
                <a:r>
                  <a:rPr lang="en-US" dirty="0" smtClean="0"/>
                  <a:t>Attacker gets S-bit hint, q queries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 smtClean="0"/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 smtClean="0"/>
                  <a:t> and outputs a collision of length at most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dirty="0" smtClean="0"/>
                  <a:t>.</a:t>
                </a:r>
              </a:p>
              <a:p>
                <a:r>
                  <a:rPr lang="en-US" b="1" dirty="0" smtClean="0"/>
                  <a:t>First Step: </a:t>
                </a:r>
                <a:r>
                  <a:rPr lang="en-US" dirty="0" smtClean="0"/>
                  <a:t>Analyze a bit-fixing attacker who can fix P input/outputs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1049000" cy="4351338"/>
              </a:xfrm>
              <a:blipFill>
                <a:blip r:embed="rId3"/>
                <a:stretch>
                  <a:fillRect l="-773" t="-35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232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Salted Sponge-Construction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1049000" cy="4351338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b="1" i="1" dirty="0" smtClean="0">
                    <a:latin typeface="Cambria Math" panose="02040503050406030204" pitchFamily="18" charset="0"/>
                  </a:rPr>
                  <a:t>Input: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i="1" dirty="0" smtClean="0">
                    <a:latin typeface="Cambria Math" panose="02040503050406030204" pitchFamily="18" charset="0"/>
                  </a:rPr>
                  <a:t> with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p>
                    </m:sSup>
                  </m:oMath>
                </a14:m>
                <a:endParaRPr lang="en-US" b="1" i="1" dirty="0" smtClean="0">
                  <a:latin typeface="Cambria Math" panose="02040503050406030204" pitchFamily="18" charset="0"/>
                </a:endParaRPr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bSup>
                    <m:d>
                      <m:dPr>
                        <m:begChr m:val="‖"/>
                        <m:endChr m:val="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   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(1)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p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𝐼𝑉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p>
                    </m:sSup>
                  </m:oMath>
                </a14:m>
                <a:r>
                  <a:rPr lang="en-US" dirty="0" smtClean="0"/>
                  <a:t>   (random salt) </a:t>
                </a:r>
                <a:endParaRPr lang="en-US" dirty="0" smtClean="0"/>
              </a:p>
              <a:p>
                <a:r>
                  <a:rPr lang="en-US" dirty="0" smtClean="0"/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=1,…,ℓ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 </m:t>
                    </m:r>
                  </m:oMath>
                </a14:m>
                <a:r>
                  <a:rPr lang="en-US" dirty="0" smtClean="0"/>
                  <a:t>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bSup>
                    <m:d>
                      <m:dPr>
                        <m:begChr m:val="‖"/>
                        <m:endChr m:val="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(1)</m:t>
                                </m:r>
                              </m:sup>
                            </m:sSubSup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⨁</m:t>
                            </m:r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begChr m:val="‖"/>
                            <m:endChr m:val="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(2)</m:t>
                                </m:r>
                              </m:sup>
                            </m:sSubSup>
                          </m:e>
                        </m:d>
                      </m:e>
                    </m:d>
                  </m:oMath>
                </a14:m>
                <a:endParaRPr lang="en-US" dirty="0" smtClean="0"/>
              </a:p>
              <a:p>
                <a:r>
                  <a:rPr lang="en-US" b="1" dirty="0" smtClean="0"/>
                  <a:t>Output: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bSup>
                  </m:oMath>
                </a14:m>
                <a:endParaRPr lang="en-US" dirty="0" smtClean="0"/>
              </a:p>
              <a:p>
                <a:r>
                  <a:rPr lang="en-US" b="1" dirty="0" smtClean="0"/>
                  <a:t>First Step: </a:t>
                </a:r>
                <a:r>
                  <a:rPr lang="en-US" dirty="0" smtClean="0"/>
                  <a:t>Analyze a bit-fixing attacker who can fix P input/outputs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At the cost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dirty="0" smtClean="0"/>
                  <a:t> additional queries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 smtClean="0"/>
                  <a:t> we can assume (WLOG) that the attacker who outputs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has queried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 smtClean="0"/>
                  <a:t> at all points needed to evaluate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Sponge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</m:d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Sponge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US" dirty="0" smtClean="0"/>
                  <a:t> since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are at most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dirty="0" smtClean="0"/>
                  <a:t>-blocks long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1049000" cy="4351338"/>
              </a:xfrm>
              <a:blipFill>
                <a:blip r:embed="rId2"/>
                <a:stretch>
                  <a:fillRect l="-883" t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932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Tool 1: Permutation Graph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 smtClean="0"/>
                  <a:t>Permutation Graph: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r>
                  <a:rPr lang="en-US" b="1" dirty="0" smtClean="0"/>
                  <a:t>Nodes</a:t>
                </a:r>
                <a:r>
                  <a:rPr lang="en-US" b="1" dirty="0"/>
                  <a:t>: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b="1" dirty="0"/>
                  <a:t>Directed Edges: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0" dirty="0" smtClean="0"/>
                  <a:t> </a:t>
                </a:r>
              </a:p>
              <a:p>
                <a:pPr lvl="1"/>
                <a:r>
                  <a:rPr lang="en-US" dirty="0" smtClean="0"/>
                  <a:t>Each node has </a:t>
                </a:r>
                <a:r>
                  <a:rPr lang="en-US" dirty="0" err="1" smtClean="0"/>
                  <a:t>indegree</a:t>
                </a:r>
                <a:r>
                  <a:rPr lang="en-US" dirty="0" smtClean="0"/>
                  <a:t> 1 and </a:t>
                </a:r>
                <a:r>
                  <a:rPr lang="en-US" dirty="0" err="1" smtClean="0"/>
                  <a:t>outdegree</a:t>
                </a:r>
                <a:r>
                  <a:rPr lang="en-US" dirty="0" smtClean="0"/>
                  <a:t> 1</a:t>
                </a:r>
              </a:p>
              <a:p>
                <a:pPr lvl="1"/>
                <a:r>
                  <a:rPr lang="en-US" dirty="0" smtClean="0"/>
                  <a:t>Label Edges with first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dirty="0" smtClean="0"/>
                  <a:t> bits of output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  <m:d>
                      <m:dPr>
                        <m:begChr m:val="‖"/>
                        <m:endChr m:val="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en-US" dirty="0" smtClean="0"/>
              </a:p>
              <a:p>
                <a:r>
                  <a:rPr lang="en-US" b="1" dirty="0"/>
                  <a:t>Special Start node: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p>
                    <m:d>
                      <m:dPr>
                        <m:begChr m:val="‖"/>
                        <m:endChr m:val="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𝐼𝑉</m:t>
                        </m:r>
                      </m:e>
                    </m:d>
                  </m:oMath>
                </a14:m>
                <a:endParaRPr lang="en-US" dirty="0" smtClean="0"/>
              </a:p>
              <a:p>
                <a:r>
                  <a:rPr lang="en-US" dirty="0" smtClean="0"/>
                  <a:t>A sponge-input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i="1" dirty="0">
                    <a:latin typeface="Cambria Math" panose="02040503050406030204" pitchFamily="18" charset="0"/>
                  </a:rPr>
                  <a:t> with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p>
                    </m:sSup>
                  </m:oMath>
                </a14:m>
                <a:r>
                  <a:rPr lang="en-US" b="0" dirty="0" smtClean="0"/>
                  <a:t> defines a path in the above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b="0" dirty="0" smtClean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(1)</m:t>
                                </m:r>
                              </m:sup>
                            </m:sSub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⨁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begChr m:val="‖"/>
                            <m:endChr m:val="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(2)</m:t>
                                </m:r>
                              </m:sup>
                            </m:sSubSup>
                          </m:e>
                        </m:d>
                      </m:e>
                    </m:d>
                  </m:oMath>
                </a14:m>
                <a:endParaRPr lang="en-US" b="0" dirty="0" smtClean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241" r="-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68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042484" y="2197768"/>
            <a:ext cx="866274" cy="7379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8975557" y="2197768"/>
                <a:ext cx="842211" cy="73793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5557" y="2197768"/>
                <a:ext cx="842211" cy="737937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>
            <a:stCxn id="5" idx="6"/>
            <a:endCxn id="6" idx="2"/>
          </p:cNvCxnSpPr>
          <p:nvPr/>
        </p:nvCxnSpPr>
        <p:spPr>
          <a:xfrm>
            <a:off x="7908758" y="2566737"/>
            <a:ext cx="10667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086484" y="2118459"/>
                <a:ext cx="590290" cy="3808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6484" y="2118459"/>
                <a:ext cx="590290" cy="3808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75154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Tool 1: Permutation Graph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b="1" dirty="0" smtClean="0"/>
                  <a:t>Permutation Graph: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r>
                  <a:rPr lang="en-US" b="1" dirty="0" smtClean="0"/>
                  <a:t>Nodes</a:t>
                </a:r>
                <a:r>
                  <a:rPr lang="en-US" b="1" dirty="0"/>
                  <a:t>: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b="1" dirty="0"/>
                  <a:t>Directed Edges: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0" dirty="0" smtClean="0"/>
                  <a:t> </a:t>
                </a:r>
              </a:p>
              <a:p>
                <a:pPr lvl="1"/>
                <a:r>
                  <a:rPr lang="en-US" dirty="0" smtClean="0"/>
                  <a:t>Each node has </a:t>
                </a:r>
                <a:r>
                  <a:rPr lang="en-US" dirty="0" err="1" smtClean="0"/>
                  <a:t>indegree</a:t>
                </a:r>
                <a:r>
                  <a:rPr lang="en-US" dirty="0" smtClean="0"/>
                  <a:t> 1 and </a:t>
                </a:r>
                <a:r>
                  <a:rPr lang="en-US" dirty="0" err="1" smtClean="0"/>
                  <a:t>outdegree</a:t>
                </a:r>
                <a:r>
                  <a:rPr lang="en-US" dirty="0" smtClean="0"/>
                  <a:t> 1</a:t>
                </a:r>
              </a:p>
              <a:p>
                <a:pPr lvl="1"/>
                <a:r>
                  <a:rPr lang="en-US" dirty="0" smtClean="0"/>
                  <a:t>Label Edges with first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dirty="0" smtClean="0"/>
                  <a:t> bits of output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  <m:d>
                      <m:dPr>
                        <m:begChr m:val="‖"/>
                        <m:endChr m:val="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en-US" dirty="0" smtClean="0"/>
              </a:p>
              <a:p>
                <a:r>
                  <a:rPr lang="en-US" dirty="0" smtClean="0"/>
                  <a:t>Call a node s </a:t>
                </a:r>
                <a:r>
                  <a:rPr lang="en-US" i="1" dirty="0" smtClean="0"/>
                  <a:t>prefixed</a:t>
                </a:r>
                <a:r>
                  <a:rPr lang="en-US" dirty="0" smtClean="0"/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 fixed the value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Attacker is </a:t>
                </a:r>
                <a:r>
                  <a:rPr lang="en-US" b="0" dirty="0" smtClean="0"/>
                  <a:t>only aware of some of the edges e.g., after making q queries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b="0" dirty="0" smtClean="0"/>
                  <a:t> attacker is only aware at most </a:t>
                </a:r>
                <a:r>
                  <a:rPr lang="en-US" b="0" dirty="0" err="1" smtClean="0"/>
                  <a:t>P+q</a:t>
                </a:r>
                <a:r>
                  <a:rPr lang="en-US" b="0" dirty="0" smtClean="0"/>
                  <a:t> directed edges.  </a:t>
                </a:r>
              </a:p>
              <a:p>
                <a:r>
                  <a:rPr lang="en-US" dirty="0" smtClean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,0</m:t>
                        </m:r>
                      </m:sub>
                    </m:sSub>
                  </m:oMath>
                </a14:m>
                <a:r>
                  <a:rPr lang="en-US" b="0" dirty="0" smtClean="0"/>
                  <a:t> denote initial known graph (using only edges defined by P prefixed points)</a:t>
                </a:r>
              </a:p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b="0" dirty="0" smtClean="0"/>
                  <a:t> denote known graph after </a:t>
                </a:r>
                <a:r>
                  <a:rPr lang="en-US" dirty="0"/>
                  <a:t>i queries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b="0" dirty="0" smtClean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t="-3221" b="-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69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042484" y="2197768"/>
            <a:ext cx="866274" cy="7379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8975557" y="2197768"/>
                <a:ext cx="842211" cy="73793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5557" y="2197768"/>
                <a:ext cx="842211" cy="737937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>
            <a:stCxn id="5" idx="6"/>
            <a:endCxn id="6" idx="2"/>
          </p:cNvCxnSpPr>
          <p:nvPr/>
        </p:nvCxnSpPr>
        <p:spPr>
          <a:xfrm>
            <a:off x="7908758" y="2566737"/>
            <a:ext cx="10667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086484" y="2118459"/>
                <a:ext cx="590290" cy="3808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6484" y="2118459"/>
                <a:ext cx="590290" cy="3808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3071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We Do with Ideal Permutation?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1032067" cy="4351338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b="1" dirty="0" smtClean="0"/>
                  <a:t>Answer 1: Build a Block-Cipher </a:t>
                </a:r>
              </a:p>
              <a:p>
                <a:r>
                  <a:rPr lang="en-US" dirty="0" smtClean="0"/>
                  <a:t>Evan-</a:t>
                </a:r>
                <a:r>
                  <a:rPr lang="en-US" dirty="0" err="1" smtClean="0"/>
                  <a:t>Mansor</a:t>
                </a:r>
                <a:r>
                  <a:rPr lang="en-US" dirty="0" smtClean="0"/>
                  <a:t> Block Cipher</a:t>
                </a:r>
              </a:p>
              <a:p>
                <a:pPr lvl="1"/>
                <a:r>
                  <a:rPr lang="en-US" dirty="0" smtClean="0"/>
                  <a:t>Key: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  <m:sup/>
                    </m:sSub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⨁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)⨁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𝐸𝑀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  <m:sup/>
                        </m:sSubSup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≔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⨁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)⨁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Dunkelman et al. observed that one can safely use a single key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(see </a:t>
                </a:r>
                <a:r>
                  <a:rPr lang="en-US" dirty="0">
                    <a:hlinkClick r:id="rId2"/>
                  </a:rPr>
                  <a:t>https://</a:t>
                </a:r>
                <a:r>
                  <a:rPr lang="en-US" dirty="0" smtClean="0">
                    <a:hlinkClick r:id="rId2"/>
                  </a:rPr>
                  <a:t>eprint.iacr.org/2011/541.pdf</a:t>
                </a:r>
                <a:r>
                  <a:rPr lang="en-US" dirty="0" smtClean="0"/>
                  <a:t>) 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 smtClean="0"/>
                  <a:t>Security Game for Block-Cipher: </a:t>
                </a:r>
              </a:p>
              <a:p>
                <a:pPr lvl="2"/>
                <a:r>
                  <a:rPr lang="en-US" dirty="0" smtClean="0"/>
                  <a:t>B=0 (real world): Attacker is given oracle access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(.)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sup>
                    </m:sSub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</m:e>
                    </m:d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𝐸𝑀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  <m:sup/>
                        </m:sSubSup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</m:e>
                    </m:d>
                  </m:oMath>
                </a14:m>
                <a:r>
                  <a:rPr lang="en-US" dirty="0" smtClean="0"/>
                  <a:t> but not the secret key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dirty="0" smtClean="0"/>
              </a:p>
              <a:p>
                <a:pPr lvl="2"/>
                <a:r>
                  <a:rPr lang="en-US" dirty="0" smtClean="0"/>
                  <a:t>B=0 (ideal world) Attacker is given oracle access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(.)</m:t>
                    </m:r>
                  </m:oMath>
                </a14:m>
                <a:r>
                  <a:rPr lang="en-US" dirty="0" smtClean="0"/>
                  <a:t>,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(.)</m:t>
                    </m:r>
                  </m:oMath>
                </a14:m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(.)</m:t>
                    </m:r>
                  </m:oMath>
                </a14:m>
                <a:r>
                  <a:rPr lang="en-US" dirty="0" smtClean="0"/>
                  <a:t> where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(.)</m:t>
                    </m:r>
                  </m:oMath>
                </a14:m>
                <a:r>
                  <a:rPr lang="en-US" dirty="0" smtClean="0"/>
                  <a:t> is truly random permutation (independent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(.)</m:t>
                    </m:r>
                  </m:oMath>
                </a14:m>
                <a:r>
                  <a:rPr lang="en-US" dirty="0" smtClean="0"/>
                  <a:t>)</a:t>
                </a:r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1032067" cy="4351338"/>
              </a:xfrm>
              <a:blipFill>
                <a:blip r:embed="rId3"/>
                <a:stretch>
                  <a:fillRect l="-829" t="-35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3069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Tool 1: Permutation Graph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1658600" cy="4351338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b="1" dirty="0" smtClean="0"/>
                  <a:t>Permutation Graph: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r>
                  <a:rPr lang="en-US" b="1" dirty="0" smtClean="0"/>
                  <a:t>Nodes</a:t>
                </a:r>
                <a:r>
                  <a:rPr lang="en-US" b="1" dirty="0"/>
                  <a:t>: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b="1" dirty="0"/>
                  <a:t>Directed Edges: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0" dirty="0" smtClean="0"/>
                  <a:t> </a:t>
                </a:r>
              </a:p>
              <a:p>
                <a:pPr lvl="1"/>
                <a:r>
                  <a:rPr lang="en-US" dirty="0" smtClean="0"/>
                  <a:t>Each node has </a:t>
                </a:r>
                <a:r>
                  <a:rPr lang="en-US" dirty="0" err="1" smtClean="0"/>
                  <a:t>indegree</a:t>
                </a:r>
                <a:r>
                  <a:rPr lang="en-US" dirty="0" smtClean="0"/>
                  <a:t> 1 and </a:t>
                </a:r>
                <a:r>
                  <a:rPr lang="en-US" dirty="0" err="1" smtClean="0"/>
                  <a:t>outdegree</a:t>
                </a:r>
                <a:r>
                  <a:rPr lang="en-US" dirty="0" smtClean="0"/>
                  <a:t> 1</a:t>
                </a:r>
              </a:p>
              <a:p>
                <a:pPr lvl="1"/>
                <a:r>
                  <a:rPr lang="en-US" dirty="0" smtClean="0"/>
                  <a:t>Label Edges with first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dirty="0" smtClean="0"/>
                  <a:t> bits of output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  <m:d>
                      <m:dPr>
                        <m:begChr m:val="‖"/>
                        <m:endChr m:val="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en-US" dirty="0" smtClean="0"/>
              </a:p>
              <a:p>
                <a:r>
                  <a:rPr lang="en-US" dirty="0" smtClean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,0</m:t>
                        </m:r>
                      </m:sub>
                    </m:sSub>
                  </m:oMath>
                </a14:m>
                <a:r>
                  <a:rPr lang="en-US" b="0" dirty="0" smtClean="0"/>
                  <a:t> denote initial known graph (using only edges defined by P prefixed points)</a:t>
                </a:r>
              </a:p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b="0" dirty="0" smtClean="0"/>
                  <a:t> denote known graph after </a:t>
                </a:r>
                <a:r>
                  <a:rPr lang="en-US" dirty="0"/>
                  <a:t>i queries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b="0" dirty="0" smtClean="0"/>
              </a:p>
              <a:p>
                <a:r>
                  <a:rPr lang="en-US" b="1" dirty="0"/>
                  <a:t>Special Start node: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p>
                    <m:d>
                      <m:dPr>
                        <m:begChr m:val="‖"/>
                        <m:endChr m:val="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𝐼𝑉</m:t>
                        </m:r>
                      </m:e>
                    </m:d>
                  </m:oMath>
                </a14:m>
                <a:endParaRPr lang="en-US" b="0" dirty="0" smtClean="0"/>
              </a:p>
              <a:p>
                <a:r>
                  <a:rPr lang="en-US" b="0" dirty="0" smtClean="0"/>
                  <a:t>Collision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 </m:t>
                    </m:r>
                  </m:oMath>
                </a14:m>
                <a:r>
                  <a:rPr lang="en-US" b="0" dirty="0" smtClean="0">
                    <a:sym typeface="Wingdings" panose="05000000000000000000" pitchFamily="2" charset="2"/>
                  </a:rPr>
                  <a:t>for some label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p>
                    </m:sSup>
                  </m:oMath>
                </a14:m>
                <a:r>
                  <a:rPr lang="en-US" b="0" dirty="0" smtClean="0">
                    <a:sym typeface="Wingdings" panose="05000000000000000000" pitchFamily="2" charset="2"/>
                  </a:rPr>
                  <a:t>are two distinct paths from start node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b="0" dirty="0" smtClean="0"/>
                  <a:t> both ending an edge labeled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</m:oMath>
                </a14:m>
                <a:r>
                  <a:rPr lang="en-US" b="0" dirty="0" smtClean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endParaRPr lang="en-US" b="0" dirty="0" smtClean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1658600" cy="4351338"/>
              </a:xfrm>
              <a:blipFill>
                <a:blip r:embed="rId2"/>
                <a:stretch>
                  <a:fillRect l="-941" t="-2801" b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70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042484" y="2197768"/>
            <a:ext cx="866274" cy="7379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8975557" y="2197768"/>
                <a:ext cx="842211" cy="73793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5557" y="2197768"/>
                <a:ext cx="842211" cy="737937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>
            <a:stCxn id="5" idx="6"/>
            <a:endCxn id="6" idx="2"/>
          </p:cNvCxnSpPr>
          <p:nvPr/>
        </p:nvCxnSpPr>
        <p:spPr>
          <a:xfrm>
            <a:off x="7908758" y="2566737"/>
            <a:ext cx="10667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086484" y="2118459"/>
                <a:ext cx="590290" cy="3808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6484" y="2118459"/>
                <a:ext cx="590290" cy="3808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69268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Tool 2: Super-Node Graph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b="1" dirty="0" smtClean="0"/>
                  <a:t>Permutation Super Graph</a:t>
                </a:r>
                <a:endParaRPr lang="en-US" dirty="0" smtClean="0"/>
              </a:p>
              <a:p>
                <a:r>
                  <a:rPr lang="en-US" b="1" dirty="0"/>
                  <a:t>Nodes: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b="1" dirty="0"/>
                  <a:t>Directed Edges: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 smtClean="0"/>
                  <a:t>iff</a:t>
                </a:r>
                <a:r>
                  <a:rPr lang="en-US" dirty="0" smtClean="0"/>
                  <a:t> there exists strings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p>
                  </m:oMath>
                </a14:m>
                <a:r>
                  <a:rPr lang="en-US" dirty="0" smtClean="0"/>
                  <a:t> such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  <m:d>
                      <m:dPr>
                        <m:begChr m:val="‖"/>
                        <m:endChr m:val="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(1)</m:t>
                            </m:r>
                          </m:sup>
                        </m:sSup>
                        <m:d>
                          <m:dPr>
                            <m:begChr m:val="‖"/>
                            <m:endChr m:val="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(2)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endParaRPr lang="en-US" dirty="0" smtClean="0"/>
              </a:p>
              <a:p>
                <a:r>
                  <a:rPr lang="en-US" dirty="0" smtClean="0"/>
                  <a:t>Label edges with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b="1" dirty="0" smtClean="0"/>
                  <a:t>Starting Super-node: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𝐼𝑉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r>
                  <a:rPr lang="en-US" dirty="0" smtClean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 denote the initial super-graph (defined using P fixed points)</a:t>
                </a:r>
              </a:p>
              <a:p>
                <a:r>
                  <a:rPr lang="en-US" dirty="0" smtClean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 denote the super-graph after </a:t>
                </a:r>
                <a:r>
                  <a:rPr lang="en-US" dirty="0" err="1" smtClean="0"/>
                  <a:t>i</a:t>
                </a:r>
                <a:r>
                  <a:rPr lang="en-US" dirty="0" smtClean="0"/>
                  <a:t> queries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 smtClean="0"/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r>
                  <a:rPr lang="en-US" dirty="0" smtClean="0"/>
                  <a:t>Call a super-node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</m:oMath>
                </a14:m>
                <a:r>
                  <a:rPr lang="en-US" dirty="0" smtClean="0"/>
                  <a:t> ``</a:t>
                </a:r>
                <a:r>
                  <a:rPr lang="en-US" i="1" dirty="0" smtClean="0"/>
                  <a:t>pre-fixed</a:t>
                </a:r>
                <a:r>
                  <a:rPr lang="en-US" dirty="0" smtClean="0"/>
                  <a:t>” if there exists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p>
                  </m:oMath>
                </a14:m>
                <a:r>
                  <a:rPr lang="en-US" dirty="0" smtClean="0"/>
                  <a:t> such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  <m:d>
                      <m:dPr>
                        <m:begChr m:val="‖"/>
                        <m:endChr m:val="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 smtClean="0"/>
                  <a:t> was </a:t>
                </a:r>
                <a:r>
                  <a:rPr lang="en-US" i="1" dirty="0" smtClean="0"/>
                  <a:t>pre-fixed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t="-3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71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/>
              <p:cNvSpPr/>
              <p:nvPr/>
            </p:nvSpPr>
            <p:spPr>
              <a:xfrm>
                <a:off x="6336631" y="1646238"/>
                <a:ext cx="866274" cy="73793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Oval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6631" y="1646238"/>
                <a:ext cx="866274" cy="737937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8269704" y="1646238"/>
                <a:ext cx="842211" cy="73793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9704" y="1646238"/>
                <a:ext cx="842211" cy="73793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>
            <a:stCxn id="5" idx="6"/>
            <a:endCxn id="6" idx="2"/>
          </p:cNvCxnSpPr>
          <p:nvPr/>
        </p:nvCxnSpPr>
        <p:spPr>
          <a:xfrm>
            <a:off x="7202905" y="2015207"/>
            <a:ext cx="10667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090176" y="1523011"/>
                <a:ext cx="1233671" cy="3879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0176" y="1523011"/>
                <a:ext cx="1233671" cy="387927"/>
              </a:xfrm>
              <a:prstGeom prst="rect">
                <a:avLst/>
              </a:prstGeom>
              <a:blipFill>
                <a:blip r:embed="rId5"/>
                <a:stretch>
                  <a:fillRect b="-12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2997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Tool 2: Super-Node Graph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1000874" cy="4351338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b="1" dirty="0" smtClean="0"/>
                  <a:t>Permutation Super Graph</a:t>
                </a:r>
                <a:endParaRPr lang="en-US" dirty="0" smtClean="0"/>
              </a:p>
              <a:p>
                <a:endParaRPr lang="en-US" dirty="0"/>
              </a:p>
              <a:p>
                <a:r>
                  <a:rPr lang="en-US" b="1" dirty="0" smtClean="0"/>
                  <a:t>Starting Super-node: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𝐼𝑉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r>
                  <a:rPr lang="en-US" dirty="0" smtClean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 denote the initial super-graph (defined using P fixed points)</a:t>
                </a:r>
              </a:p>
              <a:p>
                <a:r>
                  <a:rPr lang="en-US" dirty="0" smtClean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 denote the super-graph after </a:t>
                </a:r>
                <a:r>
                  <a:rPr lang="en-US" dirty="0" err="1" smtClean="0"/>
                  <a:t>i</a:t>
                </a:r>
                <a:r>
                  <a:rPr lang="en-US" dirty="0" smtClean="0"/>
                  <a:t> queries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 smtClean="0"/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r>
                  <a:rPr lang="en-US" dirty="0" smtClean="0"/>
                  <a:t>Call a super-node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</m:oMath>
                </a14:m>
                <a:r>
                  <a:rPr lang="en-US" dirty="0" smtClean="0"/>
                  <a:t> ``</a:t>
                </a:r>
                <a:r>
                  <a:rPr lang="en-US" i="1" dirty="0" smtClean="0"/>
                  <a:t>pre-fixed</a:t>
                </a:r>
                <a:r>
                  <a:rPr lang="en-US" dirty="0" smtClean="0"/>
                  <a:t>” if there exists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p>
                  </m:oMath>
                </a14:m>
                <a:r>
                  <a:rPr lang="en-US" dirty="0" smtClean="0"/>
                  <a:t> such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  <m:d>
                      <m:dPr>
                        <m:begChr m:val="‖"/>
                        <m:endChr m:val="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 smtClean="0"/>
                  <a:t> was </a:t>
                </a:r>
                <a:r>
                  <a:rPr lang="en-US" i="1" dirty="0" smtClean="0"/>
                  <a:t>pre-fixed</a:t>
                </a:r>
              </a:p>
              <a:p>
                <a:r>
                  <a:rPr lang="en-US" dirty="0" smtClean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 denote the event that either </a:t>
                </a:r>
              </a:p>
              <a:p>
                <a:pPr lvl="1"/>
                <a:r>
                  <a:rPr lang="en-US" dirty="0" smtClean="0"/>
                  <a:t>(1)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contains </a:t>
                </a:r>
                <a:r>
                  <a:rPr lang="en-US" dirty="0" smtClean="0"/>
                  <a:t>a path from starting node IV to some pre-fixed  </a:t>
                </a:r>
              </a:p>
              <a:p>
                <a:pPr lvl="1"/>
                <a:r>
                  <a:rPr lang="en-US" dirty="0" smtClean="0"/>
                  <a:t>(2)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contains </a:t>
                </a:r>
                <a:r>
                  <a:rPr lang="en-US" dirty="0" smtClean="0"/>
                  <a:t>two distinct paths from starting node IV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dirty="0" smtClean="0"/>
                  <a:t> for some </a:t>
                </a:r>
                <a:r>
                  <a:rPr lang="en-US" dirty="0" err="1" smtClean="0"/>
                  <a:t>supernode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Pr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⁡[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IV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prefixed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]≤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1000874" cy="4351338"/>
              </a:xfrm>
              <a:blipFill>
                <a:blip r:embed="rId2"/>
                <a:stretch>
                  <a:fillRect l="-887" t="-3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72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/>
              <p:cNvSpPr/>
              <p:nvPr/>
            </p:nvSpPr>
            <p:spPr>
              <a:xfrm>
                <a:off x="6336631" y="1646238"/>
                <a:ext cx="866274" cy="73793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Oval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6631" y="1646238"/>
                <a:ext cx="866274" cy="737937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8269704" y="1646238"/>
                <a:ext cx="842211" cy="73793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9704" y="1646238"/>
                <a:ext cx="842211" cy="73793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>
            <a:stCxn id="5" idx="6"/>
            <a:endCxn id="6" idx="2"/>
          </p:cNvCxnSpPr>
          <p:nvPr/>
        </p:nvCxnSpPr>
        <p:spPr>
          <a:xfrm>
            <a:off x="7202905" y="2015207"/>
            <a:ext cx="10667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090176" y="1523011"/>
                <a:ext cx="1233671" cy="3879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0176" y="1523011"/>
                <a:ext cx="1233671" cy="387927"/>
              </a:xfrm>
              <a:prstGeom prst="rect">
                <a:avLst/>
              </a:prstGeom>
              <a:blipFill>
                <a:blip r:embed="rId5"/>
                <a:stretch>
                  <a:fillRect b="-12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75013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Tool 2: Super-Node Graph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1000874" cy="4351338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b="1" dirty="0" smtClean="0"/>
                  <a:t>Permutation Super Graph</a:t>
                </a:r>
                <a:endParaRPr lang="en-US" dirty="0" smtClean="0"/>
              </a:p>
              <a:p>
                <a:endParaRPr lang="en-US" dirty="0"/>
              </a:p>
              <a:p>
                <a:r>
                  <a:rPr lang="en-US" dirty="0" smtClean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 denote the event that either </a:t>
                </a:r>
              </a:p>
              <a:p>
                <a:pPr lvl="1"/>
                <a:r>
                  <a:rPr lang="en-US" dirty="0" smtClean="0"/>
                  <a:t>(1)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contains </a:t>
                </a:r>
                <a:r>
                  <a:rPr lang="en-US" dirty="0" smtClean="0"/>
                  <a:t>a path from starting node IV to some pre-fixed  </a:t>
                </a:r>
              </a:p>
              <a:p>
                <a:pPr lvl="1"/>
                <a:r>
                  <a:rPr lang="en-US" dirty="0" smtClean="0"/>
                  <a:t>(2)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contains </a:t>
                </a:r>
                <a:r>
                  <a:rPr lang="en-US" dirty="0" smtClean="0"/>
                  <a:t>two distinct paths from starting node IV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dirty="0" smtClean="0"/>
                  <a:t> for some </a:t>
                </a:r>
                <a:r>
                  <a:rPr lang="en-US" dirty="0" err="1" smtClean="0"/>
                  <a:t>supernode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r>
                  <a:rPr lang="en-US" dirty="0" smtClean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+2ℓ</m:t>
                        </m:r>
                      </m:sub>
                    </m:sSub>
                  </m:oMath>
                </a14:m>
                <a:r>
                  <a:rPr lang="en-US" dirty="0" smtClean="0"/>
                  <a:t> does not occur then every </a:t>
                </a:r>
                <a:r>
                  <a:rPr lang="en-US" dirty="0" err="1" smtClean="0"/>
                  <a:t>supernode</a:t>
                </a:r>
                <a:r>
                  <a:rPr lang="en-US" dirty="0" smtClean="0"/>
                  <a:t> has one incoming edge and the value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p>
                    </m:sSup>
                  </m:oMath>
                </a14:m>
                <a:r>
                  <a:rPr lang="en-US" dirty="0" smtClean="0"/>
                  <a:t> (potential hash output) is uniform. </a:t>
                </a:r>
              </a:p>
              <a:p>
                <a:pPr marL="0" indent="0">
                  <a:buNone/>
                </a:pPr>
                <a:r>
                  <a:rPr lang="en-US" dirty="0" smtClean="0"/>
                  <a:t>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𝐶𝑂𝐿𝐿𝐼𝑆𝐼𝑂𝑁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acc>
                                <m:accPr>
                                  <m:chr m:val="̅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+2ℓ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+2ℓ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1000874" cy="4351338"/>
              </a:xfrm>
              <a:blipFill>
                <a:blip r:embed="rId2"/>
                <a:stretch>
                  <a:fillRect l="-998" t="-2801" r="-1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73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/>
              <p:cNvSpPr/>
              <p:nvPr/>
            </p:nvSpPr>
            <p:spPr>
              <a:xfrm>
                <a:off x="6336631" y="1646238"/>
                <a:ext cx="866274" cy="73793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Oval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6631" y="1646238"/>
                <a:ext cx="866274" cy="737937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8269704" y="1646238"/>
                <a:ext cx="842211" cy="73793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9704" y="1646238"/>
                <a:ext cx="842211" cy="73793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>
            <a:stCxn id="5" idx="6"/>
            <a:endCxn id="6" idx="2"/>
          </p:cNvCxnSpPr>
          <p:nvPr/>
        </p:nvCxnSpPr>
        <p:spPr>
          <a:xfrm>
            <a:off x="7202905" y="2015207"/>
            <a:ext cx="10667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090176" y="1523011"/>
                <a:ext cx="1233671" cy="3879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0176" y="1523011"/>
                <a:ext cx="1233671" cy="387927"/>
              </a:xfrm>
              <a:prstGeom prst="rect">
                <a:avLst/>
              </a:prstGeom>
              <a:blipFill>
                <a:blip r:embed="rId5"/>
                <a:stretch>
                  <a:fillRect b="-12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57154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Probability of Bad Event (Forward Query)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r>
                  <a:rPr lang="en-US" dirty="0" smtClean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denote the event that either </a:t>
                </a:r>
              </a:p>
              <a:p>
                <a:pPr lvl="1"/>
                <a:r>
                  <a:rPr lang="en-US" dirty="0"/>
                  <a:t>(1)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contains a path from starting node IV to some pre-fixed  </a:t>
                </a:r>
              </a:p>
              <a:p>
                <a:pPr lvl="1"/>
                <a:r>
                  <a:rPr lang="en-US" dirty="0"/>
                  <a:t>(2)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contains two distinct paths from starting node IV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dirty="0"/>
                  <a:t> for some </a:t>
                </a:r>
                <a:r>
                  <a:rPr lang="en-US" dirty="0" err="1"/>
                  <a:t>supernode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</m:oMath>
                </a14:m>
                <a:endParaRPr lang="en-US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Suppose that no bad event has occurred after the first i-1 queries 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b="1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that the </a:t>
                </a:r>
                <a:r>
                  <a:rPr lang="en-US" i="1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ith</a:t>
                </a:r>
                <a:r>
                  <a:rPr lang="en-US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query is of the form 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p>
                          <m:d>
                            <m:dPr>
                              <m:begChr m:val="‖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(2)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d>
                        <m:dPr>
                          <m:begChr m:val="‖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(2)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>
                  <a:buFont typeface="Wingdings" panose="05000000000000000000" pitchFamily="2" charset="2"/>
                  <a:buChar char="è"/>
                </a:pPr>
                <a:r>
                  <a:rPr lang="en-US" dirty="0" smtClean="0"/>
                  <a:t>Adds edge from </a:t>
                </a:r>
                <a:r>
                  <a:rPr lang="en-US" dirty="0" err="1" smtClean="0"/>
                  <a:t>supernode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</m:oMath>
                </a14:m>
                <a:r>
                  <a:rPr lang="en-US" dirty="0" smtClean="0"/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</m:oMath>
                </a14:m>
                <a:r>
                  <a:rPr lang="en-US" dirty="0" smtClean="0"/>
                  <a:t>. </a:t>
                </a:r>
              </a:p>
              <a:p>
                <a:pPr>
                  <a:buFont typeface="Wingdings" panose="05000000000000000000" pitchFamily="2" charset="2"/>
                  <a:buChar char="è"/>
                </a:pPr>
                <a:r>
                  <a:rPr lang="en-US" dirty="0" smtClean="0"/>
                  <a:t>Bad </a:t>
                </a:r>
                <a:r>
                  <a:rPr lang="en-US" dirty="0"/>
                  <a:t>if there was already a path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</m:oMath>
                </a14:m>
                <a:r>
                  <a:rPr lang="en-US" dirty="0"/>
                  <a:t> or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</m:oMath>
                </a14:m>
                <a:r>
                  <a:rPr lang="en-US" dirty="0"/>
                  <a:t> was fixed. </a:t>
                </a:r>
                <a:endParaRPr lang="en-US" dirty="0" smtClean="0"/>
              </a:p>
              <a:p>
                <a:pPr>
                  <a:buFont typeface="Wingdings" panose="05000000000000000000" pitchFamily="2" charset="2"/>
                  <a:buChar char="è"/>
                </a:pPr>
                <a:r>
                  <a:rPr lang="en-US" dirty="0" smtClean="0"/>
                  <a:t>At most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p>
                    </m:sSup>
                  </m:oMath>
                </a14:m>
                <a:r>
                  <a:rPr lang="en-US" dirty="0" smtClean="0"/>
                  <a:t> bad outputs for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(1)</m:t>
                            </m:r>
                          </m:sup>
                        </m:sSup>
                        <m:d>
                          <m:dPr>
                            <m:begChr m:val="‖"/>
                            <m:endChr m:val="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(2)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r>
                  <a:rPr lang="en-US" dirty="0" smtClean="0"/>
                  <a:t> out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en-US" dirty="0" smtClean="0"/>
                  <a:t> possibilities</a:t>
                </a:r>
              </a:p>
              <a:p>
                <a:pPr>
                  <a:buFont typeface="Wingdings" panose="05000000000000000000" pitchFamily="2" charset="2"/>
                  <a:buChar char="è"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t="-2661" b="-3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9930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Probability of Bad Event </a:t>
            </a:r>
            <a:r>
              <a:rPr lang="en-US" dirty="0"/>
              <a:t>(Forward Query)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1193379" cy="435133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 smtClean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denote the event that either </a:t>
                </a:r>
              </a:p>
              <a:p>
                <a:pPr lvl="1"/>
                <a:r>
                  <a:rPr lang="en-US" dirty="0"/>
                  <a:t>(1)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contains a path from starting node IV to some pre-fixed  </a:t>
                </a:r>
              </a:p>
              <a:p>
                <a:pPr lvl="1"/>
                <a:r>
                  <a:rPr lang="en-US" dirty="0"/>
                  <a:t>(2)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contains two distinct paths from starting node IV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dirty="0"/>
                  <a:t> for some </a:t>
                </a:r>
                <a:r>
                  <a:rPr lang="en-US" dirty="0" err="1"/>
                  <a:t>supernode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</m:oMath>
                </a14:m>
                <a:endParaRPr lang="en-US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Suppose that no bad event has occurred after the first i-1 queries 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b="1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that the </a:t>
                </a:r>
                <a:r>
                  <a:rPr lang="en-US" i="1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ith</a:t>
                </a:r>
                <a:r>
                  <a:rPr lang="en-US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query is of the form 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p>
                          <m:d>
                            <m:dPr>
                              <m:begChr m:val="‖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(2)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d>
                        <m:dPr>
                          <m:begChr m:val="‖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(2)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>
                  <a:buFont typeface="Wingdings" panose="05000000000000000000" pitchFamily="2" charset="2"/>
                  <a:buChar char="è"/>
                </a:pPr>
                <a:r>
                  <a:rPr lang="en-US" dirty="0" smtClean="0"/>
                  <a:t>Adds edge from </a:t>
                </a:r>
                <a:r>
                  <a:rPr lang="en-US" dirty="0" err="1" smtClean="0"/>
                  <a:t>supernode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</m:oMath>
                </a14:m>
                <a:r>
                  <a:rPr lang="en-US" dirty="0" smtClean="0"/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</m:oMath>
                </a14:m>
                <a:r>
                  <a:rPr lang="en-US" dirty="0" smtClean="0"/>
                  <a:t>. Bad if there was already a path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</m:oMath>
                </a14:m>
                <a:r>
                  <a:rPr lang="en-US" dirty="0" smtClean="0"/>
                  <a:t> or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</m:oMath>
                </a14:m>
                <a:r>
                  <a:rPr lang="en-US" dirty="0" smtClean="0"/>
                  <a:t> was fixed. 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</m:sSubSup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  <m:r>
                        <m:rPr>
                          <m:nor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...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</m:d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</m: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1193379" cy="4351338"/>
              </a:xfrm>
              <a:blipFill>
                <a:blip r:embed="rId2"/>
                <a:stretch>
                  <a:fillRect l="-925" t="-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75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8610600" y="5951621"/>
            <a:ext cx="838200" cy="404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782920" y="6343454"/>
                <a:ext cx="36553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0" dirty="0" smtClean="0">
                    <a:ea typeface="Cambria Math" panose="02040503050406030204" pitchFamily="18" charset="0"/>
                  </a:rPr>
                  <a:t>WLOG assume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+2ℓ≤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2920" y="6343454"/>
                <a:ext cx="3655360" cy="369332"/>
              </a:xfrm>
              <a:prstGeom prst="rect">
                <a:avLst/>
              </a:prstGeom>
              <a:blipFill>
                <a:blip r:embed="rId3"/>
                <a:stretch>
                  <a:fillRect l="-1503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63968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Probability of Bad Event (Inverse </a:t>
            </a:r>
            <a:r>
              <a:rPr lang="en-US" dirty="0"/>
              <a:t>Query)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r>
                  <a:rPr lang="en-US" dirty="0" smtClean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denote the event that either </a:t>
                </a:r>
              </a:p>
              <a:p>
                <a:pPr lvl="1"/>
                <a:r>
                  <a:rPr lang="en-US" dirty="0"/>
                  <a:t>(1)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contains a path from starting node IV to some pre-fixed  </a:t>
                </a:r>
              </a:p>
              <a:p>
                <a:pPr lvl="1"/>
                <a:r>
                  <a:rPr lang="en-US" dirty="0"/>
                  <a:t>(2)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contains two distinct paths from starting node IV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dirty="0"/>
                  <a:t> for some </a:t>
                </a:r>
                <a:r>
                  <a:rPr lang="en-US" dirty="0" err="1"/>
                  <a:t>supernode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</m:oMath>
                </a14:m>
                <a:endParaRPr lang="en-US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Suppose that no bad event has occurred after the first i-1 queries 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b="1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that the </a:t>
                </a:r>
                <a:r>
                  <a:rPr lang="en-US" i="1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ith</a:t>
                </a:r>
                <a:r>
                  <a:rPr lang="en-US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query is of the form 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p>
                          <m:d>
                            <m:dPr>
                              <m:begChr m:val="‖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(2)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d>
                        <m:dPr>
                          <m:begChr m:val="‖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(2)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>
                  <a:buFont typeface="Wingdings" panose="05000000000000000000" pitchFamily="2" charset="2"/>
                  <a:buChar char="è"/>
                </a:pPr>
                <a:r>
                  <a:rPr lang="en-US" dirty="0" smtClean="0"/>
                  <a:t>Adds edge from </a:t>
                </a:r>
                <a:r>
                  <a:rPr lang="en-US" dirty="0" err="1" smtClean="0"/>
                  <a:t>supernode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</m:oMath>
                </a14:m>
                <a:r>
                  <a:rPr lang="en-US" dirty="0" smtClean="0"/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</m:oMath>
                </a14:m>
                <a:r>
                  <a:rPr lang="en-US" dirty="0" smtClean="0"/>
                  <a:t>. </a:t>
                </a:r>
              </a:p>
              <a:p>
                <a:pPr>
                  <a:buFont typeface="Wingdings" panose="05000000000000000000" pitchFamily="2" charset="2"/>
                  <a:buChar char="è"/>
                </a:pPr>
                <a:r>
                  <a:rPr lang="en-US" dirty="0" smtClean="0"/>
                  <a:t>Potentially bad if there </a:t>
                </a:r>
                <a:r>
                  <a:rPr lang="en-US" dirty="0"/>
                  <a:t>was already a </a:t>
                </a:r>
                <a:r>
                  <a:rPr lang="en-US" dirty="0" smtClean="0"/>
                  <a:t>path from IV </a:t>
                </a:r>
                <a:r>
                  <a:rPr lang="en-US" dirty="0"/>
                  <a:t>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</m:oMath>
                </a14:m>
                <a:r>
                  <a:rPr lang="en-US" dirty="0"/>
                  <a:t>. </a:t>
                </a:r>
                <a:endParaRPr lang="en-US" dirty="0" smtClean="0"/>
              </a:p>
              <a:p>
                <a:pPr>
                  <a:buFont typeface="Wingdings" panose="05000000000000000000" pitchFamily="2" charset="2"/>
                  <a:buChar char="è"/>
                </a:pPr>
                <a:r>
                  <a:rPr lang="en-US" dirty="0" smtClean="0"/>
                  <a:t>At most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p>
                    </m:sSup>
                  </m:oMath>
                </a14:m>
                <a:r>
                  <a:rPr lang="en-US" dirty="0" smtClean="0"/>
                  <a:t> bad outputs form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(1)</m:t>
                            </m:r>
                          </m:sup>
                        </m:sSup>
                        <m:d>
                          <m:dPr>
                            <m:begChr m:val="‖"/>
                            <m:endChr m:val="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(2)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r>
                  <a:rPr lang="en-US" dirty="0" smtClean="0"/>
                  <a:t> out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en-US" dirty="0" smtClean="0"/>
                  <a:t> possibilities</a:t>
                </a:r>
              </a:p>
              <a:p>
                <a:pPr>
                  <a:buFont typeface="Wingdings" panose="05000000000000000000" pitchFamily="2" charset="2"/>
                  <a:buChar char="è"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t="-2661" b="-3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36447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Probability of Bad Event </a:t>
            </a:r>
            <a:r>
              <a:rPr lang="en-US" dirty="0"/>
              <a:t>(Inverse Query)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denote the event that either </a:t>
                </a:r>
              </a:p>
              <a:p>
                <a:pPr lvl="1"/>
                <a:r>
                  <a:rPr lang="en-US" dirty="0"/>
                  <a:t>(1)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contains a path from starting node IV to some pre-fixed  </a:t>
                </a:r>
              </a:p>
              <a:p>
                <a:pPr lvl="1"/>
                <a:r>
                  <a:rPr lang="en-US" dirty="0"/>
                  <a:t>(2)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contains two distinct paths from starting node IV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dirty="0"/>
                  <a:t> for some </a:t>
                </a:r>
                <a:r>
                  <a:rPr lang="en-US" dirty="0" err="1"/>
                  <a:t>supernode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</m:oMath>
                </a14:m>
                <a:endParaRPr lang="en-US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Suppose that no bad event has occurred after the first i-1 queries 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b="1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that the </a:t>
                </a:r>
                <a:r>
                  <a:rPr lang="en-US" i="1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ith</a:t>
                </a:r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query is of the form 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p>
                          <m:d>
                            <m:dPr>
                              <m:begChr m:val="‖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(2)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d>
                        <m:dPr>
                          <m:begChr m:val="‖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(2)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</m:sSubSup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  <m:r>
                        <m:rPr>
                          <m:nor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...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</m: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3081" r="-1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77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8610600" y="5871411"/>
            <a:ext cx="292768" cy="484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782920" y="6343454"/>
                <a:ext cx="36553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0" dirty="0" smtClean="0">
                    <a:ea typeface="Cambria Math" panose="02040503050406030204" pitchFamily="18" charset="0"/>
                  </a:rPr>
                  <a:t>WLOG assume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+2ℓ≤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2920" y="6343454"/>
                <a:ext cx="3655360" cy="369332"/>
              </a:xfrm>
              <a:prstGeom prst="rect">
                <a:avLst/>
              </a:prstGeom>
              <a:blipFill>
                <a:blip r:embed="rId3"/>
                <a:stretch>
                  <a:fillRect l="-1503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118643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Probability of Bad Event (Total)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1353800" cy="4351338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 smtClean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denote the event that either </a:t>
                </a:r>
              </a:p>
              <a:p>
                <a:pPr lvl="1"/>
                <a:r>
                  <a:rPr lang="en-US" dirty="0"/>
                  <a:t>(1)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contains a path from starting node IV to some pre-fixed  </a:t>
                </a:r>
              </a:p>
              <a:p>
                <a:pPr lvl="1"/>
                <a:r>
                  <a:rPr lang="en-US" dirty="0"/>
                  <a:t>(2)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contains two distinct paths from starting node IV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dirty="0"/>
                  <a:t> for some </a:t>
                </a:r>
                <a:r>
                  <a:rPr lang="en-US" dirty="0" err="1"/>
                  <a:t>supernode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</m:oMath>
                </a14:m>
                <a:endParaRPr lang="en-US" b="1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b="1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After  all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+2ℓ</m:t>
                    </m:r>
                  </m:oMath>
                </a14:m>
                <a:r>
                  <a:rPr lang="en-US" b="1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queries we have</a:t>
                </a:r>
              </a:p>
              <a:p>
                <a:endParaRPr lang="en-US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ℓ</m:t>
                                  </m:r>
                                </m:sub>
                                <m:sup/>
                              </m:sSubSup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/>
                              </m:sSubSup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+2ℓ</m:t>
                          </m:r>
                        </m:sup>
                        <m:e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/>
                                  </m:sSubSup>
                                </m:e>
                              </m:d>
                            </m:e>
                          </m:fun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∩</m:t>
                          </m:r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...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∩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sup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+2ℓ)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1353800" cy="4351338"/>
              </a:xfrm>
              <a:blipFill>
                <a:blip r:embed="rId2"/>
                <a:stretch>
                  <a:fillRect l="-859" t="-2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73376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Probability of Collision (Bit-Fixing)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𝐶𝑂𝐿𝐿𝐼𝑆𝐼𝑂𝑁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+2ℓ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≤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+2ℓ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sup>
                      </m:sSup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+2ℓ</m:t>
                                  </m:r>
                                </m:sub>
                                <m:sup/>
                              </m:sSubSup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+2ℓ)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+2ℓ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𝐶𝑂𝐿𝐿𝐼𝑆𝐼𝑂𝑁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≤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noBar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+2ℓ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+2ℓ)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+2ℓ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den>
                          </m:f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89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We Do with Ideal Permutation?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4"/>
                <a:ext cx="11032067" cy="503237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Evan-</a:t>
                </a:r>
                <a:r>
                  <a:rPr lang="en-US" dirty="0" err="1" smtClean="0"/>
                  <a:t>Mansor</a:t>
                </a:r>
                <a:r>
                  <a:rPr lang="en-US" dirty="0" smtClean="0"/>
                  <a:t> Block Cipher</a:t>
                </a:r>
              </a:p>
              <a:p>
                <a:pPr lvl="1"/>
                <a:r>
                  <a:rPr lang="en-US" dirty="0" smtClean="0"/>
                  <a:t>Key: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  <m:sup/>
                    </m:sSub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⨁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)⨁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𝐸𝑀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</m:e>
                      <m:sup/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≔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⨁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)⨁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Dunkelman et al. observed that one can safely use a single key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:endParaRPr lang="en-US" dirty="0"/>
              </a:p>
              <a:p>
                <a:pPr lvl="1"/>
                <a:r>
                  <a:rPr lang="en-US" dirty="0" smtClean="0"/>
                  <a:t>Security Game for Block-Cipher: </a:t>
                </a:r>
              </a:p>
              <a:p>
                <a:pPr lvl="2"/>
                <a:r>
                  <a:rPr lang="en-US" dirty="0" smtClean="0"/>
                  <a:t>B=0 (real world): Attacker is given oracle access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(.)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  <m:sup/>
                    </m:sSub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</m:e>
                    </m:d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𝐸𝑀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</m:e>
                      <m:sup/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</m:e>
                    </m:d>
                  </m:oMath>
                </a14:m>
                <a:r>
                  <a:rPr lang="en-US" dirty="0" smtClean="0"/>
                  <a:t> but not the secret key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dirty="0" smtClean="0"/>
              </a:p>
              <a:p>
                <a:pPr lvl="2"/>
                <a:r>
                  <a:rPr lang="en-US" dirty="0" smtClean="0"/>
                  <a:t>B=0 (ideal world) Attacker is given oracle access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(.)</m:t>
                    </m:r>
                  </m:oMath>
                </a14:m>
                <a:r>
                  <a:rPr lang="en-US" dirty="0" smtClean="0"/>
                  <a:t>,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(.)</m:t>
                    </m:r>
                  </m:oMath>
                </a14:m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(.)</m:t>
                    </m:r>
                  </m:oMath>
                </a14:m>
                <a:r>
                  <a:rPr lang="en-US" dirty="0" smtClean="0"/>
                  <a:t> where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(.)</m:t>
                    </m:r>
                  </m:oMath>
                </a14:m>
                <a:r>
                  <a:rPr lang="en-US" dirty="0" smtClean="0"/>
                  <a:t> is truly random permutation (independent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(.)</m:t>
                    </m:r>
                  </m:oMath>
                </a14:m>
                <a:r>
                  <a:rPr lang="en-US" dirty="0" smtClean="0"/>
                  <a:t>)</a:t>
                </a:r>
              </a:p>
              <a:p>
                <a:pPr lvl="1"/>
                <a:r>
                  <a:rPr lang="en-US" dirty="0" smtClean="0"/>
                  <a:t>Attacker’s advantage is at most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dirty="0" smtClean="0"/>
                  <a:t> (resp. ) denotes the number of queries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 smtClean="0"/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 smtClean="0"/>
                  <a:t> (resp.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  <m:sup/>
                    </m:sSubSup>
                  </m:oMath>
                </a14:m>
                <a:r>
                  <a:rPr lang="en-US" dirty="0" smtClean="0"/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𝐸𝑀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</m:e>
                      <m:sup/>
                    </m:sSup>
                  </m:oMath>
                </a14:m>
                <a:r>
                  <a:rPr lang="en-US" dirty="0" smtClean="0"/>
                  <a:t>)</a:t>
                </a:r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4"/>
                <a:ext cx="11032067" cy="5032375"/>
              </a:xfrm>
              <a:blipFill>
                <a:blip r:embed="rId2"/>
                <a:stretch>
                  <a:fillRect l="-939" t="-2663" b="-1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41685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Probability of Collision: </a:t>
            </a:r>
            <a:r>
              <a:rPr lang="en-US" dirty="0" err="1" smtClean="0"/>
              <a:t>Auxilliary</a:t>
            </a:r>
            <a:r>
              <a:rPr lang="en-US" dirty="0" smtClean="0"/>
              <a:t>-Input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Bit-Fixing(P):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𝐶𝑂𝐿𝐿𝐼𝑆𝐼𝑂𝑁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≤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noBar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+2ℓ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+ℓ)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𝑇𝑃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+2ℓ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den>
                        </m:f>
                      </m:e>
                    </m:func>
                  </m:oMath>
                </a14:m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=6(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+2ℓ)</m:t>
                    </m:r>
                  </m:oMath>
                </a14:m>
                <a:r>
                  <a:rPr lang="en-US" dirty="0" smtClean="0"/>
                  <a:t> to apply main theorem 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b="1" dirty="0" err="1" smtClean="0"/>
                  <a:t>Thm</a:t>
                </a:r>
                <a:r>
                  <a:rPr lang="en-US" b="1" dirty="0"/>
                  <a:t> </a:t>
                </a:r>
                <a:r>
                  <a:rPr lang="en-US" b="1" dirty="0" smtClean="0"/>
                  <a:t>(Informal): </a:t>
                </a:r>
                <a:r>
                  <a:rPr lang="en-US" dirty="0" smtClean="0"/>
                  <a:t>Salted-Sponge is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,ℓ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-secure in the auxiliary-input model with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+ℓ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+ℓ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 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84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81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84" y="-31955"/>
            <a:ext cx="11287432" cy="69219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3137" y="1825625"/>
            <a:ext cx="11165305" cy="692986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3347" y="3398001"/>
            <a:ext cx="11165305" cy="692986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6965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500" y="5990974"/>
            <a:ext cx="10515600" cy="8028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Course Project Ideas: </a:t>
            </a:r>
            <a:r>
              <a:rPr lang="en-US" dirty="0" smtClean="0"/>
              <a:t>Analyze different construction vs pre-processing attackers (easier) or tighten existing bounds (likely harder).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82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63" y="617750"/>
            <a:ext cx="11488337" cy="53338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0932" y="1433889"/>
            <a:ext cx="11165305" cy="692986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7538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Reminder: Link Between BF-RO and AI-RO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996266"/>
            <a:ext cx="10515600" cy="214683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So far we have used this result (or similar results for Ideal-Ciphers, Permutations etc…) as a black-box.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How is this result proved?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83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865" y="1379521"/>
            <a:ext cx="10872244" cy="226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7760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Leaky vs Dense Sources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5069305"/>
                <a:ext cx="10515600" cy="1411706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b="1" dirty="0" smtClean="0"/>
                  <a:t>Idea 1: </a:t>
                </a:r>
                <a:r>
                  <a:rPr lang="en-US" dirty="0" smtClean="0"/>
                  <a:t>Leaky Source (auxiliary-input) can be replaced by convex combination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,1−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 smtClean="0"/>
                  <a:t>)-dense sources.</a:t>
                </a:r>
              </a:p>
              <a:p>
                <a:r>
                  <a:rPr lang="en-US" b="1" dirty="0" smtClean="0"/>
                  <a:t>Idea 2: </a:t>
                </a:r>
                <a:r>
                  <a:rPr lang="en-US" dirty="0" smtClean="0"/>
                  <a:t>Hard to distinguish between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,1−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)-dense </a:t>
                </a:r>
                <a:r>
                  <a:rPr lang="en-US" dirty="0" smtClean="0"/>
                  <a:t>source and P-bit-fixing source after T queries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5069305"/>
                <a:ext cx="10515600" cy="1411706"/>
              </a:xfrm>
              <a:blipFill>
                <a:blip r:embed="rId2"/>
                <a:stretch>
                  <a:fillRect l="-928" t="-11255" b="-6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84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73" y="1488469"/>
            <a:ext cx="12011527" cy="274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1959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85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93" y="804840"/>
            <a:ext cx="11419391" cy="31964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61" y="4441008"/>
            <a:ext cx="11068808" cy="136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9370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86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15" y="0"/>
            <a:ext cx="12208578" cy="2621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15" y="2621714"/>
            <a:ext cx="11262561" cy="409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056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87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78" y="2355374"/>
            <a:ext cx="10904622" cy="450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15" y="0"/>
            <a:ext cx="12208578" cy="2621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858" y="1447800"/>
            <a:ext cx="9596284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9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We Do with Ideal Permutation?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79966" y="1537759"/>
                <a:ext cx="11032067" cy="4351338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 smtClean="0"/>
                  <a:t>Answer 2: Build a Collision-Resistant Hash Function </a:t>
                </a:r>
                <a:endParaRPr lang="en-US" b="1" dirty="0"/>
              </a:p>
              <a:p>
                <a:pPr lvl="1"/>
                <a:r>
                  <a:rPr lang="en-US" dirty="0" smtClean="0"/>
                  <a:t>Sponge Construction: SHA3</a:t>
                </a:r>
              </a:p>
              <a:p>
                <a:pPr lvl="1"/>
                <a:r>
                  <a:rPr lang="en-US" b="1" dirty="0" smtClean="0"/>
                  <a:t>Input: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viewed as r-bit blocks e.g., </a:t>
                </a:r>
              </a:p>
              <a:p>
                <a:pPr lvl="1"/>
                <a:r>
                  <a:rPr lang="en-US" dirty="0" smtClean="0"/>
                  <a:t>Input “absorbed” in multiple rounds</a:t>
                </a:r>
              </a:p>
              <a:p>
                <a:pPr lvl="1"/>
                <a:r>
                  <a:rPr lang="en-US" dirty="0" smtClean="0"/>
                  <a:t>Output squeezed out in subsequent rounds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9966" y="1537759"/>
                <a:ext cx="11032067" cy="4351338"/>
              </a:xfrm>
              <a:blipFill>
                <a:blip r:embed="rId2"/>
                <a:stretch>
                  <a:fillRect l="-994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D3F7-B83F-4105-B753-146AD0E5364B}" type="slidenum">
              <a:rPr lang="en-US" smtClean="0"/>
              <a:t>9</a:t>
            </a:fld>
            <a:endParaRPr lang="en-US"/>
          </a:p>
        </p:txBody>
      </p:sp>
      <p:pic>
        <p:nvPicPr>
          <p:cNvPr id="1026" name="Picture 2" descr="Illustration of the sponge constru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052" y="3466727"/>
            <a:ext cx="8107893" cy="362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951523" y="2790098"/>
                <a:ext cx="6096000" cy="92333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1"/>
                <a:r>
                  <a:rPr lang="en-US" b="1" dirty="0" smtClean="0"/>
                  <a:t>Keccak (SHA3): </a:t>
                </a:r>
                <a:r>
                  <a:rPr lang="en-US" dirty="0" smtClean="0"/>
                  <a:t>|r|+|c|=1600-bit state</a:t>
                </a:r>
              </a:p>
              <a:p>
                <a:pPr lvl="1"/>
                <a:r>
                  <a:rPr lang="en-US" dirty="0"/>
                  <a:t> </a:t>
                </a:r>
                <a:r>
                  <a:rPr lang="en-US" dirty="0" smtClean="0"/>
                  <a:t>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∈{256,512,…}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1523" y="2790098"/>
                <a:ext cx="6096000" cy="923330"/>
              </a:xfrm>
              <a:prstGeom prst="rect">
                <a:avLst/>
              </a:prstGeom>
              <a:blipFill>
                <a:blip r:embed="rId4"/>
                <a:stretch>
                  <a:fillRect t="-3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4134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32278</TotalTime>
  <Words>12527</Words>
  <Application>Microsoft Office PowerPoint</Application>
  <PresentationFormat>Widescreen</PresentationFormat>
  <Paragraphs>843</Paragraphs>
  <Slides>87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7" baseType="lpstr">
      <vt:lpstr>Arial</vt:lpstr>
      <vt:lpstr>Calibri</vt:lpstr>
      <vt:lpstr>Calibri Light</vt:lpstr>
      <vt:lpstr>Cambria Math</vt:lpstr>
      <vt:lpstr>Mangal</vt:lpstr>
      <vt:lpstr>New Peninim MT</vt:lpstr>
      <vt:lpstr>Radnika</vt:lpstr>
      <vt:lpstr>Radnika Medium</vt:lpstr>
      <vt:lpstr>Wingdings</vt:lpstr>
      <vt:lpstr>Office Theme</vt:lpstr>
      <vt:lpstr>Advanced Cryptography CS 655</vt:lpstr>
      <vt:lpstr>Idealized Models of Computation </vt:lpstr>
      <vt:lpstr>Warm-Up</vt:lpstr>
      <vt:lpstr>Warm-Up</vt:lpstr>
      <vt:lpstr>Warm-Up: Part 2</vt:lpstr>
      <vt:lpstr>Warm-Up: Part 2</vt:lpstr>
      <vt:lpstr>What Can We Do with Ideal Permutation?</vt:lpstr>
      <vt:lpstr>What Can We Do with Ideal Permutation?</vt:lpstr>
      <vt:lpstr>What Can We Do with Ideal Permutation?</vt:lpstr>
      <vt:lpstr>Pre-Processing Attacks</vt:lpstr>
      <vt:lpstr>Pre-Processing Attacks: Trivial Example</vt:lpstr>
      <vt:lpstr>Pre-Processing Lower Bounds</vt:lpstr>
      <vt:lpstr>Auxiliary-Input Attacker Model</vt:lpstr>
      <vt:lpstr>Generic Group Model (GGM)</vt:lpstr>
      <vt:lpstr>Generic Group Model (GGM)</vt:lpstr>
      <vt:lpstr>Generic Group Model</vt:lpstr>
      <vt:lpstr>Generic Group Lower Bound</vt:lpstr>
      <vt:lpstr>Generic Group Model</vt:lpstr>
      <vt:lpstr>Generic Group Model with Preprocessing</vt:lpstr>
      <vt:lpstr>GGM + ROM with Preprocessing</vt:lpstr>
      <vt:lpstr>The Discrete Logarithm Problem with Preprocessing</vt:lpstr>
      <vt:lpstr>PowerPoint Presentation</vt:lpstr>
      <vt:lpstr>The discrete-log problem</vt:lpstr>
      <vt:lpstr>Generic lower bounds give us confidence</vt:lpstr>
      <vt:lpstr>Generic algorithms can only make  “black-box” use of the group operation</vt:lpstr>
      <vt:lpstr>Existing generic lower bounds do not account for preprocessing</vt:lpstr>
      <vt:lpstr>PowerPoint Presentation</vt:lpstr>
      <vt:lpstr>PowerPoint Presentation</vt:lpstr>
      <vt:lpstr>Rest of this talk</vt:lpstr>
      <vt:lpstr>PowerPoint Presentation</vt:lpstr>
      <vt:lpstr>Preliminaries</vt:lpstr>
      <vt:lpstr>PowerPoint Presentation</vt:lpstr>
      <vt:lpstr>PowerPoint Presentation</vt:lpstr>
      <vt:lpstr>PowerPoint Presentation</vt:lpstr>
      <vt:lpstr>PowerPoint Presentation</vt:lpstr>
      <vt:lpstr>This talk</vt:lpstr>
      <vt:lpstr>PowerPoint Presentation</vt:lpstr>
      <vt:lpstr>PowerPoint Presentation</vt:lpstr>
      <vt:lpstr>Open questions and recent progress</vt:lpstr>
      <vt:lpstr>Auxiliary-Input Attacker Model</vt:lpstr>
      <vt:lpstr>Bit-Fixing Model for Pre-Processing Attacks</vt:lpstr>
      <vt:lpstr>Bit-Fixing Model (Unruh)</vt:lpstr>
      <vt:lpstr>PowerPoint Presentation</vt:lpstr>
      <vt:lpstr>PowerPoint Presentation</vt:lpstr>
      <vt:lpstr>Relationship: BF-RO and AI-RO</vt:lpstr>
      <vt:lpstr>Relationship: BF-RO and AI-RO</vt:lpstr>
      <vt:lpstr>Application: Function-Inversion</vt:lpstr>
      <vt:lpstr>Application: Function-Inversion</vt:lpstr>
      <vt:lpstr>Application: Function-Inversion</vt:lpstr>
      <vt:lpstr>Application: Function-Inversion</vt:lpstr>
      <vt:lpstr>Review: Bit-Fixing vs Auxiliary Input</vt:lpstr>
      <vt:lpstr>Bit-Fixing Model (Unruh)</vt:lpstr>
      <vt:lpstr>Relationship Bit-Fixing and Auxilliary Input</vt:lpstr>
      <vt:lpstr>Generic Group Lower Bound</vt:lpstr>
      <vt:lpstr>Generic Group Lower Bound with Bit-Fixing</vt:lpstr>
      <vt:lpstr>Generic Group Lower Bound with Preprocessing Attacker</vt:lpstr>
      <vt:lpstr>Block-Ciphers with Leakage</vt:lpstr>
      <vt:lpstr>Block-Ciphers with Leakage</vt:lpstr>
      <vt:lpstr>Block-Ciphers with Leakage</vt:lpstr>
      <vt:lpstr>Block-Ciphers with Leakage</vt:lpstr>
      <vt:lpstr>Block-Ciphers with Leakage</vt:lpstr>
      <vt:lpstr>Block-Ciphers with Leakage</vt:lpstr>
      <vt:lpstr>Block-Ciphers with Leakage</vt:lpstr>
      <vt:lpstr>Sponge-Construction</vt:lpstr>
      <vt:lpstr>Sponge-Construction: Sponge_π (.) </vt:lpstr>
      <vt:lpstr>Salted Sponge-Construction: Sponge_(π,IV) (.) </vt:lpstr>
      <vt:lpstr>Salted Sponge-Construction</vt:lpstr>
      <vt:lpstr>Analysis Tool 1: Permutation Graph</vt:lpstr>
      <vt:lpstr>Analysis Tool 1: Permutation Graph</vt:lpstr>
      <vt:lpstr>Analysis Tool 1: Permutation Graph</vt:lpstr>
      <vt:lpstr>Analysis Tool 2: Super-Node Graph</vt:lpstr>
      <vt:lpstr>Analysis Tool 2: Super-Node Graph</vt:lpstr>
      <vt:lpstr>Analysis Tool 2: Super-Node Graph</vt:lpstr>
      <vt:lpstr>Probability of Bad Event (Forward Query)</vt:lpstr>
      <vt:lpstr>Probability of Bad Event (Forward Query)</vt:lpstr>
      <vt:lpstr>Probability of Bad Event (Inverse Query)</vt:lpstr>
      <vt:lpstr>Probability of Bad Event (Inverse Query)</vt:lpstr>
      <vt:lpstr>Probability of Bad Event (Total)</vt:lpstr>
      <vt:lpstr>Probability of Collision (Bit-Fixing)</vt:lpstr>
      <vt:lpstr>Probability of Collision: Auxilliary-Input</vt:lpstr>
      <vt:lpstr>PowerPoint Presentation</vt:lpstr>
      <vt:lpstr>PowerPoint Presentation</vt:lpstr>
      <vt:lpstr>Reminder: Link Between BF-RO and AI-RO</vt:lpstr>
      <vt:lpstr>Leaky vs Dense Sources</vt:lpstr>
      <vt:lpstr>PowerPoint Presentation</vt:lpstr>
      <vt:lpstr>PowerPoint Presentation</vt:lpstr>
      <vt:lpstr>PowerPoint Presentation</vt:lpstr>
    </vt:vector>
  </TitlesOfParts>
  <Company>SERVERS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Cryptography CS 555</dc:title>
  <dc:creator>Blocki, Jeremiah M</dc:creator>
  <cp:lastModifiedBy>Blocki, Jeremiah M</cp:lastModifiedBy>
  <cp:revision>265</cp:revision>
  <dcterms:created xsi:type="dcterms:W3CDTF">2016-12-31T20:38:01Z</dcterms:created>
  <dcterms:modified xsi:type="dcterms:W3CDTF">2023-02-02T23:15:49Z</dcterms:modified>
</cp:coreProperties>
</file>