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2"/>
  </p:notes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257" r:id="rId47"/>
    <p:sldId id="258" r:id="rId48"/>
    <p:sldId id="259" r:id="rId49"/>
    <p:sldId id="260" r:id="rId50"/>
    <p:sldId id="261" r:id="rId51"/>
    <p:sldId id="262" r:id="rId52"/>
    <p:sldId id="263" r:id="rId53"/>
    <p:sldId id="264" r:id="rId54"/>
    <p:sldId id="265" r:id="rId55"/>
    <p:sldId id="266" r:id="rId56"/>
    <p:sldId id="335" r:id="rId57"/>
    <p:sldId id="331" r:id="rId58"/>
    <p:sldId id="330" r:id="rId59"/>
    <p:sldId id="333" r:id="rId60"/>
    <p:sldId id="332" r:id="rId61"/>
    <p:sldId id="334" r:id="rId62"/>
    <p:sldId id="338" r:id="rId63"/>
    <p:sldId id="33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40" r:id="rId73"/>
    <p:sldId id="341" r:id="rId74"/>
    <p:sldId id="342" r:id="rId75"/>
    <p:sldId id="318" r:id="rId76"/>
    <p:sldId id="319" r:id="rId77"/>
    <p:sldId id="373" r:id="rId78"/>
    <p:sldId id="374" r:id="rId79"/>
    <p:sldId id="375" r:id="rId80"/>
    <p:sldId id="320" r:id="rId81"/>
    <p:sldId id="321" r:id="rId82"/>
    <p:sldId id="322" r:id="rId83"/>
    <p:sldId id="323" r:id="rId84"/>
    <p:sldId id="376" r:id="rId85"/>
    <p:sldId id="324" r:id="rId86"/>
    <p:sldId id="325" r:id="rId87"/>
    <p:sldId id="326" r:id="rId88"/>
    <p:sldId id="327" r:id="rId89"/>
    <p:sldId id="328" r:id="rId90"/>
    <p:sldId id="329" r:id="rId91"/>
    <p:sldId id="343" r:id="rId92"/>
    <p:sldId id="344" r:id="rId93"/>
    <p:sldId id="345" r:id="rId94"/>
    <p:sldId id="346" r:id="rId95"/>
    <p:sldId id="347" r:id="rId96"/>
    <p:sldId id="348" r:id="rId97"/>
    <p:sldId id="349" r:id="rId98"/>
    <p:sldId id="350" r:id="rId99"/>
    <p:sldId id="351" r:id="rId100"/>
    <p:sldId id="352" r:id="rId101"/>
    <p:sldId id="353" r:id="rId102"/>
    <p:sldId id="354" r:id="rId103"/>
    <p:sldId id="355" r:id="rId104"/>
    <p:sldId id="356" r:id="rId105"/>
    <p:sldId id="357" r:id="rId106"/>
    <p:sldId id="358" r:id="rId107"/>
    <p:sldId id="359" r:id="rId108"/>
    <p:sldId id="360" r:id="rId109"/>
    <p:sldId id="361" r:id="rId110"/>
    <p:sldId id="362" r:id="rId111"/>
    <p:sldId id="363" r:id="rId112"/>
    <p:sldId id="364" r:id="rId113"/>
    <p:sldId id="365" r:id="rId114"/>
    <p:sldId id="366" r:id="rId115"/>
    <p:sldId id="367" r:id="rId116"/>
    <p:sldId id="368" r:id="rId117"/>
    <p:sldId id="369" r:id="rId118"/>
    <p:sldId id="370" r:id="rId119"/>
    <p:sldId id="371" r:id="rId120"/>
    <p:sldId id="372" r:id="rId1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7" autoAdjust="0"/>
    <p:restoredTop sz="52436" autoAdjust="0"/>
  </p:normalViewPr>
  <p:slideViewPr>
    <p:cSldViewPr snapToGrid="0">
      <p:cViewPr varScale="1">
        <p:scale>
          <a:sx n="57" d="100"/>
          <a:sy n="57" d="100"/>
        </p:scale>
        <p:origin x="19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commentAuthors" Target="commentAuthor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presProps" Target="pres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0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2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6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2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64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03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0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9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74" b="0" i="0">
                <a:solidFill>
                  <a:srgbClr val="003563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1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585" b="0" i="0">
                <a:solidFill>
                  <a:srgbClr val="003563"/>
                </a:solidFill>
                <a:latin typeface="Arial"/>
                <a:cs typeface="Arial"/>
              </a:defRPr>
            </a:lvl1pPr>
          </a:lstStyle>
          <a:p>
            <a:pPr marL="25168">
              <a:lnSpc>
                <a:spcPts val="1754"/>
              </a:lnSpc>
            </a:pPr>
            <a:r>
              <a:rPr lang="en-US" smtClean="0"/>
              <a:t>Benedikt </a:t>
            </a:r>
            <a:r>
              <a:rPr lang="en-US" spc="-40" smtClean="0"/>
              <a:t>Auerbach:  </a:t>
            </a:r>
            <a:r>
              <a:rPr lang="en-US" spc="20" smtClean="0"/>
              <a:t>Memory-Tight</a:t>
            </a:r>
            <a:r>
              <a:rPr lang="en-US" spc="129" smtClean="0"/>
              <a:t> </a:t>
            </a:r>
            <a:r>
              <a:rPr lang="en-US" spc="-40" smtClean="0"/>
              <a:t>Reductions</a:t>
            </a:r>
            <a:endParaRPr lang="en-US" spc="-40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585" b="0" i="0">
                <a:solidFill>
                  <a:srgbClr val="66952D"/>
                </a:solidFill>
                <a:latin typeface="Arial"/>
                <a:cs typeface="Arial"/>
              </a:defRPr>
            </a:lvl1pPr>
          </a:lstStyle>
          <a:p>
            <a:pPr marL="156039">
              <a:lnSpc>
                <a:spcPts val="1754"/>
              </a:lnSpc>
            </a:pPr>
            <a:fld id="{81D60167-4931-47E6-BA6A-407CBD079E47}" type="slidenum">
              <a:rPr lang="en-US" spc="-50" smtClean="0"/>
              <a:pPr marL="156039">
                <a:lnSpc>
                  <a:spcPts val="1754"/>
                </a:lnSpc>
              </a:pPr>
              <a:t>‹#›</a:t>
            </a:fld>
            <a:r>
              <a:rPr lang="en-US" spc="-50" smtClean="0"/>
              <a:t> </a:t>
            </a:r>
            <a:r>
              <a:rPr lang="en-US" spc="396" smtClean="0"/>
              <a:t>/</a:t>
            </a:r>
            <a:r>
              <a:rPr lang="en-US" spc="109" smtClean="0"/>
              <a:t> </a:t>
            </a:r>
            <a:r>
              <a:rPr lang="en-US" spc="-50" smtClean="0"/>
              <a:t>23</a:t>
            </a:r>
            <a:endParaRPr lang="en-US" spc="-50" dirty="0"/>
          </a:p>
        </p:txBody>
      </p:sp>
    </p:spTree>
    <p:extLst>
      <p:ext uri="{BB962C8B-B14F-4D97-AF65-F5344CB8AC3E}">
        <p14:creationId xmlns:p14="http://schemas.microsoft.com/office/powerpoint/2010/main" val="1787368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462C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7050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pPr marL="38100">
                <a:lnSpc>
                  <a:spcPts val="95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649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2C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7050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pPr marL="38100">
                <a:lnSpc>
                  <a:spcPts val="95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14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2C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pPr marL="38100">
                <a:lnSpc>
                  <a:spcPts val="95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05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462C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pPr marL="38100">
                <a:lnSpc>
                  <a:spcPts val="95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764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pPr marL="38100">
                <a:lnSpc>
                  <a:spcPts val="95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8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58350" y="-62992"/>
            <a:ext cx="9675300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462C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-21809" y="1345438"/>
            <a:ext cx="11314853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7050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9524" y="6479768"/>
            <a:ext cx="273473" cy="1282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lang="en-US" smtClean="0"/>
              <a:pPr marL="38100">
                <a:lnSpc>
                  <a:spcPts val="955"/>
                </a:lnSpc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91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8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4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1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17/675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19.jpe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40.png"/><Relationship Id="rId5" Type="http://schemas.openxmlformats.org/officeDocument/2006/relationships/image" Target="../media/image20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80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0.png"/><Relationship Id="rId3" Type="http://schemas.openxmlformats.org/officeDocument/2006/relationships/image" Target="../media/image19.jpeg"/><Relationship Id="rId7" Type="http://schemas.openxmlformats.org/officeDocument/2006/relationships/image" Target="../media/image150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140.png"/><Relationship Id="rId5" Type="http://schemas.openxmlformats.org/officeDocument/2006/relationships/image" Target="../media/image20.png"/><Relationship Id="rId10" Type="http://schemas.openxmlformats.org/officeDocument/2006/relationships/image" Target="../media/image132.png"/><Relationship Id="rId4" Type="http://schemas.openxmlformats.org/officeDocument/2006/relationships/image" Target="../media/image71.png"/><Relationship Id="rId9" Type="http://schemas.openxmlformats.org/officeDocument/2006/relationships/image" Target="../media/image12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2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131.png"/><Relationship Id="rId4" Type="http://schemas.openxmlformats.org/officeDocument/2006/relationships/image" Target="../media/image21.jpeg"/><Relationship Id="rId9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21.jpeg"/><Relationship Id="rId9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57.png"/><Relationship Id="rId7" Type="http://schemas.openxmlformats.org/officeDocument/2006/relationships/image" Target="../media/image6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7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1.pn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3: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Memory-Tight Reductions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RSA-FDH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Memory-Tightness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528193" y="0"/>
            <a:ext cx="843395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64614" y="6497053"/>
            <a:ext cx="166102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39">
              <a:lnSpc>
                <a:spcPts val="1754"/>
              </a:lnSpc>
            </a:pPr>
            <a:r>
              <a:rPr spc="-50" dirty="0"/>
              <a:t>6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15" y="169839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9" dirty="0"/>
              <a:t>Contributions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61" y="2402615"/>
            <a:ext cx="6684348" cy="1450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518" indent="-240350"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79" dirty="0">
                <a:latin typeface="Tahoma"/>
                <a:cs typeface="Tahoma"/>
              </a:rPr>
              <a:t>Raise </a:t>
            </a:r>
            <a:r>
              <a:rPr sz="1982" spc="-139" dirty="0">
                <a:latin typeface="Tahoma"/>
                <a:cs typeface="Tahoma"/>
              </a:rPr>
              <a:t>awareness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-109" dirty="0">
                <a:latin typeface="Tahoma"/>
                <a:cs typeface="Tahoma"/>
              </a:rPr>
              <a:t>memory </a:t>
            </a:r>
            <a:r>
              <a:rPr sz="1982" spc="-129" dirty="0">
                <a:latin typeface="Tahoma"/>
                <a:cs typeface="Tahoma"/>
              </a:rPr>
              <a:t>usage </a:t>
            </a:r>
            <a:r>
              <a:rPr sz="1982" spc="-40" dirty="0">
                <a:latin typeface="Tahoma"/>
                <a:cs typeface="Tahoma"/>
              </a:rPr>
              <a:t>in </a:t>
            </a:r>
            <a:r>
              <a:rPr sz="1982" spc="139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reductions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59" dirty="0">
                <a:latin typeface="Tahoma"/>
                <a:cs typeface="Tahoma"/>
              </a:rPr>
              <a:t>Propose </a:t>
            </a:r>
            <a:r>
              <a:rPr sz="1982" spc="-40" dirty="0">
                <a:latin typeface="Tahoma"/>
                <a:cs typeface="Tahoma"/>
              </a:rPr>
              <a:t>tools </a:t>
            </a:r>
            <a:r>
              <a:rPr sz="1982" spc="-79" dirty="0">
                <a:latin typeface="Tahoma"/>
                <a:cs typeface="Tahoma"/>
              </a:rPr>
              <a:t>for achieving</a:t>
            </a:r>
            <a:r>
              <a:rPr sz="1982" spc="287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memory-tightness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59" dirty="0">
                <a:latin typeface="Tahoma"/>
                <a:cs typeface="Tahoma"/>
              </a:rPr>
              <a:t>Concrete application:  </a:t>
            </a:r>
            <a:r>
              <a:rPr sz="1982" spc="-69" dirty="0">
                <a:latin typeface="Tahoma"/>
                <a:cs typeface="Tahoma"/>
              </a:rPr>
              <a:t>memory-tight reduction </a:t>
            </a:r>
            <a:r>
              <a:rPr sz="1982" spc="-79" dirty="0">
                <a:latin typeface="Tahoma"/>
                <a:cs typeface="Tahoma"/>
              </a:rPr>
              <a:t>for</a:t>
            </a:r>
            <a:r>
              <a:rPr sz="1982" spc="50" dirty="0">
                <a:latin typeface="Tahoma"/>
                <a:cs typeface="Tahoma"/>
              </a:rPr>
              <a:t> </a:t>
            </a:r>
            <a:r>
              <a:rPr sz="1982" spc="30" dirty="0">
                <a:latin typeface="Tahoma"/>
                <a:cs typeface="Tahoma"/>
              </a:rPr>
              <a:t>RSA-FDH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59" dirty="0">
                <a:latin typeface="Tahoma"/>
                <a:cs typeface="Tahoma"/>
              </a:rPr>
              <a:t>Impossibility of </a:t>
            </a:r>
            <a:r>
              <a:rPr sz="1982" spc="-79" dirty="0">
                <a:latin typeface="Tahoma"/>
                <a:cs typeface="Tahoma"/>
              </a:rPr>
              <a:t>memory-tight reductions for </a:t>
            </a:r>
            <a:r>
              <a:rPr sz="1982" spc="-59" dirty="0">
                <a:latin typeface="Tahoma"/>
                <a:cs typeface="Tahoma"/>
              </a:rPr>
              <a:t>certain </a:t>
            </a:r>
            <a:r>
              <a:rPr sz="1982" spc="50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problems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91206050"/>
      </p:ext>
    </p:extLst>
  </p:cSld>
  <p:clrMapOvr>
    <a:masterClrMapping/>
  </p:clrMapOvr>
  <p:transition>
    <p:cut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spc="-7" dirty="0"/>
              <a:t>The channel</a:t>
            </a:r>
            <a:r>
              <a:rPr spc="-67" dirty="0"/>
              <a:t> </a:t>
            </a:r>
            <a:r>
              <a:rPr spc="-7" dirty="0"/>
              <a:t>setting</a:t>
            </a:r>
          </a:p>
        </p:txBody>
      </p:sp>
      <p:sp>
        <p:nvSpPr>
          <p:cNvPr id="3" name="object 3"/>
          <p:cNvSpPr/>
          <p:nvPr/>
        </p:nvSpPr>
        <p:spPr>
          <a:xfrm>
            <a:off x="3374189" y="1812905"/>
            <a:ext cx="101600" cy="911860"/>
          </a:xfrm>
          <a:custGeom>
            <a:avLst/>
            <a:gdLst/>
            <a:ahLst/>
            <a:cxnLst/>
            <a:rect l="l" t="t" r="r" b="b"/>
            <a:pathLst>
              <a:path w="76200" h="683894">
                <a:moveTo>
                  <a:pt x="41273" y="0"/>
                </a:moveTo>
                <a:lnTo>
                  <a:pt x="34923" y="0"/>
                </a:lnTo>
                <a:lnTo>
                  <a:pt x="34923" y="6350"/>
                </a:lnTo>
                <a:lnTo>
                  <a:pt x="41273" y="6350"/>
                </a:lnTo>
                <a:lnTo>
                  <a:pt x="41273" y="0"/>
                </a:lnTo>
                <a:close/>
              </a:path>
              <a:path w="76200" h="683894">
                <a:moveTo>
                  <a:pt x="41273" y="12700"/>
                </a:moveTo>
                <a:lnTo>
                  <a:pt x="34923" y="12700"/>
                </a:lnTo>
                <a:lnTo>
                  <a:pt x="34923" y="19050"/>
                </a:lnTo>
                <a:lnTo>
                  <a:pt x="41273" y="19050"/>
                </a:lnTo>
                <a:lnTo>
                  <a:pt x="41273" y="12700"/>
                </a:lnTo>
                <a:close/>
              </a:path>
              <a:path w="76200" h="683894">
                <a:moveTo>
                  <a:pt x="41273" y="25400"/>
                </a:moveTo>
                <a:lnTo>
                  <a:pt x="34923" y="25400"/>
                </a:lnTo>
                <a:lnTo>
                  <a:pt x="34923" y="31750"/>
                </a:lnTo>
                <a:lnTo>
                  <a:pt x="41273" y="31750"/>
                </a:lnTo>
                <a:lnTo>
                  <a:pt x="41273" y="25400"/>
                </a:lnTo>
                <a:close/>
              </a:path>
              <a:path w="76200" h="683894">
                <a:moveTo>
                  <a:pt x="41273" y="38100"/>
                </a:moveTo>
                <a:lnTo>
                  <a:pt x="34923" y="38100"/>
                </a:lnTo>
                <a:lnTo>
                  <a:pt x="34925" y="44450"/>
                </a:lnTo>
                <a:lnTo>
                  <a:pt x="41275" y="44450"/>
                </a:lnTo>
                <a:lnTo>
                  <a:pt x="41273" y="38100"/>
                </a:lnTo>
                <a:close/>
              </a:path>
              <a:path w="76200" h="683894">
                <a:moveTo>
                  <a:pt x="41275" y="50800"/>
                </a:moveTo>
                <a:lnTo>
                  <a:pt x="34925" y="50800"/>
                </a:lnTo>
                <a:lnTo>
                  <a:pt x="34925" y="57150"/>
                </a:lnTo>
                <a:lnTo>
                  <a:pt x="41275" y="57150"/>
                </a:lnTo>
                <a:lnTo>
                  <a:pt x="41275" y="50800"/>
                </a:lnTo>
                <a:close/>
              </a:path>
              <a:path w="76200" h="683894">
                <a:moveTo>
                  <a:pt x="41275" y="63500"/>
                </a:moveTo>
                <a:lnTo>
                  <a:pt x="34925" y="63500"/>
                </a:lnTo>
                <a:lnTo>
                  <a:pt x="34925" y="69850"/>
                </a:lnTo>
                <a:lnTo>
                  <a:pt x="41275" y="69850"/>
                </a:lnTo>
                <a:lnTo>
                  <a:pt x="41275" y="63500"/>
                </a:lnTo>
                <a:close/>
              </a:path>
              <a:path w="76200" h="683894">
                <a:moveTo>
                  <a:pt x="41275" y="76200"/>
                </a:moveTo>
                <a:lnTo>
                  <a:pt x="34925" y="76200"/>
                </a:lnTo>
                <a:lnTo>
                  <a:pt x="34925" y="82550"/>
                </a:lnTo>
                <a:lnTo>
                  <a:pt x="41275" y="82550"/>
                </a:lnTo>
                <a:lnTo>
                  <a:pt x="41275" y="76200"/>
                </a:lnTo>
                <a:close/>
              </a:path>
              <a:path w="76200" h="683894">
                <a:moveTo>
                  <a:pt x="41275" y="88900"/>
                </a:moveTo>
                <a:lnTo>
                  <a:pt x="34925" y="88900"/>
                </a:lnTo>
                <a:lnTo>
                  <a:pt x="34925" y="95250"/>
                </a:lnTo>
                <a:lnTo>
                  <a:pt x="41275" y="95250"/>
                </a:lnTo>
                <a:lnTo>
                  <a:pt x="41275" y="88900"/>
                </a:lnTo>
                <a:close/>
              </a:path>
              <a:path w="76200" h="683894">
                <a:moveTo>
                  <a:pt x="41275" y="101600"/>
                </a:moveTo>
                <a:lnTo>
                  <a:pt x="34925" y="101600"/>
                </a:lnTo>
                <a:lnTo>
                  <a:pt x="34925" y="107950"/>
                </a:lnTo>
                <a:lnTo>
                  <a:pt x="41275" y="107950"/>
                </a:lnTo>
                <a:lnTo>
                  <a:pt x="41275" y="101600"/>
                </a:lnTo>
                <a:close/>
              </a:path>
              <a:path w="76200" h="683894">
                <a:moveTo>
                  <a:pt x="41275" y="114300"/>
                </a:moveTo>
                <a:lnTo>
                  <a:pt x="34925" y="114300"/>
                </a:lnTo>
                <a:lnTo>
                  <a:pt x="34925" y="120650"/>
                </a:lnTo>
                <a:lnTo>
                  <a:pt x="41275" y="120650"/>
                </a:lnTo>
                <a:lnTo>
                  <a:pt x="41275" y="114300"/>
                </a:lnTo>
                <a:close/>
              </a:path>
              <a:path w="76200" h="683894">
                <a:moveTo>
                  <a:pt x="41275" y="127000"/>
                </a:moveTo>
                <a:lnTo>
                  <a:pt x="34925" y="127000"/>
                </a:lnTo>
                <a:lnTo>
                  <a:pt x="34925" y="133350"/>
                </a:lnTo>
                <a:lnTo>
                  <a:pt x="41275" y="133350"/>
                </a:lnTo>
                <a:lnTo>
                  <a:pt x="41275" y="127000"/>
                </a:lnTo>
                <a:close/>
              </a:path>
              <a:path w="76200" h="683894">
                <a:moveTo>
                  <a:pt x="41275" y="139700"/>
                </a:moveTo>
                <a:lnTo>
                  <a:pt x="34925" y="139700"/>
                </a:lnTo>
                <a:lnTo>
                  <a:pt x="34925" y="146050"/>
                </a:lnTo>
                <a:lnTo>
                  <a:pt x="41275" y="146050"/>
                </a:lnTo>
                <a:lnTo>
                  <a:pt x="41275" y="139700"/>
                </a:lnTo>
                <a:close/>
              </a:path>
              <a:path w="76200" h="683894">
                <a:moveTo>
                  <a:pt x="41275" y="152400"/>
                </a:moveTo>
                <a:lnTo>
                  <a:pt x="34925" y="152400"/>
                </a:lnTo>
                <a:lnTo>
                  <a:pt x="34925" y="158750"/>
                </a:lnTo>
                <a:lnTo>
                  <a:pt x="41275" y="158750"/>
                </a:lnTo>
                <a:lnTo>
                  <a:pt x="41275" y="152400"/>
                </a:lnTo>
                <a:close/>
              </a:path>
              <a:path w="76200" h="683894">
                <a:moveTo>
                  <a:pt x="41275" y="165100"/>
                </a:moveTo>
                <a:lnTo>
                  <a:pt x="34925" y="165100"/>
                </a:lnTo>
                <a:lnTo>
                  <a:pt x="34925" y="171450"/>
                </a:lnTo>
                <a:lnTo>
                  <a:pt x="41275" y="171450"/>
                </a:lnTo>
                <a:lnTo>
                  <a:pt x="41275" y="165100"/>
                </a:lnTo>
                <a:close/>
              </a:path>
              <a:path w="76200" h="683894">
                <a:moveTo>
                  <a:pt x="41275" y="177800"/>
                </a:moveTo>
                <a:lnTo>
                  <a:pt x="34925" y="177800"/>
                </a:lnTo>
                <a:lnTo>
                  <a:pt x="34925" y="184150"/>
                </a:lnTo>
                <a:lnTo>
                  <a:pt x="41275" y="184150"/>
                </a:lnTo>
                <a:lnTo>
                  <a:pt x="41275" y="177800"/>
                </a:lnTo>
                <a:close/>
              </a:path>
              <a:path w="76200" h="683894">
                <a:moveTo>
                  <a:pt x="41275" y="190500"/>
                </a:moveTo>
                <a:lnTo>
                  <a:pt x="34925" y="190500"/>
                </a:lnTo>
                <a:lnTo>
                  <a:pt x="34925" y="196850"/>
                </a:lnTo>
                <a:lnTo>
                  <a:pt x="41275" y="196850"/>
                </a:lnTo>
                <a:lnTo>
                  <a:pt x="41275" y="190500"/>
                </a:lnTo>
                <a:close/>
              </a:path>
              <a:path w="76200" h="683894">
                <a:moveTo>
                  <a:pt x="41275" y="203200"/>
                </a:moveTo>
                <a:lnTo>
                  <a:pt x="34925" y="203200"/>
                </a:lnTo>
                <a:lnTo>
                  <a:pt x="34925" y="209550"/>
                </a:lnTo>
                <a:lnTo>
                  <a:pt x="41275" y="209550"/>
                </a:lnTo>
                <a:lnTo>
                  <a:pt x="41275" y="203200"/>
                </a:lnTo>
                <a:close/>
              </a:path>
              <a:path w="76200" h="683894">
                <a:moveTo>
                  <a:pt x="41275" y="215900"/>
                </a:moveTo>
                <a:lnTo>
                  <a:pt x="34925" y="215900"/>
                </a:lnTo>
                <a:lnTo>
                  <a:pt x="34925" y="222250"/>
                </a:lnTo>
                <a:lnTo>
                  <a:pt x="41275" y="222250"/>
                </a:lnTo>
                <a:lnTo>
                  <a:pt x="41275" y="215900"/>
                </a:lnTo>
                <a:close/>
              </a:path>
              <a:path w="76200" h="683894">
                <a:moveTo>
                  <a:pt x="41275" y="228600"/>
                </a:moveTo>
                <a:lnTo>
                  <a:pt x="34925" y="228600"/>
                </a:lnTo>
                <a:lnTo>
                  <a:pt x="34925" y="234950"/>
                </a:lnTo>
                <a:lnTo>
                  <a:pt x="41275" y="234950"/>
                </a:lnTo>
                <a:lnTo>
                  <a:pt x="41275" y="228600"/>
                </a:lnTo>
                <a:close/>
              </a:path>
              <a:path w="76200" h="683894">
                <a:moveTo>
                  <a:pt x="41275" y="241300"/>
                </a:moveTo>
                <a:lnTo>
                  <a:pt x="34925" y="241300"/>
                </a:lnTo>
                <a:lnTo>
                  <a:pt x="34925" y="247650"/>
                </a:lnTo>
                <a:lnTo>
                  <a:pt x="41275" y="247650"/>
                </a:lnTo>
                <a:lnTo>
                  <a:pt x="41275" y="241300"/>
                </a:lnTo>
                <a:close/>
              </a:path>
              <a:path w="76200" h="683894">
                <a:moveTo>
                  <a:pt x="41275" y="254000"/>
                </a:moveTo>
                <a:lnTo>
                  <a:pt x="34925" y="254000"/>
                </a:lnTo>
                <a:lnTo>
                  <a:pt x="34925" y="260350"/>
                </a:lnTo>
                <a:lnTo>
                  <a:pt x="41275" y="260350"/>
                </a:lnTo>
                <a:lnTo>
                  <a:pt x="41275" y="254000"/>
                </a:lnTo>
                <a:close/>
              </a:path>
              <a:path w="76200" h="683894">
                <a:moveTo>
                  <a:pt x="41275" y="266700"/>
                </a:moveTo>
                <a:lnTo>
                  <a:pt x="34925" y="266700"/>
                </a:lnTo>
                <a:lnTo>
                  <a:pt x="34925" y="273050"/>
                </a:lnTo>
                <a:lnTo>
                  <a:pt x="41275" y="273050"/>
                </a:lnTo>
                <a:lnTo>
                  <a:pt x="41275" y="266700"/>
                </a:lnTo>
                <a:close/>
              </a:path>
              <a:path w="76200" h="683894">
                <a:moveTo>
                  <a:pt x="41275" y="279400"/>
                </a:moveTo>
                <a:lnTo>
                  <a:pt x="34925" y="279400"/>
                </a:lnTo>
                <a:lnTo>
                  <a:pt x="34925" y="285750"/>
                </a:lnTo>
                <a:lnTo>
                  <a:pt x="41275" y="285750"/>
                </a:lnTo>
                <a:lnTo>
                  <a:pt x="41275" y="279400"/>
                </a:lnTo>
                <a:close/>
              </a:path>
              <a:path w="76200" h="683894">
                <a:moveTo>
                  <a:pt x="41275" y="292100"/>
                </a:moveTo>
                <a:lnTo>
                  <a:pt x="34925" y="292100"/>
                </a:lnTo>
                <a:lnTo>
                  <a:pt x="34925" y="298450"/>
                </a:lnTo>
                <a:lnTo>
                  <a:pt x="41275" y="298450"/>
                </a:lnTo>
                <a:lnTo>
                  <a:pt x="41275" y="292100"/>
                </a:lnTo>
                <a:close/>
              </a:path>
              <a:path w="76200" h="683894">
                <a:moveTo>
                  <a:pt x="41275" y="304800"/>
                </a:moveTo>
                <a:lnTo>
                  <a:pt x="34925" y="304800"/>
                </a:lnTo>
                <a:lnTo>
                  <a:pt x="34925" y="311150"/>
                </a:lnTo>
                <a:lnTo>
                  <a:pt x="41275" y="311150"/>
                </a:lnTo>
                <a:lnTo>
                  <a:pt x="41275" y="304800"/>
                </a:lnTo>
                <a:close/>
              </a:path>
              <a:path w="76200" h="683894">
                <a:moveTo>
                  <a:pt x="41275" y="317500"/>
                </a:moveTo>
                <a:lnTo>
                  <a:pt x="34925" y="317500"/>
                </a:lnTo>
                <a:lnTo>
                  <a:pt x="34925" y="323850"/>
                </a:lnTo>
                <a:lnTo>
                  <a:pt x="41275" y="323850"/>
                </a:lnTo>
                <a:lnTo>
                  <a:pt x="41275" y="317500"/>
                </a:lnTo>
                <a:close/>
              </a:path>
              <a:path w="76200" h="683894">
                <a:moveTo>
                  <a:pt x="41275" y="330200"/>
                </a:moveTo>
                <a:lnTo>
                  <a:pt x="34925" y="330200"/>
                </a:lnTo>
                <a:lnTo>
                  <a:pt x="34925" y="336550"/>
                </a:lnTo>
                <a:lnTo>
                  <a:pt x="41275" y="336550"/>
                </a:lnTo>
                <a:lnTo>
                  <a:pt x="41275" y="330200"/>
                </a:lnTo>
                <a:close/>
              </a:path>
              <a:path w="76200" h="683894">
                <a:moveTo>
                  <a:pt x="41275" y="342900"/>
                </a:moveTo>
                <a:lnTo>
                  <a:pt x="34925" y="342900"/>
                </a:lnTo>
                <a:lnTo>
                  <a:pt x="34925" y="349250"/>
                </a:lnTo>
                <a:lnTo>
                  <a:pt x="41275" y="349250"/>
                </a:lnTo>
                <a:lnTo>
                  <a:pt x="41275" y="342900"/>
                </a:lnTo>
                <a:close/>
              </a:path>
              <a:path w="76200" h="683894">
                <a:moveTo>
                  <a:pt x="41275" y="355600"/>
                </a:moveTo>
                <a:lnTo>
                  <a:pt x="34925" y="355600"/>
                </a:lnTo>
                <a:lnTo>
                  <a:pt x="34925" y="361950"/>
                </a:lnTo>
                <a:lnTo>
                  <a:pt x="41275" y="361950"/>
                </a:lnTo>
                <a:lnTo>
                  <a:pt x="41275" y="355600"/>
                </a:lnTo>
                <a:close/>
              </a:path>
              <a:path w="76200" h="683894">
                <a:moveTo>
                  <a:pt x="41275" y="368300"/>
                </a:moveTo>
                <a:lnTo>
                  <a:pt x="34925" y="368300"/>
                </a:lnTo>
                <a:lnTo>
                  <a:pt x="34925" y="374650"/>
                </a:lnTo>
                <a:lnTo>
                  <a:pt x="41275" y="374650"/>
                </a:lnTo>
                <a:lnTo>
                  <a:pt x="41275" y="368300"/>
                </a:lnTo>
                <a:close/>
              </a:path>
              <a:path w="76200" h="683894">
                <a:moveTo>
                  <a:pt x="41275" y="381000"/>
                </a:moveTo>
                <a:lnTo>
                  <a:pt x="34925" y="381000"/>
                </a:lnTo>
                <a:lnTo>
                  <a:pt x="34925" y="387350"/>
                </a:lnTo>
                <a:lnTo>
                  <a:pt x="41275" y="387350"/>
                </a:lnTo>
                <a:lnTo>
                  <a:pt x="41275" y="381000"/>
                </a:lnTo>
                <a:close/>
              </a:path>
              <a:path w="76200" h="683894">
                <a:moveTo>
                  <a:pt x="41275" y="393700"/>
                </a:moveTo>
                <a:lnTo>
                  <a:pt x="34925" y="393700"/>
                </a:lnTo>
                <a:lnTo>
                  <a:pt x="34925" y="400050"/>
                </a:lnTo>
                <a:lnTo>
                  <a:pt x="41275" y="400050"/>
                </a:lnTo>
                <a:lnTo>
                  <a:pt x="41275" y="393700"/>
                </a:lnTo>
                <a:close/>
              </a:path>
              <a:path w="76200" h="683894">
                <a:moveTo>
                  <a:pt x="41275" y="406400"/>
                </a:moveTo>
                <a:lnTo>
                  <a:pt x="34925" y="406400"/>
                </a:lnTo>
                <a:lnTo>
                  <a:pt x="34925" y="412750"/>
                </a:lnTo>
                <a:lnTo>
                  <a:pt x="41275" y="412750"/>
                </a:lnTo>
                <a:lnTo>
                  <a:pt x="41275" y="406400"/>
                </a:lnTo>
                <a:close/>
              </a:path>
              <a:path w="76200" h="683894">
                <a:moveTo>
                  <a:pt x="41275" y="419100"/>
                </a:moveTo>
                <a:lnTo>
                  <a:pt x="34925" y="419100"/>
                </a:lnTo>
                <a:lnTo>
                  <a:pt x="34925" y="425450"/>
                </a:lnTo>
                <a:lnTo>
                  <a:pt x="41275" y="425450"/>
                </a:lnTo>
                <a:lnTo>
                  <a:pt x="41275" y="419100"/>
                </a:lnTo>
                <a:close/>
              </a:path>
              <a:path w="76200" h="683894">
                <a:moveTo>
                  <a:pt x="41275" y="431800"/>
                </a:moveTo>
                <a:lnTo>
                  <a:pt x="34925" y="431800"/>
                </a:lnTo>
                <a:lnTo>
                  <a:pt x="34925" y="438150"/>
                </a:lnTo>
                <a:lnTo>
                  <a:pt x="41275" y="438150"/>
                </a:lnTo>
                <a:lnTo>
                  <a:pt x="41275" y="431800"/>
                </a:lnTo>
                <a:close/>
              </a:path>
              <a:path w="76200" h="683894">
                <a:moveTo>
                  <a:pt x="41275" y="444500"/>
                </a:moveTo>
                <a:lnTo>
                  <a:pt x="34925" y="444500"/>
                </a:lnTo>
                <a:lnTo>
                  <a:pt x="34925" y="450850"/>
                </a:lnTo>
                <a:lnTo>
                  <a:pt x="41275" y="450850"/>
                </a:lnTo>
                <a:lnTo>
                  <a:pt x="41275" y="444500"/>
                </a:lnTo>
                <a:close/>
              </a:path>
              <a:path w="76200" h="683894">
                <a:moveTo>
                  <a:pt x="41275" y="457200"/>
                </a:moveTo>
                <a:lnTo>
                  <a:pt x="34925" y="457200"/>
                </a:lnTo>
                <a:lnTo>
                  <a:pt x="34925" y="463550"/>
                </a:lnTo>
                <a:lnTo>
                  <a:pt x="41275" y="463550"/>
                </a:lnTo>
                <a:lnTo>
                  <a:pt x="41275" y="457200"/>
                </a:lnTo>
                <a:close/>
              </a:path>
              <a:path w="76200" h="683894">
                <a:moveTo>
                  <a:pt x="41275" y="469900"/>
                </a:moveTo>
                <a:lnTo>
                  <a:pt x="34925" y="469900"/>
                </a:lnTo>
                <a:lnTo>
                  <a:pt x="34925" y="476250"/>
                </a:lnTo>
                <a:lnTo>
                  <a:pt x="41275" y="476250"/>
                </a:lnTo>
                <a:lnTo>
                  <a:pt x="41275" y="469900"/>
                </a:lnTo>
                <a:close/>
              </a:path>
              <a:path w="76200" h="683894">
                <a:moveTo>
                  <a:pt x="41275" y="482600"/>
                </a:moveTo>
                <a:lnTo>
                  <a:pt x="34925" y="482600"/>
                </a:lnTo>
                <a:lnTo>
                  <a:pt x="34925" y="488950"/>
                </a:lnTo>
                <a:lnTo>
                  <a:pt x="41275" y="488950"/>
                </a:lnTo>
                <a:lnTo>
                  <a:pt x="41275" y="482600"/>
                </a:lnTo>
                <a:close/>
              </a:path>
              <a:path w="76200" h="683894">
                <a:moveTo>
                  <a:pt x="41275" y="495300"/>
                </a:moveTo>
                <a:lnTo>
                  <a:pt x="34925" y="495300"/>
                </a:lnTo>
                <a:lnTo>
                  <a:pt x="34925" y="501650"/>
                </a:lnTo>
                <a:lnTo>
                  <a:pt x="41275" y="501650"/>
                </a:lnTo>
                <a:lnTo>
                  <a:pt x="41275" y="495300"/>
                </a:lnTo>
                <a:close/>
              </a:path>
              <a:path w="76200" h="683894">
                <a:moveTo>
                  <a:pt x="41275" y="508000"/>
                </a:moveTo>
                <a:lnTo>
                  <a:pt x="34925" y="508000"/>
                </a:lnTo>
                <a:lnTo>
                  <a:pt x="34925" y="514350"/>
                </a:lnTo>
                <a:lnTo>
                  <a:pt x="41275" y="514350"/>
                </a:lnTo>
                <a:lnTo>
                  <a:pt x="41275" y="508000"/>
                </a:lnTo>
                <a:close/>
              </a:path>
              <a:path w="76200" h="683894">
                <a:moveTo>
                  <a:pt x="41275" y="520700"/>
                </a:moveTo>
                <a:lnTo>
                  <a:pt x="34925" y="520700"/>
                </a:lnTo>
                <a:lnTo>
                  <a:pt x="34925" y="527050"/>
                </a:lnTo>
                <a:lnTo>
                  <a:pt x="41275" y="527050"/>
                </a:lnTo>
                <a:lnTo>
                  <a:pt x="41275" y="520700"/>
                </a:lnTo>
                <a:close/>
              </a:path>
              <a:path w="76200" h="683894">
                <a:moveTo>
                  <a:pt x="41275" y="533399"/>
                </a:moveTo>
                <a:lnTo>
                  <a:pt x="34925" y="533399"/>
                </a:lnTo>
                <a:lnTo>
                  <a:pt x="34925" y="539749"/>
                </a:lnTo>
                <a:lnTo>
                  <a:pt x="41275" y="539749"/>
                </a:lnTo>
                <a:lnTo>
                  <a:pt x="41275" y="533399"/>
                </a:lnTo>
                <a:close/>
              </a:path>
              <a:path w="76200" h="683894">
                <a:moveTo>
                  <a:pt x="41275" y="546099"/>
                </a:moveTo>
                <a:lnTo>
                  <a:pt x="34925" y="546099"/>
                </a:lnTo>
                <a:lnTo>
                  <a:pt x="34925" y="552449"/>
                </a:lnTo>
                <a:lnTo>
                  <a:pt x="41275" y="552449"/>
                </a:lnTo>
                <a:lnTo>
                  <a:pt x="41275" y="546099"/>
                </a:lnTo>
                <a:close/>
              </a:path>
              <a:path w="76200" h="683894">
                <a:moveTo>
                  <a:pt x="41275" y="558799"/>
                </a:moveTo>
                <a:lnTo>
                  <a:pt x="34925" y="558799"/>
                </a:lnTo>
                <a:lnTo>
                  <a:pt x="34925" y="565149"/>
                </a:lnTo>
                <a:lnTo>
                  <a:pt x="41275" y="565149"/>
                </a:lnTo>
                <a:lnTo>
                  <a:pt x="41275" y="558799"/>
                </a:lnTo>
                <a:close/>
              </a:path>
              <a:path w="76200" h="683894">
                <a:moveTo>
                  <a:pt x="41275" y="571499"/>
                </a:moveTo>
                <a:lnTo>
                  <a:pt x="34925" y="571499"/>
                </a:lnTo>
                <a:lnTo>
                  <a:pt x="34925" y="577849"/>
                </a:lnTo>
                <a:lnTo>
                  <a:pt x="41275" y="577849"/>
                </a:lnTo>
                <a:lnTo>
                  <a:pt x="41275" y="571499"/>
                </a:lnTo>
                <a:close/>
              </a:path>
              <a:path w="76200" h="683894">
                <a:moveTo>
                  <a:pt x="41275" y="584199"/>
                </a:moveTo>
                <a:lnTo>
                  <a:pt x="34925" y="584199"/>
                </a:lnTo>
                <a:lnTo>
                  <a:pt x="34925" y="590549"/>
                </a:lnTo>
                <a:lnTo>
                  <a:pt x="41275" y="590549"/>
                </a:lnTo>
                <a:lnTo>
                  <a:pt x="41275" y="584199"/>
                </a:lnTo>
                <a:close/>
              </a:path>
              <a:path w="76200" h="683894">
                <a:moveTo>
                  <a:pt x="41275" y="596899"/>
                </a:moveTo>
                <a:lnTo>
                  <a:pt x="34925" y="596899"/>
                </a:lnTo>
                <a:lnTo>
                  <a:pt x="34925" y="603249"/>
                </a:lnTo>
                <a:lnTo>
                  <a:pt x="41275" y="603249"/>
                </a:lnTo>
                <a:lnTo>
                  <a:pt x="41275" y="596899"/>
                </a:lnTo>
                <a:close/>
              </a:path>
              <a:path w="76200" h="683894">
                <a:moveTo>
                  <a:pt x="76200" y="607595"/>
                </a:moveTo>
                <a:lnTo>
                  <a:pt x="0" y="607595"/>
                </a:lnTo>
                <a:lnTo>
                  <a:pt x="38100" y="683795"/>
                </a:lnTo>
                <a:lnTo>
                  <a:pt x="72022" y="615949"/>
                </a:lnTo>
                <a:lnTo>
                  <a:pt x="34925" y="615949"/>
                </a:lnTo>
                <a:lnTo>
                  <a:pt x="34925" y="609599"/>
                </a:lnTo>
                <a:lnTo>
                  <a:pt x="75197" y="609599"/>
                </a:lnTo>
                <a:lnTo>
                  <a:pt x="76200" y="607595"/>
                </a:lnTo>
                <a:close/>
              </a:path>
              <a:path w="76200" h="683894">
                <a:moveTo>
                  <a:pt x="41275" y="609599"/>
                </a:moveTo>
                <a:lnTo>
                  <a:pt x="34925" y="609599"/>
                </a:lnTo>
                <a:lnTo>
                  <a:pt x="34925" y="615949"/>
                </a:lnTo>
                <a:lnTo>
                  <a:pt x="41275" y="615949"/>
                </a:lnTo>
                <a:lnTo>
                  <a:pt x="41275" y="609599"/>
                </a:lnTo>
                <a:close/>
              </a:path>
              <a:path w="76200" h="683894">
                <a:moveTo>
                  <a:pt x="75197" y="609599"/>
                </a:moveTo>
                <a:lnTo>
                  <a:pt x="41275" y="609599"/>
                </a:lnTo>
                <a:lnTo>
                  <a:pt x="41275" y="615949"/>
                </a:lnTo>
                <a:lnTo>
                  <a:pt x="72022" y="615949"/>
                </a:lnTo>
                <a:lnTo>
                  <a:pt x="75197" y="60959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270114" y="1250357"/>
            <a:ext cx="38354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32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424990" y="1543901"/>
          <a:ext cx="5342020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5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endParaRPr sz="20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12700">
                      <a:solidFill>
                        <a:srgbClr val="002060"/>
                      </a:solidFill>
                      <a:prstDash val="solid"/>
                    </a:lnR>
                    <a:lnB w="6351">
                      <a:solidFill>
                        <a:srgbClr val="3F6EC3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700" spc="-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CH.Sg</a:t>
                      </a:r>
                      <a:endParaRPr sz="27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002060"/>
                      </a:solidFill>
                      <a:prstDash val="solid"/>
                    </a:lnL>
                    <a:lnR w="12700">
                      <a:solidFill>
                        <a:srgbClr val="002060"/>
                      </a:solidFill>
                      <a:prstDash val="solid"/>
                    </a:lnR>
                    <a:lnT w="12700">
                      <a:solidFill>
                        <a:srgbClr val="002060"/>
                      </a:solidFill>
                      <a:prstDash val="solid"/>
                    </a:lnT>
                    <a:lnB w="12700">
                      <a:solidFill>
                        <a:srgbClr val="002060"/>
                      </a:solidFill>
                      <a:prstDash val="solid"/>
                    </a:lnB>
                    <a:solidFill>
                      <a:srgbClr val="EFF8E5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002060"/>
                      </a:solidFill>
                      <a:prstDash val="solid"/>
                    </a:lnL>
                    <a:lnB w="6351">
                      <a:solidFill>
                        <a:srgbClr val="3F6EC3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endParaRPr sz="27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R w="12700">
                      <a:solidFill>
                        <a:srgbClr val="002060"/>
                      </a:solidFill>
                      <a:prstDash val="solid"/>
                    </a:lnR>
                    <a:lnT w="6351">
                      <a:solidFill>
                        <a:srgbClr val="3F6EC3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2060"/>
                      </a:solidFill>
                      <a:prstDash val="solid"/>
                    </a:lnL>
                    <a:lnR w="12700">
                      <a:solidFill>
                        <a:srgbClr val="002060"/>
                      </a:solidFill>
                      <a:prstDash val="solid"/>
                    </a:lnR>
                    <a:lnT w="12700">
                      <a:solidFill>
                        <a:srgbClr val="002060"/>
                      </a:solidFill>
                      <a:prstDash val="solid"/>
                    </a:lnT>
                    <a:lnB w="12700">
                      <a:solidFill>
                        <a:srgbClr val="002060"/>
                      </a:solidFill>
                      <a:prstDash val="solid"/>
                    </a:lnB>
                    <a:solidFill>
                      <a:srgbClr val="EFF8E5"/>
                    </a:solidFill>
                  </a:tcPr>
                </a:tc>
                <a:tc>
                  <a:txBody>
                    <a:bodyPr/>
                    <a:lstStyle/>
                    <a:p>
                      <a:endParaRPr sz="27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002060"/>
                      </a:solidFill>
                      <a:prstDash val="solid"/>
                    </a:lnL>
                    <a:lnT w="6351">
                      <a:solidFill>
                        <a:srgbClr val="3F6EC3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8708189" y="1812905"/>
            <a:ext cx="101600" cy="911860"/>
          </a:xfrm>
          <a:custGeom>
            <a:avLst/>
            <a:gdLst/>
            <a:ahLst/>
            <a:cxnLst/>
            <a:rect l="l" t="t" r="r" b="b"/>
            <a:pathLst>
              <a:path w="76200" h="683894">
                <a:moveTo>
                  <a:pt x="41275" y="0"/>
                </a:moveTo>
                <a:lnTo>
                  <a:pt x="34925" y="0"/>
                </a:lnTo>
                <a:lnTo>
                  <a:pt x="34925" y="6350"/>
                </a:lnTo>
                <a:lnTo>
                  <a:pt x="41275" y="6350"/>
                </a:lnTo>
                <a:lnTo>
                  <a:pt x="41275" y="0"/>
                </a:lnTo>
                <a:close/>
              </a:path>
              <a:path w="76200" h="683894">
                <a:moveTo>
                  <a:pt x="41275" y="12700"/>
                </a:moveTo>
                <a:lnTo>
                  <a:pt x="34925" y="12700"/>
                </a:lnTo>
                <a:lnTo>
                  <a:pt x="34925" y="19050"/>
                </a:lnTo>
                <a:lnTo>
                  <a:pt x="41275" y="19050"/>
                </a:lnTo>
                <a:lnTo>
                  <a:pt x="41275" y="12700"/>
                </a:lnTo>
                <a:close/>
              </a:path>
              <a:path w="76200" h="683894">
                <a:moveTo>
                  <a:pt x="41275" y="25400"/>
                </a:moveTo>
                <a:lnTo>
                  <a:pt x="34925" y="25400"/>
                </a:lnTo>
                <a:lnTo>
                  <a:pt x="34925" y="31750"/>
                </a:lnTo>
                <a:lnTo>
                  <a:pt x="41275" y="31750"/>
                </a:lnTo>
                <a:lnTo>
                  <a:pt x="41275" y="25400"/>
                </a:lnTo>
                <a:close/>
              </a:path>
              <a:path w="76200" h="683894">
                <a:moveTo>
                  <a:pt x="41275" y="38100"/>
                </a:moveTo>
                <a:lnTo>
                  <a:pt x="34925" y="38100"/>
                </a:lnTo>
                <a:lnTo>
                  <a:pt x="34925" y="44450"/>
                </a:lnTo>
                <a:lnTo>
                  <a:pt x="41275" y="44450"/>
                </a:lnTo>
                <a:lnTo>
                  <a:pt x="41275" y="38100"/>
                </a:lnTo>
                <a:close/>
              </a:path>
              <a:path w="76200" h="683894">
                <a:moveTo>
                  <a:pt x="41275" y="50800"/>
                </a:moveTo>
                <a:lnTo>
                  <a:pt x="34925" y="50800"/>
                </a:lnTo>
                <a:lnTo>
                  <a:pt x="34925" y="57150"/>
                </a:lnTo>
                <a:lnTo>
                  <a:pt x="41275" y="57150"/>
                </a:lnTo>
                <a:lnTo>
                  <a:pt x="41275" y="50800"/>
                </a:lnTo>
                <a:close/>
              </a:path>
              <a:path w="76200" h="683894">
                <a:moveTo>
                  <a:pt x="41275" y="63500"/>
                </a:moveTo>
                <a:lnTo>
                  <a:pt x="34925" y="63500"/>
                </a:lnTo>
                <a:lnTo>
                  <a:pt x="34925" y="69850"/>
                </a:lnTo>
                <a:lnTo>
                  <a:pt x="41275" y="69850"/>
                </a:lnTo>
                <a:lnTo>
                  <a:pt x="41275" y="63500"/>
                </a:lnTo>
                <a:close/>
              </a:path>
              <a:path w="76200" h="683894">
                <a:moveTo>
                  <a:pt x="41275" y="76200"/>
                </a:moveTo>
                <a:lnTo>
                  <a:pt x="34925" y="76200"/>
                </a:lnTo>
                <a:lnTo>
                  <a:pt x="34925" y="82550"/>
                </a:lnTo>
                <a:lnTo>
                  <a:pt x="41275" y="82550"/>
                </a:lnTo>
                <a:lnTo>
                  <a:pt x="41275" y="76200"/>
                </a:lnTo>
                <a:close/>
              </a:path>
              <a:path w="76200" h="683894">
                <a:moveTo>
                  <a:pt x="41275" y="88900"/>
                </a:moveTo>
                <a:lnTo>
                  <a:pt x="34925" y="88900"/>
                </a:lnTo>
                <a:lnTo>
                  <a:pt x="34925" y="95250"/>
                </a:lnTo>
                <a:lnTo>
                  <a:pt x="41275" y="95250"/>
                </a:lnTo>
                <a:lnTo>
                  <a:pt x="41275" y="88900"/>
                </a:lnTo>
                <a:close/>
              </a:path>
              <a:path w="76200" h="683894">
                <a:moveTo>
                  <a:pt x="41275" y="101600"/>
                </a:moveTo>
                <a:lnTo>
                  <a:pt x="34925" y="101600"/>
                </a:lnTo>
                <a:lnTo>
                  <a:pt x="34925" y="107950"/>
                </a:lnTo>
                <a:lnTo>
                  <a:pt x="41275" y="107950"/>
                </a:lnTo>
                <a:lnTo>
                  <a:pt x="41275" y="101600"/>
                </a:lnTo>
                <a:close/>
              </a:path>
              <a:path w="76200" h="683894">
                <a:moveTo>
                  <a:pt x="41275" y="114300"/>
                </a:moveTo>
                <a:lnTo>
                  <a:pt x="34925" y="114300"/>
                </a:lnTo>
                <a:lnTo>
                  <a:pt x="34925" y="120650"/>
                </a:lnTo>
                <a:lnTo>
                  <a:pt x="41275" y="120650"/>
                </a:lnTo>
                <a:lnTo>
                  <a:pt x="41275" y="114300"/>
                </a:lnTo>
                <a:close/>
              </a:path>
              <a:path w="76200" h="683894">
                <a:moveTo>
                  <a:pt x="41275" y="127000"/>
                </a:moveTo>
                <a:lnTo>
                  <a:pt x="34925" y="127000"/>
                </a:lnTo>
                <a:lnTo>
                  <a:pt x="34925" y="133350"/>
                </a:lnTo>
                <a:lnTo>
                  <a:pt x="41275" y="133350"/>
                </a:lnTo>
                <a:lnTo>
                  <a:pt x="41275" y="127000"/>
                </a:lnTo>
                <a:close/>
              </a:path>
              <a:path w="76200" h="683894">
                <a:moveTo>
                  <a:pt x="41275" y="139700"/>
                </a:moveTo>
                <a:lnTo>
                  <a:pt x="34925" y="139700"/>
                </a:lnTo>
                <a:lnTo>
                  <a:pt x="34925" y="146050"/>
                </a:lnTo>
                <a:lnTo>
                  <a:pt x="41275" y="146050"/>
                </a:lnTo>
                <a:lnTo>
                  <a:pt x="41275" y="139700"/>
                </a:lnTo>
                <a:close/>
              </a:path>
              <a:path w="76200" h="683894">
                <a:moveTo>
                  <a:pt x="41275" y="152400"/>
                </a:moveTo>
                <a:lnTo>
                  <a:pt x="34925" y="152400"/>
                </a:lnTo>
                <a:lnTo>
                  <a:pt x="34925" y="158750"/>
                </a:lnTo>
                <a:lnTo>
                  <a:pt x="41275" y="158750"/>
                </a:lnTo>
                <a:lnTo>
                  <a:pt x="41275" y="152400"/>
                </a:lnTo>
                <a:close/>
              </a:path>
              <a:path w="76200" h="683894">
                <a:moveTo>
                  <a:pt x="41275" y="165100"/>
                </a:moveTo>
                <a:lnTo>
                  <a:pt x="34925" y="165100"/>
                </a:lnTo>
                <a:lnTo>
                  <a:pt x="34925" y="171450"/>
                </a:lnTo>
                <a:lnTo>
                  <a:pt x="41275" y="171450"/>
                </a:lnTo>
                <a:lnTo>
                  <a:pt x="41275" y="165100"/>
                </a:lnTo>
                <a:close/>
              </a:path>
              <a:path w="76200" h="683894">
                <a:moveTo>
                  <a:pt x="41275" y="177800"/>
                </a:moveTo>
                <a:lnTo>
                  <a:pt x="34925" y="177800"/>
                </a:lnTo>
                <a:lnTo>
                  <a:pt x="34925" y="184150"/>
                </a:lnTo>
                <a:lnTo>
                  <a:pt x="41275" y="184150"/>
                </a:lnTo>
                <a:lnTo>
                  <a:pt x="41275" y="177800"/>
                </a:lnTo>
                <a:close/>
              </a:path>
              <a:path w="76200" h="683894">
                <a:moveTo>
                  <a:pt x="41275" y="190500"/>
                </a:moveTo>
                <a:lnTo>
                  <a:pt x="34925" y="190500"/>
                </a:lnTo>
                <a:lnTo>
                  <a:pt x="34925" y="196850"/>
                </a:lnTo>
                <a:lnTo>
                  <a:pt x="41275" y="196850"/>
                </a:lnTo>
                <a:lnTo>
                  <a:pt x="41275" y="190500"/>
                </a:lnTo>
                <a:close/>
              </a:path>
              <a:path w="76200" h="683894">
                <a:moveTo>
                  <a:pt x="41275" y="203200"/>
                </a:moveTo>
                <a:lnTo>
                  <a:pt x="34925" y="203200"/>
                </a:lnTo>
                <a:lnTo>
                  <a:pt x="34925" y="209550"/>
                </a:lnTo>
                <a:lnTo>
                  <a:pt x="41275" y="209550"/>
                </a:lnTo>
                <a:lnTo>
                  <a:pt x="41275" y="203200"/>
                </a:lnTo>
                <a:close/>
              </a:path>
              <a:path w="76200" h="683894">
                <a:moveTo>
                  <a:pt x="41275" y="215900"/>
                </a:moveTo>
                <a:lnTo>
                  <a:pt x="34925" y="215900"/>
                </a:lnTo>
                <a:lnTo>
                  <a:pt x="34925" y="222250"/>
                </a:lnTo>
                <a:lnTo>
                  <a:pt x="41275" y="222250"/>
                </a:lnTo>
                <a:lnTo>
                  <a:pt x="41275" y="215900"/>
                </a:lnTo>
                <a:close/>
              </a:path>
              <a:path w="76200" h="683894">
                <a:moveTo>
                  <a:pt x="41275" y="228600"/>
                </a:moveTo>
                <a:lnTo>
                  <a:pt x="34925" y="228600"/>
                </a:lnTo>
                <a:lnTo>
                  <a:pt x="34925" y="234950"/>
                </a:lnTo>
                <a:lnTo>
                  <a:pt x="41275" y="234950"/>
                </a:lnTo>
                <a:lnTo>
                  <a:pt x="41275" y="228600"/>
                </a:lnTo>
                <a:close/>
              </a:path>
              <a:path w="76200" h="683894">
                <a:moveTo>
                  <a:pt x="41275" y="241300"/>
                </a:moveTo>
                <a:lnTo>
                  <a:pt x="34925" y="241300"/>
                </a:lnTo>
                <a:lnTo>
                  <a:pt x="34925" y="247650"/>
                </a:lnTo>
                <a:lnTo>
                  <a:pt x="41275" y="247650"/>
                </a:lnTo>
                <a:lnTo>
                  <a:pt x="41275" y="241300"/>
                </a:lnTo>
                <a:close/>
              </a:path>
              <a:path w="76200" h="683894">
                <a:moveTo>
                  <a:pt x="41275" y="254000"/>
                </a:moveTo>
                <a:lnTo>
                  <a:pt x="34925" y="254000"/>
                </a:lnTo>
                <a:lnTo>
                  <a:pt x="34925" y="260350"/>
                </a:lnTo>
                <a:lnTo>
                  <a:pt x="41275" y="260350"/>
                </a:lnTo>
                <a:lnTo>
                  <a:pt x="41275" y="254000"/>
                </a:lnTo>
                <a:close/>
              </a:path>
              <a:path w="76200" h="683894">
                <a:moveTo>
                  <a:pt x="41275" y="266700"/>
                </a:moveTo>
                <a:lnTo>
                  <a:pt x="34925" y="266700"/>
                </a:lnTo>
                <a:lnTo>
                  <a:pt x="34925" y="273050"/>
                </a:lnTo>
                <a:lnTo>
                  <a:pt x="41275" y="273050"/>
                </a:lnTo>
                <a:lnTo>
                  <a:pt x="41275" y="266700"/>
                </a:lnTo>
                <a:close/>
              </a:path>
              <a:path w="76200" h="683894">
                <a:moveTo>
                  <a:pt x="41275" y="279400"/>
                </a:moveTo>
                <a:lnTo>
                  <a:pt x="34925" y="279400"/>
                </a:lnTo>
                <a:lnTo>
                  <a:pt x="34925" y="285750"/>
                </a:lnTo>
                <a:lnTo>
                  <a:pt x="41275" y="285750"/>
                </a:lnTo>
                <a:lnTo>
                  <a:pt x="41275" y="279400"/>
                </a:lnTo>
                <a:close/>
              </a:path>
              <a:path w="76200" h="683894">
                <a:moveTo>
                  <a:pt x="41275" y="292100"/>
                </a:moveTo>
                <a:lnTo>
                  <a:pt x="34925" y="292100"/>
                </a:lnTo>
                <a:lnTo>
                  <a:pt x="34925" y="298450"/>
                </a:lnTo>
                <a:lnTo>
                  <a:pt x="41275" y="298450"/>
                </a:lnTo>
                <a:lnTo>
                  <a:pt x="41275" y="292100"/>
                </a:lnTo>
                <a:close/>
              </a:path>
              <a:path w="76200" h="683894">
                <a:moveTo>
                  <a:pt x="41275" y="304800"/>
                </a:moveTo>
                <a:lnTo>
                  <a:pt x="34925" y="304800"/>
                </a:lnTo>
                <a:lnTo>
                  <a:pt x="34925" y="311150"/>
                </a:lnTo>
                <a:lnTo>
                  <a:pt x="41275" y="311150"/>
                </a:lnTo>
                <a:lnTo>
                  <a:pt x="41275" y="304800"/>
                </a:lnTo>
                <a:close/>
              </a:path>
              <a:path w="76200" h="683894">
                <a:moveTo>
                  <a:pt x="41275" y="317500"/>
                </a:moveTo>
                <a:lnTo>
                  <a:pt x="34925" y="317500"/>
                </a:lnTo>
                <a:lnTo>
                  <a:pt x="34925" y="323850"/>
                </a:lnTo>
                <a:lnTo>
                  <a:pt x="41275" y="323850"/>
                </a:lnTo>
                <a:lnTo>
                  <a:pt x="41275" y="317500"/>
                </a:lnTo>
                <a:close/>
              </a:path>
              <a:path w="76200" h="683894">
                <a:moveTo>
                  <a:pt x="41275" y="330200"/>
                </a:moveTo>
                <a:lnTo>
                  <a:pt x="34925" y="330200"/>
                </a:lnTo>
                <a:lnTo>
                  <a:pt x="34925" y="336550"/>
                </a:lnTo>
                <a:lnTo>
                  <a:pt x="41275" y="336550"/>
                </a:lnTo>
                <a:lnTo>
                  <a:pt x="41275" y="330200"/>
                </a:lnTo>
                <a:close/>
              </a:path>
              <a:path w="76200" h="683894">
                <a:moveTo>
                  <a:pt x="41275" y="342900"/>
                </a:moveTo>
                <a:lnTo>
                  <a:pt x="34925" y="342900"/>
                </a:lnTo>
                <a:lnTo>
                  <a:pt x="34925" y="349250"/>
                </a:lnTo>
                <a:lnTo>
                  <a:pt x="41275" y="349250"/>
                </a:lnTo>
                <a:lnTo>
                  <a:pt x="41275" y="342900"/>
                </a:lnTo>
                <a:close/>
              </a:path>
              <a:path w="76200" h="683894">
                <a:moveTo>
                  <a:pt x="41275" y="355600"/>
                </a:moveTo>
                <a:lnTo>
                  <a:pt x="34925" y="355600"/>
                </a:lnTo>
                <a:lnTo>
                  <a:pt x="34925" y="361950"/>
                </a:lnTo>
                <a:lnTo>
                  <a:pt x="41275" y="361950"/>
                </a:lnTo>
                <a:lnTo>
                  <a:pt x="41275" y="355600"/>
                </a:lnTo>
                <a:close/>
              </a:path>
              <a:path w="76200" h="683894">
                <a:moveTo>
                  <a:pt x="41275" y="368300"/>
                </a:moveTo>
                <a:lnTo>
                  <a:pt x="34925" y="368300"/>
                </a:lnTo>
                <a:lnTo>
                  <a:pt x="34925" y="374650"/>
                </a:lnTo>
                <a:lnTo>
                  <a:pt x="41275" y="374650"/>
                </a:lnTo>
                <a:lnTo>
                  <a:pt x="41275" y="368300"/>
                </a:lnTo>
                <a:close/>
              </a:path>
              <a:path w="76200" h="683894">
                <a:moveTo>
                  <a:pt x="41275" y="381000"/>
                </a:moveTo>
                <a:lnTo>
                  <a:pt x="34925" y="381000"/>
                </a:lnTo>
                <a:lnTo>
                  <a:pt x="34925" y="387350"/>
                </a:lnTo>
                <a:lnTo>
                  <a:pt x="41275" y="387350"/>
                </a:lnTo>
                <a:lnTo>
                  <a:pt x="41275" y="381000"/>
                </a:lnTo>
                <a:close/>
              </a:path>
              <a:path w="76200" h="683894">
                <a:moveTo>
                  <a:pt x="41275" y="393700"/>
                </a:moveTo>
                <a:lnTo>
                  <a:pt x="34925" y="393700"/>
                </a:lnTo>
                <a:lnTo>
                  <a:pt x="34925" y="400050"/>
                </a:lnTo>
                <a:lnTo>
                  <a:pt x="41275" y="400050"/>
                </a:lnTo>
                <a:lnTo>
                  <a:pt x="41275" y="393700"/>
                </a:lnTo>
                <a:close/>
              </a:path>
              <a:path w="76200" h="683894">
                <a:moveTo>
                  <a:pt x="41275" y="406400"/>
                </a:moveTo>
                <a:lnTo>
                  <a:pt x="34925" y="406400"/>
                </a:lnTo>
                <a:lnTo>
                  <a:pt x="34925" y="412750"/>
                </a:lnTo>
                <a:lnTo>
                  <a:pt x="41275" y="412750"/>
                </a:lnTo>
                <a:lnTo>
                  <a:pt x="41275" y="406400"/>
                </a:lnTo>
                <a:close/>
              </a:path>
              <a:path w="76200" h="683894">
                <a:moveTo>
                  <a:pt x="41275" y="419100"/>
                </a:moveTo>
                <a:lnTo>
                  <a:pt x="34925" y="419100"/>
                </a:lnTo>
                <a:lnTo>
                  <a:pt x="34925" y="425450"/>
                </a:lnTo>
                <a:lnTo>
                  <a:pt x="41275" y="425450"/>
                </a:lnTo>
                <a:lnTo>
                  <a:pt x="41275" y="419100"/>
                </a:lnTo>
                <a:close/>
              </a:path>
              <a:path w="76200" h="683894">
                <a:moveTo>
                  <a:pt x="41275" y="431800"/>
                </a:moveTo>
                <a:lnTo>
                  <a:pt x="34925" y="431800"/>
                </a:lnTo>
                <a:lnTo>
                  <a:pt x="34925" y="438150"/>
                </a:lnTo>
                <a:lnTo>
                  <a:pt x="41275" y="438150"/>
                </a:lnTo>
                <a:lnTo>
                  <a:pt x="41275" y="431800"/>
                </a:lnTo>
                <a:close/>
              </a:path>
              <a:path w="76200" h="683894">
                <a:moveTo>
                  <a:pt x="41275" y="444500"/>
                </a:moveTo>
                <a:lnTo>
                  <a:pt x="34925" y="444500"/>
                </a:lnTo>
                <a:lnTo>
                  <a:pt x="34925" y="450850"/>
                </a:lnTo>
                <a:lnTo>
                  <a:pt x="41275" y="450850"/>
                </a:lnTo>
                <a:lnTo>
                  <a:pt x="41275" y="444500"/>
                </a:lnTo>
                <a:close/>
              </a:path>
              <a:path w="76200" h="683894">
                <a:moveTo>
                  <a:pt x="41275" y="457200"/>
                </a:moveTo>
                <a:lnTo>
                  <a:pt x="34925" y="457200"/>
                </a:lnTo>
                <a:lnTo>
                  <a:pt x="34925" y="463550"/>
                </a:lnTo>
                <a:lnTo>
                  <a:pt x="41275" y="463550"/>
                </a:lnTo>
                <a:lnTo>
                  <a:pt x="41275" y="457200"/>
                </a:lnTo>
                <a:close/>
              </a:path>
              <a:path w="76200" h="683894">
                <a:moveTo>
                  <a:pt x="41275" y="469900"/>
                </a:moveTo>
                <a:lnTo>
                  <a:pt x="34925" y="469900"/>
                </a:lnTo>
                <a:lnTo>
                  <a:pt x="34925" y="476250"/>
                </a:lnTo>
                <a:lnTo>
                  <a:pt x="41275" y="476250"/>
                </a:lnTo>
                <a:lnTo>
                  <a:pt x="41275" y="469900"/>
                </a:lnTo>
                <a:close/>
              </a:path>
              <a:path w="76200" h="683894">
                <a:moveTo>
                  <a:pt x="41275" y="482600"/>
                </a:moveTo>
                <a:lnTo>
                  <a:pt x="34925" y="482600"/>
                </a:lnTo>
                <a:lnTo>
                  <a:pt x="34925" y="488950"/>
                </a:lnTo>
                <a:lnTo>
                  <a:pt x="41275" y="488950"/>
                </a:lnTo>
                <a:lnTo>
                  <a:pt x="41275" y="482600"/>
                </a:lnTo>
                <a:close/>
              </a:path>
              <a:path w="76200" h="683894">
                <a:moveTo>
                  <a:pt x="41275" y="495300"/>
                </a:moveTo>
                <a:lnTo>
                  <a:pt x="34925" y="495300"/>
                </a:lnTo>
                <a:lnTo>
                  <a:pt x="34925" y="501650"/>
                </a:lnTo>
                <a:lnTo>
                  <a:pt x="41275" y="501650"/>
                </a:lnTo>
                <a:lnTo>
                  <a:pt x="41275" y="495300"/>
                </a:lnTo>
                <a:close/>
              </a:path>
              <a:path w="76200" h="683894">
                <a:moveTo>
                  <a:pt x="41275" y="508000"/>
                </a:moveTo>
                <a:lnTo>
                  <a:pt x="34925" y="508000"/>
                </a:lnTo>
                <a:lnTo>
                  <a:pt x="34925" y="514350"/>
                </a:lnTo>
                <a:lnTo>
                  <a:pt x="41275" y="514350"/>
                </a:lnTo>
                <a:lnTo>
                  <a:pt x="41275" y="508000"/>
                </a:lnTo>
                <a:close/>
              </a:path>
              <a:path w="76200" h="683894">
                <a:moveTo>
                  <a:pt x="41275" y="520700"/>
                </a:moveTo>
                <a:lnTo>
                  <a:pt x="34925" y="520700"/>
                </a:lnTo>
                <a:lnTo>
                  <a:pt x="34925" y="527050"/>
                </a:lnTo>
                <a:lnTo>
                  <a:pt x="41275" y="527050"/>
                </a:lnTo>
                <a:lnTo>
                  <a:pt x="41275" y="520700"/>
                </a:lnTo>
                <a:close/>
              </a:path>
              <a:path w="76200" h="683894">
                <a:moveTo>
                  <a:pt x="41275" y="533399"/>
                </a:moveTo>
                <a:lnTo>
                  <a:pt x="34925" y="533399"/>
                </a:lnTo>
                <a:lnTo>
                  <a:pt x="34925" y="539749"/>
                </a:lnTo>
                <a:lnTo>
                  <a:pt x="41275" y="539749"/>
                </a:lnTo>
                <a:lnTo>
                  <a:pt x="41275" y="533399"/>
                </a:lnTo>
                <a:close/>
              </a:path>
              <a:path w="76200" h="683894">
                <a:moveTo>
                  <a:pt x="41275" y="546099"/>
                </a:moveTo>
                <a:lnTo>
                  <a:pt x="34925" y="546099"/>
                </a:lnTo>
                <a:lnTo>
                  <a:pt x="34925" y="552449"/>
                </a:lnTo>
                <a:lnTo>
                  <a:pt x="41275" y="552449"/>
                </a:lnTo>
                <a:lnTo>
                  <a:pt x="41275" y="546099"/>
                </a:lnTo>
                <a:close/>
              </a:path>
              <a:path w="76200" h="683894">
                <a:moveTo>
                  <a:pt x="41275" y="558799"/>
                </a:moveTo>
                <a:lnTo>
                  <a:pt x="34925" y="558799"/>
                </a:lnTo>
                <a:lnTo>
                  <a:pt x="34925" y="565149"/>
                </a:lnTo>
                <a:lnTo>
                  <a:pt x="41275" y="565149"/>
                </a:lnTo>
                <a:lnTo>
                  <a:pt x="41275" y="558799"/>
                </a:lnTo>
                <a:close/>
              </a:path>
              <a:path w="76200" h="683894">
                <a:moveTo>
                  <a:pt x="41275" y="571499"/>
                </a:moveTo>
                <a:lnTo>
                  <a:pt x="34925" y="571499"/>
                </a:lnTo>
                <a:lnTo>
                  <a:pt x="34925" y="577849"/>
                </a:lnTo>
                <a:lnTo>
                  <a:pt x="41275" y="577849"/>
                </a:lnTo>
                <a:lnTo>
                  <a:pt x="41275" y="571499"/>
                </a:lnTo>
                <a:close/>
              </a:path>
              <a:path w="76200" h="683894">
                <a:moveTo>
                  <a:pt x="41275" y="584199"/>
                </a:moveTo>
                <a:lnTo>
                  <a:pt x="34925" y="584199"/>
                </a:lnTo>
                <a:lnTo>
                  <a:pt x="34925" y="590549"/>
                </a:lnTo>
                <a:lnTo>
                  <a:pt x="41275" y="590549"/>
                </a:lnTo>
                <a:lnTo>
                  <a:pt x="41275" y="584199"/>
                </a:lnTo>
                <a:close/>
              </a:path>
              <a:path w="76200" h="683894">
                <a:moveTo>
                  <a:pt x="41275" y="596899"/>
                </a:moveTo>
                <a:lnTo>
                  <a:pt x="34925" y="596899"/>
                </a:lnTo>
                <a:lnTo>
                  <a:pt x="34925" y="603249"/>
                </a:lnTo>
                <a:lnTo>
                  <a:pt x="41275" y="603249"/>
                </a:lnTo>
                <a:lnTo>
                  <a:pt x="41275" y="596899"/>
                </a:lnTo>
                <a:close/>
              </a:path>
              <a:path w="76200" h="683894">
                <a:moveTo>
                  <a:pt x="76200" y="607595"/>
                </a:moveTo>
                <a:lnTo>
                  <a:pt x="0" y="607595"/>
                </a:lnTo>
                <a:lnTo>
                  <a:pt x="38100" y="683795"/>
                </a:lnTo>
                <a:lnTo>
                  <a:pt x="72022" y="615949"/>
                </a:lnTo>
                <a:lnTo>
                  <a:pt x="34925" y="615949"/>
                </a:lnTo>
                <a:lnTo>
                  <a:pt x="34925" y="609599"/>
                </a:lnTo>
                <a:lnTo>
                  <a:pt x="75197" y="609599"/>
                </a:lnTo>
                <a:lnTo>
                  <a:pt x="76200" y="607595"/>
                </a:lnTo>
                <a:close/>
              </a:path>
              <a:path w="76200" h="683894">
                <a:moveTo>
                  <a:pt x="41275" y="609599"/>
                </a:moveTo>
                <a:lnTo>
                  <a:pt x="34925" y="609599"/>
                </a:lnTo>
                <a:lnTo>
                  <a:pt x="34925" y="615949"/>
                </a:lnTo>
                <a:lnTo>
                  <a:pt x="41275" y="615949"/>
                </a:lnTo>
                <a:lnTo>
                  <a:pt x="41275" y="609599"/>
                </a:lnTo>
                <a:close/>
              </a:path>
              <a:path w="76200" h="683894">
                <a:moveTo>
                  <a:pt x="75197" y="609599"/>
                </a:moveTo>
                <a:lnTo>
                  <a:pt x="41275" y="609599"/>
                </a:lnTo>
                <a:lnTo>
                  <a:pt x="41275" y="615949"/>
                </a:lnTo>
                <a:lnTo>
                  <a:pt x="72022" y="615949"/>
                </a:lnTo>
                <a:lnTo>
                  <a:pt x="75197" y="60959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433091" y="1225973"/>
            <a:ext cx="38777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3997" y="2579285"/>
            <a:ext cx="3225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36555" y="2724632"/>
            <a:ext cx="1176867" cy="443776"/>
          </a:xfrm>
          <a:prstGeom prst="rect">
            <a:avLst/>
          </a:prstGeom>
          <a:solidFill>
            <a:srgbClr val="EFF8E5"/>
          </a:solidFill>
          <a:ln w="12700">
            <a:solidFill>
              <a:srgbClr val="00206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212508">
              <a:spcBef>
                <a:spcPts val="26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CH.S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84277" y="2969607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60" h="76200">
                <a:moveTo>
                  <a:pt x="19049" y="40571"/>
                </a:moveTo>
                <a:lnTo>
                  <a:pt x="0" y="40712"/>
                </a:lnTo>
                <a:lnTo>
                  <a:pt x="46" y="47061"/>
                </a:lnTo>
                <a:lnTo>
                  <a:pt x="19096" y="46921"/>
                </a:lnTo>
                <a:lnTo>
                  <a:pt x="19049" y="40571"/>
                </a:lnTo>
                <a:close/>
              </a:path>
              <a:path w="861060" h="76200">
                <a:moveTo>
                  <a:pt x="44448" y="40383"/>
                </a:moveTo>
                <a:lnTo>
                  <a:pt x="25399" y="40524"/>
                </a:lnTo>
                <a:lnTo>
                  <a:pt x="25446" y="46874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60" h="76200">
                <a:moveTo>
                  <a:pt x="69848" y="40196"/>
                </a:moveTo>
                <a:lnTo>
                  <a:pt x="50798" y="40336"/>
                </a:lnTo>
                <a:lnTo>
                  <a:pt x="50845" y="46686"/>
                </a:lnTo>
                <a:lnTo>
                  <a:pt x="69895" y="46545"/>
                </a:lnTo>
                <a:lnTo>
                  <a:pt x="69848" y="40196"/>
                </a:lnTo>
                <a:close/>
              </a:path>
              <a:path w="861060" h="76200">
                <a:moveTo>
                  <a:pt x="95246" y="40008"/>
                </a:moveTo>
                <a:lnTo>
                  <a:pt x="76198" y="40149"/>
                </a:lnTo>
                <a:lnTo>
                  <a:pt x="76245" y="46499"/>
                </a:lnTo>
                <a:lnTo>
                  <a:pt x="95293" y="46358"/>
                </a:lnTo>
                <a:lnTo>
                  <a:pt x="95246" y="40008"/>
                </a:lnTo>
                <a:close/>
              </a:path>
              <a:path w="861060" h="76200">
                <a:moveTo>
                  <a:pt x="120646" y="39820"/>
                </a:moveTo>
                <a:lnTo>
                  <a:pt x="101596" y="39961"/>
                </a:lnTo>
                <a:lnTo>
                  <a:pt x="101643" y="46311"/>
                </a:lnTo>
                <a:lnTo>
                  <a:pt x="120693" y="46170"/>
                </a:lnTo>
                <a:lnTo>
                  <a:pt x="120646" y="39820"/>
                </a:lnTo>
                <a:close/>
              </a:path>
              <a:path w="861060" h="76200">
                <a:moveTo>
                  <a:pt x="146045" y="39634"/>
                </a:moveTo>
                <a:lnTo>
                  <a:pt x="126996" y="39775"/>
                </a:lnTo>
                <a:lnTo>
                  <a:pt x="127043" y="46123"/>
                </a:lnTo>
                <a:lnTo>
                  <a:pt x="146092" y="45984"/>
                </a:lnTo>
                <a:lnTo>
                  <a:pt x="146045" y="39634"/>
                </a:lnTo>
                <a:close/>
              </a:path>
              <a:path w="861060" h="76200">
                <a:moveTo>
                  <a:pt x="171445" y="39446"/>
                </a:moveTo>
                <a:lnTo>
                  <a:pt x="152395" y="39587"/>
                </a:lnTo>
                <a:lnTo>
                  <a:pt x="152442" y="45937"/>
                </a:lnTo>
                <a:lnTo>
                  <a:pt x="171492" y="45796"/>
                </a:lnTo>
                <a:lnTo>
                  <a:pt x="171445" y="39446"/>
                </a:lnTo>
                <a:close/>
              </a:path>
              <a:path w="861060" h="76200">
                <a:moveTo>
                  <a:pt x="196844" y="39259"/>
                </a:moveTo>
                <a:lnTo>
                  <a:pt x="177795" y="39399"/>
                </a:lnTo>
                <a:lnTo>
                  <a:pt x="177842" y="45749"/>
                </a:lnTo>
                <a:lnTo>
                  <a:pt x="196891" y="45608"/>
                </a:lnTo>
                <a:lnTo>
                  <a:pt x="196844" y="39259"/>
                </a:lnTo>
                <a:close/>
              </a:path>
              <a:path w="861060" h="76200">
                <a:moveTo>
                  <a:pt x="222244" y="39071"/>
                </a:moveTo>
                <a:lnTo>
                  <a:pt x="203194" y="39212"/>
                </a:lnTo>
                <a:lnTo>
                  <a:pt x="203241" y="45562"/>
                </a:lnTo>
                <a:lnTo>
                  <a:pt x="222291" y="45421"/>
                </a:lnTo>
                <a:lnTo>
                  <a:pt x="222244" y="39071"/>
                </a:lnTo>
                <a:close/>
              </a:path>
              <a:path w="861060" h="76200">
                <a:moveTo>
                  <a:pt x="247643" y="38883"/>
                </a:moveTo>
                <a:lnTo>
                  <a:pt x="228594" y="39024"/>
                </a:lnTo>
                <a:lnTo>
                  <a:pt x="228640" y="45374"/>
                </a:lnTo>
                <a:lnTo>
                  <a:pt x="247690" y="45233"/>
                </a:lnTo>
                <a:lnTo>
                  <a:pt x="247643" y="38883"/>
                </a:lnTo>
                <a:close/>
              </a:path>
              <a:path w="861060" h="76200">
                <a:moveTo>
                  <a:pt x="273043" y="38696"/>
                </a:moveTo>
                <a:lnTo>
                  <a:pt x="253993" y="38837"/>
                </a:lnTo>
                <a:lnTo>
                  <a:pt x="254040" y="45186"/>
                </a:lnTo>
                <a:lnTo>
                  <a:pt x="273088" y="45046"/>
                </a:lnTo>
                <a:lnTo>
                  <a:pt x="273043" y="38696"/>
                </a:lnTo>
                <a:close/>
              </a:path>
              <a:path w="861060" h="76200">
                <a:moveTo>
                  <a:pt x="298441" y="38508"/>
                </a:moveTo>
                <a:lnTo>
                  <a:pt x="279391" y="38649"/>
                </a:lnTo>
                <a:lnTo>
                  <a:pt x="279438" y="44999"/>
                </a:lnTo>
                <a:lnTo>
                  <a:pt x="298488" y="44858"/>
                </a:lnTo>
                <a:lnTo>
                  <a:pt x="298441" y="38508"/>
                </a:lnTo>
                <a:close/>
              </a:path>
              <a:path w="861060" h="76200">
                <a:moveTo>
                  <a:pt x="323840" y="38322"/>
                </a:moveTo>
                <a:lnTo>
                  <a:pt x="304791" y="38461"/>
                </a:lnTo>
                <a:lnTo>
                  <a:pt x="304838" y="44811"/>
                </a:lnTo>
                <a:lnTo>
                  <a:pt x="323887" y="44670"/>
                </a:lnTo>
                <a:lnTo>
                  <a:pt x="323840" y="38322"/>
                </a:lnTo>
                <a:close/>
              </a:path>
              <a:path w="861060" h="76200">
                <a:moveTo>
                  <a:pt x="349240" y="38134"/>
                </a:moveTo>
                <a:lnTo>
                  <a:pt x="330190" y="38275"/>
                </a:lnTo>
                <a:lnTo>
                  <a:pt x="330237" y="44625"/>
                </a:lnTo>
                <a:lnTo>
                  <a:pt x="349287" y="44484"/>
                </a:lnTo>
                <a:lnTo>
                  <a:pt x="349240" y="38134"/>
                </a:lnTo>
                <a:close/>
              </a:path>
              <a:path w="861060" h="76200">
                <a:moveTo>
                  <a:pt x="374639" y="37946"/>
                </a:moveTo>
                <a:lnTo>
                  <a:pt x="355590" y="38087"/>
                </a:lnTo>
                <a:lnTo>
                  <a:pt x="355637" y="44437"/>
                </a:lnTo>
                <a:lnTo>
                  <a:pt x="374686" y="44296"/>
                </a:lnTo>
                <a:lnTo>
                  <a:pt x="374639" y="37946"/>
                </a:lnTo>
                <a:close/>
              </a:path>
              <a:path w="861060" h="76200">
                <a:moveTo>
                  <a:pt x="400039" y="37759"/>
                </a:moveTo>
                <a:lnTo>
                  <a:pt x="380989" y="37900"/>
                </a:lnTo>
                <a:lnTo>
                  <a:pt x="381036" y="44249"/>
                </a:lnTo>
                <a:lnTo>
                  <a:pt x="400086" y="44109"/>
                </a:lnTo>
                <a:lnTo>
                  <a:pt x="400039" y="37759"/>
                </a:lnTo>
                <a:close/>
              </a:path>
              <a:path w="861060" h="76200">
                <a:moveTo>
                  <a:pt x="425438" y="37571"/>
                </a:moveTo>
                <a:lnTo>
                  <a:pt x="406389" y="37712"/>
                </a:lnTo>
                <a:lnTo>
                  <a:pt x="406436" y="44062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60" h="76200">
                <a:moveTo>
                  <a:pt x="450838" y="37384"/>
                </a:moveTo>
                <a:lnTo>
                  <a:pt x="431788" y="37524"/>
                </a:lnTo>
                <a:lnTo>
                  <a:pt x="431835" y="43874"/>
                </a:lnTo>
                <a:lnTo>
                  <a:pt x="450885" y="43734"/>
                </a:lnTo>
                <a:lnTo>
                  <a:pt x="450838" y="37384"/>
                </a:lnTo>
                <a:close/>
              </a:path>
              <a:path w="861060" h="76200">
                <a:moveTo>
                  <a:pt x="476236" y="37197"/>
                </a:moveTo>
                <a:lnTo>
                  <a:pt x="457188" y="37337"/>
                </a:lnTo>
                <a:lnTo>
                  <a:pt x="457233" y="43687"/>
                </a:lnTo>
                <a:lnTo>
                  <a:pt x="476283" y="43547"/>
                </a:lnTo>
                <a:lnTo>
                  <a:pt x="476236" y="37197"/>
                </a:lnTo>
                <a:close/>
              </a:path>
              <a:path w="861060" h="76200">
                <a:moveTo>
                  <a:pt x="501636" y="37009"/>
                </a:moveTo>
                <a:lnTo>
                  <a:pt x="482586" y="37150"/>
                </a:lnTo>
                <a:lnTo>
                  <a:pt x="482633" y="43500"/>
                </a:lnTo>
                <a:lnTo>
                  <a:pt x="501683" y="43359"/>
                </a:lnTo>
                <a:lnTo>
                  <a:pt x="501636" y="37009"/>
                </a:lnTo>
                <a:close/>
              </a:path>
              <a:path w="861060" h="76200">
                <a:moveTo>
                  <a:pt x="527035" y="36822"/>
                </a:moveTo>
                <a:lnTo>
                  <a:pt x="507985" y="36963"/>
                </a:lnTo>
                <a:lnTo>
                  <a:pt x="508032" y="43312"/>
                </a:lnTo>
                <a:lnTo>
                  <a:pt x="527082" y="43172"/>
                </a:lnTo>
                <a:lnTo>
                  <a:pt x="527035" y="36822"/>
                </a:lnTo>
                <a:close/>
              </a:path>
              <a:path w="861060" h="76200">
                <a:moveTo>
                  <a:pt x="552435" y="36634"/>
                </a:moveTo>
                <a:lnTo>
                  <a:pt x="533385" y="36775"/>
                </a:lnTo>
                <a:lnTo>
                  <a:pt x="533432" y="43125"/>
                </a:lnTo>
                <a:lnTo>
                  <a:pt x="552481" y="42984"/>
                </a:lnTo>
                <a:lnTo>
                  <a:pt x="552435" y="36634"/>
                </a:lnTo>
                <a:close/>
              </a:path>
              <a:path w="861060" h="76200">
                <a:moveTo>
                  <a:pt x="577834" y="36447"/>
                </a:moveTo>
                <a:lnTo>
                  <a:pt x="558784" y="36587"/>
                </a:lnTo>
                <a:lnTo>
                  <a:pt x="558831" y="42937"/>
                </a:lnTo>
                <a:lnTo>
                  <a:pt x="577881" y="42797"/>
                </a:lnTo>
                <a:lnTo>
                  <a:pt x="577834" y="36447"/>
                </a:lnTo>
                <a:close/>
              </a:path>
              <a:path w="861060" h="76200">
                <a:moveTo>
                  <a:pt x="603232" y="36259"/>
                </a:moveTo>
                <a:lnTo>
                  <a:pt x="584184" y="36400"/>
                </a:lnTo>
                <a:lnTo>
                  <a:pt x="584231" y="42750"/>
                </a:lnTo>
                <a:lnTo>
                  <a:pt x="603279" y="42609"/>
                </a:lnTo>
                <a:lnTo>
                  <a:pt x="603232" y="36259"/>
                </a:lnTo>
                <a:close/>
              </a:path>
              <a:path w="861060" h="76200">
                <a:moveTo>
                  <a:pt x="628632" y="36071"/>
                </a:moveTo>
                <a:lnTo>
                  <a:pt x="609582" y="36212"/>
                </a:lnTo>
                <a:lnTo>
                  <a:pt x="609629" y="42562"/>
                </a:lnTo>
                <a:lnTo>
                  <a:pt x="628679" y="42421"/>
                </a:lnTo>
                <a:lnTo>
                  <a:pt x="628632" y="36071"/>
                </a:lnTo>
                <a:close/>
              </a:path>
              <a:path w="861060" h="76200">
                <a:moveTo>
                  <a:pt x="654031" y="35885"/>
                </a:moveTo>
                <a:lnTo>
                  <a:pt x="634982" y="36026"/>
                </a:lnTo>
                <a:lnTo>
                  <a:pt x="635029" y="42374"/>
                </a:lnTo>
                <a:lnTo>
                  <a:pt x="654078" y="42235"/>
                </a:lnTo>
                <a:lnTo>
                  <a:pt x="654031" y="35885"/>
                </a:lnTo>
                <a:close/>
              </a:path>
              <a:path w="861060" h="76200">
                <a:moveTo>
                  <a:pt x="679431" y="35697"/>
                </a:moveTo>
                <a:lnTo>
                  <a:pt x="660381" y="35838"/>
                </a:lnTo>
                <a:lnTo>
                  <a:pt x="660428" y="42188"/>
                </a:lnTo>
                <a:lnTo>
                  <a:pt x="679478" y="42047"/>
                </a:lnTo>
                <a:lnTo>
                  <a:pt x="679431" y="35697"/>
                </a:lnTo>
                <a:close/>
              </a:path>
              <a:path w="861060" h="76200">
                <a:moveTo>
                  <a:pt x="704830" y="35510"/>
                </a:moveTo>
                <a:lnTo>
                  <a:pt x="685781" y="35650"/>
                </a:lnTo>
                <a:lnTo>
                  <a:pt x="685828" y="42000"/>
                </a:lnTo>
                <a:lnTo>
                  <a:pt x="704877" y="41860"/>
                </a:lnTo>
                <a:lnTo>
                  <a:pt x="704830" y="35510"/>
                </a:lnTo>
                <a:close/>
              </a:path>
              <a:path w="861060" h="76200">
                <a:moveTo>
                  <a:pt x="730230" y="35322"/>
                </a:moveTo>
                <a:lnTo>
                  <a:pt x="711180" y="35463"/>
                </a:lnTo>
                <a:lnTo>
                  <a:pt x="711227" y="41813"/>
                </a:lnTo>
                <a:lnTo>
                  <a:pt x="730277" y="41672"/>
                </a:lnTo>
                <a:lnTo>
                  <a:pt x="730230" y="35322"/>
                </a:lnTo>
                <a:close/>
              </a:path>
              <a:path w="861060" h="76200">
                <a:moveTo>
                  <a:pt x="755629" y="35134"/>
                </a:moveTo>
                <a:lnTo>
                  <a:pt x="736580" y="35275"/>
                </a:lnTo>
                <a:lnTo>
                  <a:pt x="736626" y="41625"/>
                </a:lnTo>
                <a:lnTo>
                  <a:pt x="755676" y="41484"/>
                </a:lnTo>
                <a:lnTo>
                  <a:pt x="755629" y="35134"/>
                </a:lnTo>
                <a:close/>
              </a:path>
              <a:path w="861060" h="76200">
                <a:moveTo>
                  <a:pt x="781029" y="34947"/>
                </a:moveTo>
                <a:lnTo>
                  <a:pt x="761979" y="35088"/>
                </a:lnTo>
                <a:lnTo>
                  <a:pt x="762026" y="41437"/>
                </a:lnTo>
                <a:lnTo>
                  <a:pt x="781076" y="41297"/>
                </a:lnTo>
                <a:lnTo>
                  <a:pt x="781029" y="34947"/>
                </a:lnTo>
                <a:close/>
              </a:path>
              <a:path w="861060" h="76200">
                <a:moveTo>
                  <a:pt x="783969" y="0"/>
                </a:moveTo>
                <a:lnTo>
                  <a:pt x="784531" y="76197"/>
                </a:lnTo>
                <a:lnTo>
                  <a:pt x="853154" y="41250"/>
                </a:lnTo>
                <a:lnTo>
                  <a:pt x="787424" y="41250"/>
                </a:lnTo>
                <a:lnTo>
                  <a:pt x="787379" y="34900"/>
                </a:lnTo>
                <a:lnTo>
                  <a:pt x="854934" y="34829"/>
                </a:lnTo>
                <a:lnTo>
                  <a:pt x="783969" y="0"/>
                </a:lnTo>
                <a:close/>
              </a:path>
              <a:path w="861060" h="76200">
                <a:moveTo>
                  <a:pt x="796925" y="34829"/>
                </a:moveTo>
                <a:lnTo>
                  <a:pt x="787379" y="34900"/>
                </a:lnTo>
                <a:lnTo>
                  <a:pt x="787424" y="41250"/>
                </a:lnTo>
                <a:lnTo>
                  <a:pt x="796972" y="41179"/>
                </a:lnTo>
                <a:lnTo>
                  <a:pt x="796925" y="34829"/>
                </a:lnTo>
                <a:close/>
              </a:path>
              <a:path w="861060" h="76200">
                <a:moveTo>
                  <a:pt x="854934" y="34829"/>
                </a:moveTo>
                <a:lnTo>
                  <a:pt x="796925" y="34829"/>
                </a:lnTo>
                <a:lnTo>
                  <a:pt x="796972" y="41179"/>
                </a:lnTo>
                <a:lnTo>
                  <a:pt x="787424" y="41250"/>
                </a:lnTo>
                <a:lnTo>
                  <a:pt x="853154" y="41250"/>
                </a:lnTo>
                <a:lnTo>
                  <a:pt x="860448" y="37536"/>
                </a:lnTo>
                <a:lnTo>
                  <a:pt x="854934" y="3482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013389" y="2958709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60" h="76200">
                <a:moveTo>
                  <a:pt x="19050" y="40570"/>
                </a:moveTo>
                <a:lnTo>
                  <a:pt x="0" y="40711"/>
                </a:lnTo>
                <a:lnTo>
                  <a:pt x="46" y="47061"/>
                </a:lnTo>
                <a:lnTo>
                  <a:pt x="19096" y="46920"/>
                </a:lnTo>
                <a:lnTo>
                  <a:pt x="19050" y="40570"/>
                </a:lnTo>
                <a:close/>
              </a:path>
              <a:path w="861060" h="76200">
                <a:moveTo>
                  <a:pt x="44448" y="40383"/>
                </a:moveTo>
                <a:lnTo>
                  <a:pt x="25400" y="40523"/>
                </a:lnTo>
                <a:lnTo>
                  <a:pt x="25446" y="46873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60" h="76200">
                <a:moveTo>
                  <a:pt x="69848" y="40195"/>
                </a:moveTo>
                <a:lnTo>
                  <a:pt x="50798" y="40336"/>
                </a:lnTo>
                <a:lnTo>
                  <a:pt x="50845" y="46686"/>
                </a:lnTo>
                <a:lnTo>
                  <a:pt x="69895" y="46545"/>
                </a:lnTo>
                <a:lnTo>
                  <a:pt x="69848" y="40195"/>
                </a:lnTo>
                <a:close/>
              </a:path>
              <a:path w="861060" h="76200">
                <a:moveTo>
                  <a:pt x="95247" y="40008"/>
                </a:moveTo>
                <a:lnTo>
                  <a:pt x="76198" y="40148"/>
                </a:lnTo>
                <a:lnTo>
                  <a:pt x="76244" y="46498"/>
                </a:lnTo>
                <a:lnTo>
                  <a:pt x="95294" y="46357"/>
                </a:lnTo>
                <a:lnTo>
                  <a:pt x="95247" y="40008"/>
                </a:lnTo>
                <a:close/>
              </a:path>
              <a:path w="861060" h="76200">
                <a:moveTo>
                  <a:pt x="120647" y="39820"/>
                </a:moveTo>
                <a:lnTo>
                  <a:pt x="101597" y="39961"/>
                </a:lnTo>
                <a:lnTo>
                  <a:pt x="101644" y="46310"/>
                </a:lnTo>
                <a:lnTo>
                  <a:pt x="120693" y="46170"/>
                </a:lnTo>
                <a:lnTo>
                  <a:pt x="120647" y="39820"/>
                </a:lnTo>
                <a:close/>
              </a:path>
              <a:path w="861060" h="76200">
                <a:moveTo>
                  <a:pt x="146046" y="39632"/>
                </a:moveTo>
                <a:lnTo>
                  <a:pt x="126996" y="39773"/>
                </a:lnTo>
                <a:lnTo>
                  <a:pt x="127043" y="46123"/>
                </a:lnTo>
                <a:lnTo>
                  <a:pt x="146093" y="45982"/>
                </a:lnTo>
                <a:lnTo>
                  <a:pt x="146046" y="39632"/>
                </a:lnTo>
                <a:close/>
              </a:path>
              <a:path w="861060" h="76200">
                <a:moveTo>
                  <a:pt x="171444" y="39446"/>
                </a:moveTo>
                <a:lnTo>
                  <a:pt x="152396" y="39585"/>
                </a:lnTo>
                <a:lnTo>
                  <a:pt x="152443" y="45935"/>
                </a:lnTo>
                <a:lnTo>
                  <a:pt x="171491" y="45796"/>
                </a:lnTo>
                <a:lnTo>
                  <a:pt x="171444" y="39446"/>
                </a:lnTo>
                <a:close/>
              </a:path>
              <a:path w="861060" h="76200">
                <a:moveTo>
                  <a:pt x="196844" y="39258"/>
                </a:moveTo>
                <a:lnTo>
                  <a:pt x="177794" y="39399"/>
                </a:lnTo>
                <a:lnTo>
                  <a:pt x="177841" y="45749"/>
                </a:lnTo>
                <a:lnTo>
                  <a:pt x="196891" y="45608"/>
                </a:lnTo>
                <a:lnTo>
                  <a:pt x="196844" y="39258"/>
                </a:lnTo>
                <a:close/>
              </a:path>
              <a:path w="861060" h="76200">
                <a:moveTo>
                  <a:pt x="222243" y="39071"/>
                </a:moveTo>
                <a:lnTo>
                  <a:pt x="203194" y="39211"/>
                </a:lnTo>
                <a:lnTo>
                  <a:pt x="203241" y="45561"/>
                </a:lnTo>
                <a:lnTo>
                  <a:pt x="222290" y="45420"/>
                </a:lnTo>
                <a:lnTo>
                  <a:pt x="222243" y="39071"/>
                </a:lnTo>
                <a:close/>
              </a:path>
              <a:path w="861060" h="76200">
                <a:moveTo>
                  <a:pt x="247643" y="38883"/>
                </a:moveTo>
                <a:lnTo>
                  <a:pt x="228593" y="39024"/>
                </a:lnTo>
                <a:lnTo>
                  <a:pt x="228640" y="45373"/>
                </a:lnTo>
                <a:lnTo>
                  <a:pt x="247690" y="45233"/>
                </a:lnTo>
                <a:lnTo>
                  <a:pt x="247643" y="38883"/>
                </a:lnTo>
                <a:close/>
              </a:path>
              <a:path w="861060" h="76200">
                <a:moveTo>
                  <a:pt x="273042" y="38695"/>
                </a:moveTo>
                <a:lnTo>
                  <a:pt x="253993" y="38836"/>
                </a:lnTo>
                <a:lnTo>
                  <a:pt x="254040" y="45186"/>
                </a:lnTo>
                <a:lnTo>
                  <a:pt x="273089" y="45045"/>
                </a:lnTo>
                <a:lnTo>
                  <a:pt x="273042" y="38695"/>
                </a:lnTo>
                <a:close/>
              </a:path>
              <a:path w="861060" h="76200">
                <a:moveTo>
                  <a:pt x="298442" y="38508"/>
                </a:moveTo>
                <a:lnTo>
                  <a:pt x="279392" y="38648"/>
                </a:lnTo>
                <a:lnTo>
                  <a:pt x="279439" y="44998"/>
                </a:lnTo>
                <a:lnTo>
                  <a:pt x="298489" y="44858"/>
                </a:lnTo>
                <a:lnTo>
                  <a:pt x="298442" y="38508"/>
                </a:lnTo>
                <a:close/>
              </a:path>
              <a:path w="861060" h="76200">
                <a:moveTo>
                  <a:pt x="323841" y="38320"/>
                </a:moveTo>
                <a:lnTo>
                  <a:pt x="304792" y="38461"/>
                </a:lnTo>
                <a:lnTo>
                  <a:pt x="304839" y="44811"/>
                </a:lnTo>
                <a:lnTo>
                  <a:pt x="323888" y="44670"/>
                </a:lnTo>
                <a:lnTo>
                  <a:pt x="323841" y="38320"/>
                </a:lnTo>
                <a:close/>
              </a:path>
              <a:path w="861060" h="76200">
                <a:moveTo>
                  <a:pt x="349241" y="38134"/>
                </a:moveTo>
                <a:lnTo>
                  <a:pt x="330191" y="38273"/>
                </a:lnTo>
                <a:lnTo>
                  <a:pt x="330238" y="44623"/>
                </a:lnTo>
                <a:lnTo>
                  <a:pt x="349288" y="44483"/>
                </a:lnTo>
                <a:lnTo>
                  <a:pt x="349241" y="38134"/>
                </a:lnTo>
                <a:close/>
              </a:path>
              <a:path w="861060" h="76200">
                <a:moveTo>
                  <a:pt x="374639" y="37946"/>
                </a:moveTo>
                <a:lnTo>
                  <a:pt x="355589" y="38087"/>
                </a:lnTo>
                <a:lnTo>
                  <a:pt x="355636" y="44437"/>
                </a:lnTo>
                <a:lnTo>
                  <a:pt x="374686" y="44296"/>
                </a:lnTo>
                <a:lnTo>
                  <a:pt x="374639" y="37946"/>
                </a:lnTo>
                <a:close/>
              </a:path>
              <a:path w="861060" h="76200">
                <a:moveTo>
                  <a:pt x="400039" y="37758"/>
                </a:moveTo>
                <a:lnTo>
                  <a:pt x="380989" y="37899"/>
                </a:lnTo>
                <a:lnTo>
                  <a:pt x="381036" y="44249"/>
                </a:lnTo>
                <a:lnTo>
                  <a:pt x="400085" y="44108"/>
                </a:lnTo>
                <a:lnTo>
                  <a:pt x="400039" y="37758"/>
                </a:lnTo>
                <a:close/>
              </a:path>
              <a:path w="861060" h="76200">
                <a:moveTo>
                  <a:pt x="425438" y="37571"/>
                </a:moveTo>
                <a:lnTo>
                  <a:pt x="406388" y="37711"/>
                </a:lnTo>
                <a:lnTo>
                  <a:pt x="406435" y="44061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60" h="76200">
                <a:moveTo>
                  <a:pt x="450837" y="37383"/>
                </a:moveTo>
                <a:lnTo>
                  <a:pt x="431788" y="37524"/>
                </a:lnTo>
                <a:lnTo>
                  <a:pt x="431835" y="43874"/>
                </a:lnTo>
                <a:lnTo>
                  <a:pt x="450884" y="43733"/>
                </a:lnTo>
                <a:lnTo>
                  <a:pt x="450837" y="37383"/>
                </a:lnTo>
                <a:close/>
              </a:path>
              <a:path w="861060" h="76200">
                <a:moveTo>
                  <a:pt x="476237" y="37197"/>
                </a:moveTo>
                <a:lnTo>
                  <a:pt x="457187" y="37336"/>
                </a:lnTo>
                <a:lnTo>
                  <a:pt x="457234" y="43686"/>
                </a:lnTo>
                <a:lnTo>
                  <a:pt x="476284" y="43545"/>
                </a:lnTo>
                <a:lnTo>
                  <a:pt x="476237" y="37197"/>
                </a:lnTo>
                <a:close/>
              </a:path>
              <a:path w="861060" h="76200">
                <a:moveTo>
                  <a:pt x="501636" y="37009"/>
                </a:moveTo>
                <a:lnTo>
                  <a:pt x="482587" y="37150"/>
                </a:lnTo>
                <a:lnTo>
                  <a:pt x="482634" y="43500"/>
                </a:lnTo>
                <a:lnTo>
                  <a:pt x="501683" y="43359"/>
                </a:lnTo>
                <a:lnTo>
                  <a:pt x="501636" y="37009"/>
                </a:lnTo>
                <a:close/>
              </a:path>
              <a:path w="861060" h="76200">
                <a:moveTo>
                  <a:pt x="527036" y="36821"/>
                </a:moveTo>
                <a:lnTo>
                  <a:pt x="507986" y="36962"/>
                </a:lnTo>
                <a:lnTo>
                  <a:pt x="508033" y="43312"/>
                </a:lnTo>
                <a:lnTo>
                  <a:pt x="527083" y="43171"/>
                </a:lnTo>
                <a:lnTo>
                  <a:pt x="527036" y="36821"/>
                </a:lnTo>
                <a:close/>
              </a:path>
              <a:path w="861060" h="76200">
                <a:moveTo>
                  <a:pt x="552434" y="36634"/>
                </a:moveTo>
                <a:lnTo>
                  <a:pt x="533386" y="36774"/>
                </a:lnTo>
                <a:lnTo>
                  <a:pt x="533433" y="43124"/>
                </a:lnTo>
                <a:lnTo>
                  <a:pt x="552481" y="42984"/>
                </a:lnTo>
                <a:lnTo>
                  <a:pt x="552434" y="36634"/>
                </a:lnTo>
                <a:close/>
              </a:path>
              <a:path w="861060" h="76200">
                <a:moveTo>
                  <a:pt x="577834" y="36446"/>
                </a:moveTo>
                <a:lnTo>
                  <a:pt x="558784" y="36587"/>
                </a:lnTo>
                <a:lnTo>
                  <a:pt x="558831" y="42937"/>
                </a:lnTo>
                <a:lnTo>
                  <a:pt x="577881" y="42796"/>
                </a:lnTo>
                <a:lnTo>
                  <a:pt x="577834" y="36446"/>
                </a:lnTo>
                <a:close/>
              </a:path>
              <a:path w="861060" h="76200">
                <a:moveTo>
                  <a:pt x="603233" y="36259"/>
                </a:moveTo>
                <a:lnTo>
                  <a:pt x="584184" y="36399"/>
                </a:lnTo>
                <a:lnTo>
                  <a:pt x="584231" y="42749"/>
                </a:lnTo>
                <a:lnTo>
                  <a:pt x="603280" y="42608"/>
                </a:lnTo>
                <a:lnTo>
                  <a:pt x="603233" y="36259"/>
                </a:lnTo>
                <a:close/>
              </a:path>
              <a:path w="861060" h="76200">
                <a:moveTo>
                  <a:pt x="628633" y="36071"/>
                </a:moveTo>
                <a:lnTo>
                  <a:pt x="609583" y="36212"/>
                </a:lnTo>
                <a:lnTo>
                  <a:pt x="609630" y="42562"/>
                </a:lnTo>
                <a:lnTo>
                  <a:pt x="628680" y="42421"/>
                </a:lnTo>
                <a:lnTo>
                  <a:pt x="628633" y="36071"/>
                </a:lnTo>
                <a:close/>
              </a:path>
              <a:path w="861060" h="76200">
                <a:moveTo>
                  <a:pt x="654032" y="35883"/>
                </a:moveTo>
                <a:lnTo>
                  <a:pt x="634983" y="36024"/>
                </a:lnTo>
                <a:lnTo>
                  <a:pt x="635029" y="42374"/>
                </a:lnTo>
                <a:lnTo>
                  <a:pt x="654079" y="42233"/>
                </a:lnTo>
                <a:lnTo>
                  <a:pt x="654032" y="35883"/>
                </a:lnTo>
                <a:close/>
              </a:path>
              <a:path w="861060" h="76200">
                <a:moveTo>
                  <a:pt x="679432" y="35697"/>
                </a:moveTo>
                <a:lnTo>
                  <a:pt x="660382" y="35836"/>
                </a:lnTo>
                <a:lnTo>
                  <a:pt x="660429" y="42186"/>
                </a:lnTo>
                <a:lnTo>
                  <a:pt x="679477" y="42047"/>
                </a:lnTo>
                <a:lnTo>
                  <a:pt x="679432" y="35697"/>
                </a:lnTo>
                <a:close/>
              </a:path>
              <a:path w="861060" h="76200">
                <a:moveTo>
                  <a:pt x="704830" y="35509"/>
                </a:moveTo>
                <a:lnTo>
                  <a:pt x="685780" y="35650"/>
                </a:lnTo>
                <a:lnTo>
                  <a:pt x="685827" y="42000"/>
                </a:lnTo>
                <a:lnTo>
                  <a:pt x="704877" y="41859"/>
                </a:lnTo>
                <a:lnTo>
                  <a:pt x="704830" y="35509"/>
                </a:lnTo>
                <a:close/>
              </a:path>
              <a:path w="861060" h="76200">
                <a:moveTo>
                  <a:pt x="730229" y="35322"/>
                </a:moveTo>
                <a:lnTo>
                  <a:pt x="711180" y="35462"/>
                </a:lnTo>
                <a:lnTo>
                  <a:pt x="711227" y="41812"/>
                </a:lnTo>
                <a:lnTo>
                  <a:pt x="730276" y="41671"/>
                </a:lnTo>
                <a:lnTo>
                  <a:pt x="730229" y="35322"/>
                </a:lnTo>
                <a:close/>
              </a:path>
              <a:path w="861060" h="76200">
                <a:moveTo>
                  <a:pt x="755629" y="35134"/>
                </a:moveTo>
                <a:lnTo>
                  <a:pt x="736579" y="35275"/>
                </a:lnTo>
                <a:lnTo>
                  <a:pt x="736626" y="41625"/>
                </a:lnTo>
                <a:lnTo>
                  <a:pt x="755676" y="41484"/>
                </a:lnTo>
                <a:lnTo>
                  <a:pt x="755629" y="35134"/>
                </a:lnTo>
                <a:close/>
              </a:path>
              <a:path w="861060" h="76200">
                <a:moveTo>
                  <a:pt x="781028" y="34946"/>
                </a:moveTo>
                <a:lnTo>
                  <a:pt x="761979" y="35087"/>
                </a:lnTo>
                <a:lnTo>
                  <a:pt x="762026" y="41437"/>
                </a:lnTo>
                <a:lnTo>
                  <a:pt x="781075" y="41296"/>
                </a:lnTo>
                <a:lnTo>
                  <a:pt x="781028" y="34946"/>
                </a:lnTo>
                <a:close/>
              </a:path>
              <a:path w="861060" h="76200">
                <a:moveTo>
                  <a:pt x="783969" y="0"/>
                </a:moveTo>
                <a:lnTo>
                  <a:pt x="784532" y="76197"/>
                </a:lnTo>
                <a:lnTo>
                  <a:pt x="853157" y="41249"/>
                </a:lnTo>
                <a:lnTo>
                  <a:pt x="787425" y="41249"/>
                </a:lnTo>
                <a:lnTo>
                  <a:pt x="787378" y="34899"/>
                </a:lnTo>
                <a:lnTo>
                  <a:pt x="854934" y="34829"/>
                </a:lnTo>
                <a:lnTo>
                  <a:pt x="783969" y="0"/>
                </a:lnTo>
                <a:close/>
              </a:path>
              <a:path w="861060" h="76200">
                <a:moveTo>
                  <a:pt x="796926" y="34829"/>
                </a:moveTo>
                <a:lnTo>
                  <a:pt x="787378" y="34899"/>
                </a:lnTo>
                <a:lnTo>
                  <a:pt x="787425" y="41249"/>
                </a:lnTo>
                <a:lnTo>
                  <a:pt x="796973" y="41179"/>
                </a:lnTo>
                <a:lnTo>
                  <a:pt x="796926" y="34829"/>
                </a:lnTo>
                <a:close/>
              </a:path>
              <a:path w="861060" h="76200">
                <a:moveTo>
                  <a:pt x="854934" y="34829"/>
                </a:moveTo>
                <a:lnTo>
                  <a:pt x="796926" y="34829"/>
                </a:lnTo>
                <a:lnTo>
                  <a:pt x="796973" y="41179"/>
                </a:lnTo>
                <a:lnTo>
                  <a:pt x="787425" y="41249"/>
                </a:lnTo>
                <a:lnTo>
                  <a:pt x="853157" y="41249"/>
                </a:lnTo>
                <a:lnTo>
                  <a:pt x="860449" y="37536"/>
                </a:lnTo>
                <a:lnTo>
                  <a:pt x="854934" y="3482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4304490" y="2571156"/>
            <a:ext cx="2362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67327" y="3244362"/>
            <a:ext cx="101600" cy="456353"/>
          </a:xfrm>
          <a:custGeom>
            <a:avLst/>
            <a:gdLst/>
            <a:ahLst/>
            <a:cxnLst/>
            <a:rect l="l" t="t" r="r" b="b"/>
            <a:pathLst>
              <a:path w="76200" h="342264">
                <a:moveTo>
                  <a:pt x="41275" y="0"/>
                </a:moveTo>
                <a:lnTo>
                  <a:pt x="34925" y="0"/>
                </a:lnTo>
                <a:lnTo>
                  <a:pt x="34925" y="6350"/>
                </a:lnTo>
                <a:lnTo>
                  <a:pt x="41275" y="6350"/>
                </a:lnTo>
                <a:lnTo>
                  <a:pt x="41275" y="0"/>
                </a:lnTo>
                <a:close/>
              </a:path>
              <a:path w="76200" h="342264">
                <a:moveTo>
                  <a:pt x="41275" y="12700"/>
                </a:moveTo>
                <a:lnTo>
                  <a:pt x="34925" y="12700"/>
                </a:lnTo>
                <a:lnTo>
                  <a:pt x="34925" y="19050"/>
                </a:lnTo>
                <a:lnTo>
                  <a:pt x="41275" y="19050"/>
                </a:lnTo>
                <a:lnTo>
                  <a:pt x="41275" y="12700"/>
                </a:lnTo>
                <a:close/>
              </a:path>
              <a:path w="76200" h="342264">
                <a:moveTo>
                  <a:pt x="41275" y="25400"/>
                </a:moveTo>
                <a:lnTo>
                  <a:pt x="34925" y="25400"/>
                </a:lnTo>
                <a:lnTo>
                  <a:pt x="34925" y="31750"/>
                </a:lnTo>
                <a:lnTo>
                  <a:pt x="41275" y="31750"/>
                </a:lnTo>
                <a:lnTo>
                  <a:pt x="41275" y="25400"/>
                </a:lnTo>
                <a:close/>
              </a:path>
              <a:path w="76200" h="342264">
                <a:moveTo>
                  <a:pt x="41275" y="38100"/>
                </a:moveTo>
                <a:lnTo>
                  <a:pt x="34925" y="38100"/>
                </a:lnTo>
                <a:lnTo>
                  <a:pt x="34925" y="44450"/>
                </a:lnTo>
                <a:lnTo>
                  <a:pt x="41275" y="44450"/>
                </a:lnTo>
                <a:lnTo>
                  <a:pt x="41275" y="38100"/>
                </a:lnTo>
                <a:close/>
              </a:path>
              <a:path w="76200" h="342264">
                <a:moveTo>
                  <a:pt x="41275" y="50800"/>
                </a:moveTo>
                <a:lnTo>
                  <a:pt x="34925" y="50800"/>
                </a:lnTo>
                <a:lnTo>
                  <a:pt x="34925" y="57150"/>
                </a:lnTo>
                <a:lnTo>
                  <a:pt x="41275" y="57150"/>
                </a:lnTo>
                <a:lnTo>
                  <a:pt x="41275" y="50800"/>
                </a:lnTo>
                <a:close/>
              </a:path>
              <a:path w="76200" h="342264">
                <a:moveTo>
                  <a:pt x="41275" y="63500"/>
                </a:moveTo>
                <a:lnTo>
                  <a:pt x="34925" y="63500"/>
                </a:lnTo>
                <a:lnTo>
                  <a:pt x="34925" y="69850"/>
                </a:lnTo>
                <a:lnTo>
                  <a:pt x="41275" y="69850"/>
                </a:lnTo>
                <a:lnTo>
                  <a:pt x="41275" y="63500"/>
                </a:lnTo>
                <a:close/>
              </a:path>
              <a:path w="76200" h="342264">
                <a:moveTo>
                  <a:pt x="41275" y="76200"/>
                </a:moveTo>
                <a:lnTo>
                  <a:pt x="34925" y="76200"/>
                </a:lnTo>
                <a:lnTo>
                  <a:pt x="34925" y="82550"/>
                </a:lnTo>
                <a:lnTo>
                  <a:pt x="41275" y="82550"/>
                </a:lnTo>
                <a:lnTo>
                  <a:pt x="41275" y="76200"/>
                </a:lnTo>
                <a:close/>
              </a:path>
              <a:path w="76200" h="342264">
                <a:moveTo>
                  <a:pt x="41275" y="88900"/>
                </a:moveTo>
                <a:lnTo>
                  <a:pt x="34925" y="88900"/>
                </a:lnTo>
                <a:lnTo>
                  <a:pt x="34925" y="95250"/>
                </a:lnTo>
                <a:lnTo>
                  <a:pt x="41275" y="95250"/>
                </a:lnTo>
                <a:lnTo>
                  <a:pt x="41275" y="88900"/>
                </a:lnTo>
                <a:close/>
              </a:path>
              <a:path w="76200" h="342264">
                <a:moveTo>
                  <a:pt x="41275" y="101600"/>
                </a:moveTo>
                <a:lnTo>
                  <a:pt x="34925" y="101600"/>
                </a:lnTo>
                <a:lnTo>
                  <a:pt x="34925" y="107950"/>
                </a:lnTo>
                <a:lnTo>
                  <a:pt x="41275" y="107950"/>
                </a:lnTo>
                <a:lnTo>
                  <a:pt x="41275" y="101600"/>
                </a:lnTo>
                <a:close/>
              </a:path>
              <a:path w="76200" h="342264">
                <a:moveTo>
                  <a:pt x="41275" y="114300"/>
                </a:moveTo>
                <a:lnTo>
                  <a:pt x="34925" y="114300"/>
                </a:lnTo>
                <a:lnTo>
                  <a:pt x="34925" y="120650"/>
                </a:lnTo>
                <a:lnTo>
                  <a:pt x="41275" y="120650"/>
                </a:lnTo>
                <a:lnTo>
                  <a:pt x="41275" y="114300"/>
                </a:lnTo>
                <a:close/>
              </a:path>
              <a:path w="76200" h="342264">
                <a:moveTo>
                  <a:pt x="41275" y="127000"/>
                </a:moveTo>
                <a:lnTo>
                  <a:pt x="34925" y="127000"/>
                </a:lnTo>
                <a:lnTo>
                  <a:pt x="34925" y="133350"/>
                </a:lnTo>
                <a:lnTo>
                  <a:pt x="41275" y="133350"/>
                </a:lnTo>
                <a:lnTo>
                  <a:pt x="41275" y="127000"/>
                </a:lnTo>
                <a:close/>
              </a:path>
              <a:path w="76200" h="342264">
                <a:moveTo>
                  <a:pt x="41275" y="139700"/>
                </a:moveTo>
                <a:lnTo>
                  <a:pt x="34925" y="139700"/>
                </a:lnTo>
                <a:lnTo>
                  <a:pt x="34925" y="146050"/>
                </a:lnTo>
                <a:lnTo>
                  <a:pt x="41275" y="146050"/>
                </a:lnTo>
                <a:lnTo>
                  <a:pt x="41275" y="139700"/>
                </a:lnTo>
                <a:close/>
              </a:path>
              <a:path w="76200" h="342264">
                <a:moveTo>
                  <a:pt x="41275" y="152400"/>
                </a:moveTo>
                <a:lnTo>
                  <a:pt x="34925" y="152400"/>
                </a:lnTo>
                <a:lnTo>
                  <a:pt x="34925" y="158750"/>
                </a:lnTo>
                <a:lnTo>
                  <a:pt x="41275" y="158750"/>
                </a:lnTo>
                <a:lnTo>
                  <a:pt x="41275" y="152400"/>
                </a:lnTo>
                <a:close/>
              </a:path>
              <a:path w="76200" h="342264">
                <a:moveTo>
                  <a:pt x="41275" y="165100"/>
                </a:moveTo>
                <a:lnTo>
                  <a:pt x="34925" y="165100"/>
                </a:lnTo>
                <a:lnTo>
                  <a:pt x="34925" y="171450"/>
                </a:lnTo>
                <a:lnTo>
                  <a:pt x="41275" y="171450"/>
                </a:lnTo>
                <a:lnTo>
                  <a:pt x="41275" y="165100"/>
                </a:lnTo>
                <a:close/>
              </a:path>
              <a:path w="76200" h="342264">
                <a:moveTo>
                  <a:pt x="41275" y="177800"/>
                </a:moveTo>
                <a:lnTo>
                  <a:pt x="34925" y="177800"/>
                </a:lnTo>
                <a:lnTo>
                  <a:pt x="34925" y="184150"/>
                </a:lnTo>
                <a:lnTo>
                  <a:pt x="41275" y="184150"/>
                </a:lnTo>
                <a:lnTo>
                  <a:pt x="41275" y="177800"/>
                </a:lnTo>
                <a:close/>
              </a:path>
              <a:path w="76200" h="342264">
                <a:moveTo>
                  <a:pt x="41275" y="190500"/>
                </a:moveTo>
                <a:lnTo>
                  <a:pt x="34925" y="190500"/>
                </a:lnTo>
                <a:lnTo>
                  <a:pt x="34925" y="196850"/>
                </a:lnTo>
                <a:lnTo>
                  <a:pt x="41275" y="196850"/>
                </a:lnTo>
                <a:lnTo>
                  <a:pt x="41275" y="190500"/>
                </a:lnTo>
                <a:close/>
              </a:path>
              <a:path w="76200" h="342264">
                <a:moveTo>
                  <a:pt x="41275" y="203200"/>
                </a:moveTo>
                <a:lnTo>
                  <a:pt x="34925" y="203200"/>
                </a:lnTo>
                <a:lnTo>
                  <a:pt x="34925" y="209550"/>
                </a:lnTo>
                <a:lnTo>
                  <a:pt x="41275" y="209550"/>
                </a:lnTo>
                <a:lnTo>
                  <a:pt x="41275" y="203200"/>
                </a:lnTo>
                <a:close/>
              </a:path>
              <a:path w="76200" h="342264">
                <a:moveTo>
                  <a:pt x="41275" y="215900"/>
                </a:moveTo>
                <a:lnTo>
                  <a:pt x="34925" y="215900"/>
                </a:lnTo>
                <a:lnTo>
                  <a:pt x="34925" y="222250"/>
                </a:lnTo>
                <a:lnTo>
                  <a:pt x="41275" y="222250"/>
                </a:lnTo>
                <a:lnTo>
                  <a:pt x="41275" y="215900"/>
                </a:lnTo>
                <a:close/>
              </a:path>
              <a:path w="76200" h="342264">
                <a:moveTo>
                  <a:pt x="41275" y="228600"/>
                </a:moveTo>
                <a:lnTo>
                  <a:pt x="34925" y="228600"/>
                </a:lnTo>
                <a:lnTo>
                  <a:pt x="34925" y="234950"/>
                </a:lnTo>
                <a:lnTo>
                  <a:pt x="41275" y="234950"/>
                </a:lnTo>
                <a:lnTo>
                  <a:pt x="41275" y="228600"/>
                </a:lnTo>
                <a:close/>
              </a:path>
              <a:path w="76200" h="342264">
                <a:moveTo>
                  <a:pt x="41275" y="241300"/>
                </a:moveTo>
                <a:lnTo>
                  <a:pt x="34925" y="241300"/>
                </a:lnTo>
                <a:lnTo>
                  <a:pt x="34925" y="247650"/>
                </a:lnTo>
                <a:lnTo>
                  <a:pt x="41275" y="247650"/>
                </a:lnTo>
                <a:lnTo>
                  <a:pt x="41275" y="241300"/>
                </a:lnTo>
                <a:close/>
              </a:path>
              <a:path w="76200" h="342264">
                <a:moveTo>
                  <a:pt x="41275" y="254000"/>
                </a:moveTo>
                <a:lnTo>
                  <a:pt x="34925" y="254000"/>
                </a:lnTo>
                <a:lnTo>
                  <a:pt x="34925" y="260350"/>
                </a:lnTo>
                <a:lnTo>
                  <a:pt x="41275" y="260350"/>
                </a:lnTo>
                <a:lnTo>
                  <a:pt x="41275" y="254000"/>
                </a:lnTo>
                <a:close/>
              </a:path>
              <a:path w="76200" h="342264">
                <a:moveTo>
                  <a:pt x="76200" y="265697"/>
                </a:moveTo>
                <a:lnTo>
                  <a:pt x="0" y="265697"/>
                </a:lnTo>
                <a:lnTo>
                  <a:pt x="38100" y="341897"/>
                </a:lnTo>
                <a:lnTo>
                  <a:pt x="72523" y="273050"/>
                </a:lnTo>
                <a:lnTo>
                  <a:pt x="34925" y="273050"/>
                </a:lnTo>
                <a:lnTo>
                  <a:pt x="34925" y="266700"/>
                </a:lnTo>
                <a:lnTo>
                  <a:pt x="75698" y="266700"/>
                </a:lnTo>
                <a:lnTo>
                  <a:pt x="76200" y="265697"/>
                </a:lnTo>
                <a:close/>
              </a:path>
              <a:path w="76200" h="342264">
                <a:moveTo>
                  <a:pt x="41275" y="266700"/>
                </a:moveTo>
                <a:lnTo>
                  <a:pt x="34925" y="266700"/>
                </a:lnTo>
                <a:lnTo>
                  <a:pt x="34925" y="273050"/>
                </a:lnTo>
                <a:lnTo>
                  <a:pt x="41275" y="273050"/>
                </a:lnTo>
                <a:lnTo>
                  <a:pt x="41275" y="266700"/>
                </a:lnTo>
                <a:close/>
              </a:path>
              <a:path w="76200" h="342264">
                <a:moveTo>
                  <a:pt x="75698" y="266700"/>
                </a:moveTo>
                <a:lnTo>
                  <a:pt x="41275" y="266700"/>
                </a:lnTo>
                <a:lnTo>
                  <a:pt x="41275" y="273050"/>
                </a:lnTo>
                <a:lnTo>
                  <a:pt x="72523" y="273050"/>
                </a:lnTo>
                <a:lnTo>
                  <a:pt x="75698" y="26670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3563161" y="3152310"/>
            <a:ext cx="38354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32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83595" y="2724633"/>
            <a:ext cx="1176867" cy="443776"/>
          </a:xfrm>
          <a:prstGeom prst="rect">
            <a:avLst/>
          </a:prstGeom>
          <a:solidFill>
            <a:srgbClr val="EFF8E5"/>
          </a:solidFill>
          <a:ln w="12700">
            <a:solidFill>
              <a:srgbClr val="002060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191342">
              <a:spcBef>
                <a:spcPts val="26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CH.R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31317" y="2969607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60" h="76200">
                <a:moveTo>
                  <a:pt x="19050" y="40571"/>
                </a:moveTo>
                <a:lnTo>
                  <a:pt x="0" y="40712"/>
                </a:lnTo>
                <a:lnTo>
                  <a:pt x="46" y="47061"/>
                </a:lnTo>
                <a:lnTo>
                  <a:pt x="19096" y="46921"/>
                </a:lnTo>
                <a:lnTo>
                  <a:pt x="19050" y="40571"/>
                </a:lnTo>
                <a:close/>
              </a:path>
              <a:path w="861060" h="76200">
                <a:moveTo>
                  <a:pt x="44448" y="40383"/>
                </a:moveTo>
                <a:lnTo>
                  <a:pt x="25400" y="40524"/>
                </a:lnTo>
                <a:lnTo>
                  <a:pt x="25446" y="46874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60" h="76200">
                <a:moveTo>
                  <a:pt x="69848" y="40196"/>
                </a:moveTo>
                <a:lnTo>
                  <a:pt x="50798" y="40336"/>
                </a:lnTo>
                <a:lnTo>
                  <a:pt x="50845" y="46686"/>
                </a:lnTo>
                <a:lnTo>
                  <a:pt x="69895" y="46545"/>
                </a:lnTo>
                <a:lnTo>
                  <a:pt x="69848" y="40196"/>
                </a:lnTo>
                <a:close/>
              </a:path>
              <a:path w="861060" h="76200">
                <a:moveTo>
                  <a:pt x="95247" y="40008"/>
                </a:moveTo>
                <a:lnTo>
                  <a:pt x="76198" y="40149"/>
                </a:lnTo>
                <a:lnTo>
                  <a:pt x="76244" y="46499"/>
                </a:lnTo>
                <a:lnTo>
                  <a:pt x="95294" y="46358"/>
                </a:lnTo>
                <a:lnTo>
                  <a:pt x="95247" y="40008"/>
                </a:lnTo>
                <a:close/>
              </a:path>
              <a:path w="861060" h="76200">
                <a:moveTo>
                  <a:pt x="120647" y="39820"/>
                </a:moveTo>
                <a:lnTo>
                  <a:pt x="101597" y="39961"/>
                </a:lnTo>
                <a:lnTo>
                  <a:pt x="101644" y="46311"/>
                </a:lnTo>
                <a:lnTo>
                  <a:pt x="120694" y="46170"/>
                </a:lnTo>
                <a:lnTo>
                  <a:pt x="120647" y="39820"/>
                </a:lnTo>
                <a:close/>
              </a:path>
              <a:path w="861060" h="76200">
                <a:moveTo>
                  <a:pt x="146046" y="39634"/>
                </a:moveTo>
                <a:lnTo>
                  <a:pt x="126997" y="39775"/>
                </a:lnTo>
                <a:lnTo>
                  <a:pt x="127043" y="46123"/>
                </a:lnTo>
                <a:lnTo>
                  <a:pt x="146093" y="45984"/>
                </a:lnTo>
                <a:lnTo>
                  <a:pt x="146046" y="39634"/>
                </a:lnTo>
                <a:close/>
              </a:path>
              <a:path w="861060" h="76200">
                <a:moveTo>
                  <a:pt x="171446" y="39446"/>
                </a:moveTo>
                <a:lnTo>
                  <a:pt x="152396" y="39587"/>
                </a:lnTo>
                <a:lnTo>
                  <a:pt x="152443" y="45937"/>
                </a:lnTo>
                <a:lnTo>
                  <a:pt x="171491" y="45796"/>
                </a:lnTo>
                <a:lnTo>
                  <a:pt x="171446" y="39446"/>
                </a:lnTo>
                <a:close/>
              </a:path>
              <a:path w="861060" h="76200">
                <a:moveTo>
                  <a:pt x="196844" y="39259"/>
                </a:moveTo>
                <a:lnTo>
                  <a:pt x="177794" y="39399"/>
                </a:lnTo>
                <a:lnTo>
                  <a:pt x="177841" y="45749"/>
                </a:lnTo>
                <a:lnTo>
                  <a:pt x="196891" y="45608"/>
                </a:lnTo>
                <a:lnTo>
                  <a:pt x="196844" y="39259"/>
                </a:lnTo>
                <a:close/>
              </a:path>
              <a:path w="861060" h="76200">
                <a:moveTo>
                  <a:pt x="222243" y="39071"/>
                </a:moveTo>
                <a:lnTo>
                  <a:pt x="203194" y="39212"/>
                </a:lnTo>
                <a:lnTo>
                  <a:pt x="203241" y="45562"/>
                </a:lnTo>
                <a:lnTo>
                  <a:pt x="222290" y="45421"/>
                </a:lnTo>
                <a:lnTo>
                  <a:pt x="222243" y="39071"/>
                </a:lnTo>
                <a:close/>
              </a:path>
              <a:path w="861060" h="76200">
                <a:moveTo>
                  <a:pt x="247643" y="38883"/>
                </a:moveTo>
                <a:lnTo>
                  <a:pt x="228593" y="39024"/>
                </a:lnTo>
                <a:lnTo>
                  <a:pt x="228640" y="45374"/>
                </a:lnTo>
                <a:lnTo>
                  <a:pt x="247690" y="45233"/>
                </a:lnTo>
                <a:lnTo>
                  <a:pt x="247643" y="38883"/>
                </a:lnTo>
                <a:close/>
              </a:path>
              <a:path w="861060" h="76200">
                <a:moveTo>
                  <a:pt x="273042" y="38696"/>
                </a:moveTo>
                <a:lnTo>
                  <a:pt x="253993" y="38837"/>
                </a:lnTo>
                <a:lnTo>
                  <a:pt x="254040" y="45186"/>
                </a:lnTo>
                <a:lnTo>
                  <a:pt x="273089" y="45046"/>
                </a:lnTo>
                <a:lnTo>
                  <a:pt x="273042" y="38696"/>
                </a:lnTo>
                <a:close/>
              </a:path>
              <a:path w="861060" h="76200">
                <a:moveTo>
                  <a:pt x="298442" y="38508"/>
                </a:moveTo>
                <a:lnTo>
                  <a:pt x="279392" y="38649"/>
                </a:lnTo>
                <a:lnTo>
                  <a:pt x="279439" y="44999"/>
                </a:lnTo>
                <a:lnTo>
                  <a:pt x="298489" y="44858"/>
                </a:lnTo>
                <a:lnTo>
                  <a:pt x="298442" y="38508"/>
                </a:lnTo>
                <a:close/>
              </a:path>
              <a:path w="861060" h="76200">
                <a:moveTo>
                  <a:pt x="323841" y="38322"/>
                </a:moveTo>
                <a:lnTo>
                  <a:pt x="304792" y="38461"/>
                </a:lnTo>
                <a:lnTo>
                  <a:pt x="304839" y="44811"/>
                </a:lnTo>
                <a:lnTo>
                  <a:pt x="323888" y="44670"/>
                </a:lnTo>
                <a:lnTo>
                  <a:pt x="323841" y="38322"/>
                </a:lnTo>
                <a:close/>
              </a:path>
              <a:path w="861060" h="76200">
                <a:moveTo>
                  <a:pt x="349241" y="38134"/>
                </a:moveTo>
                <a:lnTo>
                  <a:pt x="330191" y="38275"/>
                </a:lnTo>
                <a:lnTo>
                  <a:pt x="330238" y="44625"/>
                </a:lnTo>
                <a:lnTo>
                  <a:pt x="349288" y="44484"/>
                </a:lnTo>
                <a:lnTo>
                  <a:pt x="349241" y="38134"/>
                </a:lnTo>
                <a:close/>
              </a:path>
              <a:path w="861060" h="76200">
                <a:moveTo>
                  <a:pt x="374639" y="37946"/>
                </a:moveTo>
                <a:lnTo>
                  <a:pt x="355591" y="38087"/>
                </a:lnTo>
                <a:lnTo>
                  <a:pt x="355636" y="44437"/>
                </a:lnTo>
                <a:lnTo>
                  <a:pt x="374686" y="44296"/>
                </a:lnTo>
                <a:lnTo>
                  <a:pt x="374639" y="37946"/>
                </a:lnTo>
                <a:close/>
              </a:path>
              <a:path w="861060" h="76200">
                <a:moveTo>
                  <a:pt x="400039" y="37759"/>
                </a:moveTo>
                <a:lnTo>
                  <a:pt x="380989" y="37900"/>
                </a:lnTo>
                <a:lnTo>
                  <a:pt x="381036" y="44249"/>
                </a:lnTo>
                <a:lnTo>
                  <a:pt x="400086" y="44109"/>
                </a:lnTo>
                <a:lnTo>
                  <a:pt x="400039" y="37759"/>
                </a:lnTo>
                <a:close/>
              </a:path>
              <a:path w="861060" h="76200">
                <a:moveTo>
                  <a:pt x="425438" y="37571"/>
                </a:moveTo>
                <a:lnTo>
                  <a:pt x="406388" y="37712"/>
                </a:lnTo>
                <a:lnTo>
                  <a:pt x="406435" y="44062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60" h="76200">
                <a:moveTo>
                  <a:pt x="450838" y="37384"/>
                </a:moveTo>
                <a:lnTo>
                  <a:pt x="431788" y="37524"/>
                </a:lnTo>
                <a:lnTo>
                  <a:pt x="431835" y="43874"/>
                </a:lnTo>
                <a:lnTo>
                  <a:pt x="450884" y="43734"/>
                </a:lnTo>
                <a:lnTo>
                  <a:pt x="450838" y="37384"/>
                </a:lnTo>
                <a:close/>
              </a:path>
              <a:path w="861060" h="76200">
                <a:moveTo>
                  <a:pt x="476237" y="37197"/>
                </a:moveTo>
                <a:lnTo>
                  <a:pt x="457187" y="37337"/>
                </a:lnTo>
                <a:lnTo>
                  <a:pt x="457234" y="43687"/>
                </a:lnTo>
                <a:lnTo>
                  <a:pt x="476284" y="43547"/>
                </a:lnTo>
                <a:lnTo>
                  <a:pt x="476237" y="37197"/>
                </a:lnTo>
                <a:close/>
              </a:path>
              <a:path w="861060" h="76200">
                <a:moveTo>
                  <a:pt x="501636" y="37009"/>
                </a:moveTo>
                <a:lnTo>
                  <a:pt x="482587" y="37150"/>
                </a:lnTo>
                <a:lnTo>
                  <a:pt x="482634" y="43500"/>
                </a:lnTo>
                <a:lnTo>
                  <a:pt x="501683" y="43359"/>
                </a:lnTo>
                <a:lnTo>
                  <a:pt x="501636" y="37009"/>
                </a:lnTo>
                <a:close/>
              </a:path>
              <a:path w="861060" h="76200">
                <a:moveTo>
                  <a:pt x="527036" y="36822"/>
                </a:moveTo>
                <a:lnTo>
                  <a:pt x="507986" y="36963"/>
                </a:lnTo>
                <a:lnTo>
                  <a:pt x="508033" y="43312"/>
                </a:lnTo>
                <a:lnTo>
                  <a:pt x="527083" y="43172"/>
                </a:lnTo>
                <a:lnTo>
                  <a:pt x="527036" y="36822"/>
                </a:lnTo>
                <a:close/>
              </a:path>
              <a:path w="861060" h="76200">
                <a:moveTo>
                  <a:pt x="552434" y="36634"/>
                </a:moveTo>
                <a:lnTo>
                  <a:pt x="533386" y="36775"/>
                </a:lnTo>
                <a:lnTo>
                  <a:pt x="533433" y="43125"/>
                </a:lnTo>
                <a:lnTo>
                  <a:pt x="552481" y="42984"/>
                </a:lnTo>
                <a:lnTo>
                  <a:pt x="552434" y="36634"/>
                </a:lnTo>
                <a:close/>
              </a:path>
              <a:path w="861060" h="76200">
                <a:moveTo>
                  <a:pt x="577834" y="36447"/>
                </a:moveTo>
                <a:lnTo>
                  <a:pt x="558784" y="36587"/>
                </a:lnTo>
                <a:lnTo>
                  <a:pt x="558831" y="42937"/>
                </a:lnTo>
                <a:lnTo>
                  <a:pt x="577881" y="42797"/>
                </a:lnTo>
                <a:lnTo>
                  <a:pt x="577834" y="36447"/>
                </a:lnTo>
                <a:close/>
              </a:path>
              <a:path w="861060" h="76200">
                <a:moveTo>
                  <a:pt x="603233" y="36259"/>
                </a:moveTo>
                <a:lnTo>
                  <a:pt x="584184" y="36400"/>
                </a:lnTo>
                <a:lnTo>
                  <a:pt x="584231" y="42750"/>
                </a:lnTo>
                <a:lnTo>
                  <a:pt x="603280" y="42609"/>
                </a:lnTo>
                <a:lnTo>
                  <a:pt x="603233" y="36259"/>
                </a:lnTo>
                <a:close/>
              </a:path>
              <a:path w="861060" h="76200">
                <a:moveTo>
                  <a:pt x="628633" y="36071"/>
                </a:moveTo>
                <a:lnTo>
                  <a:pt x="609583" y="36212"/>
                </a:lnTo>
                <a:lnTo>
                  <a:pt x="609630" y="42562"/>
                </a:lnTo>
                <a:lnTo>
                  <a:pt x="628680" y="42421"/>
                </a:lnTo>
                <a:lnTo>
                  <a:pt x="628633" y="36071"/>
                </a:lnTo>
                <a:close/>
              </a:path>
              <a:path w="861060" h="76200">
                <a:moveTo>
                  <a:pt x="654032" y="35885"/>
                </a:moveTo>
                <a:lnTo>
                  <a:pt x="634983" y="36026"/>
                </a:lnTo>
                <a:lnTo>
                  <a:pt x="635029" y="42374"/>
                </a:lnTo>
                <a:lnTo>
                  <a:pt x="654079" y="42235"/>
                </a:lnTo>
                <a:lnTo>
                  <a:pt x="654032" y="35885"/>
                </a:lnTo>
                <a:close/>
              </a:path>
              <a:path w="861060" h="76200">
                <a:moveTo>
                  <a:pt x="679432" y="35697"/>
                </a:moveTo>
                <a:lnTo>
                  <a:pt x="660382" y="35838"/>
                </a:lnTo>
                <a:lnTo>
                  <a:pt x="660429" y="42188"/>
                </a:lnTo>
                <a:lnTo>
                  <a:pt x="679479" y="42047"/>
                </a:lnTo>
                <a:lnTo>
                  <a:pt x="679432" y="35697"/>
                </a:lnTo>
                <a:close/>
              </a:path>
              <a:path w="861060" h="76200">
                <a:moveTo>
                  <a:pt x="704830" y="35510"/>
                </a:moveTo>
                <a:lnTo>
                  <a:pt x="685782" y="35650"/>
                </a:lnTo>
                <a:lnTo>
                  <a:pt x="685827" y="42000"/>
                </a:lnTo>
                <a:lnTo>
                  <a:pt x="704877" y="41860"/>
                </a:lnTo>
                <a:lnTo>
                  <a:pt x="704830" y="35510"/>
                </a:lnTo>
                <a:close/>
              </a:path>
              <a:path w="861060" h="76200">
                <a:moveTo>
                  <a:pt x="730230" y="35322"/>
                </a:moveTo>
                <a:lnTo>
                  <a:pt x="711180" y="35463"/>
                </a:lnTo>
                <a:lnTo>
                  <a:pt x="711227" y="41813"/>
                </a:lnTo>
                <a:lnTo>
                  <a:pt x="730276" y="41672"/>
                </a:lnTo>
                <a:lnTo>
                  <a:pt x="730230" y="35322"/>
                </a:lnTo>
                <a:close/>
              </a:path>
              <a:path w="861060" h="76200">
                <a:moveTo>
                  <a:pt x="755629" y="35134"/>
                </a:moveTo>
                <a:lnTo>
                  <a:pt x="736579" y="35275"/>
                </a:lnTo>
                <a:lnTo>
                  <a:pt x="736626" y="41625"/>
                </a:lnTo>
                <a:lnTo>
                  <a:pt x="755676" y="41484"/>
                </a:lnTo>
                <a:lnTo>
                  <a:pt x="755629" y="35134"/>
                </a:lnTo>
                <a:close/>
              </a:path>
              <a:path w="861060" h="76200">
                <a:moveTo>
                  <a:pt x="781028" y="34947"/>
                </a:moveTo>
                <a:lnTo>
                  <a:pt x="761979" y="35088"/>
                </a:lnTo>
                <a:lnTo>
                  <a:pt x="762026" y="41437"/>
                </a:lnTo>
                <a:lnTo>
                  <a:pt x="781075" y="41297"/>
                </a:lnTo>
                <a:lnTo>
                  <a:pt x="781028" y="34947"/>
                </a:lnTo>
                <a:close/>
              </a:path>
              <a:path w="861060" h="76200">
                <a:moveTo>
                  <a:pt x="783969" y="0"/>
                </a:moveTo>
                <a:lnTo>
                  <a:pt x="784532" y="76197"/>
                </a:lnTo>
                <a:lnTo>
                  <a:pt x="853154" y="41250"/>
                </a:lnTo>
                <a:lnTo>
                  <a:pt x="787425" y="41250"/>
                </a:lnTo>
                <a:lnTo>
                  <a:pt x="787378" y="34900"/>
                </a:lnTo>
                <a:lnTo>
                  <a:pt x="854934" y="34829"/>
                </a:lnTo>
                <a:lnTo>
                  <a:pt x="783969" y="0"/>
                </a:lnTo>
                <a:close/>
              </a:path>
              <a:path w="861060" h="76200">
                <a:moveTo>
                  <a:pt x="796926" y="34829"/>
                </a:moveTo>
                <a:lnTo>
                  <a:pt x="787378" y="34900"/>
                </a:lnTo>
                <a:lnTo>
                  <a:pt x="787425" y="41250"/>
                </a:lnTo>
                <a:lnTo>
                  <a:pt x="796973" y="41179"/>
                </a:lnTo>
                <a:lnTo>
                  <a:pt x="796926" y="34829"/>
                </a:lnTo>
                <a:close/>
              </a:path>
              <a:path w="861060" h="76200">
                <a:moveTo>
                  <a:pt x="854934" y="34829"/>
                </a:moveTo>
                <a:lnTo>
                  <a:pt x="796926" y="34829"/>
                </a:lnTo>
                <a:lnTo>
                  <a:pt x="796973" y="41179"/>
                </a:lnTo>
                <a:lnTo>
                  <a:pt x="787425" y="41250"/>
                </a:lnTo>
                <a:lnTo>
                  <a:pt x="853154" y="41250"/>
                </a:lnTo>
                <a:lnTo>
                  <a:pt x="860449" y="37536"/>
                </a:lnTo>
                <a:lnTo>
                  <a:pt x="854934" y="3482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9360429" y="2958709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59" h="76200">
                <a:moveTo>
                  <a:pt x="19050" y="40570"/>
                </a:moveTo>
                <a:lnTo>
                  <a:pt x="0" y="40711"/>
                </a:lnTo>
                <a:lnTo>
                  <a:pt x="46" y="47061"/>
                </a:lnTo>
                <a:lnTo>
                  <a:pt x="19096" y="46920"/>
                </a:lnTo>
                <a:lnTo>
                  <a:pt x="19050" y="40570"/>
                </a:lnTo>
                <a:close/>
              </a:path>
              <a:path w="861059" h="76200">
                <a:moveTo>
                  <a:pt x="44448" y="40383"/>
                </a:moveTo>
                <a:lnTo>
                  <a:pt x="25400" y="40523"/>
                </a:lnTo>
                <a:lnTo>
                  <a:pt x="25445" y="46873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59" h="76200">
                <a:moveTo>
                  <a:pt x="69848" y="40195"/>
                </a:moveTo>
                <a:lnTo>
                  <a:pt x="50798" y="40336"/>
                </a:lnTo>
                <a:lnTo>
                  <a:pt x="50845" y="46686"/>
                </a:lnTo>
                <a:lnTo>
                  <a:pt x="69894" y="46545"/>
                </a:lnTo>
                <a:lnTo>
                  <a:pt x="69848" y="40195"/>
                </a:lnTo>
                <a:close/>
              </a:path>
              <a:path w="861059" h="76200">
                <a:moveTo>
                  <a:pt x="95247" y="40008"/>
                </a:moveTo>
                <a:lnTo>
                  <a:pt x="76197" y="40148"/>
                </a:lnTo>
                <a:lnTo>
                  <a:pt x="76244" y="46498"/>
                </a:lnTo>
                <a:lnTo>
                  <a:pt x="95294" y="46357"/>
                </a:lnTo>
                <a:lnTo>
                  <a:pt x="95247" y="40008"/>
                </a:lnTo>
                <a:close/>
              </a:path>
              <a:path w="861059" h="76200">
                <a:moveTo>
                  <a:pt x="120646" y="39820"/>
                </a:moveTo>
                <a:lnTo>
                  <a:pt x="101597" y="39961"/>
                </a:lnTo>
                <a:lnTo>
                  <a:pt x="101644" y="46310"/>
                </a:lnTo>
                <a:lnTo>
                  <a:pt x="120693" y="46170"/>
                </a:lnTo>
                <a:lnTo>
                  <a:pt x="120646" y="39820"/>
                </a:lnTo>
                <a:close/>
              </a:path>
              <a:path w="861059" h="76200">
                <a:moveTo>
                  <a:pt x="146046" y="39632"/>
                </a:moveTo>
                <a:lnTo>
                  <a:pt x="126996" y="39773"/>
                </a:lnTo>
                <a:lnTo>
                  <a:pt x="127043" y="46123"/>
                </a:lnTo>
                <a:lnTo>
                  <a:pt x="146093" y="45982"/>
                </a:lnTo>
                <a:lnTo>
                  <a:pt x="146046" y="39632"/>
                </a:lnTo>
                <a:close/>
              </a:path>
              <a:path w="861059" h="76200">
                <a:moveTo>
                  <a:pt x="171444" y="39446"/>
                </a:moveTo>
                <a:lnTo>
                  <a:pt x="152396" y="39585"/>
                </a:lnTo>
                <a:lnTo>
                  <a:pt x="152443" y="45935"/>
                </a:lnTo>
                <a:lnTo>
                  <a:pt x="171491" y="45796"/>
                </a:lnTo>
                <a:lnTo>
                  <a:pt x="171444" y="39446"/>
                </a:lnTo>
                <a:close/>
              </a:path>
              <a:path w="861059" h="76200">
                <a:moveTo>
                  <a:pt x="196844" y="39258"/>
                </a:moveTo>
                <a:lnTo>
                  <a:pt x="177794" y="39399"/>
                </a:lnTo>
                <a:lnTo>
                  <a:pt x="177841" y="45749"/>
                </a:lnTo>
                <a:lnTo>
                  <a:pt x="196891" y="45608"/>
                </a:lnTo>
                <a:lnTo>
                  <a:pt x="196844" y="39258"/>
                </a:lnTo>
                <a:close/>
              </a:path>
              <a:path w="861059" h="76200">
                <a:moveTo>
                  <a:pt x="222243" y="39071"/>
                </a:moveTo>
                <a:lnTo>
                  <a:pt x="203194" y="39211"/>
                </a:lnTo>
                <a:lnTo>
                  <a:pt x="203241" y="45561"/>
                </a:lnTo>
                <a:lnTo>
                  <a:pt x="222290" y="45420"/>
                </a:lnTo>
                <a:lnTo>
                  <a:pt x="222243" y="39071"/>
                </a:lnTo>
                <a:close/>
              </a:path>
              <a:path w="861059" h="76200">
                <a:moveTo>
                  <a:pt x="247643" y="38883"/>
                </a:moveTo>
                <a:lnTo>
                  <a:pt x="228593" y="39024"/>
                </a:lnTo>
                <a:lnTo>
                  <a:pt x="228640" y="45373"/>
                </a:lnTo>
                <a:lnTo>
                  <a:pt x="247690" y="45233"/>
                </a:lnTo>
                <a:lnTo>
                  <a:pt x="247643" y="38883"/>
                </a:lnTo>
                <a:close/>
              </a:path>
              <a:path w="861059" h="76200">
                <a:moveTo>
                  <a:pt x="273042" y="38695"/>
                </a:moveTo>
                <a:lnTo>
                  <a:pt x="253993" y="38836"/>
                </a:lnTo>
                <a:lnTo>
                  <a:pt x="254040" y="45186"/>
                </a:lnTo>
                <a:lnTo>
                  <a:pt x="273089" y="45045"/>
                </a:lnTo>
                <a:lnTo>
                  <a:pt x="273042" y="38695"/>
                </a:lnTo>
                <a:close/>
              </a:path>
              <a:path w="861059" h="76200">
                <a:moveTo>
                  <a:pt x="298442" y="38508"/>
                </a:moveTo>
                <a:lnTo>
                  <a:pt x="279392" y="38648"/>
                </a:lnTo>
                <a:lnTo>
                  <a:pt x="279439" y="44998"/>
                </a:lnTo>
                <a:lnTo>
                  <a:pt x="298489" y="44858"/>
                </a:lnTo>
                <a:lnTo>
                  <a:pt x="298442" y="38508"/>
                </a:lnTo>
                <a:close/>
              </a:path>
              <a:path w="861059" h="76200">
                <a:moveTo>
                  <a:pt x="323841" y="38320"/>
                </a:moveTo>
                <a:lnTo>
                  <a:pt x="304792" y="38461"/>
                </a:lnTo>
                <a:lnTo>
                  <a:pt x="304838" y="44811"/>
                </a:lnTo>
                <a:lnTo>
                  <a:pt x="323888" y="44670"/>
                </a:lnTo>
                <a:lnTo>
                  <a:pt x="323841" y="38320"/>
                </a:lnTo>
                <a:close/>
              </a:path>
              <a:path w="861059" h="76200">
                <a:moveTo>
                  <a:pt x="349241" y="38134"/>
                </a:moveTo>
                <a:lnTo>
                  <a:pt x="330191" y="38273"/>
                </a:lnTo>
                <a:lnTo>
                  <a:pt x="330238" y="44623"/>
                </a:lnTo>
                <a:lnTo>
                  <a:pt x="349286" y="44483"/>
                </a:lnTo>
                <a:lnTo>
                  <a:pt x="349241" y="38134"/>
                </a:lnTo>
                <a:close/>
              </a:path>
              <a:path w="861059" h="76200">
                <a:moveTo>
                  <a:pt x="374639" y="37946"/>
                </a:moveTo>
                <a:lnTo>
                  <a:pt x="355589" y="38087"/>
                </a:lnTo>
                <a:lnTo>
                  <a:pt x="355636" y="44437"/>
                </a:lnTo>
                <a:lnTo>
                  <a:pt x="374686" y="44296"/>
                </a:lnTo>
                <a:lnTo>
                  <a:pt x="374639" y="37946"/>
                </a:lnTo>
                <a:close/>
              </a:path>
              <a:path w="861059" h="76200">
                <a:moveTo>
                  <a:pt x="400038" y="37758"/>
                </a:moveTo>
                <a:lnTo>
                  <a:pt x="380989" y="37899"/>
                </a:lnTo>
                <a:lnTo>
                  <a:pt x="381036" y="44249"/>
                </a:lnTo>
                <a:lnTo>
                  <a:pt x="400085" y="44108"/>
                </a:lnTo>
                <a:lnTo>
                  <a:pt x="400038" y="37758"/>
                </a:lnTo>
                <a:close/>
              </a:path>
              <a:path w="861059" h="76200">
                <a:moveTo>
                  <a:pt x="425438" y="37571"/>
                </a:moveTo>
                <a:lnTo>
                  <a:pt x="406388" y="37711"/>
                </a:lnTo>
                <a:lnTo>
                  <a:pt x="406435" y="44061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59" h="76200">
                <a:moveTo>
                  <a:pt x="450837" y="37383"/>
                </a:moveTo>
                <a:lnTo>
                  <a:pt x="431788" y="37524"/>
                </a:lnTo>
                <a:lnTo>
                  <a:pt x="431835" y="43874"/>
                </a:lnTo>
                <a:lnTo>
                  <a:pt x="450884" y="43733"/>
                </a:lnTo>
                <a:lnTo>
                  <a:pt x="450837" y="37383"/>
                </a:lnTo>
                <a:close/>
              </a:path>
              <a:path w="861059" h="76200">
                <a:moveTo>
                  <a:pt x="476237" y="37197"/>
                </a:moveTo>
                <a:lnTo>
                  <a:pt x="457187" y="37336"/>
                </a:lnTo>
                <a:lnTo>
                  <a:pt x="457234" y="43686"/>
                </a:lnTo>
                <a:lnTo>
                  <a:pt x="476284" y="43545"/>
                </a:lnTo>
                <a:lnTo>
                  <a:pt x="476237" y="37197"/>
                </a:lnTo>
                <a:close/>
              </a:path>
              <a:path w="861059" h="76200">
                <a:moveTo>
                  <a:pt x="501636" y="37009"/>
                </a:moveTo>
                <a:lnTo>
                  <a:pt x="482587" y="37150"/>
                </a:lnTo>
                <a:lnTo>
                  <a:pt x="482634" y="43500"/>
                </a:lnTo>
                <a:lnTo>
                  <a:pt x="501683" y="43359"/>
                </a:lnTo>
                <a:lnTo>
                  <a:pt x="501636" y="37009"/>
                </a:lnTo>
                <a:close/>
              </a:path>
              <a:path w="861059" h="76200">
                <a:moveTo>
                  <a:pt x="527036" y="36821"/>
                </a:moveTo>
                <a:lnTo>
                  <a:pt x="507986" y="36962"/>
                </a:lnTo>
                <a:lnTo>
                  <a:pt x="508033" y="43312"/>
                </a:lnTo>
                <a:lnTo>
                  <a:pt x="527083" y="43171"/>
                </a:lnTo>
                <a:lnTo>
                  <a:pt x="527036" y="36821"/>
                </a:lnTo>
                <a:close/>
              </a:path>
              <a:path w="861059" h="76200">
                <a:moveTo>
                  <a:pt x="552434" y="36634"/>
                </a:moveTo>
                <a:lnTo>
                  <a:pt x="533386" y="36774"/>
                </a:lnTo>
                <a:lnTo>
                  <a:pt x="533431" y="43124"/>
                </a:lnTo>
                <a:lnTo>
                  <a:pt x="552481" y="42984"/>
                </a:lnTo>
                <a:lnTo>
                  <a:pt x="552434" y="36634"/>
                </a:lnTo>
                <a:close/>
              </a:path>
              <a:path w="861059" h="76200">
                <a:moveTo>
                  <a:pt x="577834" y="36446"/>
                </a:moveTo>
                <a:lnTo>
                  <a:pt x="558784" y="36587"/>
                </a:lnTo>
                <a:lnTo>
                  <a:pt x="558831" y="42937"/>
                </a:lnTo>
                <a:lnTo>
                  <a:pt x="577881" y="42796"/>
                </a:lnTo>
                <a:lnTo>
                  <a:pt x="577834" y="36446"/>
                </a:lnTo>
                <a:close/>
              </a:path>
              <a:path w="861059" h="76200">
                <a:moveTo>
                  <a:pt x="603233" y="36259"/>
                </a:moveTo>
                <a:lnTo>
                  <a:pt x="584184" y="36399"/>
                </a:lnTo>
                <a:lnTo>
                  <a:pt x="584230" y="42749"/>
                </a:lnTo>
                <a:lnTo>
                  <a:pt x="603280" y="42608"/>
                </a:lnTo>
                <a:lnTo>
                  <a:pt x="603233" y="36259"/>
                </a:lnTo>
                <a:close/>
              </a:path>
              <a:path w="861059" h="76200">
                <a:moveTo>
                  <a:pt x="628633" y="36071"/>
                </a:moveTo>
                <a:lnTo>
                  <a:pt x="609583" y="36212"/>
                </a:lnTo>
                <a:lnTo>
                  <a:pt x="609630" y="42562"/>
                </a:lnTo>
                <a:lnTo>
                  <a:pt x="628679" y="42421"/>
                </a:lnTo>
                <a:lnTo>
                  <a:pt x="628633" y="36071"/>
                </a:lnTo>
                <a:close/>
              </a:path>
              <a:path w="861059" h="76200">
                <a:moveTo>
                  <a:pt x="654032" y="35883"/>
                </a:moveTo>
                <a:lnTo>
                  <a:pt x="634982" y="36024"/>
                </a:lnTo>
                <a:lnTo>
                  <a:pt x="635029" y="42374"/>
                </a:lnTo>
                <a:lnTo>
                  <a:pt x="654079" y="42233"/>
                </a:lnTo>
                <a:lnTo>
                  <a:pt x="654032" y="35883"/>
                </a:lnTo>
                <a:close/>
              </a:path>
              <a:path w="861059" h="76200">
                <a:moveTo>
                  <a:pt x="679430" y="35697"/>
                </a:moveTo>
                <a:lnTo>
                  <a:pt x="660382" y="35836"/>
                </a:lnTo>
                <a:lnTo>
                  <a:pt x="660429" y="42186"/>
                </a:lnTo>
                <a:lnTo>
                  <a:pt x="679477" y="42047"/>
                </a:lnTo>
                <a:lnTo>
                  <a:pt x="679430" y="35697"/>
                </a:lnTo>
                <a:close/>
              </a:path>
              <a:path w="861059" h="76200">
                <a:moveTo>
                  <a:pt x="704830" y="35509"/>
                </a:moveTo>
                <a:lnTo>
                  <a:pt x="685780" y="35650"/>
                </a:lnTo>
                <a:lnTo>
                  <a:pt x="685827" y="42000"/>
                </a:lnTo>
                <a:lnTo>
                  <a:pt x="704877" y="41859"/>
                </a:lnTo>
                <a:lnTo>
                  <a:pt x="704830" y="35509"/>
                </a:lnTo>
                <a:close/>
              </a:path>
              <a:path w="861059" h="76200">
                <a:moveTo>
                  <a:pt x="730229" y="35322"/>
                </a:moveTo>
                <a:lnTo>
                  <a:pt x="711180" y="35462"/>
                </a:lnTo>
                <a:lnTo>
                  <a:pt x="711227" y="41812"/>
                </a:lnTo>
                <a:lnTo>
                  <a:pt x="730276" y="41671"/>
                </a:lnTo>
                <a:lnTo>
                  <a:pt x="730229" y="35322"/>
                </a:lnTo>
                <a:close/>
              </a:path>
              <a:path w="861059" h="76200">
                <a:moveTo>
                  <a:pt x="755629" y="35134"/>
                </a:moveTo>
                <a:lnTo>
                  <a:pt x="736579" y="35275"/>
                </a:lnTo>
                <a:lnTo>
                  <a:pt x="736626" y="41625"/>
                </a:lnTo>
                <a:lnTo>
                  <a:pt x="755676" y="41484"/>
                </a:lnTo>
                <a:lnTo>
                  <a:pt x="755629" y="35134"/>
                </a:lnTo>
                <a:close/>
              </a:path>
              <a:path w="861059" h="76200">
                <a:moveTo>
                  <a:pt x="781028" y="34946"/>
                </a:moveTo>
                <a:lnTo>
                  <a:pt x="761979" y="35087"/>
                </a:lnTo>
                <a:lnTo>
                  <a:pt x="762026" y="41437"/>
                </a:lnTo>
                <a:lnTo>
                  <a:pt x="781075" y="41296"/>
                </a:lnTo>
                <a:lnTo>
                  <a:pt x="781028" y="34946"/>
                </a:lnTo>
                <a:close/>
              </a:path>
              <a:path w="861059" h="76200">
                <a:moveTo>
                  <a:pt x="783969" y="0"/>
                </a:moveTo>
                <a:lnTo>
                  <a:pt x="784532" y="76197"/>
                </a:lnTo>
                <a:lnTo>
                  <a:pt x="853156" y="41249"/>
                </a:lnTo>
                <a:lnTo>
                  <a:pt x="787425" y="41249"/>
                </a:lnTo>
                <a:lnTo>
                  <a:pt x="787378" y="34899"/>
                </a:lnTo>
                <a:lnTo>
                  <a:pt x="854933" y="34829"/>
                </a:lnTo>
                <a:lnTo>
                  <a:pt x="783969" y="0"/>
                </a:lnTo>
                <a:close/>
              </a:path>
              <a:path w="861059" h="76200">
                <a:moveTo>
                  <a:pt x="796926" y="34829"/>
                </a:moveTo>
                <a:lnTo>
                  <a:pt x="787378" y="34899"/>
                </a:lnTo>
                <a:lnTo>
                  <a:pt x="787425" y="41249"/>
                </a:lnTo>
                <a:lnTo>
                  <a:pt x="796973" y="41179"/>
                </a:lnTo>
                <a:lnTo>
                  <a:pt x="796926" y="34829"/>
                </a:lnTo>
                <a:close/>
              </a:path>
              <a:path w="861059" h="76200">
                <a:moveTo>
                  <a:pt x="854933" y="34829"/>
                </a:moveTo>
                <a:lnTo>
                  <a:pt x="796926" y="34829"/>
                </a:lnTo>
                <a:lnTo>
                  <a:pt x="796973" y="41179"/>
                </a:lnTo>
                <a:lnTo>
                  <a:pt x="787425" y="41249"/>
                </a:lnTo>
                <a:lnTo>
                  <a:pt x="853156" y="41249"/>
                </a:lnTo>
                <a:lnTo>
                  <a:pt x="860447" y="37536"/>
                </a:lnTo>
                <a:lnTo>
                  <a:pt x="854933" y="3482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7407404" y="2583348"/>
            <a:ext cx="32173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𝐶′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480405" y="2587413"/>
            <a:ext cx="72644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𝑀′</a:t>
            </a:r>
            <a:r>
              <a:rPr sz="2667" i="1" spc="-13" dirty="0">
                <a:latin typeface="Arial"/>
                <a:cs typeface="Arial"/>
              </a:rPr>
              <a:t>/</a:t>
            </a:r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⊥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726003" y="3244362"/>
            <a:ext cx="101600" cy="456353"/>
          </a:xfrm>
          <a:custGeom>
            <a:avLst/>
            <a:gdLst/>
            <a:ahLst/>
            <a:cxnLst/>
            <a:rect l="l" t="t" r="r" b="b"/>
            <a:pathLst>
              <a:path w="76200" h="342264">
                <a:moveTo>
                  <a:pt x="41273" y="0"/>
                </a:moveTo>
                <a:lnTo>
                  <a:pt x="34923" y="0"/>
                </a:lnTo>
                <a:lnTo>
                  <a:pt x="34923" y="6350"/>
                </a:lnTo>
                <a:lnTo>
                  <a:pt x="41273" y="6350"/>
                </a:lnTo>
                <a:lnTo>
                  <a:pt x="41273" y="0"/>
                </a:lnTo>
                <a:close/>
              </a:path>
              <a:path w="76200" h="342264">
                <a:moveTo>
                  <a:pt x="41273" y="12700"/>
                </a:moveTo>
                <a:lnTo>
                  <a:pt x="34923" y="12700"/>
                </a:lnTo>
                <a:lnTo>
                  <a:pt x="34923" y="19050"/>
                </a:lnTo>
                <a:lnTo>
                  <a:pt x="41273" y="19050"/>
                </a:lnTo>
                <a:lnTo>
                  <a:pt x="41273" y="12700"/>
                </a:lnTo>
                <a:close/>
              </a:path>
              <a:path w="76200" h="342264">
                <a:moveTo>
                  <a:pt x="41273" y="25400"/>
                </a:moveTo>
                <a:lnTo>
                  <a:pt x="34923" y="25400"/>
                </a:lnTo>
                <a:lnTo>
                  <a:pt x="34923" y="31750"/>
                </a:lnTo>
                <a:lnTo>
                  <a:pt x="41273" y="31750"/>
                </a:lnTo>
                <a:lnTo>
                  <a:pt x="41273" y="25400"/>
                </a:lnTo>
                <a:close/>
              </a:path>
              <a:path w="76200" h="342264">
                <a:moveTo>
                  <a:pt x="41273" y="38100"/>
                </a:moveTo>
                <a:lnTo>
                  <a:pt x="34923" y="38100"/>
                </a:lnTo>
                <a:lnTo>
                  <a:pt x="34923" y="44450"/>
                </a:lnTo>
                <a:lnTo>
                  <a:pt x="41273" y="44450"/>
                </a:lnTo>
                <a:lnTo>
                  <a:pt x="41273" y="38100"/>
                </a:lnTo>
                <a:close/>
              </a:path>
              <a:path w="76200" h="342264">
                <a:moveTo>
                  <a:pt x="41273" y="50800"/>
                </a:moveTo>
                <a:lnTo>
                  <a:pt x="34923" y="50800"/>
                </a:lnTo>
                <a:lnTo>
                  <a:pt x="34923" y="57150"/>
                </a:lnTo>
                <a:lnTo>
                  <a:pt x="41273" y="57150"/>
                </a:lnTo>
                <a:lnTo>
                  <a:pt x="41273" y="50800"/>
                </a:lnTo>
                <a:close/>
              </a:path>
              <a:path w="76200" h="342264">
                <a:moveTo>
                  <a:pt x="41273" y="63500"/>
                </a:moveTo>
                <a:lnTo>
                  <a:pt x="34923" y="63500"/>
                </a:lnTo>
                <a:lnTo>
                  <a:pt x="34923" y="69850"/>
                </a:lnTo>
                <a:lnTo>
                  <a:pt x="41273" y="69850"/>
                </a:lnTo>
                <a:lnTo>
                  <a:pt x="41273" y="63500"/>
                </a:lnTo>
                <a:close/>
              </a:path>
              <a:path w="76200" h="342264">
                <a:moveTo>
                  <a:pt x="41273" y="76200"/>
                </a:moveTo>
                <a:lnTo>
                  <a:pt x="34923" y="76200"/>
                </a:lnTo>
                <a:lnTo>
                  <a:pt x="34923" y="82550"/>
                </a:lnTo>
                <a:lnTo>
                  <a:pt x="41273" y="82550"/>
                </a:lnTo>
                <a:lnTo>
                  <a:pt x="41273" y="76200"/>
                </a:lnTo>
                <a:close/>
              </a:path>
              <a:path w="76200" h="342264">
                <a:moveTo>
                  <a:pt x="41273" y="88900"/>
                </a:moveTo>
                <a:lnTo>
                  <a:pt x="34923" y="88900"/>
                </a:lnTo>
                <a:lnTo>
                  <a:pt x="34923" y="95250"/>
                </a:lnTo>
                <a:lnTo>
                  <a:pt x="41273" y="95250"/>
                </a:lnTo>
                <a:lnTo>
                  <a:pt x="41273" y="88900"/>
                </a:lnTo>
                <a:close/>
              </a:path>
              <a:path w="76200" h="342264">
                <a:moveTo>
                  <a:pt x="41275" y="101600"/>
                </a:moveTo>
                <a:lnTo>
                  <a:pt x="34925" y="101600"/>
                </a:lnTo>
                <a:lnTo>
                  <a:pt x="34925" y="107950"/>
                </a:lnTo>
                <a:lnTo>
                  <a:pt x="41275" y="107950"/>
                </a:lnTo>
                <a:lnTo>
                  <a:pt x="41275" y="101600"/>
                </a:lnTo>
                <a:close/>
              </a:path>
              <a:path w="76200" h="342264">
                <a:moveTo>
                  <a:pt x="41275" y="114300"/>
                </a:moveTo>
                <a:lnTo>
                  <a:pt x="34925" y="114300"/>
                </a:lnTo>
                <a:lnTo>
                  <a:pt x="34925" y="120650"/>
                </a:lnTo>
                <a:lnTo>
                  <a:pt x="41275" y="120650"/>
                </a:lnTo>
                <a:lnTo>
                  <a:pt x="41275" y="114300"/>
                </a:lnTo>
                <a:close/>
              </a:path>
              <a:path w="76200" h="342264">
                <a:moveTo>
                  <a:pt x="41275" y="127000"/>
                </a:moveTo>
                <a:lnTo>
                  <a:pt x="34925" y="127000"/>
                </a:lnTo>
                <a:lnTo>
                  <a:pt x="34925" y="133350"/>
                </a:lnTo>
                <a:lnTo>
                  <a:pt x="41275" y="133350"/>
                </a:lnTo>
                <a:lnTo>
                  <a:pt x="41275" y="127000"/>
                </a:lnTo>
                <a:close/>
              </a:path>
              <a:path w="76200" h="342264">
                <a:moveTo>
                  <a:pt x="41275" y="139700"/>
                </a:moveTo>
                <a:lnTo>
                  <a:pt x="34925" y="139700"/>
                </a:lnTo>
                <a:lnTo>
                  <a:pt x="34925" y="146050"/>
                </a:lnTo>
                <a:lnTo>
                  <a:pt x="41275" y="146050"/>
                </a:lnTo>
                <a:lnTo>
                  <a:pt x="41275" y="139700"/>
                </a:lnTo>
                <a:close/>
              </a:path>
              <a:path w="76200" h="342264">
                <a:moveTo>
                  <a:pt x="41275" y="152400"/>
                </a:moveTo>
                <a:lnTo>
                  <a:pt x="34925" y="152400"/>
                </a:lnTo>
                <a:lnTo>
                  <a:pt x="34925" y="158750"/>
                </a:lnTo>
                <a:lnTo>
                  <a:pt x="41275" y="158750"/>
                </a:lnTo>
                <a:lnTo>
                  <a:pt x="41275" y="152400"/>
                </a:lnTo>
                <a:close/>
              </a:path>
              <a:path w="76200" h="342264">
                <a:moveTo>
                  <a:pt x="41275" y="165100"/>
                </a:moveTo>
                <a:lnTo>
                  <a:pt x="34925" y="165100"/>
                </a:lnTo>
                <a:lnTo>
                  <a:pt x="34925" y="171450"/>
                </a:lnTo>
                <a:lnTo>
                  <a:pt x="41275" y="171450"/>
                </a:lnTo>
                <a:lnTo>
                  <a:pt x="41275" y="165100"/>
                </a:lnTo>
                <a:close/>
              </a:path>
              <a:path w="76200" h="342264">
                <a:moveTo>
                  <a:pt x="41275" y="177800"/>
                </a:moveTo>
                <a:lnTo>
                  <a:pt x="34925" y="177800"/>
                </a:lnTo>
                <a:lnTo>
                  <a:pt x="34925" y="184150"/>
                </a:lnTo>
                <a:lnTo>
                  <a:pt x="41275" y="184150"/>
                </a:lnTo>
                <a:lnTo>
                  <a:pt x="41275" y="177800"/>
                </a:lnTo>
                <a:close/>
              </a:path>
              <a:path w="76200" h="342264">
                <a:moveTo>
                  <a:pt x="41275" y="190500"/>
                </a:moveTo>
                <a:lnTo>
                  <a:pt x="34925" y="190500"/>
                </a:lnTo>
                <a:lnTo>
                  <a:pt x="34925" y="196850"/>
                </a:lnTo>
                <a:lnTo>
                  <a:pt x="41275" y="196850"/>
                </a:lnTo>
                <a:lnTo>
                  <a:pt x="41275" y="190500"/>
                </a:lnTo>
                <a:close/>
              </a:path>
              <a:path w="76200" h="342264">
                <a:moveTo>
                  <a:pt x="41275" y="203200"/>
                </a:moveTo>
                <a:lnTo>
                  <a:pt x="34925" y="203200"/>
                </a:lnTo>
                <a:lnTo>
                  <a:pt x="34925" y="209550"/>
                </a:lnTo>
                <a:lnTo>
                  <a:pt x="41275" y="209550"/>
                </a:lnTo>
                <a:lnTo>
                  <a:pt x="41275" y="203200"/>
                </a:lnTo>
                <a:close/>
              </a:path>
              <a:path w="76200" h="342264">
                <a:moveTo>
                  <a:pt x="41275" y="215900"/>
                </a:moveTo>
                <a:lnTo>
                  <a:pt x="34925" y="215900"/>
                </a:lnTo>
                <a:lnTo>
                  <a:pt x="34925" y="222250"/>
                </a:lnTo>
                <a:lnTo>
                  <a:pt x="41275" y="222250"/>
                </a:lnTo>
                <a:lnTo>
                  <a:pt x="41275" y="215900"/>
                </a:lnTo>
                <a:close/>
              </a:path>
              <a:path w="76200" h="342264">
                <a:moveTo>
                  <a:pt x="41275" y="228600"/>
                </a:moveTo>
                <a:lnTo>
                  <a:pt x="34925" y="228600"/>
                </a:lnTo>
                <a:lnTo>
                  <a:pt x="34925" y="234950"/>
                </a:lnTo>
                <a:lnTo>
                  <a:pt x="41275" y="234950"/>
                </a:lnTo>
                <a:lnTo>
                  <a:pt x="41275" y="228600"/>
                </a:lnTo>
                <a:close/>
              </a:path>
              <a:path w="76200" h="342264">
                <a:moveTo>
                  <a:pt x="41275" y="241300"/>
                </a:moveTo>
                <a:lnTo>
                  <a:pt x="34925" y="241300"/>
                </a:lnTo>
                <a:lnTo>
                  <a:pt x="34925" y="247650"/>
                </a:lnTo>
                <a:lnTo>
                  <a:pt x="41275" y="247650"/>
                </a:lnTo>
                <a:lnTo>
                  <a:pt x="41275" y="241300"/>
                </a:lnTo>
                <a:close/>
              </a:path>
              <a:path w="76200" h="342264">
                <a:moveTo>
                  <a:pt x="41275" y="254000"/>
                </a:moveTo>
                <a:lnTo>
                  <a:pt x="34925" y="254000"/>
                </a:lnTo>
                <a:lnTo>
                  <a:pt x="34925" y="260350"/>
                </a:lnTo>
                <a:lnTo>
                  <a:pt x="41275" y="260350"/>
                </a:lnTo>
                <a:lnTo>
                  <a:pt x="41275" y="254000"/>
                </a:lnTo>
                <a:close/>
              </a:path>
              <a:path w="76200" h="342264">
                <a:moveTo>
                  <a:pt x="76200" y="265697"/>
                </a:moveTo>
                <a:lnTo>
                  <a:pt x="0" y="265697"/>
                </a:lnTo>
                <a:lnTo>
                  <a:pt x="38100" y="341897"/>
                </a:lnTo>
                <a:lnTo>
                  <a:pt x="72523" y="273050"/>
                </a:lnTo>
                <a:lnTo>
                  <a:pt x="34925" y="273050"/>
                </a:lnTo>
                <a:lnTo>
                  <a:pt x="34925" y="266700"/>
                </a:lnTo>
                <a:lnTo>
                  <a:pt x="75698" y="266700"/>
                </a:lnTo>
                <a:lnTo>
                  <a:pt x="76200" y="265697"/>
                </a:lnTo>
                <a:close/>
              </a:path>
              <a:path w="76200" h="342264">
                <a:moveTo>
                  <a:pt x="41275" y="266700"/>
                </a:moveTo>
                <a:lnTo>
                  <a:pt x="34925" y="266700"/>
                </a:lnTo>
                <a:lnTo>
                  <a:pt x="34925" y="273050"/>
                </a:lnTo>
                <a:lnTo>
                  <a:pt x="41275" y="273050"/>
                </a:lnTo>
                <a:lnTo>
                  <a:pt x="41275" y="266700"/>
                </a:lnTo>
                <a:close/>
              </a:path>
              <a:path w="76200" h="342264">
                <a:moveTo>
                  <a:pt x="75698" y="266700"/>
                </a:moveTo>
                <a:lnTo>
                  <a:pt x="41275" y="266700"/>
                </a:lnTo>
                <a:lnTo>
                  <a:pt x="41275" y="273050"/>
                </a:lnTo>
                <a:lnTo>
                  <a:pt x="72523" y="273050"/>
                </a:lnTo>
                <a:lnTo>
                  <a:pt x="75698" y="26670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8887470" y="3164502"/>
            <a:ext cx="38777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17667" y="575733"/>
            <a:ext cx="347048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CH=(CH.Sg, CH.S,</a:t>
            </a:r>
            <a:r>
              <a:rPr sz="2667" spc="-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CH.R)</a:t>
            </a:r>
            <a:endParaRPr sz="2667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50065852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spc="-7" dirty="0"/>
              <a:t>The channel setting:</a:t>
            </a:r>
            <a:r>
              <a:rPr dirty="0"/>
              <a:t> </a:t>
            </a:r>
            <a:r>
              <a:rPr spc="-7" dirty="0"/>
              <a:t>correctness</a:t>
            </a:r>
          </a:p>
        </p:txBody>
      </p:sp>
      <p:sp>
        <p:nvSpPr>
          <p:cNvPr id="3" name="object 3"/>
          <p:cNvSpPr/>
          <p:nvPr/>
        </p:nvSpPr>
        <p:spPr>
          <a:xfrm>
            <a:off x="1684276" y="1543901"/>
            <a:ext cx="8823416" cy="3133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5628216" y="1591733"/>
            <a:ext cx="86190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</a:t>
            </a:r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g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0114" y="1250357"/>
            <a:ext cx="38354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32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3091" y="1225973"/>
            <a:ext cx="38777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4421" y="2579286"/>
            <a:ext cx="540668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4997" y="2571156"/>
            <a:ext cx="47020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61129" y="3530260"/>
            <a:ext cx="4495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14564" y="3554644"/>
            <a:ext cx="36237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40814" y="2766230"/>
            <a:ext cx="905933" cy="1769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120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CH.S</a:t>
            </a:r>
            <a:endParaRPr sz="2667" dirty="0">
              <a:latin typeface="Cambria Math"/>
              <a:cs typeface="Cambria Math"/>
            </a:endParaRPr>
          </a:p>
          <a:p>
            <a:pPr marL="538467">
              <a:lnSpc>
                <a:spcPts val="3120"/>
              </a:lnSpc>
            </a:pPr>
            <a:r>
              <a:rPr sz="4000" spc="32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  <a:p>
            <a:pPr marL="16933">
              <a:lnSpc>
                <a:spcPts val="3087"/>
              </a:lnSpc>
              <a:spcBef>
                <a:spcPts val="144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CH.S</a:t>
            </a:r>
            <a:endParaRPr sz="2667" dirty="0">
              <a:latin typeface="Cambria Math"/>
              <a:cs typeface="Cambria Math"/>
            </a:endParaRPr>
          </a:p>
          <a:p>
            <a:pPr marL="536773">
              <a:lnSpc>
                <a:spcPts val="3087"/>
              </a:lnSpc>
            </a:pPr>
            <a:r>
              <a:rPr sz="4000" spc="32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40788" y="4698193"/>
            <a:ext cx="1176867" cy="521547"/>
          </a:xfrm>
          <a:custGeom>
            <a:avLst/>
            <a:gdLst/>
            <a:ahLst/>
            <a:cxnLst/>
            <a:rect l="l" t="t" r="r" b="b"/>
            <a:pathLst>
              <a:path w="882650" h="391160">
                <a:moveTo>
                  <a:pt x="0" y="0"/>
                </a:moveTo>
                <a:lnTo>
                  <a:pt x="882650" y="0"/>
                </a:lnTo>
                <a:lnTo>
                  <a:pt x="882650" y="390806"/>
                </a:lnTo>
                <a:lnTo>
                  <a:pt x="0" y="390806"/>
                </a:lnTo>
                <a:lnTo>
                  <a:pt x="0" y="0"/>
                </a:lnTo>
                <a:close/>
              </a:path>
            </a:pathLst>
          </a:custGeom>
          <a:solidFill>
            <a:srgbClr val="EFF8E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2840788" y="4698193"/>
            <a:ext cx="1176867" cy="521547"/>
          </a:xfrm>
          <a:custGeom>
            <a:avLst/>
            <a:gdLst/>
            <a:ahLst/>
            <a:cxnLst/>
            <a:rect l="l" t="t" r="r" b="b"/>
            <a:pathLst>
              <a:path w="882650" h="391160">
                <a:moveTo>
                  <a:pt x="0" y="0"/>
                </a:moveTo>
                <a:lnTo>
                  <a:pt x="882650" y="0"/>
                </a:lnTo>
                <a:lnTo>
                  <a:pt x="882650" y="390806"/>
                </a:lnTo>
                <a:lnTo>
                  <a:pt x="0" y="3908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3045047" y="4737269"/>
            <a:ext cx="69596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CH.S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692839" y="4912772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60" h="76200">
                <a:moveTo>
                  <a:pt x="19049" y="40570"/>
                </a:moveTo>
                <a:lnTo>
                  <a:pt x="0" y="40711"/>
                </a:lnTo>
                <a:lnTo>
                  <a:pt x="46" y="47061"/>
                </a:lnTo>
                <a:lnTo>
                  <a:pt x="19096" y="46920"/>
                </a:lnTo>
                <a:lnTo>
                  <a:pt x="19049" y="40570"/>
                </a:lnTo>
                <a:close/>
              </a:path>
              <a:path w="861060" h="76200">
                <a:moveTo>
                  <a:pt x="44448" y="40383"/>
                </a:moveTo>
                <a:lnTo>
                  <a:pt x="25399" y="40523"/>
                </a:lnTo>
                <a:lnTo>
                  <a:pt x="25446" y="46873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60" h="76200">
                <a:moveTo>
                  <a:pt x="69848" y="40195"/>
                </a:moveTo>
                <a:lnTo>
                  <a:pt x="50798" y="40336"/>
                </a:lnTo>
                <a:lnTo>
                  <a:pt x="50845" y="46686"/>
                </a:lnTo>
                <a:lnTo>
                  <a:pt x="69895" y="46545"/>
                </a:lnTo>
                <a:lnTo>
                  <a:pt x="69848" y="40195"/>
                </a:lnTo>
                <a:close/>
              </a:path>
              <a:path w="861060" h="76200">
                <a:moveTo>
                  <a:pt x="95247" y="40008"/>
                </a:moveTo>
                <a:lnTo>
                  <a:pt x="76198" y="40148"/>
                </a:lnTo>
                <a:lnTo>
                  <a:pt x="76245" y="46498"/>
                </a:lnTo>
                <a:lnTo>
                  <a:pt x="95294" y="46357"/>
                </a:lnTo>
                <a:lnTo>
                  <a:pt x="95247" y="40008"/>
                </a:lnTo>
                <a:close/>
              </a:path>
              <a:path w="861060" h="76200">
                <a:moveTo>
                  <a:pt x="120647" y="39820"/>
                </a:moveTo>
                <a:lnTo>
                  <a:pt x="101597" y="39961"/>
                </a:lnTo>
                <a:lnTo>
                  <a:pt x="101644" y="46310"/>
                </a:lnTo>
                <a:lnTo>
                  <a:pt x="120694" y="46170"/>
                </a:lnTo>
                <a:lnTo>
                  <a:pt x="120647" y="39820"/>
                </a:lnTo>
                <a:close/>
              </a:path>
              <a:path w="861060" h="76200">
                <a:moveTo>
                  <a:pt x="146045" y="39632"/>
                </a:moveTo>
                <a:lnTo>
                  <a:pt x="126997" y="39773"/>
                </a:lnTo>
                <a:lnTo>
                  <a:pt x="127042" y="46123"/>
                </a:lnTo>
                <a:lnTo>
                  <a:pt x="146092" y="45982"/>
                </a:lnTo>
                <a:lnTo>
                  <a:pt x="146045" y="39632"/>
                </a:lnTo>
                <a:close/>
              </a:path>
              <a:path w="861060" h="76200">
                <a:moveTo>
                  <a:pt x="171445" y="39446"/>
                </a:moveTo>
                <a:lnTo>
                  <a:pt x="152395" y="39585"/>
                </a:lnTo>
                <a:lnTo>
                  <a:pt x="152442" y="45935"/>
                </a:lnTo>
                <a:lnTo>
                  <a:pt x="171492" y="45796"/>
                </a:lnTo>
                <a:lnTo>
                  <a:pt x="171445" y="39446"/>
                </a:lnTo>
                <a:close/>
              </a:path>
              <a:path w="861060" h="76200">
                <a:moveTo>
                  <a:pt x="196844" y="39258"/>
                </a:moveTo>
                <a:lnTo>
                  <a:pt x="177794" y="39399"/>
                </a:lnTo>
                <a:lnTo>
                  <a:pt x="177841" y="45749"/>
                </a:lnTo>
                <a:lnTo>
                  <a:pt x="196891" y="45608"/>
                </a:lnTo>
                <a:lnTo>
                  <a:pt x="196844" y="39258"/>
                </a:lnTo>
                <a:close/>
              </a:path>
              <a:path w="861060" h="76200">
                <a:moveTo>
                  <a:pt x="222244" y="39071"/>
                </a:moveTo>
                <a:lnTo>
                  <a:pt x="203194" y="39211"/>
                </a:lnTo>
                <a:lnTo>
                  <a:pt x="203241" y="45561"/>
                </a:lnTo>
                <a:lnTo>
                  <a:pt x="222290" y="45420"/>
                </a:lnTo>
                <a:lnTo>
                  <a:pt x="222244" y="39071"/>
                </a:lnTo>
                <a:close/>
              </a:path>
              <a:path w="861060" h="76200">
                <a:moveTo>
                  <a:pt x="247643" y="38883"/>
                </a:moveTo>
                <a:lnTo>
                  <a:pt x="228593" y="39024"/>
                </a:lnTo>
                <a:lnTo>
                  <a:pt x="228640" y="45373"/>
                </a:lnTo>
                <a:lnTo>
                  <a:pt x="247690" y="45233"/>
                </a:lnTo>
                <a:lnTo>
                  <a:pt x="247643" y="38883"/>
                </a:lnTo>
                <a:close/>
              </a:path>
              <a:path w="861060" h="76200">
                <a:moveTo>
                  <a:pt x="273041" y="38695"/>
                </a:moveTo>
                <a:lnTo>
                  <a:pt x="253993" y="38836"/>
                </a:lnTo>
                <a:lnTo>
                  <a:pt x="254040" y="45186"/>
                </a:lnTo>
                <a:lnTo>
                  <a:pt x="273088" y="45045"/>
                </a:lnTo>
                <a:lnTo>
                  <a:pt x="273041" y="38695"/>
                </a:lnTo>
                <a:close/>
              </a:path>
              <a:path w="861060" h="76200">
                <a:moveTo>
                  <a:pt x="298441" y="38508"/>
                </a:moveTo>
                <a:lnTo>
                  <a:pt x="279391" y="38648"/>
                </a:lnTo>
                <a:lnTo>
                  <a:pt x="279438" y="44998"/>
                </a:lnTo>
                <a:lnTo>
                  <a:pt x="298488" y="44858"/>
                </a:lnTo>
                <a:lnTo>
                  <a:pt x="298441" y="38508"/>
                </a:lnTo>
                <a:close/>
              </a:path>
              <a:path w="861060" h="76200">
                <a:moveTo>
                  <a:pt x="323840" y="38320"/>
                </a:moveTo>
                <a:lnTo>
                  <a:pt x="304791" y="38461"/>
                </a:lnTo>
                <a:lnTo>
                  <a:pt x="304838" y="44811"/>
                </a:lnTo>
                <a:lnTo>
                  <a:pt x="323887" y="44670"/>
                </a:lnTo>
                <a:lnTo>
                  <a:pt x="323840" y="38320"/>
                </a:lnTo>
                <a:close/>
              </a:path>
              <a:path w="861060" h="76200">
                <a:moveTo>
                  <a:pt x="349240" y="38134"/>
                </a:moveTo>
                <a:lnTo>
                  <a:pt x="330190" y="38273"/>
                </a:lnTo>
                <a:lnTo>
                  <a:pt x="330237" y="44623"/>
                </a:lnTo>
                <a:lnTo>
                  <a:pt x="349287" y="44483"/>
                </a:lnTo>
                <a:lnTo>
                  <a:pt x="349240" y="38134"/>
                </a:lnTo>
                <a:close/>
              </a:path>
              <a:path w="861060" h="76200">
                <a:moveTo>
                  <a:pt x="374639" y="37946"/>
                </a:moveTo>
                <a:lnTo>
                  <a:pt x="355590" y="38087"/>
                </a:lnTo>
                <a:lnTo>
                  <a:pt x="355637" y="44437"/>
                </a:lnTo>
                <a:lnTo>
                  <a:pt x="374686" y="44296"/>
                </a:lnTo>
                <a:lnTo>
                  <a:pt x="374639" y="37946"/>
                </a:lnTo>
                <a:close/>
              </a:path>
              <a:path w="861060" h="76200">
                <a:moveTo>
                  <a:pt x="400039" y="37758"/>
                </a:moveTo>
                <a:lnTo>
                  <a:pt x="380989" y="37899"/>
                </a:lnTo>
                <a:lnTo>
                  <a:pt x="381036" y="44249"/>
                </a:lnTo>
                <a:lnTo>
                  <a:pt x="400086" y="44108"/>
                </a:lnTo>
                <a:lnTo>
                  <a:pt x="400039" y="37758"/>
                </a:lnTo>
                <a:close/>
              </a:path>
              <a:path w="861060" h="76200">
                <a:moveTo>
                  <a:pt x="425438" y="37571"/>
                </a:moveTo>
                <a:lnTo>
                  <a:pt x="406389" y="37711"/>
                </a:lnTo>
                <a:lnTo>
                  <a:pt x="406435" y="44061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60" h="76200">
                <a:moveTo>
                  <a:pt x="450838" y="37383"/>
                </a:moveTo>
                <a:lnTo>
                  <a:pt x="431788" y="37524"/>
                </a:lnTo>
                <a:lnTo>
                  <a:pt x="431835" y="43874"/>
                </a:lnTo>
                <a:lnTo>
                  <a:pt x="450885" y="43733"/>
                </a:lnTo>
                <a:lnTo>
                  <a:pt x="450838" y="37383"/>
                </a:lnTo>
                <a:close/>
              </a:path>
              <a:path w="861060" h="76200">
                <a:moveTo>
                  <a:pt x="476236" y="37197"/>
                </a:moveTo>
                <a:lnTo>
                  <a:pt x="457186" y="37336"/>
                </a:lnTo>
                <a:lnTo>
                  <a:pt x="457233" y="43686"/>
                </a:lnTo>
                <a:lnTo>
                  <a:pt x="476283" y="43545"/>
                </a:lnTo>
                <a:lnTo>
                  <a:pt x="476236" y="37197"/>
                </a:lnTo>
                <a:close/>
              </a:path>
              <a:path w="861060" h="76200">
                <a:moveTo>
                  <a:pt x="501636" y="37009"/>
                </a:moveTo>
                <a:lnTo>
                  <a:pt x="482586" y="37150"/>
                </a:lnTo>
                <a:lnTo>
                  <a:pt x="482633" y="43500"/>
                </a:lnTo>
                <a:lnTo>
                  <a:pt x="501682" y="43359"/>
                </a:lnTo>
                <a:lnTo>
                  <a:pt x="501636" y="37009"/>
                </a:lnTo>
                <a:close/>
              </a:path>
              <a:path w="861060" h="76200">
                <a:moveTo>
                  <a:pt x="527035" y="36821"/>
                </a:moveTo>
                <a:lnTo>
                  <a:pt x="507985" y="36962"/>
                </a:lnTo>
                <a:lnTo>
                  <a:pt x="508032" y="43312"/>
                </a:lnTo>
                <a:lnTo>
                  <a:pt x="527082" y="43171"/>
                </a:lnTo>
                <a:lnTo>
                  <a:pt x="527035" y="36821"/>
                </a:lnTo>
                <a:close/>
              </a:path>
              <a:path w="861060" h="76200">
                <a:moveTo>
                  <a:pt x="552434" y="36634"/>
                </a:moveTo>
                <a:lnTo>
                  <a:pt x="533385" y="36774"/>
                </a:lnTo>
                <a:lnTo>
                  <a:pt x="533432" y="43124"/>
                </a:lnTo>
                <a:lnTo>
                  <a:pt x="552481" y="42984"/>
                </a:lnTo>
                <a:lnTo>
                  <a:pt x="552434" y="36634"/>
                </a:lnTo>
                <a:close/>
              </a:path>
              <a:path w="861060" h="76200">
                <a:moveTo>
                  <a:pt x="577834" y="36446"/>
                </a:moveTo>
                <a:lnTo>
                  <a:pt x="558784" y="36587"/>
                </a:lnTo>
                <a:lnTo>
                  <a:pt x="558831" y="42937"/>
                </a:lnTo>
                <a:lnTo>
                  <a:pt x="577881" y="42796"/>
                </a:lnTo>
                <a:lnTo>
                  <a:pt x="577834" y="36446"/>
                </a:lnTo>
                <a:close/>
              </a:path>
              <a:path w="861060" h="76200">
                <a:moveTo>
                  <a:pt x="603233" y="36259"/>
                </a:moveTo>
                <a:lnTo>
                  <a:pt x="584184" y="36399"/>
                </a:lnTo>
                <a:lnTo>
                  <a:pt x="584231" y="42749"/>
                </a:lnTo>
                <a:lnTo>
                  <a:pt x="603280" y="42608"/>
                </a:lnTo>
                <a:lnTo>
                  <a:pt x="603233" y="36259"/>
                </a:lnTo>
                <a:close/>
              </a:path>
              <a:path w="861060" h="76200">
                <a:moveTo>
                  <a:pt x="628633" y="36071"/>
                </a:moveTo>
                <a:lnTo>
                  <a:pt x="609583" y="36212"/>
                </a:lnTo>
                <a:lnTo>
                  <a:pt x="609630" y="42562"/>
                </a:lnTo>
                <a:lnTo>
                  <a:pt x="628680" y="42421"/>
                </a:lnTo>
                <a:lnTo>
                  <a:pt x="628633" y="36071"/>
                </a:lnTo>
                <a:close/>
              </a:path>
              <a:path w="861060" h="76200">
                <a:moveTo>
                  <a:pt x="654031" y="35883"/>
                </a:moveTo>
                <a:lnTo>
                  <a:pt x="634983" y="36024"/>
                </a:lnTo>
                <a:lnTo>
                  <a:pt x="635030" y="42374"/>
                </a:lnTo>
                <a:lnTo>
                  <a:pt x="654078" y="42233"/>
                </a:lnTo>
                <a:lnTo>
                  <a:pt x="654031" y="35883"/>
                </a:lnTo>
                <a:close/>
              </a:path>
              <a:path w="861060" h="76200">
                <a:moveTo>
                  <a:pt x="679431" y="35697"/>
                </a:moveTo>
                <a:lnTo>
                  <a:pt x="660381" y="35836"/>
                </a:lnTo>
                <a:lnTo>
                  <a:pt x="660428" y="42186"/>
                </a:lnTo>
                <a:lnTo>
                  <a:pt x="679478" y="42047"/>
                </a:lnTo>
                <a:lnTo>
                  <a:pt x="679431" y="35697"/>
                </a:lnTo>
                <a:close/>
              </a:path>
              <a:path w="861060" h="76200">
                <a:moveTo>
                  <a:pt x="704830" y="35509"/>
                </a:moveTo>
                <a:lnTo>
                  <a:pt x="685781" y="35650"/>
                </a:lnTo>
                <a:lnTo>
                  <a:pt x="685827" y="42000"/>
                </a:lnTo>
                <a:lnTo>
                  <a:pt x="704877" y="41859"/>
                </a:lnTo>
                <a:lnTo>
                  <a:pt x="704830" y="35509"/>
                </a:lnTo>
                <a:close/>
              </a:path>
              <a:path w="861060" h="76200">
                <a:moveTo>
                  <a:pt x="730230" y="35322"/>
                </a:moveTo>
                <a:lnTo>
                  <a:pt x="711180" y="35462"/>
                </a:lnTo>
                <a:lnTo>
                  <a:pt x="711227" y="41812"/>
                </a:lnTo>
                <a:lnTo>
                  <a:pt x="730277" y="41671"/>
                </a:lnTo>
                <a:lnTo>
                  <a:pt x="730230" y="35322"/>
                </a:lnTo>
                <a:close/>
              </a:path>
              <a:path w="861060" h="76200">
                <a:moveTo>
                  <a:pt x="755629" y="35134"/>
                </a:moveTo>
                <a:lnTo>
                  <a:pt x="736579" y="35275"/>
                </a:lnTo>
                <a:lnTo>
                  <a:pt x="736626" y="41625"/>
                </a:lnTo>
                <a:lnTo>
                  <a:pt x="755676" y="41484"/>
                </a:lnTo>
                <a:lnTo>
                  <a:pt x="755629" y="35134"/>
                </a:lnTo>
                <a:close/>
              </a:path>
              <a:path w="861060" h="76200">
                <a:moveTo>
                  <a:pt x="781029" y="34946"/>
                </a:moveTo>
                <a:lnTo>
                  <a:pt x="761979" y="35087"/>
                </a:lnTo>
                <a:lnTo>
                  <a:pt x="762026" y="41437"/>
                </a:lnTo>
                <a:lnTo>
                  <a:pt x="781075" y="41296"/>
                </a:lnTo>
                <a:lnTo>
                  <a:pt x="781029" y="34946"/>
                </a:lnTo>
                <a:close/>
              </a:path>
              <a:path w="861060" h="76200">
                <a:moveTo>
                  <a:pt x="783969" y="0"/>
                </a:moveTo>
                <a:lnTo>
                  <a:pt x="784531" y="76197"/>
                </a:lnTo>
                <a:lnTo>
                  <a:pt x="853156" y="41249"/>
                </a:lnTo>
                <a:lnTo>
                  <a:pt x="787425" y="41249"/>
                </a:lnTo>
                <a:lnTo>
                  <a:pt x="787378" y="34899"/>
                </a:lnTo>
                <a:lnTo>
                  <a:pt x="854934" y="34829"/>
                </a:lnTo>
                <a:lnTo>
                  <a:pt x="783969" y="0"/>
                </a:lnTo>
                <a:close/>
              </a:path>
              <a:path w="861060" h="76200">
                <a:moveTo>
                  <a:pt x="796925" y="34829"/>
                </a:moveTo>
                <a:lnTo>
                  <a:pt x="787378" y="34899"/>
                </a:lnTo>
                <a:lnTo>
                  <a:pt x="787425" y="41249"/>
                </a:lnTo>
                <a:lnTo>
                  <a:pt x="796972" y="41179"/>
                </a:lnTo>
                <a:lnTo>
                  <a:pt x="796925" y="34829"/>
                </a:lnTo>
                <a:close/>
              </a:path>
              <a:path w="861060" h="76200">
                <a:moveTo>
                  <a:pt x="854934" y="34829"/>
                </a:moveTo>
                <a:lnTo>
                  <a:pt x="796925" y="34829"/>
                </a:lnTo>
                <a:lnTo>
                  <a:pt x="796972" y="41179"/>
                </a:lnTo>
                <a:lnTo>
                  <a:pt x="787425" y="41249"/>
                </a:lnTo>
                <a:lnTo>
                  <a:pt x="853156" y="41249"/>
                </a:lnTo>
                <a:lnTo>
                  <a:pt x="860448" y="37536"/>
                </a:lnTo>
                <a:lnTo>
                  <a:pt x="854934" y="3482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2061129" y="4521878"/>
            <a:ext cx="57553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013389" y="4919572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60" h="76200">
                <a:moveTo>
                  <a:pt x="19050" y="40571"/>
                </a:moveTo>
                <a:lnTo>
                  <a:pt x="0" y="40712"/>
                </a:lnTo>
                <a:lnTo>
                  <a:pt x="46" y="47062"/>
                </a:lnTo>
                <a:lnTo>
                  <a:pt x="19096" y="46921"/>
                </a:lnTo>
                <a:lnTo>
                  <a:pt x="19050" y="40571"/>
                </a:lnTo>
                <a:close/>
              </a:path>
              <a:path w="861060" h="76200">
                <a:moveTo>
                  <a:pt x="44448" y="40383"/>
                </a:moveTo>
                <a:lnTo>
                  <a:pt x="25400" y="40524"/>
                </a:lnTo>
                <a:lnTo>
                  <a:pt x="25446" y="46874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60" h="76200">
                <a:moveTo>
                  <a:pt x="69848" y="40196"/>
                </a:moveTo>
                <a:lnTo>
                  <a:pt x="50798" y="40337"/>
                </a:lnTo>
                <a:lnTo>
                  <a:pt x="50845" y="46686"/>
                </a:lnTo>
                <a:lnTo>
                  <a:pt x="69895" y="46546"/>
                </a:lnTo>
                <a:lnTo>
                  <a:pt x="69848" y="40196"/>
                </a:lnTo>
                <a:close/>
              </a:path>
              <a:path w="861060" h="76200">
                <a:moveTo>
                  <a:pt x="95247" y="40008"/>
                </a:moveTo>
                <a:lnTo>
                  <a:pt x="76198" y="40149"/>
                </a:lnTo>
                <a:lnTo>
                  <a:pt x="76244" y="46499"/>
                </a:lnTo>
                <a:lnTo>
                  <a:pt x="95294" y="46358"/>
                </a:lnTo>
                <a:lnTo>
                  <a:pt x="95247" y="40008"/>
                </a:lnTo>
                <a:close/>
              </a:path>
              <a:path w="861060" h="76200">
                <a:moveTo>
                  <a:pt x="120647" y="39822"/>
                </a:moveTo>
                <a:lnTo>
                  <a:pt x="101597" y="39961"/>
                </a:lnTo>
                <a:lnTo>
                  <a:pt x="101644" y="46311"/>
                </a:lnTo>
                <a:lnTo>
                  <a:pt x="120693" y="46172"/>
                </a:lnTo>
                <a:lnTo>
                  <a:pt x="120647" y="39822"/>
                </a:lnTo>
                <a:close/>
              </a:path>
              <a:path w="861060" h="76200">
                <a:moveTo>
                  <a:pt x="146046" y="39634"/>
                </a:moveTo>
                <a:lnTo>
                  <a:pt x="126996" y="39775"/>
                </a:lnTo>
                <a:lnTo>
                  <a:pt x="127043" y="46125"/>
                </a:lnTo>
                <a:lnTo>
                  <a:pt x="146093" y="45984"/>
                </a:lnTo>
                <a:lnTo>
                  <a:pt x="146046" y="39634"/>
                </a:lnTo>
                <a:close/>
              </a:path>
              <a:path w="861060" h="76200">
                <a:moveTo>
                  <a:pt x="171444" y="39446"/>
                </a:moveTo>
                <a:lnTo>
                  <a:pt x="152396" y="39587"/>
                </a:lnTo>
                <a:lnTo>
                  <a:pt x="152443" y="45937"/>
                </a:lnTo>
                <a:lnTo>
                  <a:pt x="171491" y="45796"/>
                </a:lnTo>
                <a:lnTo>
                  <a:pt x="171444" y="39446"/>
                </a:lnTo>
                <a:close/>
              </a:path>
              <a:path w="861060" h="76200">
                <a:moveTo>
                  <a:pt x="196844" y="39259"/>
                </a:moveTo>
                <a:lnTo>
                  <a:pt x="177794" y="39400"/>
                </a:lnTo>
                <a:lnTo>
                  <a:pt x="177841" y="45749"/>
                </a:lnTo>
                <a:lnTo>
                  <a:pt x="196891" y="45609"/>
                </a:lnTo>
                <a:lnTo>
                  <a:pt x="196844" y="39259"/>
                </a:lnTo>
                <a:close/>
              </a:path>
              <a:path w="861060" h="76200">
                <a:moveTo>
                  <a:pt x="222243" y="39071"/>
                </a:moveTo>
                <a:lnTo>
                  <a:pt x="203194" y="39212"/>
                </a:lnTo>
                <a:lnTo>
                  <a:pt x="203241" y="45562"/>
                </a:lnTo>
                <a:lnTo>
                  <a:pt x="222290" y="45421"/>
                </a:lnTo>
                <a:lnTo>
                  <a:pt x="222243" y="39071"/>
                </a:lnTo>
                <a:close/>
              </a:path>
              <a:path w="861060" h="76200">
                <a:moveTo>
                  <a:pt x="247643" y="38884"/>
                </a:moveTo>
                <a:lnTo>
                  <a:pt x="228593" y="39024"/>
                </a:lnTo>
                <a:lnTo>
                  <a:pt x="228640" y="45374"/>
                </a:lnTo>
                <a:lnTo>
                  <a:pt x="247690" y="45234"/>
                </a:lnTo>
                <a:lnTo>
                  <a:pt x="247643" y="38884"/>
                </a:lnTo>
                <a:close/>
              </a:path>
              <a:path w="861060" h="76200">
                <a:moveTo>
                  <a:pt x="273042" y="38696"/>
                </a:moveTo>
                <a:lnTo>
                  <a:pt x="253993" y="38837"/>
                </a:lnTo>
                <a:lnTo>
                  <a:pt x="254040" y="45187"/>
                </a:lnTo>
                <a:lnTo>
                  <a:pt x="273089" y="45046"/>
                </a:lnTo>
                <a:lnTo>
                  <a:pt x="273042" y="38696"/>
                </a:lnTo>
                <a:close/>
              </a:path>
              <a:path w="861060" h="76200">
                <a:moveTo>
                  <a:pt x="298442" y="38508"/>
                </a:moveTo>
                <a:lnTo>
                  <a:pt x="279392" y="38649"/>
                </a:lnTo>
                <a:lnTo>
                  <a:pt x="279439" y="44999"/>
                </a:lnTo>
                <a:lnTo>
                  <a:pt x="298489" y="44858"/>
                </a:lnTo>
                <a:lnTo>
                  <a:pt x="298442" y="38508"/>
                </a:lnTo>
                <a:close/>
              </a:path>
              <a:path w="861060" h="76200">
                <a:moveTo>
                  <a:pt x="323841" y="38322"/>
                </a:moveTo>
                <a:lnTo>
                  <a:pt x="304792" y="38463"/>
                </a:lnTo>
                <a:lnTo>
                  <a:pt x="304839" y="44811"/>
                </a:lnTo>
                <a:lnTo>
                  <a:pt x="323888" y="44672"/>
                </a:lnTo>
                <a:lnTo>
                  <a:pt x="323841" y="38322"/>
                </a:lnTo>
                <a:close/>
              </a:path>
              <a:path w="861060" h="76200">
                <a:moveTo>
                  <a:pt x="349241" y="38134"/>
                </a:moveTo>
                <a:lnTo>
                  <a:pt x="330191" y="38275"/>
                </a:lnTo>
                <a:lnTo>
                  <a:pt x="330238" y="44625"/>
                </a:lnTo>
                <a:lnTo>
                  <a:pt x="349288" y="44484"/>
                </a:lnTo>
                <a:lnTo>
                  <a:pt x="349241" y="38134"/>
                </a:lnTo>
                <a:close/>
              </a:path>
              <a:path w="861060" h="76200">
                <a:moveTo>
                  <a:pt x="374639" y="37947"/>
                </a:moveTo>
                <a:lnTo>
                  <a:pt x="355589" y="38087"/>
                </a:lnTo>
                <a:lnTo>
                  <a:pt x="355636" y="44437"/>
                </a:lnTo>
                <a:lnTo>
                  <a:pt x="374686" y="44297"/>
                </a:lnTo>
                <a:lnTo>
                  <a:pt x="374639" y="37947"/>
                </a:lnTo>
                <a:close/>
              </a:path>
              <a:path w="861060" h="76200">
                <a:moveTo>
                  <a:pt x="400039" y="37759"/>
                </a:moveTo>
                <a:lnTo>
                  <a:pt x="380989" y="37900"/>
                </a:lnTo>
                <a:lnTo>
                  <a:pt x="381036" y="44250"/>
                </a:lnTo>
                <a:lnTo>
                  <a:pt x="400085" y="44109"/>
                </a:lnTo>
                <a:lnTo>
                  <a:pt x="400039" y="37759"/>
                </a:lnTo>
                <a:close/>
              </a:path>
              <a:path w="861060" h="76200">
                <a:moveTo>
                  <a:pt x="425438" y="37571"/>
                </a:moveTo>
                <a:lnTo>
                  <a:pt x="406388" y="37712"/>
                </a:lnTo>
                <a:lnTo>
                  <a:pt x="406435" y="44062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60" h="76200">
                <a:moveTo>
                  <a:pt x="450837" y="37384"/>
                </a:moveTo>
                <a:lnTo>
                  <a:pt x="431788" y="37525"/>
                </a:lnTo>
                <a:lnTo>
                  <a:pt x="431835" y="43874"/>
                </a:lnTo>
                <a:lnTo>
                  <a:pt x="450884" y="43734"/>
                </a:lnTo>
                <a:lnTo>
                  <a:pt x="450837" y="37384"/>
                </a:lnTo>
                <a:close/>
              </a:path>
              <a:path w="861060" h="76200">
                <a:moveTo>
                  <a:pt x="476237" y="37197"/>
                </a:moveTo>
                <a:lnTo>
                  <a:pt x="457187" y="37338"/>
                </a:lnTo>
                <a:lnTo>
                  <a:pt x="457234" y="43688"/>
                </a:lnTo>
                <a:lnTo>
                  <a:pt x="476284" y="43547"/>
                </a:lnTo>
                <a:lnTo>
                  <a:pt x="476237" y="37197"/>
                </a:lnTo>
                <a:close/>
              </a:path>
              <a:path w="861060" h="76200">
                <a:moveTo>
                  <a:pt x="501636" y="37010"/>
                </a:moveTo>
                <a:lnTo>
                  <a:pt x="482587" y="37150"/>
                </a:lnTo>
                <a:lnTo>
                  <a:pt x="482634" y="43500"/>
                </a:lnTo>
                <a:lnTo>
                  <a:pt x="501683" y="43360"/>
                </a:lnTo>
                <a:lnTo>
                  <a:pt x="501636" y="37010"/>
                </a:lnTo>
                <a:close/>
              </a:path>
              <a:path w="861060" h="76200">
                <a:moveTo>
                  <a:pt x="527036" y="36822"/>
                </a:moveTo>
                <a:lnTo>
                  <a:pt x="507986" y="36963"/>
                </a:lnTo>
                <a:lnTo>
                  <a:pt x="508033" y="43313"/>
                </a:lnTo>
                <a:lnTo>
                  <a:pt x="527083" y="43172"/>
                </a:lnTo>
                <a:lnTo>
                  <a:pt x="527036" y="36822"/>
                </a:lnTo>
                <a:close/>
              </a:path>
              <a:path w="861060" h="76200">
                <a:moveTo>
                  <a:pt x="552434" y="36634"/>
                </a:moveTo>
                <a:lnTo>
                  <a:pt x="533386" y="36775"/>
                </a:lnTo>
                <a:lnTo>
                  <a:pt x="533433" y="43125"/>
                </a:lnTo>
                <a:lnTo>
                  <a:pt x="552481" y="42984"/>
                </a:lnTo>
                <a:lnTo>
                  <a:pt x="552434" y="36634"/>
                </a:lnTo>
                <a:close/>
              </a:path>
              <a:path w="861060" h="76200">
                <a:moveTo>
                  <a:pt x="577834" y="36447"/>
                </a:moveTo>
                <a:lnTo>
                  <a:pt x="558784" y="36588"/>
                </a:lnTo>
                <a:lnTo>
                  <a:pt x="558831" y="42937"/>
                </a:lnTo>
                <a:lnTo>
                  <a:pt x="577881" y="42797"/>
                </a:lnTo>
                <a:lnTo>
                  <a:pt x="577834" y="36447"/>
                </a:lnTo>
                <a:close/>
              </a:path>
              <a:path w="861060" h="76200">
                <a:moveTo>
                  <a:pt x="603233" y="36259"/>
                </a:moveTo>
                <a:lnTo>
                  <a:pt x="584184" y="36400"/>
                </a:lnTo>
                <a:lnTo>
                  <a:pt x="584231" y="42750"/>
                </a:lnTo>
                <a:lnTo>
                  <a:pt x="603280" y="42609"/>
                </a:lnTo>
                <a:lnTo>
                  <a:pt x="603233" y="36259"/>
                </a:lnTo>
                <a:close/>
              </a:path>
              <a:path w="861060" h="76200">
                <a:moveTo>
                  <a:pt x="628633" y="36073"/>
                </a:moveTo>
                <a:lnTo>
                  <a:pt x="609583" y="36212"/>
                </a:lnTo>
                <a:lnTo>
                  <a:pt x="609630" y="42562"/>
                </a:lnTo>
                <a:lnTo>
                  <a:pt x="628680" y="42423"/>
                </a:lnTo>
                <a:lnTo>
                  <a:pt x="628633" y="36073"/>
                </a:lnTo>
                <a:close/>
              </a:path>
              <a:path w="861060" h="76200">
                <a:moveTo>
                  <a:pt x="654032" y="35885"/>
                </a:moveTo>
                <a:lnTo>
                  <a:pt x="634983" y="36026"/>
                </a:lnTo>
                <a:lnTo>
                  <a:pt x="635029" y="42376"/>
                </a:lnTo>
                <a:lnTo>
                  <a:pt x="654079" y="42235"/>
                </a:lnTo>
                <a:lnTo>
                  <a:pt x="654032" y="35885"/>
                </a:lnTo>
                <a:close/>
              </a:path>
              <a:path w="861060" h="76200">
                <a:moveTo>
                  <a:pt x="679432" y="35697"/>
                </a:moveTo>
                <a:lnTo>
                  <a:pt x="660382" y="35838"/>
                </a:lnTo>
                <a:lnTo>
                  <a:pt x="660429" y="42188"/>
                </a:lnTo>
                <a:lnTo>
                  <a:pt x="679477" y="42047"/>
                </a:lnTo>
                <a:lnTo>
                  <a:pt x="679432" y="35697"/>
                </a:lnTo>
                <a:close/>
              </a:path>
              <a:path w="861060" h="76200">
                <a:moveTo>
                  <a:pt x="704830" y="35510"/>
                </a:moveTo>
                <a:lnTo>
                  <a:pt x="685780" y="35651"/>
                </a:lnTo>
                <a:lnTo>
                  <a:pt x="685827" y="42000"/>
                </a:lnTo>
                <a:lnTo>
                  <a:pt x="704877" y="41860"/>
                </a:lnTo>
                <a:lnTo>
                  <a:pt x="704830" y="35510"/>
                </a:lnTo>
                <a:close/>
              </a:path>
              <a:path w="861060" h="76200">
                <a:moveTo>
                  <a:pt x="730229" y="35322"/>
                </a:moveTo>
                <a:lnTo>
                  <a:pt x="711180" y="35463"/>
                </a:lnTo>
                <a:lnTo>
                  <a:pt x="711227" y="41813"/>
                </a:lnTo>
                <a:lnTo>
                  <a:pt x="730276" y="41672"/>
                </a:lnTo>
                <a:lnTo>
                  <a:pt x="730229" y="35322"/>
                </a:lnTo>
                <a:close/>
              </a:path>
              <a:path w="861060" h="76200">
                <a:moveTo>
                  <a:pt x="755629" y="35135"/>
                </a:moveTo>
                <a:lnTo>
                  <a:pt x="736579" y="35275"/>
                </a:lnTo>
                <a:lnTo>
                  <a:pt x="736626" y="41625"/>
                </a:lnTo>
                <a:lnTo>
                  <a:pt x="755676" y="41485"/>
                </a:lnTo>
                <a:lnTo>
                  <a:pt x="755629" y="35135"/>
                </a:lnTo>
                <a:close/>
              </a:path>
              <a:path w="861060" h="76200">
                <a:moveTo>
                  <a:pt x="781028" y="34947"/>
                </a:moveTo>
                <a:lnTo>
                  <a:pt x="761979" y="35088"/>
                </a:lnTo>
                <a:lnTo>
                  <a:pt x="762026" y="41438"/>
                </a:lnTo>
                <a:lnTo>
                  <a:pt x="781075" y="41297"/>
                </a:lnTo>
                <a:lnTo>
                  <a:pt x="781028" y="34947"/>
                </a:lnTo>
                <a:close/>
              </a:path>
              <a:path w="861060" h="76200">
                <a:moveTo>
                  <a:pt x="783969" y="0"/>
                </a:moveTo>
                <a:lnTo>
                  <a:pt x="784532" y="76198"/>
                </a:lnTo>
                <a:lnTo>
                  <a:pt x="853157" y="41250"/>
                </a:lnTo>
                <a:lnTo>
                  <a:pt x="787425" y="41250"/>
                </a:lnTo>
                <a:lnTo>
                  <a:pt x="787378" y="34900"/>
                </a:lnTo>
                <a:lnTo>
                  <a:pt x="854935" y="34831"/>
                </a:lnTo>
                <a:lnTo>
                  <a:pt x="783969" y="0"/>
                </a:lnTo>
                <a:close/>
              </a:path>
              <a:path w="861060" h="76200">
                <a:moveTo>
                  <a:pt x="796926" y="34831"/>
                </a:moveTo>
                <a:lnTo>
                  <a:pt x="787378" y="34900"/>
                </a:lnTo>
                <a:lnTo>
                  <a:pt x="787425" y="41250"/>
                </a:lnTo>
                <a:lnTo>
                  <a:pt x="796973" y="41181"/>
                </a:lnTo>
                <a:lnTo>
                  <a:pt x="796926" y="34831"/>
                </a:lnTo>
                <a:close/>
              </a:path>
              <a:path w="861060" h="76200">
                <a:moveTo>
                  <a:pt x="854935" y="34831"/>
                </a:moveTo>
                <a:lnTo>
                  <a:pt x="796926" y="34831"/>
                </a:lnTo>
                <a:lnTo>
                  <a:pt x="796973" y="41181"/>
                </a:lnTo>
                <a:lnTo>
                  <a:pt x="787425" y="41250"/>
                </a:lnTo>
                <a:lnTo>
                  <a:pt x="853157" y="41250"/>
                </a:lnTo>
                <a:lnTo>
                  <a:pt x="860449" y="37537"/>
                </a:lnTo>
                <a:lnTo>
                  <a:pt x="854935" y="3483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4305251" y="4521878"/>
            <a:ext cx="441636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74189" y="5219269"/>
            <a:ext cx="101600" cy="432647"/>
          </a:xfrm>
          <a:custGeom>
            <a:avLst/>
            <a:gdLst/>
            <a:ahLst/>
            <a:cxnLst/>
            <a:rect l="l" t="t" r="r" b="b"/>
            <a:pathLst>
              <a:path w="76200" h="324485">
                <a:moveTo>
                  <a:pt x="41273" y="0"/>
                </a:moveTo>
                <a:lnTo>
                  <a:pt x="34923" y="0"/>
                </a:lnTo>
                <a:lnTo>
                  <a:pt x="34923" y="6350"/>
                </a:lnTo>
                <a:lnTo>
                  <a:pt x="41273" y="6350"/>
                </a:lnTo>
                <a:lnTo>
                  <a:pt x="41273" y="0"/>
                </a:lnTo>
                <a:close/>
              </a:path>
              <a:path w="76200" h="324485">
                <a:moveTo>
                  <a:pt x="41273" y="12700"/>
                </a:moveTo>
                <a:lnTo>
                  <a:pt x="34923" y="12700"/>
                </a:lnTo>
                <a:lnTo>
                  <a:pt x="34923" y="19050"/>
                </a:lnTo>
                <a:lnTo>
                  <a:pt x="41273" y="19050"/>
                </a:lnTo>
                <a:lnTo>
                  <a:pt x="41273" y="12700"/>
                </a:lnTo>
                <a:close/>
              </a:path>
              <a:path w="76200" h="324485">
                <a:moveTo>
                  <a:pt x="41275" y="25400"/>
                </a:moveTo>
                <a:lnTo>
                  <a:pt x="34925" y="25400"/>
                </a:lnTo>
                <a:lnTo>
                  <a:pt x="34925" y="31750"/>
                </a:lnTo>
                <a:lnTo>
                  <a:pt x="41275" y="31750"/>
                </a:lnTo>
                <a:lnTo>
                  <a:pt x="41275" y="25400"/>
                </a:lnTo>
                <a:close/>
              </a:path>
              <a:path w="76200" h="324485">
                <a:moveTo>
                  <a:pt x="41275" y="38100"/>
                </a:moveTo>
                <a:lnTo>
                  <a:pt x="34925" y="38100"/>
                </a:lnTo>
                <a:lnTo>
                  <a:pt x="34925" y="44450"/>
                </a:lnTo>
                <a:lnTo>
                  <a:pt x="41275" y="44450"/>
                </a:lnTo>
                <a:lnTo>
                  <a:pt x="41275" y="38100"/>
                </a:lnTo>
                <a:close/>
              </a:path>
              <a:path w="76200" h="324485">
                <a:moveTo>
                  <a:pt x="41275" y="50800"/>
                </a:moveTo>
                <a:lnTo>
                  <a:pt x="34925" y="50800"/>
                </a:lnTo>
                <a:lnTo>
                  <a:pt x="34925" y="57150"/>
                </a:lnTo>
                <a:lnTo>
                  <a:pt x="41275" y="57150"/>
                </a:lnTo>
                <a:lnTo>
                  <a:pt x="41275" y="50800"/>
                </a:lnTo>
                <a:close/>
              </a:path>
              <a:path w="76200" h="324485">
                <a:moveTo>
                  <a:pt x="41275" y="63500"/>
                </a:moveTo>
                <a:lnTo>
                  <a:pt x="34925" y="63500"/>
                </a:lnTo>
                <a:lnTo>
                  <a:pt x="34925" y="69850"/>
                </a:lnTo>
                <a:lnTo>
                  <a:pt x="41275" y="69850"/>
                </a:lnTo>
                <a:lnTo>
                  <a:pt x="41275" y="63500"/>
                </a:lnTo>
                <a:close/>
              </a:path>
              <a:path w="76200" h="324485">
                <a:moveTo>
                  <a:pt x="41275" y="76200"/>
                </a:moveTo>
                <a:lnTo>
                  <a:pt x="34925" y="76200"/>
                </a:lnTo>
                <a:lnTo>
                  <a:pt x="34925" y="82550"/>
                </a:lnTo>
                <a:lnTo>
                  <a:pt x="41275" y="82550"/>
                </a:lnTo>
                <a:lnTo>
                  <a:pt x="41275" y="76200"/>
                </a:lnTo>
                <a:close/>
              </a:path>
              <a:path w="76200" h="324485">
                <a:moveTo>
                  <a:pt x="41275" y="88900"/>
                </a:moveTo>
                <a:lnTo>
                  <a:pt x="34925" y="88900"/>
                </a:lnTo>
                <a:lnTo>
                  <a:pt x="34925" y="95250"/>
                </a:lnTo>
                <a:lnTo>
                  <a:pt x="41275" y="95250"/>
                </a:lnTo>
                <a:lnTo>
                  <a:pt x="41275" y="88900"/>
                </a:lnTo>
                <a:close/>
              </a:path>
              <a:path w="76200" h="324485">
                <a:moveTo>
                  <a:pt x="41275" y="101600"/>
                </a:moveTo>
                <a:lnTo>
                  <a:pt x="34925" y="101600"/>
                </a:lnTo>
                <a:lnTo>
                  <a:pt x="34925" y="107950"/>
                </a:lnTo>
                <a:lnTo>
                  <a:pt x="41275" y="107950"/>
                </a:lnTo>
                <a:lnTo>
                  <a:pt x="41275" y="101600"/>
                </a:lnTo>
                <a:close/>
              </a:path>
              <a:path w="76200" h="324485">
                <a:moveTo>
                  <a:pt x="41275" y="114300"/>
                </a:moveTo>
                <a:lnTo>
                  <a:pt x="34925" y="114300"/>
                </a:lnTo>
                <a:lnTo>
                  <a:pt x="34925" y="120650"/>
                </a:lnTo>
                <a:lnTo>
                  <a:pt x="41275" y="120650"/>
                </a:lnTo>
                <a:lnTo>
                  <a:pt x="41275" y="114300"/>
                </a:lnTo>
                <a:close/>
              </a:path>
              <a:path w="76200" h="324485">
                <a:moveTo>
                  <a:pt x="41275" y="127000"/>
                </a:moveTo>
                <a:lnTo>
                  <a:pt x="34925" y="127000"/>
                </a:lnTo>
                <a:lnTo>
                  <a:pt x="34925" y="133350"/>
                </a:lnTo>
                <a:lnTo>
                  <a:pt x="41275" y="133350"/>
                </a:lnTo>
                <a:lnTo>
                  <a:pt x="41275" y="127000"/>
                </a:lnTo>
                <a:close/>
              </a:path>
              <a:path w="76200" h="324485">
                <a:moveTo>
                  <a:pt x="41275" y="139700"/>
                </a:moveTo>
                <a:lnTo>
                  <a:pt x="34925" y="139700"/>
                </a:lnTo>
                <a:lnTo>
                  <a:pt x="34925" y="146050"/>
                </a:lnTo>
                <a:lnTo>
                  <a:pt x="41275" y="146050"/>
                </a:lnTo>
                <a:lnTo>
                  <a:pt x="41275" y="139700"/>
                </a:lnTo>
                <a:close/>
              </a:path>
              <a:path w="76200" h="324485">
                <a:moveTo>
                  <a:pt x="41275" y="152400"/>
                </a:moveTo>
                <a:lnTo>
                  <a:pt x="34925" y="152400"/>
                </a:lnTo>
                <a:lnTo>
                  <a:pt x="34925" y="158750"/>
                </a:lnTo>
                <a:lnTo>
                  <a:pt x="41275" y="158750"/>
                </a:lnTo>
                <a:lnTo>
                  <a:pt x="41275" y="152400"/>
                </a:lnTo>
                <a:close/>
              </a:path>
              <a:path w="76200" h="324485">
                <a:moveTo>
                  <a:pt x="41275" y="165100"/>
                </a:moveTo>
                <a:lnTo>
                  <a:pt x="34925" y="165100"/>
                </a:lnTo>
                <a:lnTo>
                  <a:pt x="34925" y="171450"/>
                </a:lnTo>
                <a:lnTo>
                  <a:pt x="41275" y="171450"/>
                </a:lnTo>
                <a:lnTo>
                  <a:pt x="41275" y="165100"/>
                </a:lnTo>
                <a:close/>
              </a:path>
              <a:path w="76200" h="324485">
                <a:moveTo>
                  <a:pt x="41275" y="177800"/>
                </a:moveTo>
                <a:lnTo>
                  <a:pt x="34925" y="177800"/>
                </a:lnTo>
                <a:lnTo>
                  <a:pt x="34925" y="184150"/>
                </a:lnTo>
                <a:lnTo>
                  <a:pt x="41275" y="184150"/>
                </a:lnTo>
                <a:lnTo>
                  <a:pt x="41275" y="177800"/>
                </a:lnTo>
                <a:close/>
              </a:path>
              <a:path w="76200" h="324485">
                <a:moveTo>
                  <a:pt x="41275" y="190500"/>
                </a:moveTo>
                <a:lnTo>
                  <a:pt x="34925" y="190500"/>
                </a:lnTo>
                <a:lnTo>
                  <a:pt x="34925" y="196850"/>
                </a:lnTo>
                <a:lnTo>
                  <a:pt x="41275" y="196850"/>
                </a:lnTo>
                <a:lnTo>
                  <a:pt x="41275" y="190500"/>
                </a:lnTo>
                <a:close/>
              </a:path>
              <a:path w="76200" h="324485">
                <a:moveTo>
                  <a:pt x="41275" y="203200"/>
                </a:moveTo>
                <a:lnTo>
                  <a:pt x="34925" y="203200"/>
                </a:lnTo>
                <a:lnTo>
                  <a:pt x="34925" y="209550"/>
                </a:lnTo>
                <a:lnTo>
                  <a:pt x="41275" y="209550"/>
                </a:lnTo>
                <a:lnTo>
                  <a:pt x="41275" y="203200"/>
                </a:lnTo>
                <a:close/>
              </a:path>
              <a:path w="76200" h="324485">
                <a:moveTo>
                  <a:pt x="41275" y="215900"/>
                </a:moveTo>
                <a:lnTo>
                  <a:pt x="34925" y="215900"/>
                </a:lnTo>
                <a:lnTo>
                  <a:pt x="34925" y="222250"/>
                </a:lnTo>
                <a:lnTo>
                  <a:pt x="41275" y="222250"/>
                </a:lnTo>
                <a:lnTo>
                  <a:pt x="41275" y="215900"/>
                </a:lnTo>
                <a:close/>
              </a:path>
              <a:path w="76200" h="324485">
                <a:moveTo>
                  <a:pt x="41275" y="228600"/>
                </a:moveTo>
                <a:lnTo>
                  <a:pt x="34925" y="228600"/>
                </a:lnTo>
                <a:lnTo>
                  <a:pt x="34925" y="234950"/>
                </a:lnTo>
                <a:lnTo>
                  <a:pt x="41275" y="234950"/>
                </a:lnTo>
                <a:lnTo>
                  <a:pt x="41275" y="228600"/>
                </a:lnTo>
                <a:close/>
              </a:path>
              <a:path w="76200" h="324485">
                <a:moveTo>
                  <a:pt x="41275" y="241300"/>
                </a:moveTo>
                <a:lnTo>
                  <a:pt x="34925" y="241300"/>
                </a:lnTo>
                <a:lnTo>
                  <a:pt x="34925" y="247650"/>
                </a:lnTo>
                <a:lnTo>
                  <a:pt x="41275" y="247650"/>
                </a:lnTo>
                <a:lnTo>
                  <a:pt x="41275" y="241300"/>
                </a:lnTo>
                <a:close/>
              </a:path>
              <a:path w="76200" h="324485">
                <a:moveTo>
                  <a:pt x="76200" y="247912"/>
                </a:moveTo>
                <a:lnTo>
                  <a:pt x="0" y="247913"/>
                </a:lnTo>
                <a:lnTo>
                  <a:pt x="38100" y="324113"/>
                </a:lnTo>
                <a:lnTo>
                  <a:pt x="69981" y="260350"/>
                </a:lnTo>
                <a:lnTo>
                  <a:pt x="34925" y="260350"/>
                </a:lnTo>
                <a:lnTo>
                  <a:pt x="34925" y="254000"/>
                </a:lnTo>
                <a:lnTo>
                  <a:pt x="73156" y="254000"/>
                </a:lnTo>
                <a:lnTo>
                  <a:pt x="76200" y="247912"/>
                </a:lnTo>
                <a:close/>
              </a:path>
              <a:path w="76200" h="324485">
                <a:moveTo>
                  <a:pt x="41275" y="254000"/>
                </a:moveTo>
                <a:lnTo>
                  <a:pt x="34925" y="254000"/>
                </a:lnTo>
                <a:lnTo>
                  <a:pt x="34925" y="260350"/>
                </a:lnTo>
                <a:lnTo>
                  <a:pt x="41275" y="260350"/>
                </a:lnTo>
                <a:lnTo>
                  <a:pt x="41275" y="254000"/>
                </a:lnTo>
                <a:close/>
              </a:path>
              <a:path w="76200" h="324485">
                <a:moveTo>
                  <a:pt x="73156" y="254000"/>
                </a:moveTo>
                <a:lnTo>
                  <a:pt x="41275" y="254000"/>
                </a:lnTo>
                <a:lnTo>
                  <a:pt x="41275" y="260350"/>
                </a:lnTo>
                <a:lnTo>
                  <a:pt x="69981" y="260350"/>
                </a:lnTo>
                <a:lnTo>
                  <a:pt x="73156" y="25400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3570022" y="5143670"/>
            <a:ext cx="38354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32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07913" y="2583349"/>
            <a:ext cx="523049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47949" y="2567094"/>
            <a:ext cx="555696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08168" y="3530260"/>
            <a:ext cx="36237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661605" y="3554644"/>
            <a:ext cx="4495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6687" y="2766230"/>
            <a:ext cx="951653" cy="18081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167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CH.R</a:t>
            </a:r>
            <a:endParaRPr sz="2667" dirty="0">
              <a:latin typeface="Cambria Math"/>
              <a:cs typeface="Cambria Math"/>
            </a:endParaRPr>
          </a:p>
          <a:p>
            <a:pPr marL="537620">
              <a:lnSpc>
                <a:spcPts val="3167"/>
              </a:lnSpc>
            </a:pPr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  <a:p>
            <a:pPr marL="16933">
              <a:lnSpc>
                <a:spcPts val="3167"/>
              </a:lnSpc>
              <a:spcBef>
                <a:spcPts val="134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CH.R</a:t>
            </a:r>
            <a:endParaRPr sz="2667" dirty="0">
              <a:latin typeface="Cambria Math"/>
              <a:cs typeface="Cambria Math"/>
            </a:endParaRPr>
          </a:p>
          <a:p>
            <a:pPr marL="580797">
              <a:lnSpc>
                <a:spcPts val="3167"/>
              </a:lnSpc>
            </a:pPr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8187828" y="4698193"/>
            <a:ext cx="1176867" cy="521547"/>
          </a:xfrm>
          <a:custGeom>
            <a:avLst/>
            <a:gdLst/>
            <a:ahLst/>
            <a:cxnLst/>
            <a:rect l="l" t="t" r="r" b="b"/>
            <a:pathLst>
              <a:path w="882650" h="391160">
                <a:moveTo>
                  <a:pt x="0" y="0"/>
                </a:moveTo>
                <a:lnTo>
                  <a:pt x="882649" y="0"/>
                </a:lnTo>
                <a:lnTo>
                  <a:pt x="882649" y="390806"/>
                </a:lnTo>
                <a:lnTo>
                  <a:pt x="0" y="390806"/>
                </a:lnTo>
                <a:lnTo>
                  <a:pt x="0" y="0"/>
                </a:lnTo>
                <a:close/>
              </a:path>
            </a:pathLst>
          </a:custGeom>
          <a:solidFill>
            <a:srgbClr val="EFF8E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187828" y="4698193"/>
            <a:ext cx="1176867" cy="521547"/>
          </a:xfrm>
          <a:custGeom>
            <a:avLst/>
            <a:gdLst/>
            <a:ahLst/>
            <a:cxnLst/>
            <a:rect l="l" t="t" r="r" b="b"/>
            <a:pathLst>
              <a:path w="882650" h="391160">
                <a:moveTo>
                  <a:pt x="0" y="0"/>
                </a:moveTo>
                <a:lnTo>
                  <a:pt x="882650" y="0"/>
                </a:lnTo>
                <a:lnTo>
                  <a:pt x="882650" y="390806"/>
                </a:lnTo>
                <a:lnTo>
                  <a:pt x="0" y="3908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8370920" y="4737269"/>
            <a:ext cx="7382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CH.R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7039879" y="4912772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60" h="76200">
                <a:moveTo>
                  <a:pt x="19050" y="40570"/>
                </a:moveTo>
                <a:lnTo>
                  <a:pt x="0" y="40711"/>
                </a:lnTo>
                <a:lnTo>
                  <a:pt x="46" y="47061"/>
                </a:lnTo>
                <a:lnTo>
                  <a:pt x="19095" y="46920"/>
                </a:lnTo>
                <a:lnTo>
                  <a:pt x="19050" y="40570"/>
                </a:lnTo>
                <a:close/>
              </a:path>
              <a:path w="861060" h="76200">
                <a:moveTo>
                  <a:pt x="44448" y="40383"/>
                </a:moveTo>
                <a:lnTo>
                  <a:pt x="25398" y="40523"/>
                </a:lnTo>
                <a:lnTo>
                  <a:pt x="25445" y="46873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60" h="76200">
                <a:moveTo>
                  <a:pt x="69847" y="40195"/>
                </a:moveTo>
                <a:lnTo>
                  <a:pt x="50798" y="40336"/>
                </a:lnTo>
                <a:lnTo>
                  <a:pt x="50845" y="46686"/>
                </a:lnTo>
                <a:lnTo>
                  <a:pt x="69894" y="46545"/>
                </a:lnTo>
                <a:lnTo>
                  <a:pt x="69847" y="40195"/>
                </a:lnTo>
                <a:close/>
              </a:path>
              <a:path w="861060" h="76200">
                <a:moveTo>
                  <a:pt x="95247" y="40008"/>
                </a:moveTo>
                <a:lnTo>
                  <a:pt x="76197" y="40148"/>
                </a:lnTo>
                <a:lnTo>
                  <a:pt x="76244" y="46498"/>
                </a:lnTo>
                <a:lnTo>
                  <a:pt x="95294" y="46357"/>
                </a:lnTo>
                <a:lnTo>
                  <a:pt x="95247" y="40008"/>
                </a:lnTo>
                <a:close/>
              </a:path>
              <a:path w="861060" h="76200">
                <a:moveTo>
                  <a:pt x="120646" y="39820"/>
                </a:moveTo>
                <a:lnTo>
                  <a:pt x="101597" y="39961"/>
                </a:lnTo>
                <a:lnTo>
                  <a:pt x="101644" y="46310"/>
                </a:lnTo>
                <a:lnTo>
                  <a:pt x="120693" y="46170"/>
                </a:lnTo>
                <a:lnTo>
                  <a:pt x="120646" y="39820"/>
                </a:lnTo>
                <a:close/>
              </a:path>
              <a:path w="861060" h="76200">
                <a:moveTo>
                  <a:pt x="146046" y="39632"/>
                </a:moveTo>
                <a:lnTo>
                  <a:pt x="126996" y="39773"/>
                </a:lnTo>
                <a:lnTo>
                  <a:pt x="127043" y="46123"/>
                </a:lnTo>
                <a:lnTo>
                  <a:pt x="146093" y="45982"/>
                </a:lnTo>
                <a:lnTo>
                  <a:pt x="146046" y="39632"/>
                </a:lnTo>
                <a:close/>
              </a:path>
              <a:path w="861060" h="76200">
                <a:moveTo>
                  <a:pt x="171444" y="39446"/>
                </a:moveTo>
                <a:lnTo>
                  <a:pt x="152396" y="39585"/>
                </a:lnTo>
                <a:lnTo>
                  <a:pt x="152443" y="45935"/>
                </a:lnTo>
                <a:lnTo>
                  <a:pt x="171491" y="45796"/>
                </a:lnTo>
                <a:lnTo>
                  <a:pt x="171444" y="39446"/>
                </a:lnTo>
                <a:close/>
              </a:path>
              <a:path w="861060" h="76200">
                <a:moveTo>
                  <a:pt x="196844" y="39258"/>
                </a:moveTo>
                <a:lnTo>
                  <a:pt x="177794" y="39399"/>
                </a:lnTo>
                <a:lnTo>
                  <a:pt x="177841" y="45749"/>
                </a:lnTo>
                <a:lnTo>
                  <a:pt x="196891" y="45608"/>
                </a:lnTo>
                <a:lnTo>
                  <a:pt x="196844" y="39258"/>
                </a:lnTo>
                <a:close/>
              </a:path>
              <a:path w="861060" h="76200">
                <a:moveTo>
                  <a:pt x="222243" y="39071"/>
                </a:moveTo>
                <a:lnTo>
                  <a:pt x="203194" y="39211"/>
                </a:lnTo>
                <a:lnTo>
                  <a:pt x="203241" y="45561"/>
                </a:lnTo>
                <a:lnTo>
                  <a:pt x="222290" y="45420"/>
                </a:lnTo>
                <a:lnTo>
                  <a:pt x="222243" y="39071"/>
                </a:lnTo>
                <a:close/>
              </a:path>
              <a:path w="861060" h="76200">
                <a:moveTo>
                  <a:pt x="247643" y="38883"/>
                </a:moveTo>
                <a:lnTo>
                  <a:pt x="228593" y="39024"/>
                </a:lnTo>
                <a:lnTo>
                  <a:pt x="228640" y="45373"/>
                </a:lnTo>
                <a:lnTo>
                  <a:pt x="247690" y="45233"/>
                </a:lnTo>
                <a:lnTo>
                  <a:pt x="247643" y="38883"/>
                </a:lnTo>
                <a:close/>
              </a:path>
              <a:path w="861060" h="76200">
                <a:moveTo>
                  <a:pt x="273042" y="38695"/>
                </a:moveTo>
                <a:lnTo>
                  <a:pt x="253993" y="38836"/>
                </a:lnTo>
                <a:lnTo>
                  <a:pt x="254039" y="45186"/>
                </a:lnTo>
                <a:lnTo>
                  <a:pt x="273089" y="45045"/>
                </a:lnTo>
                <a:lnTo>
                  <a:pt x="273042" y="38695"/>
                </a:lnTo>
                <a:close/>
              </a:path>
              <a:path w="861060" h="76200">
                <a:moveTo>
                  <a:pt x="298442" y="38508"/>
                </a:moveTo>
                <a:lnTo>
                  <a:pt x="279392" y="38648"/>
                </a:lnTo>
                <a:lnTo>
                  <a:pt x="279439" y="44998"/>
                </a:lnTo>
                <a:lnTo>
                  <a:pt x="298488" y="44858"/>
                </a:lnTo>
                <a:lnTo>
                  <a:pt x="298442" y="38508"/>
                </a:lnTo>
                <a:close/>
              </a:path>
              <a:path w="861060" h="76200">
                <a:moveTo>
                  <a:pt x="323841" y="38320"/>
                </a:moveTo>
                <a:lnTo>
                  <a:pt x="304791" y="38461"/>
                </a:lnTo>
                <a:lnTo>
                  <a:pt x="304838" y="44811"/>
                </a:lnTo>
                <a:lnTo>
                  <a:pt x="323888" y="44670"/>
                </a:lnTo>
                <a:lnTo>
                  <a:pt x="323841" y="38320"/>
                </a:lnTo>
                <a:close/>
              </a:path>
              <a:path w="861060" h="76200">
                <a:moveTo>
                  <a:pt x="349239" y="38134"/>
                </a:moveTo>
                <a:lnTo>
                  <a:pt x="330191" y="38273"/>
                </a:lnTo>
                <a:lnTo>
                  <a:pt x="330238" y="44623"/>
                </a:lnTo>
                <a:lnTo>
                  <a:pt x="349286" y="44483"/>
                </a:lnTo>
                <a:lnTo>
                  <a:pt x="349239" y="38134"/>
                </a:lnTo>
                <a:close/>
              </a:path>
              <a:path w="861060" h="76200">
                <a:moveTo>
                  <a:pt x="374639" y="37946"/>
                </a:moveTo>
                <a:lnTo>
                  <a:pt x="355589" y="38087"/>
                </a:lnTo>
                <a:lnTo>
                  <a:pt x="355636" y="44437"/>
                </a:lnTo>
                <a:lnTo>
                  <a:pt x="374686" y="44296"/>
                </a:lnTo>
                <a:lnTo>
                  <a:pt x="374639" y="37946"/>
                </a:lnTo>
                <a:close/>
              </a:path>
              <a:path w="861060" h="76200">
                <a:moveTo>
                  <a:pt x="400038" y="37758"/>
                </a:moveTo>
                <a:lnTo>
                  <a:pt x="380989" y="37899"/>
                </a:lnTo>
                <a:lnTo>
                  <a:pt x="381036" y="44249"/>
                </a:lnTo>
                <a:lnTo>
                  <a:pt x="400085" y="44108"/>
                </a:lnTo>
                <a:lnTo>
                  <a:pt x="400038" y="37758"/>
                </a:lnTo>
                <a:close/>
              </a:path>
              <a:path w="861060" h="76200">
                <a:moveTo>
                  <a:pt x="425438" y="37571"/>
                </a:moveTo>
                <a:lnTo>
                  <a:pt x="406388" y="37711"/>
                </a:lnTo>
                <a:lnTo>
                  <a:pt x="406435" y="44061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60" h="76200">
                <a:moveTo>
                  <a:pt x="450837" y="37383"/>
                </a:moveTo>
                <a:lnTo>
                  <a:pt x="431788" y="37524"/>
                </a:lnTo>
                <a:lnTo>
                  <a:pt x="431835" y="43874"/>
                </a:lnTo>
                <a:lnTo>
                  <a:pt x="450884" y="43733"/>
                </a:lnTo>
                <a:lnTo>
                  <a:pt x="450837" y="37383"/>
                </a:lnTo>
                <a:close/>
              </a:path>
              <a:path w="861060" h="76200">
                <a:moveTo>
                  <a:pt x="476237" y="37197"/>
                </a:moveTo>
                <a:lnTo>
                  <a:pt x="457187" y="37336"/>
                </a:lnTo>
                <a:lnTo>
                  <a:pt x="457234" y="43686"/>
                </a:lnTo>
                <a:lnTo>
                  <a:pt x="476284" y="43545"/>
                </a:lnTo>
                <a:lnTo>
                  <a:pt x="476237" y="37197"/>
                </a:lnTo>
                <a:close/>
              </a:path>
              <a:path w="861060" h="76200">
                <a:moveTo>
                  <a:pt x="501636" y="37009"/>
                </a:moveTo>
                <a:lnTo>
                  <a:pt x="482587" y="37150"/>
                </a:lnTo>
                <a:lnTo>
                  <a:pt x="482634" y="43500"/>
                </a:lnTo>
                <a:lnTo>
                  <a:pt x="501683" y="43359"/>
                </a:lnTo>
                <a:lnTo>
                  <a:pt x="501636" y="37009"/>
                </a:lnTo>
                <a:close/>
              </a:path>
              <a:path w="861060" h="76200">
                <a:moveTo>
                  <a:pt x="527036" y="36821"/>
                </a:moveTo>
                <a:lnTo>
                  <a:pt x="507986" y="36962"/>
                </a:lnTo>
                <a:lnTo>
                  <a:pt x="508033" y="43312"/>
                </a:lnTo>
                <a:lnTo>
                  <a:pt x="527083" y="43171"/>
                </a:lnTo>
                <a:lnTo>
                  <a:pt x="527036" y="36821"/>
                </a:lnTo>
                <a:close/>
              </a:path>
              <a:path w="861060" h="76200">
                <a:moveTo>
                  <a:pt x="552434" y="36634"/>
                </a:moveTo>
                <a:lnTo>
                  <a:pt x="533386" y="36774"/>
                </a:lnTo>
                <a:lnTo>
                  <a:pt x="533431" y="43124"/>
                </a:lnTo>
                <a:lnTo>
                  <a:pt x="552481" y="42984"/>
                </a:lnTo>
                <a:lnTo>
                  <a:pt x="552434" y="36634"/>
                </a:lnTo>
                <a:close/>
              </a:path>
              <a:path w="861060" h="76200">
                <a:moveTo>
                  <a:pt x="577834" y="36446"/>
                </a:moveTo>
                <a:lnTo>
                  <a:pt x="558784" y="36587"/>
                </a:lnTo>
                <a:lnTo>
                  <a:pt x="558831" y="42937"/>
                </a:lnTo>
                <a:lnTo>
                  <a:pt x="577880" y="42796"/>
                </a:lnTo>
                <a:lnTo>
                  <a:pt x="577834" y="36446"/>
                </a:lnTo>
                <a:close/>
              </a:path>
              <a:path w="861060" h="76200">
                <a:moveTo>
                  <a:pt x="603233" y="36259"/>
                </a:moveTo>
                <a:lnTo>
                  <a:pt x="584183" y="36399"/>
                </a:lnTo>
                <a:lnTo>
                  <a:pt x="584230" y="42749"/>
                </a:lnTo>
                <a:lnTo>
                  <a:pt x="603280" y="42608"/>
                </a:lnTo>
                <a:lnTo>
                  <a:pt x="603233" y="36259"/>
                </a:lnTo>
                <a:close/>
              </a:path>
              <a:path w="861060" h="76200">
                <a:moveTo>
                  <a:pt x="628632" y="36071"/>
                </a:moveTo>
                <a:lnTo>
                  <a:pt x="609583" y="36212"/>
                </a:lnTo>
                <a:lnTo>
                  <a:pt x="609630" y="42562"/>
                </a:lnTo>
                <a:lnTo>
                  <a:pt x="628679" y="42421"/>
                </a:lnTo>
                <a:lnTo>
                  <a:pt x="628632" y="36071"/>
                </a:lnTo>
                <a:close/>
              </a:path>
              <a:path w="861060" h="76200">
                <a:moveTo>
                  <a:pt x="654032" y="35883"/>
                </a:moveTo>
                <a:lnTo>
                  <a:pt x="634982" y="36024"/>
                </a:lnTo>
                <a:lnTo>
                  <a:pt x="635029" y="42374"/>
                </a:lnTo>
                <a:lnTo>
                  <a:pt x="654079" y="42233"/>
                </a:lnTo>
                <a:lnTo>
                  <a:pt x="654032" y="35883"/>
                </a:lnTo>
                <a:close/>
              </a:path>
              <a:path w="861060" h="76200">
                <a:moveTo>
                  <a:pt x="679430" y="35697"/>
                </a:moveTo>
                <a:lnTo>
                  <a:pt x="660382" y="35836"/>
                </a:lnTo>
                <a:lnTo>
                  <a:pt x="660429" y="42186"/>
                </a:lnTo>
                <a:lnTo>
                  <a:pt x="679477" y="42047"/>
                </a:lnTo>
                <a:lnTo>
                  <a:pt x="679430" y="35697"/>
                </a:lnTo>
                <a:close/>
              </a:path>
              <a:path w="861060" h="76200">
                <a:moveTo>
                  <a:pt x="704830" y="35509"/>
                </a:moveTo>
                <a:lnTo>
                  <a:pt x="685780" y="35650"/>
                </a:lnTo>
                <a:lnTo>
                  <a:pt x="685827" y="42000"/>
                </a:lnTo>
                <a:lnTo>
                  <a:pt x="704877" y="41859"/>
                </a:lnTo>
                <a:lnTo>
                  <a:pt x="704830" y="35509"/>
                </a:lnTo>
                <a:close/>
              </a:path>
              <a:path w="861060" h="76200">
                <a:moveTo>
                  <a:pt x="730229" y="35322"/>
                </a:moveTo>
                <a:lnTo>
                  <a:pt x="711180" y="35462"/>
                </a:lnTo>
                <a:lnTo>
                  <a:pt x="711227" y="41812"/>
                </a:lnTo>
                <a:lnTo>
                  <a:pt x="730276" y="41671"/>
                </a:lnTo>
                <a:lnTo>
                  <a:pt x="730229" y="35322"/>
                </a:lnTo>
                <a:close/>
              </a:path>
              <a:path w="861060" h="76200">
                <a:moveTo>
                  <a:pt x="755629" y="35134"/>
                </a:moveTo>
                <a:lnTo>
                  <a:pt x="736579" y="35275"/>
                </a:lnTo>
                <a:lnTo>
                  <a:pt x="736626" y="41625"/>
                </a:lnTo>
                <a:lnTo>
                  <a:pt x="755676" y="41484"/>
                </a:lnTo>
                <a:lnTo>
                  <a:pt x="755629" y="35134"/>
                </a:lnTo>
                <a:close/>
              </a:path>
              <a:path w="861060" h="76200">
                <a:moveTo>
                  <a:pt x="781028" y="34946"/>
                </a:moveTo>
                <a:lnTo>
                  <a:pt x="761979" y="35087"/>
                </a:lnTo>
                <a:lnTo>
                  <a:pt x="762026" y="41437"/>
                </a:lnTo>
                <a:lnTo>
                  <a:pt x="781075" y="41296"/>
                </a:lnTo>
                <a:lnTo>
                  <a:pt x="781028" y="34946"/>
                </a:lnTo>
                <a:close/>
              </a:path>
              <a:path w="861060" h="76200">
                <a:moveTo>
                  <a:pt x="783969" y="0"/>
                </a:moveTo>
                <a:lnTo>
                  <a:pt x="784531" y="76197"/>
                </a:lnTo>
                <a:lnTo>
                  <a:pt x="853155" y="41249"/>
                </a:lnTo>
                <a:lnTo>
                  <a:pt x="787425" y="41249"/>
                </a:lnTo>
                <a:lnTo>
                  <a:pt x="787378" y="34899"/>
                </a:lnTo>
                <a:lnTo>
                  <a:pt x="854933" y="34829"/>
                </a:lnTo>
                <a:lnTo>
                  <a:pt x="783969" y="0"/>
                </a:lnTo>
                <a:close/>
              </a:path>
              <a:path w="861060" h="76200">
                <a:moveTo>
                  <a:pt x="796926" y="34829"/>
                </a:moveTo>
                <a:lnTo>
                  <a:pt x="787378" y="34899"/>
                </a:lnTo>
                <a:lnTo>
                  <a:pt x="787425" y="41249"/>
                </a:lnTo>
                <a:lnTo>
                  <a:pt x="796973" y="41179"/>
                </a:lnTo>
                <a:lnTo>
                  <a:pt x="796926" y="34829"/>
                </a:lnTo>
                <a:close/>
              </a:path>
              <a:path w="861060" h="76200">
                <a:moveTo>
                  <a:pt x="854933" y="34829"/>
                </a:moveTo>
                <a:lnTo>
                  <a:pt x="796926" y="34829"/>
                </a:lnTo>
                <a:lnTo>
                  <a:pt x="796973" y="41179"/>
                </a:lnTo>
                <a:lnTo>
                  <a:pt x="787425" y="41249"/>
                </a:lnTo>
                <a:lnTo>
                  <a:pt x="853155" y="41249"/>
                </a:lnTo>
                <a:lnTo>
                  <a:pt x="860447" y="37536"/>
                </a:lnTo>
                <a:lnTo>
                  <a:pt x="854933" y="34829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7408168" y="4521878"/>
            <a:ext cx="5227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360429" y="4919572"/>
            <a:ext cx="1148080" cy="101600"/>
          </a:xfrm>
          <a:custGeom>
            <a:avLst/>
            <a:gdLst/>
            <a:ahLst/>
            <a:cxnLst/>
            <a:rect l="l" t="t" r="r" b="b"/>
            <a:pathLst>
              <a:path w="861059" h="76200">
                <a:moveTo>
                  <a:pt x="19050" y="40571"/>
                </a:moveTo>
                <a:lnTo>
                  <a:pt x="0" y="40712"/>
                </a:lnTo>
                <a:lnTo>
                  <a:pt x="46" y="47062"/>
                </a:lnTo>
                <a:lnTo>
                  <a:pt x="19096" y="46921"/>
                </a:lnTo>
                <a:lnTo>
                  <a:pt x="19050" y="40571"/>
                </a:lnTo>
                <a:close/>
              </a:path>
              <a:path w="861059" h="76200">
                <a:moveTo>
                  <a:pt x="44448" y="40383"/>
                </a:moveTo>
                <a:lnTo>
                  <a:pt x="25400" y="40524"/>
                </a:lnTo>
                <a:lnTo>
                  <a:pt x="25445" y="46874"/>
                </a:lnTo>
                <a:lnTo>
                  <a:pt x="44495" y="46733"/>
                </a:lnTo>
                <a:lnTo>
                  <a:pt x="44448" y="40383"/>
                </a:lnTo>
                <a:close/>
              </a:path>
              <a:path w="861059" h="76200">
                <a:moveTo>
                  <a:pt x="69848" y="40196"/>
                </a:moveTo>
                <a:lnTo>
                  <a:pt x="50798" y="40337"/>
                </a:lnTo>
                <a:lnTo>
                  <a:pt x="50845" y="46686"/>
                </a:lnTo>
                <a:lnTo>
                  <a:pt x="69894" y="46546"/>
                </a:lnTo>
                <a:lnTo>
                  <a:pt x="69848" y="40196"/>
                </a:lnTo>
                <a:close/>
              </a:path>
              <a:path w="861059" h="76200">
                <a:moveTo>
                  <a:pt x="95247" y="40008"/>
                </a:moveTo>
                <a:lnTo>
                  <a:pt x="76197" y="40149"/>
                </a:lnTo>
                <a:lnTo>
                  <a:pt x="76244" y="46499"/>
                </a:lnTo>
                <a:lnTo>
                  <a:pt x="95294" y="46358"/>
                </a:lnTo>
                <a:lnTo>
                  <a:pt x="95247" y="40008"/>
                </a:lnTo>
                <a:close/>
              </a:path>
              <a:path w="861059" h="76200">
                <a:moveTo>
                  <a:pt x="120646" y="39822"/>
                </a:moveTo>
                <a:lnTo>
                  <a:pt x="101597" y="39961"/>
                </a:lnTo>
                <a:lnTo>
                  <a:pt x="101644" y="46311"/>
                </a:lnTo>
                <a:lnTo>
                  <a:pt x="120693" y="46172"/>
                </a:lnTo>
                <a:lnTo>
                  <a:pt x="120646" y="39822"/>
                </a:lnTo>
                <a:close/>
              </a:path>
              <a:path w="861059" h="76200">
                <a:moveTo>
                  <a:pt x="146046" y="39634"/>
                </a:moveTo>
                <a:lnTo>
                  <a:pt x="126996" y="39775"/>
                </a:lnTo>
                <a:lnTo>
                  <a:pt x="127043" y="46125"/>
                </a:lnTo>
                <a:lnTo>
                  <a:pt x="146093" y="45984"/>
                </a:lnTo>
                <a:lnTo>
                  <a:pt x="146046" y="39634"/>
                </a:lnTo>
                <a:close/>
              </a:path>
              <a:path w="861059" h="76200">
                <a:moveTo>
                  <a:pt x="171444" y="39446"/>
                </a:moveTo>
                <a:lnTo>
                  <a:pt x="152396" y="39587"/>
                </a:lnTo>
                <a:lnTo>
                  <a:pt x="152443" y="45937"/>
                </a:lnTo>
                <a:lnTo>
                  <a:pt x="171491" y="45796"/>
                </a:lnTo>
                <a:lnTo>
                  <a:pt x="171444" y="39446"/>
                </a:lnTo>
                <a:close/>
              </a:path>
              <a:path w="861059" h="76200">
                <a:moveTo>
                  <a:pt x="196844" y="39259"/>
                </a:moveTo>
                <a:lnTo>
                  <a:pt x="177794" y="39400"/>
                </a:lnTo>
                <a:lnTo>
                  <a:pt x="177841" y="45749"/>
                </a:lnTo>
                <a:lnTo>
                  <a:pt x="196891" y="45609"/>
                </a:lnTo>
                <a:lnTo>
                  <a:pt x="196844" y="39259"/>
                </a:lnTo>
                <a:close/>
              </a:path>
              <a:path w="861059" h="76200">
                <a:moveTo>
                  <a:pt x="222243" y="39071"/>
                </a:moveTo>
                <a:lnTo>
                  <a:pt x="203194" y="39212"/>
                </a:lnTo>
                <a:lnTo>
                  <a:pt x="203241" y="45562"/>
                </a:lnTo>
                <a:lnTo>
                  <a:pt x="222290" y="45421"/>
                </a:lnTo>
                <a:lnTo>
                  <a:pt x="222243" y="39071"/>
                </a:lnTo>
                <a:close/>
              </a:path>
              <a:path w="861059" h="76200">
                <a:moveTo>
                  <a:pt x="247643" y="38884"/>
                </a:moveTo>
                <a:lnTo>
                  <a:pt x="228593" y="39024"/>
                </a:lnTo>
                <a:lnTo>
                  <a:pt x="228640" y="45374"/>
                </a:lnTo>
                <a:lnTo>
                  <a:pt x="247690" y="45234"/>
                </a:lnTo>
                <a:lnTo>
                  <a:pt x="247643" y="38884"/>
                </a:lnTo>
                <a:close/>
              </a:path>
              <a:path w="861059" h="76200">
                <a:moveTo>
                  <a:pt x="273042" y="38696"/>
                </a:moveTo>
                <a:lnTo>
                  <a:pt x="253993" y="38837"/>
                </a:lnTo>
                <a:lnTo>
                  <a:pt x="254040" y="45187"/>
                </a:lnTo>
                <a:lnTo>
                  <a:pt x="273089" y="45046"/>
                </a:lnTo>
                <a:lnTo>
                  <a:pt x="273042" y="38696"/>
                </a:lnTo>
                <a:close/>
              </a:path>
              <a:path w="861059" h="76200">
                <a:moveTo>
                  <a:pt x="298442" y="38508"/>
                </a:moveTo>
                <a:lnTo>
                  <a:pt x="279392" y="38649"/>
                </a:lnTo>
                <a:lnTo>
                  <a:pt x="279439" y="44999"/>
                </a:lnTo>
                <a:lnTo>
                  <a:pt x="298489" y="44858"/>
                </a:lnTo>
                <a:lnTo>
                  <a:pt x="298442" y="38508"/>
                </a:lnTo>
                <a:close/>
              </a:path>
              <a:path w="861059" h="76200">
                <a:moveTo>
                  <a:pt x="323841" y="38322"/>
                </a:moveTo>
                <a:lnTo>
                  <a:pt x="304792" y="38463"/>
                </a:lnTo>
                <a:lnTo>
                  <a:pt x="304838" y="44811"/>
                </a:lnTo>
                <a:lnTo>
                  <a:pt x="323888" y="44672"/>
                </a:lnTo>
                <a:lnTo>
                  <a:pt x="323841" y="38322"/>
                </a:lnTo>
                <a:close/>
              </a:path>
              <a:path w="861059" h="76200">
                <a:moveTo>
                  <a:pt x="349241" y="38134"/>
                </a:moveTo>
                <a:lnTo>
                  <a:pt x="330191" y="38275"/>
                </a:lnTo>
                <a:lnTo>
                  <a:pt x="330238" y="44625"/>
                </a:lnTo>
                <a:lnTo>
                  <a:pt x="349286" y="44484"/>
                </a:lnTo>
                <a:lnTo>
                  <a:pt x="349241" y="38134"/>
                </a:lnTo>
                <a:close/>
              </a:path>
              <a:path w="861059" h="76200">
                <a:moveTo>
                  <a:pt x="374639" y="37947"/>
                </a:moveTo>
                <a:lnTo>
                  <a:pt x="355589" y="38087"/>
                </a:lnTo>
                <a:lnTo>
                  <a:pt x="355636" y="44437"/>
                </a:lnTo>
                <a:lnTo>
                  <a:pt x="374686" y="44297"/>
                </a:lnTo>
                <a:lnTo>
                  <a:pt x="374639" y="37947"/>
                </a:lnTo>
                <a:close/>
              </a:path>
              <a:path w="861059" h="76200">
                <a:moveTo>
                  <a:pt x="400038" y="37759"/>
                </a:moveTo>
                <a:lnTo>
                  <a:pt x="380989" y="37900"/>
                </a:lnTo>
                <a:lnTo>
                  <a:pt x="381036" y="44250"/>
                </a:lnTo>
                <a:lnTo>
                  <a:pt x="400085" y="44109"/>
                </a:lnTo>
                <a:lnTo>
                  <a:pt x="400038" y="37759"/>
                </a:lnTo>
                <a:close/>
              </a:path>
              <a:path w="861059" h="76200">
                <a:moveTo>
                  <a:pt x="425438" y="37571"/>
                </a:moveTo>
                <a:lnTo>
                  <a:pt x="406388" y="37712"/>
                </a:lnTo>
                <a:lnTo>
                  <a:pt x="406435" y="44062"/>
                </a:lnTo>
                <a:lnTo>
                  <a:pt x="425485" y="43921"/>
                </a:lnTo>
                <a:lnTo>
                  <a:pt x="425438" y="37571"/>
                </a:lnTo>
                <a:close/>
              </a:path>
              <a:path w="861059" h="76200">
                <a:moveTo>
                  <a:pt x="450837" y="37384"/>
                </a:moveTo>
                <a:lnTo>
                  <a:pt x="431788" y="37525"/>
                </a:lnTo>
                <a:lnTo>
                  <a:pt x="431835" y="43874"/>
                </a:lnTo>
                <a:lnTo>
                  <a:pt x="450884" y="43734"/>
                </a:lnTo>
                <a:lnTo>
                  <a:pt x="450837" y="37384"/>
                </a:lnTo>
                <a:close/>
              </a:path>
              <a:path w="861059" h="76200">
                <a:moveTo>
                  <a:pt x="476237" y="37197"/>
                </a:moveTo>
                <a:lnTo>
                  <a:pt x="457187" y="37338"/>
                </a:lnTo>
                <a:lnTo>
                  <a:pt x="457234" y="43688"/>
                </a:lnTo>
                <a:lnTo>
                  <a:pt x="476284" y="43547"/>
                </a:lnTo>
                <a:lnTo>
                  <a:pt x="476237" y="37197"/>
                </a:lnTo>
                <a:close/>
              </a:path>
              <a:path w="861059" h="76200">
                <a:moveTo>
                  <a:pt x="501636" y="37010"/>
                </a:moveTo>
                <a:lnTo>
                  <a:pt x="482587" y="37150"/>
                </a:lnTo>
                <a:lnTo>
                  <a:pt x="482634" y="43500"/>
                </a:lnTo>
                <a:lnTo>
                  <a:pt x="501683" y="43360"/>
                </a:lnTo>
                <a:lnTo>
                  <a:pt x="501636" y="37010"/>
                </a:lnTo>
                <a:close/>
              </a:path>
              <a:path w="861059" h="76200">
                <a:moveTo>
                  <a:pt x="527036" y="36822"/>
                </a:moveTo>
                <a:lnTo>
                  <a:pt x="507986" y="36963"/>
                </a:lnTo>
                <a:lnTo>
                  <a:pt x="508033" y="43313"/>
                </a:lnTo>
                <a:lnTo>
                  <a:pt x="527083" y="43172"/>
                </a:lnTo>
                <a:lnTo>
                  <a:pt x="527036" y="36822"/>
                </a:lnTo>
                <a:close/>
              </a:path>
              <a:path w="861059" h="76200">
                <a:moveTo>
                  <a:pt x="552434" y="36634"/>
                </a:moveTo>
                <a:lnTo>
                  <a:pt x="533386" y="36775"/>
                </a:lnTo>
                <a:lnTo>
                  <a:pt x="533431" y="43125"/>
                </a:lnTo>
                <a:lnTo>
                  <a:pt x="552481" y="42984"/>
                </a:lnTo>
                <a:lnTo>
                  <a:pt x="552434" y="36634"/>
                </a:lnTo>
                <a:close/>
              </a:path>
              <a:path w="861059" h="76200">
                <a:moveTo>
                  <a:pt x="577834" y="36447"/>
                </a:moveTo>
                <a:lnTo>
                  <a:pt x="558784" y="36588"/>
                </a:lnTo>
                <a:lnTo>
                  <a:pt x="558831" y="42937"/>
                </a:lnTo>
                <a:lnTo>
                  <a:pt x="577881" y="42797"/>
                </a:lnTo>
                <a:lnTo>
                  <a:pt x="577834" y="36447"/>
                </a:lnTo>
                <a:close/>
              </a:path>
              <a:path w="861059" h="76200">
                <a:moveTo>
                  <a:pt x="603233" y="36259"/>
                </a:moveTo>
                <a:lnTo>
                  <a:pt x="584184" y="36400"/>
                </a:lnTo>
                <a:lnTo>
                  <a:pt x="584230" y="42750"/>
                </a:lnTo>
                <a:lnTo>
                  <a:pt x="603280" y="42609"/>
                </a:lnTo>
                <a:lnTo>
                  <a:pt x="603233" y="36259"/>
                </a:lnTo>
                <a:close/>
              </a:path>
              <a:path w="861059" h="76200">
                <a:moveTo>
                  <a:pt x="628633" y="36073"/>
                </a:moveTo>
                <a:lnTo>
                  <a:pt x="609583" y="36212"/>
                </a:lnTo>
                <a:lnTo>
                  <a:pt x="609630" y="42562"/>
                </a:lnTo>
                <a:lnTo>
                  <a:pt x="628679" y="42423"/>
                </a:lnTo>
                <a:lnTo>
                  <a:pt x="628633" y="36073"/>
                </a:lnTo>
                <a:close/>
              </a:path>
              <a:path w="861059" h="76200">
                <a:moveTo>
                  <a:pt x="654032" y="35885"/>
                </a:moveTo>
                <a:lnTo>
                  <a:pt x="634982" y="36026"/>
                </a:lnTo>
                <a:lnTo>
                  <a:pt x="635029" y="42376"/>
                </a:lnTo>
                <a:lnTo>
                  <a:pt x="654079" y="42235"/>
                </a:lnTo>
                <a:lnTo>
                  <a:pt x="654032" y="35885"/>
                </a:lnTo>
                <a:close/>
              </a:path>
              <a:path w="861059" h="76200">
                <a:moveTo>
                  <a:pt x="679430" y="35697"/>
                </a:moveTo>
                <a:lnTo>
                  <a:pt x="660382" y="35838"/>
                </a:lnTo>
                <a:lnTo>
                  <a:pt x="660429" y="42188"/>
                </a:lnTo>
                <a:lnTo>
                  <a:pt x="679477" y="42047"/>
                </a:lnTo>
                <a:lnTo>
                  <a:pt x="679430" y="35697"/>
                </a:lnTo>
                <a:close/>
              </a:path>
              <a:path w="861059" h="76200">
                <a:moveTo>
                  <a:pt x="704830" y="35510"/>
                </a:moveTo>
                <a:lnTo>
                  <a:pt x="685780" y="35651"/>
                </a:lnTo>
                <a:lnTo>
                  <a:pt x="685827" y="42000"/>
                </a:lnTo>
                <a:lnTo>
                  <a:pt x="704877" y="41860"/>
                </a:lnTo>
                <a:lnTo>
                  <a:pt x="704830" y="35510"/>
                </a:lnTo>
                <a:close/>
              </a:path>
              <a:path w="861059" h="76200">
                <a:moveTo>
                  <a:pt x="730229" y="35322"/>
                </a:moveTo>
                <a:lnTo>
                  <a:pt x="711180" y="35463"/>
                </a:lnTo>
                <a:lnTo>
                  <a:pt x="711227" y="41813"/>
                </a:lnTo>
                <a:lnTo>
                  <a:pt x="730276" y="41672"/>
                </a:lnTo>
                <a:lnTo>
                  <a:pt x="730229" y="35322"/>
                </a:lnTo>
                <a:close/>
              </a:path>
              <a:path w="861059" h="76200">
                <a:moveTo>
                  <a:pt x="755629" y="35135"/>
                </a:moveTo>
                <a:lnTo>
                  <a:pt x="736579" y="35275"/>
                </a:lnTo>
                <a:lnTo>
                  <a:pt x="736626" y="41625"/>
                </a:lnTo>
                <a:lnTo>
                  <a:pt x="755676" y="41485"/>
                </a:lnTo>
                <a:lnTo>
                  <a:pt x="755629" y="35135"/>
                </a:lnTo>
                <a:close/>
              </a:path>
              <a:path w="861059" h="76200">
                <a:moveTo>
                  <a:pt x="781028" y="34947"/>
                </a:moveTo>
                <a:lnTo>
                  <a:pt x="761979" y="35088"/>
                </a:lnTo>
                <a:lnTo>
                  <a:pt x="762026" y="41438"/>
                </a:lnTo>
                <a:lnTo>
                  <a:pt x="781075" y="41297"/>
                </a:lnTo>
                <a:lnTo>
                  <a:pt x="781028" y="34947"/>
                </a:lnTo>
                <a:close/>
              </a:path>
              <a:path w="861059" h="76200">
                <a:moveTo>
                  <a:pt x="783969" y="0"/>
                </a:moveTo>
                <a:lnTo>
                  <a:pt x="784532" y="76198"/>
                </a:lnTo>
                <a:lnTo>
                  <a:pt x="853156" y="41250"/>
                </a:lnTo>
                <a:lnTo>
                  <a:pt x="787425" y="41250"/>
                </a:lnTo>
                <a:lnTo>
                  <a:pt x="787378" y="34900"/>
                </a:lnTo>
                <a:lnTo>
                  <a:pt x="854933" y="34831"/>
                </a:lnTo>
                <a:lnTo>
                  <a:pt x="783969" y="0"/>
                </a:lnTo>
                <a:close/>
              </a:path>
              <a:path w="861059" h="76200">
                <a:moveTo>
                  <a:pt x="796926" y="34831"/>
                </a:moveTo>
                <a:lnTo>
                  <a:pt x="787378" y="34900"/>
                </a:lnTo>
                <a:lnTo>
                  <a:pt x="787425" y="41250"/>
                </a:lnTo>
                <a:lnTo>
                  <a:pt x="796973" y="41181"/>
                </a:lnTo>
                <a:lnTo>
                  <a:pt x="796926" y="34831"/>
                </a:lnTo>
                <a:close/>
              </a:path>
              <a:path w="861059" h="76200">
                <a:moveTo>
                  <a:pt x="854933" y="34831"/>
                </a:moveTo>
                <a:lnTo>
                  <a:pt x="796926" y="34831"/>
                </a:lnTo>
                <a:lnTo>
                  <a:pt x="796973" y="41181"/>
                </a:lnTo>
                <a:lnTo>
                  <a:pt x="787425" y="41250"/>
                </a:lnTo>
                <a:lnTo>
                  <a:pt x="853156" y="41250"/>
                </a:lnTo>
                <a:lnTo>
                  <a:pt x="860447" y="37537"/>
                </a:lnTo>
                <a:lnTo>
                  <a:pt x="854933" y="3483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 txBox="1"/>
          <p:nvPr/>
        </p:nvSpPr>
        <p:spPr>
          <a:xfrm>
            <a:off x="9754066" y="4530004"/>
            <a:ext cx="609135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726003" y="5219267"/>
            <a:ext cx="101600" cy="432647"/>
          </a:xfrm>
          <a:custGeom>
            <a:avLst/>
            <a:gdLst/>
            <a:ahLst/>
            <a:cxnLst/>
            <a:rect l="l" t="t" r="r" b="b"/>
            <a:pathLst>
              <a:path w="76200" h="324485">
                <a:moveTo>
                  <a:pt x="41273" y="0"/>
                </a:moveTo>
                <a:lnTo>
                  <a:pt x="34923" y="0"/>
                </a:lnTo>
                <a:lnTo>
                  <a:pt x="34923" y="6350"/>
                </a:lnTo>
                <a:lnTo>
                  <a:pt x="41273" y="6350"/>
                </a:lnTo>
                <a:lnTo>
                  <a:pt x="41273" y="0"/>
                </a:lnTo>
                <a:close/>
              </a:path>
              <a:path w="76200" h="324485">
                <a:moveTo>
                  <a:pt x="41273" y="12700"/>
                </a:moveTo>
                <a:lnTo>
                  <a:pt x="34923" y="12700"/>
                </a:lnTo>
                <a:lnTo>
                  <a:pt x="34923" y="19050"/>
                </a:lnTo>
                <a:lnTo>
                  <a:pt x="41273" y="19050"/>
                </a:lnTo>
                <a:lnTo>
                  <a:pt x="41273" y="12700"/>
                </a:lnTo>
                <a:close/>
              </a:path>
              <a:path w="76200" h="324485">
                <a:moveTo>
                  <a:pt x="41273" y="25400"/>
                </a:moveTo>
                <a:lnTo>
                  <a:pt x="34923" y="25400"/>
                </a:lnTo>
                <a:lnTo>
                  <a:pt x="34923" y="31750"/>
                </a:lnTo>
                <a:lnTo>
                  <a:pt x="41273" y="31750"/>
                </a:lnTo>
                <a:lnTo>
                  <a:pt x="41273" y="25400"/>
                </a:lnTo>
                <a:close/>
              </a:path>
              <a:path w="76200" h="324485">
                <a:moveTo>
                  <a:pt x="41273" y="38100"/>
                </a:moveTo>
                <a:lnTo>
                  <a:pt x="34923" y="38100"/>
                </a:lnTo>
                <a:lnTo>
                  <a:pt x="34923" y="44450"/>
                </a:lnTo>
                <a:lnTo>
                  <a:pt x="41273" y="44450"/>
                </a:lnTo>
                <a:lnTo>
                  <a:pt x="41273" y="38100"/>
                </a:lnTo>
                <a:close/>
              </a:path>
              <a:path w="76200" h="324485">
                <a:moveTo>
                  <a:pt x="41273" y="50800"/>
                </a:moveTo>
                <a:lnTo>
                  <a:pt x="34923" y="50800"/>
                </a:lnTo>
                <a:lnTo>
                  <a:pt x="34923" y="57150"/>
                </a:lnTo>
                <a:lnTo>
                  <a:pt x="41273" y="57150"/>
                </a:lnTo>
                <a:lnTo>
                  <a:pt x="41273" y="50800"/>
                </a:lnTo>
                <a:close/>
              </a:path>
              <a:path w="76200" h="324485">
                <a:moveTo>
                  <a:pt x="41273" y="63500"/>
                </a:moveTo>
                <a:lnTo>
                  <a:pt x="34923" y="63500"/>
                </a:lnTo>
                <a:lnTo>
                  <a:pt x="34923" y="69850"/>
                </a:lnTo>
                <a:lnTo>
                  <a:pt x="41273" y="69850"/>
                </a:lnTo>
                <a:lnTo>
                  <a:pt x="41273" y="63500"/>
                </a:lnTo>
                <a:close/>
              </a:path>
              <a:path w="76200" h="324485">
                <a:moveTo>
                  <a:pt x="41273" y="76200"/>
                </a:moveTo>
                <a:lnTo>
                  <a:pt x="34923" y="76200"/>
                </a:lnTo>
                <a:lnTo>
                  <a:pt x="34923" y="82550"/>
                </a:lnTo>
                <a:lnTo>
                  <a:pt x="41273" y="82550"/>
                </a:lnTo>
                <a:lnTo>
                  <a:pt x="41273" y="76200"/>
                </a:lnTo>
                <a:close/>
              </a:path>
              <a:path w="76200" h="324485">
                <a:moveTo>
                  <a:pt x="41273" y="88900"/>
                </a:moveTo>
                <a:lnTo>
                  <a:pt x="34923" y="88900"/>
                </a:lnTo>
                <a:lnTo>
                  <a:pt x="34925" y="95250"/>
                </a:lnTo>
                <a:lnTo>
                  <a:pt x="41275" y="95250"/>
                </a:lnTo>
                <a:lnTo>
                  <a:pt x="41273" y="88900"/>
                </a:lnTo>
                <a:close/>
              </a:path>
              <a:path w="76200" h="324485">
                <a:moveTo>
                  <a:pt x="41275" y="101600"/>
                </a:moveTo>
                <a:lnTo>
                  <a:pt x="34925" y="101600"/>
                </a:lnTo>
                <a:lnTo>
                  <a:pt x="34925" y="107950"/>
                </a:lnTo>
                <a:lnTo>
                  <a:pt x="41275" y="107950"/>
                </a:lnTo>
                <a:lnTo>
                  <a:pt x="41275" y="101600"/>
                </a:lnTo>
                <a:close/>
              </a:path>
              <a:path w="76200" h="324485">
                <a:moveTo>
                  <a:pt x="41275" y="114300"/>
                </a:moveTo>
                <a:lnTo>
                  <a:pt x="34925" y="114300"/>
                </a:lnTo>
                <a:lnTo>
                  <a:pt x="34925" y="120650"/>
                </a:lnTo>
                <a:lnTo>
                  <a:pt x="41275" y="120650"/>
                </a:lnTo>
                <a:lnTo>
                  <a:pt x="41275" y="114300"/>
                </a:lnTo>
                <a:close/>
              </a:path>
              <a:path w="76200" h="324485">
                <a:moveTo>
                  <a:pt x="41275" y="127000"/>
                </a:moveTo>
                <a:lnTo>
                  <a:pt x="34925" y="127000"/>
                </a:lnTo>
                <a:lnTo>
                  <a:pt x="34925" y="133350"/>
                </a:lnTo>
                <a:lnTo>
                  <a:pt x="41275" y="133350"/>
                </a:lnTo>
                <a:lnTo>
                  <a:pt x="41275" y="127000"/>
                </a:lnTo>
                <a:close/>
              </a:path>
              <a:path w="76200" h="324485">
                <a:moveTo>
                  <a:pt x="41275" y="139700"/>
                </a:moveTo>
                <a:lnTo>
                  <a:pt x="34925" y="139700"/>
                </a:lnTo>
                <a:lnTo>
                  <a:pt x="34925" y="146050"/>
                </a:lnTo>
                <a:lnTo>
                  <a:pt x="41275" y="146050"/>
                </a:lnTo>
                <a:lnTo>
                  <a:pt x="41275" y="139700"/>
                </a:lnTo>
                <a:close/>
              </a:path>
              <a:path w="76200" h="324485">
                <a:moveTo>
                  <a:pt x="41275" y="152400"/>
                </a:moveTo>
                <a:lnTo>
                  <a:pt x="34925" y="152400"/>
                </a:lnTo>
                <a:lnTo>
                  <a:pt x="34925" y="158750"/>
                </a:lnTo>
                <a:lnTo>
                  <a:pt x="41275" y="158750"/>
                </a:lnTo>
                <a:lnTo>
                  <a:pt x="41275" y="152400"/>
                </a:lnTo>
                <a:close/>
              </a:path>
              <a:path w="76200" h="324485">
                <a:moveTo>
                  <a:pt x="41275" y="165100"/>
                </a:moveTo>
                <a:lnTo>
                  <a:pt x="34925" y="165100"/>
                </a:lnTo>
                <a:lnTo>
                  <a:pt x="34925" y="171450"/>
                </a:lnTo>
                <a:lnTo>
                  <a:pt x="41275" y="171450"/>
                </a:lnTo>
                <a:lnTo>
                  <a:pt x="41275" y="165100"/>
                </a:lnTo>
                <a:close/>
              </a:path>
              <a:path w="76200" h="324485">
                <a:moveTo>
                  <a:pt x="41275" y="177800"/>
                </a:moveTo>
                <a:lnTo>
                  <a:pt x="34925" y="177800"/>
                </a:lnTo>
                <a:lnTo>
                  <a:pt x="34925" y="184150"/>
                </a:lnTo>
                <a:lnTo>
                  <a:pt x="41275" y="184150"/>
                </a:lnTo>
                <a:lnTo>
                  <a:pt x="41275" y="177800"/>
                </a:lnTo>
                <a:close/>
              </a:path>
              <a:path w="76200" h="324485">
                <a:moveTo>
                  <a:pt x="41275" y="190500"/>
                </a:moveTo>
                <a:lnTo>
                  <a:pt x="34925" y="190500"/>
                </a:lnTo>
                <a:lnTo>
                  <a:pt x="34925" y="196850"/>
                </a:lnTo>
                <a:lnTo>
                  <a:pt x="41275" y="196850"/>
                </a:lnTo>
                <a:lnTo>
                  <a:pt x="41275" y="190500"/>
                </a:lnTo>
                <a:close/>
              </a:path>
              <a:path w="76200" h="324485">
                <a:moveTo>
                  <a:pt x="41275" y="203200"/>
                </a:moveTo>
                <a:lnTo>
                  <a:pt x="34925" y="203200"/>
                </a:lnTo>
                <a:lnTo>
                  <a:pt x="34925" y="209550"/>
                </a:lnTo>
                <a:lnTo>
                  <a:pt x="41275" y="209550"/>
                </a:lnTo>
                <a:lnTo>
                  <a:pt x="41275" y="203200"/>
                </a:lnTo>
                <a:close/>
              </a:path>
              <a:path w="76200" h="324485">
                <a:moveTo>
                  <a:pt x="41275" y="215900"/>
                </a:moveTo>
                <a:lnTo>
                  <a:pt x="34925" y="215900"/>
                </a:lnTo>
                <a:lnTo>
                  <a:pt x="34925" y="222250"/>
                </a:lnTo>
                <a:lnTo>
                  <a:pt x="41275" y="222250"/>
                </a:lnTo>
                <a:lnTo>
                  <a:pt x="41275" y="215900"/>
                </a:lnTo>
                <a:close/>
              </a:path>
              <a:path w="76200" h="324485">
                <a:moveTo>
                  <a:pt x="41275" y="228600"/>
                </a:moveTo>
                <a:lnTo>
                  <a:pt x="34925" y="228600"/>
                </a:lnTo>
                <a:lnTo>
                  <a:pt x="34925" y="234950"/>
                </a:lnTo>
                <a:lnTo>
                  <a:pt x="41275" y="234950"/>
                </a:lnTo>
                <a:lnTo>
                  <a:pt x="41275" y="228600"/>
                </a:lnTo>
                <a:close/>
              </a:path>
              <a:path w="76200" h="324485">
                <a:moveTo>
                  <a:pt x="41275" y="241300"/>
                </a:moveTo>
                <a:lnTo>
                  <a:pt x="34925" y="241300"/>
                </a:lnTo>
                <a:lnTo>
                  <a:pt x="34925" y="247650"/>
                </a:lnTo>
                <a:lnTo>
                  <a:pt x="41275" y="247650"/>
                </a:lnTo>
                <a:lnTo>
                  <a:pt x="41275" y="241300"/>
                </a:lnTo>
                <a:close/>
              </a:path>
              <a:path w="76200" h="324485">
                <a:moveTo>
                  <a:pt x="76200" y="247912"/>
                </a:moveTo>
                <a:lnTo>
                  <a:pt x="0" y="247913"/>
                </a:lnTo>
                <a:lnTo>
                  <a:pt x="38100" y="324113"/>
                </a:lnTo>
                <a:lnTo>
                  <a:pt x="69981" y="260350"/>
                </a:lnTo>
                <a:lnTo>
                  <a:pt x="34925" y="260350"/>
                </a:lnTo>
                <a:lnTo>
                  <a:pt x="34925" y="254000"/>
                </a:lnTo>
                <a:lnTo>
                  <a:pt x="73156" y="254000"/>
                </a:lnTo>
                <a:lnTo>
                  <a:pt x="76200" y="247912"/>
                </a:lnTo>
                <a:close/>
              </a:path>
              <a:path w="76200" h="324485">
                <a:moveTo>
                  <a:pt x="41275" y="254000"/>
                </a:moveTo>
                <a:lnTo>
                  <a:pt x="34925" y="254000"/>
                </a:lnTo>
                <a:lnTo>
                  <a:pt x="34925" y="260350"/>
                </a:lnTo>
                <a:lnTo>
                  <a:pt x="41275" y="260350"/>
                </a:lnTo>
                <a:lnTo>
                  <a:pt x="41275" y="254000"/>
                </a:lnTo>
                <a:close/>
              </a:path>
              <a:path w="76200" h="324485">
                <a:moveTo>
                  <a:pt x="73156" y="254000"/>
                </a:moveTo>
                <a:lnTo>
                  <a:pt x="41275" y="254000"/>
                </a:lnTo>
                <a:lnTo>
                  <a:pt x="41275" y="260350"/>
                </a:lnTo>
                <a:lnTo>
                  <a:pt x="34925" y="260350"/>
                </a:lnTo>
                <a:lnTo>
                  <a:pt x="69981" y="260350"/>
                </a:lnTo>
                <a:lnTo>
                  <a:pt x="73156" y="25400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 txBox="1"/>
          <p:nvPr/>
        </p:nvSpPr>
        <p:spPr>
          <a:xfrm>
            <a:off x="8930999" y="5123349"/>
            <a:ext cx="38777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23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17667" y="575733"/>
            <a:ext cx="347048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CH=(CH.Sg, CH.S,</a:t>
            </a:r>
            <a:r>
              <a:rPr sz="2667" spc="-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CH.R)</a:t>
            </a:r>
            <a:endParaRPr sz="2667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16538904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spc="-7" dirty="0"/>
              <a:t>The channel setting:</a:t>
            </a:r>
            <a:r>
              <a:rPr spc="-20" dirty="0"/>
              <a:t> </a:t>
            </a:r>
            <a:r>
              <a:rPr spc="-7" dirty="0"/>
              <a:t>security</a:t>
            </a:r>
          </a:p>
        </p:txBody>
      </p:sp>
      <p:sp>
        <p:nvSpPr>
          <p:cNvPr id="3" name="object 3"/>
          <p:cNvSpPr/>
          <p:nvPr/>
        </p:nvSpPr>
        <p:spPr>
          <a:xfrm>
            <a:off x="1684276" y="1543902"/>
            <a:ext cx="8823416" cy="4107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6933"/>
            <a:endParaRPr lang="en-US" sz="2667" baseline="-14814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8216" y="1591733"/>
            <a:ext cx="86190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</a:t>
            </a:r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g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70114" y="1250357"/>
            <a:ext cx="38354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32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33091" y="1225973"/>
            <a:ext cx="38777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40813" y="2766230"/>
            <a:ext cx="912707" cy="28085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120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CH.S</a:t>
            </a:r>
            <a:endParaRPr sz="2667" dirty="0">
              <a:latin typeface="Cambria Math"/>
              <a:cs typeface="Cambria Math"/>
            </a:endParaRPr>
          </a:p>
          <a:p>
            <a:pPr marL="538467">
              <a:lnSpc>
                <a:spcPts val="3120"/>
              </a:lnSpc>
            </a:pPr>
            <a:r>
              <a:rPr sz="4000" spc="32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  <a:p>
            <a:pPr marL="16933">
              <a:lnSpc>
                <a:spcPts val="3087"/>
              </a:lnSpc>
              <a:spcBef>
                <a:spcPts val="144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CH.S</a:t>
            </a:r>
            <a:endParaRPr sz="2667" dirty="0">
              <a:latin typeface="Cambria Math"/>
              <a:cs typeface="Cambria Math"/>
            </a:endParaRPr>
          </a:p>
          <a:p>
            <a:pPr marL="536773">
              <a:lnSpc>
                <a:spcPts val="3087"/>
              </a:lnSpc>
            </a:pPr>
            <a:r>
              <a:rPr sz="4000" spc="32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  <a:p>
            <a:pPr marL="21166">
              <a:spcBef>
                <a:spcPts val="166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CH.S</a:t>
            </a:r>
            <a:endParaRPr sz="2667" dirty="0">
              <a:latin typeface="Cambria Math"/>
              <a:cs typeface="Cambria Math"/>
            </a:endParaRPr>
          </a:p>
          <a:p>
            <a:pPr marL="546086"/>
            <a:r>
              <a:rPr sz="4000" spc="32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8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53303" y="4530005"/>
            <a:ext cx="2590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⊥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66687" y="2766230"/>
            <a:ext cx="951653" cy="2795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167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CH.R</a:t>
            </a:r>
            <a:endParaRPr sz="2667" dirty="0">
              <a:latin typeface="Cambria Math"/>
              <a:cs typeface="Cambria Math"/>
            </a:endParaRPr>
          </a:p>
          <a:p>
            <a:pPr marL="537620">
              <a:lnSpc>
                <a:spcPts val="3167"/>
              </a:lnSpc>
            </a:pPr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  <a:p>
            <a:pPr marL="16933">
              <a:lnSpc>
                <a:spcPts val="3167"/>
              </a:lnSpc>
              <a:spcBef>
                <a:spcPts val="134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CH.R</a:t>
            </a:r>
            <a:endParaRPr sz="2667" dirty="0">
              <a:latin typeface="Cambria Math"/>
              <a:cs typeface="Cambria Math"/>
            </a:endParaRPr>
          </a:p>
          <a:p>
            <a:pPr marL="580797">
              <a:lnSpc>
                <a:spcPts val="3167"/>
              </a:lnSpc>
            </a:pPr>
            <a:r>
              <a:rPr sz="4000" spc="239" baseline="-20833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  <a:p>
            <a:pPr marL="21166">
              <a:lnSpc>
                <a:spcPts val="3120"/>
              </a:lnSpc>
              <a:spcBef>
                <a:spcPts val="1500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CH.R</a:t>
            </a:r>
            <a:endParaRPr sz="2667" dirty="0">
              <a:latin typeface="Cambria Math"/>
              <a:cs typeface="Cambria Math"/>
            </a:endParaRPr>
          </a:p>
          <a:p>
            <a:pPr marL="580797">
              <a:lnSpc>
                <a:spcPts val="3120"/>
              </a:lnSpc>
            </a:pPr>
            <a:r>
              <a:rPr sz="4000" spc="239" baseline="-19444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000" spc="-32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200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17667" y="575733"/>
            <a:ext cx="347048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CH=(CH.Sg, CH.S,</a:t>
            </a:r>
            <a:r>
              <a:rPr sz="2667" spc="-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CH.R)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649508" y="3342487"/>
            <a:ext cx="932541" cy="932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745289" y="3546518"/>
            <a:ext cx="2590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⊥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3" name="object 7"/>
          <p:cNvSpPr txBox="1"/>
          <p:nvPr/>
        </p:nvSpPr>
        <p:spPr>
          <a:xfrm>
            <a:off x="2064421" y="2579286"/>
            <a:ext cx="540668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4" name="object 8"/>
          <p:cNvSpPr txBox="1"/>
          <p:nvPr/>
        </p:nvSpPr>
        <p:spPr>
          <a:xfrm>
            <a:off x="4304997" y="2571156"/>
            <a:ext cx="47020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5" name="object 9"/>
          <p:cNvSpPr txBox="1"/>
          <p:nvPr/>
        </p:nvSpPr>
        <p:spPr>
          <a:xfrm>
            <a:off x="2061129" y="3530260"/>
            <a:ext cx="4495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6" name="object 10"/>
          <p:cNvSpPr txBox="1"/>
          <p:nvPr/>
        </p:nvSpPr>
        <p:spPr>
          <a:xfrm>
            <a:off x="4314564" y="3554644"/>
            <a:ext cx="36237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2061129" y="4521878"/>
            <a:ext cx="57553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8" name="object 18"/>
          <p:cNvSpPr txBox="1"/>
          <p:nvPr/>
        </p:nvSpPr>
        <p:spPr>
          <a:xfrm>
            <a:off x="4305251" y="4521878"/>
            <a:ext cx="441636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29" name="object 21"/>
          <p:cNvSpPr txBox="1"/>
          <p:nvPr/>
        </p:nvSpPr>
        <p:spPr>
          <a:xfrm>
            <a:off x="7311796" y="2736605"/>
            <a:ext cx="523049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30" name="object 22"/>
          <p:cNvSpPr txBox="1"/>
          <p:nvPr/>
        </p:nvSpPr>
        <p:spPr>
          <a:xfrm>
            <a:off x="9647949" y="2567094"/>
            <a:ext cx="555696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33" name="object 30"/>
          <p:cNvSpPr txBox="1"/>
          <p:nvPr/>
        </p:nvSpPr>
        <p:spPr>
          <a:xfrm>
            <a:off x="7389725" y="3530259"/>
            <a:ext cx="5227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2667" spc="-167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-129" baseline="-14814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lang="en-US" sz="3000" baseline="-14814" dirty="0">
              <a:latin typeface="Cambria Math"/>
              <a:cs typeface="Cambria Math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284204" y="4228000"/>
            <a:ext cx="4805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6933"/>
            <a:r>
              <a:rPr lang="en-US" sz="2400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2667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lang="en-US" sz="2667" baseline="-14814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5994398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8674" y="1453318"/>
            <a:ext cx="3679613" cy="4925060"/>
          </a:xfrm>
          <a:custGeom>
            <a:avLst/>
            <a:gdLst/>
            <a:ahLst/>
            <a:cxnLst/>
            <a:rect l="l" t="t" r="r" b="b"/>
            <a:pathLst>
              <a:path w="2759710" h="3693795">
                <a:moveTo>
                  <a:pt x="0" y="0"/>
                </a:moveTo>
                <a:lnTo>
                  <a:pt x="2759396" y="0"/>
                </a:lnTo>
                <a:lnTo>
                  <a:pt x="2759396" y="3693341"/>
                </a:lnTo>
                <a:lnTo>
                  <a:pt x="0" y="3693341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026089" y="5664537"/>
            <a:ext cx="111760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60"/>
              </a:lnSpc>
            </a:pPr>
            <a:r>
              <a:rPr sz="1733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1733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3776" y="5819647"/>
            <a:ext cx="2783824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3"/>
              </a:lnSpc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187" dirty="0" smtClean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600" spc="449" baseline="27777" dirty="0" smtClean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r>
              <a:rPr sz="2400" dirty="0" smtClean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 smtClean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133" dirty="0" smtClean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600" spc="9" baseline="27777" dirty="0" smtClean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r>
              <a:rPr sz="2400" dirty="0" smtClean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2400" spc="-127" dirty="0" smtClean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 </a:t>
            </a:r>
            <a:r>
              <a:rPr sz="2400" spc="-1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CH.Sg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763" y="1607235"/>
            <a:ext cx="3298613" cy="1157582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36407" rIns="0" bIns="0" rtlCol="0">
            <a:spAutoFit/>
          </a:bodyPr>
          <a:lstStyle/>
          <a:p>
            <a:pPr marL="119377">
              <a:spcBef>
                <a:spcPts val="287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spcBef>
                <a:spcPts val="60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187" dirty="0" smtClean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600" spc="449" baseline="27777" dirty="0" smtClean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r>
              <a:rPr sz="2400" dirty="0" smtClean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 smtClean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r>
              <a:rPr sz="2400" spc="-13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187" dirty="0" smtClean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600" spc="449" baseline="27777" dirty="0" smtClean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r>
              <a:rPr sz="2400" dirty="0" smtClean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 smtClean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Cambria Math"/>
                <a:cs typeface="Cambria Math"/>
              </a:rPr>
              <a:t>𝑀)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spcBef>
                <a:spcPts val="27"/>
              </a:spcBef>
            </a:pPr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1856" y="3457364"/>
            <a:ext cx="3298613" cy="1201184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79587" rIns="0" bIns="0" rtlCol="0">
            <a:spAutoFit/>
          </a:bodyPr>
          <a:lstStyle/>
          <a:p>
            <a:pPr marL="119377">
              <a:spcBef>
                <a:spcPts val="627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spcBef>
                <a:spcPts val="60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133" dirty="0" smtClean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600" spc="9" baseline="27777" dirty="0" smtClean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r>
              <a:rPr sz="2400" dirty="0" smtClean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 smtClean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r>
              <a:rPr sz="2400" spc="-13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133" dirty="0" smtClean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lang="en-US" sz="2600" spc="-239" baseline="27777" dirty="0" smtClean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r>
              <a:rPr sz="2400" dirty="0" smtClean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 smtClean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7" dirty="0">
                <a:solidFill>
                  <a:srgbClr val="002060"/>
                </a:solidFill>
                <a:latin typeface="Cambria Math"/>
                <a:cs typeface="Cambria Math"/>
              </a:rPr>
              <a:t>𝐶)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spcBef>
                <a:spcPts val="33"/>
              </a:spcBef>
            </a:pPr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0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63202" y="376596"/>
            <a:ext cx="347048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CH=(CH.Sg, CH.S,</a:t>
            </a:r>
            <a:r>
              <a:rPr sz="2667" spc="-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CH.R)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5352"/>
            <a:r>
              <a:rPr spc="-7" dirty="0"/>
              <a:t>AE security </a:t>
            </a:r>
            <a:r>
              <a:rPr dirty="0"/>
              <a:t>for</a:t>
            </a:r>
            <a:r>
              <a:rPr spc="-27" dirty="0"/>
              <a:t> </a:t>
            </a:r>
            <a:r>
              <a:rPr spc="-7" dirty="0"/>
              <a:t>channels</a:t>
            </a:r>
          </a:p>
        </p:txBody>
      </p:sp>
      <p:sp>
        <p:nvSpPr>
          <p:cNvPr id="9" name="object 9"/>
          <p:cNvSpPr/>
          <p:nvPr/>
        </p:nvSpPr>
        <p:spPr>
          <a:xfrm>
            <a:off x="7568456" y="1453318"/>
            <a:ext cx="4042833" cy="4925060"/>
          </a:xfrm>
          <a:custGeom>
            <a:avLst/>
            <a:gdLst/>
            <a:ahLst/>
            <a:cxnLst/>
            <a:rect l="l" t="t" r="r" b="b"/>
            <a:pathLst>
              <a:path w="3032125" h="3693795">
                <a:moveTo>
                  <a:pt x="0" y="0"/>
                </a:moveTo>
                <a:lnTo>
                  <a:pt x="3031778" y="0"/>
                </a:lnTo>
                <a:lnTo>
                  <a:pt x="3031778" y="3693341"/>
                </a:lnTo>
                <a:lnTo>
                  <a:pt x="0" y="3693341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7721835" y="3457365"/>
            <a:ext cx="3730413" cy="2205732"/>
          </a:xfrm>
          <a:prstGeom prst="rect">
            <a:avLst/>
          </a:prstGeom>
          <a:solidFill>
            <a:srgbClr val="4472C4"/>
          </a:solidFill>
          <a:ln w="3175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9377">
              <a:lnSpc>
                <a:spcPts val="2713"/>
              </a:lnSpc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lnSpc>
                <a:spcPts val="2847"/>
              </a:lnSpc>
              <a:spcBef>
                <a:spcPts val="160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600" spc="-249" baseline="27777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600" spc="-249" baseline="27777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De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q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u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u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lnSpc>
                <a:spcPts val="2847"/>
              </a:lnSpc>
            </a:pPr>
            <a:r>
              <a:rPr sz="2400" dirty="0">
                <a:latin typeface="Candara"/>
                <a:cs typeface="Candara"/>
              </a:rPr>
              <a:t>If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sync</a:t>
            </a:r>
            <a:r>
              <a:rPr sz="2400" spc="-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latin typeface="Candara"/>
                <a:cs typeface="Candara"/>
              </a:rPr>
              <a:t>then</a:t>
            </a:r>
          </a:p>
          <a:p>
            <a:pPr marL="447029" marR="118530">
              <a:lnSpc>
                <a:spcPts val="2787"/>
              </a:lnSpc>
              <a:spcBef>
                <a:spcPts val="233"/>
              </a:spcBef>
            </a:pPr>
            <a:r>
              <a:rPr sz="2400" dirty="0">
                <a:latin typeface="Candara"/>
                <a:cs typeface="Candara"/>
              </a:rPr>
              <a:t>If</a:t>
            </a:r>
            <a:r>
              <a:rPr sz="2400" spc="-4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-17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2400" spc="-2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600" spc="9" baseline="27777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r>
              <a:rPr sz="2600" spc="-149" baseline="2777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latin typeface="Candara"/>
                <a:cs typeface="Candara"/>
              </a:rPr>
              <a:t>then</a:t>
            </a:r>
            <a:r>
              <a:rPr sz="2400" spc="-287" dirty="0">
                <a:latin typeface="Candara"/>
                <a:cs typeface="Candara"/>
              </a:rPr>
              <a:t> </a:t>
            </a:r>
            <a:r>
              <a:rPr lang="en-US" sz="2400" spc="-287" dirty="0">
                <a:latin typeface="Candara"/>
                <a:cs typeface="Candara"/>
              </a:rPr>
              <a:t> </a:t>
            </a:r>
            <a:r>
              <a:rPr sz="2400" spc="-7" dirty="0">
                <a:latin typeface="Candara"/>
                <a:cs typeface="Candara"/>
              </a:rPr>
              <a:t>return  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𝑀′ </a:t>
            </a:r>
            <a:r>
              <a:rPr sz="2400" spc="-20" dirty="0">
                <a:solidFill>
                  <a:srgbClr val="002060"/>
                </a:solidFill>
                <a:latin typeface="Cambria Math"/>
                <a:cs typeface="Cambria Math"/>
              </a:rPr>
              <a:t>s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y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27" dirty="0">
                <a:solidFill>
                  <a:srgbClr val="002060"/>
                </a:solidFill>
                <a:latin typeface="Cambria Math"/>
                <a:cs typeface="Cambria Math"/>
              </a:rPr>
              <a:t>f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al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se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lnSpc>
                <a:spcPts val="2867"/>
              </a:lnSpc>
            </a:pPr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⊥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21834" y="1561984"/>
            <a:ext cx="3730413" cy="1645073"/>
          </a:xfrm>
          <a:custGeom>
            <a:avLst/>
            <a:gdLst/>
            <a:ahLst/>
            <a:cxnLst/>
            <a:rect l="l" t="t" r="r" b="b"/>
            <a:pathLst>
              <a:path w="2797809" h="1233805">
                <a:moveTo>
                  <a:pt x="0" y="0"/>
                </a:moveTo>
                <a:lnTo>
                  <a:pt x="2797293" y="0"/>
                </a:lnTo>
                <a:lnTo>
                  <a:pt x="2797293" y="1233764"/>
                </a:lnTo>
                <a:lnTo>
                  <a:pt x="0" y="1233764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7721834" y="1561984"/>
            <a:ext cx="3730413" cy="1645073"/>
          </a:xfrm>
          <a:custGeom>
            <a:avLst/>
            <a:gdLst/>
            <a:ahLst/>
            <a:cxnLst/>
            <a:rect l="l" t="t" r="r" b="b"/>
            <a:pathLst>
              <a:path w="2797809" h="1233805">
                <a:moveTo>
                  <a:pt x="0" y="0"/>
                </a:moveTo>
                <a:lnTo>
                  <a:pt x="2797293" y="0"/>
                </a:lnTo>
                <a:lnTo>
                  <a:pt x="2797293" y="1233764"/>
                </a:lnTo>
                <a:lnTo>
                  <a:pt x="0" y="12337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7721834" y="1561983"/>
            <a:ext cx="3730413" cy="1579022"/>
          </a:xfrm>
          <a:prstGeom prst="rect">
            <a:avLst/>
          </a:prstGeom>
          <a:ln w="3175">
            <a:solidFill>
              <a:srgbClr val="2F528F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19377">
              <a:spcBef>
                <a:spcPts val="480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19377" marR="1617093">
              <a:lnSpc>
                <a:spcPct val="99400"/>
              </a:lnSpc>
              <a:spcBef>
                <a:spcPts val="207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 ←  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q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u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u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 </a:t>
            </a:r>
            <a:endParaRPr lang="en-US" sz="2400" dirty="0">
              <a:solidFill>
                <a:srgbClr val="002060"/>
              </a:solidFill>
              <a:latin typeface="Cambria Math"/>
              <a:cs typeface="Cambria Math"/>
            </a:endParaRPr>
          </a:p>
          <a:p>
            <a:pPr marL="119377" marR="1617093">
              <a:lnSpc>
                <a:spcPct val="99400"/>
              </a:lnSpc>
              <a:spcBef>
                <a:spcPts val="207"/>
              </a:spcBef>
            </a:pPr>
            <a:r>
              <a:rPr sz="2400" spc="-7" dirty="0">
                <a:latin typeface="Candara"/>
                <a:cs typeface="Candara"/>
              </a:rPr>
              <a:t>R</a:t>
            </a:r>
            <a:r>
              <a:rPr sz="2400" dirty="0">
                <a:latin typeface="Candara"/>
                <a:cs typeface="Candara"/>
              </a:rPr>
              <a:t>et</a:t>
            </a:r>
            <a:r>
              <a:rPr sz="2400" spc="-7" dirty="0">
                <a:latin typeface="Candara"/>
                <a:cs typeface="Candara"/>
              </a:rPr>
              <a:t>ur</a:t>
            </a:r>
            <a:r>
              <a:rPr sz="2400" dirty="0">
                <a:latin typeface="Candara"/>
                <a:cs typeface="Candara"/>
              </a:rPr>
              <a:t>n</a:t>
            </a:r>
            <a:r>
              <a:rPr sz="2400" spc="-7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66721" y="1986823"/>
            <a:ext cx="361857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7568456" y="1453318"/>
            <a:ext cx="4042833" cy="49655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spcBef>
                <a:spcPts val="33"/>
              </a:spcBef>
            </a:pPr>
            <a:endParaRPr sz="3467" dirty="0">
              <a:latin typeface="Times New Roman"/>
              <a:cs typeface="Times New Roman"/>
            </a:endParaRPr>
          </a:p>
          <a:p>
            <a:pPr marL="275160"/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sync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-1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true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16364" y="3547953"/>
            <a:ext cx="92286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333" b="1" spc="53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2333" b="1" spc="7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333" b="1" spc="53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3600" spc="-9" baseline="-21604" dirty="0">
                <a:solidFill>
                  <a:srgbClr val="002060"/>
                </a:solidFill>
                <a:latin typeface="Cambria Math"/>
                <a:cs typeface="Cambria Math"/>
              </a:rPr>
              <a:t>NE</a:t>
            </a:r>
            <a:endParaRPr sz="3600" baseline="-21604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34186" y="3417823"/>
            <a:ext cx="86021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13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−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16023" y="3628901"/>
            <a:ext cx="897467" cy="282787"/>
          </a:xfrm>
          <a:custGeom>
            <a:avLst/>
            <a:gdLst/>
            <a:ahLst/>
            <a:cxnLst/>
            <a:rect l="l" t="t" r="r" b="b"/>
            <a:pathLst>
              <a:path w="673100" h="212089">
                <a:moveTo>
                  <a:pt x="605400" y="0"/>
                </a:moveTo>
                <a:lnTo>
                  <a:pt x="602386" y="8595"/>
                </a:lnTo>
                <a:lnTo>
                  <a:pt x="614643" y="13914"/>
                </a:lnTo>
                <a:lnTo>
                  <a:pt x="625184" y="21277"/>
                </a:lnTo>
                <a:lnTo>
                  <a:pt x="646588" y="55409"/>
                </a:lnTo>
                <a:lnTo>
                  <a:pt x="653620" y="104811"/>
                </a:lnTo>
                <a:lnTo>
                  <a:pt x="652835" y="123487"/>
                </a:lnTo>
                <a:lnTo>
                  <a:pt x="641062" y="169217"/>
                </a:lnTo>
                <a:lnTo>
                  <a:pt x="614786" y="197806"/>
                </a:lnTo>
                <a:lnTo>
                  <a:pt x="602720" y="203150"/>
                </a:lnTo>
                <a:lnTo>
                  <a:pt x="605400" y="211744"/>
                </a:lnTo>
                <a:lnTo>
                  <a:pt x="645855" y="187708"/>
                </a:lnTo>
                <a:lnTo>
                  <a:pt x="668577" y="143335"/>
                </a:lnTo>
                <a:lnTo>
                  <a:pt x="672931" y="105928"/>
                </a:lnTo>
                <a:lnTo>
                  <a:pt x="671839" y="86516"/>
                </a:lnTo>
                <a:lnTo>
                  <a:pt x="655462" y="37114"/>
                </a:lnTo>
                <a:lnTo>
                  <a:pt x="620751" y="5542"/>
                </a:lnTo>
                <a:lnTo>
                  <a:pt x="605400" y="0"/>
                </a:lnTo>
                <a:close/>
              </a:path>
              <a:path w="673100" h="212089">
                <a:moveTo>
                  <a:pt x="67530" y="0"/>
                </a:moveTo>
                <a:lnTo>
                  <a:pt x="27148" y="24099"/>
                </a:lnTo>
                <a:lnTo>
                  <a:pt x="4367" y="68577"/>
                </a:lnTo>
                <a:lnTo>
                  <a:pt x="0" y="105928"/>
                </a:lnTo>
                <a:lnTo>
                  <a:pt x="1088" y="125381"/>
                </a:lnTo>
                <a:lnTo>
                  <a:pt x="17412" y="174743"/>
                </a:lnTo>
                <a:lnTo>
                  <a:pt x="52134" y="206209"/>
                </a:lnTo>
                <a:lnTo>
                  <a:pt x="67530" y="211744"/>
                </a:lnTo>
                <a:lnTo>
                  <a:pt x="70210" y="203150"/>
                </a:lnTo>
                <a:lnTo>
                  <a:pt x="58144" y="197806"/>
                </a:lnTo>
                <a:lnTo>
                  <a:pt x="47732" y="190369"/>
                </a:lnTo>
                <a:lnTo>
                  <a:pt x="26374" y="155690"/>
                </a:lnTo>
                <a:lnTo>
                  <a:pt x="19310" y="104811"/>
                </a:lnTo>
                <a:lnTo>
                  <a:pt x="20095" y="86747"/>
                </a:lnTo>
                <a:lnTo>
                  <a:pt x="31868" y="42137"/>
                </a:lnTo>
                <a:lnTo>
                  <a:pt x="58332" y="13914"/>
                </a:lnTo>
                <a:lnTo>
                  <a:pt x="70544" y="8595"/>
                </a:lnTo>
                <a:lnTo>
                  <a:pt x="6753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6298794" y="3551935"/>
            <a:ext cx="866149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133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133" spc="80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133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133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307869" y="3674191"/>
            <a:ext cx="403860" cy="101600"/>
          </a:xfrm>
          <a:custGeom>
            <a:avLst/>
            <a:gdLst/>
            <a:ahLst/>
            <a:cxnLst/>
            <a:rect l="l" t="t" r="r" b="b"/>
            <a:pathLst>
              <a:path w="3028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302895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302895" h="76200">
                <a:moveTo>
                  <a:pt x="302632" y="33337"/>
                </a:moveTo>
                <a:lnTo>
                  <a:pt x="76200" y="33337"/>
                </a:lnTo>
                <a:lnTo>
                  <a:pt x="76200" y="42862"/>
                </a:lnTo>
                <a:lnTo>
                  <a:pt x="302632" y="42862"/>
                </a:lnTo>
                <a:lnTo>
                  <a:pt x="302632" y="33337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7164943" y="3674191"/>
            <a:ext cx="403860" cy="101600"/>
          </a:xfrm>
          <a:custGeom>
            <a:avLst/>
            <a:gdLst/>
            <a:ahLst/>
            <a:cxnLst/>
            <a:rect l="l" t="t" r="r" b="b"/>
            <a:pathLst>
              <a:path w="302895" h="76200">
                <a:moveTo>
                  <a:pt x="226433" y="0"/>
                </a:moveTo>
                <a:lnTo>
                  <a:pt x="226433" y="76200"/>
                </a:lnTo>
                <a:lnTo>
                  <a:pt x="293108" y="42862"/>
                </a:lnTo>
                <a:lnTo>
                  <a:pt x="239133" y="42862"/>
                </a:lnTo>
                <a:lnTo>
                  <a:pt x="239133" y="33337"/>
                </a:lnTo>
                <a:lnTo>
                  <a:pt x="293108" y="33337"/>
                </a:lnTo>
                <a:lnTo>
                  <a:pt x="226433" y="0"/>
                </a:lnTo>
                <a:close/>
              </a:path>
              <a:path w="302895" h="76200">
                <a:moveTo>
                  <a:pt x="226433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226433" y="42862"/>
                </a:lnTo>
                <a:lnTo>
                  <a:pt x="226433" y="33337"/>
                </a:lnTo>
                <a:close/>
              </a:path>
              <a:path w="302895" h="76200">
                <a:moveTo>
                  <a:pt x="293108" y="33337"/>
                </a:moveTo>
                <a:lnTo>
                  <a:pt x="239133" y="33337"/>
                </a:lnTo>
                <a:lnTo>
                  <a:pt x="239133" y="42862"/>
                </a:lnTo>
                <a:lnTo>
                  <a:pt x="293108" y="42862"/>
                </a:lnTo>
                <a:lnTo>
                  <a:pt x="302633" y="38100"/>
                </a:lnTo>
                <a:lnTo>
                  <a:pt x="293108" y="33337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753865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601964"/>
            <a:r>
              <a:rPr spc="-7" dirty="0"/>
              <a:t>Main</a:t>
            </a:r>
            <a:r>
              <a:rPr spc="-100" dirty="0"/>
              <a:t> </a:t>
            </a:r>
            <a:r>
              <a:rPr dirty="0"/>
              <a:t>theorem</a:t>
            </a:r>
          </a:p>
        </p:txBody>
      </p:sp>
      <p:sp>
        <p:nvSpPr>
          <p:cNvPr id="3" name="object 3"/>
          <p:cNvSpPr/>
          <p:nvPr/>
        </p:nvSpPr>
        <p:spPr>
          <a:xfrm>
            <a:off x="427796" y="1652429"/>
            <a:ext cx="11477413" cy="1523153"/>
          </a:xfrm>
          <a:custGeom>
            <a:avLst/>
            <a:gdLst/>
            <a:ahLst/>
            <a:cxnLst/>
            <a:rect l="l" t="t" r="r" b="b"/>
            <a:pathLst>
              <a:path w="8608060" h="1142364">
                <a:moveTo>
                  <a:pt x="0" y="0"/>
                </a:moveTo>
                <a:lnTo>
                  <a:pt x="8607940" y="0"/>
                </a:lnTo>
                <a:lnTo>
                  <a:pt x="8607940" y="1141978"/>
                </a:lnTo>
                <a:lnTo>
                  <a:pt x="0" y="1141978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654703" y="1877568"/>
            <a:ext cx="392692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b="1" spc="-40" dirty="0">
                <a:solidFill>
                  <a:srgbClr val="FF0000"/>
                </a:solidFill>
                <a:latin typeface="Candara"/>
                <a:cs typeface="Candara"/>
              </a:rPr>
              <a:t>Theorem. </a:t>
            </a:r>
            <a:r>
              <a:rPr sz="2400" b="1" spc="-27" dirty="0">
                <a:solidFill>
                  <a:srgbClr val="FF0000"/>
                </a:solidFill>
                <a:latin typeface="Candara"/>
                <a:cs typeface="Candara"/>
              </a:rPr>
              <a:t>[this </a:t>
            </a:r>
            <a:r>
              <a:rPr sz="2400" b="1" spc="-40" dirty="0">
                <a:solidFill>
                  <a:srgbClr val="FF0000"/>
                </a:solidFill>
                <a:latin typeface="Candara"/>
                <a:cs typeface="Candara"/>
              </a:rPr>
              <a:t>work]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∀ 𝜆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∈  ℕ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26507" y="2498076"/>
            <a:ext cx="871220" cy="282787"/>
          </a:xfrm>
          <a:custGeom>
            <a:avLst/>
            <a:gdLst/>
            <a:ahLst/>
            <a:cxnLst/>
            <a:rect l="l" t="t" r="r" b="b"/>
            <a:pathLst>
              <a:path w="653414" h="212089">
                <a:moveTo>
                  <a:pt x="585842" y="0"/>
                </a:moveTo>
                <a:lnTo>
                  <a:pt x="582828" y="8595"/>
                </a:lnTo>
                <a:lnTo>
                  <a:pt x="595085" y="13914"/>
                </a:lnTo>
                <a:lnTo>
                  <a:pt x="605626" y="21277"/>
                </a:lnTo>
                <a:lnTo>
                  <a:pt x="627030" y="55409"/>
                </a:lnTo>
                <a:lnTo>
                  <a:pt x="634062" y="104811"/>
                </a:lnTo>
                <a:lnTo>
                  <a:pt x="633277" y="123487"/>
                </a:lnTo>
                <a:lnTo>
                  <a:pt x="621504" y="169217"/>
                </a:lnTo>
                <a:lnTo>
                  <a:pt x="595229" y="197806"/>
                </a:lnTo>
                <a:lnTo>
                  <a:pt x="583163" y="203150"/>
                </a:lnTo>
                <a:lnTo>
                  <a:pt x="585842" y="211745"/>
                </a:lnTo>
                <a:lnTo>
                  <a:pt x="626297" y="187708"/>
                </a:lnTo>
                <a:lnTo>
                  <a:pt x="649019" y="143335"/>
                </a:lnTo>
                <a:lnTo>
                  <a:pt x="653373" y="105928"/>
                </a:lnTo>
                <a:lnTo>
                  <a:pt x="652281" y="86516"/>
                </a:lnTo>
                <a:lnTo>
                  <a:pt x="635904" y="37114"/>
                </a:lnTo>
                <a:lnTo>
                  <a:pt x="601193" y="5542"/>
                </a:lnTo>
                <a:lnTo>
                  <a:pt x="585842" y="0"/>
                </a:lnTo>
                <a:close/>
              </a:path>
              <a:path w="653414" h="212089">
                <a:moveTo>
                  <a:pt x="67530" y="0"/>
                </a:moveTo>
                <a:lnTo>
                  <a:pt x="27148" y="24099"/>
                </a:lnTo>
                <a:lnTo>
                  <a:pt x="4367" y="68577"/>
                </a:lnTo>
                <a:lnTo>
                  <a:pt x="0" y="105928"/>
                </a:lnTo>
                <a:lnTo>
                  <a:pt x="1088" y="125381"/>
                </a:lnTo>
                <a:lnTo>
                  <a:pt x="17412" y="174743"/>
                </a:lnTo>
                <a:lnTo>
                  <a:pt x="52134" y="206209"/>
                </a:lnTo>
                <a:lnTo>
                  <a:pt x="67530" y="211745"/>
                </a:lnTo>
                <a:lnTo>
                  <a:pt x="70210" y="203150"/>
                </a:lnTo>
                <a:lnTo>
                  <a:pt x="58145" y="197806"/>
                </a:lnTo>
                <a:lnTo>
                  <a:pt x="47732" y="190369"/>
                </a:lnTo>
                <a:lnTo>
                  <a:pt x="26374" y="155690"/>
                </a:lnTo>
                <a:lnTo>
                  <a:pt x="19311" y="104811"/>
                </a:lnTo>
                <a:lnTo>
                  <a:pt x="20096" y="86747"/>
                </a:lnTo>
                <a:lnTo>
                  <a:pt x="31868" y="42137"/>
                </a:lnTo>
                <a:lnTo>
                  <a:pt x="58332" y="13914"/>
                </a:lnTo>
                <a:lnTo>
                  <a:pt x="70544" y="8595"/>
                </a:lnTo>
                <a:lnTo>
                  <a:pt x="6753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105805" y="2422143"/>
            <a:ext cx="853451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2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133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133" spc="2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133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133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775" y="2422143"/>
            <a:ext cx="34721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2280016" algn="l"/>
              </a:tabLst>
            </a:pPr>
            <a:r>
              <a:rPr sz="2333" b="1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3600" baseline="-20061" dirty="0">
                <a:solidFill>
                  <a:srgbClr val="002060"/>
                </a:solidFill>
                <a:latin typeface="Cambria Math"/>
                <a:cs typeface="Cambria Math"/>
              </a:rPr>
              <a:t>CH	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≤</a:t>
            </a:r>
            <a:r>
              <a:rPr sz="2400" spc="-4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333" b="1" spc="-7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3600" spc="-9" baseline="-20061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endParaRPr sz="3600" baseline="-20061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1791" y="2288031"/>
            <a:ext cx="352806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2584809" algn="l"/>
              </a:tabLst>
            </a:pPr>
            <a:r>
              <a:rPr lang="en-US" sz="2400" spc="-2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spc="-47" dirty="0" err="1">
                <a:solidFill>
                  <a:srgbClr val="002060"/>
                </a:solidFill>
                <a:latin typeface="Cambria Math"/>
                <a:cs typeface="Cambria Math"/>
              </a:rPr>
              <a:t>h</a:t>
            </a:r>
            <a:r>
              <a:rPr lang="en-US" sz="1733" spc="-320" dirty="0">
                <a:solidFill>
                  <a:srgbClr val="002060"/>
                </a:solidFill>
                <a:latin typeface="Cambria Math"/>
                <a:cs typeface="Cambria Math"/>
              </a:rPr>
              <a:t>-</a:t>
            </a:r>
            <a:r>
              <a:rPr sz="2400" spc="-40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	</a:t>
            </a:r>
            <a:r>
              <a:rPr sz="2400" spc="-2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spc="-47" dirty="0" err="1">
                <a:solidFill>
                  <a:srgbClr val="002060"/>
                </a:solidFill>
                <a:latin typeface="Cambria Math"/>
                <a:cs typeface="Cambria Math"/>
              </a:rPr>
              <a:t>h</a:t>
            </a:r>
            <a:r>
              <a:rPr lang="en-US" sz="1733" spc="-320" dirty="0" err="1">
                <a:solidFill>
                  <a:srgbClr val="002060"/>
                </a:solidFill>
                <a:latin typeface="Cambria Math"/>
                <a:cs typeface="Cambria Math"/>
              </a:rPr>
              <a:t>-</a:t>
            </a:r>
            <a:r>
              <a:rPr sz="2400" spc="-2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spc="-33" dirty="0" err="1">
                <a:solidFill>
                  <a:srgbClr val="002060"/>
                </a:solidFill>
                <a:latin typeface="Cambria Math"/>
                <a:cs typeface="Cambria Math"/>
              </a:rPr>
              <a:t>t</a:t>
            </a:r>
            <a:r>
              <a:rPr sz="2400" spc="-27" dirty="0" err="1">
                <a:solidFill>
                  <a:srgbClr val="002060"/>
                </a:solidFill>
                <a:latin typeface="Cambria Math"/>
                <a:cs typeface="Cambria Math"/>
              </a:rPr>
              <a:t>xt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80883" y="2498076"/>
            <a:ext cx="871220" cy="282787"/>
          </a:xfrm>
          <a:custGeom>
            <a:avLst/>
            <a:gdLst/>
            <a:ahLst/>
            <a:cxnLst/>
            <a:rect l="l" t="t" r="r" b="b"/>
            <a:pathLst>
              <a:path w="653414" h="212089">
                <a:moveTo>
                  <a:pt x="585842" y="0"/>
                </a:moveTo>
                <a:lnTo>
                  <a:pt x="582828" y="8595"/>
                </a:lnTo>
                <a:lnTo>
                  <a:pt x="595085" y="13914"/>
                </a:lnTo>
                <a:lnTo>
                  <a:pt x="605626" y="21277"/>
                </a:lnTo>
                <a:lnTo>
                  <a:pt x="627029" y="55409"/>
                </a:lnTo>
                <a:lnTo>
                  <a:pt x="634061" y="104811"/>
                </a:lnTo>
                <a:lnTo>
                  <a:pt x="633276" y="123487"/>
                </a:lnTo>
                <a:lnTo>
                  <a:pt x="621504" y="169217"/>
                </a:lnTo>
                <a:lnTo>
                  <a:pt x="595228" y="197806"/>
                </a:lnTo>
                <a:lnTo>
                  <a:pt x="583162" y="203150"/>
                </a:lnTo>
                <a:lnTo>
                  <a:pt x="585842" y="211745"/>
                </a:lnTo>
                <a:lnTo>
                  <a:pt x="626297" y="187708"/>
                </a:lnTo>
                <a:lnTo>
                  <a:pt x="649019" y="143335"/>
                </a:lnTo>
                <a:lnTo>
                  <a:pt x="653373" y="105928"/>
                </a:lnTo>
                <a:lnTo>
                  <a:pt x="652281" y="86516"/>
                </a:lnTo>
                <a:lnTo>
                  <a:pt x="635904" y="37114"/>
                </a:lnTo>
                <a:lnTo>
                  <a:pt x="601193" y="5542"/>
                </a:lnTo>
                <a:lnTo>
                  <a:pt x="585842" y="0"/>
                </a:lnTo>
                <a:close/>
              </a:path>
              <a:path w="653414" h="212089">
                <a:moveTo>
                  <a:pt x="67530" y="0"/>
                </a:moveTo>
                <a:lnTo>
                  <a:pt x="27148" y="24099"/>
                </a:lnTo>
                <a:lnTo>
                  <a:pt x="4367" y="68577"/>
                </a:lnTo>
                <a:lnTo>
                  <a:pt x="0" y="105928"/>
                </a:lnTo>
                <a:lnTo>
                  <a:pt x="1088" y="125381"/>
                </a:lnTo>
                <a:lnTo>
                  <a:pt x="17412" y="174743"/>
                </a:lnTo>
                <a:lnTo>
                  <a:pt x="52134" y="206209"/>
                </a:lnTo>
                <a:lnTo>
                  <a:pt x="67530" y="211745"/>
                </a:lnTo>
                <a:lnTo>
                  <a:pt x="70210" y="203150"/>
                </a:lnTo>
                <a:lnTo>
                  <a:pt x="58144" y="197806"/>
                </a:lnTo>
                <a:lnTo>
                  <a:pt x="47732" y="190369"/>
                </a:lnTo>
                <a:lnTo>
                  <a:pt x="26374" y="155690"/>
                </a:lnTo>
                <a:lnTo>
                  <a:pt x="19310" y="104811"/>
                </a:lnTo>
                <a:lnTo>
                  <a:pt x="20095" y="86747"/>
                </a:lnTo>
                <a:lnTo>
                  <a:pt x="31868" y="42137"/>
                </a:lnTo>
                <a:lnTo>
                  <a:pt x="58332" y="13914"/>
                </a:lnTo>
                <a:lnTo>
                  <a:pt x="70544" y="8595"/>
                </a:lnTo>
                <a:lnTo>
                  <a:pt x="6753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4860182" y="2422143"/>
            <a:ext cx="889965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2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133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133" spc="2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133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133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133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24290" y="2422143"/>
            <a:ext cx="157395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+ 2 ⋅</a:t>
            </a:r>
            <a:r>
              <a:rPr sz="2400" spc="-2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333" b="1" spc="-7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3600" spc="-9" baseline="-20061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endParaRPr sz="3600" baseline="-20061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2934" y="2288031"/>
            <a:ext cx="1023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2400" spc="-73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spc="-73" dirty="0" err="1">
                <a:solidFill>
                  <a:srgbClr val="002060"/>
                </a:solidFill>
                <a:latin typeface="Cambria Math"/>
                <a:cs typeface="Cambria Math"/>
              </a:rPr>
              <a:t>h</a:t>
            </a:r>
            <a:r>
              <a:rPr lang="en-US" sz="1733" spc="-73" dirty="0" err="1">
                <a:solidFill>
                  <a:srgbClr val="002060"/>
                </a:solidFill>
                <a:latin typeface="Cambria Math"/>
                <a:cs typeface="Cambria Math"/>
              </a:rPr>
              <a:t>-</a:t>
            </a:r>
            <a:r>
              <a:rPr sz="2400" spc="-73" dirty="0" err="1">
                <a:solidFill>
                  <a:srgbClr val="002060"/>
                </a:solidFill>
                <a:latin typeface="Cambria Math"/>
                <a:cs typeface="Cambria Math"/>
              </a:rPr>
              <a:t>indr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16569" y="1616890"/>
            <a:ext cx="3528007" cy="22915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1271903" y="2632868"/>
            <a:ext cx="3048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8024597" y="2198623"/>
            <a:ext cx="3571240" cy="705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498" algn="r">
              <a:lnSpc>
                <a:spcPts val="2319"/>
              </a:lnSpc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2400" dirty="0">
              <a:latin typeface="Cambria Math"/>
              <a:cs typeface="Cambria Math"/>
            </a:endParaRPr>
          </a:p>
          <a:p>
            <a:pPr marL="16933">
              <a:lnSpc>
                <a:spcPts val="1347"/>
              </a:lnSpc>
              <a:tabLst>
                <a:tab pos="2330815" algn="l"/>
              </a:tabLst>
            </a:pPr>
            <a:r>
              <a:rPr sz="2400" spc="2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2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33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+</a:t>
            </a:r>
            <a:r>
              <a:rPr sz="2400" spc="-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13" dirty="0">
                <a:solidFill>
                  <a:srgbClr val="002060"/>
                </a:solidFill>
                <a:latin typeface="Cambria Math"/>
                <a:cs typeface="Cambria Math"/>
              </a:rPr>
              <a:t>𝑂</a:t>
            </a:r>
            <a:r>
              <a:rPr sz="2400" spc="-33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-20" dirty="0">
                <a:solidFill>
                  <a:srgbClr val="002060"/>
                </a:solidFill>
                <a:latin typeface="Cambria Math"/>
                <a:cs typeface="Cambria Math"/>
              </a:rPr>
              <a:t>l</a:t>
            </a:r>
            <a:r>
              <a:rPr sz="2400" spc="-47" dirty="0">
                <a:solidFill>
                  <a:srgbClr val="002060"/>
                </a:solidFill>
                <a:latin typeface="Cambria Math"/>
                <a:cs typeface="Cambria Math"/>
              </a:rPr>
              <a:t>o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g</a:t>
            </a:r>
            <a:r>
              <a:rPr sz="2400" spc="-1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𝑞	+</a:t>
            </a:r>
            <a:r>
              <a:rPr sz="2400" spc="-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𝜆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 </a:t>
            </a:r>
            <a:r>
              <a:rPr sz="2400" spc="-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+</a:t>
            </a:r>
            <a:endParaRPr sz="2400" dirty="0">
              <a:latin typeface="Cambria Math"/>
              <a:cs typeface="Cambria Math"/>
            </a:endParaRPr>
          </a:p>
          <a:p>
            <a:pPr marR="6773" algn="r">
              <a:lnSpc>
                <a:spcPts val="1907"/>
              </a:lnSpc>
            </a:pPr>
            <a:r>
              <a:rPr sz="3600" spc="29" baseline="-15432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lang="en-US" sz="1867" spc="-7" dirty="0">
                <a:solidFill>
                  <a:srgbClr val="002060"/>
                </a:solidFill>
                <a:latin typeface="Cambria Math"/>
                <a:cs typeface="Cambria Math"/>
              </a:rPr>
              <a:t> 𝜆</a:t>
            </a:r>
            <a:endParaRPr sz="1733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561" y="1202943"/>
            <a:ext cx="30657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00B050"/>
                </a:solidFill>
                <a:latin typeface="Candara"/>
                <a:cs typeface="Candara"/>
              </a:rPr>
              <a:t>ae </a:t>
            </a:r>
            <a:r>
              <a:rPr sz="2400" spc="-7" dirty="0">
                <a:solidFill>
                  <a:srgbClr val="00B050"/>
                </a:solidFill>
                <a:latin typeface="Candara"/>
                <a:cs typeface="Candara"/>
              </a:rPr>
              <a:t>security for</a:t>
            </a:r>
            <a:r>
              <a:rPr sz="2400" spc="-73" dirty="0">
                <a:solidFill>
                  <a:srgbClr val="00B050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00B050"/>
                </a:solidFill>
                <a:latin typeface="Candara"/>
                <a:cs typeface="Candara"/>
              </a:rPr>
              <a:t>channels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02887" y="558961"/>
            <a:ext cx="3119120" cy="109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algn="ctr">
              <a:lnSpc>
                <a:spcPct val="99400"/>
              </a:lnSpc>
            </a:pP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indistinguishability</a:t>
            </a:r>
            <a:r>
              <a:rPr sz="2400" spc="-8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from  random ciphertexts for  channels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219201" y="1606263"/>
            <a:ext cx="534247" cy="841587"/>
          </a:xfrm>
          <a:custGeom>
            <a:avLst/>
            <a:gdLst/>
            <a:ahLst/>
            <a:cxnLst/>
            <a:rect l="l" t="t" r="r" b="b"/>
            <a:pathLst>
              <a:path w="400684" h="631189">
                <a:moveTo>
                  <a:pt x="0" y="0"/>
                </a:moveTo>
                <a:lnTo>
                  <a:pt x="400618" y="630770"/>
                </a:lnTo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3518367" y="1154176"/>
            <a:ext cx="41723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solidFill>
                  <a:srgbClr val="1F4E79"/>
                </a:solidFill>
                <a:latin typeface="Candara"/>
                <a:cs typeface="Candara"/>
              </a:rPr>
              <a:t>ciphertext integrity for</a:t>
            </a:r>
            <a:r>
              <a:rPr sz="2400" spc="-20" dirty="0">
                <a:solidFill>
                  <a:srgbClr val="1F4E79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1F4E79"/>
                </a:solidFill>
                <a:latin typeface="Candara"/>
                <a:cs typeface="Candara"/>
              </a:rPr>
              <a:t>channels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81628" y="1652428"/>
            <a:ext cx="1584960" cy="660400"/>
          </a:xfrm>
          <a:custGeom>
            <a:avLst/>
            <a:gdLst/>
            <a:ahLst/>
            <a:cxnLst/>
            <a:rect l="l" t="t" r="r" b="b"/>
            <a:pathLst>
              <a:path w="1188720" h="495300">
                <a:moveTo>
                  <a:pt x="1188598" y="0"/>
                </a:moveTo>
                <a:lnTo>
                  <a:pt x="0" y="495006"/>
                </a:lnTo>
              </a:path>
            </a:pathLst>
          </a:custGeom>
          <a:ln w="952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5486241" y="2795009"/>
            <a:ext cx="3487420" cy="1248833"/>
          </a:xfrm>
          <a:custGeom>
            <a:avLst/>
            <a:gdLst/>
            <a:ahLst/>
            <a:cxnLst/>
            <a:rect l="l" t="t" r="r" b="b"/>
            <a:pathLst>
              <a:path w="2615565" h="936625">
                <a:moveTo>
                  <a:pt x="2541882" y="904827"/>
                </a:moveTo>
                <a:lnTo>
                  <a:pt x="2530801" y="936269"/>
                </a:lnTo>
                <a:lnTo>
                  <a:pt x="2615332" y="925663"/>
                </a:lnTo>
                <a:lnTo>
                  <a:pt x="2599275" y="909048"/>
                </a:lnTo>
                <a:lnTo>
                  <a:pt x="2553859" y="909048"/>
                </a:lnTo>
                <a:lnTo>
                  <a:pt x="2541882" y="904827"/>
                </a:lnTo>
                <a:close/>
              </a:path>
              <a:path w="2615565" h="936625">
                <a:moveTo>
                  <a:pt x="2545047" y="895844"/>
                </a:moveTo>
                <a:lnTo>
                  <a:pt x="2541882" y="904827"/>
                </a:lnTo>
                <a:lnTo>
                  <a:pt x="2553859" y="909048"/>
                </a:lnTo>
                <a:lnTo>
                  <a:pt x="2557025" y="900065"/>
                </a:lnTo>
                <a:lnTo>
                  <a:pt x="2545047" y="895844"/>
                </a:lnTo>
                <a:close/>
              </a:path>
              <a:path w="2615565" h="936625">
                <a:moveTo>
                  <a:pt x="2556129" y="864401"/>
                </a:moveTo>
                <a:lnTo>
                  <a:pt x="2545047" y="895844"/>
                </a:lnTo>
                <a:lnTo>
                  <a:pt x="2557025" y="900065"/>
                </a:lnTo>
                <a:lnTo>
                  <a:pt x="2553859" y="909048"/>
                </a:lnTo>
                <a:lnTo>
                  <a:pt x="2599275" y="909048"/>
                </a:lnTo>
                <a:lnTo>
                  <a:pt x="2556129" y="864401"/>
                </a:lnTo>
                <a:close/>
              </a:path>
              <a:path w="2615565" h="936625">
                <a:moveTo>
                  <a:pt x="3166" y="0"/>
                </a:moveTo>
                <a:lnTo>
                  <a:pt x="0" y="8982"/>
                </a:lnTo>
                <a:lnTo>
                  <a:pt x="2541882" y="904827"/>
                </a:lnTo>
                <a:lnTo>
                  <a:pt x="2545047" y="895844"/>
                </a:lnTo>
                <a:lnTo>
                  <a:pt x="3166" y="0"/>
                </a:lnTo>
                <a:close/>
              </a:path>
            </a:pathLst>
          </a:custGeom>
          <a:solidFill>
            <a:srgbClr val="6DAC4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2712565" y="2794791"/>
            <a:ext cx="5759027" cy="1281853"/>
          </a:xfrm>
          <a:custGeom>
            <a:avLst/>
            <a:gdLst/>
            <a:ahLst/>
            <a:cxnLst/>
            <a:rect l="l" t="t" r="r" b="b"/>
            <a:pathLst>
              <a:path w="4319270" h="961389">
                <a:moveTo>
                  <a:pt x="4243525" y="928290"/>
                </a:moveTo>
                <a:lnTo>
                  <a:pt x="4236468" y="960873"/>
                </a:lnTo>
                <a:lnTo>
                  <a:pt x="4319005" y="939764"/>
                </a:lnTo>
                <a:lnTo>
                  <a:pt x="4308074" y="930979"/>
                </a:lnTo>
                <a:lnTo>
                  <a:pt x="4255943" y="930979"/>
                </a:lnTo>
                <a:lnTo>
                  <a:pt x="4243525" y="928290"/>
                </a:lnTo>
                <a:close/>
              </a:path>
              <a:path w="4319270" h="961389">
                <a:moveTo>
                  <a:pt x="4245541" y="918981"/>
                </a:moveTo>
                <a:lnTo>
                  <a:pt x="4243525" y="928290"/>
                </a:lnTo>
                <a:lnTo>
                  <a:pt x="4255943" y="930979"/>
                </a:lnTo>
                <a:lnTo>
                  <a:pt x="4257960" y="921670"/>
                </a:lnTo>
                <a:lnTo>
                  <a:pt x="4245541" y="918981"/>
                </a:lnTo>
                <a:close/>
              </a:path>
              <a:path w="4319270" h="961389">
                <a:moveTo>
                  <a:pt x="4252597" y="886399"/>
                </a:moveTo>
                <a:lnTo>
                  <a:pt x="4245541" y="918981"/>
                </a:lnTo>
                <a:lnTo>
                  <a:pt x="4257960" y="921670"/>
                </a:lnTo>
                <a:lnTo>
                  <a:pt x="4255943" y="930979"/>
                </a:lnTo>
                <a:lnTo>
                  <a:pt x="4308074" y="930979"/>
                </a:lnTo>
                <a:lnTo>
                  <a:pt x="4252597" y="886399"/>
                </a:lnTo>
                <a:close/>
              </a:path>
              <a:path w="4319270" h="961389">
                <a:moveTo>
                  <a:pt x="2015" y="0"/>
                </a:moveTo>
                <a:lnTo>
                  <a:pt x="0" y="9309"/>
                </a:lnTo>
                <a:lnTo>
                  <a:pt x="4243525" y="928290"/>
                </a:lnTo>
                <a:lnTo>
                  <a:pt x="4245541" y="918981"/>
                </a:lnTo>
                <a:lnTo>
                  <a:pt x="2015" y="0"/>
                </a:lnTo>
                <a:close/>
              </a:path>
            </a:pathLst>
          </a:custGeom>
          <a:solidFill>
            <a:srgbClr val="6DAC4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5313941" y="2405281"/>
            <a:ext cx="348820" cy="459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2537054" y="2371627"/>
            <a:ext cx="348820" cy="459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800859" y="4076193"/>
            <a:ext cx="10116820" cy="1497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73" algn="r"/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M</a:t>
            </a: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e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m</a:t>
            </a: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o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r</a:t>
            </a: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y-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tig</a:t>
            </a:r>
            <a:r>
              <a:rPr sz="3200" b="1" spc="7" dirty="0">
                <a:solidFill>
                  <a:srgbClr val="FF0000"/>
                </a:solidFill>
                <a:latin typeface="Candara"/>
                <a:cs typeface="Candara"/>
              </a:rPr>
              <a:t>h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t!</a:t>
            </a:r>
            <a:endParaRPr sz="3200">
              <a:latin typeface="Candara"/>
              <a:cs typeface="Candara"/>
            </a:endParaRPr>
          </a:p>
          <a:p>
            <a:pPr>
              <a:spcBef>
                <a:spcPts val="33"/>
              </a:spcBef>
            </a:pPr>
            <a:endParaRPr sz="3333">
              <a:latin typeface="Times New Roman"/>
              <a:cs typeface="Times New Roman"/>
            </a:endParaRPr>
          </a:p>
          <a:p>
            <a:pPr marL="16933">
              <a:spcBef>
                <a:spcPts val="7"/>
              </a:spcBef>
            </a:pPr>
            <a:r>
              <a:rPr sz="3200" dirty="0">
                <a:latin typeface="Candara"/>
                <a:cs typeface="Candara"/>
              </a:rPr>
              <a:t>New technique: </a:t>
            </a:r>
            <a:r>
              <a:rPr sz="3200" b="1" spc="-7" dirty="0">
                <a:solidFill>
                  <a:srgbClr val="203864"/>
                </a:solidFill>
                <a:latin typeface="Candara"/>
                <a:cs typeface="Candara"/>
              </a:rPr>
              <a:t>Memory-adaptive</a:t>
            </a:r>
            <a:r>
              <a:rPr sz="3200" b="1" spc="-20" dirty="0">
                <a:solidFill>
                  <a:srgbClr val="203864"/>
                </a:solidFill>
                <a:latin typeface="Candara"/>
                <a:cs typeface="Candara"/>
              </a:rPr>
              <a:t> </a:t>
            </a:r>
            <a:r>
              <a:rPr sz="3200" b="1" spc="-7" dirty="0">
                <a:solidFill>
                  <a:srgbClr val="203864"/>
                </a:solidFill>
                <a:latin typeface="Candara"/>
                <a:cs typeface="Candara"/>
              </a:rPr>
              <a:t>reduction</a:t>
            </a:r>
            <a:endParaRPr sz="32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0424775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1469" y="1076120"/>
            <a:ext cx="3261360" cy="2465493"/>
          </a:xfrm>
          <a:custGeom>
            <a:avLst/>
            <a:gdLst/>
            <a:ahLst/>
            <a:cxnLst/>
            <a:rect l="l" t="t" r="r" b="b"/>
            <a:pathLst>
              <a:path w="2446020" h="1849120">
                <a:moveTo>
                  <a:pt x="0" y="0"/>
                </a:moveTo>
                <a:lnTo>
                  <a:pt x="2445681" y="0"/>
                </a:lnTo>
                <a:lnTo>
                  <a:pt x="2445681" y="1848718"/>
                </a:lnTo>
                <a:lnTo>
                  <a:pt x="0" y="1848718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507787" y="2464531"/>
            <a:ext cx="3035300" cy="615553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243840" rIns="0" bIns="0" rtlCol="0">
            <a:spAutoFit/>
          </a:bodyPr>
          <a:lstStyle/>
          <a:p>
            <a:pPr marR="3387" algn="ctr">
              <a:spcBef>
                <a:spcPts val="1920"/>
              </a:spcBef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DEC</a:t>
            </a:r>
            <a:r>
              <a:rPr sz="3600" spc="-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600" baseline="-16975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9553" y="4371256"/>
            <a:ext cx="102700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00" b="1" spc="53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2600" b="1" spc="60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600" b="1" spc="53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2222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endParaRPr sz="4000" baseline="-22222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2143" y="4225205"/>
            <a:ext cx="109304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2667" spc="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h</a:t>
            </a:r>
            <a:r>
              <a:rPr lang="en-US" sz="2000" spc="579" dirty="0" err="1">
                <a:solidFill>
                  <a:srgbClr val="002060"/>
                </a:solidFill>
                <a:latin typeface="Cambria Math"/>
                <a:cs typeface="Cambria Math"/>
              </a:rPr>
              <a:t>-</a:t>
            </a:r>
            <a:r>
              <a:rPr sz="2667" spc="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t</a:t>
            </a:r>
            <a:r>
              <a:rPr sz="2667" spc="-13" dirty="0" err="1">
                <a:solidFill>
                  <a:srgbClr val="002060"/>
                </a:solidFill>
                <a:latin typeface="Cambria Math"/>
                <a:cs typeface="Cambria Math"/>
              </a:rPr>
              <a:t>x</a:t>
            </a:r>
            <a:r>
              <a:rPr sz="2667" dirty="0" err="1">
                <a:solidFill>
                  <a:srgbClr val="002060"/>
                </a:solidFill>
                <a:latin typeface="Cambria Math"/>
                <a:cs typeface="Cambria Math"/>
              </a:rPr>
              <a:t>t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4531" y="4375572"/>
            <a:ext cx="133955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33" dirty="0">
                <a:solidFill>
                  <a:srgbClr val="002060"/>
                </a:solidFill>
                <a:latin typeface="Cambria Math"/>
                <a:cs typeface="Cambria Math"/>
              </a:rPr>
              <a:t>𝑆)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00612" y="3672674"/>
            <a:ext cx="4224867" cy="331893"/>
          </a:xfrm>
          <a:custGeom>
            <a:avLst/>
            <a:gdLst/>
            <a:ahLst/>
            <a:cxnLst/>
            <a:rect l="l" t="t" r="r" b="b"/>
            <a:pathLst>
              <a:path w="3168650" h="248919">
                <a:moveTo>
                  <a:pt x="56419" y="51505"/>
                </a:moveTo>
                <a:lnTo>
                  <a:pt x="49502" y="58073"/>
                </a:lnTo>
                <a:lnTo>
                  <a:pt x="52076" y="60510"/>
                </a:lnTo>
                <a:lnTo>
                  <a:pt x="52491" y="60794"/>
                </a:lnTo>
                <a:lnTo>
                  <a:pt x="103621" y="83181"/>
                </a:lnTo>
                <a:lnTo>
                  <a:pt x="168917" y="104747"/>
                </a:lnTo>
                <a:lnTo>
                  <a:pt x="206593" y="115214"/>
                </a:lnTo>
                <a:lnTo>
                  <a:pt x="247437" y="125448"/>
                </a:lnTo>
                <a:lnTo>
                  <a:pt x="291311" y="135428"/>
                </a:lnTo>
                <a:lnTo>
                  <a:pt x="338073" y="145138"/>
                </a:lnTo>
                <a:lnTo>
                  <a:pt x="387581" y="154552"/>
                </a:lnTo>
                <a:lnTo>
                  <a:pt x="439690" y="163650"/>
                </a:lnTo>
                <a:lnTo>
                  <a:pt x="494259" y="172412"/>
                </a:lnTo>
                <a:lnTo>
                  <a:pt x="551144" y="180816"/>
                </a:lnTo>
                <a:lnTo>
                  <a:pt x="610199" y="188837"/>
                </a:lnTo>
                <a:lnTo>
                  <a:pt x="671281" y="196456"/>
                </a:lnTo>
                <a:lnTo>
                  <a:pt x="734246" y="203649"/>
                </a:lnTo>
                <a:lnTo>
                  <a:pt x="865247" y="216672"/>
                </a:lnTo>
                <a:lnTo>
                  <a:pt x="1002042" y="227727"/>
                </a:lnTo>
                <a:lnTo>
                  <a:pt x="1143476" y="236636"/>
                </a:lnTo>
                <a:lnTo>
                  <a:pt x="1288369" y="243221"/>
                </a:lnTo>
                <a:lnTo>
                  <a:pt x="1435604" y="247304"/>
                </a:lnTo>
                <a:lnTo>
                  <a:pt x="1584002" y="248705"/>
                </a:lnTo>
                <a:lnTo>
                  <a:pt x="1732400" y="247393"/>
                </a:lnTo>
                <a:lnTo>
                  <a:pt x="1879633" y="243569"/>
                </a:lnTo>
                <a:lnTo>
                  <a:pt x="1982722" y="239180"/>
                </a:lnTo>
                <a:lnTo>
                  <a:pt x="1584091" y="239180"/>
                </a:lnTo>
                <a:lnTo>
                  <a:pt x="1435868" y="237782"/>
                </a:lnTo>
                <a:lnTo>
                  <a:pt x="1288801" y="233706"/>
                </a:lnTo>
                <a:lnTo>
                  <a:pt x="1144033" y="227128"/>
                </a:lnTo>
                <a:lnTo>
                  <a:pt x="1002767" y="218230"/>
                </a:lnTo>
                <a:lnTo>
                  <a:pt x="866145" y="207190"/>
                </a:lnTo>
                <a:lnTo>
                  <a:pt x="735327" y="194186"/>
                </a:lnTo>
                <a:lnTo>
                  <a:pt x="672461" y="187004"/>
                </a:lnTo>
                <a:lnTo>
                  <a:pt x="611482" y="179398"/>
                </a:lnTo>
                <a:lnTo>
                  <a:pt x="552536" y="171392"/>
                </a:lnTo>
                <a:lnTo>
                  <a:pt x="495769" y="163008"/>
                </a:lnTo>
                <a:lnTo>
                  <a:pt x="441328" y="154268"/>
                </a:lnTo>
                <a:lnTo>
                  <a:pt x="389360" y="145195"/>
                </a:lnTo>
                <a:lnTo>
                  <a:pt x="340009" y="135811"/>
                </a:lnTo>
                <a:lnTo>
                  <a:pt x="293424" y="126141"/>
                </a:lnTo>
                <a:lnTo>
                  <a:pt x="249751" y="116208"/>
                </a:lnTo>
                <a:lnTo>
                  <a:pt x="209142" y="106037"/>
                </a:lnTo>
                <a:lnTo>
                  <a:pt x="171743" y="95651"/>
                </a:lnTo>
                <a:lnTo>
                  <a:pt x="107194" y="74352"/>
                </a:lnTo>
                <a:lnTo>
                  <a:pt x="58804" y="53249"/>
                </a:lnTo>
                <a:lnTo>
                  <a:pt x="58262" y="53249"/>
                </a:lnTo>
                <a:lnTo>
                  <a:pt x="57034" y="52407"/>
                </a:lnTo>
                <a:lnTo>
                  <a:pt x="57373" y="52407"/>
                </a:lnTo>
                <a:lnTo>
                  <a:pt x="56419" y="51505"/>
                </a:lnTo>
                <a:close/>
              </a:path>
              <a:path w="3168650" h="248919">
                <a:moveTo>
                  <a:pt x="3109842" y="64725"/>
                </a:moveTo>
                <a:lnTo>
                  <a:pt x="3061195" y="84632"/>
                </a:lnTo>
                <a:lnTo>
                  <a:pt x="2996563" y="104631"/>
                </a:lnTo>
                <a:lnTo>
                  <a:pt x="2959138" y="114374"/>
                </a:lnTo>
                <a:lnTo>
                  <a:pt x="2918505" y="123913"/>
                </a:lnTo>
                <a:lnTo>
                  <a:pt x="2874809" y="133229"/>
                </a:lnTo>
                <a:lnTo>
                  <a:pt x="2828216" y="142293"/>
                </a:lnTo>
                <a:lnTo>
                  <a:pt x="2778853" y="151090"/>
                </a:lnTo>
                <a:lnTo>
                  <a:pt x="2726875" y="159595"/>
                </a:lnTo>
                <a:lnTo>
                  <a:pt x="2672426" y="167787"/>
                </a:lnTo>
                <a:lnTo>
                  <a:pt x="2615652" y="175647"/>
                </a:lnTo>
                <a:lnTo>
                  <a:pt x="2556700" y="183150"/>
                </a:lnTo>
                <a:lnTo>
                  <a:pt x="2432843" y="197010"/>
                </a:lnTo>
                <a:lnTo>
                  <a:pt x="2302018" y="209196"/>
                </a:lnTo>
                <a:lnTo>
                  <a:pt x="2165389" y="219544"/>
                </a:lnTo>
                <a:lnTo>
                  <a:pt x="2024136" y="227883"/>
                </a:lnTo>
                <a:lnTo>
                  <a:pt x="1879385" y="234047"/>
                </a:lnTo>
                <a:lnTo>
                  <a:pt x="1732315" y="237868"/>
                </a:lnTo>
                <a:lnTo>
                  <a:pt x="1584091" y="239180"/>
                </a:lnTo>
                <a:lnTo>
                  <a:pt x="1982722" y="239180"/>
                </a:lnTo>
                <a:lnTo>
                  <a:pt x="2024542" y="237399"/>
                </a:lnTo>
                <a:lnTo>
                  <a:pt x="2165990" y="229050"/>
                </a:lnTo>
                <a:lnTo>
                  <a:pt x="2302777" y="218691"/>
                </a:lnTo>
                <a:lnTo>
                  <a:pt x="2433769" y="206490"/>
                </a:lnTo>
                <a:lnTo>
                  <a:pt x="2557806" y="192612"/>
                </a:lnTo>
                <a:lnTo>
                  <a:pt x="2616855" y="185096"/>
                </a:lnTo>
                <a:lnTo>
                  <a:pt x="2673732" y="177223"/>
                </a:lnTo>
                <a:lnTo>
                  <a:pt x="2728292" y="169014"/>
                </a:lnTo>
                <a:lnTo>
                  <a:pt x="2780393" y="160489"/>
                </a:lnTo>
                <a:lnTo>
                  <a:pt x="2829887" y="151671"/>
                </a:lnTo>
                <a:lnTo>
                  <a:pt x="2876635" y="142577"/>
                </a:lnTo>
                <a:lnTo>
                  <a:pt x="2920497" y="133228"/>
                </a:lnTo>
                <a:lnTo>
                  <a:pt x="2961314" y="123647"/>
                </a:lnTo>
                <a:lnTo>
                  <a:pt x="2998962" y="113849"/>
                </a:lnTo>
                <a:lnTo>
                  <a:pt x="3064177" y="93679"/>
                </a:lnTo>
                <a:lnTo>
                  <a:pt x="3115544" y="72612"/>
                </a:lnTo>
                <a:lnTo>
                  <a:pt x="3116615" y="71719"/>
                </a:lnTo>
                <a:lnTo>
                  <a:pt x="3110151" y="65044"/>
                </a:lnTo>
                <a:lnTo>
                  <a:pt x="3109812" y="65044"/>
                </a:lnTo>
                <a:lnTo>
                  <a:pt x="3109988" y="64875"/>
                </a:lnTo>
                <a:lnTo>
                  <a:pt x="3109842" y="64725"/>
                </a:lnTo>
                <a:close/>
              </a:path>
              <a:path w="3168650" h="248919">
                <a:moveTo>
                  <a:pt x="3153784" y="56075"/>
                </a:moveTo>
                <a:lnTo>
                  <a:pt x="3119183" y="56075"/>
                </a:lnTo>
                <a:lnTo>
                  <a:pt x="3125769" y="62957"/>
                </a:lnTo>
                <a:lnTo>
                  <a:pt x="3116615" y="71719"/>
                </a:lnTo>
                <a:lnTo>
                  <a:pt x="3139856" y="95721"/>
                </a:lnTo>
                <a:lnTo>
                  <a:pt x="3153784" y="56075"/>
                </a:lnTo>
                <a:close/>
              </a:path>
              <a:path w="3168650" h="248919">
                <a:moveTo>
                  <a:pt x="0" y="0"/>
                </a:moveTo>
                <a:lnTo>
                  <a:pt x="24843" y="81490"/>
                </a:lnTo>
                <a:lnTo>
                  <a:pt x="49502" y="58073"/>
                </a:lnTo>
                <a:lnTo>
                  <a:pt x="40452" y="49504"/>
                </a:lnTo>
                <a:lnTo>
                  <a:pt x="47000" y="42588"/>
                </a:lnTo>
                <a:lnTo>
                  <a:pt x="65810" y="42588"/>
                </a:lnTo>
                <a:lnTo>
                  <a:pt x="80098" y="29019"/>
                </a:lnTo>
                <a:lnTo>
                  <a:pt x="0" y="0"/>
                </a:lnTo>
                <a:close/>
              </a:path>
              <a:path w="3168650" h="248919">
                <a:moveTo>
                  <a:pt x="3124539" y="64135"/>
                </a:moveTo>
                <a:lnTo>
                  <a:pt x="3111165" y="64135"/>
                </a:lnTo>
                <a:lnTo>
                  <a:pt x="3110017" y="64906"/>
                </a:lnTo>
                <a:lnTo>
                  <a:pt x="3116615" y="71719"/>
                </a:lnTo>
                <a:lnTo>
                  <a:pt x="3124539" y="64135"/>
                </a:lnTo>
                <a:close/>
              </a:path>
              <a:path w="3168650" h="248919">
                <a:moveTo>
                  <a:pt x="3109988" y="64875"/>
                </a:moveTo>
                <a:lnTo>
                  <a:pt x="3109812" y="65044"/>
                </a:lnTo>
                <a:lnTo>
                  <a:pt x="3110017" y="64906"/>
                </a:lnTo>
                <a:close/>
              </a:path>
              <a:path w="3168650" h="248919">
                <a:moveTo>
                  <a:pt x="3110017" y="64906"/>
                </a:moveTo>
                <a:lnTo>
                  <a:pt x="3109812" y="65044"/>
                </a:lnTo>
                <a:lnTo>
                  <a:pt x="3110151" y="65044"/>
                </a:lnTo>
                <a:lnTo>
                  <a:pt x="3110017" y="64906"/>
                </a:lnTo>
                <a:close/>
              </a:path>
              <a:path w="3168650" h="248919">
                <a:moveTo>
                  <a:pt x="3111165" y="64135"/>
                </a:moveTo>
                <a:lnTo>
                  <a:pt x="3110409" y="64472"/>
                </a:lnTo>
                <a:lnTo>
                  <a:pt x="3109988" y="64875"/>
                </a:lnTo>
                <a:lnTo>
                  <a:pt x="3111165" y="64135"/>
                </a:lnTo>
                <a:close/>
              </a:path>
              <a:path w="3168650" h="248919">
                <a:moveTo>
                  <a:pt x="3110409" y="64472"/>
                </a:moveTo>
                <a:lnTo>
                  <a:pt x="3109842" y="64725"/>
                </a:lnTo>
                <a:lnTo>
                  <a:pt x="3109988" y="64875"/>
                </a:lnTo>
                <a:lnTo>
                  <a:pt x="3110409" y="64472"/>
                </a:lnTo>
                <a:close/>
              </a:path>
              <a:path w="3168650" h="248919">
                <a:moveTo>
                  <a:pt x="3168093" y="15342"/>
                </a:moveTo>
                <a:lnTo>
                  <a:pt x="3086849" y="40980"/>
                </a:lnTo>
                <a:lnTo>
                  <a:pt x="3109842" y="64725"/>
                </a:lnTo>
                <a:lnTo>
                  <a:pt x="3110409" y="64472"/>
                </a:lnTo>
                <a:lnTo>
                  <a:pt x="3119183" y="56075"/>
                </a:lnTo>
                <a:lnTo>
                  <a:pt x="3153784" y="56075"/>
                </a:lnTo>
                <a:lnTo>
                  <a:pt x="3168093" y="15342"/>
                </a:lnTo>
                <a:close/>
              </a:path>
              <a:path w="3168650" h="248919">
                <a:moveTo>
                  <a:pt x="3119183" y="56075"/>
                </a:moveTo>
                <a:lnTo>
                  <a:pt x="3110409" y="64472"/>
                </a:lnTo>
                <a:lnTo>
                  <a:pt x="3111165" y="64135"/>
                </a:lnTo>
                <a:lnTo>
                  <a:pt x="3124539" y="64135"/>
                </a:lnTo>
                <a:lnTo>
                  <a:pt x="3125769" y="62957"/>
                </a:lnTo>
                <a:lnTo>
                  <a:pt x="3119183" y="56075"/>
                </a:lnTo>
                <a:close/>
              </a:path>
              <a:path w="3168650" h="248919">
                <a:moveTo>
                  <a:pt x="47000" y="42588"/>
                </a:moveTo>
                <a:lnTo>
                  <a:pt x="40452" y="49504"/>
                </a:lnTo>
                <a:lnTo>
                  <a:pt x="49502" y="58073"/>
                </a:lnTo>
                <a:lnTo>
                  <a:pt x="56419" y="51505"/>
                </a:lnTo>
                <a:lnTo>
                  <a:pt x="47000" y="42588"/>
                </a:lnTo>
                <a:close/>
              </a:path>
              <a:path w="3168650" h="248919">
                <a:moveTo>
                  <a:pt x="57034" y="52407"/>
                </a:moveTo>
                <a:lnTo>
                  <a:pt x="58262" y="53249"/>
                </a:lnTo>
                <a:lnTo>
                  <a:pt x="57715" y="52731"/>
                </a:lnTo>
                <a:lnTo>
                  <a:pt x="57034" y="52407"/>
                </a:lnTo>
                <a:close/>
              </a:path>
              <a:path w="3168650" h="248919">
                <a:moveTo>
                  <a:pt x="57715" y="52731"/>
                </a:moveTo>
                <a:lnTo>
                  <a:pt x="58262" y="53249"/>
                </a:lnTo>
                <a:lnTo>
                  <a:pt x="58804" y="53249"/>
                </a:lnTo>
                <a:lnTo>
                  <a:pt x="57715" y="52731"/>
                </a:lnTo>
                <a:close/>
              </a:path>
              <a:path w="3168650" h="248919">
                <a:moveTo>
                  <a:pt x="57373" y="52407"/>
                </a:moveTo>
                <a:lnTo>
                  <a:pt x="57034" y="52407"/>
                </a:lnTo>
                <a:lnTo>
                  <a:pt x="57715" y="52731"/>
                </a:lnTo>
                <a:lnTo>
                  <a:pt x="57373" y="52407"/>
                </a:lnTo>
                <a:close/>
              </a:path>
              <a:path w="3168650" h="248919">
                <a:moveTo>
                  <a:pt x="65810" y="42588"/>
                </a:moveTo>
                <a:lnTo>
                  <a:pt x="47000" y="42588"/>
                </a:lnTo>
                <a:lnTo>
                  <a:pt x="56419" y="51505"/>
                </a:lnTo>
                <a:lnTo>
                  <a:pt x="65810" y="42588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568756" y="3566836"/>
            <a:ext cx="673945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e</a:t>
            </a:r>
            <a:r>
              <a:rPr sz="2667" spc="7" dirty="0">
                <a:solidFill>
                  <a:srgbClr val="00B050"/>
                </a:solidFill>
                <a:latin typeface="Candara"/>
                <a:cs typeface="Candara"/>
              </a:rPr>
              <a:t>a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sy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1890" y="4477172"/>
            <a:ext cx="146050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2 ⋅</a:t>
            </a:r>
            <a:r>
              <a:rPr sz="2667" spc="-11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900" b="1" spc="49" baseline="1424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4000" spc="49" baseline="-20833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endParaRPr sz="4000" baseline="-20833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98653" y="4326805"/>
            <a:ext cx="11607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h</a:t>
            </a:r>
            <a:r>
              <a:rPr lang="en-US" sz="2000" spc="579" dirty="0" err="1">
                <a:solidFill>
                  <a:srgbClr val="002060"/>
                </a:solidFill>
                <a:latin typeface="Cambria Math"/>
                <a:cs typeface="Cambria Math"/>
              </a:rPr>
              <a:t>-</a:t>
            </a:r>
            <a:r>
              <a:rPr sz="2667" spc="-13" dirty="0" err="1">
                <a:solidFill>
                  <a:srgbClr val="002060"/>
                </a:solidFill>
                <a:latin typeface="Cambria Math"/>
                <a:cs typeface="Cambria Math"/>
              </a:rPr>
              <a:t>i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667" dirty="0" err="1">
                <a:solidFill>
                  <a:srgbClr val="002060"/>
                </a:solidFill>
                <a:latin typeface="Cambria Math"/>
                <a:cs typeface="Cambria Math"/>
              </a:rPr>
              <a:t>dr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5473" y="4561529"/>
            <a:ext cx="3379047" cy="314113"/>
          </a:xfrm>
          <a:custGeom>
            <a:avLst/>
            <a:gdLst/>
            <a:ahLst/>
            <a:cxnLst/>
            <a:rect l="l" t="t" r="r" b="b"/>
            <a:pathLst>
              <a:path w="2534284" h="235585">
                <a:moveTo>
                  <a:pt x="2458807" y="0"/>
                </a:moveTo>
                <a:lnTo>
                  <a:pt x="2455459" y="9550"/>
                </a:lnTo>
                <a:lnTo>
                  <a:pt x="2469078" y="15460"/>
                </a:lnTo>
                <a:lnTo>
                  <a:pt x="2480791" y="23642"/>
                </a:lnTo>
                <a:lnTo>
                  <a:pt x="2504572" y="61565"/>
                </a:lnTo>
                <a:lnTo>
                  <a:pt x="2512386" y="116457"/>
                </a:lnTo>
                <a:lnTo>
                  <a:pt x="2511514" y="137208"/>
                </a:lnTo>
                <a:lnTo>
                  <a:pt x="2498434" y="188019"/>
                </a:lnTo>
                <a:lnTo>
                  <a:pt x="2469238" y="219784"/>
                </a:lnTo>
                <a:lnTo>
                  <a:pt x="2455832" y="225722"/>
                </a:lnTo>
                <a:lnTo>
                  <a:pt x="2458807" y="235272"/>
                </a:lnTo>
                <a:lnTo>
                  <a:pt x="2503758" y="208564"/>
                </a:lnTo>
                <a:lnTo>
                  <a:pt x="2529004" y="159261"/>
                </a:lnTo>
                <a:lnTo>
                  <a:pt x="2533841" y="117698"/>
                </a:lnTo>
                <a:lnTo>
                  <a:pt x="2532628" y="96129"/>
                </a:lnTo>
                <a:lnTo>
                  <a:pt x="2522924" y="57899"/>
                </a:lnTo>
                <a:lnTo>
                  <a:pt x="2490821" y="15084"/>
                </a:lnTo>
                <a:lnTo>
                  <a:pt x="2475865" y="6158"/>
                </a:lnTo>
                <a:lnTo>
                  <a:pt x="2458807" y="0"/>
                </a:lnTo>
                <a:close/>
              </a:path>
              <a:path w="2534284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11" y="225722"/>
                </a:lnTo>
                <a:lnTo>
                  <a:pt x="64604" y="219784"/>
                </a:lnTo>
                <a:lnTo>
                  <a:pt x="53035" y="211521"/>
                </a:lnTo>
                <a:lnTo>
                  <a:pt x="29304" y="172989"/>
                </a:lnTo>
                <a:lnTo>
                  <a:pt x="21456" y="116457"/>
                </a:lnTo>
                <a:lnTo>
                  <a:pt x="22328" y="96385"/>
                </a:lnTo>
                <a:lnTo>
                  <a:pt x="35408" y="46818"/>
                </a:lnTo>
                <a:lnTo>
                  <a:pt x="64813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528929" y="4561529"/>
            <a:ext cx="908473" cy="314113"/>
          </a:xfrm>
          <a:custGeom>
            <a:avLst/>
            <a:gdLst/>
            <a:ahLst/>
            <a:cxnLst/>
            <a:rect l="l" t="t" r="r" b="b"/>
            <a:pathLst>
              <a:path w="681354" h="235585">
                <a:moveTo>
                  <a:pt x="606322" y="0"/>
                </a:moveTo>
                <a:lnTo>
                  <a:pt x="602974" y="9550"/>
                </a:lnTo>
                <a:lnTo>
                  <a:pt x="616593" y="15460"/>
                </a:lnTo>
                <a:lnTo>
                  <a:pt x="628305" y="23642"/>
                </a:lnTo>
                <a:lnTo>
                  <a:pt x="652087" y="61565"/>
                </a:lnTo>
                <a:lnTo>
                  <a:pt x="659900" y="116457"/>
                </a:lnTo>
                <a:lnTo>
                  <a:pt x="659028" y="137208"/>
                </a:lnTo>
                <a:lnTo>
                  <a:pt x="645948" y="188019"/>
                </a:lnTo>
                <a:lnTo>
                  <a:pt x="616752" y="219784"/>
                </a:lnTo>
                <a:lnTo>
                  <a:pt x="603346" y="225722"/>
                </a:lnTo>
                <a:lnTo>
                  <a:pt x="606322" y="235272"/>
                </a:lnTo>
                <a:lnTo>
                  <a:pt x="651273" y="208564"/>
                </a:lnTo>
                <a:lnTo>
                  <a:pt x="676519" y="159261"/>
                </a:lnTo>
                <a:lnTo>
                  <a:pt x="681356" y="117698"/>
                </a:lnTo>
                <a:lnTo>
                  <a:pt x="680143" y="96129"/>
                </a:lnTo>
                <a:lnTo>
                  <a:pt x="670438" y="57899"/>
                </a:lnTo>
                <a:lnTo>
                  <a:pt x="638335" y="15084"/>
                </a:lnTo>
                <a:lnTo>
                  <a:pt x="623379" y="6158"/>
                </a:lnTo>
                <a:lnTo>
                  <a:pt x="606322" y="0"/>
                </a:lnTo>
                <a:close/>
              </a:path>
              <a:path w="681354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11" y="225722"/>
                </a:lnTo>
                <a:lnTo>
                  <a:pt x="64604" y="219784"/>
                </a:lnTo>
                <a:lnTo>
                  <a:pt x="53035" y="211521"/>
                </a:lnTo>
                <a:lnTo>
                  <a:pt x="29304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8" y="46818"/>
                </a:lnTo>
                <a:lnTo>
                  <a:pt x="64813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7879320" y="4477172"/>
            <a:ext cx="2574544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7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+</a:t>
            </a:r>
            <a:r>
              <a:rPr sz="2667" spc="1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𝑂 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 log</a:t>
            </a:r>
            <a:r>
              <a:rPr sz="2667" spc="-27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25493" y="4477173"/>
            <a:ext cx="101346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743355" algn="l"/>
              </a:tabLst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+</a:t>
            </a:r>
            <a:r>
              <a:rPr sz="2667" spc="1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𝜆	+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590852" y="4721993"/>
            <a:ext cx="355600" cy="0"/>
          </a:xfrm>
          <a:custGeom>
            <a:avLst/>
            <a:gdLst/>
            <a:ahLst/>
            <a:cxnLst/>
            <a:rect l="l" t="t" r="r" b="b"/>
            <a:pathLst>
              <a:path w="26670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1666291" y="4221141"/>
            <a:ext cx="22182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581286" y="4611286"/>
            <a:ext cx="378460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000" spc="100" baseline="-16666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2000" spc="333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03175" y="3667287"/>
            <a:ext cx="4150360" cy="333587"/>
          </a:xfrm>
          <a:custGeom>
            <a:avLst/>
            <a:gdLst/>
            <a:ahLst/>
            <a:cxnLst/>
            <a:rect l="l" t="t" r="r" b="b"/>
            <a:pathLst>
              <a:path w="3112770" h="250189">
                <a:moveTo>
                  <a:pt x="59947" y="63974"/>
                </a:moveTo>
                <a:lnTo>
                  <a:pt x="101848" y="94534"/>
                </a:lnTo>
                <a:lnTo>
                  <a:pt x="165995" y="114741"/>
                </a:lnTo>
                <a:lnTo>
                  <a:pt x="203009" y="124550"/>
                </a:lnTo>
                <a:lnTo>
                  <a:pt x="243136" y="134139"/>
                </a:lnTo>
                <a:lnTo>
                  <a:pt x="286240" y="143492"/>
                </a:lnTo>
                <a:lnTo>
                  <a:pt x="332181" y="152589"/>
                </a:lnTo>
                <a:lnTo>
                  <a:pt x="380819" y="161411"/>
                </a:lnTo>
                <a:lnTo>
                  <a:pt x="432014" y="169937"/>
                </a:lnTo>
                <a:lnTo>
                  <a:pt x="485627" y="178147"/>
                </a:lnTo>
                <a:lnTo>
                  <a:pt x="541514" y="186021"/>
                </a:lnTo>
                <a:lnTo>
                  <a:pt x="599533" y="193539"/>
                </a:lnTo>
                <a:lnTo>
                  <a:pt x="659545" y="200679"/>
                </a:lnTo>
                <a:lnTo>
                  <a:pt x="721406" y="207420"/>
                </a:lnTo>
                <a:lnTo>
                  <a:pt x="850110" y="219623"/>
                </a:lnTo>
                <a:lnTo>
                  <a:pt x="984507" y="229983"/>
                </a:lnTo>
                <a:lnTo>
                  <a:pt x="1123443" y="238330"/>
                </a:lnTo>
                <a:lnTo>
                  <a:pt x="1265816" y="244501"/>
                </a:lnTo>
                <a:lnTo>
                  <a:pt x="1410472" y="248328"/>
                </a:lnTo>
                <a:lnTo>
                  <a:pt x="1556268" y="249640"/>
                </a:lnTo>
                <a:lnTo>
                  <a:pt x="1702071" y="248235"/>
                </a:lnTo>
                <a:lnTo>
                  <a:pt x="1846734" y="244138"/>
                </a:lnTo>
                <a:lnTo>
                  <a:pt x="1933383" y="240116"/>
                </a:lnTo>
                <a:lnTo>
                  <a:pt x="1556354" y="240116"/>
                </a:lnTo>
                <a:lnTo>
                  <a:pt x="1410723" y="238805"/>
                </a:lnTo>
                <a:lnTo>
                  <a:pt x="1266229" y="234985"/>
                </a:lnTo>
                <a:lnTo>
                  <a:pt x="1124014" y="228822"/>
                </a:lnTo>
                <a:lnTo>
                  <a:pt x="985199" y="220483"/>
                </a:lnTo>
                <a:lnTo>
                  <a:pt x="850967" y="210136"/>
                </a:lnTo>
                <a:lnTo>
                  <a:pt x="722438" y="197951"/>
                </a:lnTo>
                <a:lnTo>
                  <a:pt x="660670" y="191221"/>
                </a:lnTo>
                <a:lnTo>
                  <a:pt x="600756" y="184094"/>
                </a:lnTo>
                <a:lnTo>
                  <a:pt x="542842" y="176590"/>
                </a:lnTo>
                <a:lnTo>
                  <a:pt x="487069" y="168733"/>
                </a:lnTo>
                <a:lnTo>
                  <a:pt x="433579" y="160541"/>
                </a:lnTo>
                <a:lnTo>
                  <a:pt x="382518" y="152039"/>
                </a:lnTo>
                <a:lnTo>
                  <a:pt x="334030" y="143245"/>
                </a:lnTo>
                <a:lnTo>
                  <a:pt x="288259" y="134184"/>
                </a:lnTo>
                <a:lnTo>
                  <a:pt x="245350" y="124875"/>
                </a:lnTo>
                <a:lnTo>
                  <a:pt x="205447" y="115342"/>
                </a:lnTo>
                <a:lnTo>
                  <a:pt x="135261" y="95702"/>
                </a:lnTo>
                <a:lnTo>
                  <a:pt x="79611" y="75744"/>
                </a:lnTo>
                <a:lnTo>
                  <a:pt x="79406" y="75744"/>
                </a:lnTo>
                <a:lnTo>
                  <a:pt x="78657" y="75375"/>
                </a:lnTo>
                <a:lnTo>
                  <a:pt x="78797" y="75375"/>
                </a:lnTo>
                <a:lnTo>
                  <a:pt x="59947" y="63974"/>
                </a:lnTo>
                <a:close/>
              </a:path>
              <a:path w="3112770" h="250189">
                <a:moveTo>
                  <a:pt x="3055819" y="52981"/>
                </a:moveTo>
                <a:lnTo>
                  <a:pt x="3007448" y="74587"/>
                </a:lnTo>
                <a:lnTo>
                  <a:pt x="2943974" y="96003"/>
                </a:lnTo>
                <a:lnTo>
                  <a:pt x="2907214" y="106436"/>
                </a:lnTo>
                <a:lnTo>
                  <a:pt x="2867303" y="116653"/>
                </a:lnTo>
                <a:lnTo>
                  <a:pt x="2824386" y="126629"/>
                </a:lnTo>
                <a:lnTo>
                  <a:pt x="2778608" y="136338"/>
                </a:lnTo>
                <a:lnTo>
                  <a:pt x="2730117" y="145760"/>
                </a:lnTo>
                <a:lnTo>
                  <a:pt x="2679054" y="154870"/>
                </a:lnTo>
                <a:lnTo>
                  <a:pt x="2625564" y="163644"/>
                </a:lnTo>
                <a:lnTo>
                  <a:pt x="2569790" y="172062"/>
                </a:lnTo>
                <a:lnTo>
                  <a:pt x="2511875" y="180099"/>
                </a:lnTo>
                <a:lnTo>
                  <a:pt x="2451963" y="187735"/>
                </a:lnTo>
                <a:lnTo>
                  <a:pt x="2390197" y="194944"/>
                </a:lnTo>
                <a:lnTo>
                  <a:pt x="2261670" y="207999"/>
                </a:lnTo>
                <a:lnTo>
                  <a:pt x="2127463" y="219081"/>
                </a:lnTo>
                <a:lnTo>
                  <a:pt x="1988673" y="228014"/>
                </a:lnTo>
                <a:lnTo>
                  <a:pt x="1846465" y="234617"/>
                </a:lnTo>
                <a:lnTo>
                  <a:pt x="1701980" y="238710"/>
                </a:lnTo>
                <a:lnTo>
                  <a:pt x="1556354" y="240116"/>
                </a:lnTo>
                <a:lnTo>
                  <a:pt x="1933383" y="240116"/>
                </a:lnTo>
                <a:lnTo>
                  <a:pt x="1989115" y="237529"/>
                </a:lnTo>
                <a:lnTo>
                  <a:pt x="2128075" y="228587"/>
                </a:lnTo>
                <a:lnTo>
                  <a:pt x="2262498" y="217488"/>
                </a:lnTo>
                <a:lnTo>
                  <a:pt x="2391205" y="204416"/>
                </a:lnTo>
                <a:lnTo>
                  <a:pt x="2453068" y="197196"/>
                </a:lnTo>
                <a:lnTo>
                  <a:pt x="2513079" y="189548"/>
                </a:lnTo>
                <a:lnTo>
                  <a:pt x="2571099" y="181496"/>
                </a:lnTo>
                <a:lnTo>
                  <a:pt x="2626986" y="173062"/>
                </a:lnTo>
                <a:lnTo>
                  <a:pt x="2680596" y="164269"/>
                </a:lnTo>
                <a:lnTo>
                  <a:pt x="2731790" y="155136"/>
                </a:lnTo>
                <a:lnTo>
                  <a:pt x="2780426" y="145689"/>
                </a:lnTo>
                <a:lnTo>
                  <a:pt x="2826362" y="135945"/>
                </a:lnTo>
                <a:lnTo>
                  <a:pt x="2869458" y="125930"/>
                </a:lnTo>
                <a:lnTo>
                  <a:pt x="2909576" y="115663"/>
                </a:lnTo>
                <a:lnTo>
                  <a:pt x="2946575" y="105166"/>
                </a:lnTo>
                <a:lnTo>
                  <a:pt x="3010670" y="83550"/>
                </a:lnTo>
                <a:lnTo>
                  <a:pt x="3061140" y="60985"/>
                </a:lnTo>
                <a:lnTo>
                  <a:pt x="3063712" y="58582"/>
                </a:lnTo>
                <a:lnTo>
                  <a:pt x="3058291" y="53525"/>
                </a:lnTo>
                <a:lnTo>
                  <a:pt x="3055264" y="53525"/>
                </a:lnTo>
                <a:lnTo>
                  <a:pt x="3055819" y="52981"/>
                </a:lnTo>
                <a:close/>
              </a:path>
              <a:path w="3112770" h="250189">
                <a:moveTo>
                  <a:pt x="0" y="16278"/>
                </a:moveTo>
                <a:lnTo>
                  <a:pt x="27768" y="96819"/>
                </a:lnTo>
                <a:lnTo>
                  <a:pt x="53099" y="70963"/>
                </a:lnTo>
                <a:lnTo>
                  <a:pt x="42895" y="64791"/>
                </a:lnTo>
                <a:lnTo>
                  <a:pt x="47824" y="56642"/>
                </a:lnTo>
                <a:lnTo>
                  <a:pt x="67130" y="56642"/>
                </a:lnTo>
                <a:lnTo>
                  <a:pt x="81094" y="42388"/>
                </a:lnTo>
                <a:lnTo>
                  <a:pt x="0" y="16278"/>
                </a:lnTo>
                <a:close/>
              </a:path>
              <a:path w="3112770" h="250189">
                <a:moveTo>
                  <a:pt x="3099920" y="43031"/>
                </a:moveTo>
                <a:lnTo>
                  <a:pt x="3065973" y="43031"/>
                </a:lnTo>
                <a:lnTo>
                  <a:pt x="3072639" y="49834"/>
                </a:lnTo>
                <a:lnTo>
                  <a:pt x="3063712" y="58582"/>
                </a:lnTo>
                <a:lnTo>
                  <a:pt x="3088502" y="81709"/>
                </a:lnTo>
                <a:lnTo>
                  <a:pt x="3099920" y="43031"/>
                </a:lnTo>
                <a:close/>
              </a:path>
              <a:path w="3112770" h="250189">
                <a:moveTo>
                  <a:pt x="78657" y="75375"/>
                </a:moveTo>
                <a:lnTo>
                  <a:pt x="79406" y="75744"/>
                </a:lnTo>
                <a:lnTo>
                  <a:pt x="79045" y="75525"/>
                </a:lnTo>
                <a:lnTo>
                  <a:pt x="78657" y="75375"/>
                </a:lnTo>
                <a:close/>
              </a:path>
              <a:path w="3112770" h="250189">
                <a:moveTo>
                  <a:pt x="79045" y="75525"/>
                </a:moveTo>
                <a:lnTo>
                  <a:pt x="79406" y="75744"/>
                </a:lnTo>
                <a:lnTo>
                  <a:pt x="79611" y="75744"/>
                </a:lnTo>
                <a:lnTo>
                  <a:pt x="79045" y="75525"/>
                </a:lnTo>
                <a:close/>
              </a:path>
              <a:path w="3112770" h="250189">
                <a:moveTo>
                  <a:pt x="78797" y="75375"/>
                </a:moveTo>
                <a:lnTo>
                  <a:pt x="78657" y="75375"/>
                </a:lnTo>
                <a:lnTo>
                  <a:pt x="79045" y="75525"/>
                </a:lnTo>
                <a:lnTo>
                  <a:pt x="78797" y="75375"/>
                </a:lnTo>
                <a:close/>
              </a:path>
              <a:path w="3112770" h="250189">
                <a:moveTo>
                  <a:pt x="47824" y="56642"/>
                </a:moveTo>
                <a:lnTo>
                  <a:pt x="42895" y="64791"/>
                </a:lnTo>
                <a:lnTo>
                  <a:pt x="53099" y="70963"/>
                </a:lnTo>
                <a:lnTo>
                  <a:pt x="59947" y="63974"/>
                </a:lnTo>
                <a:lnTo>
                  <a:pt x="47824" y="56642"/>
                </a:lnTo>
                <a:close/>
              </a:path>
              <a:path w="3112770" h="250189">
                <a:moveTo>
                  <a:pt x="67130" y="56642"/>
                </a:moveTo>
                <a:lnTo>
                  <a:pt x="47824" y="56642"/>
                </a:lnTo>
                <a:lnTo>
                  <a:pt x="59947" y="63974"/>
                </a:lnTo>
                <a:lnTo>
                  <a:pt x="67130" y="56642"/>
                </a:lnTo>
                <a:close/>
              </a:path>
              <a:path w="3112770" h="250189">
                <a:moveTo>
                  <a:pt x="3065973" y="43031"/>
                </a:moveTo>
                <a:lnTo>
                  <a:pt x="3056740" y="52078"/>
                </a:lnTo>
                <a:lnTo>
                  <a:pt x="3063712" y="58582"/>
                </a:lnTo>
                <a:lnTo>
                  <a:pt x="3072639" y="49834"/>
                </a:lnTo>
                <a:lnTo>
                  <a:pt x="3065973" y="43031"/>
                </a:lnTo>
                <a:close/>
              </a:path>
              <a:path w="3112770" h="250189">
                <a:moveTo>
                  <a:pt x="3056515" y="52642"/>
                </a:moveTo>
                <a:lnTo>
                  <a:pt x="3055819" y="52981"/>
                </a:lnTo>
                <a:lnTo>
                  <a:pt x="3055264" y="53525"/>
                </a:lnTo>
                <a:lnTo>
                  <a:pt x="3056515" y="52642"/>
                </a:lnTo>
                <a:close/>
              </a:path>
              <a:path w="3112770" h="250189">
                <a:moveTo>
                  <a:pt x="3057345" y="52642"/>
                </a:moveTo>
                <a:lnTo>
                  <a:pt x="3056515" y="52642"/>
                </a:lnTo>
                <a:lnTo>
                  <a:pt x="3055264" y="53525"/>
                </a:lnTo>
                <a:lnTo>
                  <a:pt x="3058291" y="53525"/>
                </a:lnTo>
                <a:lnTo>
                  <a:pt x="3057345" y="52642"/>
                </a:lnTo>
                <a:close/>
              </a:path>
              <a:path w="3112770" h="250189">
                <a:moveTo>
                  <a:pt x="3056740" y="52078"/>
                </a:moveTo>
                <a:lnTo>
                  <a:pt x="3055819" y="52981"/>
                </a:lnTo>
                <a:lnTo>
                  <a:pt x="3056515" y="52642"/>
                </a:lnTo>
                <a:lnTo>
                  <a:pt x="3057345" y="52642"/>
                </a:lnTo>
                <a:lnTo>
                  <a:pt x="3056740" y="52078"/>
                </a:lnTo>
                <a:close/>
              </a:path>
              <a:path w="3112770" h="250189">
                <a:moveTo>
                  <a:pt x="3112622" y="0"/>
                </a:moveTo>
                <a:lnTo>
                  <a:pt x="3032784" y="29729"/>
                </a:lnTo>
                <a:lnTo>
                  <a:pt x="3056740" y="52078"/>
                </a:lnTo>
                <a:lnTo>
                  <a:pt x="3065973" y="43031"/>
                </a:lnTo>
                <a:lnTo>
                  <a:pt x="3099920" y="43031"/>
                </a:lnTo>
                <a:lnTo>
                  <a:pt x="3112622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8272871" y="3566836"/>
            <a:ext cx="12141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next</a:t>
            </a:r>
            <a:r>
              <a:rPr sz="2667" spc="-12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667" dirty="0">
                <a:solidFill>
                  <a:srgbClr val="FF0000"/>
                </a:solidFill>
                <a:latin typeface="Candara"/>
                <a:cs typeface="Candara"/>
              </a:rPr>
              <a:t>up!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7790" y="1374859"/>
            <a:ext cx="3035300" cy="616408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244687" rIns="0" bIns="0" rtlCol="0">
            <a:spAutoFit/>
          </a:bodyPr>
          <a:lstStyle/>
          <a:p>
            <a:pPr marR="3387" algn="ctr">
              <a:spcBef>
                <a:spcPts val="1927"/>
              </a:spcBef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ENC</a:t>
            </a:r>
            <a:r>
              <a:rPr sz="3600" spc="-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600" baseline="-16975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418079" y="1076120"/>
            <a:ext cx="3261360" cy="2465493"/>
          </a:xfrm>
          <a:custGeom>
            <a:avLst/>
            <a:gdLst/>
            <a:ahLst/>
            <a:cxnLst/>
            <a:rect l="l" t="t" r="r" b="b"/>
            <a:pathLst>
              <a:path w="2446020" h="1849120">
                <a:moveTo>
                  <a:pt x="0" y="0"/>
                </a:moveTo>
                <a:lnTo>
                  <a:pt x="2445680" y="0"/>
                </a:lnTo>
                <a:lnTo>
                  <a:pt x="2445680" y="1848719"/>
                </a:lnTo>
                <a:lnTo>
                  <a:pt x="0" y="1848719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8555892" y="2459509"/>
            <a:ext cx="2985347" cy="616408"/>
          </a:xfrm>
          <a:prstGeom prst="rect">
            <a:avLst/>
          </a:prstGeom>
          <a:solidFill>
            <a:srgbClr val="4472C4"/>
          </a:solidFill>
          <a:ln w="3175">
            <a:solidFill>
              <a:srgbClr val="2F528F"/>
            </a:solidFill>
          </a:ln>
        </p:spPr>
        <p:txBody>
          <a:bodyPr vert="horz" wrap="square" lIns="0" tIns="244687" rIns="0" bIns="0" rtlCol="0">
            <a:spAutoFit/>
          </a:bodyPr>
          <a:lstStyle/>
          <a:p>
            <a:pPr marR="3387" algn="ctr">
              <a:spcBef>
                <a:spcPts val="1927"/>
              </a:spcBef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DEC</a:t>
            </a:r>
            <a:r>
              <a:rPr sz="3600" spc="-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endParaRPr sz="3600" baseline="-16975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8555892" y="1254493"/>
            <a:ext cx="2985347" cy="614698"/>
          </a:xfrm>
          <a:prstGeom prst="rect">
            <a:avLst/>
          </a:prstGeom>
          <a:solidFill>
            <a:srgbClr val="4472C4"/>
          </a:solidFill>
          <a:ln w="3175">
            <a:solidFill>
              <a:srgbClr val="2F528F"/>
            </a:solidFill>
          </a:ln>
        </p:spPr>
        <p:txBody>
          <a:bodyPr vert="horz" wrap="square" lIns="0" tIns="242993" rIns="0" bIns="0" rtlCol="0">
            <a:spAutoFit/>
          </a:bodyPr>
          <a:lstStyle/>
          <a:p>
            <a:pPr marR="4233" algn="ctr">
              <a:spcBef>
                <a:spcPts val="1913"/>
              </a:spcBef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ENC</a:t>
            </a:r>
            <a:r>
              <a:rPr sz="3600" spc="-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endParaRPr sz="3600" baseline="-16975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4083" y="1085906"/>
            <a:ext cx="3261360" cy="2465493"/>
          </a:xfrm>
          <a:custGeom>
            <a:avLst/>
            <a:gdLst/>
            <a:ahLst/>
            <a:cxnLst/>
            <a:rect l="l" t="t" r="r" b="b"/>
            <a:pathLst>
              <a:path w="2446020" h="1849120">
                <a:moveTo>
                  <a:pt x="0" y="0"/>
                </a:moveTo>
                <a:lnTo>
                  <a:pt x="2445680" y="0"/>
                </a:lnTo>
                <a:lnTo>
                  <a:pt x="2445680" y="1848719"/>
                </a:lnTo>
                <a:lnTo>
                  <a:pt x="0" y="1848719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4581866" y="1374859"/>
            <a:ext cx="3035300" cy="616408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244687" rIns="0" bIns="0" rtlCol="0">
            <a:spAutoFit/>
          </a:bodyPr>
          <a:lstStyle/>
          <a:p>
            <a:pPr marR="3387" algn="ctr">
              <a:spcBef>
                <a:spcPts val="1927"/>
              </a:spcBef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ENC</a:t>
            </a:r>
            <a:r>
              <a:rPr sz="3600" spc="-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600" baseline="-16975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581863" y="2472911"/>
            <a:ext cx="3035300" cy="615553"/>
          </a:xfrm>
          <a:prstGeom prst="rect">
            <a:avLst/>
          </a:prstGeom>
          <a:solidFill>
            <a:srgbClr val="4472C4"/>
          </a:solidFill>
          <a:ln w="3175">
            <a:solidFill>
              <a:srgbClr val="2F528F"/>
            </a:solidFill>
          </a:ln>
        </p:spPr>
        <p:txBody>
          <a:bodyPr vert="horz" wrap="square" lIns="0" tIns="243840" rIns="0" bIns="0" rtlCol="0">
            <a:spAutoFit/>
          </a:bodyPr>
          <a:lstStyle/>
          <a:p>
            <a:pPr marR="3387" algn="ctr">
              <a:spcBef>
                <a:spcPts val="1920"/>
              </a:spcBef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DEC</a:t>
            </a:r>
            <a:r>
              <a:rPr sz="3600" spc="-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endParaRPr sz="3600" baseline="-16975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16344166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90"/>
            <a:ext cx="12900400" cy="775431"/>
          </a:xfrm>
          <a:prstGeom prst="rect">
            <a:avLst/>
          </a:prstGeom>
        </p:spPr>
        <p:txBody>
          <a:bodyPr vert="horz" wrap="square" lIns="0" tIns="280252" rIns="0" bIns="0" rtlCol="0">
            <a:spAutoFit/>
          </a:bodyPr>
          <a:lstStyle/>
          <a:p>
            <a:pPr marL="574026"/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Issue</a:t>
            </a:r>
            <a:r>
              <a:rPr sz="3200" dirty="0">
                <a:solidFill>
                  <a:srgbClr val="000000"/>
                </a:solidFill>
              </a:rPr>
              <a:t>: </a:t>
            </a:r>
            <a:r>
              <a:rPr sz="3200" spc="-7" dirty="0">
                <a:solidFill>
                  <a:srgbClr val="000000"/>
                </a:solidFill>
              </a:rPr>
              <a:t>size of </a:t>
            </a:r>
            <a:r>
              <a:rPr sz="3200" dirty="0">
                <a:solidFill>
                  <a:srgbClr val="000000"/>
                </a:solidFill>
              </a:rPr>
              <a:t>queue </a:t>
            </a:r>
            <a:r>
              <a:rPr sz="3200" spc="-7" dirty="0">
                <a:solidFill>
                  <a:srgbClr val="000000"/>
                </a:solidFill>
              </a:rPr>
              <a:t>grows with </a:t>
            </a:r>
            <a:r>
              <a:rPr sz="3200" dirty="0">
                <a:solidFill>
                  <a:srgbClr val="000000"/>
                </a:solidFill>
              </a:rPr>
              <a:t>the number </a:t>
            </a:r>
            <a:r>
              <a:rPr sz="3200" spc="-7" dirty="0">
                <a:solidFill>
                  <a:srgbClr val="000000"/>
                </a:solidFill>
              </a:rPr>
              <a:t>of</a:t>
            </a:r>
            <a:r>
              <a:rPr sz="3200" spc="40" dirty="0">
                <a:solidFill>
                  <a:srgbClr val="0000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queries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00060" y="3118511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3285342" y="33323"/>
                </a:moveTo>
                <a:lnTo>
                  <a:pt x="3231244" y="33323"/>
                </a:lnTo>
                <a:lnTo>
                  <a:pt x="3231255" y="42848"/>
                </a:lnTo>
                <a:lnTo>
                  <a:pt x="3218552" y="42863"/>
                </a:lnTo>
                <a:lnTo>
                  <a:pt x="3218591" y="76200"/>
                </a:lnTo>
                <a:lnTo>
                  <a:pt x="3294747" y="38012"/>
                </a:lnTo>
                <a:lnTo>
                  <a:pt x="3285342" y="33323"/>
                </a:lnTo>
                <a:close/>
              </a:path>
              <a:path w="3295015" h="76200">
                <a:moveTo>
                  <a:pt x="3218541" y="33338"/>
                </a:moveTo>
                <a:lnTo>
                  <a:pt x="0" y="37073"/>
                </a:lnTo>
                <a:lnTo>
                  <a:pt x="11" y="46598"/>
                </a:lnTo>
                <a:lnTo>
                  <a:pt x="3218552" y="42863"/>
                </a:lnTo>
                <a:lnTo>
                  <a:pt x="3218541" y="33338"/>
                </a:lnTo>
                <a:close/>
              </a:path>
              <a:path w="3295015" h="76200">
                <a:moveTo>
                  <a:pt x="3231244" y="33323"/>
                </a:moveTo>
                <a:lnTo>
                  <a:pt x="3218541" y="33338"/>
                </a:lnTo>
                <a:lnTo>
                  <a:pt x="3218552" y="42863"/>
                </a:lnTo>
                <a:lnTo>
                  <a:pt x="3231255" y="42848"/>
                </a:lnTo>
                <a:lnTo>
                  <a:pt x="3231244" y="33323"/>
                </a:lnTo>
                <a:close/>
              </a:path>
              <a:path w="3295015" h="76200">
                <a:moveTo>
                  <a:pt x="3218502" y="0"/>
                </a:moveTo>
                <a:lnTo>
                  <a:pt x="3218541" y="33338"/>
                </a:lnTo>
                <a:lnTo>
                  <a:pt x="3285342" y="33323"/>
                </a:lnTo>
                <a:lnTo>
                  <a:pt x="3218502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255445" y="3608015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7" y="42862"/>
                </a:lnTo>
                <a:lnTo>
                  <a:pt x="63497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3295015" h="76200">
                <a:moveTo>
                  <a:pt x="76200" y="33337"/>
                </a:moveTo>
                <a:lnTo>
                  <a:pt x="63497" y="33337"/>
                </a:lnTo>
                <a:lnTo>
                  <a:pt x="63497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3295015" h="76200">
                <a:moveTo>
                  <a:pt x="76200" y="42862"/>
                </a:moveTo>
                <a:lnTo>
                  <a:pt x="63497" y="42862"/>
                </a:lnTo>
                <a:lnTo>
                  <a:pt x="76200" y="42862"/>
                </a:lnTo>
                <a:close/>
              </a:path>
              <a:path w="3295015" h="76200">
                <a:moveTo>
                  <a:pt x="3294743" y="33336"/>
                </a:moveTo>
                <a:lnTo>
                  <a:pt x="76200" y="33337"/>
                </a:lnTo>
                <a:lnTo>
                  <a:pt x="76200" y="42862"/>
                </a:lnTo>
                <a:lnTo>
                  <a:pt x="3294743" y="42861"/>
                </a:lnTo>
                <a:lnTo>
                  <a:pt x="3294743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587167" y="2658121"/>
            <a:ext cx="647700" cy="314113"/>
          </a:xfrm>
          <a:custGeom>
            <a:avLst/>
            <a:gdLst/>
            <a:ahLst/>
            <a:cxnLst/>
            <a:rect l="l" t="t" r="r" b="b"/>
            <a:pathLst>
              <a:path w="485775" h="235585">
                <a:moveTo>
                  <a:pt x="410678" y="0"/>
                </a:moveTo>
                <a:lnTo>
                  <a:pt x="407329" y="9550"/>
                </a:lnTo>
                <a:lnTo>
                  <a:pt x="420949" y="15460"/>
                </a:lnTo>
                <a:lnTo>
                  <a:pt x="432661" y="23642"/>
                </a:lnTo>
                <a:lnTo>
                  <a:pt x="456443" y="61566"/>
                </a:lnTo>
                <a:lnTo>
                  <a:pt x="464256" y="116459"/>
                </a:lnTo>
                <a:lnTo>
                  <a:pt x="463384" y="137209"/>
                </a:lnTo>
                <a:lnTo>
                  <a:pt x="450303" y="188019"/>
                </a:lnTo>
                <a:lnTo>
                  <a:pt x="421107" y="219785"/>
                </a:lnTo>
                <a:lnTo>
                  <a:pt x="407701" y="225723"/>
                </a:lnTo>
                <a:lnTo>
                  <a:pt x="410678" y="235272"/>
                </a:lnTo>
                <a:lnTo>
                  <a:pt x="455629" y="208564"/>
                </a:lnTo>
                <a:lnTo>
                  <a:pt x="480875" y="159261"/>
                </a:lnTo>
                <a:lnTo>
                  <a:pt x="485712" y="117698"/>
                </a:lnTo>
                <a:lnTo>
                  <a:pt x="484499" y="96130"/>
                </a:lnTo>
                <a:lnTo>
                  <a:pt x="474795" y="57899"/>
                </a:lnTo>
                <a:lnTo>
                  <a:pt x="442691" y="15084"/>
                </a:lnTo>
                <a:lnTo>
                  <a:pt x="427735" y="6158"/>
                </a:lnTo>
                <a:lnTo>
                  <a:pt x="410678" y="0"/>
                </a:lnTo>
                <a:close/>
              </a:path>
              <a:path w="485775" h="235585">
                <a:moveTo>
                  <a:pt x="75034" y="0"/>
                </a:moveTo>
                <a:lnTo>
                  <a:pt x="30164" y="26777"/>
                </a:lnTo>
                <a:lnTo>
                  <a:pt x="4852" y="76197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3"/>
                </a:lnTo>
                <a:lnTo>
                  <a:pt x="64603" y="219785"/>
                </a:lnTo>
                <a:lnTo>
                  <a:pt x="53034" y="211522"/>
                </a:lnTo>
                <a:lnTo>
                  <a:pt x="29303" y="172989"/>
                </a:lnTo>
                <a:lnTo>
                  <a:pt x="21455" y="116459"/>
                </a:lnTo>
                <a:lnTo>
                  <a:pt x="22327" y="96386"/>
                </a:lnTo>
                <a:lnTo>
                  <a:pt x="35407" y="46819"/>
                </a:lnTo>
                <a:lnTo>
                  <a:pt x="64813" y="15460"/>
                </a:lnTo>
                <a:lnTo>
                  <a:pt x="78381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205399" y="2658121"/>
            <a:ext cx="647700" cy="314113"/>
          </a:xfrm>
          <a:custGeom>
            <a:avLst/>
            <a:gdLst/>
            <a:ahLst/>
            <a:cxnLst/>
            <a:rect l="l" t="t" r="r" b="b"/>
            <a:pathLst>
              <a:path w="485775" h="235585">
                <a:moveTo>
                  <a:pt x="410679" y="0"/>
                </a:moveTo>
                <a:lnTo>
                  <a:pt x="407330" y="9550"/>
                </a:lnTo>
                <a:lnTo>
                  <a:pt x="420950" y="15460"/>
                </a:lnTo>
                <a:lnTo>
                  <a:pt x="432662" y="23642"/>
                </a:lnTo>
                <a:lnTo>
                  <a:pt x="456444" y="61566"/>
                </a:lnTo>
                <a:lnTo>
                  <a:pt x="464257" y="116459"/>
                </a:lnTo>
                <a:lnTo>
                  <a:pt x="463385" y="137209"/>
                </a:lnTo>
                <a:lnTo>
                  <a:pt x="450305" y="188019"/>
                </a:lnTo>
                <a:lnTo>
                  <a:pt x="421109" y="219785"/>
                </a:lnTo>
                <a:lnTo>
                  <a:pt x="407703" y="225723"/>
                </a:lnTo>
                <a:lnTo>
                  <a:pt x="410679" y="235272"/>
                </a:lnTo>
                <a:lnTo>
                  <a:pt x="455630" y="208564"/>
                </a:lnTo>
                <a:lnTo>
                  <a:pt x="480877" y="159261"/>
                </a:lnTo>
                <a:lnTo>
                  <a:pt x="485714" y="117698"/>
                </a:lnTo>
                <a:lnTo>
                  <a:pt x="484501" y="96130"/>
                </a:lnTo>
                <a:lnTo>
                  <a:pt x="474796" y="57899"/>
                </a:lnTo>
                <a:lnTo>
                  <a:pt x="442693" y="15084"/>
                </a:lnTo>
                <a:lnTo>
                  <a:pt x="427736" y="6158"/>
                </a:lnTo>
                <a:lnTo>
                  <a:pt x="410679" y="0"/>
                </a:lnTo>
                <a:close/>
              </a:path>
              <a:path w="485775" h="235585">
                <a:moveTo>
                  <a:pt x="75034" y="0"/>
                </a:moveTo>
                <a:lnTo>
                  <a:pt x="30165" y="26777"/>
                </a:lnTo>
                <a:lnTo>
                  <a:pt x="4852" y="76197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9"/>
                </a:lnTo>
                <a:lnTo>
                  <a:pt x="22328" y="96386"/>
                </a:lnTo>
                <a:lnTo>
                  <a:pt x="35408" y="46819"/>
                </a:lnTo>
                <a:lnTo>
                  <a:pt x="64814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6247602" y="2571156"/>
            <a:ext cx="1598845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80" dirty="0" err="1">
                <a:solidFill>
                  <a:srgbClr val="002060"/>
                </a:solidFill>
                <a:latin typeface="Cambria Math"/>
                <a:cs typeface="Cambria Math"/>
              </a:rPr>
              <a:t>ENC</a:t>
            </a:r>
            <a:r>
              <a:rPr lang="en-US" sz="3000" spc="119" baseline="-14814" dirty="0" err="1">
                <a:solidFill>
                  <a:srgbClr val="002060"/>
                </a:solidFill>
                <a:latin typeface="Cambria Math"/>
                <a:cs typeface="Cambria Math"/>
              </a:rPr>
              <a:t>b</a:t>
            </a:r>
            <a:r>
              <a:rPr sz="3000" spc="119" baseline="-14814" dirty="0">
                <a:solidFill>
                  <a:srgbClr val="002060"/>
                </a:solidFill>
                <a:latin typeface="Cambria Math"/>
                <a:cs typeface="Cambria Math"/>
              </a:rPr>
              <a:t>  </a:t>
            </a:r>
            <a:r>
              <a:rPr sz="2667" spc="12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18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78143" y="5606964"/>
            <a:ext cx="98044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latin typeface="Candara"/>
                <a:cs typeface="Candara"/>
              </a:rPr>
              <a:t>Q</a:t>
            </a:r>
            <a:r>
              <a:rPr sz="2667" dirty="0">
                <a:latin typeface="Candara"/>
                <a:cs typeface="Candara"/>
              </a:rPr>
              <a:t>u</a:t>
            </a:r>
            <a:r>
              <a:rPr sz="2667" spc="-7" dirty="0">
                <a:latin typeface="Candara"/>
                <a:cs typeface="Candara"/>
              </a:rPr>
              <a:t>e</a:t>
            </a:r>
            <a:r>
              <a:rPr sz="2667" dirty="0">
                <a:latin typeface="Candara"/>
                <a:cs typeface="Candara"/>
              </a:rPr>
              <a:t>ue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58995" y="1668271"/>
            <a:ext cx="1617004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045">
              <a:lnSpc>
                <a:spcPts val="1907"/>
              </a:lnSpc>
            </a:pPr>
            <a:r>
              <a:rPr sz="2000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2000">
              <a:latin typeface="Cambria Math"/>
              <a:cs typeface="Cambria Math"/>
            </a:endParaRPr>
          </a:p>
          <a:p>
            <a:pPr marL="16933">
              <a:lnSpc>
                <a:spcPts val="2707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𝑏 ←  {0,1}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44681" y="4248299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3285342" y="33322"/>
                </a:moveTo>
                <a:lnTo>
                  <a:pt x="3231244" y="33322"/>
                </a:lnTo>
                <a:lnTo>
                  <a:pt x="3231255" y="42847"/>
                </a:lnTo>
                <a:lnTo>
                  <a:pt x="3218553" y="42862"/>
                </a:lnTo>
                <a:lnTo>
                  <a:pt x="3218591" y="76200"/>
                </a:lnTo>
                <a:lnTo>
                  <a:pt x="3294747" y="38011"/>
                </a:lnTo>
                <a:lnTo>
                  <a:pt x="3285342" y="33322"/>
                </a:lnTo>
                <a:close/>
              </a:path>
              <a:path w="3295015" h="76200">
                <a:moveTo>
                  <a:pt x="3218542" y="33337"/>
                </a:moveTo>
                <a:lnTo>
                  <a:pt x="0" y="37073"/>
                </a:lnTo>
                <a:lnTo>
                  <a:pt x="11" y="46598"/>
                </a:lnTo>
                <a:lnTo>
                  <a:pt x="3218553" y="42862"/>
                </a:lnTo>
                <a:lnTo>
                  <a:pt x="3218542" y="33337"/>
                </a:lnTo>
                <a:close/>
              </a:path>
              <a:path w="3295015" h="76200">
                <a:moveTo>
                  <a:pt x="3231244" y="33322"/>
                </a:moveTo>
                <a:lnTo>
                  <a:pt x="3218542" y="33337"/>
                </a:lnTo>
                <a:lnTo>
                  <a:pt x="3218553" y="42862"/>
                </a:lnTo>
                <a:lnTo>
                  <a:pt x="3231255" y="42847"/>
                </a:lnTo>
                <a:lnTo>
                  <a:pt x="3231244" y="33322"/>
                </a:lnTo>
                <a:close/>
              </a:path>
              <a:path w="3295015" h="76200">
                <a:moveTo>
                  <a:pt x="3218503" y="0"/>
                </a:moveTo>
                <a:lnTo>
                  <a:pt x="3218542" y="33337"/>
                </a:lnTo>
                <a:lnTo>
                  <a:pt x="3285342" y="33322"/>
                </a:lnTo>
                <a:lnTo>
                  <a:pt x="3218503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3300066" y="4737803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7" y="42862"/>
                </a:lnTo>
                <a:lnTo>
                  <a:pt x="63497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3295015" h="76200">
                <a:moveTo>
                  <a:pt x="76200" y="33337"/>
                </a:moveTo>
                <a:lnTo>
                  <a:pt x="63497" y="33337"/>
                </a:lnTo>
                <a:lnTo>
                  <a:pt x="63497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3295015" h="76200">
                <a:moveTo>
                  <a:pt x="76200" y="42862"/>
                </a:moveTo>
                <a:lnTo>
                  <a:pt x="63497" y="42862"/>
                </a:lnTo>
                <a:lnTo>
                  <a:pt x="76200" y="42862"/>
                </a:lnTo>
                <a:close/>
              </a:path>
              <a:path w="3295015" h="76200">
                <a:moveTo>
                  <a:pt x="3294743" y="33336"/>
                </a:moveTo>
                <a:lnTo>
                  <a:pt x="76200" y="33337"/>
                </a:lnTo>
                <a:lnTo>
                  <a:pt x="76200" y="42862"/>
                </a:lnTo>
                <a:lnTo>
                  <a:pt x="3294743" y="42861"/>
                </a:lnTo>
                <a:lnTo>
                  <a:pt x="3294743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485279" y="3899698"/>
            <a:ext cx="553720" cy="314113"/>
          </a:xfrm>
          <a:custGeom>
            <a:avLst/>
            <a:gdLst/>
            <a:ahLst/>
            <a:cxnLst/>
            <a:rect l="l" t="t" r="r" b="b"/>
            <a:pathLst>
              <a:path w="415289" h="235585">
                <a:moveTo>
                  <a:pt x="339686" y="0"/>
                </a:moveTo>
                <a:lnTo>
                  <a:pt x="336337" y="9549"/>
                </a:lnTo>
                <a:lnTo>
                  <a:pt x="349957" y="15459"/>
                </a:lnTo>
                <a:lnTo>
                  <a:pt x="361669" y="23641"/>
                </a:lnTo>
                <a:lnTo>
                  <a:pt x="385451" y="61565"/>
                </a:lnTo>
                <a:lnTo>
                  <a:pt x="393264" y="116457"/>
                </a:lnTo>
                <a:lnTo>
                  <a:pt x="392392" y="137208"/>
                </a:lnTo>
                <a:lnTo>
                  <a:pt x="379312" y="188018"/>
                </a:lnTo>
                <a:lnTo>
                  <a:pt x="350116" y="219784"/>
                </a:lnTo>
                <a:lnTo>
                  <a:pt x="336710" y="225722"/>
                </a:lnTo>
                <a:lnTo>
                  <a:pt x="339686" y="235271"/>
                </a:lnTo>
                <a:lnTo>
                  <a:pt x="384636" y="208563"/>
                </a:lnTo>
                <a:lnTo>
                  <a:pt x="409884" y="159260"/>
                </a:lnTo>
                <a:lnTo>
                  <a:pt x="414721" y="117697"/>
                </a:lnTo>
                <a:lnTo>
                  <a:pt x="413507" y="96129"/>
                </a:lnTo>
                <a:lnTo>
                  <a:pt x="403802" y="57898"/>
                </a:lnTo>
                <a:lnTo>
                  <a:pt x="371700" y="15083"/>
                </a:lnTo>
                <a:lnTo>
                  <a:pt x="356743" y="6158"/>
                </a:lnTo>
                <a:lnTo>
                  <a:pt x="339686" y="0"/>
                </a:lnTo>
                <a:close/>
              </a:path>
              <a:path w="415289" h="235585">
                <a:moveTo>
                  <a:pt x="75034" y="0"/>
                </a:moveTo>
                <a:lnTo>
                  <a:pt x="30164" y="26776"/>
                </a:lnTo>
                <a:lnTo>
                  <a:pt x="4852" y="76196"/>
                </a:lnTo>
                <a:lnTo>
                  <a:pt x="0" y="117697"/>
                </a:lnTo>
                <a:lnTo>
                  <a:pt x="1209" y="139312"/>
                </a:lnTo>
                <a:lnTo>
                  <a:pt x="10883" y="177542"/>
                </a:lnTo>
                <a:lnTo>
                  <a:pt x="42943" y="220218"/>
                </a:lnTo>
                <a:lnTo>
                  <a:pt x="75034" y="235271"/>
                </a:lnTo>
                <a:lnTo>
                  <a:pt x="78011" y="225722"/>
                </a:lnTo>
                <a:lnTo>
                  <a:pt x="64604" y="219784"/>
                </a:lnTo>
                <a:lnTo>
                  <a:pt x="53035" y="211521"/>
                </a:lnTo>
                <a:lnTo>
                  <a:pt x="29304" y="172988"/>
                </a:lnTo>
                <a:lnTo>
                  <a:pt x="21456" y="116457"/>
                </a:lnTo>
                <a:lnTo>
                  <a:pt x="22328" y="96385"/>
                </a:lnTo>
                <a:lnTo>
                  <a:pt x="35408" y="46818"/>
                </a:lnTo>
                <a:lnTo>
                  <a:pt x="64814" y="15459"/>
                </a:lnTo>
                <a:lnTo>
                  <a:pt x="78383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3147024" y="2571156"/>
            <a:ext cx="3152176" cy="21931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40" dirty="0" err="1">
                <a:solidFill>
                  <a:srgbClr val="002060"/>
                </a:solidFill>
                <a:latin typeface="Cambria Math"/>
                <a:cs typeface="Cambria Math"/>
              </a:rPr>
              <a:t>ENC</a:t>
            </a:r>
            <a:r>
              <a:rPr lang="en-US" sz="3000" spc="59" baseline="-14814" dirty="0" err="1">
                <a:solidFill>
                  <a:srgbClr val="002060"/>
                </a:solidFill>
                <a:latin typeface="Cambria Math"/>
                <a:cs typeface="Cambria Math"/>
              </a:rPr>
              <a:t>b</a:t>
            </a:r>
            <a:r>
              <a:rPr sz="2667" spc="40" dirty="0">
                <a:solidFill>
                  <a:srgbClr val="002060"/>
                </a:solidFill>
                <a:latin typeface="Cambria Math"/>
                <a:cs typeface="Cambria Math"/>
              </a:rPr>
              <a:t>(𝑀</a:t>
            </a:r>
            <a:r>
              <a:rPr lang="en-US" sz="3000" spc="5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667" spc="40" dirty="0">
                <a:solidFill>
                  <a:srgbClr val="002060"/>
                </a:solidFill>
                <a:latin typeface="Cambria Math"/>
                <a:cs typeface="Cambria Math"/>
              </a:rPr>
              <a:t>), </a:t>
            </a:r>
            <a:r>
              <a:rPr sz="2667" spc="80" dirty="0" err="1">
                <a:solidFill>
                  <a:srgbClr val="002060"/>
                </a:solidFill>
                <a:latin typeface="Cambria Math"/>
                <a:cs typeface="Cambria Math"/>
              </a:rPr>
              <a:t>ENC</a:t>
            </a:r>
            <a:r>
              <a:rPr lang="en-US" sz="3000" spc="119" baseline="-14814" dirty="0" err="1">
                <a:solidFill>
                  <a:srgbClr val="002060"/>
                </a:solidFill>
                <a:latin typeface="Cambria Math"/>
                <a:cs typeface="Cambria Math"/>
              </a:rPr>
              <a:t>b</a:t>
            </a:r>
            <a:r>
              <a:rPr sz="3000" spc="119" baseline="-14814" dirty="0">
                <a:solidFill>
                  <a:srgbClr val="002060"/>
                </a:solidFill>
                <a:latin typeface="Cambria Math"/>
                <a:cs typeface="Cambria Math"/>
              </a:rPr>
              <a:t> 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-20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  <a:p>
            <a:pPr marL="1580687">
              <a:spcBef>
                <a:spcPts val="1440"/>
              </a:spcBef>
            </a:pPr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67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667" dirty="0">
                <a:solidFill>
                  <a:srgbClr val="002060"/>
                </a:solidFill>
                <a:latin typeface="Candara"/>
                <a:cs typeface="Candara"/>
              </a:rPr>
              <a:t>,</a:t>
            </a:r>
            <a:r>
              <a:rPr sz="2667" spc="147" dirty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2667" dirty="0">
                <a:solidFill>
                  <a:srgbClr val="002060"/>
                </a:solidFill>
                <a:latin typeface="Candara"/>
                <a:cs typeface="Candara"/>
              </a:rPr>
              <a:t>, </a:t>
            </a:r>
            <a:r>
              <a:rPr sz="2667" spc="147" dirty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sz="2667" spc="113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169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  <a:p>
            <a:pPr marL="1540048">
              <a:spcBef>
                <a:spcPts val="1947"/>
              </a:spcBef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lang="en-US" sz="3000" spc="209" baseline="-14814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 </a:t>
            </a:r>
            <a:r>
              <a:rPr sz="3000" spc="-2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  <a:p>
            <a:pPr marR="502907" algn="r">
              <a:spcBef>
                <a:spcPts val="960"/>
              </a:spcBef>
            </a:pPr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9551971" y="2602041"/>
          <a:ext cx="1305863" cy="2859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387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900" spc="-1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-12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𝑀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900" spc="-75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00" spc="-114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5401">
                      <a:solidFill>
                        <a:srgbClr val="70AD47"/>
                      </a:solidFill>
                      <a:prstDash val="solid"/>
                    </a:lnL>
                    <a:lnR w="25401">
                      <a:solidFill>
                        <a:srgbClr val="70AD4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87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900" spc="-1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-9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𝑀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900" spc="-75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00" spc="-8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5401">
                      <a:solidFill>
                        <a:srgbClr val="70AD47"/>
                      </a:solidFill>
                      <a:prstDash val="solid"/>
                    </a:lnL>
                    <a:lnR w="25401">
                      <a:solidFill>
                        <a:srgbClr val="70AD4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385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900" spc="-1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-9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𝑀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900" spc="-75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00" spc="-8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3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5401">
                      <a:solidFill>
                        <a:srgbClr val="70AD47"/>
                      </a:solidFill>
                      <a:prstDash val="solid"/>
                    </a:lnL>
                    <a:lnR w="25401">
                      <a:solidFill>
                        <a:srgbClr val="70AD4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3939">
                <a:tc>
                  <a:txBody>
                    <a:bodyPr/>
                    <a:lstStyle/>
                    <a:p>
                      <a:endParaRPr sz="19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5401">
                      <a:solidFill>
                        <a:srgbClr val="70AD47"/>
                      </a:solidFill>
                      <a:prstDash val="solid"/>
                    </a:lnL>
                    <a:lnR w="25401">
                      <a:solidFill>
                        <a:srgbClr val="70AD4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1317229" y="2664157"/>
            <a:ext cx="932543" cy="93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3412985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" y="137295"/>
            <a:ext cx="11963400" cy="1541646"/>
          </a:xfrm>
          <a:prstGeom prst="rect">
            <a:avLst/>
          </a:prstGeom>
        </p:spPr>
        <p:txBody>
          <a:bodyPr vert="horz" wrap="square" lIns="0" tIns="307345" rIns="0" bIns="0" rtlCol="0">
            <a:spAutoFit/>
          </a:bodyPr>
          <a:lstStyle/>
          <a:p>
            <a:pPr marL="2218211"/>
            <a:r>
              <a:rPr sz="2667" b="1" spc="-7" dirty="0">
                <a:solidFill>
                  <a:srgbClr val="00B050"/>
                </a:solidFill>
                <a:latin typeface="Candara"/>
                <a:cs typeface="Candara"/>
              </a:rPr>
              <a:t>Key </a:t>
            </a:r>
            <a:r>
              <a:rPr sz="2667" b="1" dirty="0">
                <a:solidFill>
                  <a:srgbClr val="00B050"/>
                </a:solidFill>
                <a:latin typeface="Candara"/>
                <a:cs typeface="Candara"/>
              </a:rPr>
              <a:t>idea</a:t>
            </a:r>
            <a:r>
              <a:rPr sz="2667" dirty="0">
                <a:solidFill>
                  <a:srgbClr val="000000"/>
                </a:solidFill>
              </a:rPr>
              <a:t>: </a:t>
            </a:r>
            <a:r>
              <a:rPr sz="2667" spc="-7" dirty="0">
                <a:solidFill>
                  <a:srgbClr val="000000"/>
                </a:solidFill>
              </a:rPr>
              <a:t>bounding queue size does not change</a:t>
            </a:r>
            <a:r>
              <a:rPr sz="2667" spc="93" dirty="0">
                <a:solidFill>
                  <a:srgbClr val="000000"/>
                </a:solidFill>
              </a:rPr>
              <a:t> </a:t>
            </a:r>
            <a:r>
              <a:rPr sz="2667" spc="-7" dirty="0">
                <a:solidFill>
                  <a:srgbClr val="000000"/>
                </a:solidFill>
              </a:rPr>
              <a:t>behavior</a:t>
            </a:r>
            <a:r>
              <a:rPr lang="en-US" sz="2667" spc="-7" dirty="0">
                <a:solidFill>
                  <a:srgbClr val="000000"/>
                </a:solidFill>
              </a:rPr>
              <a:t/>
            </a:r>
            <a:br>
              <a:rPr lang="en-US" sz="2667" spc="-7" dirty="0">
                <a:solidFill>
                  <a:srgbClr val="000000"/>
                </a:solidFill>
              </a:rPr>
            </a:br>
            <a:r>
              <a:rPr lang="en-US" sz="2667" spc="-7" dirty="0">
                <a:solidFill>
                  <a:srgbClr val="000000"/>
                </a:solidFill>
              </a:rPr>
              <a:t>           What if we only store 2 pairs in the queue?</a:t>
            </a:r>
            <a:br>
              <a:rPr lang="en-US" sz="2667" spc="-7" dirty="0">
                <a:solidFill>
                  <a:srgbClr val="000000"/>
                </a:solidFill>
              </a:rPr>
            </a:br>
            <a:r>
              <a:rPr lang="en-US" sz="2667" spc="-7" dirty="0">
                <a:solidFill>
                  <a:srgbClr val="000000"/>
                </a:solidFill>
              </a:rPr>
              <a:t>            Hope: Space bounded attacker won’t notice.</a:t>
            </a:r>
            <a:endParaRPr sz="2667" dirty="0">
              <a:latin typeface="Candara"/>
              <a:cs typeface="Candar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064000" y="3864757"/>
            <a:ext cx="553720" cy="314113"/>
          </a:xfrm>
          <a:custGeom>
            <a:avLst/>
            <a:gdLst/>
            <a:ahLst/>
            <a:cxnLst/>
            <a:rect l="l" t="t" r="r" b="b"/>
            <a:pathLst>
              <a:path w="415289" h="235585">
                <a:moveTo>
                  <a:pt x="339686" y="0"/>
                </a:moveTo>
                <a:lnTo>
                  <a:pt x="336337" y="9550"/>
                </a:lnTo>
                <a:lnTo>
                  <a:pt x="349957" y="15460"/>
                </a:lnTo>
                <a:lnTo>
                  <a:pt x="361669" y="23642"/>
                </a:lnTo>
                <a:lnTo>
                  <a:pt x="385451" y="61565"/>
                </a:lnTo>
                <a:lnTo>
                  <a:pt x="393264" y="116457"/>
                </a:lnTo>
                <a:lnTo>
                  <a:pt x="392392" y="137208"/>
                </a:lnTo>
                <a:lnTo>
                  <a:pt x="379312" y="188019"/>
                </a:lnTo>
                <a:lnTo>
                  <a:pt x="350116" y="219785"/>
                </a:lnTo>
                <a:lnTo>
                  <a:pt x="336710" y="225723"/>
                </a:lnTo>
                <a:lnTo>
                  <a:pt x="339686" y="235272"/>
                </a:lnTo>
                <a:lnTo>
                  <a:pt x="384636" y="208564"/>
                </a:lnTo>
                <a:lnTo>
                  <a:pt x="409884" y="159261"/>
                </a:lnTo>
                <a:lnTo>
                  <a:pt x="414721" y="117698"/>
                </a:lnTo>
                <a:lnTo>
                  <a:pt x="413507" y="96129"/>
                </a:lnTo>
                <a:lnTo>
                  <a:pt x="403802" y="57899"/>
                </a:lnTo>
                <a:lnTo>
                  <a:pt x="371700" y="15084"/>
                </a:lnTo>
                <a:lnTo>
                  <a:pt x="356743" y="6158"/>
                </a:lnTo>
                <a:lnTo>
                  <a:pt x="339686" y="0"/>
                </a:lnTo>
                <a:close/>
              </a:path>
              <a:path w="415289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7"/>
                </a:lnTo>
                <a:lnTo>
                  <a:pt x="22328" y="96385"/>
                </a:lnTo>
                <a:lnTo>
                  <a:pt x="35408" y="46818"/>
                </a:lnTo>
                <a:lnTo>
                  <a:pt x="64814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570390" y="3864757"/>
            <a:ext cx="561340" cy="314113"/>
          </a:xfrm>
          <a:custGeom>
            <a:avLst/>
            <a:gdLst/>
            <a:ahLst/>
            <a:cxnLst/>
            <a:rect l="l" t="t" r="r" b="b"/>
            <a:pathLst>
              <a:path w="421004" h="235585">
                <a:moveTo>
                  <a:pt x="345592" y="0"/>
                </a:moveTo>
                <a:lnTo>
                  <a:pt x="342243" y="9550"/>
                </a:lnTo>
                <a:lnTo>
                  <a:pt x="355862" y="15460"/>
                </a:lnTo>
                <a:lnTo>
                  <a:pt x="367574" y="23642"/>
                </a:lnTo>
                <a:lnTo>
                  <a:pt x="391356" y="61565"/>
                </a:lnTo>
                <a:lnTo>
                  <a:pt x="399169" y="116457"/>
                </a:lnTo>
                <a:lnTo>
                  <a:pt x="398297" y="137208"/>
                </a:lnTo>
                <a:lnTo>
                  <a:pt x="385217" y="188019"/>
                </a:lnTo>
                <a:lnTo>
                  <a:pt x="356021" y="219785"/>
                </a:lnTo>
                <a:lnTo>
                  <a:pt x="342615" y="225723"/>
                </a:lnTo>
                <a:lnTo>
                  <a:pt x="345592" y="235272"/>
                </a:lnTo>
                <a:lnTo>
                  <a:pt x="390542" y="208564"/>
                </a:lnTo>
                <a:lnTo>
                  <a:pt x="415789" y="159261"/>
                </a:lnTo>
                <a:lnTo>
                  <a:pt x="420626" y="117698"/>
                </a:lnTo>
                <a:lnTo>
                  <a:pt x="419413" y="96129"/>
                </a:lnTo>
                <a:lnTo>
                  <a:pt x="409707" y="57899"/>
                </a:lnTo>
                <a:lnTo>
                  <a:pt x="377605" y="15084"/>
                </a:lnTo>
                <a:lnTo>
                  <a:pt x="362649" y="6158"/>
                </a:lnTo>
                <a:lnTo>
                  <a:pt x="345592" y="0"/>
                </a:lnTo>
                <a:close/>
              </a:path>
              <a:path w="421004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7"/>
                </a:lnTo>
                <a:lnTo>
                  <a:pt x="22328" y="96385"/>
                </a:lnTo>
                <a:lnTo>
                  <a:pt x="35408" y="46818"/>
                </a:lnTo>
                <a:lnTo>
                  <a:pt x="64813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17669" y="39745"/>
            <a:ext cx="1871556" cy="1701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778143" y="5606964"/>
            <a:ext cx="98044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latin typeface="Candara"/>
                <a:cs typeface="Candara"/>
              </a:rPr>
              <a:t>Q</a:t>
            </a:r>
            <a:r>
              <a:rPr sz="2667" dirty="0">
                <a:latin typeface="Candara"/>
                <a:cs typeface="Candara"/>
              </a:rPr>
              <a:t>u</a:t>
            </a:r>
            <a:r>
              <a:rPr sz="2667" spc="-7" dirty="0">
                <a:latin typeface="Candara"/>
                <a:cs typeface="Candara"/>
              </a:rPr>
              <a:t>e</a:t>
            </a:r>
            <a:r>
              <a:rPr sz="2667" dirty="0">
                <a:latin typeface="Candara"/>
                <a:cs typeface="Candara"/>
              </a:rPr>
              <a:t>ue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46400" y="1690319"/>
            <a:ext cx="8026400" cy="30984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47492" algn="r">
              <a:lnSpc>
                <a:spcPts val="1907"/>
              </a:lnSpc>
              <a:spcBef>
                <a:spcPts val="1660"/>
              </a:spcBef>
            </a:pPr>
            <a:r>
              <a:rPr sz="2000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2000" dirty="0">
              <a:latin typeface="Cambria Math"/>
              <a:cs typeface="Cambria Math"/>
            </a:endParaRPr>
          </a:p>
          <a:p>
            <a:pPr marL="6428579">
              <a:lnSpc>
                <a:spcPts val="2707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𝑏 ←  {0,1}</a:t>
            </a:r>
            <a:endParaRPr sz="2667" dirty="0">
              <a:latin typeface="Cambria Math"/>
              <a:cs typeface="Cambria Math"/>
            </a:endParaRPr>
          </a:p>
          <a:p>
            <a:pPr>
              <a:spcBef>
                <a:spcPts val="40"/>
              </a:spcBef>
            </a:pPr>
            <a:endParaRPr sz="2133" dirty="0">
              <a:latin typeface="Times New Roman"/>
              <a:cs typeface="Times New Roman"/>
            </a:endParaRPr>
          </a:p>
          <a:p>
            <a:pPr marR="3129202" algn="ctr"/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667" dirty="0" err="1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lang="en-US" sz="3000" spc="700" baseline="-14814" dirty="0" err="1">
                <a:solidFill>
                  <a:srgbClr val="002060"/>
                </a:solidFill>
                <a:latin typeface="Cambria Math"/>
                <a:cs typeface="Cambria Math"/>
              </a:rPr>
              <a:t>b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67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lang="en-US" sz="266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667" dirty="0" err="1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lang="en-US" sz="3000" spc="509" baseline="-14814" dirty="0" err="1">
                <a:solidFill>
                  <a:srgbClr val="002060"/>
                </a:solidFill>
                <a:latin typeface="Cambria Math"/>
                <a:cs typeface="Cambria Math"/>
              </a:rPr>
              <a:t>b</a:t>
            </a:r>
            <a:r>
              <a:rPr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 </a:t>
            </a:r>
            <a:r>
              <a:rPr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spc="-2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lang="en-US" sz="3000" spc="-2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  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lang="en-US" sz="266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667" dirty="0" err="1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667" spc="-7" dirty="0" err="1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lang="en-US" sz="3000" spc="379" baseline="-14814" dirty="0" err="1">
                <a:solidFill>
                  <a:srgbClr val="002060"/>
                </a:solidFill>
                <a:latin typeface="Cambria Math"/>
                <a:cs typeface="Cambria Math"/>
              </a:rPr>
              <a:t>b</a:t>
            </a:r>
            <a:r>
              <a:rPr sz="3000" spc="-129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12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18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  <a:p>
            <a:pPr marR="3213020" algn="ctr">
              <a:spcBef>
                <a:spcPts val="1440"/>
              </a:spcBef>
            </a:pPr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67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667" dirty="0">
                <a:solidFill>
                  <a:srgbClr val="002060"/>
                </a:solidFill>
                <a:latin typeface="Candara"/>
                <a:cs typeface="Candara"/>
              </a:rPr>
              <a:t>,</a:t>
            </a:r>
            <a:r>
              <a:rPr sz="2667" spc="147" dirty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2667" dirty="0">
                <a:solidFill>
                  <a:srgbClr val="002060"/>
                </a:solidFill>
                <a:latin typeface="Candara"/>
                <a:cs typeface="Candara"/>
              </a:rPr>
              <a:t>,</a:t>
            </a:r>
            <a:r>
              <a:rPr sz="2667" spc="147" dirty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3000" baseline="-14814" dirty="0">
              <a:latin typeface="Cambria Math"/>
              <a:cs typeface="Cambria Math"/>
            </a:endParaRPr>
          </a:p>
          <a:p>
            <a:pPr marR="2953946" algn="ctr">
              <a:spcBef>
                <a:spcPts val="1693"/>
              </a:spcBef>
            </a:pPr>
            <a:r>
              <a:rPr sz="2667" spc="33" dirty="0">
                <a:solidFill>
                  <a:srgbClr val="002060"/>
                </a:solidFill>
                <a:latin typeface="Cambria Math"/>
                <a:cs typeface="Cambria Math"/>
              </a:rPr>
              <a:t>DEC</a:t>
            </a:r>
            <a:r>
              <a:rPr lang="en-US" sz="3000" spc="49" baseline="-14814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3000" spc="49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lang="en-US"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67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3000" spc="-49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lang="en-US" sz="3000" spc="-49" baseline="-14814" dirty="0">
                <a:solidFill>
                  <a:srgbClr val="002060"/>
                </a:solidFill>
                <a:latin typeface="Cambria Math"/>
                <a:cs typeface="Cambria Math"/>
              </a:rPr>
              <a:t>   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33" dirty="0">
                <a:solidFill>
                  <a:srgbClr val="002060"/>
                </a:solidFill>
                <a:latin typeface="Cambria Math"/>
                <a:cs typeface="Cambria Math"/>
              </a:rPr>
              <a:t>DEC</a:t>
            </a:r>
            <a:r>
              <a:rPr lang="en-US" sz="3000" spc="49" baseline="-14814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3000" spc="49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lang="en-US"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3000" spc="-209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 </a:t>
            </a:r>
            <a:r>
              <a:rPr lang="en-US" sz="266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67" dirty="0">
                <a:solidFill>
                  <a:srgbClr val="002060"/>
                </a:solidFill>
                <a:latin typeface="Cambria Math"/>
                <a:cs typeface="Cambria Math"/>
              </a:rPr>
              <a:t>DEC</a:t>
            </a:r>
            <a:r>
              <a:rPr lang="en-US" sz="3000" spc="100" baseline="-14814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667" spc="67" dirty="0">
                <a:solidFill>
                  <a:srgbClr val="002060"/>
                </a:solidFill>
                <a:latin typeface="Cambria Math"/>
                <a:cs typeface="Cambria Math"/>
              </a:rPr>
              <a:t>(𝐶</a:t>
            </a:r>
            <a:r>
              <a:rPr lang="en-US" sz="3000" spc="10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r>
              <a:rPr sz="2667" spc="67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667" dirty="0">
              <a:latin typeface="Cambria Math"/>
              <a:cs typeface="Cambria Math"/>
            </a:endParaRPr>
          </a:p>
          <a:p>
            <a:pPr marR="2943786" algn="ctr">
              <a:spcBef>
                <a:spcPts val="1053"/>
              </a:spcBef>
            </a:pPr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67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⊥</a:t>
            </a:r>
            <a:endParaRPr sz="2667" dirty="0">
              <a:latin typeface="Cambria Math"/>
              <a:cs typeface="Cambria Math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551971" y="2602041"/>
          <a:ext cx="1305863" cy="2859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5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8387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900" spc="-1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-12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𝑀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900" spc="-75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00" spc="-114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5401">
                      <a:solidFill>
                        <a:srgbClr val="70AD47"/>
                      </a:solidFill>
                      <a:prstDash val="solid"/>
                    </a:lnL>
                    <a:lnR w="25401">
                      <a:solidFill>
                        <a:srgbClr val="70AD4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387"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730"/>
                        </a:spcBef>
                      </a:pPr>
                      <a:r>
                        <a:rPr sz="1900" spc="-1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900" spc="-9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𝑀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900" spc="-75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900" spc="-8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lang="en-US" sz="2000" spc="97" baseline="-16666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2</a:t>
                      </a:r>
                      <a:r>
                        <a:rPr sz="1900" dirty="0" smtClean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19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5401">
                      <a:solidFill>
                        <a:srgbClr val="70AD47"/>
                      </a:solidFill>
                      <a:prstDash val="solid"/>
                    </a:lnL>
                    <a:lnR w="25401">
                      <a:solidFill>
                        <a:srgbClr val="70AD4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324">
                <a:tc>
                  <a:txBody>
                    <a:bodyPr/>
                    <a:lstStyle/>
                    <a:p>
                      <a:endParaRPr sz="19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25401">
                      <a:solidFill>
                        <a:srgbClr val="70AD47"/>
                      </a:solidFill>
                      <a:prstDash val="solid"/>
                    </a:lnL>
                    <a:lnR w="25401">
                      <a:solidFill>
                        <a:srgbClr val="70AD47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1317229" y="2664157"/>
            <a:ext cx="932543" cy="93254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300060" y="3118511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3285342" y="33323"/>
                </a:moveTo>
                <a:lnTo>
                  <a:pt x="3231244" y="33323"/>
                </a:lnTo>
                <a:lnTo>
                  <a:pt x="3231255" y="42848"/>
                </a:lnTo>
                <a:lnTo>
                  <a:pt x="3218552" y="42863"/>
                </a:lnTo>
                <a:lnTo>
                  <a:pt x="3218591" y="76200"/>
                </a:lnTo>
                <a:lnTo>
                  <a:pt x="3294747" y="38012"/>
                </a:lnTo>
                <a:lnTo>
                  <a:pt x="3285342" y="33323"/>
                </a:lnTo>
                <a:close/>
              </a:path>
              <a:path w="3295015" h="76200">
                <a:moveTo>
                  <a:pt x="3218541" y="33338"/>
                </a:moveTo>
                <a:lnTo>
                  <a:pt x="0" y="37073"/>
                </a:lnTo>
                <a:lnTo>
                  <a:pt x="11" y="46598"/>
                </a:lnTo>
                <a:lnTo>
                  <a:pt x="3218552" y="42863"/>
                </a:lnTo>
                <a:lnTo>
                  <a:pt x="3218541" y="33338"/>
                </a:lnTo>
                <a:close/>
              </a:path>
              <a:path w="3295015" h="76200">
                <a:moveTo>
                  <a:pt x="3231244" y="33323"/>
                </a:moveTo>
                <a:lnTo>
                  <a:pt x="3218541" y="33338"/>
                </a:lnTo>
                <a:lnTo>
                  <a:pt x="3218552" y="42863"/>
                </a:lnTo>
                <a:lnTo>
                  <a:pt x="3231255" y="42848"/>
                </a:lnTo>
                <a:lnTo>
                  <a:pt x="3231244" y="33323"/>
                </a:lnTo>
                <a:close/>
              </a:path>
              <a:path w="3295015" h="76200">
                <a:moveTo>
                  <a:pt x="3218502" y="0"/>
                </a:moveTo>
                <a:lnTo>
                  <a:pt x="3218541" y="33338"/>
                </a:lnTo>
                <a:lnTo>
                  <a:pt x="3285342" y="33323"/>
                </a:lnTo>
                <a:lnTo>
                  <a:pt x="3218502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3255445" y="3608015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7" y="42862"/>
                </a:lnTo>
                <a:lnTo>
                  <a:pt x="63497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3295015" h="76200">
                <a:moveTo>
                  <a:pt x="76200" y="33337"/>
                </a:moveTo>
                <a:lnTo>
                  <a:pt x="63497" y="33337"/>
                </a:lnTo>
                <a:lnTo>
                  <a:pt x="63497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3295015" h="76200">
                <a:moveTo>
                  <a:pt x="76200" y="42862"/>
                </a:moveTo>
                <a:lnTo>
                  <a:pt x="63497" y="42862"/>
                </a:lnTo>
                <a:lnTo>
                  <a:pt x="76200" y="42862"/>
                </a:lnTo>
                <a:close/>
              </a:path>
              <a:path w="3295015" h="76200">
                <a:moveTo>
                  <a:pt x="3294743" y="33336"/>
                </a:moveTo>
                <a:lnTo>
                  <a:pt x="76200" y="33337"/>
                </a:lnTo>
                <a:lnTo>
                  <a:pt x="76200" y="42862"/>
                </a:lnTo>
                <a:lnTo>
                  <a:pt x="3294743" y="42861"/>
                </a:lnTo>
                <a:lnTo>
                  <a:pt x="3294743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579681" y="2664157"/>
            <a:ext cx="728340" cy="314113"/>
          </a:xfrm>
          <a:custGeom>
            <a:avLst/>
            <a:gdLst/>
            <a:ahLst/>
            <a:cxnLst/>
            <a:rect l="l" t="t" r="r" b="b"/>
            <a:pathLst>
              <a:path w="485775" h="235585">
                <a:moveTo>
                  <a:pt x="410678" y="0"/>
                </a:moveTo>
                <a:lnTo>
                  <a:pt x="407329" y="9550"/>
                </a:lnTo>
                <a:lnTo>
                  <a:pt x="420949" y="15460"/>
                </a:lnTo>
                <a:lnTo>
                  <a:pt x="432661" y="23642"/>
                </a:lnTo>
                <a:lnTo>
                  <a:pt x="456443" y="61566"/>
                </a:lnTo>
                <a:lnTo>
                  <a:pt x="464256" y="116459"/>
                </a:lnTo>
                <a:lnTo>
                  <a:pt x="463384" y="137209"/>
                </a:lnTo>
                <a:lnTo>
                  <a:pt x="450303" y="188019"/>
                </a:lnTo>
                <a:lnTo>
                  <a:pt x="421107" y="219785"/>
                </a:lnTo>
                <a:lnTo>
                  <a:pt x="407701" y="225723"/>
                </a:lnTo>
                <a:lnTo>
                  <a:pt x="410678" y="235272"/>
                </a:lnTo>
                <a:lnTo>
                  <a:pt x="455629" y="208564"/>
                </a:lnTo>
                <a:lnTo>
                  <a:pt x="480875" y="159261"/>
                </a:lnTo>
                <a:lnTo>
                  <a:pt x="485712" y="117698"/>
                </a:lnTo>
                <a:lnTo>
                  <a:pt x="484499" y="96130"/>
                </a:lnTo>
                <a:lnTo>
                  <a:pt x="474795" y="57899"/>
                </a:lnTo>
                <a:lnTo>
                  <a:pt x="442691" y="15084"/>
                </a:lnTo>
                <a:lnTo>
                  <a:pt x="427735" y="6158"/>
                </a:lnTo>
                <a:lnTo>
                  <a:pt x="410678" y="0"/>
                </a:lnTo>
                <a:close/>
              </a:path>
              <a:path w="485775" h="235585">
                <a:moveTo>
                  <a:pt x="75034" y="0"/>
                </a:moveTo>
                <a:lnTo>
                  <a:pt x="30164" y="26777"/>
                </a:lnTo>
                <a:lnTo>
                  <a:pt x="4852" y="76197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3"/>
                </a:lnTo>
                <a:lnTo>
                  <a:pt x="64603" y="219785"/>
                </a:lnTo>
                <a:lnTo>
                  <a:pt x="53034" y="211522"/>
                </a:lnTo>
                <a:lnTo>
                  <a:pt x="29303" y="172989"/>
                </a:lnTo>
                <a:lnTo>
                  <a:pt x="21455" y="116459"/>
                </a:lnTo>
                <a:lnTo>
                  <a:pt x="22327" y="96386"/>
                </a:lnTo>
                <a:lnTo>
                  <a:pt x="35407" y="46819"/>
                </a:lnTo>
                <a:lnTo>
                  <a:pt x="64813" y="15460"/>
                </a:lnTo>
                <a:lnTo>
                  <a:pt x="78381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278553" y="2664157"/>
            <a:ext cx="647700" cy="314113"/>
          </a:xfrm>
          <a:custGeom>
            <a:avLst/>
            <a:gdLst/>
            <a:ahLst/>
            <a:cxnLst/>
            <a:rect l="l" t="t" r="r" b="b"/>
            <a:pathLst>
              <a:path w="485775" h="235585">
                <a:moveTo>
                  <a:pt x="410679" y="0"/>
                </a:moveTo>
                <a:lnTo>
                  <a:pt x="407330" y="9550"/>
                </a:lnTo>
                <a:lnTo>
                  <a:pt x="420950" y="15460"/>
                </a:lnTo>
                <a:lnTo>
                  <a:pt x="432662" y="23642"/>
                </a:lnTo>
                <a:lnTo>
                  <a:pt x="456444" y="61566"/>
                </a:lnTo>
                <a:lnTo>
                  <a:pt x="464257" y="116459"/>
                </a:lnTo>
                <a:lnTo>
                  <a:pt x="463385" y="137209"/>
                </a:lnTo>
                <a:lnTo>
                  <a:pt x="450305" y="188019"/>
                </a:lnTo>
                <a:lnTo>
                  <a:pt x="421109" y="219785"/>
                </a:lnTo>
                <a:lnTo>
                  <a:pt x="407703" y="225723"/>
                </a:lnTo>
                <a:lnTo>
                  <a:pt x="410679" y="235272"/>
                </a:lnTo>
                <a:lnTo>
                  <a:pt x="455630" y="208564"/>
                </a:lnTo>
                <a:lnTo>
                  <a:pt x="480877" y="159261"/>
                </a:lnTo>
                <a:lnTo>
                  <a:pt x="485714" y="117698"/>
                </a:lnTo>
                <a:lnTo>
                  <a:pt x="484501" y="96130"/>
                </a:lnTo>
                <a:lnTo>
                  <a:pt x="474796" y="57899"/>
                </a:lnTo>
                <a:lnTo>
                  <a:pt x="442693" y="15084"/>
                </a:lnTo>
                <a:lnTo>
                  <a:pt x="427736" y="6158"/>
                </a:lnTo>
                <a:lnTo>
                  <a:pt x="410679" y="0"/>
                </a:lnTo>
                <a:close/>
              </a:path>
              <a:path w="485775" h="235585">
                <a:moveTo>
                  <a:pt x="75034" y="0"/>
                </a:moveTo>
                <a:lnTo>
                  <a:pt x="30165" y="26777"/>
                </a:lnTo>
                <a:lnTo>
                  <a:pt x="4852" y="76197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9"/>
                </a:lnTo>
                <a:lnTo>
                  <a:pt x="22328" y="96386"/>
                </a:lnTo>
                <a:lnTo>
                  <a:pt x="35408" y="46819"/>
                </a:lnTo>
                <a:lnTo>
                  <a:pt x="64814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344681" y="4248299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3285342" y="33322"/>
                </a:moveTo>
                <a:lnTo>
                  <a:pt x="3231244" y="33322"/>
                </a:lnTo>
                <a:lnTo>
                  <a:pt x="3231255" y="42847"/>
                </a:lnTo>
                <a:lnTo>
                  <a:pt x="3218553" y="42862"/>
                </a:lnTo>
                <a:lnTo>
                  <a:pt x="3218591" y="76200"/>
                </a:lnTo>
                <a:lnTo>
                  <a:pt x="3294747" y="38011"/>
                </a:lnTo>
                <a:lnTo>
                  <a:pt x="3285342" y="33322"/>
                </a:lnTo>
                <a:close/>
              </a:path>
              <a:path w="3295015" h="76200">
                <a:moveTo>
                  <a:pt x="3218542" y="33337"/>
                </a:moveTo>
                <a:lnTo>
                  <a:pt x="0" y="37073"/>
                </a:lnTo>
                <a:lnTo>
                  <a:pt x="11" y="46598"/>
                </a:lnTo>
                <a:lnTo>
                  <a:pt x="3218553" y="42862"/>
                </a:lnTo>
                <a:lnTo>
                  <a:pt x="3218542" y="33337"/>
                </a:lnTo>
                <a:close/>
              </a:path>
              <a:path w="3295015" h="76200">
                <a:moveTo>
                  <a:pt x="3231244" y="33322"/>
                </a:moveTo>
                <a:lnTo>
                  <a:pt x="3218542" y="33337"/>
                </a:lnTo>
                <a:lnTo>
                  <a:pt x="3218553" y="42862"/>
                </a:lnTo>
                <a:lnTo>
                  <a:pt x="3231255" y="42847"/>
                </a:lnTo>
                <a:lnTo>
                  <a:pt x="3231244" y="33322"/>
                </a:lnTo>
                <a:close/>
              </a:path>
              <a:path w="3295015" h="76200">
                <a:moveTo>
                  <a:pt x="3218503" y="0"/>
                </a:moveTo>
                <a:lnTo>
                  <a:pt x="3218542" y="33337"/>
                </a:lnTo>
                <a:lnTo>
                  <a:pt x="3285342" y="33322"/>
                </a:lnTo>
                <a:lnTo>
                  <a:pt x="3218503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300066" y="4737803"/>
            <a:ext cx="4393353" cy="101600"/>
          </a:xfrm>
          <a:custGeom>
            <a:avLst/>
            <a:gdLst/>
            <a:ahLst/>
            <a:cxnLst/>
            <a:rect l="l" t="t" r="r" b="b"/>
            <a:pathLst>
              <a:path w="32950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497" y="42862"/>
                </a:lnTo>
                <a:lnTo>
                  <a:pt x="63497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3295015" h="76200">
                <a:moveTo>
                  <a:pt x="76200" y="33337"/>
                </a:moveTo>
                <a:lnTo>
                  <a:pt x="63497" y="33337"/>
                </a:lnTo>
                <a:lnTo>
                  <a:pt x="63497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3295015" h="76200">
                <a:moveTo>
                  <a:pt x="76200" y="42862"/>
                </a:moveTo>
                <a:lnTo>
                  <a:pt x="63497" y="42862"/>
                </a:lnTo>
                <a:lnTo>
                  <a:pt x="76200" y="42862"/>
                </a:lnTo>
                <a:close/>
              </a:path>
              <a:path w="3295015" h="76200">
                <a:moveTo>
                  <a:pt x="3294743" y="33336"/>
                </a:moveTo>
                <a:lnTo>
                  <a:pt x="76200" y="33337"/>
                </a:lnTo>
                <a:lnTo>
                  <a:pt x="76200" y="42862"/>
                </a:lnTo>
                <a:lnTo>
                  <a:pt x="3294743" y="42861"/>
                </a:lnTo>
                <a:lnTo>
                  <a:pt x="3294743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1550983" y="5204628"/>
            <a:ext cx="7360920" cy="96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21166">
              <a:lnSpc>
                <a:spcPct val="118000"/>
              </a:lnSpc>
            </a:pPr>
            <a:r>
              <a:rPr sz="2667" spc="7" dirty="0">
                <a:latin typeface="Candara"/>
                <a:cs typeface="Candara"/>
              </a:rPr>
              <a:t>A</a:t>
            </a:r>
            <a:r>
              <a:rPr sz="2667" spc="-7" dirty="0">
                <a:latin typeface="Candara"/>
                <a:cs typeface="Candara"/>
              </a:rPr>
              <a:t>d</a:t>
            </a:r>
            <a:r>
              <a:rPr sz="2667" dirty="0">
                <a:latin typeface="Candara"/>
                <a:cs typeface="Candara"/>
              </a:rPr>
              <a:t>v</a:t>
            </a:r>
            <a:r>
              <a:rPr sz="2667" spc="-7" dirty="0">
                <a:latin typeface="Candara"/>
                <a:cs typeface="Candara"/>
              </a:rPr>
              <a:t>e</a:t>
            </a:r>
            <a:r>
              <a:rPr sz="2667" dirty="0">
                <a:latin typeface="Candara"/>
                <a:cs typeface="Candara"/>
              </a:rPr>
              <a:t>r</a:t>
            </a:r>
            <a:r>
              <a:rPr sz="2667" spc="-7" dirty="0">
                <a:latin typeface="Candara"/>
                <a:cs typeface="Candara"/>
              </a:rPr>
              <a:t>s</a:t>
            </a:r>
            <a:r>
              <a:rPr sz="2667" spc="7" dirty="0">
                <a:latin typeface="Candara"/>
                <a:cs typeface="Candara"/>
              </a:rPr>
              <a:t>a</a:t>
            </a:r>
            <a:r>
              <a:rPr sz="2667" dirty="0">
                <a:latin typeface="Candara"/>
                <a:cs typeface="Candara"/>
              </a:rPr>
              <a:t>ry</a:t>
            </a:r>
            <a:r>
              <a:rPr sz="2667" spc="-7" dirty="0">
                <a:latin typeface="Candara"/>
                <a:cs typeface="Candara"/>
              </a:rPr>
              <a:t> </a:t>
            </a:r>
            <a:r>
              <a:rPr sz="2667" dirty="0">
                <a:latin typeface="Candara"/>
                <a:cs typeface="Candara"/>
              </a:rPr>
              <a:t>h</a:t>
            </a:r>
            <a:r>
              <a:rPr sz="2667" spc="7" dirty="0">
                <a:latin typeface="Candara"/>
                <a:cs typeface="Candara"/>
              </a:rPr>
              <a:t>a</a:t>
            </a:r>
            <a:r>
              <a:rPr sz="2667" dirty="0">
                <a:latin typeface="Candara"/>
                <a:cs typeface="Candara"/>
              </a:rPr>
              <a:t>d </a:t>
            </a:r>
            <a:r>
              <a:rPr sz="2667" spc="-13" dirty="0">
                <a:latin typeface="Candara"/>
                <a:cs typeface="Candara"/>
              </a:rPr>
              <a:t>t</a:t>
            </a:r>
            <a:r>
              <a:rPr sz="2667" dirty="0">
                <a:latin typeface="Candara"/>
                <a:cs typeface="Candara"/>
              </a:rPr>
              <a:t>o</a:t>
            </a:r>
            <a:r>
              <a:rPr sz="2667" spc="-7" dirty="0">
                <a:latin typeface="Candara"/>
                <a:cs typeface="Candara"/>
              </a:rPr>
              <a:t> </a:t>
            </a:r>
            <a:r>
              <a:rPr sz="2667" dirty="0">
                <a:latin typeface="Candara"/>
                <a:cs typeface="Candara"/>
              </a:rPr>
              <a:t>r</a:t>
            </a:r>
            <a:r>
              <a:rPr sz="2667" spc="-7" dirty="0">
                <a:latin typeface="Candara"/>
                <a:cs typeface="Candara"/>
              </a:rPr>
              <a:t>e</a:t>
            </a:r>
            <a:r>
              <a:rPr sz="2667" dirty="0">
                <a:latin typeface="Candara"/>
                <a:cs typeface="Candara"/>
              </a:rPr>
              <a:t>m</a:t>
            </a:r>
            <a:r>
              <a:rPr sz="2667" spc="-7" dirty="0">
                <a:latin typeface="Candara"/>
                <a:cs typeface="Candara"/>
              </a:rPr>
              <a:t>e</a:t>
            </a:r>
            <a:r>
              <a:rPr sz="2667" dirty="0">
                <a:latin typeface="Candara"/>
                <a:cs typeface="Candara"/>
              </a:rPr>
              <a:t>mb</a:t>
            </a:r>
            <a:r>
              <a:rPr sz="2667" spc="-7" dirty="0">
                <a:latin typeface="Candara"/>
                <a:cs typeface="Candara"/>
              </a:rPr>
              <a:t>e</a:t>
            </a:r>
            <a:r>
              <a:rPr sz="2667" dirty="0">
                <a:latin typeface="Candara"/>
                <a:cs typeface="Candara"/>
              </a:rPr>
              <a:t>r</a:t>
            </a:r>
            <a:r>
              <a:rPr sz="2667" spc="7" dirty="0">
                <a:latin typeface="Candara"/>
                <a:cs typeface="Candara"/>
              </a:rPr>
              <a:t> </a:t>
            </a:r>
            <a:r>
              <a:rPr sz="2667" spc="-22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67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6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lang="en-US" sz="3000" spc="1020" baseline="-14814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r>
              <a:rPr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spc="-32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3" dirty="0">
                <a:latin typeface="Candara"/>
                <a:cs typeface="Candara"/>
              </a:rPr>
              <a:t>t</a:t>
            </a:r>
            <a:r>
              <a:rPr sz="2667" dirty="0">
                <a:latin typeface="Candara"/>
                <a:cs typeface="Candara"/>
              </a:rPr>
              <a:t>o</a:t>
            </a:r>
            <a:r>
              <a:rPr sz="2667" spc="-7" dirty="0">
                <a:latin typeface="Candara"/>
                <a:cs typeface="Candara"/>
              </a:rPr>
              <a:t> c</a:t>
            </a:r>
            <a:r>
              <a:rPr sz="2667" spc="7" dirty="0">
                <a:latin typeface="Candara"/>
                <a:cs typeface="Candara"/>
              </a:rPr>
              <a:t>a</a:t>
            </a:r>
            <a:r>
              <a:rPr sz="2667" dirty="0">
                <a:latin typeface="Candara"/>
                <a:cs typeface="Candara"/>
              </a:rPr>
              <a:t>use  </a:t>
            </a:r>
            <a:r>
              <a:rPr sz="2667" spc="-7" dirty="0">
                <a:latin typeface="Candara"/>
                <a:cs typeface="Candara"/>
              </a:rPr>
              <a:t>this! Bound queue size to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 = 2𝑆 +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log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𝑞 + 𝜆  </a:t>
            </a:r>
            <a:r>
              <a:rPr sz="2667" spc="-7" dirty="0">
                <a:latin typeface="Candara"/>
                <a:cs typeface="Candara"/>
              </a:rPr>
              <a:t>bits</a:t>
            </a:r>
            <a:endParaRPr sz="2667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0665362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Information-theoretic</a:t>
            </a:r>
            <a:r>
              <a:rPr spc="-120" dirty="0"/>
              <a:t> </a:t>
            </a:r>
            <a:r>
              <a:rPr dirty="0"/>
              <a:t>game</a:t>
            </a:r>
          </a:p>
        </p:txBody>
      </p:sp>
      <p:sp>
        <p:nvSpPr>
          <p:cNvPr id="3" name="object 3"/>
          <p:cNvSpPr/>
          <p:nvPr/>
        </p:nvSpPr>
        <p:spPr>
          <a:xfrm>
            <a:off x="7866771" y="1787239"/>
            <a:ext cx="1360592" cy="668867"/>
          </a:xfrm>
          <a:custGeom>
            <a:avLst/>
            <a:gdLst/>
            <a:ahLst/>
            <a:cxnLst/>
            <a:rect l="l" t="t" r="r" b="b"/>
            <a:pathLst>
              <a:path w="1020445" h="501650">
                <a:moveTo>
                  <a:pt x="0" y="0"/>
                </a:moveTo>
                <a:lnTo>
                  <a:pt x="1020277" y="0"/>
                </a:lnTo>
                <a:lnTo>
                  <a:pt x="1020277" y="501585"/>
                </a:lnTo>
                <a:lnTo>
                  <a:pt x="0" y="5015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866771" y="1787239"/>
            <a:ext cx="1360592" cy="524994"/>
          </a:xfrm>
          <a:prstGeom prst="rect">
            <a:avLst/>
          </a:prstGeom>
        </p:spPr>
        <p:txBody>
          <a:bodyPr vert="horz" wrap="square" lIns="0" tIns="113453" rIns="0" bIns="0" rtlCol="0">
            <a:spAutoFit/>
          </a:bodyPr>
          <a:lstStyle/>
          <a:p>
            <a:pPr marL="451262">
              <a:spcBef>
                <a:spcPts val="893"/>
              </a:spcBef>
            </a:pP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lang="en-US" sz="3000" spc="10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6769" y="3572448"/>
            <a:ext cx="1360592" cy="52328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1760" rIns="0" bIns="0" rtlCol="0">
            <a:spAutoFit/>
          </a:bodyPr>
          <a:lstStyle/>
          <a:p>
            <a:pPr marL="447029">
              <a:spcBef>
                <a:spcPts val="880"/>
              </a:spcBef>
            </a:pPr>
            <a:r>
              <a:rPr sz="2667" spc="-33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lang="en-US" sz="3000" spc="-4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6835" y="1200912"/>
            <a:ext cx="1625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000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0336" y="1466967"/>
            <a:ext cx="678179" cy="315805"/>
          </a:xfrm>
          <a:custGeom>
            <a:avLst/>
            <a:gdLst/>
            <a:ahLst/>
            <a:cxnLst/>
            <a:rect l="l" t="t" r="r" b="b"/>
            <a:pathLst>
              <a:path w="508635" h="236855">
                <a:moveTo>
                  <a:pt x="432208" y="0"/>
                </a:moveTo>
                <a:lnTo>
                  <a:pt x="428983" y="0"/>
                </a:lnTo>
                <a:lnTo>
                  <a:pt x="428983" y="9424"/>
                </a:lnTo>
                <a:lnTo>
                  <a:pt x="430843" y="9424"/>
                </a:lnTo>
                <a:lnTo>
                  <a:pt x="439347" y="10009"/>
                </a:lnTo>
                <a:lnTo>
                  <a:pt x="468531" y="39706"/>
                </a:lnTo>
                <a:lnTo>
                  <a:pt x="469167" y="49733"/>
                </a:lnTo>
                <a:lnTo>
                  <a:pt x="469167" y="55520"/>
                </a:lnTo>
                <a:lnTo>
                  <a:pt x="468340" y="62671"/>
                </a:lnTo>
                <a:lnTo>
                  <a:pt x="465033" y="79705"/>
                </a:lnTo>
                <a:lnTo>
                  <a:pt x="464206" y="85782"/>
                </a:lnTo>
                <a:lnTo>
                  <a:pt x="464206" y="96448"/>
                </a:lnTo>
                <a:lnTo>
                  <a:pt x="466272" y="102215"/>
                </a:lnTo>
                <a:lnTo>
                  <a:pt x="474541" y="111227"/>
                </a:lnTo>
                <a:lnTo>
                  <a:pt x="479461" y="114555"/>
                </a:lnTo>
                <a:lnTo>
                  <a:pt x="485166" y="116705"/>
                </a:lnTo>
                <a:lnTo>
                  <a:pt x="485166" y="118938"/>
                </a:lnTo>
                <a:lnTo>
                  <a:pt x="479461" y="121088"/>
                </a:lnTo>
                <a:lnTo>
                  <a:pt x="474541" y="124415"/>
                </a:lnTo>
                <a:lnTo>
                  <a:pt x="466272" y="133427"/>
                </a:lnTo>
                <a:lnTo>
                  <a:pt x="464206" y="139194"/>
                </a:lnTo>
                <a:lnTo>
                  <a:pt x="464206" y="149861"/>
                </a:lnTo>
                <a:lnTo>
                  <a:pt x="465033" y="155938"/>
                </a:lnTo>
                <a:lnTo>
                  <a:pt x="468340" y="172970"/>
                </a:lnTo>
                <a:lnTo>
                  <a:pt x="469167" y="180122"/>
                </a:lnTo>
                <a:lnTo>
                  <a:pt x="469167" y="185910"/>
                </a:lnTo>
                <a:lnTo>
                  <a:pt x="468531" y="196316"/>
                </a:lnTo>
                <a:lnTo>
                  <a:pt x="439347" y="226500"/>
                </a:lnTo>
                <a:lnTo>
                  <a:pt x="430843" y="227086"/>
                </a:lnTo>
                <a:lnTo>
                  <a:pt x="428983" y="227086"/>
                </a:lnTo>
                <a:lnTo>
                  <a:pt x="428983" y="236512"/>
                </a:lnTo>
                <a:lnTo>
                  <a:pt x="432208" y="236512"/>
                </a:lnTo>
                <a:lnTo>
                  <a:pt x="445862" y="235492"/>
                </a:lnTo>
                <a:lnTo>
                  <a:pt x="482123" y="215897"/>
                </a:lnTo>
                <a:lnTo>
                  <a:pt x="490251" y="183677"/>
                </a:lnTo>
                <a:lnTo>
                  <a:pt x="490251" y="176815"/>
                </a:lnTo>
                <a:lnTo>
                  <a:pt x="489280" y="169001"/>
                </a:lnTo>
                <a:lnTo>
                  <a:pt x="485394" y="151472"/>
                </a:lnTo>
                <a:lnTo>
                  <a:pt x="484422" y="145602"/>
                </a:lnTo>
                <a:lnTo>
                  <a:pt x="484422" y="136921"/>
                </a:lnTo>
                <a:lnTo>
                  <a:pt x="486385" y="132270"/>
                </a:lnTo>
                <a:lnTo>
                  <a:pt x="494240" y="125077"/>
                </a:lnTo>
                <a:lnTo>
                  <a:pt x="500172" y="123154"/>
                </a:lnTo>
                <a:lnTo>
                  <a:pt x="508110" y="122906"/>
                </a:lnTo>
                <a:lnTo>
                  <a:pt x="508110" y="112736"/>
                </a:lnTo>
                <a:lnTo>
                  <a:pt x="500172" y="112488"/>
                </a:lnTo>
                <a:lnTo>
                  <a:pt x="494240" y="110566"/>
                </a:lnTo>
                <a:lnTo>
                  <a:pt x="486385" y="103372"/>
                </a:lnTo>
                <a:lnTo>
                  <a:pt x="484422" y="98722"/>
                </a:lnTo>
                <a:lnTo>
                  <a:pt x="484422" y="90040"/>
                </a:lnTo>
                <a:lnTo>
                  <a:pt x="485394" y="84170"/>
                </a:lnTo>
                <a:lnTo>
                  <a:pt x="489280" y="66640"/>
                </a:lnTo>
                <a:lnTo>
                  <a:pt x="490251" y="58827"/>
                </a:lnTo>
                <a:lnTo>
                  <a:pt x="490251" y="51964"/>
                </a:lnTo>
                <a:lnTo>
                  <a:pt x="489348" y="39876"/>
                </a:lnTo>
                <a:lnTo>
                  <a:pt x="467659" y="7685"/>
                </a:lnTo>
                <a:lnTo>
                  <a:pt x="445862" y="1018"/>
                </a:lnTo>
                <a:lnTo>
                  <a:pt x="432208" y="0"/>
                </a:lnTo>
                <a:close/>
              </a:path>
              <a:path w="508635" h="236855">
                <a:moveTo>
                  <a:pt x="79127" y="0"/>
                </a:moveTo>
                <a:lnTo>
                  <a:pt x="75902" y="0"/>
                </a:lnTo>
                <a:lnTo>
                  <a:pt x="62248" y="1018"/>
                </a:lnTo>
                <a:lnTo>
                  <a:pt x="25987" y="20552"/>
                </a:lnTo>
                <a:lnTo>
                  <a:pt x="17860" y="51841"/>
                </a:lnTo>
                <a:lnTo>
                  <a:pt x="17860" y="58703"/>
                </a:lnTo>
                <a:lnTo>
                  <a:pt x="18831" y="66517"/>
                </a:lnTo>
                <a:lnTo>
                  <a:pt x="22717" y="84046"/>
                </a:lnTo>
                <a:lnTo>
                  <a:pt x="23689" y="89916"/>
                </a:lnTo>
                <a:lnTo>
                  <a:pt x="23689" y="98597"/>
                </a:lnTo>
                <a:lnTo>
                  <a:pt x="21725" y="103248"/>
                </a:lnTo>
                <a:lnTo>
                  <a:pt x="13870" y="110441"/>
                </a:lnTo>
                <a:lnTo>
                  <a:pt x="7937" y="112364"/>
                </a:lnTo>
                <a:lnTo>
                  <a:pt x="0" y="112612"/>
                </a:lnTo>
                <a:lnTo>
                  <a:pt x="0" y="122782"/>
                </a:lnTo>
                <a:lnTo>
                  <a:pt x="7937" y="123031"/>
                </a:lnTo>
                <a:lnTo>
                  <a:pt x="13870" y="124952"/>
                </a:lnTo>
                <a:lnTo>
                  <a:pt x="21725" y="132146"/>
                </a:lnTo>
                <a:lnTo>
                  <a:pt x="23689" y="136796"/>
                </a:lnTo>
                <a:lnTo>
                  <a:pt x="23689" y="145478"/>
                </a:lnTo>
                <a:lnTo>
                  <a:pt x="22717" y="151349"/>
                </a:lnTo>
                <a:lnTo>
                  <a:pt x="18831" y="168878"/>
                </a:lnTo>
                <a:lnTo>
                  <a:pt x="17860" y="176691"/>
                </a:lnTo>
                <a:lnTo>
                  <a:pt x="17860" y="183554"/>
                </a:lnTo>
                <a:lnTo>
                  <a:pt x="18762" y="196076"/>
                </a:lnTo>
                <a:lnTo>
                  <a:pt x="40451" y="228826"/>
                </a:lnTo>
                <a:lnTo>
                  <a:pt x="75902" y="236512"/>
                </a:lnTo>
                <a:lnTo>
                  <a:pt x="79127" y="236512"/>
                </a:lnTo>
                <a:lnTo>
                  <a:pt x="79127" y="227086"/>
                </a:lnTo>
                <a:lnTo>
                  <a:pt x="77266" y="227086"/>
                </a:lnTo>
                <a:lnTo>
                  <a:pt x="68763" y="226500"/>
                </a:lnTo>
                <a:lnTo>
                  <a:pt x="39580" y="196247"/>
                </a:lnTo>
                <a:lnTo>
                  <a:pt x="38944" y="185787"/>
                </a:lnTo>
                <a:lnTo>
                  <a:pt x="38944" y="179998"/>
                </a:lnTo>
                <a:lnTo>
                  <a:pt x="39771" y="172847"/>
                </a:lnTo>
                <a:lnTo>
                  <a:pt x="43078" y="155813"/>
                </a:lnTo>
                <a:lnTo>
                  <a:pt x="43905" y="149736"/>
                </a:lnTo>
                <a:lnTo>
                  <a:pt x="43905" y="139071"/>
                </a:lnTo>
                <a:lnTo>
                  <a:pt x="41837" y="133304"/>
                </a:lnTo>
                <a:lnTo>
                  <a:pt x="33569" y="124291"/>
                </a:lnTo>
                <a:lnTo>
                  <a:pt x="28649" y="120963"/>
                </a:lnTo>
                <a:lnTo>
                  <a:pt x="22945" y="118813"/>
                </a:lnTo>
                <a:lnTo>
                  <a:pt x="22945" y="116580"/>
                </a:lnTo>
                <a:lnTo>
                  <a:pt x="28649" y="114432"/>
                </a:lnTo>
                <a:lnTo>
                  <a:pt x="33569" y="111103"/>
                </a:lnTo>
                <a:lnTo>
                  <a:pt x="41837" y="102091"/>
                </a:lnTo>
                <a:lnTo>
                  <a:pt x="43905" y="96324"/>
                </a:lnTo>
                <a:lnTo>
                  <a:pt x="43905" y="85657"/>
                </a:lnTo>
                <a:lnTo>
                  <a:pt x="43078" y="79580"/>
                </a:lnTo>
                <a:lnTo>
                  <a:pt x="39771" y="62548"/>
                </a:lnTo>
                <a:lnTo>
                  <a:pt x="38944" y="55396"/>
                </a:lnTo>
                <a:lnTo>
                  <a:pt x="38944" y="49608"/>
                </a:lnTo>
                <a:lnTo>
                  <a:pt x="39580" y="39636"/>
                </a:lnTo>
                <a:lnTo>
                  <a:pt x="68763" y="10009"/>
                </a:lnTo>
                <a:lnTo>
                  <a:pt x="77266" y="9424"/>
                </a:lnTo>
                <a:lnTo>
                  <a:pt x="79127" y="9424"/>
                </a:lnTo>
                <a:lnTo>
                  <a:pt x="7912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575139" y="1384470"/>
            <a:ext cx="150452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770447" algn="l"/>
              </a:tabLst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𝑅</a:t>
            </a:r>
            <a:r>
              <a:rPr sz="2667" spc="-6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←	0,1</a:t>
            </a:r>
            <a:r>
              <a:rPr sz="2667" spc="3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spc="1020" baseline="2777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endParaRPr sz="3000" baseline="27777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73448" y="1949821"/>
            <a:ext cx="4520353" cy="334433"/>
          </a:xfrm>
          <a:custGeom>
            <a:avLst/>
            <a:gdLst/>
            <a:ahLst/>
            <a:cxnLst/>
            <a:rect l="l" t="t" r="r" b="b"/>
            <a:pathLst>
              <a:path w="3390265" h="250825">
                <a:moveTo>
                  <a:pt x="0" y="0"/>
                </a:moveTo>
                <a:lnTo>
                  <a:pt x="3390091" y="0"/>
                </a:lnTo>
                <a:lnTo>
                  <a:pt x="33900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496155" y="2456020"/>
            <a:ext cx="101600" cy="1116753"/>
          </a:xfrm>
          <a:custGeom>
            <a:avLst/>
            <a:gdLst/>
            <a:ahLst/>
            <a:cxnLst/>
            <a:rect l="l" t="t" r="r" b="b"/>
            <a:pathLst>
              <a:path w="76200" h="837564">
                <a:moveTo>
                  <a:pt x="33337" y="761122"/>
                </a:moveTo>
                <a:lnTo>
                  <a:pt x="0" y="761122"/>
                </a:lnTo>
                <a:lnTo>
                  <a:pt x="38100" y="837322"/>
                </a:lnTo>
                <a:lnTo>
                  <a:pt x="69850" y="773822"/>
                </a:lnTo>
                <a:lnTo>
                  <a:pt x="33337" y="773822"/>
                </a:lnTo>
                <a:lnTo>
                  <a:pt x="33337" y="761122"/>
                </a:lnTo>
                <a:close/>
              </a:path>
              <a:path w="76200" h="837564">
                <a:moveTo>
                  <a:pt x="42863" y="0"/>
                </a:moveTo>
                <a:lnTo>
                  <a:pt x="33338" y="0"/>
                </a:lnTo>
                <a:lnTo>
                  <a:pt x="33337" y="773822"/>
                </a:lnTo>
                <a:lnTo>
                  <a:pt x="42862" y="773822"/>
                </a:lnTo>
                <a:lnTo>
                  <a:pt x="42863" y="0"/>
                </a:lnTo>
                <a:close/>
              </a:path>
              <a:path w="76200" h="837564">
                <a:moveTo>
                  <a:pt x="76200" y="761122"/>
                </a:moveTo>
                <a:lnTo>
                  <a:pt x="42862" y="761122"/>
                </a:lnTo>
                <a:lnTo>
                  <a:pt x="42862" y="773822"/>
                </a:lnTo>
                <a:lnTo>
                  <a:pt x="69850" y="773822"/>
                </a:lnTo>
                <a:lnTo>
                  <a:pt x="76200" y="761122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8541372" y="2764875"/>
            <a:ext cx="95307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667" spc="87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67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3447" y="1949821"/>
            <a:ext cx="1823720" cy="334433"/>
          </a:xfrm>
          <a:custGeom>
            <a:avLst/>
            <a:gdLst/>
            <a:ahLst/>
            <a:cxnLst/>
            <a:rect l="l" t="t" r="r" b="b"/>
            <a:pathLst>
              <a:path w="1367789" h="250825">
                <a:moveTo>
                  <a:pt x="0" y="0"/>
                </a:moveTo>
                <a:lnTo>
                  <a:pt x="1367362" y="0"/>
                </a:lnTo>
                <a:lnTo>
                  <a:pt x="1367362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847E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973447" y="1949821"/>
            <a:ext cx="1823720" cy="334433"/>
          </a:xfrm>
          <a:custGeom>
            <a:avLst/>
            <a:gdLst/>
            <a:ahLst/>
            <a:cxnLst/>
            <a:rect l="l" t="t" r="r" b="b"/>
            <a:pathLst>
              <a:path w="1367789" h="250825">
                <a:moveTo>
                  <a:pt x="0" y="0"/>
                </a:moveTo>
                <a:lnTo>
                  <a:pt x="1367362" y="0"/>
                </a:lnTo>
                <a:lnTo>
                  <a:pt x="1367362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847E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493547" y="2070487"/>
            <a:ext cx="1373292" cy="101600"/>
          </a:xfrm>
          <a:custGeom>
            <a:avLst/>
            <a:gdLst/>
            <a:ahLst/>
            <a:cxnLst/>
            <a:rect l="l" t="t" r="r" b="b"/>
            <a:pathLst>
              <a:path w="1029970" h="76200">
                <a:moveTo>
                  <a:pt x="953703" y="42863"/>
                </a:moveTo>
                <a:lnTo>
                  <a:pt x="953590" y="76200"/>
                </a:lnTo>
                <a:lnTo>
                  <a:pt x="1020743" y="42905"/>
                </a:lnTo>
                <a:lnTo>
                  <a:pt x="966402" y="42905"/>
                </a:lnTo>
                <a:lnTo>
                  <a:pt x="953703" y="42863"/>
                </a:lnTo>
                <a:close/>
              </a:path>
              <a:path w="1029970" h="76200">
                <a:moveTo>
                  <a:pt x="953735" y="33338"/>
                </a:moveTo>
                <a:lnTo>
                  <a:pt x="953703" y="42863"/>
                </a:lnTo>
                <a:lnTo>
                  <a:pt x="966402" y="42905"/>
                </a:lnTo>
                <a:lnTo>
                  <a:pt x="966434" y="33380"/>
                </a:lnTo>
                <a:lnTo>
                  <a:pt x="953735" y="33338"/>
                </a:lnTo>
                <a:close/>
              </a:path>
              <a:path w="1029970" h="76200">
                <a:moveTo>
                  <a:pt x="953847" y="0"/>
                </a:moveTo>
                <a:lnTo>
                  <a:pt x="953735" y="33338"/>
                </a:lnTo>
                <a:lnTo>
                  <a:pt x="966434" y="33380"/>
                </a:lnTo>
                <a:lnTo>
                  <a:pt x="966402" y="42905"/>
                </a:lnTo>
                <a:lnTo>
                  <a:pt x="1020743" y="42905"/>
                </a:lnTo>
                <a:lnTo>
                  <a:pt x="1029919" y="38356"/>
                </a:lnTo>
                <a:lnTo>
                  <a:pt x="953847" y="0"/>
                </a:lnTo>
                <a:close/>
              </a:path>
              <a:path w="1029970" h="76200">
                <a:moveTo>
                  <a:pt x="33" y="30134"/>
                </a:moveTo>
                <a:lnTo>
                  <a:pt x="0" y="39659"/>
                </a:lnTo>
                <a:lnTo>
                  <a:pt x="953703" y="42863"/>
                </a:lnTo>
                <a:lnTo>
                  <a:pt x="953735" y="33338"/>
                </a:lnTo>
                <a:lnTo>
                  <a:pt x="33" y="30134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796596" y="1949821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0" y="0"/>
                </a:lnTo>
                <a:lnTo>
                  <a:pt x="1589590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43C0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796596" y="1949821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1" y="0"/>
                </a:lnTo>
                <a:lnTo>
                  <a:pt x="15895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43C0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242068" y="3853560"/>
            <a:ext cx="624840" cy="101600"/>
          </a:xfrm>
          <a:custGeom>
            <a:avLst/>
            <a:gdLst/>
            <a:ahLst/>
            <a:cxnLst/>
            <a:rect l="l" t="t" r="r" b="b"/>
            <a:pathLst>
              <a:path w="468629" h="76200">
                <a:moveTo>
                  <a:pt x="76380" y="0"/>
                </a:moveTo>
                <a:lnTo>
                  <a:pt x="0" y="37738"/>
                </a:lnTo>
                <a:lnTo>
                  <a:pt x="76018" y="76198"/>
                </a:lnTo>
                <a:lnTo>
                  <a:pt x="76176" y="42861"/>
                </a:lnTo>
                <a:lnTo>
                  <a:pt x="63477" y="42801"/>
                </a:lnTo>
                <a:lnTo>
                  <a:pt x="63522" y="33276"/>
                </a:lnTo>
                <a:lnTo>
                  <a:pt x="76222" y="33276"/>
                </a:lnTo>
                <a:lnTo>
                  <a:pt x="76380" y="0"/>
                </a:lnTo>
                <a:close/>
              </a:path>
              <a:path w="468629" h="76200">
                <a:moveTo>
                  <a:pt x="76221" y="33336"/>
                </a:moveTo>
                <a:lnTo>
                  <a:pt x="76176" y="42861"/>
                </a:lnTo>
                <a:lnTo>
                  <a:pt x="468504" y="44721"/>
                </a:lnTo>
                <a:lnTo>
                  <a:pt x="468548" y="35196"/>
                </a:lnTo>
                <a:lnTo>
                  <a:pt x="76221" y="33336"/>
                </a:lnTo>
                <a:close/>
              </a:path>
              <a:path w="468629" h="76200">
                <a:moveTo>
                  <a:pt x="63522" y="33276"/>
                </a:moveTo>
                <a:lnTo>
                  <a:pt x="63477" y="42801"/>
                </a:lnTo>
                <a:lnTo>
                  <a:pt x="76176" y="42861"/>
                </a:lnTo>
                <a:lnTo>
                  <a:pt x="76221" y="33336"/>
                </a:lnTo>
                <a:lnTo>
                  <a:pt x="63522" y="33276"/>
                </a:lnTo>
                <a:close/>
              </a:path>
              <a:path w="468629" h="76200">
                <a:moveTo>
                  <a:pt x="76222" y="33276"/>
                </a:moveTo>
                <a:lnTo>
                  <a:pt x="63522" y="33276"/>
                </a:lnTo>
                <a:lnTo>
                  <a:pt x="76221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0221567" y="2992012"/>
            <a:ext cx="0" cy="308187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07"/>
                </a:lnTo>
              </a:path>
            </a:pathLst>
          </a:custGeom>
          <a:ln w="1909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9907115" y="2992012"/>
            <a:ext cx="0" cy="308187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07"/>
                </a:lnTo>
              </a:path>
            </a:pathLst>
          </a:custGeom>
          <a:ln w="1909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685135" y="2498006"/>
            <a:ext cx="1388533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𝑖 ≤ 𝐿  −</a:t>
            </a:r>
            <a:r>
              <a:rPr sz="2667" spc="-1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  <a:p>
            <a:pPr marL="99058" algn="ctr">
              <a:tabLst>
                <a:tab pos="507141" algn="l"/>
              </a:tabLst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𝜎	≤</a:t>
            </a:r>
            <a:r>
              <a:rPr sz="2667" spc="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6192" y="596052"/>
            <a:ext cx="21733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33" dirty="0">
                <a:solidFill>
                  <a:srgbClr val="002060"/>
                </a:solidFill>
                <a:latin typeface="Cambria Math"/>
                <a:cs typeface="Cambria Math"/>
              </a:rPr>
              <a:t>𝐿,</a:t>
            </a:r>
            <a:r>
              <a:rPr sz="2667" spc="-4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∈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ℕ</a:t>
            </a:r>
            <a:r>
              <a:rPr sz="2667" spc="-7" dirty="0">
                <a:solidFill>
                  <a:srgbClr val="002060"/>
                </a:solidFill>
                <a:latin typeface="Candara"/>
                <a:cs typeface="Candara"/>
              </a:rPr>
              <a:t>,</a:t>
            </a:r>
            <a:r>
              <a:rPr sz="2667" spc="-387" dirty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≤  𝐿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1644" y="4906657"/>
            <a:ext cx="5996093" cy="1680633"/>
          </a:xfrm>
          <a:custGeom>
            <a:avLst/>
            <a:gdLst/>
            <a:ahLst/>
            <a:cxnLst/>
            <a:rect l="l" t="t" r="r" b="b"/>
            <a:pathLst>
              <a:path w="4497070" h="1260475">
                <a:moveTo>
                  <a:pt x="0" y="0"/>
                </a:moveTo>
                <a:lnTo>
                  <a:pt x="4496820" y="0"/>
                </a:lnTo>
                <a:lnTo>
                  <a:pt x="4496820" y="1260089"/>
                </a:lnTo>
                <a:lnTo>
                  <a:pt x="0" y="1260089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4283986" y="5218632"/>
            <a:ext cx="903393" cy="314113"/>
          </a:xfrm>
          <a:custGeom>
            <a:avLst/>
            <a:gdLst/>
            <a:ahLst/>
            <a:cxnLst/>
            <a:rect l="l" t="t" r="r" b="b"/>
            <a:pathLst>
              <a:path w="677545" h="235585">
                <a:moveTo>
                  <a:pt x="602258" y="0"/>
                </a:moveTo>
                <a:lnTo>
                  <a:pt x="598909" y="9549"/>
                </a:lnTo>
                <a:lnTo>
                  <a:pt x="612528" y="15460"/>
                </a:lnTo>
                <a:lnTo>
                  <a:pt x="624241" y="23641"/>
                </a:lnTo>
                <a:lnTo>
                  <a:pt x="648023" y="61565"/>
                </a:lnTo>
                <a:lnTo>
                  <a:pt x="655836" y="116457"/>
                </a:lnTo>
                <a:lnTo>
                  <a:pt x="654964" y="137208"/>
                </a:lnTo>
                <a:lnTo>
                  <a:pt x="641883" y="188019"/>
                </a:lnTo>
                <a:lnTo>
                  <a:pt x="612687" y="219784"/>
                </a:lnTo>
                <a:lnTo>
                  <a:pt x="599281" y="225722"/>
                </a:lnTo>
                <a:lnTo>
                  <a:pt x="602258" y="235272"/>
                </a:lnTo>
                <a:lnTo>
                  <a:pt x="647208" y="208564"/>
                </a:lnTo>
                <a:lnTo>
                  <a:pt x="672455" y="159261"/>
                </a:lnTo>
                <a:lnTo>
                  <a:pt x="677292" y="117698"/>
                </a:lnTo>
                <a:lnTo>
                  <a:pt x="676079" y="96129"/>
                </a:lnTo>
                <a:lnTo>
                  <a:pt x="666374" y="57899"/>
                </a:lnTo>
                <a:lnTo>
                  <a:pt x="634271" y="15084"/>
                </a:lnTo>
                <a:lnTo>
                  <a:pt x="619315" y="6158"/>
                </a:lnTo>
                <a:lnTo>
                  <a:pt x="602258" y="0"/>
                </a:lnTo>
                <a:close/>
              </a:path>
              <a:path w="677545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4"/>
                </a:lnTo>
                <a:lnTo>
                  <a:pt x="53034" y="211521"/>
                </a:lnTo>
                <a:lnTo>
                  <a:pt x="29303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7" y="46818"/>
                </a:lnTo>
                <a:lnTo>
                  <a:pt x="64813" y="15460"/>
                </a:lnTo>
                <a:lnTo>
                  <a:pt x="78381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1085485" y="5135540"/>
            <a:ext cx="562011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3"/>
              </a:lnSpc>
              <a:tabLst>
                <a:tab pos="4206135" algn="l"/>
              </a:tabLst>
            </a:pP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Lemma. </a:t>
            </a:r>
            <a:r>
              <a:rPr sz="2667" spc="-7" dirty="0">
                <a:latin typeface="Candara"/>
                <a:cs typeface="Candara"/>
              </a:rPr>
              <a:t>If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 = 2𝑆 + 𝑂 </a:t>
            </a:r>
            <a:r>
              <a:rPr sz="2667" spc="305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log</a:t>
            </a:r>
            <a:r>
              <a:rPr sz="2667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𝐿	+ 𝜆 </a:t>
            </a:r>
            <a:r>
              <a:rPr sz="2667" spc="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latin typeface="Candara"/>
                <a:cs typeface="Candara"/>
              </a:rPr>
              <a:t>then</a:t>
            </a:r>
            <a:endParaRPr sz="2667" dirty="0">
              <a:latin typeface="Candara"/>
              <a:cs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bject 28"/>
              <p:cNvSpPr txBox="1"/>
              <p:nvPr/>
            </p:nvSpPr>
            <p:spPr>
              <a:xfrm>
                <a:off x="1307650" y="5901717"/>
                <a:ext cx="4977893" cy="5386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2127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wins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]≤</m:t>
                      </m:r>
                      <m:f>
                        <m:fPr>
                          <m:ctrlPr>
                            <a:rPr lang="ar-AE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AE" sz="2667" dirty="0">
                  <a:latin typeface="Cambria Math"/>
                  <a:cs typeface="Cambria Math"/>
                </a:endParaRPr>
              </a:p>
              <a:p>
                <a:pPr algn="r">
                  <a:lnSpc>
                    <a:spcPts val="2127"/>
                  </a:lnSpc>
                </a:pPr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8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0" y="5901717"/>
                <a:ext cx="4977893" cy="538609"/>
              </a:xfrm>
              <a:prstGeom prst="rect">
                <a:avLst/>
              </a:prstGeom>
              <a:blipFill>
                <a:blip r:embed="rId2"/>
                <a:stretch>
                  <a:fillRect t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ject 29"/>
          <p:cNvSpPr txBox="1"/>
          <p:nvPr/>
        </p:nvSpPr>
        <p:spPr>
          <a:xfrm>
            <a:off x="3671038" y="3725334"/>
            <a:ext cx="2870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46138" y="3582416"/>
            <a:ext cx="141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000" dirty="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68665" y="2117017"/>
            <a:ext cx="6597227" cy="1049020"/>
          </a:xfrm>
          <a:custGeom>
            <a:avLst/>
            <a:gdLst/>
            <a:ahLst/>
            <a:cxnLst/>
            <a:rect l="l" t="t" r="r" b="b"/>
            <a:pathLst>
              <a:path w="4947920" h="786764">
                <a:moveTo>
                  <a:pt x="228584" y="0"/>
                </a:moveTo>
                <a:lnTo>
                  <a:pt x="0" y="0"/>
                </a:lnTo>
                <a:lnTo>
                  <a:pt x="0" y="786484"/>
                </a:lnTo>
                <a:lnTo>
                  <a:pt x="4947461" y="786484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967097" y="2280232"/>
            <a:ext cx="3977280" cy="129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2808596" y="2554901"/>
            <a:ext cx="1413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63025" y="2518326"/>
            <a:ext cx="2362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22614" y="3736682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0" y="0"/>
                </a:lnTo>
                <a:lnTo>
                  <a:pt x="1589590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43C0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5122614" y="3736682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1" y="0"/>
                </a:lnTo>
                <a:lnTo>
                  <a:pt x="15895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43C0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104446" y="3850356"/>
            <a:ext cx="1018540" cy="101600"/>
          </a:xfrm>
          <a:custGeom>
            <a:avLst/>
            <a:gdLst/>
            <a:ahLst/>
            <a:cxnLst/>
            <a:rect l="l" t="t" r="r" b="b"/>
            <a:pathLst>
              <a:path w="763904" h="76200">
                <a:moveTo>
                  <a:pt x="735065" y="35293"/>
                </a:moveTo>
                <a:lnTo>
                  <a:pt x="735037" y="44818"/>
                </a:lnTo>
                <a:lnTo>
                  <a:pt x="763612" y="44903"/>
                </a:lnTo>
                <a:lnTo>
                  <a:pt x="763640" y="35378"/>
                </a:lnTo>
                <a:lnTo>
                  <a:pt x="735065" y="35293"/>
                </a:lnTo>
                <a:close/>
              </a:path>
              <a:path w="763904" h="76200">
                <a:moveTo>
                  <a:pt x="696965" y="35180"/>
                </a:moveTo>
                <a:lnTo>
                  <a:pt x="696937" y="44705"/>
                </a:lnTo>
                <a:lnTo>
                  <a:pt x="725512" y="44790"/>
                </a:lnTo>
                <a:lnTo>
                  <a:pt x="725540" y="35265"/>
                </a:lnTo>
                <a:lnTo>
                  <a:pt x="696965" y="35180"/>
                </a:lnTo>
                <a:close/>
              </a:path>
              <a:path w="763904" h="76200">
                <a:moveTo>
                  <a:pt x="658865" y="35067"/>
                </a:moveTo>
                <a:lnTo>
                  <a:pt x="658837" y="44592"/>
                </a:lnTo>
                <a:lnTo>
                  <a:pt x="687412" y="44677"/>
                </a:lnTo>
                <a:lnTo>
                  <a:pt x="687440" y="35152"/>
                </a:lnTo>
                <a:lnTo>
                  <a:pt x="658865" y="35067"/>
                </a:lnTo>
                <a:close/>
              </a:path>
              <a:path w="763904" h="76200">
                <a:moveTo>
                  <a:pt x="620767" y="34954"/>
                </a:moveTo>
                <a:lnTo>
                  <a:pt x="620737" y="44479"/>
                </a:lnTo>
                <a:lnTo>
                  <a:pt x="649312" y="44564"/>
                </a:lnTo>
                <a:lnTo>
                  <a:pt x="649340" y="35039"/>
                </a:lnTo>
                <a:lnTo>
                  <a:pt x="620767" y="34954"/>
                </a:lnTo>
                <a:close/>
              </a:path>
              <a:path w="763904" h="76200">
                <a:moveTo>
                  <a:pt x="582667" y="34841"/>
                </a:moveTo>
                <a:lnTo>
                  <a:pt x="582637" y="44366"/>
                </a:lnTo>
                <a:lnTo>
                  <a:pt x="611212" y="44451"/>
                </a:lnTo>
                <a:lnTo>
                  <a:pt x="611242" y="34926"/>
                </a:lnTo>
                <a:lnTo>
                  <a:pt x="582667" y="34841"/>
                </a:lnTo>
                <a:close/>
              </a:path>
              <a:path w="763904" h="76200">
                <a:moveTo>
                  <a:pt x="544567" y="34728"/>
                </a:moveTo>
                <a:lnTo>
                  <a:pt x="544539" y="44253"/>
                </a:lnTo>
                <a:lnTo>
                  <a:pt x="573112" y="44338"/>
                </a:lnTo>
                <a:lnTo>
                  <a:pt x="573142" y="34813"/>
                </a:lnTo>
                <a:lnTo>
                  <a:pt x="544567" y="34728"/>
                </a:lnTo>
                <a:close/>
              </a:path>
              <a:path w="763904" h="76200">
                <a:moveTo>
                  <a:pt x="506467" y="34615"/>
                </a:moveTo>
                <a:lnTo>
                  <a:pt x="506439" y="44140"/>
                </a:lnTo>
                <a:lnTo>
                  <a:pt x="535014" y="44225"/>
                </a:lnTo>
                <a:lnTo>
                  <a:pt x="535042" y="34700"/>
                </a:lnTo>
                <a:lnTo>
                  <a:pt x="506467" y="34615"/>
                </a:lnTo>
                <a:close/>
              </a:path>
              <a:path w="763904" h="76200">
                <a:moveTo>
                  <a:pt x="468367" y="34502"/>
                </a:moveTo>
                <a:lnTo>
                  <a:pt x="468339" y="44027"/>
                </a:lnTo>
                <a:lnTo>
                  <a:pt x="496914" y="44112"/>
                </a:lnTo>
                <a:lnTo>
                  <a:pt x="496942" y="34587"/>
                </a:lnTo>
                <a:lnTo>
                  <a:pt x="468367" y="34502"/>
                </a:lnTo>
                <a:close/>
              </a:path>
              <a:path w="763904" h="76200">
                <a:moveTo>
                  <a:pt x="430267" y="34389"/>
                </a:moveTo>
                <a:lnTo>
                  <a:pt x="430239" y="43914"/>
                </a:lnTo>
                <a:lnTo>
                  <a:pt x="458814" y="43999"/>
                </a:lnTo>
                <a:lnTo>
                  <a:pt x="458842" y="34474"/>
                </a:lnTo>
                <a:lnTo>
                  <a:pt x="430267" y="34389"/>
                </a:lnTo>
                <a:close/>
              </a:path>
              <a:path w="763904" h="76200">
                <a:moveTo>
                  <a:pt x="392167" y="34276"/>
                </a:moveTo>
                <a:lnTo>
                  <a:pt x="392139" y="43801"/>
                </a:lnTo>
                <a:lnTo>
                  <a:pt x="420714" y="43884"/>
                </a:lnTo>
                <a:lnTo>
                  <a:pt x="420742" y="34361"/>
                </a:lnTo>
                <a:lnTo>
                  <a:pt x="392167" y="34276"/>
                </a:lnTo>
                <a:close/>
              </a:path>
              <a:path w="763904" h="76200">
                <a:moveTo>
                  <a:pt x="354067" y="34162"/>
                </a:moveTo>
                <a:lnTo>
                  <a:pt x="354039" y="43687"/>
                </a:lnTo>
                <a:lnTo>
                  <a:pt x="382614" y="43771"/>
                </a:lnTo>
                <a:lnTo>
                  <a:pt x="382642" y="34246"/>
                </a:lnTo>
                <a:lnTo>
                  <a:pt x="354067" y="34162"/>
                </a:lnTo>
                <a:close/>
              </a:path>
              <a:path w="763904" h="76200">
                <a:moveTo>
                  <a:pt x="315968" y="34049"/>
                </a:moveTo>
                <a:lnTo>
                  <a:pt x="315939" y="43574"/>
                </a:lnTo>
                <a:lnTo>
                  <a:pt x="344514" y="43658"/>
                </a:lnTo>
                <a:lnTo>
                  <a:pt x="344543" y="34133"/>
                </a:lnTo>
                <a:lnTo>
                  <a:pt x="315968" y="34049"/>
                </a:lnTo>
                <a:close/>
              </a:path>
              <a:path w="763904" h="76200">
                <a:moveTo>
                  <a:pt x="277868" y="33936"/>
                </a:moveTo>
                <a:lnTo>
                  <a:pt x="277839" y="43460"/>
                </a:lnTo>
                <a:lnTo>
                  <a:pt x="306414" y="43545"/>
                </a:lnTo>
                <a:lnTo>
                  <a:pt x="306443" y="34020"/>
                </a:lnTo>
                <a:lnTo>
                  <a:pt x="277868" y="33936"/>
                </a:lnTo>
                <a:close/>
              </a:path>
              <a:path w="763904" h="76200">
                <a:moveTo>
                  <a:pt x="239768" y="33822"/>
                </a:moveTo>
                <a:lnTo>
                  <a:pt x="239740" y="43347"/>
                </a:lnTo>
                <a:lnTo>
                  <a:pt x="268315" y="43432"/>
                </a:lnTo>
                <a:lnTo>
                  <a:pt x="268343" y="33907"/>
                </a:lnTo>
                <a:lnTo>
                  <a:pt x="239768" y="33822"/>
                </a:lnTo>
                <a:close/>
              </a:path>
              <a:path w="763904" h="76200">
                <a:moveTo>
                  <a:pt x="201668" y="33709"/>
                </a:moveTo>
                <a:lnTo>
                  <a:pt x="201640" y="43234"/>
                </a:lnTo>
                <a:lnTo>
                  <a:pt x="230215" y="43319"/>
                </a:lnTo>
                <a:lnTo>
                  <a:pt x="230243" y="33794"/>
                </a:lnTo>
                <a:lnTo>
                  <a:pt x="201668" y="33709"/>
                </a:lnTo>
                <a:close/>
              </a:path>
              <a:path w="763904" h="76200">
                <a:moveTo>
                  <a:pt x="163568" y="33596"/>
                </a:moveTo>
                <a:lnTo>
                  <a:pt x="163540" y="43121"/>
                </a:lnTo>
                <a:lnTo>
                  <a:pt x="192115" y="43206"/>
                </a:lnTo>
                <a:lnTo>
                  <a:pt x="192143" y="33681"/>
                </a:lnTo>
                <a:lnTo>
                  <a:pt x="163568" y="33596"/>
                </a:lnTo>
                <a:close/>
              </a:path>
              <a:path w="763904" h="76200">
                <a:moveTo>
                  <a:pt x="125468" y="33483"/>
                </a:moveTo>
                <a:lnTo>
                  <a:pt x="125440" y="43008"/>
                </a:lnTo>
                <a:lnTo>
                  <a:pt x="154015" y="43093"/>
                </a:lnTo>
                <a:lnTo>
                  <a:pt x="154043" y="33568"/>
                </a:lnTo>
                <a:lnTo>
                  <a:pt x="125468" y="33483"/>
                </a:lnTo>
                <a:close/>
              </a:path>
              <a:path w="763904" h="76200">
                <a:moveTo>
                  <a:pt x="87368" y="33370"/>
                </a:moveTo>
                <a:lnTo>
                  <a:pt x="87340" y="42895"/>
                </a:lnTo>
                <a:lnTo>
                  <a:pt x="115915" y="42980"/>
                </a:lnTo>
                <a:lnTo>
                  <a:pt x="115943" y="33455"/>
                </a:lnTo>
                <a:lnTo>
                  <a:pt x="87368" y="33370"/>
                </a:lnTo>
                <a:close/>
              </a:path>
              <a:path w="763904" h="76200">
                <a:moveTo>
                  <a:pt x="76313" y="0"/>
                </a:moveTo>
                <a:lnTo>
                  <a:pt x="0" y="37873"/>
                </a:lnTo>
                <a:lnTo>
                  <a:pt x="76086" y="76200"/>
                </a:lnTo>
                <a:lnTo>
                  <a:pt x="76185" y="42862"/>
                </a:lnTo>
                <a:lnTo>
                  <a:pt x="63484" y="42824"/>
                </a:lnTo>
                <a:lnTo>
                  <a:pt x="63513" y="33299"/>
                </a:lnTo>
                <a:lnTo>
                  <a:pt x="76214" y="33299"/>
                </a:lnTo>
                <a:lnTo>
                  <a:pt x="76313" y="0"/>
                </a:lnTo>
                <a:close/>
              </a:path>
              <a:path w="763904" h="76200">
                <a:moveTo>
                  <a:pt x="76214" y="33337"/>
                </a:moveTo>
                <a:lnTo>
                  <a:pt x="76185" y="42862"/>
                </a:lnTo>
                <a:lnTo>
                  <a:pt x="77815" y="42867"/>
                </a:lnTo>
                <a:lnTo>
                  <a:pt x="77843" y="33342"/>
                </a:lnTo>
                <a:lnTo>
                  <a:pt x="76214" y="33337"/>
                </a:lnTo>
                <a:close/>
              </a:path>
              <a:path w="763904" h="76200">
                <a:moveTo>
                  <a:pt x="63513" y="33299"/>
                </a:moveTo>
                <a:lnTo>
                  <a:pt x="63484" y="42824"/>
                </a:lnTo>
                <a:lnTo>
                  <a:pt x="76185" y="42862"/>
                </a:lnTo>
                <a:lnTo>
                  <a:pt x="76214" y="33337"/>
                </a:lnTo>
                <a:lnTo>
                  <a:pt x="63513" y="33299"/>
                </a:lnTo>
                <a:close/>
              </a:path>
              <a:path w="763904" h="76200">
                <a:moveTo>
                  <a:pt x="76214" y="33299"/>
                </a:moveTo>
                <a:lnTo>
                  <a:pt x="63513" y="33299"/>
                </a:lnTo>
                <a:lnTo>
                  <a:pt x="76214" y="33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8209441" y="3165301"/>
            <a:ext cx="101600" cy="407247"/>
          </a:xfrm>
          <a:custGeom>
            <a:avLst/>
            <a:gdLst/>
            <a:ahLst/>
            <a:cxnLst/>
            <a:rect l="l" t="t" r="r" b="b"/>
            <a:pathLst>
              <a:path w="76200" h="305435">
                <a:moveTo>
                  <a:pt x="33337" y="229161"/>
                </a:moveTo>
                <a:lnTo>
                  <a:pt x="0" y="229161"/>
                </a:lnTo>
                <a:lnTo>
                  <a:pt x="38100" y="305361"/>
                </a:lnTo>
                <a:lnTo>
                  <a:pt x="69850" y="241861"/>
                </a:lnTo>
                <a:lnTo>
                  <a:pt x="33337" y="241861"/>
                </a:lnTo>
                <a:lnTo>
                  <a:pt x="33337" y="229161"/>
                </a:lnTo>
                <a:close/>
              </a:path>
              <a:path w="76200" h="305435">
                <a:moveTo>
                  <a:pt x="42861" y="0"/>
                </a:moveTo>
                <a:lnTo>
                  <a:pt x="33336" y="0"/>
                </a:lnTo>
                <a:lnTo>
                  <a:pt x="33337" y="241861"/>
                </a:lnTo>
                <a:lnTo>
                  <a:pt x="42862" y="241861"/>
                </a:lnTo>
                <a:lnTo>
                  <a:pt x="42861" y="0"/>
                </a:lnTo>
                <a:close/>
              </a:path>
              <a:path w="76200" h="305435">
                <a:moveTo>
                  <a:pt x="76200" y="229161"/>
                </a:moveTo>
                <a:lnTo>
                  <a:pt x="42862" y="229161"/>
                </a:lnTo>
                <a:lnTo>
                  <a:pt x="42862" y="241861"/>
                </a:lnTo>
                <a:lnTo>
                  <a:pt x="69850" y="241861"/>
                </a:lnTo>
                <a:lnTo>
                  <a:pt x="76200" y="22916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5122615" y="4151515"/>
            <a:ext cx="2120053" cy="111760"/>
          </a:xfrm>
          <a:custGeom>
            <a:avLst/>
            <a:gdLst/>
            <a:ahLst/>
            <a:cxnLst/>
            <a:rect l="l" t="t" r="r" b="b"/>
            <a:pathLst>
              <a:path w="1590039" h="83819">
                <a:moveTo>
                  <a:pt x="1589591" y="0"/>
                </a:moveTo>
                <a:lnTo>
                  <a:pt x="1585543" y="37885"/>
                </a:lnTo>
                <a:lnTo>
                  <a:pt x="1582644" y="41676"/>
                </a:lnTo>
                <a:lnTo>
                  <a:pt x="801742" y="41676"/>
                </a:lnTo>
                <a:lnTo>
                  <a:pt x="794830" y="79145"/>
                </a:lnTo>
                <a:lnTo>
                  <a:pt x="794795" y="83353"/>
                </a:lnTo>
                <a:lnTo>
                  <a:pt x="790747" y="45467"/>
                </a:lnTo>
                <a:lnTo>
                  <a:pt x="787848" y="41676"/>
                </a:lnTo>
                <a:lnTo>
                  <a:pt x="6947" y="41676"/>
                </a:lnTo>
                <a:lnTo>
                  <a:pt x="34" y="4207"/>
                </a:lnTo>
                <a:lnTo>
                  <a:pt x="0" y="6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6067065" y="4286165"/>
            <a:ext cx="2362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239402801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Information-theoretic</a:t>
            </a:r>
            <a:r>
              <a:rPr spc="-120" dirty="0"/>
              <a:t> </a:t>
            </a:r>
            <a:r>
              <a:rPr dirty="0"/>
              <a:t>game</a:t>
            </a:r>
          </a:p>
        </p:txBody>
      </p:sp>
      <p:sp>
        <p:nvSpPr>
          <p:cNvPr id="3" name="object 3"/>
          <p:cNvSpPr/>
          <p:nvPr/>
        </p:nvSpPr>
        <p:spPr>
          <a:xfrm>
            <a:off x="7866771" y="1787239"/>
            <a:ext cx="1360592" cy="668867"/>
          </a:xfrm>
          <a:custGeom>
            <a:avLst/>
            <a:gdLst/>
            <a:ahLst/>
            <a:cxnLst/>
            <a:rect l="l" t="t" r="r" b="b"/>
            <a:pathLst>
              <a:path w="1020445" h="501650">
                <a:moveTo>
                  <a:pt x="0" y="0"/>
                </a:moveTo>
                <a:lnTo>
                  <a:pt x="1020277" y="0"/>
                </a:lnTo>
                <a:lnTo>
                  <a:pt x="1020277" y="501585"/>
                </a:lnTo>
                <a:lnTo>
                  <a:pt x="0" y="5015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866771" y="1787239"/>
            <a:ext cx="1360592" cy="524994"/>
          </a:xfrm>
          <a:prstGeom prst="rect">
            <a:avLst/>
          </a:prstGeom>
        </p:spPr>
        <p:txBody>
          <a:bodyPr vert="horz" wrap="square" lIns="0" tIns="113453" rIns="0" bIns="0" rtlCol="0">
            <a:spAutoFit/>
          </a:bodyPr>
          <a:lstStyle/>
          <a:p>
            <a:pPr marL="451262">
              <a:spcBef>
                <a:spcPts val="893"/>
              </a:spcBef>
            </a:pP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lang="en-US" sz="3000" spc="10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6769" y="3572448"/>
            <a:ext cx="1360592" cy="52328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1760" rIns="0" bIns="0" rtlCol="0">
            <a:spAutoFit/>
          </a:bodyPr>
          <a:lstStyle/>
          <a:p>
            <a:pPr marL="447029">
              <a:spcBef>
                <a:spcPts val="880"/>
              </a:spcBef>
            </a:pPr>
            <a:r>
              <a:rPr sz="2667" spc="-33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lang="en-US" sz="3000" spc="-4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6835" y="1200912"/>
            <a:ext cx="1625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000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0336" y="1466967"/>
            <a:ext cx="678179" cy="315805"/>
          </a:xfrm>
          <a:custGeom>
            <a:avLst/>
            <a:gdLst/>
            <a:ahLst/>
            <a:cxnLst/>
            <a:rect l="l" t="t" r="r" b="b"/>
            <a:pathLst>
              <a:path w="508635" h="236855">
                <a:moveTo>
                  <a:pt x="432208" y="0"/>
                </a:moveTo>
                <a:lnTo>
                  <a:pt x="428983" y="0"/>
                </a:lnTo>
                <a:lnTo>
                  <a:pt x="428983" y="9424"/>
                </a:lnTo>
                <a:lnTo>
                  <a:pt x="430843" y="9424"/>
                </a:lnTo>
                <a:lnTo>
                  <a:pt x="439347" y="10009"/>
                </a:lnTo>
                <a:lnTo>
                  <a:pt x="468531" y="39706"/>
                </a:lnTo>
                <a:lnTo>
                  <a:pt x="469167" y="49733"/>
                </a:lnTo>
                <a:lnTo>
                  <a:pt x="469167" y="55520"/>
                </a:lnTo>
                <a:lnTo>
                  <a:pt x="468340" y="62671"/>
                </a:lnTo>
                <a:lnTo>
                  <a:pt x="465033" y="79705"/>
                </a:lnTo>
                <a:lnTo>
                  <a:pt x="464206" y="85782"/>
                </a:lnTo>
                <a:lnTo>
                  <a:pt x="464206" y="96448"/>
                </a:lnTo>
                <a:lnTo>
                  <a:pt x="466272" y="102215"/>
                </a:lnTo>
                <a:lnTo>
                  <a:pt x="474541" y="111227"/>
                </a:lnTo>
                <a:lnTo>
                  <a:pt x="479461" y="114555"/>
                </a:lnTo>
                <a:lnTo>
                  <a:pt x="485166" y="116705"/>
                </a:lnTo>
                <a:lnTo>
                  <a:pt x="485166" y="118938"/>
                </a:lnTo>
                <a:lnTo>
                  <a:pt x="479461" y="121088"/>
                </a:lnTo>
                <a:lnTo>
                  <a:pt x="474541" y="124415"/>
                </a:lnTo>
                <a:lnTo>
                  <a:pt x="466272" y="133427"/>
                </a:lnTo>
                <a:lnTo>
                  <a:pt x="464206" y="139194"/>
                </a:lnTo>
                <a:lnTo>
                  <a:pt x="464206" y="149861"/>
                </a:lnTo>
                <a:lnTo>
                  <a:pt x="465033" y="155938"/>
                </a:lnTo>
                <a:lnTo>
                  <a:pt x="468340" y="172970"/>
                </a:lnTo>
                <a:lnTo>
                  <a:pt x="469167" y="180122"/>
                </a:lnTo>
                <a:lnTo>
                  <a:pt x="469167" y="185910"/>
                </a:lnTo>
                <a:lnTo>
                  <a:pt x="468531" y="196316"/>
                </a:lnTo>
                <a:lnTo>
                  <a:pt x="439347" y="226500"/>
                </a:lnTo>
                <a:lnTo>
                  <a:pt x="430843" y="227086"/>
                </a:lnTo>
                <a:lnTo>
                  <a:pt x="428983" y="227086"/>
                </a:lnTo>
                <a:lnTo>
                  <a:pt x="428983" y="236512"/>
                </a:lnTo>
                <a:lnTo>
                  <a:pt x="432208" y="236512"/>
                </a:lnTo>
                <a:lnTo>
                  <a:pt x="445862" y="235492"/>
                </a:lnTo>
                <a:lnTo>
                  <a:pt x="482123" y="215897"/>
                </a:lnTo>
                <a:lnTo>
                  <a:pt x="490251" y="183677"/>
                </a:lnTo>
                <a:lnTo>
                  <a:pt x="490251" y="176815"/>
                </a:lnTo>
                <a:lnTo>
                  <a:pt x="489280" y="169001"/>
                </a:lnTo>
                <a:lnTo>
                  <a:pt x="485394" y="151472"/>
                </a:lnTo>
                <a:lnTo>
                  <a:pt x="484422" y="145602"/>
                </a:lnTo>
                <a:lnTo>
                  <a:pt x="484422" y="136921"/>
                </a:lnTo>
                <a:lnTo>
                  <a:pt x="486385" y="132270"/>
                </a:lnTo>
                <a:lnTo>
                  <a:pt x="494240" y="125077"/>
                </a:lnTo>
                <a:lnTo>
                  <a:pt x="500172" y="123154"/>
                </a:lnTo>
                <a:lnTo>
                  <a:pt x="508110" y="122906"/>
                </a:lnTo>
                <a:lnTo>
                  <a:pt x="508110" y="112736"/>
                </a:lnTo>
                <a:lnTo>
                  <a:pt x="500172" y="112488"/>
                </a:lnTo>
                <a:lnTo>
                  <a:pt x="494240" y="110566"/>
                </a:lnTo>
                <a:lnTo>
                  <a:pt x="486385" y="103372"/>
                </a:lnTo>
                <a:lnTo>
                  <a:pt x="484422" y="98722"/>
                </a:lnTo>
                <a:lnTo>
                  <a:pt x="484422" y="90040"/>
                </a:lnTo>
                <a:lnTo>
                  <a:pt x="485394" y="84170"/>
                </a:lnTo>
                <a:lnTo>
                  <a:pt x="489280" y="66640"/>
                </a:lnTo>
                <a:lnTo>
                  <a:pt x="490251" y="58827"/>
                </a:lnTo>
                <a:lnTo>
                  <a:pt x="490251" y="51964"/>
                </a:lnTo>
                <a:lnTo>
                  <a:pt x="489348" y="39876"/>
                </a:lnTo>
                <a:lnTo>
                  <a:pt x="467659" y="7685"/>
                </a:lnTo>
                <a:lnTo>
                  <a:pt x="445862" y="1018"/>
                </a:lnTo>
                <a:lnTo>
                  <a:pt x="432208" y="0"/>
                </a:lnTo>
                <a:close/>
              </a:path>
              <a:path w="508635" h="236855">
                <a:moveTo>
                  <a:pt x="79127" y="0"/>
                </a:moveTo>
                <a:lnTo>
                  <a:pt x="75902" y="0"/>
                </a:lnTo>
                <a:lnTo>
                  <a:pt x="62248" y="1018"/>
                </a:lnTo>
                <a:lnTo>
                  <a:pt x="25987" y="20552"/>
                </a:lnTo>
                <a:lnTo>
                  <a:pt x="17860" y="51841"/>
                </a:lnTo>
                <a:lnTo>
                  <a:pt x="17860" y="58703"/>
                </a:lnTo>
                <a:lnTo>
                  <a:pt x="18831" y="66517"/>
                </a:lnTo>
                <a:lnTo>
                  <a:pt x="22717" y="84046"/>
                </a:lnTo>
                <a:lnTo>
                  <a:pt x="23689" y="89916"/>
                </a:lnTo>
                <a:lnTo>
                  <a:pt x="23689" y="98597"/>
                </a:lnTo>
                <a:lnTo>
                  <a:pt x="21725" y="103248"/>
                </a:lnTo>
                <a:lnTo>
                  <a:pt x="13870" y="110441"/>
                </a:lnTo>
                <a:lnTo>
                  <a:pt x="7937" y="112364"/>
                </a:lnTo>
                <a:lnTo>
                  <a:pt x="0" y="112612"/>
                </a:lnTo>
                <a:lnTo>
                  <a:pt x="0" y="122782"/>
                </a:lnTo>
                <a:lnTo>
                  <a:pt x="7937" y="123031"/>
                </a:lnTo>
                <a:lnTo>
                  <a:pt x="13870" y="124952"/>
                </a:lnTo>
                <a:lnTo>
                  <a:pt x="21725" y="132146"/>
                </a:lnTo>
                <a:lnTo>
                  <a:pt x="23689" y="136796"/>
                </a:lnTo>
                <a:lnTo>
                  <a:pt x="23689" y="145478"/>
                </a:lnTo>
                <a:lnTo>
                  <a:pt x="22717" y="151349"/>
                </a:lnTo>
                <a:lnTo>
                  <a:pt x="18831" y="168878"/>
                </a:lnTo>
                <a:lnTo>
                  <a:pt x="17860" y="176691"/>
                </a:lnTo>
                <a:lnTo>
                  <a:pt x="17860" y="183554"/>
                </a:lnTo>
                <a:lnTo>
                  <a:pt x="18762" y="196076"/>
                </a:lnTo>
                <a:lnTo>
                  <a:pt x="40451" y="228826"/>
                </a:lnTo>
                <a:lnTo>
                  <a:pt x="75902" y="236512"/>
                </a:lnTo>
                <a:lnTo>
                  <a:pt x="79127" y="236512"/>
                </a:lnTo>
                <a:lnTo>
                  <a:pt x="79127" y="227086"/>
                </a:lnTo>
                <a:lnTo>
                  <a:pt x="77266" y="227086"/>
                </a:lnTo>
                <a:lnTo>
                  <a:pt x="68763" y="226500"/>
                </a:lnTo>
                <a:lnTo>
                  <a:pt x="39580" y="196247"/>
                </a:lnTo>
                <a:lnTo>
                  <a:pt x="38944" y="185787"/>
                </a:lnTo>
                <a:lnTo>
                  <a:pt x="38944" y="179998"/>
                </a:lnTo>
                <a:lnTo>
                  <a:pt x="39771" y="172847"/>
                </a:lnTo>
                <a:lnTo>
                  <a:pt x="43078" y="155813"/>
                </a:lnTo>
                <a:lnTo>
                  <a:pt x="43905" y="149736"/>
                </a:lnTo>
                <a:lnTo>
                  <a:pt x="43905" y="139071"/>
                </a:lnTo>
                <a:lnTo>
                  <a:pt x="41837" y="133304"/>
                </a:lnTo>
                <a:lnTo>
                  <a:pt x="33569" y="124291"/>
                </a:lnTo>
                <a:lnTo>
                  <a:pt x="28649" y="120963"/>
                </a:lnTo>
                <a:lnTo>
                  <a:pt x="22945" y="118813"/>
                </a:lnTo>
                <a:lnTo>
                  <a:pt x="22945" y="116580"/>
                </a:lnTo>
                <a:lnTo>
                  <a:pt x="28649" y="114432"/>
                </a:lnTo>
                <a:lnTo>
                  <a:pt x="33569" y="111103"/>
                </a:lnTo>
                <a:lnTo>
                  <a:pt x="41837" y="102091"/>
                </a:lnTo>
                <a:lnTo>
                  <a:pt x="43905" y="96324"/>
                </a:lnTo>
                <a:lnTo>
                  <a:pt x="43905" y="85657"/>
                </a:lnTo>
                <a:lnTo>
                  <a:pt x="43078" y="79580"/>
                </a:lnTo>
                <a:lnTo>
                  <a:pt x="39771" y="62548"/>
                </a:lnTo>
                <a:lnTo>
                  <a:pt x="38944" y="55396"/>
                </a:lnTo>
                <a:lnTo>
                  <a:pt x="38944" y="49608"/>
                </a:lnTo>
                <a:lnTo>
                  <a:pt x="39580" y="39636"/>
                </a:lnTo>
                <a:lnTo>
                  <a:pt x="68763" y="10009"/>
                </a:lnTo>
                <a:lnTo>
                  <a:pt x="77266" y="9424"/>
                </a:lnTo>
                <a:lnTo>
                  <a:pt x="79127" y="9424"/>
                </a:lnTo>
                <a:lnTo>
                  <a:pt x="7912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575139" y="1384470"/>
            <a:ext cx="150452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770447" algn="l"/>
              </a:tabLst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𝑅</a:t>
            </a:r>
            <a:r>
              <a:rPr sz="2667" spc="-6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←	0,1</a:t>
            </a:r>
            <a:r>
              <a:rPr sz="2667" spc="3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spc="1020" baseline="2777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endParaRPr sz="3000" baseline="27777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73448" y="1949821"/>
            <a:ext cx="4520353" cy="334433"/>
          </a:xfrm>
          <a:custGeom>
            <a:avLst/>
            <a:gdLst/>
            <a:ahLst/>
            <a:cxnLst/>
            <a:rect l="l" t="t" r="r" b="b"/>
            <a:pathLst>
              <a:path w="3390265" h="250825">
                <a:moveTo>
                  <a:pt x="0" y="0"/>
                </a:moveTo>
                <a:lnTo>
                  <a:pt x="3390091" y="0"/>
                </a:lnTo>
                <a:lnTo>
                  <a:pt x="33900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496155" y="2456020"/>
            <a:ext cx="101600" cy="1116753"/>
          </a:xfrm>
          <a:custGeom>
            <a:avLst/>
            <a:gdLst/>
            <a:ahLst/>
            <a:cxnLst/>
            <a:rect l="l" t="t" r="r" b="b"/>
            <a:pathLst>
              <a:path w="76200" h="837564">
                <a:moveTo>
                  <a:pt x="33337" y="761122"/>
                </a:moveTo>
                <a:lnTo>
                  <a:pt x="0" y="761122"/>
                </a:lnTo>
                <a:lnTo>
                  <a:pt x="38100" y="837322"/>
                </a:lnTo>
                <a:lnTo>
                  <a:pt x="69850" y="773822"/>
                </a:lnTo>
                <a:lnTo>
                  <a:pt x="33337" y="773822"/>
                </a:lnTo>
                <a:lnTo>
                  <a:pt x="33337" y="761122"/>
                </a:lnTo>
                <a:close/>
              </a:path>
              <a:path w="76200" h="837564">
                <a:moveTo>
                  <a:pt x="42863" y="0"/>
                </a:moveTo>
                <a:lnTo>
                  <a:pt x="33338" y="0"/>
                </a:lnTo>
                <a:lnTo>
                  <a:pt x="33337" y="773822"/>
                </a:lnTo>
                <a:lnTo>
                  <a:pt x="42862" y="773822"/>
                </a:lnTo>
                <a:lnTo>
                  <a:pt x="42863" y="0"/>
                </a:lnTo>
                <a:close/>
              </a:path>
              <a:path w="76200" h="837564">
                <a:moveTo>
                  <a:pt x="76200" y="761122"/>
                </a:moveTo>
                <a:lnTo>
                  <a:pt x="42862" y="761122"/>
                </a:lnTo>
                <a:lnTo>
                  <a:pt x="42862" y="773822"/>
                </a:lnTo>
                <a:lnTo>
                  <a:pt x="69850" y="773822"/>
                </a:lnTo>
                <a:lnTo>
                  <a:pt x="76200" y="761122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8541372" y="2764875"/>
            <a:ext cx="95307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667" spc="87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67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3447" y="1949821"/>
            <a:ext cx="1823720" cy="334433"/>
          </a:xfrm>
          <a:custGeom>
            <a:avLst/>
            <a:gdLst/>
            <a:ahLst/>
            <a:cxnLst/>
            <a:rect l="l" t="t" r="r" b="b"/>
            <a:pathLst>
              <a:path w="1367789" h="250825">
                <a:moveTo>
                  <a:pt x="0" y="0"/>
                </a:moveTo>
                <a:lnTo>
                  <a:pt x="1367362" y="0"/>
                </a:lnTo>
                <a:lnTo>
                  <a:pt x="1367362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847E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973447" y="1949821"/>
            <a:ext cx="1823720" cy="334433"/>
          </a:xfrm>
          <a:custGeom>
            <a:avLst/>
            <a:gdLst/>
            <a:ahLst/>
            <a:cxnLst/>
            <a:rect l="l" t="t" r="r" b="b"/>
            <a:pathLst>
              <a:path w="1367789" h="250825">
                <a:moveTo>
                  <a:pt x="0" y="0"/>
                </a:moveTo>
                <a:lnTo>
                  <a:pt x="1367362" y="0"/>
                </a:lnTo>
                <a:lnTo>
                  <a:pt x="1367362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847E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493547" y="2070487"/>
            <a:ext cx="1373292" cy="101600"/>
          </a:xfrm>
          <a:custGeom>
            <a:avLst/>
            <a:gdLst/>
            <a:ahLst/>
            <a:cxnLst/>
            <a:rect l="l" t="t" r="r" b="b"/>
            <a:pathLst>
              <a:path w="1029970" h="76200">
                <a:moveTo>
                  <a:pt x="953703" y="42863"/>
                </a:moveTo>
                <a:lnTo>
                  <a:pt x="953590" y="76200"/>
                </a:lnTo>
                <a:lnTo>
                  <a:pt x="1020743" y="42905"/>
                </a:lnTo>
                <a:lnTo>
                  <a:pt x="966402" y="42905"/>
                </a:lnTo>
                <a:lnTo>
                  <a:pt x="953703" y="42863"/>
                </a:lnTo>
                <a:close/>
              </a:path>
              <a:path w="1029970" h="76200">
                <a:moveTo>
                  <a:pt x="953735" y="33338"/>
                </a:moveTo>
                <a:lnTo>
                  <a:pt x="953703" y="42863"/>
                </a:lnTo>
                <a:lnTo>
                  <a:pt x="966402" y="42905"/>
                </a:lnTo>
                <a:lnTo>
                  <a:pt x="966434" y="33380"/>
                </a:lnTo>
                <a:lnTo>
                  <a:pt x="953735" y="33338"/>
                </a:lnTo>
                <a:close/>
              </a:path>
              <a:path w="1029970" h="76200">
                <a:moveTo>
                  <a:pt x="953847" y="0"/>
                </a:moveTo>
                <a:lnTo>
                  <a:pt x="953735" y="33338"/>
                </a:lnTo>
                <a:lnTo>
                  <a:pt x="966434" y="33380"/>
                </a:lnTo>
                <a:lnTo>
                  <a:pt x="966402" y="42905"/>
                </a:lnTo>
                <a:lnTo>
                  <a:pt x="1020743" y="42905"/>
                </a:lnTo>
                <a:lnTo>
                  <a:pt x="1029919" y="38356"/>
                </a:lnTo>
                <a:lnTo>
                  <a:pt x="953847" y="0"/>
                </a:lnTo>
                <a:close/>
              </a:path>
              <a:path w="1029970" h="76200">
                <a:moveTo>
                  <a:pt x="33" y="30134"/>
                </a:moveTo>
                <a:lnTo>
                  <a:pt x="0" y="39659"/>
                </a:lnTo>
                <a:lnTo>
                  <a:pt x="953703" y="42863"/>
                </a:lnTo>
                <a:lnTo>
                  <a:pt x="953735" y="33338"/>
                </a:lnTo>
                <a:lnTo>
                  <a:pt x="33" y="30134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796596" y="1949821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0" y="0"/>
                </a:lnTo>
                <a:lnTo>
                  <a:pt x="1589590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43C0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796596" y="1949821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1" y="0"/>
                </a:lnTo>
                <a:lnTo>
                  <a:pt x="15895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43C0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242068" y="3853560"/>
            <a:ext cx="624840" cy="101600"/>
          </a:xfrm>
          <a:custGeom>
            <a:avLst/>
            <a:gdLst/>
            <a:ahLst/>
            <a:cxnLst/>
            <a:rect l="l" t="t" r="r" b="b"/>
            <a:pathLst>
              <a:path w="468629" h="76200">
                <a:moveTo>
                  <a:pt x="76380" y="0"/>
                </a:moveTo>
                <a:lnTo>
                  <a:pt x="0" y="37738"/>
                </a:lnTo>
                <a:lnTo>
                  <a:pt x="76018" y="76198"/>
                </a:lnTo>
                <a:lnTo>
                  <a:pt x="76176" y="42861"/>
                </a:lnTo>
                <a:lnTo>
                  <a:pt x="63477" y="42801"/>
                </a:lnTo>
                <a:lnTo>
                  <a:pt x="63522" y="33276"/>
                </a:lnTo>
                <a:lnTo>
                  <a:pt x="76222" y="33276"/>
                </a:lnTo>
                <a:lnTo>
                  <a:pt x="76380" y="0"/>
                </a:lnTo>
                <a:close/>
              </a:path>
              <a:path w="468629" h="76200">
                <a:moveTo>
                  <a:pt x="76221" y="33336"/>
                </a:moveTo>
                <a:lnTo>
                  <a:pt x="76176" y="42861"/>
                </a:lnTo>
                <a:lnTo>
                  <a:pt x="468504" y="44721"/>
                </a:lnTo>
                <a:lnTo>
                  <a:pt x="468548" y="35196"/>
                </a:lnTo>
                <a:lnTo>
                  <a:pt x="76221" y="33336"/>
                </a:lnTo>
                <a:close/>
              </a:path>
              <a:path w="468629" h="76200">
                <a:moveTo>
                  <a:pt x="63522" y="33276"/>
                </a:moveTo>
                <a:lnTo>
                  <a:pt x="63477" y="42801"/>
                </a:lnTo>
                <a:lnTo>
                  <a:pt x="76176" y="42861"/>
                </a:lnTo>
                <a:lnTo>
                  <a:pt x="76221" y="33336"/>
                </a:lnTo>
                <a:lnTo>
                  <a:pt x="63522" y="33276"/>
                </a:lnTo>
                <a:close/>
              </a:path>
              <a:path w="468629" h="76200">
                <a:moveTo>
                  <a:pt x="76222" y="33276"/>
                </a:moveTo>
                <a:lnTo>
                  <a:pt x="63522" y="33276"/>
                </a:lnTo>
                <a:lnTo>
                  <a:pt x="76221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0221567" y="2992012"/>
            <a:ext cx="0" cy="308187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07"/>
                </a:lnTo>
              </a:path>
            </a:pathLst>
          </a:custGeom>
          <a:ln w="1909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9907115" y="2992012"/>
            <a:ext cx="0" cy="308187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07"/>
                </a:lnTo>
              </a:path>
            </a:pathLst>
          </a:custGeom>
          <a:ln w="1909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685135" y="2498006"/>
            <a:ext cx="1388533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𝑖 ≤ 𝐿  −</a:t>
            </a:r>
            <a:r>
              <a:rPr sz="2667" spc="-1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  <a:p>
            <a:pPr marL="99058" algn="ctr">
              <a:tabLst>
                <a:tab pos="507141" algn="l"/>
              </a:tabLst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𝜎	≤</a:t>
            </a:r>
            <a:r>
              <a:rPr sz="2667" spc="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6192" y="596052"/>
            <a:ext cx="21733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33" dirty="0">
                <a:solidFill>
                  <a:srgbClr val="002060"/>
                </a:solidFill>
                <a:latin typeface="Cambria Math"/>
                <a:cs typeface="Cambria Math"/>
              </a:rPr>
              <a:t>𝐿,</a:t>
            </a:r>
            <a:r>
              <a:rPr sz="2667" spc="-4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∈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ℕ</a:t>
            </a:r>
            <a:r>
              <a:rPr sz="2667" spc="-7" dirty="0">
                <a:solidFill>
                  <a:srgbClr val="002060"/>
                </a:solidFill>
                <a:latin typeface="Candara"/>
                <a:cs typeface="Candara"/>
              </a:rPr>
              <a:t>,</a:t>
            </a:r>
            <a:r>
              <a:rPr sz="2667" spc="-387" dirty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≤  𝐿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1644" y="4906657"/>
            <a:ext cx="5996093" cy="1680633"/>
          </a:xfrm>
          <a:custGeom>
            <a:avLst/>
            <a:gdLst/>
            <a:ahLst/>
            <a:cxnLst/>
            <a:rect l="l" t="t" r="r" b="b"/>
            <a:pathLst>
              <a:path w="4497070" h="1260475">
                <a:moveTo>
                  <a:pt x="0" y="0"/>
                </a:moveTo>
                <a:lnTo>
                  <a:pt x="4496820" y="0"/>
                </a:lnTo>
                <a:lnTo>
                  <a:pt x="4496820" y="1260089"/>
                </a:lnTo>
                <a:lnTo>
                  <a:pt x="0" y="1260089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4283986" y="5218632"/>
            <a:ext cx="903393" cy="314113"/>
          </a:xfrm>
          <a:custGeom>
            <a:avLst/>
            <a:gdLst/>
            <a:ahLst/>
            <a:cxnLst/>
            <a:rect l="l" t="t" r="r" b="b"/>
            <a:pathLst>
              <a:path w="677545" h="235585">
                <a:moveTo>
                  <a:pt x="602258" y="0"/>
                </a:moveTo>
                <a:lnTo>
                  <a:pt x="598909" y="9549"/>
                </a:lnTo>
                <a:lnTo>
                  <a:pt x="612528" y="15460"/>
                </a:lnTo>
                <a:lnTo>
                  <a:pt x="624241" y="23641"/>
                </a:lnTo>
                <a:lnTo>
                  <a:pt x="648023" y="61565"/>
                </a:lnTo>
                <a:lnTo>
                  <a:pt x="655836" y="116457"/>
                </a:lnTo>
                <a:lnTo>
                  <a:pt x="654964" y="137208"/>
                </a:lnTo>
                <a:lnTo>
                  <a:pt x="641883" y="188019"/>
                </a:lnTo>
                <a:lnTo>
                  <a:pt x="612687" y="219784"/>
                </a:lnTo>
                <a:lnTo>
                  <a:pt x="599281" y="225722"/>
                </a:lnTo>
                <a:lnTo>
                  <a:pt x="602258" y="235272"/>
                </a:lnTo>
                <a:lnTo>
                  <a:pt x="647208" y="208564"/>
                </a:lnTo>
                <a:lnTo>
                  <a:pt x="672455" y="159261"/>
                </a:lnTo>
                <a:lnTo>
                  <a:pt x="677292" y="117698"/>
                </a:lnTo>
                <a:lnTo>
                  <a:pt x="676079" y="96129"/>
                </a:lnTo>
                <a:lnTo>
                  <a:pt x="666374" y="57899"/>
                </a:lnTo>
                <a:lnTo>
                  <a:pt x="634271" y="15084"/>
                </a:lnTo>
                <a:lnTo>
                  <a:pt x="619315" y="6158"/>
                </a:lnTo>
                <a:lnTo>
                  <a:pt x="602258" y="0"/>
                </a:lnTo>
                <a:close/>
              </a:path>
              <a:path w="677545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4"/>
                </a:lnTo>
                <a:lnTo>
                  <a:pt x="53034" y="211521"/>
                </a:lnTo>
                <a:lnTo>
                  <a:pt x="29303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7" y="46818"/>
                </a:lnTo>
                <a:lnTo>
                  <a:pt x="64813" y="15460"/>
                </a:lnTo>
                <a:lnTo>
                  <a:pt x="78381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1085485" y="5135540"/>
            <a:ext cx="562011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3"/>
              </a:lnSpc>
              <a:tabLst>
                <a:tab pos="4206135" algn="l"/>
              </a:tabLst>
            </a:pP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Lemma. </a:t>
            </a:r>
            <a:r>
              <a:rPr sz="2667" spc="-7" dirty="0">
                <a:latin typeface="Candara"/>
                <a:cs typeface="Candara"/>
              </a:rPr>
              <a:t>If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 = 2𝑆 + 𝑂 </a:t>
            </a:r>
            <a:r>
              <a:rPr sz="2667" spc="305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log</a:t>
            </a:r>
            <a:r>
              <a:rPr sz="2667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𝐿	+ 𝜆 </a:t>
            </a:r>
            <a:r>
              <a:rPr sz="2667" spc="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latin typeface="Candara"/>
                <a:cs typeface="Candara"/>
              </a:rPr>
              <a:t>then</a:t>
            </a:r>
            <a:endParaRPr sz="2667" dirty="0">
              <a:latin typeface="Candara"/>
              <a:cs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bject 28"/>
              <p:cNvSpPr txBox="1"/>
              <p:nvPr/>
            </p:nvSpPr>
            <p:spPr>
              <a:xfrm>
                <a:off x="1307650" y="5901717"/>
                <a:ext cx="4977893" cy="5386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2127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wins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]≤</m:t>
                      </m:r>
                      <m:f>
                        <m:fPr>
                          <m:ctrlPr>
                            <a:rPr lang="ar-AE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AE" sz="2667" dirty="0">
                  <a:latin typeface="Cambria Math"/>
                  <a:cs typeface="Cambria Math"/>
                </a:endParaRPr>
              </a:p>
              <a:p>
                <a:pPr algn="r">
                  <a:lnSpc>
                    <a:spcPts val="2127"/>
                  </a:lnSpc>
                </a:pPr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8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0" y="5901717"/>
                <a:ext cx="4977893" cy="538609"/>
              </a:xfrm>
              <a:prstGeom prst="rect">
                <a:avLst/>
              </a:prstGeom>
              <a:blipFill>
                <a:blip r:embed="rId2"/>
                <a:stretch>
                  <a:fillRect t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ject 29"/>
          <p:cNvSpPr txBox="1"/>
          <p:nvPr/>
        </p:nvSpPr>
        <p:spPr>
          <a:xfrm>
            <a:off x="3671038" y="3725334"/>
            <a:ext cx="2870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46138" y="3582416"/>
            <a:ext cx="141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000" dirty="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68665" y="2117017"/>
            <a:ext cx="6597227" cy="1049020"/>
          </a:xfrm>
          <a:custGeom>
            <a:avLst/>
            <a:gdLst/>
            <a:ahLst/>
            <a:cxnLst/>
            <a:rect l="l" t="t" r="r" b="b"/>
            <a:pathLst>
              <a:path w="4947920" h="786764">
                <a:moveTo>
                  <a:pt x="228584" y="0"/>
                </a:moveTo>
                <a:lnTo>
                  <a:pt x="0" y="0"/>
                </a:lnTo>
                <a:lnTo>
                  <a:pt x="0" y="786484"/>
                </a:lnTo>
                <a:lnTo>
                  <a:pt x="4947461" y="786484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967097" y="2280232"/>
            <a:ext cx="3977280" cy="129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2808596" y="2554901"/>
            <a:ext cx="1413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63025" y="2518326"/>
            <a:ext cx="2362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22614" y="3736682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0" y="0"/>
                </a:lnTo>
                <a:lnTo>
                  <a:pt x="1589590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43C0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5122614" y="3736682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1" y="0"/>
                </a:lnTo>
                <a:lnTo>
                  <a:pt x="15895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43C0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104446" y="3850356"/>
            <a:ext cx="1018540" cy="101600"/>
          </a:xfrm>
          <a:custGeom>
            <a:avLst/>
            <a:gdLst/>
            <a:ahLst/>
            <a:cxnLst/>
            <a:rect l="l" t="t" r="r" b="b"/>
            <a:pathLst>
              <a:path w="763904" h="76200">
                <a:moveTo>
                  <a:pt x="735065" y="35293"/>
                </a:moveTo>
                <a:lnTo>
                  <a:pt x="735037" y="44818"/>
                </a:lnTo>
                <a:lnTo>
                  <a:pt x="763612" y="44903"/>
                </a:lnTo>
                <a:lnTo>
                  <a:pt x="763640" y="35378"/>
                </a:lnTo>
                <a:lnTo>
                  <a:pt x="735065" y="35293"/>
                </a:lnTo>
                <a:close/>
              </a:path>
              <a:path w="763904" h="76200">
                <a:moveTo>
                  <a:pt x="696965" y="35180"/>
                </a:moveTo>
                <a:lnTo>
                  <a:pt x="696937" y="44705"/>
                </a:lnTo>
                <a:lnTo>
                  <a:pt x="725512" y="44790"/>
                </a:lnTo>
                <a:lnTo>
                  <a:pt x="725540" y="35265"/>
                </a:lnTo>
                <a:lnTo>
                  <a:pt x="696965" y="35180"/>
                </a:lnTo>
                <a:close/>
              </a:path>
              <a:path w="763904" h="76200">
                <a:moveTo>
                  <a:pt x="658865" y="35067"/>
                </a:moveTo>
                <a:lnTo>
                  <a:pt x="658837" y="44592"/>
                </a:lnTo>
                <a:lnTo>
                  <a:pt x="687412" y="44677"/>
                </a:lnTo>
                <a:lnTo>
                  <a:pt x="687440" y="35152"/>
                </a:lnTo>
                <a:lnTo>
                  <a:pt x="658865" y="35067"/>
                </a:lnTo>
                <a:close/>
              </a:path>
              <a:path w="763904" h="76200">
                <a:moveTo>
                  <a:pt x="620767" y="34954"/>
                </a:moveTo>
                <a:lnTo>
                  <a:pt x="620737" y="44479"/>
                </a:lnTo>
                <a:lnTo>
                  <a:pt x="649312" y="44564"/>
                </a:lnTo>
                <a:lnTo>
                  <a:pt x="649340" y="35039"/>
                </a:lnTo>
                <a:lnTo>
                  <a:pt x="620767" y="34954"/>
                </a:lnTo>
                <a:close/>
              </a:path>
              <a:path w="763904" h="76200">
                <a:moveTo>
                  <a:pt x="582667" y="34841"/>
                </a:moveTo>
                <a:lnTo>
                  <a:pt x="582637" y="44366"/>
                </a:lnTo>
                <a:lnTo>
                  <a:pt x="611212" y="44451"/>
                </a:lnTo>
                <a:lnTo>
                  <a:pt x="611242" y="34926"/>
                </a:lnTo>
                <a:lnTo>
                  <a:pt x="582667" y="34841"/>
                </a:lnTo>
                <a:close/>
              </a:path>
              <a:path w="763904" h="76200">
                <a:moveTo>
                  <a:pt x="544567" y="34728"/>
                </a:moveTo>
                <a:lnTo>
                  <a:pt x="544539" y="44253"/>
                </a:lnTo>
                <a:lnTo>
                  <a:pt x="573112" y="44338"/>
                </a:lnTo>
                <a:lnTo>
                  <a:pt x="573142" y="34813"/>
                </a:lnTo>
                <a:lnTo>
                  <a:pt x="544567" y="34728"/>
                </a:lnTo>
                <a:close/>
              </a:path>
              <a:path w="763904" h="76200">
                <a:moveTo>
                  <a:pt x="506467" y="34615"/>
                </a:moveTo>
                <a:lnTo>
                  <a:pt x="506439" y="44140"/>
                </a:lnTo>
                <a:lnTo>
                  <a:pt x="535014" y="44225"/>
                </a:lnTo>
                <a:lnTo>
                  <a:pt x="535042" y="34700"/>
                </a:lnTo>
                <a:lnTo>
                  <a:pt x="506467" y="34615"/>
                </a:lnTo>
                <a:close/>
              </a:path>
              <a:path w="763904" h="76200">
                <a:moveTo>
                  <a:pt x="468367" y="34502"/>
                </a:moveTo>
                <a:lnTo>
                  <a:pt x="468339" y="44027"/>
                </a:lnTo>
                <a:lnTo>
                  <a:pt x="496914" y="44112"/>
                </a:lnTo>
                <a:lnTo>
                  <a:pt x="496942" y="34587"/>
                </a:lnTo>
                <a:lnTo>
                  <a:pt x="468367" y="34502"/>
                </a:lnTo>
                <a:close/>
              </a:path>
              <a:path w="763904" h="76200">
                <a:moveTo>
                  <a:pt x="430267" y="34389"/>
                </a:moveTo>
                <a:lnTo>
                  <a:pt x="430239" y="43914"/>
                </a:lnTo>
                <a:lnTo>
                  <a:pt x="458814" y="43999"/>
                </a:lnTo>
                <a:lnTo>
                  <a:pt x="458842" y="34474"/>
                </a:lnTo>
                <a:lnTo>
                  <a:pt x="430267" y="34389"/>
                </a:lnTo>
                <a:close/>
              </a:path>
              <a:path w="763904" h="76200">
                <a:moveTo>
                  <a:pt x="392167" y="34276"/>
                </a:moveTo>
                <a:lnTo>
                  <a:pt x="392139" y="43801"/>
                </a:lnTo>
                <a:lnTo>
                  <a:pt x="420714" y="43884"/>
                </a:lnTo>
                <a:lnTo>
                  <a:pt x="420742" y="34361"/>
                </a:lnTo>
                <a:lnTo>
                  <a:pt x="392167" y="34276"/>
                </a:lnTo>
                <a:close/>
              </a:path>
              <a:path w="763904" h="76200">
                <a:moveTo>
                  <a:pt x="354067" y="34162"/>
                </a:moveTo>
                <a:lnTo>
                  <a:pt x="354039" y="43687"/>
                </a:lnTo>
                <a:lnTo>
                  <a:pt x="382614" y="43771"/>
                </a:lnTo>
                <a:lnTo>
                  <a:pt x="382642" y="34246"/>
                </a:lnTo>
                <a:lnTo>
                  <a:pt x="354067" y="34162"/>
                </a:lnTo>
                <a:close/>
              </a:path>
              <a:path w="763904" h="76200">
                <a:moveTo>
                  <a:pt x="315968" y="34049"/>
                </a:moveTo>
                <a:lnTo>
                  <a:pt x="315939" y="43574"/>
                </a:lnTo>
                <a:lnTo>
                  <a:pt x="344514" y="43658"/>
                </a:lnTo>
                <a:lnTo>
                  <a:pt x="344543" y="34133"/>
                </a:lnTo>
                <a:lnTo>
                  <a:pt x="315968" y="34049"/>
                </a:lnTo>
                <a:close/>
              </a:path>
              <a:path w="763904" h="76200">
                <a:moveTo>
                  <a:pt x="277868" y="33936"/>
                </a:moveTo>
                <a:lnTo>
                  <a:pt x="277839" y="43460"/>
                </a:lnTo>
                <a:lnTo>
                  <a:pt x="306414" y="43545"/>
                </a:lnTo>
                <a:lnTo>
                  <a:pt x="306443" y="34020"/>
                </a:lnTo>
                <a:lnTo>
                  <a:pt x="277868" y="33936"/>
                </a:lnTo>
                <a:close/>
              </a:path>
              <a:path w="763904" h="76200">
                <a:moveTo>
                  <a:pt x="239768" y="33822"/>
                </a:moveTo>
                <a:lnTo>
                  <a:pt x="239740" y="43347"/>
                </a:lnTo>
                <a:lnTo>
                  <a:pt x="268315" y="43432"/>
                </a:lnTo>
                <a:lnTo>
                  <a:pt x="268343" y="33907"/>
                </a:lnTo>
                <a:lnTo>
                  <a:pt x="239768" y="33822"/>
                </a:lnTo>
                <a:close/>
              </a:path>
              <a:path w="763904" h="76200">
                <a:moveTo>
                  <a:pt x="201668" y="33709"/>
                </a:moveTo>
                <a:lnTo>
                  <a:pt x="201640" y="43234"/>
                </a:lnTo>
                <a:lnTo>
                  <a:pt x="230215" y="43319"/>
                </a:lnTo>
                <a:lnTo>
                  <a:pt x="230243" y="33794"/>
                </a:lnTo>
                <a:lnTo>
                  <a:pt x="201668" y="33709"/>
                </a:lnTo>
                <a:close/>
              </a:path>
              <a:path w="763904" h="76200">
                <a:moveTo>
                  <a:pt x="163568" y="33596"/>
                </a:moveTo>
                <a:lnTo>
                  <a:pt x="163540" y="43121"/>
                </a:lnTo>
                <a:lnTo>
                  <a:pt x="192115" y="43206"/>
                </a:lnTo>
                <a:lnTo>
                  <a:pt x="192143" y="33681"/>
                </a:lnTo>
                <a:lnTo>
                  <a:pt x="163568" y="33596"/>
                </a:lnTo>
                <a:close/>
              </a:path>
              <a:path w="763904" h="76200">
                <a:moveTo>
                  <a:pt x="125468" y="33483"/>
                </a:moveTo>
                <a:lnTo>
                  <a:pt x="125440" y="43008"/>
                </a:lnTo>
                <a:lnTo>
                  <a:pt x="154015" y="43093"/>
                </a:lnTo>
                <a:lnTo>
                  <a:pt x="154043" y="33568"/>
                </a:lnTo>
                <a:lnTo>
                  <a:pt x="125468" y="33483"/>
                </a:lnTo>
                <a:close/>
              </a:path>
              <a:path w="763904" h="76200">
                <a:moveTo>
                  <a:pt x="87368" y="33370"/>
                </a:moveTo>
                <a:lnTo>
                  <a:pt x="87340" y="42895"/>
                </a:lnTo>
                <a:lnTo>
                  <a:pt x="115915" y="42980"/>
                </a:lnTo>
                <a:lnTo>
                  <a:pt x="115943" y="33455"/>
                </a:lnTo>
                <a:lnTo>
                  <a:pt x="87368" y="33370"/>
                </a:lnTo>
                <a:close/>
              </a:path>
              <a:path w="763904" h="76200">
                <a:moveTo>
                  <a:pt x="76313" y="0"/>
                </a:moveTo>
                <a:lnTo>
                  <a:pt x="0" y="37873"/>
                </a:lnTo>
                <a:lnTo>
                  <a:pt x="76086" y="76200"/>
                </a:lnTo>
                <a:lnTo>
                  <a:pt x="76185" y="42862"/>
                </a:lnTo>
                <a:lnTo>
                  <a:pt x="63484" y="42824"/>
                </a:lnTo>
                <a:lnTo>
                  <a:pt x="63513" y="33299"/>
                </a:lnTo>
                <a:lnTo>
                  <a:pt x="76214" y="33299"/>
                </a:lnTo>
                <a:lnTo>
                  <a:pt x="76313" y="0"/>
                </a:lnTo>
                <a:close/>
              </a:path>
              <a:path w="763904" h="76200">
                <a:moveTo>
                  <a:pt x="76214" y="33337"/>
                </a:moveTo>
                <a:lnTo>
                  <a:pt x="76185" y="42862"/>
                </a:lnTo>
                <a:lnTo>
                  <a:pt x="77815" y="42867"/>
                </a:lnTo>
                <a:lnTo>
                  <a:pt x="77843" y="33342"/>
                </a:lnTo>
                <a:lnTo>
                  <a:pt x="76214" y="33337"/>
                </a:lnTo>
                <a:close/>
              </a:path>
              <a:path w="763904" h="76200">
                <a:moveTo>
                  <a:pt x="63513" y="33299"/>
                </a:moveTo>
                <a:lnTo>
                  <a:pt x="63484" y="42824"/>
                </a:lnTo>
                <a:lnTo>
                  <a:pt x="76185" y="42862"/>
                </a:lnTo>
                <a:lnTo>
                  <a:pt x="76214" y="33337"/>
                </a:lnTo>
                <a:lnTo>
                  <a:pt x="63513" y="33299"/>
                </a:lnTo>
                <a:close/>
              </a:path>
              <a:path w="763904" h="76200">
                <a:moveTo>
                  <a:pt x="76214" y="33299"/>
                </a:moveTo>
                <a:lnTo>
                  <a:pt x="63513" y="33299"/>
                </a:lnTo>
                <a:lnTo>
                  <a:pt x="76214" y="33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8209441" y="3165301"/>
            <a:ext cx="101600" cy="407247"/>
          </a:xfrm>
          <a:custGeom>
            <a:avLst/>
            <a:gdLst/>
            <a:ahLst/>
            <a:cxnLst/>
            <a:rect l="l" t="t" r="r" b="b"/>
            <a:pathLst>
              <a:path w="76200" h="305435">
                <a:moveTo>
                  <a:pt x="33337" y="229161"/>
                </a:moveTo>
                <a:lnTo>
                  <a:pt x="0" y="229161"/>
                </a:lnTo>
                <a:lnTo>
                  <a:pt x="38100" y="305361"/>
                </a:lnTo>
                <a:lnTo>
                  <a:pt x="69850" y="241861"/>
                </a:lnTo>
                <a:lnTo>
                  <a:pt x="33337" y="241861"/>
                </a:lnTo>
                <a:lnTo>
                  <a:pt x="33337" y="229161"/>
                </a:lnTo>
                <a:close/>
              </a:path>
              <a:path w="76200" h="305435">
                <a:moveTo>
                  <a:pt x="42861" y="0"/>
                </a:moveTo>
                <a:lnTo>
                  <a:pt x="33336" y="0"/>
                </a:lnTo>
                <a:lnTo>
                  <a:pt x="33337" y="241861"/>
                </a:lnTo>
                <a:lnTo>
                  <a:pt x="42862" y="241861"/>
                </a:lnTo>
                <a:lnTo>
                  <a:pt x="42861" y="0"/>
                </a:lnTo>
                <a:close/>
              </a:path>
              <a:path w="76200" h="305435">
                <a:moveTo>
                  <a:pt x="76200" y="229161"/>
                </a:moveTo>
                <a:lnTo>
                  <a:pt x="42862" y="229161"/>
                </a:lnTo>
                <a:lnTo>
                  <a:pt x="42862" y="241861"/>
                </a:lnTo>
                <a:lnTo>
                  <a:pt x="69850" y="241861"/>
                </a:lnTo>
                <a:lnTo>
                  <a:pt x="76200" y="22916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5122615" y="4151515"/>
            <a:ext cx="2120053" cy="111760"/>
          </a:xfrm>
          <a:custGeom>
            <a:avLst/>
            <a:gdLst/>
            <a:ahLst/>
            <a:cxnLst/>
            <a:rect l="l" t="t" r="r" b="b"/>
            <a:pathLst>
              <a:path w="1590039" h="83819">
                <a:moveTo>
                  <a:pt x="1589591" y="0"/>
                </a:moveTo>
                <a:lnTo>
                  <a:pt x="1585543" y="37885"/>
                </a:lnTo>
                <a:lnTo>
                  <a:pt x="1582644" y="41676"/>
                </a:lnTo>
                <a:lnTo>
                  <a:pt x="801742" y="41676"/>
                </a:lnTo>
                <a:lnTo>
                  <a:pt x="794830" y="79145"/>
                </a:lnTo>
                <a:lnTo>
                  <a:pt x="794795" y="83353"/>
                </a:lnTo>
                <a:lnTo>
                  <a:pt x="790747" y="45467"/>
                </a:lnTo>
                <a:lnTo>
                  <a:pt x="787848" y="41676"/>
                </a:lnTo>
                <a:lnTo>
                  <a:pt x="6947" y="41676"/>
                </a:lnTo>
                <a:lnTo>
                  <a:pt x="34" y="4207"/>
                </a:lnTo>
                <a:lnTo>
                  <a:pt x="0" y="6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6067065" y="4286165"/>
            <a:ext cx="2362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127995" y="4420307"/>
                <a:ext cx="4817195" cy="20929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 b="1" dirty="0"/>
                  <a:t>Observation 1: </a:t>
                </a:r>
                <a:r>
                  <a:rPr lang="en-US" sz="2400" dirty="0"/>
                  <a:t>fix some pair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pc="-7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 spc="87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400" spc="-140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pc="67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𝜎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dirty="0">
                        <a:latin typeface="Cambria Math"/>
                        <a:cs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if we pick R randomly (independently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spc="-7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sz="2400" spc="87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, </m:t>
                    </m:r>
                    <m:r>
                      <m:rPr>
                        <m:nor/>
                      </m:rPr>
                      <a:rPr lang="en-US" sz="2400" spc="-140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spc="67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𝜎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2060"/>
                        </a:solidFill>
                        <a:latin typeface="Cambria Math"/>
                        <a:cs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400" dirty="0">
                        <a:latin typeface="Cambria Math"/>
                        <a:cs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) then we have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spc="-7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Cambria Math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en-US" sz="2400" spc="87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Cambria Math"/>
                              </a:rPr>
                              <m:t>𝑖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Cambria Math"/>
                              </a:rPr>
                              <m:t>, </m:t>
                            </m:r>
                            <m:r>
                              <m:rPr>
                                <m:nor/>
                              </m:rPr>
                              <a:rPr lang="en-US" sz="2400" spc="-140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Cambria Math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spc="67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Cambria Math"/>
                              </a:rPr>
                              <m:t>𝜎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Cambria Math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2400" dirty="0">
                                <a:latin typeface="Cambria Math"/>
                                <a:cs typeface="Cambria Math"/>
                              </a:rPr>
                              <m:t> 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wins</m:t>
                        </m:r>
                      </m:e>
                    </m:d>
                    <m: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995" y="4420307"/>
                <a:ext cx="4817195" cy="2092911"/>
              </a:xfrm>
              <a:prstGeom prst="rect">
                <a:avLst/>
              </a:prstGeom>
              <a:blipFill>
                <a:blip r:embed="rId4"/>
                <a:stretch>
                  <a:fillRect l="-1006" r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33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60867" y="6015789"/>
            <a:ext cx="421488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528193" y="0"/>
            <a:ext cx="225774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39">
              <a:lnSpc>
                <a:spcPts val="1754"/>
              </a:lnSpc>
            </a:pPr>
            <a:r>
              <a:rPr spc="-50" dirty="0"/>
              <a:t>7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4713" y="2410788"/>
            <a:ext cx="5998548" cy="625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z="4062" b="1" spc="-327" dirty="0">
                <a:latin typeface="Arial Black"/>
                <a:cs typeface="Arial Black"/>
              </a:rPr>
              <a:t>Time-Memory</a:t>
            </a:r>
            <a:r>
              <a:rPr sz="4062" b="1" spc="119" dirty="0">
                <a:latin typeface="Arial Black"/>
                <a:cs typeface="Arial Black"/>
              </a:rPr>
              <a:t> </a:t>
            </a:r>
            <a:r>
              <a:rPr sz="4062" b="1" spc="-386" dirty="0">
                <a:latin typeface="Arial Black"/>
                <a:cs typeface="Arial Black"/>
              </a:rPr>
              <a:t>Trade-offs</a:t>
            </a:r>
            <a:endParaRPr sz="406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235911317"/>
      </p:ext>
    </p:extLst>
  </p:cSld>
  <p:clrMapOvr>
    <a:masterClrMapping/>
  </p:clrMapOvr>
  <p:transition>
    <p:cut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Information-theoretic</a:t>
            </a:r>
            <a:r>
              <a:rPr spc="-120" dirty="0"/>
              <a:t> </a:t>
            </a:r>
            <a:r>
              <a:rPr dirty="0"/>
              <a:t>game</a:t>
            </a:r>
          </a:p>
        </p:txBody>
      </p:sp>
      <p:sp>
        <p:nvSpPr>
          <p:cNvPr id="3" name="object 3"/>
          <p:cNvSpPr/>
          <p:nvPr/>
        </p:nvSpPr>
        <p:spPr>
          <a:xfrm>
            <a:off x="7866771" y="1787239"/>
            <a:ext cx="1360592" cy="668867"/>
          </a:xfrm>
          <a:custGeom>
            <a:avLst/>
            <a:gdLst/>
            <a:ahLst/>
            <a:cxnLst/>
            <a:rect l="l" t="t" r="r" b="b"/>
            <a:pathLst>
              <a:path w="1020445" h="501650">
                <a:moveTo>
                  <a:pt x="0" y="0"/>
                </a:moveTo>
                <a:lnTo>
                  <a:pt x="1020277" y="0"/>
                </a:lnTo>
                <a:lnTo>
                  <a:pt x="1020277" y="501585"/>
                </a:lnTo>
                <a:lnTo>
                  <a:pt x="0" y="501585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866771" y="1787239"/>
            <a:ext cx="1360592" cy="524994"/>
          </a:xfrm>
          <a:prstGeom prst="rect">
            <a:avLst/>
          </a:prstGeom>
        </p:spPr>
        <p:txBody>
          <a:bodyPr vert="horz" wrap="square" lIns="0" tIns="113453" rIns="0" bIns="0" rtlCol="0">
            <a:spAutoFit/>
          </a:bodyPr>
          <a:lstStyle/>
          <a:p>
            <a:pPr marL="451262">
              <a:spcBef>
                <a:spcPts val="893"/>
              </a:spcBef>
            </a:pP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lang="en-US" sz="3000" spc="10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66769" y="3572448"/>
            <a:ext cx="1360592" cy="523285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11760" rIns="0" bIns="0" rtlCol="0">
            <a:spAutoFit/>
          </a:bodyPr>
          <a:lstStyle/>
          <a:p>
            <a:pPr marL="447029">
              <a:spcBef>
                <a:spcPts val="880"/>
              </a:spcBef>
            </a:pPr>
            <a:r>
              <a:rPr sz="2667" spc="-33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lang="en-US" sz="3000" spc="-4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endParaRPr sz="3000" baseline="-14814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36835" y="1200912"/>
            <a:ext cx="1625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000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30336" y="1466967"/>
            <a:ext cx="678179" cy="315805"/>
          </a:xfrm>
          <a:custGeom>
            <a:avLst/>
            <a:gdLst/>
            <a:ahLst/>
            <a:cxnLst/>
            <a:rect l="l" t="t" r="r" b="b"/>
            <a:pathLst>
              <a:path w="508635" h="236855">
                <a:moveTo>
                  <a:pt x="432208" y="0"/>
                </a:moveTo>
                <a:lnTo>
                  <a:pt x="428983" y="0"/>
                </a:lnTo>
                <a:lnTo>
                  <a:pt x="428983" y="9424"/>
                </a:lnTo>
                <a:lnTo>
                  <a:pt x="430843" y="9424"/>
                </a:lnTo>
                <a:lnTo>
                  <a:pt x="439347" y="10009"/>
                </a:lnTo>
                <a:lnTo>
                  <a:pt x="468531" y="39706"/>
                </a:lnTo>
                <a:lnTo>
                  <a:pt x="469167" y="49733"/>
                </a:lnTo>
                <a:lnTo>
                  <a:pt x="469167" y="55520"/>
                </a:lnTo>
                <a:lnTo>
                  <a:pt x="468340" y="62671"/>
                </a:lnTo>
                <a:lnTo>
                  <a:pt x="465033" y="79705"/>
                </a:lnTo>
                <a:lnTo>
                  <a:pt x="464206" y="85782"/>
                </a:lnTo>
                <a:lnTo>
                  <a:pt x="464206" y="96448"/>
                </a:lnTo>
                <a:lnTo>
                  <a:pt x="466272" y="102215"/>
                </a:lnTo>
                <a:lnTo>
                  <a:pt x="474541" y="111227"/>
                </a:lnTo>
                <a:lnTo>
                  <a:pt x="479461" y="114555"/>
                </a:lnTo>
                <a:lnTo>
                  <a:pt x="485166" y="116705"/>
                </a:lnTo>
                <a:lnTo>
                  <a:pt x="485166" y="118938"/>
                </a:lnTo>
                <a:lnTo>
                  <a:pt x="479461" y="121088"/>
                </a:lnTo>
                <a:lnTo>
                  <a:pt x="474541" y="124415"/>
                </a:lnTo>
                <a:lnTo>
                  <a:pt x="466272" y="133427"/>
                </a:lnTo>
                <a:lnTo>
                  <a:pt x="464206" y="139194"/>
                </a:lnTo>
                <a:lnTo>
                  <a:pt x="464206" y="149861"/>
                </a:lnTo>
                <a:lnTo>
                  <a:pt x="465033" y="155938"/>
                </a:lnTo>
                <a:lnTo>
                  <a:pt x="468340" y="172970"/>
                </a:lnTo>
                <a:lnTo>
                  <a:pt x="469167" y="180122"/>
                </a:lnTo>
                <a:lnTo>
                  <a:pt x="469167" y="185910"/>
                </a:lnTo>
                <a:lnTo>
                  <a:pt x="468531" y="196316"/>
                </a:lnTo>
                <a:lnTo>
                  <a:pt x="439347" y="226500"/>
                </a:lnTo>
                <a:lnTo>
                  <a:pt x="430843" y="227086"/>
                </a:lnTo>
                <a:lnTo>
                  <a:pt x="428983" y="227086"/>
                </a:lnTo>
                <a:lnTo>
                  <a:pt x="428983" y="236512"/>
                </a:lnTo>
                <a:lnTo>
                  <a:pt x="432208" y="236512"/>
                </a:lnTo>
                <a:lnTo>
                  <a:pt x="445862" y="235492"/>
                </a:lnTo>
                <a:lnTo>
                  <a:pt x="482123" y="215897"/>
                </a:lnTo>
                <a:lnTo>
                  <a:pt x="490251" y="183677"/>
                </a:lnTo>
                <a:lnTo>
                  <a:pt x="490251" y="176815"/>
                </a:lnTo>
                <a:lnTo>
                  <a:pt x="489280" y="169001"/>
                </a:lnTo>
                <a:lnTo>
                  <a:pt x="485394" y="151472"/>
                </a:lnTo>
                <a:lnTo>
                  <a:pt x="484422" y="145602"/>
                </a:lnTo>
                <a:lnTo>
                  <a:pt x="484422" y="136921"/>
                </a:lnTo>
                <a:lnTo>
                  <a:pt x="486385" y="132270"/>
                </a:lnTo>
                <a:lnTo>
                  <a:pt x="494240" y="125077"/>
                </a:lnTo>
                <a:lnTo>
                  <a:pt x="500172" y="123154"/>
                </a:lnTo>
                <a:lnTo>
                  <a:pt x="508110" y="122906"/>
                </a:lnTo>
                <a:lnTo>
                  <a:pt x="508110" y="112736"/>
                </a:lnTo>
                <a:lnTo>
                  <a:pt x="500172" y="112488"/>
                </a:lnTo>
                <a:lnTo>
                  <a:pt x="494240" y="110566"/>
                </a:lnTo>
                <a:lnTo>
                  <a:pt x="486385" y="103372"/>
                </a:lnTo>
                <a:lnTo>
                  <a:pt x="484422" y="98722"/>
                </a:lnTo>
                <a:lnTo>
                  <a:pt x="484422" y="90040"/>
                </a:lnTo>
                <a:lnTo>
                  <a:pt x="485394" y="84170"/>
                </a:lnTo>
                <a:lnTo>
                  <a:pt x="489280" y="66640"/>
                </a:lnTo>
                <a:lnTo>
                  <a:pt x="490251" y="58827"/>
                </a:lnTo>
                <a:lnTo>
                  <a:pt x="490251" y="51964"/>
                </a:lnTo>
                <a:lnTo>
                  <a:pt x="489348" y="39876"/>
                </a:lnTo>
                <a:lnTo>
                  <a:pt x="467659" y="7685"/>
                </a:lnTo>
                <a:lnTo>
                  <a:pt x="445862" y="1018"/>
                </a:lnTo>
                <a:lnTo>
                  <a:pt x="432208" y="0"/>
                </a:lnTo>
                <a:close/>
              </a:path>
              <a:path w="508635" h="236855">
                <a:moveTo>
                  <a:pt x="79127" y="0"/>
                </a:moveTo>
                <a:lnTo>
                  <a:pt x="75902" y="0"/>
                </a:lnTo>
                <a:lnTo>
                  <a:pt x="62248" y="1018"/>
                </a:lnTo>
                <a:lnTo>
                  <a:pt x="25987" y="20552"/>
                </a:lnTo>
                <a:lnTo>
                  <a:pt x="17860" y="51841"/>
                </a:lnTo>
                <a:lnTo>
                  <a:pt x="17860" y="58703"/>
                </a:lnTo>
                <a:lnTo>
                  <a:pt x="18831" y="66517"/>
                </a:lnTo>
                <a:lnTo>
                  <a:pt x="22717" y="84046"/>
                </a:lnTo>
                <a:lnTo>
                  <a:pt x="23689" y="89916"/>
                </a:lnTo>
                <a:lnTo>
                  <a:pt x="23689" y="98597"/>
                </a:lnTo>
                <a:lnTo>
                  <a:pt x="21725" y="103248"/>
                </a:lnTo>
                <a:lnTo>
                  <a:pt x="13870" y="110441"/>
                </a:lnTo>
                <a:lnTo>
                  <a:pt x="7937" y="112364"/>
                </a:lnTo>
                <a:lnTo>
                  <a:pt x="0" y="112612"/>
                </a:lnTo>
                <a:lnTo>
                  <a:pt x="0" y="122782"/>
                </a:lnTo>
                <a:lnTo>
                  <a:pt x="7937" y="123031"/>
                </a:lnTo>
                <a:lnTo>
                  <a:pt x="13870" y="124952"/>
                </a:lnTo>
                <a:lnTo>
                  <a:pt x="21725" y="132146"/>
                </a:lnTo>
                <a:lnTo>
                  <a:pt x="23689" y="136796"/>
                </a:lnTo>
                <a:lnTo>
                  <a:pt x="23689" y="145478"/>
                </a:lnTo>
                <a:lnTo>
                  <a:pt x="22717" y="151349"/>
                </a:lnTo>
                <a:lnTo>
                  <a:pt x="18831" y="168878"/>
                </a:lnTo>
                <a:lnTo>
                  <a:pt x="17860" y="176691"/>
                </a:lnTo>
                <a:lnTo>
                  <a:pt x="17860" y="183554"/>
                </a:lnTo>
                <a:lnTo>
                  <a:pt x="18762" y="196076"/>
                </a:lnTo>
                <a:lnTo>
                  <a:pt x="40451" y="228826"/>
                </a:lnTo>
                <a:lnTo>
                  <a:pt x="75902" y="236512"/>
                </a:lnTo>
                <a:lnTo>
                  <a:pt x="79127" y="236512"/>
                </a:lnTo>
                <a:lnTo>
                  <a:pt x="79127" y="227086"/>
                </a:lnTo>
                <a:lnTo>
                  <a:pt x="77266" y="227086"/>
                </a:lnTo>
                <a:lnTo>
                  <a:pt x="68763" y="226500"/>
                </a:lnTo>
                <a:lnTo>
                  <a:pt x="39580" y="196247"/>
                </a:lnTo>
                <a:lnTo>
                  <a:pt x="38944" y="185787"/>
                </a:lnTo>
                <a:lnTo>
                  <a:pt x="38944" y="179998"/>
                </a:lnTo>
                <a:lnTo>
                  <a:pt x="39771" y="172847"/>
                </a:lnTo>
                <a:lnTo>
                  <a:pt x="43078" y="155813"/>
                </a:lnTo>
                <a:lnTo>
                  <a:pt x="43905" y="149736"/>
                </a:lnTo>
                <a:lnTo>
                  <a:pt x="43905" y="139071"/>
                </a:lnTo>
                <a:lnTo>
                  <a:pt x="41837" y="133304"/>
                </a:lnTo>
                <a:lnTo>
                  <a:pt x="33569" y="124291"/>
                </a:lnTo>
                <a:lnTo>
                  <a:pt x="28649" y="120963"/>
                </a:lnTo>
                <a:lnTo>
                  <a:pt x="22945" y="118813"/>
                </a:lnTo>
                <a:lnTo>
                  <a:pt x="22945" y="116580"/>
                </a:lnTo>
                <a:lnTo>
                  <a:pt x="28649" y="114432"/>
                </a:lnTo>
                <a:lnTo>
                  <a:pt x="33569" y="111103"/>
                </a:lnTo>
                <a:lnTo>
                  <a:pt x="41837" y="102091"/>
                </a:lnTo>
                <a:lnTo>
                  <a:pt x="43905" y="96324"/>
                </a:lnTo>
                <a:lnTo>
                  <a:pt x="43905" y="85657"/>
                </a:lnTo>
                <a:lnTo>
                  <a:pt x="43078" y="79580"/>
                </a:lnTo>
                <a:lnTo>
                  <a:pt x="39771" y="62548"/>
                </a:lnTo>
                <a:lnTo>
                  <a:pt x="38944" y="55396"/>
                </a:lnTo>
                <a:lnTo>
                  <a:pt x="38944" y="49608"/>
                </a:lnTo>
                <a:lnTo>
                  <a:pt x="39580" y="39636"/>
                </a:lnTo>
                <a:lnTo>
                  <a:pt x="68763" y="10009"/>
                </a:lnTo>
                <a:lnTo>
                  <a:pt x="77266" y="9424"/>
                </a:lnTo>
                <a:lnTo>
                  <a:pt x="79127" y="9424"/>
                </a:lnTo>
                <a:lnTo>
                  <a:pt x="79127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3575139" y="1384470"/>
            <a:ext cx="150452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770447" algn="l"/>
              </a:tabLst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𝑅</a:t>
            </a:r>
            <a:r>
              <a:rPr sz="2667" spc="-6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←	0,1</a:t>
            </a:r>
            <a:r>
              <a:rPr sz="2667" spc="3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spc="1020" baseline="2777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endParaRPr sz="3000" baseline="27777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73448" y="1949821"/>
            <a:ext cx="4520353" cy="334433"/>
          </a:xfrm>
          <a:custGeom>
            <a:avLst/>
            <a:gdLst/>
            <a:ahLst/>
            <a:cxnLst/>
            <a:rect l="l" t="t" r="r" b="b"/>
            <a:pathLst>
              <a:path w="3390265" h="250825">
                <a:moveTo>
                  <a:pt x="0" y="0"/>
                </a:moveTo>
                <a:lnTo>
                  <a:pt x="3390091" y="0"/>
                </a:lnTo>
                <a:lnTo>
                  <a:pt x="33900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496155" y="2456020"/>
            <a:ext cx="101600" cy="1116753"/>
          </a:xfrm>
          <a:custGeom>
            <a:avLst/>
            <a:gdLst/>
            <a:ahLst/>
            <a:cxnLst/>
            <a:rect l="l" t="t" r="r" b="b"/>
            <a:pathLst>
              <a:path w="76200" h="837564">
                <a:moveTo>
                  <a:pt x="33337" y="761122"/>
                </a:moveTo>
                <a:lnTo>
                  <a:pt x="0" y="761122"/>
                </a:lnTo>
                <a:lnTo>
                  <a:pt x="38100" y="837322"/>
                </a:lnTo>
                <a:lnTo>
                  <a:pt x="69850" y="773822"/>
                </a:lnTo>
                <a:lnTo>
                  <a:pt x="33337" y="773822"/>
                </a:lnTo>
                <a:lnTo>
                  <a:pt x="33337" y="761122"/>
                </a:lnTo>
                <a:close/>
              </a:path>
              <a:path w="76200" h="837564">
                <a:moveTo>
                  <a:pt x="42863" y="0"/>
                </a:moveTo>
                <a:lnTo>
                  <a:pt x="33338" y="0"/>
                </a:lnTo>
                <a:lnTo>
                  <a:pt x="33337" y="773822"/>
                </a:lnTo>
                <a:lnTo>
                  <a:pt x="42862" y="773822"/>
                </a:lnTo>
                <a:lnTo>
                  <a:pt x="42863" y="0"/>
                </a:lnTo>
                <a:close/>
              </a:path>
              <a:path w="76200" h="837564">
                <a:moveTo>
                  <a:pt x="76200" y="761122"/>
                </a:moveTo>
                <a:lnTo>
                  <a:pt x="42862" y="761122"/>
                </a:lnTo>
                <a:lnTo>
                  <a:pt x="42862" y="773822"/>
                </a:lnTo>
                <a:lnTo>
                  <a:pt x="69850" y="773822"/>
                </a:lnTo>
                <a:lnTo>
                  <a:pt x="76200" y="761122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8541372" y="2764875"/>
            <a:ext cx="95307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667" spc="87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67" dirty="0">
                <a:solidFill>
                  <a:srgbClr val="002060"/>
                </a:solidFill>
                <a:latin typeface="Cambria Math"/>
                <a:cs typeface="Cambria Math"/>
              </a:rPr>
              <a:t>𝜎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73447" y="1949821"/>
            <a:ext cx="1823720" cy="334433"/>
          </a:xfrm>
          <a:custGeom>
            <a:avLst/>
            <a:gdLst/>
            <a:ahLst/>
            <a:cxnLst/>
            <a:rect l="l" t="t" r="r" b="b"/>
            <a:pathLst>
              <a:path w="1367789" h="250825">
                <a:moveTo>
                  <a:pt x="0" y="0"/>
                </a:moveTo>
                <a:lnTo>
                  <a:pt x="1367362" y="0"/>
                </a:lnTo>
                <a:lnTo>
                  <a:pt x="1367362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847E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973447" y="1949821"/>
            <a:ext cx="1823720" cy="334433"/>
          </a:xfrm>
          <a:custGeom>
            <a:avLst/>
            <a:gdLst/>
            <a:ahLst/>
            <a:cxnLst/>
            <a:rect l="l" t="t" r="r" b="b"/>
            <a:pathLst>
              <a:path w="1367789" h="250825">
                <a:moveTo>
                  <a:pt x="0" y="0"/>
                </a:moveTo>
                <a:lnTo>
                  <a:pt x="1367362" y="0"/>
                </a:lnTo>
                <a:lnTo>
                  <a:pt x="1367362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847E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493547" y="2070487"/>
            <a:ext cx="1373292" cy="101600"/>
          </a:xfrm>
          <a:custGeom>
            <a:avLst/>
            <a:gdLst/>
            <a:ahLst/>
            <a:cxnLst/>
            <a:rect l="l" t="t" r="r" b="b"/>
            <a:pathLst>
              <a:path w="1029970" h="76200">
                <a:moveTo>
                  <a:pt x="953703" y="42863"/>
                </a:moveTo>
                <a:lnTo>
                  <a:pt x="953590" y="76200"/>
                </a:lnTo>
                <a:lnTo>
                  <a:pt x="1020743" y="42905"/>
                </a:lnTo>
                <a:lnTo>
                  <a:pt x="966402" y="42905"/>
                </a:lnTo>
                <a:lnTo>
                  <a:pt x="953703" y="42863"/>
                </a:lnTo>
                <a:close/>
              </a:path>
              <a:path w="1029970" h="76200">
                <a:moveTo>
                  <a:pt x="953735" y="33338"/>
                </a:moveTo>
                <a:lnTo>
                  <a:pt x="953703" y="42863"/>
                </a:lnTo>
                <a:lnTo>
                  <a:pt x="966402" y="42905"/>
                </a:lnTo>
                <a:lnTo>
                  <a:pt x="966434" y="33380"/>
                </a:lnTo>
                <a:lnTo>
                  <a:pt x="953735" y="33338"/>
                </a:lnTo>
                <a:close/>
              </a:path>
              <a:path w="1029970" h="76200">
                <a:moveTo>
                  <a:pt x="953847" y="0"/>
                </a:moveTo>
                <a:lnTo>
                  <a:pt x="953735" y="33338"/>
                </a:lnTo>
                <a:lnTo>
                  <a:pt x="966434" y="33380"/>
                </a:lnTo>
                <a:lnTo>
                  <a:pt x="966402" y="42905"/>
                </a:lnTo>
                <a:lnTo>
                  <a:pt x="1020743" y="42905"/>
                </a:lnTo>
                <a:lnTo>
                  <a:pt x="1029919" y="38356"/>
                </a:lnTo>
                <a:lnTo>
                  <a:pt x="953847" y="0"/>
                </a:lnTo>
                <a:close/>
              </a:path>
              <a:path w="1029970" h="76200">
                <a:moveTo>
                  <a:pt x="33" y="30134"/>
                </a:moveTo>
                <a:lnTo>
                  <a:pt x="0" y="39659"/>
                </a:lnTo>
                <a:lnTo>
                  <a:pt x="953703" y="42863"/>
                </a:lnTo>
                <a:lnTo>
                  <a:pt x="953735" y="33338"/>
                </a:lnTo>
                <a:lnTo>
                  <a:pt x="33" y="30134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796596" y="1949821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0" y="0"/>
                </a:lnTo>
                <a:lnTo>
                  <a:pt x="1589590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43C0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796596" y="1949821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1" y="0"/>
                </a:lnTo>
                <a:lnTo>
                  <a:pt x="15895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43C0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242068" y="3853560"/>
            <a:ext cx="624840" cy="101600"/>
          </a:xfrm>
          <a:custGeom>
            <a:avLst/>
            <a:gdLst/>
            <a:ahLst/>
            <a:cxnLst/>
            <a:rect l="l" t="t" r="r" b="b"/>
            <a:pathLst>
              <a:path w="468629" h="76200">
                <a:moveTo>
                  <a:pt x="76380" y="0"/>
                </a:moveTo>
                <a:lnTo>
                  <a:pt x="0" y="37738"/>
                </a:lnTo>
                <a:lnTo>
                  <a:pt x="76018" y="76198"/>
                </a:lnTo>
                <a:lnTo>
                  <a:pt x="76176" y="42861"/>
                </a:lnTo>
                <a:lnTo>
                  <a:pt x="63477" y="42801"/>
                </a:lnTo>
                <a:lnTo>
                  <a:pt x="63522" y="33276"/>
                </a:lnTo>
                <a:lnTo>
                  <a:pt x="76222" y="33276"/>
                </a:lnTo>
                <a:lnTo>
                  <a:pt x="76380" y="0"/>
                </a:lnTo>
                <a:close/>
              </a:path>
              <a:path w="468629" h="76200">
                <a:moveTo>
                  <a:pt x="76221" y="33336"/>
                </a:moveTo>
                <a:lnTo>
                  <a:pt x="76176" y="42861"/>
                </a:lnTo>
                <a:lnTo>
                  <a:pt x="468504" y="44721"/>
                </a:lnTo>
                <a:lnTo>
                  <a:pt x="468548" y="35196"/>
                </a:lnTo>
                <a:lnTo>
                  <a:pt x="76221" y="33336"/>
                </a:lnTo>
                <a:close/>
              </a:path>
              <a:path w="468629" h="76200">
                <a:moveTo>
                  <a:pt x="63522" y="33276"/>
                </a:moveTo>
                <a:lnTo>
                  <a:pt x="63477" y="42801"/>
                </a:lnTo>
                <a:lnTo>
                  <a:pt x="76176" y="42861"/>
                </a:lnTo>
                <a:lnTo>
                  <a:pt x="76221" y="33336"/>
                </a:lnTo>
                <a:lnTo>
                  <a:pt x="63522" y="33276"/>
                </a:lnTo>
                <a:close/>
              </a:path>
              <a:path w="468629" h="76200">
                <a:moveTo>
                  <a:pt x="76222" y="33276"/>
                </a:moveTo>
                <a:lnTo>
                  <a:pt x="63522" y="33276"/>
                </a:lnTo>
                <a:lnTo>
                  <a:pt x="76221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10221567" y="2992012"/>
            <a:ext cx="0" cy="308187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07"/>
                </a:lnTo>
              </a:path>
            </a:pathLst>
          </a:custGeom>
          <a:ln w="1909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9907115" y="2992012"/>
            <a:ext cx="0" cy="308187"/>
          </a:xfrm>
          <a:custGeom>
            <a:avLst/>
            <a:gdLst/>
            <a:ahLst/>
            <a:cxnLst/>
            <a:rect l="l" t="t" r="r" b="b"/>
            <a:pathLst>
              <a:path h="231139">
                <a:moveTo>
                  <a:pt x="0" y="0"/>
                </a:moveTo>
                <a:lnTo>
                  <a:pt x="0" y="230807"/>
                </a:lnTo>
              </a:path>
            </a:pathLst>
          </a:custGeom>
          <a:ln w="1909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9685135" y="2498006"/>
            <a:ext cx="1388533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𝑖 ≤ 𝐿  −</a:t>
            </a:r>
            <a:r>
              <a:rPr sz="2667" spc="-1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  <a:p>
            <a:pPr marL="99058" algn="ctr">
              <a:tabLst>
                <a:tab pos="507141" algn="l"/>
              </a:tabLst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𝜎	≤</a:t>
            </a:r>
            <a:r>
              <a:rPr sz="2667" spc="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56192" y="596052"/>
            <a:ext cx="21733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33" dirty="0">
                <a:solidFill>
                  <a:srgbClr val="002060"/>
                </a:solidFill>
                <a:latin typeface="Cambria Math"/>
                <a:cs typeface="Cambria Math"/>
              </a:rPr>
              <a:t>𝐿,</a:t>
            </a:r>
            <a:r>
              <a:rPr sz="2667" spc="-4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∈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ℕ</a:t>
            </a:r>
            <a:r>
              <a:rPr sz="2667" spc="-7" dirty="0">
                <a:solidFill>
                  <a:srgbClr val="002060"/>
                </a:solidFill>
                <a:latin typeface="Candara"/>
                <a:cs typeface="Candara"/>
              </a:rPr>
              <a:t>,</a:t>
            </a:r>
            <a:r>
              <a:rPr sz="2667" spc="-387" dirty="0">
                <a:solidFill>
                  <a:srgbClr val="002060"/>
                </a:solidFill>
                <a:latin typeface="Candara"/>
                <a:cs typeface="Candara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r>
              <a:rPr sz="2667" spc="-339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≤  𝐿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1644" y="4906657"/>
            <a:ext cx="5996093" cy="1680633"/>
          </a:xfrm>
          <a:custGeom>
            <a:avLst/>
            <a:gdLst/>
            <a:ahLst/>
            <a:cxnLst/>
            <a:rect l="l" t="t" r="r" b="b"/>
            <a:pathLst>
              <a:path w="4497070" h="1260475">
                <a:moveTo>
                  <a:pt x="0" y="0"/>
                </a:moveTo>
                <a:lnTo>
                  <a:pt x="4496820" y="0"/>
                </a:lnTo>
                <a:lnTo>
                  <a:pt x="4496820" y="1260089"/>
                </a:lnTo>
                <a:lnTo>
                  <a:pt x="0" y="1260089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4283986" y="5218632"/>
            <a:ext cx="903393" cy="314113"/>
          </a:xfrm>
          <a:custGeom>
            <a:avLst/>
            <a:gdLst/>
            <a:ahLst/>
            <a:cxnLst/>
            <a:rect l="l" t="t" r="r" b="b"/>
            <a:pathLst>
              <a:path w="677545" h="235585">
                <a:moveTo>
                  <a:pt x="602258" y="0"/>
                </a:moveTo>
                <a:lnTo>
                  <a:pt x="598909" y="9549"/>
                </a:lnTo>
                <a:lnTo>
                  <a:pt x="612528" y="15460"/>
                </a:lnTo>
                <a:lnTo>
                  <a:pt x="624241" y="23641"/>
                </a:lnTo>
                <a:lnTo>
                  <a:pt x="648023" y="61565"/>
                </a:lnTo>
                <a:lnTo>
                  <a:pt x="655836" y="116457"/>
                </a:lnTo>
                <a:lnTo>
                  <a:pt x="654964" y="137208"/>
                </a:lnTo>
                <a:lnTo>
                  <a:pt x="641883" y="188019"/>
                </a:lnTo>
                <a:lnTo>
                  <a:pt x="612687" y="219784"/>
                </a:lnTo>
                <a:lnTo>
                  <a:pt x="599281" y="225722"/>
                </a:lnTo>
                <a:lnTo>
                  <a:pt x="602258" y="235272"/>
                </a:lnTo>
                <a:lnTo>
                  <a:pt x="647208" y="208564"/>
                </a:lnTo>
                <a:lnTo>
                  <a:pt x="672455" y="159261"/>
                </a:lnTo>
                <a:lnTo>
                  <a:pt x="677292" y="117698"/>
                </a:lnTo>
                <a:lnTo>
                  <a:pt x="676079" y="96129"/>
                </a:lnTo>
                <a:lnTo>
                  <a:pt x="666374" y="57899"/>
                </a:lnTo>
                <a:lnTo>
                  <a:pt x="634271" y="15084"/>
                </a:lnTo>
                <a:lnTo>
                  <a:pt x="619315" y="6158"/>
                </a:lnTo>
                <a:lnTo>
                  <a:pt x="602258" y="0"/>
                </a:lnTo>
                <a:close/>
              </a:path>
              <a:path w="677545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4"/>
                </a:lnTo>
                <a:lnTo>
                  <a:pt x="53034" y="211521"/>
                </a:lnTo>
                <a:lnTo>
                  <a:pt x="29303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7" y="46818"/>
                </a:lnTo>
                <a:lnTo>
                  <a:pt x="64813" y="15460"/>
                </a:lnTo>
                <a:lnTo>
                  <a:pt x="78381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1085485" y="5135540"/>
            <a:ext cx="5620115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53"/>
              </a:lnSpc>
              <a:tabLst>
                <a:tab pos="4206135" algn="l"/>
              </a:tabLst>
            </a:pP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Lemma. </a:t>
            </a:r>
            <a:r>
              <a:rPr sz="2667" spc="-7" dirty="0">
                <a:latin typeface="Candara"/>
                <a:cs typeface="Candara"/>
              </a:rPr>
              <a:t>If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 = 2𝑆 + 𝑂 </a:t>
            </a:r>
            <a:r>
              <a:rPr sz="2667" spc="305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log</a:t>
            </a:r>
            <a:r>
              <a:rPr sz="2667" spc="-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𝐿	+ 𝜆 </a:t>
            </a:r>
            <a:r>
              <a:rPr sz="2667" spc="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latin typeface="Candara"/>
                <a:cs typeface="Candara"/>
              </a:rPr>
              <a:t>then</a:t>
            </a:r>
            <a:endParaRPr sz="2667" dirty="0">
              <a:latin typeface="Candara"/>
              <a:cs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object 28"/>
              <p:cNvSpPr txBox="1"/>
              <p:nvPr/>
            </p:nvSpPr>
            <p:spPr>
              <a:xfrm>
                <a:off x="1307650" y="5901717"/>
                <a:ext cx="4977893" cy="538609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2127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667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wins</m:t>
                      </m:r>
                      <m:r>
                        <a:rPr lang="en-US" sz="2667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]≤</m:t>
                      </m:r>
                      <m:f>
                        <m:fPr>
                          <m:ctrlPr>
                            <a:rPr lang="ar-AE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ar-AE" sz="2667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ar-AE" sz="2667" dirty="0">
                  <a:latin typeface="Cambria Math"/>
                  <a:cs typeface="Cambria Math"/>
                </a:endParaRPr>
              </a:p>
              <a:p>
                <a:pPr algn="r">
                  <a:lnSpc>
                    <a:spcPts val="2127"/>
                  </a:lnSpc>
                </a:pPr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8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650" y="5901717"/>
                <a:ext cx="4977893" cy="538609"/>
              </a:xfrm>
              <a:prstGeom prst="rect">
                <a:avLst/>
              </a:prstGeom>
              <a:blipFill>
                <a:blip r:embed="rId2"/>
                <a:stretch>
                  <a:fillRect t="-7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bject 29"/>
          <p:cNvSpPr txBox="1"/>
          <p:nvPr/>
        </p:nvSpPr>
        <p:spPr>
          <a:xfrm>
            <a:off x="3671038" y="3725334"/>
            <a:ext cx="2870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746138" y="3582416"/>
            <a:ext cx="14139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000" dirty="0">
                <a:solidFill>
                  <a:srgbClr val="FF0000"/>
                </a:solidFill>
                <a:latin typeface="Cambria Math"/>
                <a:cs typeface="Cambria Math"/>
              </a:rPr>
              <a:t>?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68665" y="2117017"/>
            <a:ext cx="6597227" cy="1049020"/>
          </a:xfrm>
          <a:custGeom>
            <a:avLst/>
            <a:gdLst/>
            <a:ahLst/>
            <a:cxnLst/>
            <a:rect l="l" t="t" r="r" b="b"/>
            <a:pathLst>
              <a:path w="4947920" h="786764">
                <a:moveTo>
                  <a:pt x="228584" y="0"/>
                </a:moveTo>
                <a:lnTo>
                  <a:pt x="0" y="0"/>
                </a:lnTo>
                <a:lnTo>
                  <a:pt x="0" y="786484"/>
                </a:lnTo>
                <a:lnTo>
                  <a:pt x="4947461" y="786484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1967097" y="2280232"/>
            <a:ext cx="3977280" cy="1298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2808596" y="2554901"/>
            <a:ext cx="1413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763025" y="2518326"/>
            <a:ext cx="2362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5122614" y="3736682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0" y="0"/>
                </a:lnTo>
                <a:lnTo>
                  <a:pt x="1589590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solidFill>
            <a:srgbClr val="843C0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5122614" y="3736682"/>
            <a:ext cx="2120053" cy="334433"/>
          </a:xfrm>
          <a:custGeom>
            <a:avLst/>
            <a:gdLst/>
            <a:ahLst/>
            <a:cxnLst/>
            <a:rect l="l" t="t" r="r" b="b"/>
            <a:pathLst>
              <a:path w="1590039" h="250825">
                <a:moveTo>
                  <a:pt x="0" y="0"/>
                </a:moveTo>
                <a:lnTo>
                  <a:pt x="1589591" y="0"/>
                </a:lnTo>
                <a:lnTo>
                  <a:pt x="1589591" y="250793"/>
                </a:lnTo>
                <a:lnTo>
                  <a:pt x="0" y="2507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843C0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104446" y="3850356"/>
            <a:ext cx="1018540" cy="101600"/>
          </a:xfrm>
          <a:custGeom>
            <a:avLst/>
            <a:gdLst/>
            <a:ahLst/>
            <a:cxnLst/>
            <a:rect l="l" t="t" r="r" b="b"/>
            <a:pathLst>
              <a:path w="763904" h="76200">
                <a:moveTo>
                  <a:pt x="735065" y="35293"/>
                </a:moveTo>
                <a:lnTo>
                  <a:pt x="735037" y="44818"/>
                </a:lnTo>
                <a:lnTo>
                  <a:pt x="763612" y="44903"/>
                </a:lnTo>
                <a:lnTo>
                  <a:pt x="763640" y="35378"/>
                </a:lnTo>
                <a:lnTo>
                  <a:pt x="735065" y="35293"/>
                </a:lnTo>
                <a:close/>
              </a:path>
              <a:path w="763904" h="76200">
                <a:moveTo>
                  <a:pt x="696965" y="35180"/>
                </a:moveTo>
                <a:lnTo>
                  <a:pt x="696937" y="44705"/>
                </a:lnTo>
                <a:lnTo>
                  <a:pt x="725512" y="44790"/>
                </a:lnTo>
                <a:lnTo>
                  <a:pt x="725540" y="35265"/>
                </a:lnTo>
                <a:lnTo>
                  <a:pt x="696965" y="35180"/>
                </a:lnTo>
                <a:close/>
              </a:path>
              <a:path w="763904" h="76200">
                <a:moveTo>
                  <a:pt x="658865" y="35067"/>
                </a:moveTo>
                <a:lnTo>
                  <a:pt x="658837" y="44592"/>
                </a:lnTo>
                <a:lnTo>
                  <a:pt x="687412" y="44677"/>
                </a:lnTo>
                <a:lnTo>
                  <a:pt x="687440" y="35152"/>
                </a:lnTo>
                <a:lnTo>
                  <a:pt x="658865" y="35067"/>
                </a:lnTo>
                <a:close/>
              </a:path>
              <a:path w="763904" h="76200">
                <a:moveTo>
                  <a:pt x="620767" y="34954"/>
                </a:moveTo>
                <a:lnTo>
                  <a:pt x="620737" y="44479"/>
                </a:lnTo>
                <a:lnTo>
                  <a:pt x="649312" y="44564"/>
                </a:lnTo>
                <a:lnTo>
                  <a:pt x="649340" y="35039"/>
                </a:lnTo>
                <a:lnTo>
                  <a:pt x="620767" y="34954"/>
                </a:lnTo>
                <a:close/>
              </a:path>
              <a:path w="763904" h="76200">
                <a:moveTo>
                  <a:pt x="582667" y="34841"/>
                </a:moveTo>
                <a:lnTo>
                  <a:pt x="582637" y="44366"/>
                </a:lnTo>
                <a:lnTo>
                  <a:pt x="611212" y="44451"/>
                </a:lnTo>
                <a:lnTo>
                  <a:pt x="611242" y="34926"/>
                </a:lnTo>
                <a:lnTo>
                  <a:pt x="582667" y="34841"/>
                </a:lnTo>
                <a:close/>
              </a:path>
              <a:path w="763904" h="76200">
                <a:moveTo>
                  <a:pt x="544567" y="34728"/>
                </a:moveTo>
                <a:lnTo>
                  <a:pt x="544539" y="44253"/>
                </a:lnTo>
                <a:lnTo>
                  <a:pt x="573112" y="44338"/>
                </a:lnTo>
                <a:lnTo>
                  <a:pt x="573142" y="34813"/>
                </a:lnTo>
                <a:lnTo>
                  <a:pt x="544567" y="34728"/>
                </a:lnTo>
                <a:close/>
              </a:path>
              <a:path w="763904" h="76200">
                <a:moveTo>
                  <a:pt x="506467" y="34615"/>
                </a:moveTo>
                <a:lnTo>
                  <a:pt x="506439" y="44140"/>
                </a:lnTo>
                <a:lnTo>
                  <a:pt x="535014" y="44225"/>
                </a:lnTo>
                <a:lnTo>
                  <a:pt x="535042" y="34700"/>
                </a:lnTo>
                <a:lnTo>
                  <a:pt x="506467" y="34615"/>
                </a:lnTo>
                <a:close/>
              </a:path>
              <a:path w="763904" h="76200">
                <a:moveTo>
                  <a:pt x="468367" y="34502"/>
                </a:moveTo>
                <a:lnTo>
                  <a:pt x="468339" y="44027"/>
                </a:lnTo>
                <a:lnTo>
                  <a:pt x="496914" y="44112"/>
                </a:lnTo>
                <a:lnTo>
                  <a:pt x="496942" y="34587"/>
                </a:lnTo>
                <a:lnTo>
                  <a:pt x="468367" y="34502"/>
                </a:lnTo>
                <a:close/>
              </a:path>
              <a:path w="763904" h="76200">
                <a:moveTo>
                  <a:pt x="430267" y="34389"/>
                </a:moveTo>
                <a:lnTo>
                  <a:pt x="430239" y="43914"/>
                </a:lnTo>
                <a:lnTo>
                  <a:pt x="458814" y="43999"/>
                </a:lnTo>
                <a:lnTo>
                  <a:pt x="458842" y="34474"/>
                </a:lnTo>
                <a:lnTo>
                  <a:pt x="430267" y="34389"/>
                </a:lnTo>
                <a:close/>
              </a:path>
              <a:path w="763904" h="76200">
                <a:moveTo>
                  <a:pt x="392167" y="34276"/>
                </a:moveTo>
                <a:lnTo>
                  <a:pt x="392139" y="43801"/>
                </a:lnTo>
                <a:lnTo>
                  <a:pt x="420714" y="43884"/>
                </a:lnTo>
                <a:lnTo>
                  <a:pt x="420742" y="34361"/>
                </a:lnTo>
                <a:lnTo>
                  <a:pt x="392167" y="34276"/>
                </a:lnTo>
                <a:close/>
              </a:path>
              <a:path w="763904" h="76200">
                <a:moveTo>
                  <a:pt x="354067" y="34162"/>
                </a:moveTo>
                <a:lnTo>
                  <a:pt x="354039" y="43687"/>
                </a:lnTo>
                <a:lnTo>
                  <a:pt x="382614" y="43771"/>
                </a:lnTo>
                <a:lnTo>
                  <a:pt x="382642" y="34246"/>
                </a:lnTo>
                <a:lnTo>
                  <a:pt x="354067" y="34162"/>
                </a:lnTo>
                <a:close/>
              </a:path>
              <a:path w="763904" h="76200">
                <a:moveTo>
                  <a:pt x="315968" y="34049"/>
                </a:moveTo>
                <a:lnTo>
                  <a:pt x="315939" y="43574"/>
                </a:lnTo>
                <a:lnTo>
                  <a:pt x="344514" y="43658"/>
                </a:lnTo>
                <a:lnTo>
                  <a:pt x="344543" y="34133"/>
                </a:lnTo>
                <a:lnTo>
                  <a:pt x="315968" y="34049"/>
                </a:lnTo>
                <a:close/>
              </a:path>
              <a:path w="763904" h="76200">
                <a:moveTo>
                  <a:pt x="277868" y="33936"/>
                </a:moveTo>
                <a:lnTo>
                  <a:pt x="277839" y="43460"/>
                </a:lnTo>
                <a:lnTo>
                  <a:pt x="306414" y="43545"/>
                </a:lnTo>
                <a:lnTo>
                  <a:pt x="306443" y="34020"/>
                </a:lnTo>
                <a:lnTo>
                  <a:pt x="277868" y="33936"/>
                </a:lnTo>
                <a:close/>
              </a:path>
              <a:path w="763904" h="76200">
                <a:moveTo>
                  <a:pt x="239768" y="33822"/>
                </a:moveTo>
                <a:lnTo>
                  <a:pt x="239740" y="43347"/>
                </a:lnTo>
                <a:lnTo>
                  <a:pt x="268315" y="43432"/>
                </a:lnTo>
                <a:lnTo>
                  <a:pt x="268343" y="33907"/>
                </a:lnTo>
                <a:lnTo>
                  <a:pt x="239768" y="33822"/>
                </a:lnTo>
                <a:close/>
              </a:path>
              <a:path w="763904" h="76200">
                <a:moveTo>
                  <a:pt x="201668" y="33709"/>
                </a:moveTo>
                <a:lnTo>
                  <a:pt x="201640" y="43234"/>
                </a:lnTo>
                <a:lnTo>
                  <a:pt x="230215" y="43319"/>
                </a:lnTo>
                <a:lnTo>
                  <a:pt x="230243" y="33794"/>
                </a:lnTo>
                <a:lnTo>
                  <a:pt x="201668" y="33709"/>
                </a:lnTo>
                <a:close/>
              </a:path>
              <a:path w="763904" h="76200">
                <a:moveTo>
                  <a:pt x="163568" y="33596"/>
                </a:moveTo>
                <a:lnTo>
                  <a:pt x="163540" y="43121"/>
                </a:lnTo>
                <a:lnTo>
                  <a:pt x="192115" y="43206"/>
                </a:lnTo>
                <a:lnTo>
                  <a:pt x="192143" y="33681"/>
                </a:lnTo>
                <a:lnTo>
                  <a:pt x="163568" y="33596"/>
                </a:lnTo>
                <a:close/>
              </a:path>
              <a:path w="763904" h="76200">
                <a:moveTo>
                  <a:pt x="125468" y="33483"/>
                </a:moveTo>
                <a:lnTo>
                  <a:pt x="125440" y="43008"/>
                </a:lnTo>
                <a:lnTo>
                  <a:pt x="154015" y="43093"/>
                </a:lnTo>
                <a:lnTo>
                  <a:pt x="154043" y="33568"/>
                </a:lnTo>
                <a:lnTo>
                  <a:pt x="125468" y="33483"/>
                </a:lnTo>
                <a:close/>
              </a:path>
              <a:path w="763904" h="76200">
                <a:moveTo>
                  <a:pt x="87368" y="33370"/>
                </a:moveTo>
                <a:lnTo>
                  <a:pt x="87340" y="42895"/>
                </a:lnTo>
                <a:lnTo>
                  <a:pt x="115915" y="42980"/>
                </a:lnTo>
                <a:lnTo>
                  <a:pt x="115943" y="33455"/>
                </a:lnTo>
                <a:lnTo>
                  <a:pt x="87368" y="33370"/>
                </a:lnTo>
                <a:close/>
              </a:path>
              <a:path w="763904" h="76200">
                <a:moveTo>
                  <a:pt x="76313" y="0"/>
                </a:moveTo>
                <a:lnTo>
                  <a:pt x="0" y="37873"/>
                </a:lnTo>
                <a:lnTo>
                  <a:pt x="76086" y="76200"/>
                </a:lnTo>
                <a:lnTo>
                  <a:pt x="76185" y="42862"/>
                </a:lnTo>
                <a:lnTo>
                  <a:pt x="63484" y="42824"/>
                </a:lnTo>
                <a:lnTo>
                  <a:pt x="63513" y="33299"/>
                </a:lnTo>
                <a:lnTo>
                  <a:pt x="76214" y="33299"/>
                </a:lnTo>
                <a:lnTo>
                  <a:pt x="76313" y="0"/>
                </a:lnTo>
                <a:close/>
              </a:path>
              <a:path w="763904" h="76200">
                <a:moveTo>
                  <a:pt x="76214" y="33337"/>
                </a:moveTo>
                <a:lnTo>
                  <a:pt x="76185" y="42862"/>
                </a:lnTo>
                <a:lnTo>
                  <a:pt x="77815" y="42867"/>
                </a:lnTo>
                <a:lnTo>
                  <a:pt x="77843" y="33342"/>
                </a:lnTo>
                <a:lnTo>
                  <a:pt x="76214" y="33337"/>
                </a:lnTo>
                <a:close/>
              </a:path>
              <a:path w="763904" h="76200">
                <a:moveTo>
                  <a:pt x="63513" y="33299"/>
                </a:moveTo>
                <a:lnTo>
                  <a:pt x="63484" y="42824"/>
                </a:lnTo>
                <a:lnTo>
                  <a:pt x="76185" y="42862"/>
                </a:lnTo>
                <a:lnTo>
                  <a:pt x="76214" y="33337"/>
                </a:lnTo>
                <a:lnTo>
                  <a:pt x="63513" y="33299"/>
                </a:lnTo>
                <a:close/>
              </a:path>
              <a:path w="763904" h="76200">
                <a:moveTo>
                  <a:pt x="76214" y="33299"/>
                </a:moveTo>
                <a:lnTo>
                  <a:pt x="63513" y="33299"/>
                </a:lnTo>
                <a:lnTo>
                  <a:pt x="76214" y="3333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8209441" y="3165301"/>
            <a:ext cx="101600" cy="407247"/>
          </a:xfrm>
          <a:custGeom>
            <a:avLst/>
            <a:gdLst/>
            <a:ahLst/>
            <a:cxnLst/>
            <a:rect l="l" t="t" r="r" b="b"/>
            <a:pathLst>
              <a:path w="76200" h="305435">
                <a:moveTo>
                  <a:pt x="33337" y="229161"/>
                </a:moveTo>
                <a:lnTo>
                  <a:pt x="0" y="229161"/>
                </a:lnTo>
                <a:lnTo>
                  <a:pt x="38100" y="305361"/>
                </a:lnTo>
                <a:lnTo>
                  <a:pt x="69850" y="241861"/>
                </a:lnTo>
                <a:lnTo>
                  <a:pt x="33337" y="241861"/>
                </a:lnTo>
                <a:lnTo>
                  <a:pt x="33337" y="229161"/>
                </a:lnTo>
                <a:close/>
              </a:path>
              <a:path w="76200" h="305435">
                <a:moveTo>
                  <a:pt x="42861" y="0"/>
                </a:moveTo>
                <a:lnTo>
                  <a:pt x="33336" y="0"/>
                </a:lnTo>
                <a:lnTo>
                  <a:pt x="33337" y="241861"/>
                </a:lnTo>
                <a:lnTo>
                  <a:pt x="42862" y="241861"/>
                </a:lnTo>
                <a:lnTo>
                  <a:pt x="42861" y="0"/>
                </a:lnTo>
                <a:close/>
              </a:path>
              <a:path w="76200" h="305435">
                <a:moveTo>
                  <a:pt x="76200" y="229161"/>
                </a:moveTo>
                <a:lnTo>
                  <a:pt x="42862" y="229161"/>
                </a:lnTo>
                <a:lnTo>
                  <a:pt x="42862" y="241861"/>
                </a:lnTo>
                <a:lnTo>
                  <a:pt x="69850" y="241861"/>
                </a:lnTo>
                <a:lnTo>
                  <a:pt x="76200" y="22916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5122615" y="4151515"/>
            <a:ext cx="2120053" cy="111760"/>
          </a:xfrm>
          <a:custGeom>
            <a:avLst/>
            <a:gdLst/>
            <a:ahLst/>
            <a:cxnLst/>
            <a:rect l="l" t="t" r="r" b="b"/>
            <a:pathLst>
              <a:path w="1590039" h="83819">
                <a:moveTo>
                  <a:pt x="1589591" y="0"/>
                </a:moveTo>
                <a:lnTo>
                  <a:pt x="1585543" y="37885"/>
                </a:lnTo>
                <a:lnTo>
                  <a:pt x="1582644" y="41676"/>
                </a:lnTo>
                <a:lnTo>
                  <a:pt x="801742" y="41676"/>
                </a:lnTo>
                <a:lnTo>
                  <a:pt x="794830" y="79145"/>
                </a:lnTo>
                <a:lnTo>
                  <a:pt x="794795" y="83353"/>
                </a:lnTo>
                <a:lnTo>
                  <a:pt x="790747" y="45467"/>
                </a:lnTo>
                <a:lnTo>
                  <a:pt x="787848" y="41676"/>
                </a:lnTo>
                <a:lnTo>
                  <a:pt x="6947" y="41676"/>
                </a:lnTo>
                <a:lnTo>
                  <a:pt x="34" y="4207"/>
                </a:lnTo>
                <a:lnTo>
                  <a:pt x="0" y="6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 txBox="1"/>
          <p:nvPr/>
        </p:nvSpPr>
        <p:spPr>
          <a:xfrm>
            <a:off x="6067065" y="4286165"/>
            <a:ext cx="23622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Δ</a:t>
            </a:r>
            <a:endParaRPr sz="2667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/>
              <p:cNvSpPr/>
              <p:nvPr/>
            </p:nvSpPr>
            <p:spPr>
              <a:xfrm>
                <a:off x="7013694" y="4144120"/>
                <a:ext cx="5064005" cy="256469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400" b="1" dirty="0"/>
                  <a:t>Observation 2: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wins</m:t>
                        </m:r>
                      </m:e>
                    </m:d>
                  </m:oMath>
                </a14:m>
                <a:endParaRPr lang="en-US" sz="2400" i="1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spc="-7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spc="87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spc="-140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spc="67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𝜎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)</m:t>
                          </m:r>
                        </m:sub>
                        <m:sup/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nor/>
                                    </m:rPr>
                                    <a:rPr lang="en-US" sz="2400" spc="-7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spc="87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𝑖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spc="-140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spc="67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𝜎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  <a:cs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>
                                      <a:latin typeface="Cambria Math"/>
                                      <a:cs typeface="Cambria Math"/>
                                    </a:rPr>
                                    <m:t> </m:t>
                                  </m:r>
                                </m:e>
                              </m:d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wins</m:t>
                              </m:r>
                            </m:e>
                          </m:d>
                        </m:e>
                      </m:nary>
                      <m:r>
                        <a:rPr lang="en-US" sz="24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nor/>
                            </m:rPr>
                            <a:rPr lang="en-US" sz="2400" spc="-7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spc="87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𝑖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n-US" sz="2400" spc="-140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spc="67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𝜎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002060"/>
                              </a:solidFill>
                              <a:latin typeface="Cambria Math"/>
                              <a:cs typeface="Cambria Math"/>
                            </a:rPr>
                            <m:t>)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e>
                      </m:nary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≤</m:t>
                      </m:r>
                      <m:r>
                        <a:rPr lang="en-US" sz="24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𝐿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sup>
                      </m:sSup>
                      <m:d>
                        <m:dPr>
                          <m:ctrlPr>
                            <a:rPr lang="el-GR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3694" y="4144120"/>
                <a:ext cx="5064005" cy="2564693"/>
              </a:xfrm>
              <a:prstGeom prst="rect">
                <a:avLst/>
              </a:prstGeom>
              <a:blipFill>
                <a:blip r:embed="rId4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07231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2700" y="465327"/>
            <a:ext cx="3773593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600" spc="-7" dirty="0">
                <a:solidFill>
                  <a:srgbClr val="1E4E79"/>
                </a:solidFill>
                <a:latin typeface="Candara"/>
                <a:cs typeface="Candara"/>
              </a:rPr>
              <a:t>Application </a:t>
            </a:r>
            <a:r>
              <a:rPr sz="3600" dirty="0">
                <a:solidFill>
                  <a:srgbClr val="1E4E79"/>
                </a:solidFill>
                <a:latin typeface="Candara"/>
                <a:cs typeface="Candara"/>
              </a:rPr>
              <a:t>to</a:t>
            </a:r>
            <a:r>
              <a:rPr sz="3600" spc="-73" dirty="0">
                <a:solidFill>
                  <a:srgbClr val="1E4E79"/>
                </a:solidFill>
                <a:latin typeface="Candara"/>
                <a:cs typeface="Candara"/>
              </a:rPr>
              <a:t> </a:t>
            </a:r>
            <a:r>
              <a:rPr sz="3600" dirty="0">
                <a:solidFill>
                  <a:srgbClr val="1E4E79"/>
                </a:solidFill>
                <a:latin typeface="Candara"/>
                <a:cs typeface="Candara"/>
              </a:rPr>
              <a:t>GCM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994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14650" marR="6773">
              <a:lnSpc>
                <a:spcPct val="100800"/>
              </a:lnSpc>
            </a:pPr>
            <a:r>
              <a:rPr sz="3200" spc="-7" dirty="0">
                <a:solidFill>
                  <a:srgbClr val="00B050"/>
                </a:solidFill>
              </a:rPr>
              <a:t>one of the most </a:t>
            </a:r>
            <a:r>
              <a:rPr sz="3200" dirty="0">
                <a:solidFill>
                  <a:srgbClr val="00B050"/>
                </a:solidFill>
              </a:rPr>
              <a:t>widely  deployed </a:t>
            </a:r>
            <a:r>
              <a:rPr sz="3200" spc="-7" dirty="0">
                <a:solidFill>
                  <a:srgbClr val="00B050"/>
                </a:solidFill>
              </a:rPr>
              <a:t>encryption</a:t>
            </a:r>
            <a:r>
              <a:rPr sz="3200" spc="-67" dirty="0">
                <a:solidFill>
                  <a:srgbClr val="00B050"/>
                </a:solidFill>
              </a:rPr>
              <a:t> </a:t>
            </a:r>
            <a:r>
              <a:rPr sz="3200" dirty="0">
                <a:solidFill>
                  <a:srgbClr val="00B050"/>
                </a:solidFill>
              </a:rPr>
              <a:t>schemes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957544" y="1475231"/>
            <a:ext cx="10490521" cy="1125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2321502" algn="l"/>
              </a:tabLst>
            </a:pPr>
            <a:r>
              <a:rPr sz="3200" b="1" spc="-7" dirty="0">
                <a:solidFill>
                  <a:srgbClr val="0070C0"/>
                </a:solidFill>
                <a:latin typeface="Candara"/>
                <a:cs typeface="Candara"/>
              </a:rPr>
              <a:t>CAU</a:t>
            </a:r>
            <a:r>
              <a:rPr sz="3200" b="1" dirty="0">
                <a:solidFill>
                  <a:srgbClr val="0070C0"/>
                </a:solidFill>
                <a:latin typeface="Candara"/>
                <a:cs typeface="Candara"/>
              </a:rPr>
              <a:t> </a:t>
            </a:r>
            <a:r>
              <a:rPr sz="3200" dirty="0">
                <a:solidFill>
                  <a:srgbClr val="FF0000"/>
                </a:solidFill>
                <a:latin typeface="Candara"/>
                <a:cs typeface="Candara"/>
              </a:rPr>
              <a:t>[BT16]</a:t>
            </a:r>
            <a:r>
              <a:rPr sz="3200" spc="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:	</a:t>
            </a:r>
            <a:r>
              <a:rPr sz="3200" spc="-7" dirty="0">
                <a:latin typeface="Candara"/>
                <a:cs typeface="Candara"/>
              </a:rPr>
              <a:t>an abstraction of</a:t>
            </a:r>
            <a:r>
              <a:rPr sz="3200" spc="-53" dirty="0">
                <a:latin typeface="Candara"/>
                <a:cs typeface="Candara"/>
              </a:rPr>
              <a:t> </a:t>
            </a:r>
            <a:r>
              <a:rPr sz="3200" spc="-7" dirty="0">
                <a:solidFill>
                  <a:srgbClr val="00B050"/>
                </a:solidFill>
                <a:latin typeface="Candara"/>
                <a:cs typeface="Candara"/>
              </a:rPr>
              <a:t>GCM</a:t>
            </a:r>
            <a:endParaRPr sz="3200" dirty="0">
              <a:latin typeface="Candara"/>
              <a:cs typeface="Candara"/>
            </a:endParaRPr>
          </a:p>
          <a:p>
            <a:pPr marL="16933">
              <a:spcBef>
                <a:spcPts val="1120"/>
              </a:spcBef>
            </a:pPr>
            <a:r>
              <a:rPr sz="3200" spc="-7" dirty="0">
                <a:latin typeface="Candara"/>
                <a:cs typeface="Candara"/>
              </a:rPr>
              <a:t>encryption scheme from block </a:t>
            </a:r>
            <a:r>
              <a:rPr sz="3200" dirty="0">
                <a:latin typeface="Candara"/>
                <a:cs typeface="Candara"/>
              </a:rPr>
              <a:t>cipher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𝐸 </a:t>
            </a:r>
            <a:r>
              <a:rPr sz="3200" spc="-7" dirty="0">
                <a:latin typeface="Candara"/>
                <a:cs typeface="Candara"/>
              </a:rPr>
              <a:t>and hash function 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𝐻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1591" y="3662315"/>
            <a:ext cx="11064240" cy="1931247"/>
          </a:xfrm>
          <a:custGeom>
            <a:avLst/>
            <a:gdLst/>
            <a:ahLst/>
            <a:cxnLst/>
            <a:rect l="l" t="t" r="r" b="b"/>
            <a:pathLst>
              <a:path w="8298180" h="1448435">
                <a:moveTo>
                  <a:pt x="0" y="0"/>
                </a:moveTo>
                <a:lnTo>
                  <a:pt x="8297720" y="0"/>
                </a:lnTo>
                <a:lnTo>
                  <a:pt x="8297720" y="1447897"/>
                </a:lnTo>
                <a:lnTo>
                  <a:pt x="0" y="1447897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828498" y="3889247"/>
            <a:ext cx="37312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Theorem. 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[this</a:t>
            </a:r>
            <a:r>
              <a:rPr sz="3200" b="1" spc="-4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work]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2026" y="4627982"/>
            <a:ext cx="15011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133" b="1" spc="40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133" b="1" spc="73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133" b="1" spc="60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800" baseline="-21990" dirty="0">
                <a:solidFill>
                  <a:srgbClr val="002060"/>
                </a:solidFill>
                <a:latin typeface="Cambria Math"/>
                <a:cs typeface="Cambria Math"/>
              </a:rPr>
              <a:t>NCH</a:t>
            </a:r>
            <a:endParaRPr sz="4800" baseline="-2199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59509" y="4454145"/>
            <a:ext cx="10524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ch</a:t>
            </a:r>
            <a:r>
              <a:rPr sz="2400" spc="853" dirty="0">
                <a:solidFill>
                  <a:srgbClr val="002060"/>
                </a:solidFill>
                <a:latin typeface="Cambria Math"/>
                <a:cs typeface="Cambria Math"/>
              </a:rPr>
              <a:t>]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ae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47127" y="4736421"/>
            <a:ext cx="1192107" cy="376767"/>
          </a:xfrm>
          <a:custGeom>
            <a:avLst/>
            <a:gdLst/>
            <a:ahLst/>
            <a:cxnLst/>
            <a:rect l="l" t="t" r="r" b="b"/>
            <a:pathLst>
              <a:path w="894080" h="282575">
                <a:moveTo>
                  <a:pt x="803494" y="0"/>
                </a:moveTo>
                <a:lnTo>
                  <a:pt x="799476" y="11459"/>
                </a:lnTo>
                <a:lnTo>
                  <a:pt x="815819" y="18552"/>
                </a:lnTo>
                <a:lnTo>
                  <a:pt x="829874" y="28370"/>
                </a:lnTo>
                <a:lnTo>
                  <a:pt x="858412" y="73878"/>
                </a:lnTo>
                <a:lnTo>
                  <a:pt x="866746" y="115662"/>
                </a:lnTo>
                <a:lnTo>
                  <a:pt x="867788" y="139749"/>
                </a:lnTo>
                <a:lnTo>
                  <a:pt x="866742" y="164650"/>
                </a:lnTo>
                <a:lnTo>
                  <a:pt x="858371" y="207587"/>
                </a:lnTo>
                <a:lnTo>
                  <a:pt x="829893" y="253826"/>
                </a:lnTo>
                <a:lnTo>
                  <a:pt x="799923" y="270866"/>
                </a:lnTo>
                <a:lnTo>
                  <a:pt x="803494" y="282327"/>
                </a:lnTo>
                <a:lnTo>
                  <a:pt x="842004" y="264263"/>
                </a:lnTo>
                <a:lnTo>
                  <a:pt x="870318" y="232990"/>
                </a:lnTo>
                <a:lnTo>
                  <a:pt x="887731" y="191113"/>
                </a:lnTo>
                <a:lnTo>
                  <a:pt x="893536" y="141237"/>
                </a:lnTo>
                <a:lnTo>
                  <a:pt x="892080" y="115355"/>
                </a:lnTo>
                <a:lnTo>
                  <a:pt x="880434" y="69479"/>
                </a:lnTo>
                <a:lnTo>
                  <a:pt x="857338" y="32133"/>
                </a:lnTo>
                <a:lnTo>
                  <a:pt x="823963" y="7390"/>
                </a:lnTo>
                <a:lnTo>
                  <a:pt x="803494" y="0"/>
                </a:lnTo>
                <a:close/>
              </a:path>
              <a:path w="894080" h="282575">
                <a:moveTo>
                  <a:pt x="90040" y="0"/>
                </a:moveTo>
                <a:lnTo>
                  <a:pt x="51624" y="18101"/>
                </a:lnTo>
                <a:lnTo>
                  <a:pt x="23291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1" y="167175"/>
                </a:lnTo>
                <a:lnTo>
                  <a:pt x="13059" y="213051"/>
                </a:lnTo>
                <a:lnTo>
                  <a:pt x="36100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2" y="270866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5" y="73878"/>
                </a:lnTo>
                <a:lnTo>
                  <a:pt x="63753" y="28370"/>
                </a:lnTo>
                <a:lnTo>
                  <a:pt x="94058" y="11459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763130" y="4632960"/>
            <a:ext cx="95080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8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8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70138" y="4632961"/>
            <a:ext cx="18863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≤ 4 ⋅</a:t>
            </a:r>
            <a:r>
              <a:rPr sz="3200" spc="7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4700" b="1" spc="59" baseline="1182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4800" spc="59" baseline="-2662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endParaRPr sz="4800" baseline="-2662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04628" y="4397247"/>
            <a:ext cx="6536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p</a:t>
            </a:r>
            <a:r>
              <a:rPr sz="3200" spc="-13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p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94312" y="4736421"/>
            <a:ext cx="2437552" cy="376767"/>
          </a:xfrm>
          <a:custGeom>
            <a:avLst/>
            <a:gdLst/>
            <a:ahLst/>
            <a:cxnLst/>
            <a:rect l="l" t="t" r="r" b="b"/>
            <a:pathLst>
              <a:path w="1828165" h="282575">
                <a:moveTo>
                  <a:pt x="1738087" y="0"/>
                </a:moveTo>
                <a:lnTo>
                  <a:pt x="1734069" y="11459"/>
                </a:lnTo>
                <a:lnTo>
                  <a:pt x="1750412" y="18552"/>
                </a:lnTo>
                <a:lnTo>
                  <a:pt x="1764467" y="28370"/>
                </a:lnTo>
                <a:lnTo>
                  <a:pt x="1793005" y="73878"/>
                </a:lnTo>
                <a:lnTo>
                  <a:pt x="1801339" y="115662"/>
                </a:lnTo>
                <a:lnTo>
                  <a:pt x="1802381" y="139749"/>
                </a:lnTo>
                <a:lnTo>
                  <a:pt x="1801335" y="164650"/>
                </a:lnTo>
                <a:lnTo>
                  <a:pt x="1792963" y="207587"/>
                </a:lnTo>
                <a:lnTo>
                  <a:pt x="1764485" y="253826"/>
                </a:lnTo>
                <a:lnTo>
                  <a:pt x="1734516" y="270866"/>
                </a:lnTo>
                <a:lnTo>
                  <a:pt x="1738087" y="282327"/>
                </a:lnTo>
                <a:lnTo>
                  <a:pt x="1776597" y="264263"/>
                </a:lnTo>
                <a:lnTo>
                  <a:pt x="1804911" y="232990"/>
                </a:lnTo>
                <a:lnTo>
                  <a:pt x="1822324" y="191113"/>
                </a:lnTo>
                <a:lnTo>
                  <a:pt x="1828128" y="141237"/>
                </a:lnTo>
                <a:lnTo>
                  <a:pt x="1826672" y="115355"/>
                </a:lnTo>
                <a:lnTo>
                  <a:pt x="1815027" y="69479"/>
                </a:lnTo>
                <a:lnTo>
                  <a:pt x="1791931" y="32133"/>
                </a:lnTo>
                <a:lnTo>
                  <a:pt x="1758556" y="7390"/>
                </a:lnTo>
                <a:lnTo>
                  <a:pt x="1738087" y="0"/>
                </a:lnTo>
                <a:close/>
              </a:path>
              <a:path w="1828165" h="282575">
                <a:moveTo>
                  <a:pt x="90040" y="0"/>
                </a:moveTo>
                <a:lnTo>
                  <a:pt x="51623" y="18101"/>
                </a:lnTo>
                <a:lnTo>
                  <a:pt x="23290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0" y="167175"/>
                </a:lnTo>
                <a:lnTo>
                  <a:pt x="13059" y="213051"/>
                </a:lnTo>
                <a:lnTo>
                  <a:pt x="36099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1" y="270866"/>
                </a:lnTo>
                <a:lnTo>
                  <a:pt x="77524" y="263742"/>
                </a:lnTo>
                <a:lnTo>
                  <a:pt x="63642" y="253826"/>
                </a:lnTo>
                <a:lnTo>
                  <a:pt x="35164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4" y="73878"/>
                </a:lnTo>
                <a:lnTo>
                  <a:pt x="63753" y="28370"/>
                </a:lnTo>
                <a:lnTo>
                  <a:pt x="94058" y="11459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069098" y="4736421"/>
            <a:ext cx="496993" cy="376767"/>
          </a:xfrm>
          <a:custGeom>
            <a:avLst/>
            <a:gdLst/>
            <a:ahLst/>
            <a:cxnLst/>
            <a:rect l="l" t="t" r="r" b="b"/>
            <a:pathLst>
              <a:path w="372745" h="282575">
                <a:moveTo>
                  <a:pt x="282096" y="0"/>
                </a:moveTo>
                <a:lnTo>
                  <a:pt x="278077" y="11459"/>
                </a:lnTo>
                <a:lnTo>
                  <a:pt x="294420" y="18552"/>
                </a:lnTo>
                <a:lnTo>
                  <a:pt x="308475" y="28370"/>
                </a:lnTo>
                <a:lnTo>
                  <a:pt x="337013" y="73878"/>
                </a:lnTo>
                <a:lnTo>
                  <a:pt x="345348" y="115662"/>
                </a:lnTo>
                <a:lnTo>
                  <a:pt x="346389" y="139749"/>
                </a:lnTo>
                <a:lnTo>
                  <a:pt x="345343" y="164650"/>
                </a:lnTo>
                <a:lnTo>
                  <a:pt x="336971" y="207587"/>
                </a:lnTo>
                <a:lnTo>
                  <a:pt x="308494" y="253826"/>
                </a:lnTo>
                <a:lnTo>
                  <a:pt x="278523" y="270866"/>
                </a:lnTo>
                <a:lnTo>
                  <a:pt x="282096" y="282327"/>
                </a:lnTo>
                <a:lnTo>
                  <a:pt x="320605" y="264263"/>
                </a:lnTo>
                <a:lnTo>
                  <a:pt x="348919" y="232990"/>
                </a:lnTo>
                <a:lnTo>
                  <a:pt x="366332" y="191113"/>
                </a:lnTo>
                <a:lnTo>
                  <a:pt x="372136" y="141237"/>
                </a:lnTo>
                <a:lnTo>
                  <a:pt x="370681" y="115355"/>
                </a:lnTo>
                <a:lnTo>
                  <a:pt x="359035" y="69479"/>
                </a:lnTo>
                <a:lnTo>
                  <a:pt x="335939" y="32133"/>
                </a:lnTo>
                <a:lnTo>
                  <a:pt x="302564" y="7390"/>
                </a:lnTo>
                <a:lnTo>
                  <a:pt x="282096" y="0"/>
                </a:lnTo>
                <a:close/>
              </a:path>
              <a:path w="372745" h="282575">
                <a:moveTo>
                  <a:pt x="90040" y="0"/>
                </a:moveTo>
                <a:lnTo>
                  <a:pt x="51623" y="18101"/>
                </a:lnTo>
                <a:lnTo>
                  <a:pt x="23290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0" y="167175"/>
                </a:lnTo>
                <a:lnTo>
                  <a:pt x="13059" y="213051"/>
                </a:lnTo>
                <a:lnTo>
                  <a:pt x="36099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1" y="270866"/>
                </a:lnTo>
                <a:lnTo>
                  <a:pt x="77524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5" y="73878"/>
                </a:lnTo>
                <a:lnTo>
                  <a:pt x="63753" y="28370"/>
                </a:lnTo>
                <a:lnTo>
                  <a:pt x="94058" y="11459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6410316" y="4632961"/>
            <a:ext cx="31326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791614" algn="l"/>
                <a:tab pos="1190384" algn="l"/>
                <a:tab pos="2446805" algn="l"/>
              </a:tabLst>
            </a:pPr>
            <a:r>
              <a:rPr sz="3200" spc="8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3200" spc="-1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𝑂	𝑞	, </a:t>
            </a:r>
            <a:r>
              <a:rPr sz="3200" spc="-1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80" dirty="0">
                <a:solidFill>
                  <a:srgbClr val="002060"/>
                </a:solidFill>
                <a:latin typeface="Cambria Math"/>
                <a:cs typeface="Cambria Math"/>
              </a:rPr>
              <a:t>𝑂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3200" spc="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)	+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𝑂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637429" y="4523249"/>
            <a:ext cx="1716193" cy="803487"/>
          </a:xfrm>
          <a:custGeom>
            <a:avLst/>
            <a:gdLst/>
            <a:ahLst/>
            <a:cxnLst/>
            <a:rect l="l" t="t" r="r" b="b"/>
            <a:pathLst>
              <a:path w="1287145" h="602614">
                <a:moveTo>
                  <a:pt x="1179623" y="0"/>
                </a:moveTo>
                <a:lnTo>
                  <a:pt x="1170993" y="9972"/>
                </a:lnTo>
                <a:lnTo>
                  <a:pt x="1189000" y="29803"/>
                </a:lnTo>
                <a:lnTo>
                  <a:pt x="1205371" y="54471"/>
                </a:lnTo>
                <a:lnTo>
                  <a:pt x="1233202" y="118318"/>
                </a:lnTo>
                <a:lnTo>
                  <a:pt x="1243946" y="157311"/>
                </a:lnTo>
                <a:lnTo>
                  <a:pt x="1251620" y="200769"/>
                </a:lnTo>
                <a:lnTo>
                  <a:pt x="1256224" y="248691"/>
                </a:lnTo>
                <a:lnTo>
                  <a:pt x="1257759" y="301078"/>
                </a:lnTo>
                <a:lnTo>
                  <a:pt x="1256224" y="353466"/>
                </a:lnTo>
                <a:lnTo>
                  <a:pt x="1251620" y="401389"/>
                </a:lnTo>
                <a:lnTo>
                  <a:pt x="1243946" y="444847"/>
                </a:lnTo>
                <a:lnTo>
                  <a:pt x="1233202" y="483840"/>
                </a:lnTo>
                <a:lnTo>
                  <a:pt x="1205371" y="547687"/>
                </a:lnTo>
                <a:lnTo>
                  <a:pt x="1170993" y="592187"/>
                </a:lnTo>
                <a:lnTo>
                  <a:pt x="1179623" y="602158"/>
                </a:lnTo>
                <a:lnTo>
                  <a:pt x="1219882" y="557826"/>
                </a:lnTo>
                <a:lnTo>
                  <a:pt x="1254633" y="492100"/>
                </a:lnTo>
                <a:lnTo>
                  <a:pt x="1268633" y="451493"/>
                </a:lnTo>
                <a:lnTo>
                  <a:pt x="1278632" y="406095"/>
                </a:lnTo>
                <a:lnTo>
                  <a:pt x="1284631" y="355908"/>
                </a:lnTo>
                <a:lnTo>
                  <a:pt x="1286631" y="300930"/>
                </a:lnTo>
                <a:lnTo>
                  <a:pt x="1284631" y="246082"/>
                </a:lnTo>
                <a:lnTo>
                  <a:pt x="1278632" y="195987"/>
                </a:lnTo>
                <a:lnTo>
                  <a:pt x="1268633" y="150646"/>
                </a:lnTo>
                <a:lnTo>
                  <a:pt x="1254633" y="110058"/>
                </a:lnTo>
                <a:lnTo>
                  <a:pt x="1237946" y="74520"/>
                </a:lnTo>
                <a:lnTo>
                  <a:pt x="1200441" y="19491"/>
                </a:lnTo>
                <a:lnTo>
                  <a:pt x="1179623" y="0"/>
                </a:lnTo>
                <a:close/>
              </a:path>
              <a:path w="1287145" h="602614">
                <a:moveTo>
                  <a:pt x="107002" y="0"/>
                </a:moveTo>
                <a:lnTo>
                  <a:pt x="66744" y="44332"/>
                </a:lnTo>
                <a:lnTo>
                  <a:pt x="31993" y="110058"/>
                </a:lnTo>
                <a:lnTo>
                  <a:pt x="17994" y="150646"/>
                </a:lnTo>
                <a:lnTo>
                  <a:pt x="7994" y="195987"/>
                </a:lnTo>
                <a:lnTo>
                  <a:pt x="1994" y="246082"/>
                </a:lnTo>
                <a:lnTo>
                  <a:pt x="0" y="301078"/>
                </a:lnTo>
                <a:lnTo>
                  <a:pt x="1994" y="355908"/>
                </a:lnTo>
                <a:lnTo>
                  <a:pt x="7994" y="406095"/>
                </a:lnTo>
                <a:lnTo>
                  <a:pt x="17994" y="451493"/>
                </a:lnTo>
                <a:lnTo>
                  <a:pt x="31993" y="492100"/>
                </a:lnTo>
                <a:lnTo>
                  <a:pt x="48680" y="527637"/>
                </a:lnTo>
                <a:lnTo>
                  <a:pt x="86185" y="582666"/>
                </a:lnTo>
                <a:lnTo>
                  <a:pt x="107002" y="602158"/>
                </a:lnTo>
                <a:lnTo>
                  <a:pt x="115634" y="592187"/>
                </a:lnTo>
                <a:lnTo>
                  <a:pt x="97626" y="572355"/>
                </a:lnTo>
                <a:lnTo>
                  <a:pt x="81254" y="547687"/>
                </a:lnTo>
                <a:lnTo>
                  <a:pt x="53424" y="483840"/>
                </a:lnTo>
                <a:lnTo>
                  <a:pt x="42681" y="444847"/>
                </a:lnTo>
                <a:lnTo>
                  <a:pt x="35007" y="401389"/>
                </a:lnTo>
                <a:lnTo>
                  <a:pt x="30402" y="353466"/>
                </a:lnTo>
                <a:lnTo>
                  <a:pt x="28872" y="300930"/>
                </a:lnTo>
                <a:lnTo>
                  <a:pt x="30402" y="248691"/>
                </a:lnTo>
                <a:lnTo>
                  <a:pt x="35007" y="200769"/>
                </a:lnTo>
                <a:lnTo>
                  <a:pt x="42681" y="157311"/>
                </a:lnTo>
                <a:lnTo>
                  <a:pt x="53424" y="118318"/>
                </a:lnTo>
                <a:lnTo>
                  <a:pt x="81254" y="54471"/>
                </a:lnTo>
                <a:lnTo>
                  <a:pt x="115634" y="9972"/>
                </a:lnTo>
                <a:lnTo>
                  <a:pt x="107002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9803163" y="4922155"/>
            <a:ext cx="1388533" cy="0"/>
          </a:xfrm>
          <a:custGeom>
            <a:avLst/>
            <a:gdLst/>
            <a:ahLst/>
            <a:cxnLst/>
            <a:rect l="l" t="t" r="r" b="b"/>
            <a:pathLst>
              <a:path w="1041400">
                <a:moveTo>
                  <a:pt x="0" y="0"/>
                </a:moveTo>
                <a:lnTo>
                  <a:pt x="1041400" y="0"/>
                </a:lnTo>
              </a:path>
            </a:pathLst>
          </a:custGeom>
          <a:ln w="254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9787585" y="4328161"/>
            <a:ext cx="166048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𝑆𝑞 </a:t>
            </a:r>
            <a:r>
              <a:rPr sz="3200" spc="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log</a:t>
            </a:r>
            <a:r>
              <a:rPr sz="32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58756" y="4783329"/>
            <a:ext cx="60079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800" spc="-9" baseline="-16203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lang="en-US" sz="2400" dirty="0">
                <a:solidFill>
                  <a:srgbClr val="002060"/>
                </a:solidFill>
                <a:latin typeface="Cambria Math"/>
                <a:cs typeface="Cambria Math"/>
              </a:rPr>
              <a:t>𝜆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9733" y="5904993"/>
            <a:ext cx="41816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latin typeface="Candara"/>
                <a:cs typeface="Candara"/>
              </a:rPr>
              <a:t>channel induced by</a:t>
            </a:r>
            <a:r>
              <a:rPr sz="3200" spc="-113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CAU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800850" y="2112924"/>
            <a:ext cx="941917" cy="9145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591938" y="2121426"/>
            <a:ext cx="1717868" cy="8684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 txBox="1"/>
          <p:nvPr/>
        </p:nvSpPr>
        <p:spPr>
          <a:xfrm>
            <a:off x="5112998" y="3026325"/>
            <a:ext cx="2515447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13" dirty="0">
                <a:solidFill>
                  <a:srgbClr val="0070C0"/>
                </a:solidFill>
                <a:latin typeface="Cambria Math"/>
                <a:cs typeface="Cambria Math"/>
              </a:rPr>
              <a:t>𝑛</a:t>
            </a:r>
            <a:r>
              <a:rPr sz="2667" spc="13" dirty="0">
                <a:solidFill>
                  <a:srgbClr val="0070C0"/>
                </a:solidFill>
                <a:latin typeface="Candara"/>
                <a:cs typeface="Candara"/>
              </a:rPr>
              <a:t>-bit </a:t>
            </a:r>
            <a:r>
              <a:rPr sz="2667" spc="-7" dirty="0">
                <a:solidFill>
                  <a:srgbClr val="0070C0"/>
                </a:solidFill>
                <a:latin typeface="Candara"/>
                <a:cs typeface="Candara"/>
              </a:rPr>
              <a:t>block  cipher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262770" y="3026325"/>
            <a:ext cx="66294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7" dirty="0">
                <a:solidFill>
                  <a:srgbClr val="0070C0"/>
                </a:solidFill>
                <a:latin typeface="Candara"/>
                <a:cs typeface="Candara"/>
              </a:rPr>
              <a:t>A</a:t>
            </a:r>
            <a:r>
              <a:rPr sz="2667" spc="-7" dirty="0">
                <a:solidFill>
                  <a:srgbClr val="0070C0"/>
                </a:solidFill>
                <a:latin typeface="Candara"/>
                <a:cs typeface="Candara"/>
              </a:rPr>
              <a:t>X</a:t>
            </a:r>
            <a:r>
              <a:rPr sz="2667" dirty="0">
                <a:solidFill>
                  <a:srgbClr val="0070C0"/>
                </a:solidFill>
                <a:latin typeface="Candara"/>
                <a:cs typeface="Candara"/>
              </a:rPr>
              <a:t>U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934200" y="1265155"/>
            <a:ext cx="616373" cy="302260"/>
          </a:xfrm>
          <a:custGeom>
            <a:avLst/>
            <a:gdLst/>
            <a:ahLst/>
            <a:cxnLst/>
            <a:rect l="l" t="t" r="r" b="b"/>
            <a:pathLst>
              <a:path w="462279" h="226694">
                <a:moveTo>
                  <a:pt x="461962" y="0"/>
                </a:moveTo>
                <a:lnTo>
                  <a:pt x="0" y="226501"/>
                </a:lnTo>
              </a:path>
            </a:pathLst>
          </a:custGeom>
          <a:ln w="9525">
            <a:solidFill>
              <a:srgbClr val="00B05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558354" y="1750096"/>
            <a:ext cx="311572" cy="644312"/>
          </a:xfrm>
          <a:custGeom>
            <a:avLst/>
            <a:gdLst/>
            <a:ahLst/>
            <a:cxnLst/>
            <a:rect l="l" t="t" r="r" b="b"/>
            <a:pathLst>
              <a:path w="233679" h="483235">
                <a:moveTo>
                  <a:pt x="145552" y="450092"/>
                </a:moveTo>
                <a:lnTo>
                  <a:pt x="137741" y="483204"/>
                </a:lnTo>
                <a:lnTo>
                  <a:pt x="220653" y="463617"/>
                </a:lnTo>
                <a:lnTo>
                  <a:pt x="208655" y="453607"/>
                </a:lnTo>
                <a:lnTo>
                  <a:pt x="157506" y="453607"/>
                </a:lnTo>
                <a:lnTo>
                  <a:pt x="145552" y="450092"/>
                </a:lnTo>
                <a:close/>
              </a:path>
              <a:path w="233679" h="483235">
                <a:moveTo>
                  <a:pt x="147742" y="440807"/>
                </a:moveTo>
                <a:lnTo>
                  <a:pt x="145552" y="450092"/>
                </a:lnTo>
                <a:lnTo>
                  <a:pt x="157506" y="453607"/>
                </a:lnTo>
                <a:lnTo>
                  <a:pt x="160193" y="444468"/>
                </a:lnTo>
                <a:lnTo>
                  <a:pt x="147742" y="440807"/>
                </a:lnTo>
                <a:close/>
              </a:path>
              <a:path w="233679" h="483235">
                <a:moveTo>
                  <a:pt x="155236" y="409040"/>
                </a:moveTo>
                <a:lnTo>
                  <a:pt x="147742" y="440807"/>
                </a:lnTo>
                <a:lnTo>
                  <a:pt x="160193" y="444468"/>
                </a:lnTo>
                <a:lnTo>
                  <a:pt x="157506" y="453607"/>
                </a:lnTo>
                <a:lnTo>
                  <a:pt x="208655" y="453607"/>
                </a:lnTo>
                <a:lnTo>
                  <a:pt x="155236" y="409040"/>
                </a:lnTo>
                <a:close/>
              </a:path>
              <a:path w="233679" h="483235">
                <a:moveTo>
                  <a:pt x="233061" y="0"/>
                </a:moveTo>
                <a:lnTo>
                  <a:pt x="189867" y="5219"/>
                </a:lnTo>
                <a:lnTo>
                  <a:pt x="147605" y="20064"/>
                </a:lnTo>
                <a:lnTo>
                  <a:pt x="108204" y="43102"/>
                </a:lnTo>
                <a:lnTo>
                  <a:pt x="72960" y="72951"/>
                </a:lnTo>
                <a:lnTo>
                  <a:pt x="43177" y="108267"/>
                </a:lnTo>
                <a:lnTo>
                  <a:pt x="20178" y="147734"/>
                </a:lnTo>
                <a:lnTo>
                  <a:pt x="5319" y="190047"/>
                </a:lnTo>
                <a:lnTo>
                  <a:pt x="0" y="233894"/>
                </a:lnTo>
                <a:lnTo>
                  <a:pt x="1237" y="255940"/>
                </a:lnTo>
                <a:lnTo>
                  <a:pt x="10838" y="299231"/>
                </a:lnTo>
                <a:lnTo>
                  <a:pt x="28814" y="340339"/>
                </a:lnTo>
                <a:lnTo>
                  <a:pt x="53853" y="377950"/>
                </a:lnTo>
                <a:lnTo>
                  <a:pt x="84679" y="410757"/>
                </a:lnTo>
                <a:lnTo>
                  <a:pt x="120050" y="437437"/>
                </a:lnTo>
                <a:lnTo>
                  <a:pt x="145552" y="450092"/>
                </a:lnTo>
                <a:lnTo>
                  <a:pt x="147742" y="440807"/>
                </a:lnTo>
                <a:lnTo>
                  <a:pt x="144116" y="439741"/>
                </a:lnTo>
                <a:lnTo>
                  <a:pt x="143697" y="439741"/>
                </a:lnTo>
                <a:lnTo>
                  <a:pt x="142721" y="439331"/>
                </a:lnTo>
                <a:lnTo>
                  <a:pt x="142959" y="439331"/>
                </a:lnTo>
                <a:lnTo>
                  <a:pt x="125438" y="429582"/>
                </a:lnTo>
                <a:lnTo>
                  <a:pt x="107930" y="417595"/>
                </a:lnTo>
                <a:lnTo>
                  <a:pt x="75823" y="388802"/>
                </a:lnTo>
                <a:lnTo>
                  <a:pt x="48672" y="354718"/>
                </a:lnTo>
                <a:lnTo>
                  <a:pt x="27752" y="316718"/>
                </a:lnTo>
                <a:lnTo>
                  <a:pt x="14298" y="276184"/>
                </a:lnTo>
                <a:lnTo>
                  <a:pt x="9507" y="234475"/>
                </a:lnTo>
                <a:lnTo>
                  <a:pt x="10752" y="213544"/>
                </a:lnTo>
                <a:lnTo>
                  <a:pt x="20465" y="172210"/>
                </a:lnTo>
                <a:lnTo>
                  <a:pt x="38757" y="132716"/>
                </a:lnTo>
                <a:lnTo>
                  <a:pt x="64326" y="96445"/>
                </a:lnTo>
                <a:lnTo>
                  <a:pt x="95831" y="64777"/>
                </a:lnTo>
                <a:lnTo>
                  <a:pt x="131904" y="39074"/>
                </a:lnTo>
                <a:lnTo>
                  <a:pt x="171165" y="20662"/>
                </a:lnTo>
                <a:lnTo>
                  <a:pt x="212242" y="10822"/>
                </a:lnTo>
                <a:lnTo>
                  <a:pt x="233645" y="9505"/>
                </a:lnTo>
                <a:lnTo>
                  <a:pt x="233061" y="0"/>
                </a:lnTo>
                <a:close/>
              </a:path>
              <a:path w="233679" h="483235">
                <a:moveTo>
                  <a:pt x="142721" y="439331"/>
                </a:moveTo>
                <a:lnTo>
                  <a:pt x="143697" y="439741"/>
                </a:lnTo>
                <a:lnTo>
                  <a:pt x="143227" y="439479"/>
                </a:lnTo>
                <a:lnTo>
                  <a:pt x="142721" y="439331"/>
                </a:lnTo>
                <a:close/>
              </a:path>
              <a:path w="233679" h="483235">
                <a:moveTo>
                  <a:pt x="143227" y="439479"/>
                </a:moveTo>
                <a:lnTo>
                  <a:pt x="143697" y="439741"/>
                </a:lnTo>
                <a:lnTo>
                  <a:pt x="144116" y="439741"/>
                </a:lnTo>
                <a:lnTo>
                  <a:pt x="143227" y="439479"/>
                </a:lnTo>
                <a:close/>
              </a:path>
              <a:path w="233679" h="483235">
                <a:moveTo>
                  <a:pt x="142959" y="439331"/>
                </a:moveTo>
                <a:lnTo>
                  <a:pt x="142721" y="439331"/>
                </a:lnTo>
                <a:lnTo>
                  <a:pt x="143227" y="439479"/>
                </a:lnTo>
                <a:lnTo>
                  <a:pt x="142959" y="4393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2109673" y="5404117"/>
            <a:ext cx="682412" cy="473287"/>
          </a:xfrm>
          <a:custGeom>
            <a:avLst/>
            <a:gdLst/>
            <a:ahLst/>
            <a:cxnLst/>
            <a:rect l="l" t="t" r="r" b="b"/>
            <a:pathLst>
              <a:path w="511810" h="354964">
                <a:moveTo>
                  <a:pt x="445860" y="315541"/>
                </a:moveTo>
                <a:lnTo>
                  <a:pt x="426924" y="342979"/>
                </a:lnTo>
                <a:lnTo>
                  <a:pt x="511280" y="354903"/>
                </a:lnTo>
                <a:lnTo>
                  <a:pt x="493588" y="322755"/>
                </a:lnTo>
                <a:lnTo>
                  <a:pt x="456312" y="322755"/>
                </a:lnTo>
                <a:lnTo>
                  <a:pt x="445860" y="315541"/>
                </a:lnTo>
                <a:close/>
              </a:path>
              <a:path w="511810" h="354964">
                <a:moveTo>
                  <a:pt x="451270" y="307702"/>
                </a:moveTo>
                <a:lnTo>
                  <a:pt x="445860" y="315541"/>
                </a:lnTo>
                <a:lnTo>
                  <a:pt x="456312" y="322755"/>
                </a:lnTo>
                <a:lnTo>
                  <a:pt x="461722" y="314916"/>
                </a:lnTo>
                <a:lnTo>
                  <a:pt x="451270" y="307702"/>
                </a:lnTo>
                <a:close/>
              </a:path>
              <a:path w="511810" h="354964">
                <a:moveTo>
                  <a:pt x="470206" y="280264"/>
                </a:moveTo>
                <a:lnTo>
                  <a:pt x="451270" y="307702"/>
                </a:lnTo>
                <a:lnTo>
                  <a:pt x="461722" y="314916"/>
                </a:lnTo>
                <a:lnTo>
                  <a:pt x="456312" y="322755"/>
                </a:lnTo>
                <a:lnTo>
                  <a:pt x="493588" y="322755"/>
                </a:lnTo>
                <a:lnTo>
                  <a:pt x="470206" y="280264"/>
                </a:lnTo>
                <a:close/>
              </a:path>
              <a:path w="511810" h="354964">
                <a:moveTo>
                  <a:pt x="5410" y="0"/>
                </a:moveTo>
                <a:lnTo>
                  <a:pt x="0" y="7839"/>
                </a:lnTo>
                <a:lnTo>
                  <a:pt x="445860" y="315541"/>
                </a:lnTo>
                <a:lnTo>
                  <a:pt x="451270" y="307702"/>
                </a:lnTo>
                <a:lnTo>
                  <a:pt x="5410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8582442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6015" y="1"/>
            <a:ext cx="2665984" cy="250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Our </a:t>
            </a:r>
            <a:r>
              <a:rPr spc="-7" dirty="0"/>
              <a:t>results, in </a:t>
            </a:r>
            <a:r>
              <a:rPr dirty="0"/>
              <a:t>a</a:t>
            </a:r>
            <a:r>
              <a:rPr spc="-67" dirty="0"/>
              <a:t> </a:t>
            </a:r>
            <a:r>
              <a:rPr spc="-7" dirty="0"/>
              <a:t>nutshell</a:t>
            </a:r>
          </a:p>
        </p:txBody>
      </p:sp>
      <p:sp>
        <p:nvSpPr>
          <p:cNvPr id="4" name="object 4"/>
          <p:cNvSpPr/>
          <p:nvPr/>
        </p:nvSpPr>
        <p:spPr>
          <a:xfrm>
            <a:off x="810907" y="1313270"/>
            <a:ext cx="9252487" cy="279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43189" y="1707043"/>
            <a:ext cx="8886612" cy="1979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0800"/>
              </a:lnSpc>
            </a:pPr>
            <a:r>
              <a:rPr sz="3200" spc="-7" dirty="0">
                <a:latin typeface="Candara"/>
                <a:cs typeface="Candara"/>
              </a:rPr>
              <a:t>1. </a:t>
            </a:r>
            <a:r>
              <a:rPr sz="3200" b="1" spc="-7" dirty="0">
                <a:solidFill>
                  <a:srgbClr val="385723"/>
                </a:solidFill>
                <a:latin typeface="Candara"/>
                <a:cs typeface="Candara"/>
              </a:rPr>
              <a:t>Memory-tight </a:t>
            </a:r>
            <a:r>
              <a:rPr sz="3200" b="1" dirty="0">
                <a:solidFill>
                  <a:srgbClr val="385723"/>
                </a:solidFill>
                <a:latin typeface="Candara"/>
                <a:cs typeface="Candara"/>
              </a:rPr>
              <a:t>reduction </a:t>
            </a:r>
            <a:r>
              <a:rPr sz="3200" spc="-7" dirty="0">
                <a:latin typeface="Candara"/>
                <a:cs typeface="Candara"/>
              </a:rPr>
              <a:t>and </a:t>
            </a:r>
            <a:r>
              <a:rPr sz="3200" b="1" spc="-7" dirty="0">
                <a:solidFill>
                  <a:srgbClr val="385723"/>
                </a:solidFill>
                <a:latin typeface="Candara"/>
                <a:cs typeface="Candara"/>
              </a:rPr>
              <a:t>time-memory trade-  </a:t>
            </a:r>
            <a:r>
              <a:rPr sz="3200" b="1" spc="-13" dirty="0">
                <a:solidFill>
                  <a:srgbClr val="385723"/>
                </a:solidFill>
                <a:latin typeface="Candara"/>
                <a:cs typeface="Candara"/>
              </a:rPr>
              <a:t>offs </a:t>
            </a:r>
            <a:r>
              <a:rPr sz="3200" dirty="0">
                <a:latin typeface="Candara"/>
                <a:cs typeface="Candara"/>
              </a:rPr>
              <a:t>in the channel</a:t>
            </a:r>
            <a:r>
              <a:rPr sz="3200" spc="-27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setting</a:t>
            </a:r>
            <a:endParaRPr sz="3200">
              <a:latin typeface="Candara"/>
              <a:cs typeface="Candara"/>
            </a:endParaRPr>
          </a:p>
          <a:p>
            <a:pPr marL="397923" indent="-380990">
              <a:spcBef>
                <a:spcPts val="27"/>
              </a:spcBef>
              <a:buSzPct val="58333"/>
              <a:buFont typeface="Arial"/>
              <a:buChar char="•"/>
              <a:tabLst>
                <a:tab pos="397923" algn="l"/>
              </a:tabLst>
            </a:pPr>
            <a:r>
              <a:rPr sz="3200" spc="-7" dirty="0">
                <a:latin typeface="Candara"/>
                <a:cs typeface="Candara"/>
              </a:rPr>
              <a:t>Typical usage within protocols </a:t>
            </a:r>
            <a:r>
              <a:rPr sz="3200" dirty="0">
                <a:latin typeface="Candara"/>
                <a:cs typeface="Candara"/>
              </a:rPr>
              <a:t>like</a:t>
            </a:r>
            <a:r>
              <a:rPr sz="3200" spc="33" dirty="0">
                <a:latin typeface="Candara"/>
                <a:cs typeface="Candara"/>
              </a:rPr>
              <a:t> </a:t>
            </a:r>
            <a:r>
              <a:rPr sz="3200" b="1" spc="-7" dirty="0">
                <a:latin typeface="Candara"/>
                <a:cs typeface="Candara"/>
              </a:rPr>
              <a:t>TLS</a:t>
            </a:r>
            <a:endParaRPr sz="3200">
              <a:latin typeface="Candara"/>
              <a:cs typeface="Candara"/>
            </a:endParaRPr>
          </a:p>
          <a:p>
            <a:pPr marL="397923" indent="-380990">
              <a:buSzPct val="58333"/>
              <a:buFont typeface="Arial"/>
              <a:buChar char="•"/>
              <a:tabLst>
                <a:tab pos="397923" algn="l"/>
              </a:tabLst>
            </a:pPr>
            <a:r>
              <a:rPr sz="3200" dirty="0">
                <a:latin typeface="Candara"/>
                <a:cs typeface="Candara"/>
              </a:rPr>
              <a:t>New technique: </a:t>
            </a:r>
            <a:r>
              <a:rPr sz="3200" b="1" spc="-7" dirty="0">
                <a:latin typeface="Candara"/>
                <a:cs typeface="Candara"/>
              </a:rPr>
              <a:t>memory-adaptive</a:t>
            </a:r>
            <a:r>
              <a:rPr sz="3200" b="1" spc="-27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reduction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68467" y="4605892"/>
            <a:ext cx="9399407" cy="1206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911771" y="4352246"/>
            <a:ext cx="10117667" cy="1297791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vert="horz" wrap="square" lIns="0" tIns="309880" rIns="0" bIns="0" rtlCol="0">
            <a:spAutoFit/>
          </a:bodyPr>
          <a:lstStyle/>
          <a:p>
            <a:pPr marL="474121" marR="1458770">
              <a:spcBef>
                <a:spcPts val="2440"/>
              </a:spcBef>
            </a:pPr>
            <a:r>
              <a:rPr sz="3200" dirty="0">
                <a:latin typeface="Candara"/>
                <a:cs typeface="Candara"/>
              </a:rPr>
              <a:t>2. 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Impossibility result </a:t>
            </a:r>
            <a:r>
              <a:rPr sz="3200" spc="-7" dirty="0">
                <a:latin typeface="Candara"/>
                <a:cs typeface="Candara"/>
              </a:rPr>
              <a:t>for </a:t>
            </a:r>
            <a:r>
              <a:rPr sz="3200" dirty="0">
                <a:latin typeface="Candara"/>
                <a:cs typeface="Candara"/>
              </a:rPr>
              <a:t>general </a:t>
            </a:r>
            <a:r>
              <a:rPr sz="3200" spc="-7" dirty="0">
                <a:latin typeface="Candara"/>
                <a:cs typeface="Candara"/>
              </a:rPr>
              <a:t>memory-tight  reduction INDR </a:t>
            </a:r>
            <a:r>
              <a:rPr sz="3200" dirty="0">
                <a:latin typeface="Candara"/>
                <a:cs typeface="Candara"/>
              </a:rPr>
              <a:t>+ </a:t>
            </a:r>
            <a:r>
              <a:rPr sz="3200" spc="-7" dirty="0">
                <a:latin typeface="Candara"/>
                <a:cs typeface="Candara"/>
              </a:rPr>
              <a:t>CTXT </a:t>
            </a:r>
            <a:r>
              <a:rPr sz="3200" dirty="0">
                <a:latin typeface="Cambria Math"/>
                <a:cs typeface="Cambria Math"/>
              </a:rPr>
              <a:t>⇒</a:t>
            </a:r>
            <a:r>
              <a:rPr sz="3200" spc="-33" dirty="0"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AE!</a:t>
            </a:r>
            <a:endParaRPr sz="32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4104454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Negative </a:t>
            </a:r>
            <a:r>
              <a:rPr spc="-7" dirty="0"/>
              <a:t>result for </a:t>
            </a:r>
            <a:r>
              <a:rPr dirty="0"/>
              <a:t>the general</a:t>
            </a:r>
            <a:r>
              <a:rPr spc="-27" dirty="0"/>
              <a:t> </a:t>
            </a:r>
            <a:r>
              <a:rPr dirty="0"/>
              <a:t>setting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8967" y="1400725"/>
            <a:ext cx="10111740" cy="3398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256" marR="115144" indent="-423323">
              <a:lnSpc>
                <a:spcPts val="3453"/>
              </a:lnSpc>
              <a:buClr>
                <a:srgbClr val="000000"/>
              </a:buClr>
              <a:buSzPct val="58333"/>
              <a:buFont typeface="Arial"/>
              <a:buChar char="•"/>
              <a:tabLst>
                <a:tab pos="440256" algn="l"/>
              </a:tabLst>
            </a:pP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Impossibility result </a:t>
            </a:r>
            <a:r>
              <a:rPr sz="3200" spc="-7" dirty="0">
                <a:latin typeface="Candara"/>
                <a:cs typeface="Candara"/>
              </a:rPr>
              <a:t>for proving INDR+CTXT</a:t>
            </a:r>
            <a:r>
              <a:rPr sz="3200" spc="-7" dirty="0">
                <a:latin typeface="Cambria Math"/>
                <a:cs typeface="Cambria Math"/>
              </a:rPr>
              <a:t>⇒</a:t>
            </a:r>
            <a:r>
              <a:rPr sz="3200" spc="-7" dirty="0">
                <a:latin typeface="Candara"/>
                <a:cs typeface="Candara"/>
              </a:rPr>
              <a:t>AE </a:t>
            </a:r>
            <a:r>
              <a:rPr sz="3200" dirty="0">
                <a:latin typeface="Candara"/>
                <a:cs typeface="Candara"/>
              </a:rPr>
              <a:t>in a  </a:t>
            </a:r>
            <a:r>
              <a:rPr sz="3200" spc="-7" dirty="0">
                <a:latin typeface="Candara"/>
                <a:cs typeface="Candara"/>
              </a:rPr>
              <a:t>memory-tight way for nonce-based encryption</a:t>
            </a:r>
            <a:r>
              <a:rPr sz="3200" spc="10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schemes</a:t>
            </a:r>
            <a:endParaRPr sz="3200">
              <a:latin typeface="Candara"/>
              <a:cs typeface="Candara"/>
            </a:endParaRPr>
          </a:p>
          <a:p>
            <a:pPr marL="1049840" lvl="1" indent="-423323">
              <a:spcBef>
                <a:spcPts val="127"/>
              </a:spcBef>
              <a:buSzPct val="70000"/>
              <a:buFont typeface="Arial"/>
              <a:buChar char="•"/>
              <a:tabLst>
                <a:tab pos="1049840" algn="l"/>
              </a:tabLst>
            </a:pPr>
            <a:r>
              <a:rPr sz="2667" dirty="0">
                <a:latin typeface="Candara"/>
                <a:cs typeface="Candara"/>
              </a:rPr>
              <a:t>Similar </a:t>
            </a:r>
            <a:r>
              <a:rPr sz="2667" spc="-7" dirty="0">
                <a:latin typeface="Candara"/>
                <a:cs typeface="Candara"/>
              </a:rPr>
              <a:t>spirit </a:t>
            </a:r>
            <a:r>
              <a:rPr sz="2667" dirty="0">
                <a:latin typeface="Candara"/>
                <a:cs typeface="Candara"/>
              </a:rPr>
              <a:t>as </a:t>
            </a:r>
            <a:r>
              <a:rPr sz="2667" spc="-7" dirty="0">
                <a:latin typeface="Candara"/>
                <a:cs typeface="Candara"/>
              </a:rPr>
              <a:t>prior work</a:t>
            </a:r>
            <a:r>
              <a:rPr sz="2667" spc="47" dirty="0">
                <a:latin typeface="Candara"/>
                <a:cs typeface="Candara"/>
              </a:rPr>
              <a:t> </a:t>
            </a:r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[ACFK17,WMHT18,GT20]</a:t>
            </a:r>
            <a:endParaRPr sz="2667">
              <a:latin typeface="Candara"/>
              <a:cs typeface="Candara"/>
            </a:endParaRPr>
          </a:p>
          <a:p>
            <a:pPr marL="440256" marR="6773" indent="-423323">
              <a:lnSpc>
                <a:spcPts val="3453"/>
              </a:lnSpc>
              <a:spcBef>
                <a:spcPts val="1087"/>
              </a:spcBef>
              <a:buSzPct val="58333"/>
              <a:buFont typeface="Arial"/>
              <a:buChar char="•"/>
              <a:tabLst>
                <a:tab pos="440256" algn="l"/>
              </a:tabLst>
            </a:pPr>
            <a:r>
              <a:rPr sz="3200" spc="-7" dirty="0">
                <a:latin typeface="Candara"/>
                <a:cs typeface="Candara"/>
              </a:rPr>
              <a:t>Also </a:t>
            </a:r>
            <a:r>
              <a:rPr sz="3200" dirty="0">
                <a:latin typeface="Candara"/>
                <a:cs typeface="Candara"/>
              </a:rPr>
              <a:t>rules </a:t>
            </a:r>
            <a:r>
              <a:rPr sz="3200" spc="-7" dirty="0">
                <a:latin typeface="Candara"/>
                <a:cs typeface="Candara"/>
              </a:rPr>
              <a:t>out </a:t>
            </a:r>
            <a:r>
              <a:rPr sz="3200" b="1" spc="-7" dirty="0">
                <a:latin typeface="Candara"/>
                <a:cs typeface="Candara"/>
              </a:rPr>
              <a:t>memory-adaptive </a:t>
            </a:r>
            <a:r>
              <a:rPr sz="3200" spc="-7" dirty="0">
                <a:latin typeface="Candara"/>
                <a:cs typeface="Candara"/>
              </a:rPr>
              <a:t>reductions </a:t>
            </a:r>
            <a:r>
              <a:rPr sz="3200" dirty="0">
                <a:latin typeface="Candara"/>
                <a:cs typeface="Candara"/>
              </a:rPr>
              <a:t>(like </a:t>
            </a:r>
            <a:r>
              <a:rPr sz="3200" spc="-7" dirty="0">
                <a:latin typeface="Candara"/>
                <a:cs typeface="Candara"/>
              </a:rPr>
              <a:t>the one  for</a:t>
            </a:r>
            <a:r>
              <a:rPr sz="3200" spc="-8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channels)</a:t>
            </a:r>
            <a:endParaRPr sz="3200">
              <a:latin typeface="Candara"/>
              <a:cs typeface="Candara"/>
            </a:endParaRPr>
          </a:p>
          <a:p>
            <a:pPr marL="440256" marR="406390" indent="-423323">
              <a:lnSpc>
                <a:spcPts val="3453"/>
              </a:lnSpc>
              <a:spcBef>
                <a:spcPts val="1087"/>
              </a:spcBef>
              <a:buSzPct val="58333"/>
              <a:buFont typeface="Arial"/>
              <a:buChar char="•"/>
              <a:tabLst>
                <a:tab pos="440256" algn="l"/>
              </a:tabLst>
            </a:pPr>
            <a:r>
              <a:rPr sz="3200" dirty="0">
                <a:latin typeface="Candara"/>
                <a:cs typeface="Candara"/>
              </a:rPr>
              <a:t>Evidence </a:t>
            </a:r>
            <a:r>
              <a:rPr sz="3200" spc="-7" dirty="0">
                <a:latin typeface="Candara"/>
                <a:cs typeface="Candara"/>
              </a:rPr>
              <a:t>that some restriction </a:t>
            </a:r>
            <a:r>
              <a:rPr sz="3200" b="1" dirty="0">
                <a:latin typeface="Candara"/>
                <a:cs typeface="Candara"/>
              </a:rPr>
              <a:t>necessary </a:t>
            </a:r>
            <a:r>
              <a:rPr sz="3200" spc="-7" dirty="0">
                <a:latin typeface="Candara"/>
                <a:cs typeface="Candara"/>
              </a:rPr>
              <a:t>for memory-  tight</a:t>
            </a:r>
            <a:r>
              <a:rPr sz="3200" spc="-100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reduction</a:t>
            </a:r>
            <a:endParaRPr sz="32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04303613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Our</a:t>
            </a:r>
            <a:r>
              <a:rPr spc="-107" dirty="0"/>
              <a:t> </a:t>
            </a:r>
            <a:r>
              <a:rPr spc="-7" dirty="0"/>
              <a:t>result</a:t>
            </a:r>
          </a:p>
        </p:txBody>
      </p:sp>
      <p:sp>
        <p:nvSpPr>
          <p:cNvPr id="3" name="object 3"/>
          <p:cNvSpPr/>
          <p:nvPr/>
        </p:nvSpPr>
        <p:spPr>
          <a:xfrm>
            <a:off x="812444" y="1321362"/>
            <a:ext cx="10783993" cy="4872567"/>
          </a:xfrm>
          <a:custGeom>
            <a:avLst/>
            <a:gdLst/>
            <a:ahLst/>
            <a:cxnLst/>
            <a:rect l="l" t="t" r="r" b="b"/>
            <a:pathLst>
              <a:path w="8087995" h="3654425">
                <a:moveTo>
                  <a:pt x="0" y="0"/>
                </a:moveTo>
                <a:lnTo>
                  <a:pt x="8087837" y="0"/>
                </a:lnTo>
                <a:lnTo>
                  <a:pt x="8087837" y="3653821"/>
                </a:lnTo>
                <a:lnTo>
                  <a:pt x="0" y="3653821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9350" y="1548385"/>
            <a:ext cx="89281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8121024" algn="l"/>
              </a:tabLst>
            </a:pP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Theorem. 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[this </a:t>
            </a: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work]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∀</a:t>
            </a:r>
            <a:r>
              <a:rPr sz="3200" spc="9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INDR+CTXT-secure</a:t>
            </a:r>
            <a:r>
              <a:rPr sz="3200" spc="20" dirty="0">
                <a:latin typeface="Candara"/>
                <a:cs typeface="Candara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NE	∃</a:t>
            </a:r>
            <a:r>
              <a:rPr sz="3200" spc="-1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AE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349" y="2023871"/>
            <a:ext cx="10007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latin typeface="Candara"/>
                <a:cs typeface="Candara"/>
              </a:rPr>
              <a:t>adversary</a:t>
            </a:r>
            <a:r>
              <a:rPr sz="3200" spc="-447" dirty="0">
                <a:latin typeface="Candara"/>
                <a:cs typeface="Candara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sz="3600" spc="-29" baseline="27777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3600" spc="-349" baseline="2777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making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3200" spc="-4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queries,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using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memory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spc="20" dirty="0">
                <a:solidFill>
                  <a:srgbClr val="002060"/>
                </a:solidFill>
                <a:latin typeface="Cambria Math"/>
                <a:cs typeface="Cambria Math"/>
              </a:rPr>
              <a:t>𝑂(log  </a:t>
            </a:r>
            <a:r>
              <a:rPr sz="3200" spc="8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) </a:t>
            </a:r>
            <a:r>
              <a:rPr sz="3200" spc="-13" dirty="0">
                <a:latin typeface="Candara"/>
                <a:cs typeface="Candara"/>
              </a:rPr>
              <a:t>s.</a:t>
            </a:r>
            <a:r>
              <a:rPr sz="3200" dirty="0">
                <a:latin typeface="Candara"/>
                <a:cs typeface="Candara"/>
              </a:rPr>
              <a:t>t.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4032" y="2381503"/>
            <a:ext cx="431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ae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7734" y="2666401"/>
            <a:ext cx="681567" cy="376767"/>
          </a:xfrm>
          <a:custGeom>
            <a:avLst/>
            <a:gdLst/>
            <a:ahLst/>
            <a:cxnLst/>
            <a:rect l="l" t="t" r="r" b="b"/>
            <a:pathLst>
              <a:path w="511175" h="282575">
                <a:moveTo>
                  <a:pt x="420653" y="0"/>
                </a:moveTo>
                <a:lnTo>
                  <a:pt x="416634" y="11460"/>
                </a:lnTo>
                <a:lnTo>
                  <a:pt x="432977" y="18552"/>
                </a:lnTo>
                <a:lnTo>
                  <a:pt x="447032" y="28370"/>
                </a:lnTo>
                <a:lnTo>
                  <a:pt x="475570" y="73880"/>
                </a:lnTo>
                <a:lnTo>
                  <a:pt x="483905" y="115662"/>
                </a:lnTo>
                <a:lnTo>
                  <a:pt x="484946" y="139749"/>
                </a:lnTo>
                <a:lnTo>
                  <a:pt x="483900" y="164650"/>
                </a:lnTo>
                <a:lnTo>
                  <a:pt x="475528" y="207587"/>
                </a:lnTo>
                <a:lnTo>
                  <a:pt x="447051" y="253826"/>
                </a:lnTo>
                <a:lnTo>
                  <a:pt x="417081" y="270868"/>
                </a:lnTo>
                <a:lnTo>
                  <a:pt x="420653" y="282327"/>
                </a:lnTo>
                <a:lnTo>
                  <a:pt x="459162" y="264263"/>
                </a:lnTo>
                <a:lnTo>
                  <a:pt x="487476" y="232990"/>
                </a:lnTo>
                <a:lnTo>
                  <a:pt x="504889" y="191114"/>
                </a:lnTo>
                <a:lnTo>
                  <a:pt x="510693" y="141237"/>
                </a:lnTo>
                <a:lnTo>
                  <a:pt x="509238" y="115355"/>
                </a:lnTo>
                <a:lnTo>
                  <a:pt x="497592" y="69479"/>
                </a:lnTo>
                <a:lnTo>
                  <a:pt x="474496" y="32133"/>
                </a:lnTo>
                <a:lnTo>
                  <a:pt x="441121" y="7390"/>
                </a:lnTo>
                <a:lnTo>
                  <a:pt x="420653" y="0"/>
                </a:lnTo>
                <a:close/>
              </a:path>
              <a:path w="511175" h="282575">
                <a:moveTo>
                  <a:pt x="90040" y="0"/>
                </a:moveTo>
                <a:lnTo>
                  <a:pt x="51624" y="18101"/>
                </a:lnTo>
                <a:lnTo>
                  <a:pt x="23290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0" y="167175"/>
                </a:lnTo>
                <a:lnTo>
                  <a:pt x="13059" y="213052"/>
                </a:lnTo>
                <a:lnTo>
                  <a:pt x="36099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2" y="270868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5" y="73880"/>
                </a:lnTo>
                <a:lnTo>
                  <a:pt x="63754" y="28370"/>
                </a:lnTo>
                <a:lnTo>
                  <a:pt x="94058" y="11460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39350" y="2564385"/>
            <a:ext cx="32012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850767" algn="l"/>
                <a:tab pos="2547555" algn="l"/>
              </a:tabLst>
            </a:pPr>
            <a:r>
              <a:rPr sz="4700" b="1" spc="89" baseline="1182" dirty="0">
                <a:latin typeface="Cambria Math"/>
                <a:cs typeface="Cambria Math"/>
              </a:rPr>
              <a:t>1</a:t>
            </a:r>
            <a:r>
              <a:rPr sz="4700" b="1" spc="69" baseline="1182" dirty="0">
                <a:latin typeface="Cambria Math"/>
                <a:cs typeface="Cambria Math"/>
              </a:rPr>
              <a:t>)</a:t>
            </a:r>
            <a:r>
              <a:rPr sz="4700" b="1" spc="-260" baseline="1182" dirty="0">
                <a:latin typeface="Cambria Math"/>
                <a:cs typeface="Cambria Math"/>
              </a:rPr>
              <a:t> </a:t>
            </a:r>
            <a:r>
              <a:rPr sz="4700" b="1" spc="59" baseline="1182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4700" b="1" spc="109" baseline="1182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4700" b="1" spc="89" baseline="1182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8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	</a:t>
            </a:r>
            <a:r>
              <a:rPr sz="3200" spc="-27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sz="3600" baseline="27777" dirty="0">
                <a:solidFill>
                  <a:srgbClr val="002060"/>
                </a:solidFill>
                <a:latin typeface="Cambria Math"/>
                <a:cs typeface="Cambria Math"/>
              </a:rPr>
              <a:t>∗	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≈</a:t>
            </a:r>
            <a:r>
              <a:rPr sz="3200" spc="17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350" y="3104897"/>
            <a:ext cx="94970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ndara"/>
                <a:cs typeface="Candara"/>
              </a:rPr>
              <a:t>2)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∀ </a:t>
            </a:r>
            <a:r>
              <a:rPr sz="3200" spc="-7" dirty="0">
                <a:latin typeface="Candara"/>
                <a:cs typeface="Candara"/>
              </a:rPr>
              <a:t>“efficient” black-box reductions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𝑅 </a:t>
            </a:r>
            <a:r>
              <a:rPr sz="3200" spc="-7" dirty="0">
                <a:latin typeface="Candara"/>
                <a:cs typeface="Candara"/>
              </a:rPr>
              <a:t>using  additional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590938" y="3699334"/>
            <a:ext cx="496993" cy="376767"/>
          </a:xfrm>
          <a:custGeom>
            <a:avLst/>
            <a:gdLst/>
            <a:ahLst/>
            <a:cxnLst/>
            <a:rect l="l" t="t" r="r" b="b"/>
            <a:pathLst>
              <a:path w="372744" h="282575">
                <a:moveTo>
                  <a:pt x="282096" y="0"/>
                </a:moveTo>
                <a:lnTo>
                  <a:pt x="278077" y="11460"/>
                </a:lnTo>
                <a:lnTo>
                  <a:pt x="294420" y="18552"/>
                </a:lnTo>
                <a:lnTo>
                  <a:pt x="308475" y="28370"/>
                </a:lnTo>
                <a:lnTo>
                  <a:pt x="337013" y="73879"/>
                </a:lnTo>
                <a:lnTo>
                  <a:pt x="345348" y="115662"/>
                </a:lnTo>
                <a:lnTo>
                  <a:pt x="346389" y="139749"/>
                </a:lnTo>
                <a:lnTo>
                  <a:pt x="345343" y="164650"/>
                </a:lnTo>
                <a:lnTo>
                  <a:pt x="336971" y="207587"/>
                </a:lnTo>
                <a:lnTo>
                  <a:pt x="308494" y="253826"/>
                </a:lnTo>
                <a:lnTo>
                  <a:pt x="278524" y="270868"/>
                </a:lnTo>
                <a:lnTo>
                  <a:pt x="282096" y="282327"/>
                </a:lnTo>
                <a:lnTo>
                  <a:pt x="320605" y="264263"/>
                </a:lnTo>
                <a:lnTo>
                  <a:pt x="348919" y="232990"/>
                </a:lnTo>
                <a:lnTo>
                  <a:pt x="366332" y="191113"/>
                </a:lnTo>
                <a:lnTo>
                  <a:pt x="372136" y="141237"/>
                </a:lnTo>
                <a:lnTo>
                  <a:pt x="370681" y="115355"/>
                </a:lnTo>
                <a:lnTo>
                  <a:pt x="359035" y="69479"/>
                </a:lnTo>
                <a:lnTo>
                  <a:pt x="335939" y="32133"/>
                </a:lnTo>
                <a:lnTo>
                  <a:pt x="302564" y="7390"/>
                </a:lnTo>
                <a:lnTo>
                  <a:pt x="282096" y="0"/>
                </a:lnTo>
                <a:close/>
              </a:path>
              <a:path w="372744" h="282575">
                <a:moveTo>
                  <a:pt x="90040" y="0"/>
                </a:moveTo>
                <a:lnTo>
                  <a:pt x="51624" y="18101"/>
                </a:lnTo>
                <a:lnTo>
                  <a:pt x="23290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0" y="167175"/>
                </a:lnTo>
                <a:lnTo>
                  <a:pt x="13059" y="213051"/>
                </a:lnTo>
                <a:lnTo>
                  <a:pt x="36099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2" y="270868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5" y="73879"/>
                </a:lnTo>
                <a:lnTo>
                  <a:pt x="63753" y="28370"/>
                </a:lnTo>
                <a:lnTo>
                  <a:pt x="94058" y="11460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039349" y="3596639"/>
            <a:ext cx="313308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2683866" algn="l"/>
              </a:tabLst>
            </a:pPr>
            <a:r>
              <a:rPr sz="3200" spc="-7" dirty="0">
                <a:latin typeface="Candara"/>
                <a:cs typeface="Candara"/>
              </a:rPr>
              <a:t>memory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sz="3200" spc="17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3200" spc="1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𝑜 	 𝑞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8075" y="3596639"/>
            <a:ext cx="1424940" cy="9489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3680"/>
              </a:lnSpc>
            </a:pPr>
            <a:r>
              <a:rPr sz="3200" dirty="0">
                <a:latin typeface="Candara"/>
                <a:cs typeface="Candara"/>
              </a:rPr>
              <a:t>then</a:t>
            </a:r>
            <a:endParaRPr sz="3200">
              <a:latin typeface="Candara"/>
              <a:cs typeface="Candara"/>
            </a:endParaRPr>
          </a:p>
          <a:p>
            <a:pPr marL="676470">
              <a:lnSpc>
                <a:spcPts val="3680"/>
              </a:lnSpc>
            </a:pP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in</a:t>
            </a:r>
            <a:r>
              <a:rPr sz="3200" spc="-13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77462" y="4325867"/>
            <a:ext cx="1235287" cy="376767"/>
          </a:xfrm>
          <a:custGeom>
            <a:avLst/>
            <a:gdLst/>
            <a:ahLst/>
            <a:cxnLst/>
            <a:rect l="l" t="t" r="r" b="b"/>
            <a:pathLst>
              <a:path w="926464" h="282575">
                <a:moveTo>
                  <a:pt x="836007" y="0"/>
                </a:moveTo>
                <a:lnTo>
                  <a:pt x="831989" y="11460"/>
                </a:lnTo>
                <a:lnTo>
                  <a:pt x="848332" y="18552"/>
                </a:lnTo>
                <a:lnTo>
                  <a:pt x="862387" y="28370"/>
                </a:lnTo>
                <a:lnTo>
                  <a:pt x="890925" y="73879"/>
                </a:lnTo>
                <a:lnTo>
                  <a:pt x="899259" y="115662"/>
                </a:lnTo>
                <a:lnTo>
                  <a:pt x="900301" y="139749"/>
                </a:lnTo>
                <a:lnTo>
                  <a:pt x="899255" y="164650"/>
                </a:lnTo>
                <a:lnTo>
                  <a:pt x="890883" y="207587"/>
                </a:lnTo>
                <a:lnTo>
                  <a:pt x="862405" y="253826"/>
                </a:lnTo>
                <a:lnTo>
                  <a:pt x="832435" y="270866"/>
                </a:lnTo>
                <a:lnTo>
                  <a:pt x="836007" y="282327"/>
                </a:lnTo>
                <a:lnTo>
                  <a:pt x="874517" y="264263"/>
                </a:lnTo>
                <a:lnTo>
                  <a:pt x="902831" y="232990"/>
                </a:lnTo>
                <a:lnTo>
                  <a:pt x="920244" y="191113"/>
                </a:lnTo>
                <a:lnTo>
                  <a:pt x="926048" y="141237"/>
                </a:lnTo>
                <a:lnTo>
                  <a:pt x="924592" y="115355"/>
                </a:lnTo>
                <a:lnTo>
                  <a:pt x="912947" y="69479"/>
                </a:lnTo>
                <a:lnTo>
                  <a:pt x="889851" y="32133"/>
                </a:lnTo>
                <a:lnTo>
                  <a:pt x="856476" y="7390"/>
                </a:lnTo>
                <a:lnTo>
                  <a:pt x="836007" y="0"/>
                </a:lnTo>
                <a:close/>
              </a:path>
              <a:path w="926464" h="282575">
                <a:moveTo>
                  <a:pt x="90041" y="0"/>
                </a:moveTo>
                <a:lnTo>
                  <a:pt x="51625" y="18101"/>
                </a:lnTo>
                <a:lnTo>
                  <a:pt x="23291" y="49485"/>
                </a:lnTo>
                <a:lnTo>
                  <a:pt x="5823" y="91436"/>
                </a:lnTo>
                <a:lnTo>
                  <a:pt x="0" y="141237"/>
                </a:lnTo>
                <a:lnTo>
                  <a:pt x="1451" y="167175"/>
                </a:lnTo>
                <a:lnTo>
                  <a:pt x="13060" y="213051"/>
                </a:lnTo>
                <a:lnTo>
                  <a:pt x="36100" y="250277"/>
                </a:lnTo>
                <a:lnTo>
                  <a:pt x="69512" y="274946"/>
                </a:lnTo>
                <a:lnTo>
                  <a:pt x="90041" y="282327"/>
                </a:lnTo>
                <a:lnTo>
                  <a:pt x="93612" y="270866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4" y="164650"/>
                </a:lnTo>
                <a:lnTo>
                  <a:pt x="25747" y="139749"/>
                </a:lnTo>
                <a:lnTo>
                  <a:pt x="26794" y="115662"/>
                </a:lnTo>
                <a:lnTo>
                  <a:pt x="35165" y="73879"/>
                </a:lnTo>
                <a:lnTo>
                  <a:pt x="63754" y="28370"/>
                </a:lnTo>
                <a:lnTo>
                  <a:pt x="94060" y="11460"/>
                </a:lnTo>
                <a:lnTo>
                  <a:pt x="9004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4180229" y="4222497"/>
            <a:ext cx="333817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629793" algn="l"/>
              </a:tabLst>
            </a:pPr>
            <a:r>
              <a:rPr sz="4700" b="1" spc="49" baseline="1182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4800" spc="49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	</a:t>
            </a:r>
            <a:r>
              <a:rPr sz="4800" baseline="-208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27" dirty="0">
                <a:solidFill>
                  <a:srgbClr val="002060"/>
                </a:solidFill>
                <a:latin typeface="Cambria Math"/>
                <a:cs typeface="Cambria Math"/>
              </a:rPr>
              <a:t>𝑅[𝐴</a:t>
            </a:r>
            <a:r>
              <a:rPr sz="3600" spc="40" baseline="26234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3200" spc="27" dirty="0">
                <a:solidFill>
                  <a:srgbClr val="002060"/>
                </a:solidFill>
                <a:latin typeface="Cambria Math"/>
                <a:cs typeface="Cambria Math"/>
              </a:rPr>
              <a:t>]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43825" y="4222497"/>
            <a:ext cx="11844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3200" spc="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negl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39349" y="4767071"/>
            <a:ext cx="729185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ndara"/>
                <a:cs typeface="Candara"/>
              </a:rPr>
              <a:t>3)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∀ </a:t>
            </a:r>
            <a:r>
              <a:rPr sz="3200" spc="-7" dirty="0">
                <a:latin typeface="Candara"/>
                <a:cs typeface="Candara"/>
              </a:rPr>
              <a:t>“efficient” black-box reductions  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𝑅′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869923" y="5161279"/>
            <a:ext cx="6866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ctxt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91356" y="5443467"/>
            <a:ext cx="1329267" cy="376767"/>
          </a:xfrm>
          <a:custGeom>
            <a:avLst/>
            <a:gdLst/>
            <a:ahLst/>
            <a:cxnLst/>
            <a:rect l="l" t="t" r="r" b="b"/>
            <a:pathLst>
              <a:path w="996950" h="282575">
                <a:moveTo>
                  <a:pt x="906429" y="0"/>
                </a:moveTo>
                <a:lnTo>
                  <a:pt x="902411" y="11459"/>
                </a:lnTo>
                <a:lnTo>
                  <a:pt x="918754" y="18552"/>
                </a:lnTo>
                <a:lnTo>
                  <a:pt x="932809" y="28370"/>
                </a:lnTo>
                <a:lnTo>
                  <a:pt x="961347" y="73879"/>
                </a:lnTo>
                <a:lnTo>
                  <a:pt x="969681" y="115662"/>
                </a:lnTo>
                <a:lnTo>
                  <a:pt x="970723" y="139749"/>
                </a:lnTo>
                <a:lnTo>
                  <a:pt x="969676" y="164650"/>
                </a:lnTo>
                <a:lnTo>
                  <a:pt x="961304" y="207587"/>
                </a:lnTo>
                <a:lnTo>
                  <a:pt x="932827" y="253826"/>
                </a:lnTo>
                <a:lnTo>
                  <a:pt x="902856" y="270867"/>
                </a:lnTo>
                <a:lnTo>
                  <a:pt x="906429" y="282326"/>
                </a:lnTo>
                <a:lnTo>
                  <a:pt x="944939" y="264262"/>
                </a:lnTo>
                <a:lnTo>
                  <a:pt x="973253" y="232990"/>
                </a:lnTo>
                <a:lnTo>
                  <a:pt x="990666" y="191113"/>
                </a:lnTo>
                <a:lnTo>
                  <a:pt x="996469" y="141237"/>
                </a:lnTo>
                <a:lnTo>
                  <a:pt x="995014" y="115355"/>
                </a:lnTo>
                <a:lnTo>
                  <a:pt x="983368" y="69479"/>
                </a:lnTo>
                <a:lnTo>
                  <a:pt x="960272" y="32132"/>
                </a:lnTo>
                <a:lnTo>
                  <a:pt x="926897" y="7390"/>
                </a:lnTo>
                <a:lnTo>
                  <a:pt x="906429" y="0"/>
                </a:lnTo>
                <a:close/>
              </a:path>
              <a:path w="996950" h="282575">
                <a:moveTo>
                  <a:pt x="90041" y="0"/>
                </a:moveTo>
                <a:lnTo>
                  <a:pt x="51625" y="18101"/>
                </a:lnTo>
                <a:lnTo>
                  <a:pt x="23291" y="49485"/>
                </a:lnTo>
                <a:lnTo>
                  <a:pt x="5823" y="91436"/>
                </a:lnTo>
                <a:lnTo>
                  <a:pt x="0" y="141237"/>
                </a:lnTo>
                <a:lnTo>
                  <a:pt x="1451" y="167175"/>
                </a:lnTo>
                <a:lnTo>
                  <a:pt x="13060" y="213052"/>
                </a:lnTo>
                <a:lnTo>
                  <a:pt x="36100" y="250277"/>
                </a:lnTo>
                <a:lnTo>
                  <a:pt x="69512" y="274946"/>
                </a:lnTo>
                <a:lnTo>
                  <a:pt x="90041" y="282326"/>
                </a:lnTo>
                <a:lnTo>
                  <a:pt x="93612" y="270867"/>
                </a:lnTo>
                <a:lnTo>
                  <a:pt x="77526" y="263742"/>
                </a:lnTo>
                <a:lnTo>
                  <a:pt x="63643" y="253826"/>
                </a:lnTo>
                <a:lnTo>
                  <a:pt x="35165" y="207587"/>
                </a:lnTo>
                <a:lnTo>
                  <a:pt x="26794" y="164650"/>
                </a:lnTo>
                <a:lnTo>
                  <a:pt x="25747" y="139749"/>
                </a:lnTo>
                <a:lnTo>
                  <a:pt x="26794" y="115662"/>
                </a:lnTo>
                <a:lnTo>
                  <a:pt x="35165" y="73879"/>
                </a:lnTo>
                <a:lnTo>
                  <a:pt x="63755" y="28370"/>
                </a:lnTo>
                <a:lnTo>
                  <a:pt x="94060" y="11459"/>
                </a:lnTo>
                <a:lnTo>
                  <a:pt x="9004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4172438" y="5340095"/>
            <a:ext cx="304116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551055" algn="l"/>
              </a:tabLst>
            </a:pPr>
            <a:r>
              <a:rPr sz="4700" b="1" spc="49" baseline="1182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4800" spc="49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	</a:t>
            </a:r>
            <a:r>
              <a:rPr sz="4800" baseline="-208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𝑅′[𝐴</a:t>
            </a:r>
            <a:r>
              <a:rPr sz="3600" baseline="26234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]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051614" y="5340095"/>
            <a:ext cx="11844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3200" spc="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negl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68889" y="887203"/>
            <a:ext cx="1176020" cy="1209887"/>
          </a:xfrm>
          <a:custGeom>
            <a:avLst/>
            <a:gdLst/>
            <a:ahLst/>
            <a:cxnLst/>
            <a:rect l="l" t="t" r="r" b="b"/>
            <a:pathLst>
              <a:path w="882014" h="907415">
                <a:moveTo>
                  <a:pt x="824996" y="51335"/>
                </a:moveTo>
                <a:lnTo>
                  <a:pt x="0" y="900513"/>
                </a:lnTo>
                <a:lnTo>
                  <a:pt x="6832" y="907150"/>
                </a:lnTo>
                <a:lnTo>
                  <a:pt x="831828" y="57973"/>
                </a:lnTo>
                <a:lnTo>
                  <a:pt x="824996" y="51335"/>
                </a:lnTo>
                <a:close/>
              </a:path>
              <a:path w="882014" h="907415">
                <a:moveTo>
                  <a:pt x="868109" y="42227"/>
                </a:moveTo>
                <a:lnTo>
                  <a:pt x="833845" y="42227"/>
                </a:lnTo>
                <a:lnTo>
                  <a:pt x="840676" y="48865"/>
                </a:lnTo>
                <a:lnTo>
                  <a:pt x="831828" y="57973"/>
                </a:lnTo>
                <a:lnTo>
                  <a:pt x="855739" y="81203"/>
                </a:lnTo>
                <a:lnTo>
                  <a:pt x="868109" y="42227"/>
                </a:lnTo>
                <a:close/>
              </a:path>
              <a:path w="882014" h="907415">
                <a:moveTo>
                  <a:pt x="833845" y="42227"/>
                </a:moveTo>
                <a:lnTo>
                  <a:pt x="824996" y="51335"/>
                </a:lnTo>
                <a:lnTo>
                  <a:pt x="831828" y="57973"/>
                </a:lnTo>
                <a:lnTo>
                  <a:pt x="840676" y="48865"/>
                </a:lnTo>
                <a:lnTo>
                  <a:pt x="833845" y="42227"/>
                </a:lnTo>
                <a:close/>
              </a:path>
              <a:path w="882014" h="907415">
                <a:moveTo>
                  <a:pt x="881510" y="0"/>
                </a:moveTo>
                <a:lnTo>
                  <a:pt x="801085" y="28105"/>
                </a:lnTo>
                <a:lnTo>
                  <a:pt x="824996" y="51335"/>
                </a:lnTo>
                <a:lnTo>
                  <a:pt x="833845" y="42227"/>
                </a:lnTo>
                <a:lnTo>
                  <a:pt x="868109" y="42227"/>
                </a:lnTo>
                <a:lnTo>
                  <a:pt x="881510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3599416" y="502580"/>
            <a:ext cx="14748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latin typeface="Candara"/>
                <a:cs typeface="Candara"/>
              </a:rPr>
              <a:t>inefficient</a:t>
            </a:r>
            <a:endParaRPr sz="2667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38826146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Our</a:t>
            </a:r>
            <a:r>
              <a:rPr spc="-107" dirty="0"/>
              <a:t> </a:t>
            </a:r>
            <a:r>
              <a:rPr spc="-7" dirty="0"/>
              <a:t>result</a:t>
            </a:r>
          </a:p>
        </p:txBody>
      </p:sp>
      <p:sp>
        <p:nvSpPr>
          <p:cNvPr id="3" name="object 3"/>
          <p:cNvSpPr/>
          <p:nvPr/>
        </p:nvSpPr>
        <p:spPr>
          <a:xfrm>
            <a:off x="812444" y="1321362"/>
            <a:ext cx="10783993" cy="4872567"/>
          </a:xfrm>
          <a:custGeom>
            <a:avLst/>
            <a:gdLst/>
            <a:ahLst/>
            <a:cxnLst/>
            <a:rect l="l" t="t" r="r" b="b"/>
            <a:pathLst>
              <a:path w="8087995" h="3654425">
                <a:moveTo>
                  <a:pt x="0" y="0"/>
                </a:moveTo>
                <a:lnTo>
                  <a:pt x="8087837" y="0"/>
                </a:lnTo>
                <a:lnTo>
                  <a:pt x="8087837" y="3653821"/>
                </a:lnTo>
                <a:lnTo>
                  <a:pt x="0" y="3653821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039350" y="1548385"/>
            <a:ext cx="89281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8121024" algn="l"/>
              </a:tabLst>
            </a:pP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Theorem. 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[this </a:t>
            </a: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work]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∀</a:t>
            </a:r>
            <a:r>
              <a:rPr sz="3200" spc="9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INDR+CTXT-secure</a:t>
            </a:r>
            <a:r>
              <a:rPr sz="3200" spc="20" dirty="0">
                <a:latin typeface="Candara"/>
                <a:cs typeface="Candara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NE	∃</a:t>
            </a:r>
            <a:r>
              <a:rPr sz="3200" spc="-1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AE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9349" y="2023871"/>
            <a:ext cx="100076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latin typeface="Candara"/>
                <a:cs typeface="Candara"/>
              </a:rPr>
              <a:t>adversary</a:t>
            </a:r>
            <a:r>
              <a:rPr sz="3200" spc="-447" dirty="0">
                <a:latin typeface="Candara"/>
                <a:cs typeface="Candara"/>
              </a:rPr>
              <a:t> </a:t>
            </a:r>
            <a:r>
              <a:rPr sz="3200" spc="-20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sz="3600" spc="-29" baseline="27777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3600" spc="-349" baseline="2777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making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3200" spc="-4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queries,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using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memory</a:t>
            </a:r>
            <a:r>
              <a:rPr sz="3200" spc="-440" dirty="0">
                <a:latin typeface="Candara"/>
                <a:cs typeface="Candara"/>
              </a:rPr>
              <a:t> </a:t>
            </a:r>
            <a:r>
              <a:rPr sz="3200" spc="20" dirty="0">
                <a:solidFill>
                  <a:srgbClr val="002060"/>
                </a:solidFill>
                <a:latin typeface="Cambria Math"/>
                <a:cs typeface="Cambria Math"/>
              </a:rPr>
              <a:t>𝑂(log  </a:t>
            </a:r>
            <a:r>
              <a:rPr sz="3200" spc="8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) </a:t>
            </a:r>
            <a:r>
              <a:rPr sz="3200" spc="-13" dirty="0">
                <a:latin typeface="Candara"/>
                <a:cs typeface="Candara"/>
              </a:rPr>
              <a:t>s.</a:t>
            </a:r>
            <a:r>
              <a:rPr sz="3200" dirty="0">
                <a:latin typeface="Candara"/>
                <a:cs typeface="Candara"/>
              </a:rPr>
              <a:t>t.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4032" y="2381503"/>
            <a:ext cx="4318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ae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7734" y="2666401"/>
            <a:ext cx="681567" cy="376767"/>
          </a:xfrm>
          <a:custGeom>
            <a:avLst/>
            <a:gdLst/>
            <a:ahLst/>
            <a:cxnLst/>
            <a:rect l="l" t="t" r="r" b="b"/>
            <a:pathLst>
              <a:path w="511175" h="282575">
                <a:moveTo>
                  <a:pt x="420653" y="0"/>
                </a:moveTo>
                <a:lnTo>
                  <a:pt x="416634" y="11460"/>
                </a:lnTo>
                <a:lnTo>
                  <a:pt x="432977" y="18552"/>
                </a:lnTo>
                <a:lnTo>
                  <a:pt x="447032" y="28370"/>
                </a:lnTo>
                <a:lnTo>
                  <a:pt x="475570" y="73880"/>
                </a:lnTo>
                <a:lnTo>
                  <a:pt x="483905" y="115662"/>
                </a:lnTo>
                <a:lnTo>
                  <a:pt x="484946" y="139749"/>
                </a:lnTo>
                <a:lnTo>
                  <a:pt x="483900" y="164650"/>
                </a:lnTo>
                <a:lnTo>
                  <a:pt x="475528" y="207587"/>
                </a:lnTo>
                <a:lnTo>
                  <a:pt x="447051" y="253826"/>
                </a:lnTo>
                <a:lnTo>
                  <a:pt x="417081" y="270868"/>
                </a:lnTo>
                <a:lnTo>
                  <a:pt x="420653" y="282327"/>
                </a:lnTo>
                <a:lnTo>
                  <a:pt x="459162" y="264263"/>
                </a:lnTo>
                <a:lnTo>
                  <a:pt x="487476" y="232990"/>
                </a:lnTo>
                <a:lnTo>
                  <a:pt x="504889" y="191114"/>
                </a:lnTo>
                <a:lnTo>
                  <a:pt x="510693" y="141237"/>
                </a:lnTo>
                <a:lnTo>
                  <a:pt x="509238" y="115355"/>
                </a:lnTo>
                <a:lnTo>
                  <a:pt x="497592" y="69479"/>
                </a:lnTo>
                <a:lnTo>
                  <a:pt x="474496" y="32133"/>
                </a:lnTo>
                <a:lnTo>
                  <a:pt x="441121" y="7390"/>
                </a:lnTo>
                <a:lnTo>
                  <a:pt x="420653" y="0"/>
                </a:lnTo>
                <a:close/>
              </a:path>
              <a:path w="511175" h="282575">
                <a:moveTo>
                  <a:pt x="90040" y="0"/>
                </a:moveTo>
                <a:lnTo>
                  <a:pt x="51624" y="18101"/>
                </a:lnTo>
                <a:lnTo>
                  <a:pt x="23290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0" y="167175"/>
                </a:lnTo>
                <a:lnTo>
                  <a:pt x="13059" y="213052"/>
                </a:lnTo>
                <a:lnTo>
                  <a:pt x="36099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2" y="270868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5" y="73880"/>
                </a:lnTo>
                <a:lnTo>
                  <a:pt x="63754" y="28370"/>
                </a:lnTo>
                <a:lnTo>
                  <a:pt x="94058" y="11460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39350" y="2564385"/>
            <a:ext cx="32012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850767" algn="l"/>
                <a:tab pos="2547555" algn="l"/>
              </a:tabLst>
            </a:pPr>
            <a:r>
              <a:rPr sz="4700" b="1" spc="89" baseline="1182" dirty="0">
                <a:latin typeface="Cambria Math"/>
                <a:cs typeface="Cambria Math"/>
              </a:rPr>
              <a:t>1</a:t>
            </a:r>
            <a:r>
              <a:rPr sz="4700" b="1" spc="69" baseline="1182" dirty="0">
                <a:latin typeface="Cambria Math"/>
                <a:cs typeface="Cambria Math"/>
              </a:rPr>
              <a:t>)</a:t>
            </a:r>
            <a:r>
              <a:rPr sz="4700" b="1" spc="-260" baseline="1182" dirty="0">
                <a:latin typeface="Cambria Math"/>
                <a:cs typeface="Cambria Math"/>
              </a:rPr>
              <a:t> </a:t>
            </a:r>
            <a:r>
              <a:rPr sz="4700" b="1" spc="59" baseline="1182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4700" b="1" spc="109" baseline="1182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4700" b="1" spc="89" baseline="1182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8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	</a:t>
            </a:r>
            <a:r>
              <a:rPr sz="3200" spc="-27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sz="3600" baseline="27777" dirty="0">
                <a:solidFill>
                  <a:srgbClr val="002060"/>
                </a:solidFill>
                <a:latin typeface="Cambria Math"/>
                <a:cs typeface="Cambria Math"/>
              </a:rPr>
              <a:t>∗	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≈</a:t>
            </a:r>
            <a:r>
              <a:rPr sz="3200" spc="17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9349" y="3104897"/>
            <a:ext cx="94894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ndara"/>
                <a:cs typeface="Candara"/>
              </a:rPr>
              <a:t>2)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∀ </a:t>
            </a:r>
            <a:r>
              <a:rPr sz="3200" spc="-7" dirty="0">
                <a:latin typeface="Candara"/>
                <a:cs typeface="Candara"/>
              </a:rPr>
              <a:t>“efficient” </a:t>
            </a:r>
            <a:r>
              <a:rPr sz="3200" b="1" dirty="0">
                <a:solidFill>
                  <a:srgbClr val="C00000"/>
                </a:solidFill>
                <a:latin typeface="Candara"/>
                <a:cs typeface="Candara"/>
              </a:rPr>
              <a:t>restricted </a:t>
            </a:r>
            <a:r>
              <a:rPr sz="3200" spc="-7" dirty="0">
                <a:latin typeface="Candara"/>
                <a:cs typeface="Candara"/>
              </a:rPr>
              <a:t>black-box reductions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𝑅  </a:t>
            </a:r>
            <a:r>
              <a:rPr sz="3200" spc="-7" dirty="0">
                <a:latin typeface="Candara"/>
                <a:cs typeface="Candara"/>
              </a:rPr>
              <a:t>using</a:t>
            </a:r>
            <a:endParaRPr sz="3200" dirty="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96168" y="3685031"/>
            <a:ext cx="496993" cy="376767"/>
          </a:xfrm>
          <a:custGeom>
            <a:avLst/>
            <a:gdLst/>
            <a:ahLst/>
            <a:cxnLst/>
            <a:rect l="l" t="t" r="r" b="b"/>
            <a:pathLst>
              <a:path w="372745" h="282575">
                <a:moveTo>
                  <a:pt x="282096" y="0"/>
                </a:moveTo>
                <a:lnTo>
                  <a:pt x="278077" y="11460"/>
                </a:lnTo>
                <a:lnTo>
                  <a:pt x="294420" y="18552"/>
                </a:lnTo>
                <a:lnTo>
                  <a:pt x="308475" y="28370"/>
                </a:lnTo>
                <a:lnTo>
                  <a:pt x="337013" y="73879"/>
                </a:lnTo>
                <a:lnTo>
                  <a:pt x="345348" y="115662"/>
                </a:lnTo>
                <a:lnTo>
                  <a:pt x="346389" y="139749"/>
                </a:lnTo>
                <a:lnTo>
                  <a:pt x="345343" y="164650"/>
                </a:lnTo>
                <a:lnTo>
                  <a:pt x="336971" y="207587"/>
                </a:lnTo>
                <a:lnTo>
                  <a:pt x="308494" y="253826"/>
                </a:lnTo>
                <a:lnTo>
                  <a:pt x="278523" y="270868"/>
                </a:lnTo>
                <a:lnTo>
                  <a:pt x="282096" y="282327"/>
                </a:lnTo>
                <a:lnTo>
                  <a:pt x="320604" y="264263"/>
                </a:lnTo>
                <a:lnTo>
                  <a:pt x="348919" y="232990"/>
                </a:lnTo>
                <a:lnTo>
                  <a:pt x="366332" y="191113"/>
                </a:lnTo>
                <a:lnTo>
                  <a:pt x="372136" y="141237"/>
                </a:lnTo>
                <a:lnTo>
                  <a:pt x="370680" y="115355"/>
                </a:lnTo>
                <a:lnTo>
                  <a:pt x="359035" y="69479"/>
                </a:lnTo>
                <a:lnTo>
                  <a:pt x="335939" y="32133"/>
                </a:lnTo>
                <a:lnTo>
                  <a:pt x="302564" y="7390"/>
                </a:lnTo>
                <a:lnTo>
                  <a:pt x="282096" y="0"/>
                </a:lnTo>
                <a:close/>
              </a:path>
              <a:path w="372745" h="282575">
                <a:moveTo>
                  <a:pt x="90040" y="0"/>
                </a:moveTo>
                <a:lnTo>
                  <a:pt x="51623" y="18101"/>
                </a:lnTo>
                <a:lnTo>
                  <a:pt x="23290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0" y="167175"/>
                </a:lnTo>
                <a:lnTo>
                  <a:pt x="13059" y="213051"/>
                </a:lnTo>
                <a:lnTo>
                  <a:pt x="36099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1" y="270868"/>
                </a:lnTo>
                <a:lnTo>
                  <a:pt x="77524" y="263742"/>
                </a:lnTo>
                <a:lnTo>
                  <a:pt x="63641" y="253826"/>
                </a:lnTo>
                <a:lnTo>
                  <a:pt x="35164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4" y="73879"/>
                </a:lnTo>
                <a:lnTo>
                  <a:pt x="63753" y="28370"/>
                </a:lnTo>
                <a:lnTo>
                  <a:pt x="94058" y="11460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1999227" y="3606013"/>
            <a:ext cx="484774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482988" algn="l"/>
              </a:tabLst>
            </a:pPr>
            <a:r>
              <a:rPr sz="3200" spc="-7" dirty="0">
                <a:latin typeface="Candara"/>
                <a:cs typeface="Candara"/>
              </a:rPr>
              <a:t>additional memory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sz="3200" spc="2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3200" spc="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𝑜 	 𝑞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3304" y="3582337"/>
            <a:ext cx="8297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ndara"/>
                <a:cs typeface="Candara"/>
              </a:rPr>
              <a:t>t</a:t>
            </a:r>
            <a:r>
              <a:rPr sz="3200" spc="-7" dirty="0">
                <a:solidFill>
                  <a:srgbClr val="002060"/>
                </a:solidFill>
                <a:latin typeface="Candara"/>
                <a:cs typeface="Candara"/>
              </a:rPr>
              <a:t>h</a:t>
            </a:r>
            <a:r>
              <a:rPr sz="3200" spc="7" dirty="0">
                <a:solidFill>
                  <a:srgbClr val="002060"/>
                </a:solidFill>
                <a:latin typeface="Candara"/>
                <a:cs typeface="Candara"/>
              </a:rPr>
              <a:t>e</a:t>
            </a:r>
            <a:r>
              <a:rPr sz="3200" dirty="0">
                <a:solidFill>
                  <a:srgbClr val="002060"/>
                </a:solidFill>
                <a:latin typeface="Candara"/>
                <a:cs typeface="Candara"/>
              </a:rPr>
              <a:t>n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46537" y="4028962"/>
            <a:ext cx="7653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in</a:t>
            </a:r>
            <a:r>
              <a:rPr sz="3200" spc="-13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77462" y="4325867"/>
            <a:ext cx="1235287" cy="376767"/>
          </a:xfrm>
          <a:custGeom>
            <a:avLst/>
            <a:gdLst/>
            <a:ahLst/>
            <a:cxnLst/>
            <a:rect l="l" t="t" r="r" b="b"/>
            <a:pathLst>
              <a:path w="926464" h="282575">
                <a:moveTo>
                  <a:pt x="836007" y="0"/>
                </a:moveTo>
                <a:lnTo>
                  <a:pt x="831989" y="11460"/>
                </a:lnTo>
                <a:lnTo>
                  <a:pt x="848332" y="18552"/>
                </a:lnTo>
                <a:lnTo>
                  <a:pt x="862387" y="28370"/>
                </a:lnTo>
                <a:lnTo>
                  <a:pt x="890925" y="73879"/>
                </a:lnTo>
                <a:lnTo>
                  <a:pt x="899259" y="115662"/>
                </a:lnTo>
                <a:lnTo>
                  <a:pt x="900301" y="139749"/>
                </a:lnTo>
                <a:lnTo>
                  <a:pt x="899255" y="164650"/>
                </a:lnTo>
                <a:lnTo>
                  <a:pt x="890883" y="207587"/>
                </a:lnTo>
                <a:lnTo>
                  <a:pt x="862405" y="253826"/>
                </a:lnTo>
                <a:lnTo>
                  <a:pt x="832435" y="270866"/>
                </a:lnTo>
                <a:lnTo>
                  <a:pt x="836007" y="282327"/>
                </a:lnTo>
                <a:lnTo>
                  <a:pt x="874517" y="264263"/>
                </a:lnTo>
                <a:lnTo>
                  <a:pt x="902831" y="232990"/>
                </a:lnTo>
                <a:lnTo>
                  <a:pt x="920244" y="191113"/>
                </a:lnTo>
                <a:lnTo>
                  <a:pt x="926048" y="141237"/>
                </a:lnTo>
                <a:lnTo>
                  <a:pt x="924592" y="115355"/>
                </a:lnTo>
                <a:lnTo>
                  <a:pt x="912947" y="69479"/>
                </a:lnTo>
                <a:lnTo>
                  <a:pt x="889851" y="32133"/>
                </a:lnTo>
                <a:lnTo>
                  <a:pt x="856476" y="7390"/>
                </a:lnTo>
                <a:lnTo>
                  <a:pt x="836007" y="0"/>
                </a:lnTo>
                <a:close/>
              </a:path>
              <a:path w="926464" h="282575">
                <a:moveTo>
                  <a:pt x="90041" y="0"/>
                </a:moveTo>
                <a:lnTo>
                  <a:pt x="51625" y="18101"/>
                </a:lnTo>
                <a:lnTo>
                  <a:pt x="23291" y="49485"/>
                </a:lnTo>
                <a:lnTo>
                  <a:pt x="5823" y="91436"/>
                </a:lnTo>
                <a:lnTo>
                  <a:pt x="0" y="141237"/>
                </a:lnTo>
                <a:lnTo>
                  <a:pt x="1451" y="167175"/>
                </a:lnTo>
                <a:lnTo>
                  <a:pt x="13060" y="213051"/>
                </a:lnTo>
                <a:lnTo>
                  <a:pt x="36100" y="250277"/>
                </a:lnTo>
                <a:lnTo>
                  <a:pt x="69512" y="274946"/>
                </a:lnTo>
                <a:lnTo>
                  <a:pt x="90041" y="282327"/>
                </a:lnTo>
                <a:lnTo>
                  <a:pt x="93612" y="270866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4" y="164650"/>
                </a:lnTo>
                <a:lnTo>
                  <a:pt x="25747" y="139749"/>
                </a:lnTo>
                <a:lnTo>
                  <a:pt x="26794" y="115662"/>
                </a:lnTo>
                <a:lnTo>
                  <a:pt x="35165" y="73879"/>
                </a:lnTo>
                <a:lnTo>
                  <a:pt x="63754" y="28370"/>
                </a:lnTo>
                <a:lnTo>
                  <a:pt x="94060" y="11460"/>
                </a:lnTo>
                <a:lnTo>
                  <a:pt x="9004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180229" y="4222497"/>
            <a:ext cx="293177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629793" algn="l"/>
              </a:tabLst>
            </a:pPr>
            <a:r>
              <a:rPr sz="4700" b="1" spc="49" baseline="1182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4800" spc="49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	</a:t>
            </a:r>
            <a:r>
              <a:rPr sz="4800" baseline="-208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27" dirty="0">
                <a:solidFill>
                  <a:srgbClr val="002060"/>
                </a:solidFill>
                <a:latin typeface="Cambria Math"/>
                <a:cs typeface="Cambria Math"/>
              </a:rPr>
              <a:t>𝑅[𝐴</a:t>
            </a:r>
            <a:r>
              <a:rPr sz="3600" spc="40" baseline="26234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3200" spc="27" dirty="0">
                <a:solidFill>
                  <a:srgbClr val="002060"/>
                </a:solidFill>
                <a:latin typeface="Cambria Math"/>
                <a:cs typeface="Cambria Math"/>
              </a:rPr>
              <a:t>]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43825" y="4222497"/>
            <a:ext cx="11844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3200" spc="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negl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9349" y="4767071"/>
            <a:ext cx="952705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ndara"/>
                <a:cs typeface="Candara"/>
              </a:rPr>
              <a:t>3)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∀ </a:t>
            </a:r>
            <a:r>
              <a:rPr sz="3200" spc="-7" dirty="0">
                <a:latin typeface="Candara"/>
                <a:cs typeface="Candara"/>
              </a:rPr>
              <a:t>“efficient” </a:t>
            </a:r>
            <a:r>
              <a:rPr sz="3200" b="1" dirty="0">
                <a:solidFill>
                  <a:srgbClr val="C00000"/>
                </a:solidFill>
                <a:latin typeface="Candara"/>
                <a:cs typeface="Candara"/>
              </a:rPr>
              <a:t>restricted </a:t>
            </a:r>
            <a:r>
              <a:rPr sz="3200" spc="-7" dirty="0">
                <a:latin typeface="Candara"/>
                <a:cs typeface="Candara"/>
              </a:rPr>
              <a:t>black-box reductions  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𝑅′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9923" y="5161279"/>
            <a:ext cx="686645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ctxt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91356" y="5443467"/>
            <a:ext cx="1329267" cy="376767"/>
          </a:xfrm>
          <a:custGeom>
            <a:avLst/>
            <a:gdLst/>
            <a:ahLst/>
            <a:cxnLst/>
            <a:rect l="l" t="t" r="r" b="b"/>
            <a:pathLst>
              <a:path w="996950" h="282575">
                <a:moveTo>
                  <a:pt x="906429" y="0"/>
                </a:moveTo>
                <a:lnTo>
                  <a:pt x="902411" y="11459"/>
                </a:lnTo>
                <a:lnTo>
                  <a:pt x="918754" y="18552"/>
                </a:lnTo>
                <a:lnTo>
                  <a:pt x="932809" y="28370"/>
                </a:lnTo>
                <a:lnTo>
                  <a:pt x="961347" y="73879"/>
                </a:lnTo>
                <a:lnTo>
                  <a:pt x="969681" y="115662"/>
                </a:lnTo>
                <a:lnTo>
                  <a:pt x="970723" y="139749"/>
                </a:lnTo>
                <a:lnTo>
                  <a:pt x="969676" y="164650"/>
                </a:lnTo>
                <a:lnTo>
                  <a:pt x="961304" y="207587"/>
                </a:lnTo>
                <a:lnTo>
                  <a:pt x="932827" y="253826"/>
                </a:lnTo>
                <a:lnTo>
                  <a:pt x="902856" y="270867"/>
                </a:lnTo>
                <a:lnTo>
                  <a:pt x="906429" y="282326"/>
                </a:lnTo>
                <a:lnTo>
                  <a:pt x="944939" y="264262"/>
                </a:lnTo>
                <a:lnTo>
                  <a:pt x="973253" y="232990"/>
                </a:lnTo>
                <a:lnTo>
                  <a:pt x="990666" y="191113"/>
                </a:lnTo>
                <a:lnTo>
                  <a:pt x="996469" y="141237"/>
                </a:lnTo>
                <a:lnTo>
                  <a:pt x="995014" y="115355"/>
                </a:lnTo>
                <a:lnTo>
                  <a:pt x="983368" y="69479"/>
                </a:lnTo>
                <a:lnTo>
                  <a:pt x="960272" y="32132"/>
                </a:lnTo>
                <a:lnTo>
                  <a:pt x="926897" y="7390"/>
                </a:lnTo>
                <a:lnTo>
                  <a:pt x="906429" y="0"/>
                </a:lnTo>
                <a:close/>
              </a:path>
              <a:path w="996950" h="282575">
                <a:moveTo>
                  <a:pt x="90041" y="0"/>
                </a:moveTo>
                <a:lnTo>
                  <a:pt x="51625" y="18101"/>
                </a:lnTo>
                <a:lnTo>
                  <a:pt x="23291" y="49485"/>
                </a:lnTo>
                <a:lnTo>
                  <a:pt x="5823" y="91436"/>
                </a:lnTo>
                <a:lnTo>
                  <a:pt x="0" y="141237"/>
                </a:lnTo>
                <a:lnTo>
                  <a:pt x="1451" y="167175"/>
                </a:lnTo>
                <a:lnTo>
                  <a:pt x="13060" y="213052"/>
                </a:lnTo>
                <a:lnTo>
                  <a:pt x="36100" y="250277"/>
                </a:lnTo>
                <a:lnTo>
                  <a:pt x="69512" y="274946"/>
                </a:lnTo>
                <a:lnTo>
                  <a:pt x="90041" y="282326"/>
                </a:lnTo>
                <a:lnTo>
                  <a:pt x="93612" y="270867"/>
                </a:lnTo>
                <a:lnTo>
                  <a:pt x="77526" y="263742"/>
                </a:lnTo>
                <a:lnTo>
                  <a:pt x="63643" y="253826"/>
                </a:lnTo>
                <a:lnTo>
                  <a:pt x="35165" y="207587"/>
                </a:lnTo>
                <a:lnTo>
                  <a:pt x="26794" y="164650"/>
                </a:lnTo>
                <a:lnTo>
                  <a:pt x="25747" y="139749"/>
                </a:lnTo>
                <a:lnTo>
                  <a:pt x="26794" y="115662"/>
                </a:lnTo>
                <a:lnTo>
                  <a:pt x="35165" y="73879"/>
                </a:lnTo>
                <a:lnTo>
                  <a:pt x="63755" y="28370"/>
                </a:lnTo>
                <a:lnTo>
                  <a:pt x="94060" y="11459"/>
                </a:lnTo>
                <a:lnTo>
                  <a:pt x="90041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4172438" y="5340095"/>
            <a:ext cx="344756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551055" algn="l"/>
              </a:tabLst>
            </a:pPr>
            <a:r>
              <a:rPr sz="4700" b="1" spc="49" baseline="1182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4800" spc="49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	</a:t>
            </a:r>
            <a:r>
              <a:rPr sz="4800" baseline="-208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𝑅′[𝐴</a:t>
            </a:r>
            <a:r>
              <a:rPr sz="3600" baseline="26234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]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51614" y="5340095"/>
            <a:ext cx="118448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3200" spc="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negl</a:t>
            </a:r>
            <a:endParaRPr sz="320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420945099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Restricted </a:t>
            </a:r>
            <a:r>
              <a:rPr spc="-7" dirty="0"/>
              <a:t>black-box</a:t>
            </a:r>
            <a:r>
              <a:rPr spc="-87" dirty="0"/>
              <a:t> </a:t>
            </a:r>
            <a:r>
              <a:rPr dirty="0"/>
              <a:t>reduction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9305" y="1385823"/>
            <a:ext cx="18838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625671" algn="l"/>
              </a:tabLst>
            </a:pPr>
            <a:r>
              <a:rPr sz="3200" spc="-7" dirty="0">
                <a:latin typeface="Candara"/>
                <a:cs typeface="Candara"/>
              </a:rPr>
              <a:t>1.	faithful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9304" y="4315969"/>
            <a:ext cx="8359496" cy="14977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518" indent="-609585">
              <a:buAutoNum type="arabicPeriod" startAt="2"/>
              <a:tabLst>
                <a:tab pos="626518" algn="l"/>
              </a:tabLst>
            </a:pPr>
            <a:r>
              <a:rPr sz="3200" dirty="0">
                <a:latin typeface="Candara"/>
                <a:cs typeface="Candara"/>
              </a:rPr>
              <a:t>n</a:t>
            </a:r>
            <a:r>
              <a:rPr sz="3200" spc="-7" dirty="0">
                <a:latin typeface="Candara"/>
                <a:cs typeface="Candara"/>
              </a:rPr>
              <a:t>o</a:t>
            </a:r>
            <a:r>
              <a:rPr sz="3200" dirty="0">
                <a:latin typeface="Candara"/>
                <a:cs typeface="Candara"/>
              </a:rPr>
              <a:t>nc</a:t>
            </a:r>
            <a:r>
              <a:rPr sz="3200" spc="7" dirty="0">
                <a:latin typeface="Candara"/>
                <a:cs typeface="Candara"/>
              </a:rPr>
              <a:t>e</a:t>
            </a:r>
            <a:r>
              <a:rPr sz="3200" spc="-7" dirty="0">
                <a:latin typeface="Candara"/>
                <a:cs typeface="Candara"/>
              </a:rPr>
              <a:t>-r</a:t>
            </a:r>
            <a:r>
              <a:rPr sz="3200" dirty="0">
                <a:latin typeface="Candara"/>
                <a:cs typeface="Candara"/>
              </a:rPr>
              <a:t>e</a:t>
            </a:r>
            <a:r>
              <a:rPr sz="3200" spc="-13" dirty="0">
                <a:latin typeface="Candara"/>
                <a:cs typeface="Candara"/>
              </a:rPr>
              <a:t>s</a:t>
            </a:r>
            <a:r>
              <a:rPr sz="3200" dirty="0">
                <a:latin typeface="Candara"/>
                <a:cs typeface="Candara"/>
              </a:rPr>
              <a:t>pecti</a:t>
            </a:r>
            <a:r>
              <a:rPr sz="3200" spc="-7" dirty="0">
                <a:latin typeface="Candara"/>
                <a:cs typeface="Candara"/>
              </a:rPr>
              <a:t>n</a:t>
            </a:r>
            <a:r>
              <a:rPr sz="3200" dirty="0">
                <a:latin typeface="Candara"/>
                <a:cs typeface="Candara"/>
              </a:rPr>
              <a:t>g</a:t>
            </a:r>
            <a:r>
              <a:rPr sz="3200" spc="13" dirty="0">
                <a:latin typeface="Candara"/>
                <a:cs typeface="Candara"/>
              </a:rPr>
              <a:t> </a:t>
            </a:r>
            <a:r>
              <a:rPr sz="3200" spc="-27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sz="3600" baseline="27777" dirty="0">
                <a:solidFill>
                  <a:srgbClr val="002060"/>
                </a:solidFill>
                <a:latin typeface="Cambria Math"/>
                <a:cs typeface="Cambria Math"/>
              </a:rPr>
              <a:t>∗ </a:t>
            </a:r>
            <a:r>
              <a:rPr sz="3600" spc="-379" baseline="2777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latin typeface="Cambria Math"/>
                <a:cs typeface="Cambria Math"/>
              </a:rPr>
              <a:t>⇒</a:t>
            </a:r>
            <a:r>
              <a:rPr sz="3200" spc="-13" dirty="0">
                <a:latin typeface="Cambria Math"/>
                <a:cs typeface="Cambria Math"/>
              </a:rPr>
              <a:t> </a:t>
            </a:r>
            <a:r>
              <a:rPr sz="3200" dirty="0">
                <a:latin typeface="Candara"/>
                <a:cs typeface="Candara"/>
              </a:rPr>
              <a:t>n</a:t>
            </a:r>
            <a:r>
              <a:rPr sz="3200" spc="-7" dirty="0">
                <a:latin typeface="Candara"/>
                <a:cs typeface="Candara"/>
              </a:rPr>
              <a:t>o</a:t>
            </a:r>
            <a:r>
              <a:rPr sz="3200" dirty="0">
                <a:latin typeface="Candara"/>
                <a:cs typeface="Candara"/>
              </a:rPr>
              <a:t>nc</a:t>
            </a:r>
            <a:r>
              <a:rPr sz="3200" spc="7" dirty="0">
                <a:latin typeface="Candara"/>
                <a:cs typeface="Candara"/>
              </a:rPr>
              <a:t>e</a:t>
            </a:r>
            <a:r>
              <a:rPr sz="3200" spc="-7" dirty="0">
                <a:latin typeface="Candara"/>
                <a:cs typeface="Candara"/>
              </a:rPr>
              <a:t>-r</a:t>
            </a:r>
            <a:r>
              <a:rPr sz="3200" dirty="0">
                <a:latin typeface="Candara"/>
                <a:cs typeface="Candara"/>
              </a:rPr>
              <a:t>e</a:t>
            </a:r>
            <a:r>
              <a:rPr sz="3200" spc="-13" dirty="0">
                <a:latin typeface="Candara"/>
                <a:cs typeface="Candara"/>
              </a:rPr>
              <a:t>s</a:t>
            </a:r>
            <a:r>
              <a:rPr sz="3200" dirty="0">
                <a:latin typeface="Candara"/>
                <a:cs typeface="Candara"/>
              </a:rPr>
              <a:t>pecti</a:t>
            </a:r>
            <a:r>
              <a:rPr sz="3200" spc="-7" dirty="0">
                <a:latin typeface="Candara"/>
                <a:cs typeface="Candara"/>
              </a:rPr>
              <a:t>n</a:t>
            </a:r>
            <a:r>
              <a:rPr sz="3200" dirty="0">
                <a:latin typeface="Candara"/>
                <a:cs typeface="Candara"/>
              </a:rPr>
              <a:t>g </a:t>
            </a:r>
            <a:r>
              <a:rPr sz="3200" spc="13" dirty="0">
                <a:latin typeface="Candara"/>
                <a:cs typeface="Candara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𝑅</a:t>
            </a:r>
            <a:endParaRPr sz="3200" dirty="0">
              <a:latin typeface="Cambria Math"/>
              <a:cs typeface="Cambria Math"/>
            </a:endParaRPr>
          </a:p>
          <a:p>
            <a:pPr>
              <a:spcBef>
                <a:spcPts val="33"/>
              </a:spcBef>
              <a:buFont typeface="Candara"/>
              <a:buAutoNum type="arabicPeriod" startAt="2"/>
            </a:pPr>
            <a:endParaRPr sz="3333" dirty="0">
              <a:latin typeface="Times New Roman"/>
              <a:cs typeface="Times New Roman"/>
            </a:endParaRPr>
          </a:p>
          <a:p>
            <a:pPr marL="626518" indent="-609585">
              <a:spcBef>
                <a:spcPts val="7"/>
              </a:spcBef>
              <a:buAutoNum type="arabicPeriod" startAt="2"/>
              <a:tabLst>
                <a:tab pos="626518" algn="l"/>
              </a:tabLst>
            </a:pPr>
            <a:r>
              <a:rPr sz="3200" spc="-7" dirty="0">
                <a:latin typeface="Candara"/>
                <a:cs typeface="Candara"/>
              </a:rPr>
              <a:t>straightline or</a:t>
            </a:r>
            <a:r>
              <a:rPr sz="3200" spc="13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fully-rewinding</a:t>
            </a:r>
            <a:endParaRPr sz="3200" dirty="0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01395" y="2331232"/>
            <a:ext cx="1374987" cy="1452880"/>
          </a:xfrm>
          <a:custGeom>
            <a:avLst/>
            <a:gdLst/>
            <a:ahLst/>
            <a:cxnLst/>
            <a:rect l="l" t="t" r="r" b="b"/>
            <a:pathLst>
              <a:path w="1031239" h="1089660">
                <a:moveTo>
                  <a:pt x="0" y="0"/>
                </a:moveTo>
                <a:lnTo>
                  <a:pt x="1030968" y="0"/>
                </a:lnTo>
                <a:lnTo>
                  <a:pt x="1030968" y="1089520"/>
                </a:lnTo>
                <a:lnTo>
                  <a:pt x="0" y="10895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801395" y="2331232"/>
            <a:ext cx="1374987" cy="813898"/>
          </a:xfrm>
          <a:prstGeom prst="rect">
            <a:avLst/>
          </a:prstGeom>
        </p:spPr>
        <p:txBody>
          <a:bodyPr vert="horz" wrap="square" lIns="0" tIns="318347" rIns="0" bIns="0" rtlCol="0">
            <a:spAutoFit/>
          </a:bodyPr>
          <a:lstStyle/>
          <a:p>
            <a:pPr marL="423323">
              <a:spcBef>
                <a:spcPts val="2507"/>
              </a:spcBef>
            </a:pPr>
            <a:r>
              <a:rPr sz="4800" spc="-40" baseline="-19675" dirty="0">
                <a:solidFill>
                  <a:srgbClr val="002060"/>
                </a:solidFill>
                <a:latin typeface="Cambria Math"/>
                <a:cs typeface="Cambria Math"/>
              </a:rPr>
              <a:t>𝐴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98447" y="2331232"/>
            <a:ext cx="1374987" cy="981401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6773" rIns="0" bIns="0" rtlCol="0">
            <a:spAutoFit/>
          </a:bodyPr>
          <a:lstStyle/>
          <a:p>
            <a:pPr>
              <a:spcBef>
                <a:spcPts val="53"/>
              </a:spcBef>
            </a:pPr>
            <a:endParaRPr sz="3133">
              <a:latin typeface="Times New Roman"/>
              <a:cs typeface="Times New Roman"/>
            </a:endParaRPr>
          </a:p>
          <a:p>
            <a:pPr marR="112604" algn="ctr"/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𝑅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95500" y="2331232"/>
            <a:ext cx="1374987" cy="981401"/>
          </a:xfrm>
          <a:prstGeom prst="rect">
            <a:avLst/>
          </a:prstGeom>
          <a:solidFill>
            <a:srgbClr val="385723"/>
          </a:solidFill>
        </p:spPr>
        <p:txBody>
          <a:bodyPr vert="horz" wrap="square" lIns="0" tIns="6773" rIns="0" bIns="0" rtlCol="0">
            <a:spAutoFit/>
          </a:bodyPr>
          <a:lstStyle/>
          <a:p>
            <a:pPr>
              <a:spcBef>
                <a:spcPts val="53"/>
              </a:spcBef>
            </a:pPr>
            <a:endParaRPr sz="3133">
              <a:latin typeface="Times New Roman"/>
              <a:cs typeface="Times New Roman"/>
            </a:endParaRPr>
          </a:p>
          <a:p>
            <a:pPr marL="160015"/>
            <a:r>
              <a:rPr sz="3200" spc="180" dirty="0">
                <a:solidFill>
                  <a:srgbClr val="002060"/>
                </a:solidFill>
                <a:latin typeface="Cambria Math"/>
                <a:cs typeface="Cambria Math"/>
              </a:rPr>
              <a:t>ENC</a:t>
            </a:r>
            <a:r>
              <a:rPr sz="3600" spc="269" baseline="-15432" dirty="0">
                <a:solidFill>
                  <a:srgbClr val="002060"/>
                </a:solidFill>
                <a:latin typeface="Cambria Math"/>
                <a:cs typeface="Cambria Math"/>
              </a:rPr>
              <a:t>`</a:t>
            </a:r>
            <a:endParaRPr sz="3600" baseline="-15432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6018" y="3238821"/>
            <a:ext cx="2323252" cy="101600"/>
          </a:xfrm>
          <a:custGeom>
            <a:avLst/>
            <a:gdLst/>
            <a:ahLst/>
            <a:cxnLst/>
            <a:rect l="l" t="t" r="r" b="b"/>
            <a:pathLst>
              <a:path w="1742439" h="76200">
                <a:moveTo>
                  <a:pt x="1665621" y="0"/>
                </a:moveTo>
                <a:lnTo>
                  <a:pt x="1665621" y="76200"/>
                </a:lnTo>
                <a:lnTo>
                  <a:pt x="1732296" y="42862"/>
                </a:lnTo>
                <a:lnTo>
                  <a:pt x="1678321" y="42862"/>
                </a:lnTo>
                <a:lnTo>
                  <a:pt x="1678321" y="33337"/>
                </a:lnTo>
                <a:lnTo>
                  <a:pt x="1732296" y="33337"/>
                </a:lnTo>
                <a:lnTo>
                  <a:pt x="1665621" y="0"/>
                </a:lnTo>
                <a:close/>
              </a:path>
              <a:path w="1742439" h="76200">
                <a:moveTo>
                  <a:pt x="166562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665621" y="42862"/>
                </a:lnTo>
                <a:lnTo>
                  <a:pt x="1665621" y="33337"/>
                </a:lnTo>
                <a:close/>
              </a:path>
              <a:path w="1742439" h="76200">
                <a:moveTo>
                  <a:pt x="1732296" y="33337"/>
                </a:moveTo>
                <a:lnTo>
                  <a:pt x="1678321" y="33337"/>
                </a:lnTo>
                <a:lnTo>
                  <a:pt x="1678321" y="42862"/>
                </a:lnTo>
                <a:lnTo>
                  <a:pt x="1732296" y="42862"/>
                </a:lnTo>
                <a:lnTo>
                  <a:pt x="1741821" y="38100"/>
                </a:lnTo>
                <a:lnTo>
                  <a:pt x="1732296" y="33337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873073" y="2452613"/>
            <a:ext cx="2323252" cy="101600"/>
          </a:xfrm>
          <a:custGeom>
            <a:avLst/>
            <a:gdLst/>
            <a:ahLst/>
            <a:cxnLst/>
            <a:rect l="l" t="t" r="r" b="b"/>
            <a:pathLst>
              <a:path w="1742440" h="76200">
                <a:moveTo>
                  <a:pt x="1665621" y="0"/>
                </a:moveTo>
                <a:lnTo>
                  <a:pt x="1665621" y="76200"/>
                </a:lnTo>
                <a:lnTo>
                  <a:pt x="1732296" y="42862"/>
                </a:lnTo>
                <a:lnTo>
                  <a:pt x="1678321" y="42862"/>
                </a:lnTo>
                <a:lnTo>
                  <a:pt x="1678321" y="33337"/>
                </a:lnTo>
                <a:lnTo>
                  <a:pt x="1732296" y="33337"/>
                </a:lnTo>
                <a:lnTo>
                  <a:pt x="1665621" y="0"/>
                </a:lnTo>
                <a:close/>
              </a:path>
              <a:path w="1742440" h="76200">
                <a:moveTo>
                  <a:pt x="1665621" y="33337"/>
                </a:moveTo>
                <a:lnTo>
                  <a:pt x="0" y="33337"/>
                </a:lnTo>
                <a:lnTo>
                  <a:pt x="0" y="42862"/>
                </a:lnTo>
                <a:lnTo>
                  <a:pt x="1665621" y="42862"/>
                </a:lnTo>
                <a:lnTo>
                  <a:pt x="1665621" y="33337"/>
                </a:lnTo>
                <a:close/>
              </a:path>
              <a:path w="1742440" h="76200">
                <a:moveTo>
                  <a:pt x="1732296" y="33337"/>
                </a:moveTo>
                <a:lnTo>
                  <a:pt x="1678321" y="33337"/>
                </a:lnTo>
                <a:lnTo>
                  <a:pt x="1678321" y="42862"/>
                </a:lnTo>
                <a:lnTo>
                  <a:pt x="1732296" y="42862"/>
                </a:lnTo>
                <a:lnTo>
                  <a:pt x="1741821" y="38100"/>
                </a:lnTo>
                <a:lnTo>
                  <a:pt x="1732296" y="33337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6873073" y="2847052"/>
            <a:ext cx="2323252" cy="101600"/>
          </a:xfrm>
          <a:custGeom>
            <a:avLst/>
            <a:gdLst/>
            <a:ahLst/>
            <a:cxnLst/>
            <a:rect l="l" t="t" r="r" b="b"/>
            <a:pathLst>
              <a:path w="174244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742440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742440" h="76200">
                <a:moveTo>
                  <a:pt x="76200" y="42862"/>
                </a:moveTo>
                <a:lnTo>
                  <a:pt x="63500" y="42862"/>
                </a:lnTo>
                <a:lnTo>
                  <a:pt x="76200" y="42862"/>
                </a:lnTo>
                <a:close/>
              </a:path>
              <a:path w="1742440" h="76200">
                <a:moveTo>
                  <a:pt x="1741821" y="33336"/>
                </a:moveTo>
                <a:lnTo>
                  <a:pt x="76200" y="33337"/>
                </a:lnTo>
                <a:lnTo>
                  <a:pt x="76200" y="42862"/>
                </a:lnTo>
                <a:lnTo>
                  <a:pt x="1741821" y="42861"/>
                </a:lnTo>
                <a:lnTo>
                  <a:pt x="1741821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3176018" y="3609589"/>
            <a:ext cx="2323252" cy="101600"/>
          </a:xfrm>
          <a:custGeom>
            <a:avLst/>
            <a:gdLst/>
            <a:ahLst/>
            <a:cxnLst/>
            <a:rect l="l" t="t" r="r" b="b"/>
            <a:pathLst>
              <a:path w="174243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2862"/>
                </a:lnTo>
                <a:lnTo>
                  <a:pt x="63500" y="42862"/>
                </a:lnTo>
                <a:lnTo>
                  <a:pt x="63500" y="33337"/>
                </a:lnTo>
                <a:lnTo>
                  <a:pt x="76200" y="33337"/>
                </a:lnTo>
                <a:lnTo>
                  <a:pt x="76200" y="0"/>
                </a:lnTo>
                <a:close/>
              </a:path>
              <a:path w="1742439" h="76200">
                <a:moveTo>
                  <a:pt x="76200" y="33337"/>
                </a:moveTo>
                <a:lnTo>
                  <a:pt x="63500" y="33337"/>
                </a:lnTo>
                <a:lnTo>
                  <a:pt x="63500" y="42862"/>
                </a:lnTo>
                <a:lnTo>
                  <a:pt x="76200" y="42862"/>
                </a:lnTo>
                <a:lnTo>
                  <a:pt x="76200" y="33337"/>
                </a:lnTo>
                <a:close/>
              </a:path>
              <a:path w="1742439" h="76200">
                <a:moveTo>
                  <a:pt x="76200" y="42862"/>
                </a:moveTo>
                <a:lnTo>
                  <a:pt x="63500" y="42862"/>
                </a:lnTo>
                <a:lnTo>
                  <a:pt x="76200" y="42862"/>
                </a:lnTo>
                <a:close/>
              </a:path>
              <a:path w="1742439" h="76200">
                <a:moveTo>
                  <a:pt x="1741821" y="33336"/>
                </a:moveTo>
                <a:lnTo>
                  <a:pt x="76200" y="33337"/>
                </a:lnTo>
                <a:lnTo>
                  <a:pt x="76200" y="42862"/>
                </a:lnTo>
                <a:lnTo>
                  <a:pt x="1741821" y="42861"/>
                </a:lnTo>
                <a:lnTo>
                  <a:pt x="1741821" y="33336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3602069" y="2861056"/>
            <a:ext cx="1782732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00" spc="1159" baseline="-17094" dirty="0">
                <a:solidFill>
                  <a:srgbClr val="002060"/>
                </a:solidFill>
                <a:latin typeface="Cambria Math"/>
                <a:cs typeface="Cambria Math"/>
              </a:rPr>
              <a:t>'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Cambria Math"/>
                <a:cs typeface="Cambria Math"/>
              </a:rPr>
              <a:t>𝑀)</a:t>
            </a:r>
            <a:endParaRPr sz="2400" dirty="0">
              <a:latin typeface="Cambria Math"/>
              <a:cs typeface="Cambria Math"/>
            </a:endParaRPr>
          </a:p>
          <a:p>
            <a:pPr marR="246374" algn="ctr">
              <a:spcBef>
                <a:spcPts val="640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9123" y="2076705"/>
            <a:ext cx="1896376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00" spc="1159" baseline="-14957" dirty="0">
                <a:solidFill>
                  <a:srgbClr val="002060"/>
                </a:solidFill>
                <a:latin typeface="Cambria Math"/>
                <a:cs typeface="Cambria Math"/>
              </a:rPr>
              <a:t>'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Cambria Math"/>
                <a:cs typeface="Cambria Math"/>
              </a:rPr>
              <a:t>𝑀)</a:t>
            </a:r>
            <a:endParaRPr sz="2400" dirty="0">
              <a:latin typeface="Cambria Math"/>
              <a:cs typeface="Cambria Math"/>
            </a:endParaRPr>
          </a:p>
          <a:p>
            <a:pPr marR="246374" algn="ctr">
              <a:lnSpc>
                <a:spcPts val="2719"/>
              </a:lnSpc>
              <a:spcBef>
                <a:spcPts val="827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 dirty="0">
              <a:latin typeface="Cambria Math"/>
              <a:cs typeface="Cambria Math"/>
            </a:endParaRPr>
          </a:p>
          <a:p>
            <a:pPr marR="243834" algn="ctr">
              <a:lnSpc>
                <a:spcPts val="3680"/>
              </a:lnSpc>
            </a:pP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⋮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67989" y="2261497"/>
            <a:ext cx="719387" cy="7193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772181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699" y="465328"/>
            <a:ext cx="650410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pc="-7" dirty="0"/>
              <a:t>The adversary </a:t>
            </a:r>
            <a:r>
              <a:rPr spc="13" dirty="0">
                <a:latin typeface="Cambria Math"/>
                <a:cs typeface="Cambria Math"/>
              </a:rPr>
              <a:t>𝐴</a:t>
            </a:r>
            <a:r>
              <a:rPr spc="20" baseline="27777" dirty="0">
                <a:latin typeface="Cambria Math"/>
                <a:cs typeface="Cambria Math"/>
              </a:rPr>
              <a:t>∗</a:t>
            </a:r>
            <a:r>
              <a:rPr sz="3600" spc="13" dirty="0"/>
              <a:t>: </a:t>
            </a:r>
            <a:r>
              <a:rPr sz="3600" spc="-7" dirty="0"/>
              <a:t>basic  </a:t>
            </a:r>
            <a:r>
              <a:rPr sz="3600" dirty="0"/>
              <a:t>idea</a:t>
            </a:r>
            <a:endParaRPr sz="36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204028" y="1970361"/>
            <a:ext cx="145627" cy="26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733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1733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69710" y="2200968"/>
            <a:ext cx="610445" cy="284480"/>
          </a:xfrm>
          <a:custGeom>
            <a:avLst/>
            <a:gdLst/>
            <a:ahLst/>
            <a:cxnLst/>
            <a:rect l="l" t="t" r="r" b="b"/>
            <a:pathLst>
              <a:path w="457835" h="213360">
                <a:moveTo>
                  <a:pt x="389139" y="0"/>
                </a:moveTo>
                <a:lnTo>
                  <a:pt x="386237" y="0"/>
                </a:lnTo>
                <a:lnTo>
                  <a:pt x="386237" y="8482"/>
                </a:lnTo>
                <a:lnTo>
                  <a:pt x="387912" y="8482"/>
                </a:lnTo>
                <a:lnTo>
                  <a:pt x="395565" y="9009"/>
                </a:lnTo>
                <a:lnTo>
                  <a:pt x="422403" y="44759"/>
                </a:lnTo>
                <a:lnTo>
                  <a:pt x="422403" y="49968"/>
                </a:lnTo>
                <a:lnTo>
                  <a:pt x="421659" y="56405"/>
                </a:lnTo>
                <a:lnTo>
                  <a:pt x="418682" y="71734"/>
                </a:lnTo>
                <a:lnTo>
                  <a:pt x="417937" y="77204"/>
                </a:lnTo>
                <a:lnTo>
                  <a:pt x="417937" y="86803"/>
                </a:lnTo>
                <a:lnTo>
                  <a:pt x="419798" y="91993"/>
                </a:lnTo>
                <a:lnTo>
                  <a:pt x="427239" y="100105"/>
                </a:lnTo>
                <a:lnTo>
                  <a:pt x="431667" y="103099"/>
                </a:lnTo>
                <a:lnTo>
                  <a:pt x="436802" y="105035"/>
                </a:lnTo>
                <a:lnTo>
                  <a:pt x="436802" y="107044"/>
                </a:lnTo>
                <a:lnTo>
                  <a:pt x="431667" y="108978"/>
                </a:lnTo>
                <a:lnTo>
                  <a:pt x="427239" y="111974"/>
                </a:lnTo>
                <a:lnTo>
                  <a:pt x="419798" y="120084"/>
                </a:lnTo>
                <a:lnTo>
                  <a:pt x="417937" y="125275"/>
                </a:lnTo>
                <a:lnTo>
                  <a:pt x="417937" y="134875"/>
                </a:lnTo>
                <a:lnTo>
                  <a:pt x="418682" y="140343"/>
                </a:lnTo>
                <a:lnTo>
                  <a:pt x="421659" y="155674"/>
                </a:lnTo>
                <a:lnTo>
                  <a:pt x="422403" y="162110"/>
                </a:lnTo>
                <a:lnTo>
                  <a:pt x="422403" y="167319"/>
                </a:lnTo>
                <a:lnTo>
                  <a:pt x="421831" y="176685"/>
                </a:lnTo>
                <a:lnTo>
                  <a:pt x="387912" y="204377"/>
                </a:lnTo>
                <a:lnTo>
                  <a:pt x="386237" y="204377"/>
                </a:lnTo>
                <a:lnTo>
                  <a:pt x="386237" y="212860"/>
                </a:lnTo>
                <a:lnTo>
                  <a:pt x="389139" y="212860"/>
                </a:lnTo>
                <a:lnTo>
                  <a:pt x="401428" y="211943"/>
                </a:lnTo>
                <a:lnTo>
                  <a:pt x="438127" y="186197"/>
                </a:lnTo>
                <a:lnTo>
                  <a:pt x="441378" y="165310"/>
                </a:lnTo>
                <a:lnTo>
                  <a:pt x="441378" y="159133"/>
                </a:lnTo>
                <a:lnTo>
                  <a:pt x="440504" y="152101"/>
                </a:lnTo>
                <a:lnTo>
                  <a:pt x="437006" y="136325"/>
                </a:lnTo>
                <a:lnTo>
                  <a:pt x="436131" y="131042"/>
                </a:lnTo>
                <a:lnTo>
                  <a:pt x="436131" y="123229"/>
                </a:lnTo>
                <a:lnTo>
                  <a:pt x="437899" y="119043"/>
                </a:lnTo>
                <a:lnTo>
                  <a:pt x="444968" y="112568"/>
                </a:lnTo>
                <a:lnTo>
                  <a:pt x="450307" y="110839"/>
                </a:lnTo>
                <a:lnTo>
                  <a:pt x="457451" y="110615"/>
                </a:lnTo>
                <a:lnTo>
                  <a:pt x="457451" y="101462"/>
                </a:lnTo>
                <a:lnTo>
                  <a:pt x="450307" y="101239"/>
                </a:lnTo>
                <a:lnTo>
                  <a:pt x="444968" y="99509"/>
                </a:lnTo>
                <a:lnTo>
                  <a:pt x="437899" y="93035"/>
                </a:lnTo>
                <a:lnTo>
                  <a:pt x="436131" y="88850"/>
                </a:lnTo>
                <a:lnTo>
                  <a:pt x="436131" y="81036"/>
                </a:lnTo>
                <a:lnTo>
                  <a:pt x="437006" y="75752"/>
                </a:lnTo>
                <a:lnTo>
                  <a:pt x="440504" y="59977"/>
                </a:lnTo>
                <a:lnTo>
                  <a:pt x="441378" y="52945"/>
                </a:lnTo>
                <a:lnTo>
                  <a:pt x="441378" y="46769"/>
                </a:lnTo>
                <a:lnTo>
                  <a:pt x="440565" y="35889"/>
                </a:lnTo>
                <a:lnTo>
                  <a:pt x="412064" y="3222"/>
                </a:lnTo>
                <a:lnTo>
                  <a:pt x="401428" y="917"/>
                </a:lnTo>
                <a:lnTo>
                  <a:pt x="389139" y="0"/>
                </a:lnTo>
                <a:close/>
              </a:path>
              <a:path w="457835" h="213360">
                <a:moveTo>
                  <a:pt x="71215" y="0"/>
                </a:moveTo>
                <a:lnTo>
                  <a:pt x="68312" y="0"/>
                </a:lnTo>
                <a:lnTo>
                  <a:pt x="56023" y="917"/>
                </a:lnTo>
                <a:lnTo>
                  <a:pt x="19325" y="26439"/>
                </a:lnTo>
                <a:lnTo>
                  <a:pt x="16074" y="46657"/>
                </a:lnTo>
                <a:lnTo>
                  <a:pt x="16074" y="52833"/>
                </a:lnTo>
                <a:lnTo>
                  <a:pt x="16948" y="59865"/>
                </a:lnTo>
                <a:lnTo>
                  <a:pt x="20445" y="75641"/>
                </a:lnTo>
                <a:lnTo>
                  <a:pt x="21319" y="80924"/>
                </a:lnTo>
                <a:lnTo>
                  <a:pt x="21319" y="88738"/>
                </a:lnTo>
                <a:lnTo>
                  <a:pt x="19552" y="92924"/>
                </a:lnTo>
                <a:lnTo>
                  <a:pt x="12482" y="99397"/>
                </a:lnTo>
                <a:lnTo>
                  <a:pt x="7143" y="101128"/>
                </a:lnTo>
                <a:lnTo>
                  <a:pt x="0" y="101351"/>
                </a:lnTo>
                <a:lnTo>
                  <a:pt x="0" y="110503"/>
                </a:lnTo>
                <a:lnTo>
                  <a:pt x="7143" y="110727"/>
                </a:lnTo>
                <a:lnTo>
                  <a:pt x="12482" y="112457"/>
                </a:lnTo>
                <a:lnTo>
                  <a:pt x="19552" y="118931"/>
                </a:lnTo>
                <a:lnTo>
                  <a:pt x="21319" y="123117"/>
                </a:lnTo>
                <a:lnTo>
                  <a:pt x="21319" y="130930"/>
                </a:lnTo>
                <a:lnTo>
                  <a:pt x="20445" y="136213"/>
                </a:lnTo>
                <a:lnTo>
                  <a:pt x="16948" y="151989"/>
                </a:lnTo>
                <a:lnTo>
                  <a:pt x="16074" y="159021"/>
                </a:lnTo>
                <a:lnTo>
                  <a:pt x="16074" y="165199"/>
                </a:lnTo>
                <a:lnTo>
                  <a:pt x="16887" y="176469"/>
                </a:lnTo>
                <a:lnTo>
                  <a:pt x="45388" y="209637"/>
                </a:lnTo>
                <a:lnTo>
                  <a:pt x="68312" y="212860"/>
                </a:lnTo>
                <a:lnTo>
                  <a:pt x="71215" y="212860"/>
                </a:lnTo>
                <a:lnTo>
                  <a:pt x="71215" y="204377"/>
                </a:lnTo>
                <a:lnTo>
                  <a:pt x="69540" y="204377"/>
                </a:lnTo>
                <a:lnTo>
                  <a:pt x="61887" y="203850"/>
                </a:lnTo>
                <a:lnTo>
                  <a:pt x="35049" y="167208"/>
                </a:lnTo>
                <a:lnTo>
                  <a:pt x="35049" y="161998"/>
                </a:lnTo>
                <a:lnTo>
                  <a:pt x="35793" y="155562"/>
                </a:lnTo>
                <a:lnTo>
                  <a:pt x="38770" y="140233"/>
                </a:lnTo>
                <a:lnTo>
                  <a:pt x="39514" y="134763"/>
                </a:lnTo>
                <a:lnTo>
                  <a:pt x="39514" y="125163"/>
                </a:lnTo>
                <a:lnTo>
                  <a:pt x="37654" y="119973"/>
                </a:lnTo>
                <a:lnTo>
                  <a:pt x="30212" y="111862"/>
                </a:lnTo>
                <a:lnTo>
                  <a:pt x="25784" y="108866"/>
                </a:lnTo>
                <a:lnTo>
                  <a:pt x="20650" y="106932"/>
                </a:lnTo>
                <a:lnTo>
                  <a:pt x="20650" y="104923"/>
                </a:lnTo>
                <a:lnTo>
                  <a:pt x="25784" y="102988"/>
                </a:lnTo>
                <a:lnTo>
                  <a:pt x="30212" y="99993"/>
                </a:lnTo>
                <a:lnTo>
                  <a:pt x="37654" y="91881"/>
                </a:lnTo>
                <a:lnTo>
                  <a:pt x="39514" y="86691"/>
                </a:lnTo>
                <a:lnTo>
                  <a:pt x="39514" y="77092"/>
                </a:lnTo>
                <a:lnTo>
                  <a:pt x="38770" y="71622"/>
                </a:lnTo>
                <a:lnTo>
                  <a:pt x="35793" y="56294"/>
                </a:lnTo>
                <a:lnTo>
                  <a:pt x="35049" y="49856"/>
                </a:lnTo>
                <a:lnTo>
                  <a:pt x="35049" y="44648"/>
                </a:lnTo>
                <a:lnTo>
                  <a:pt x="35621" y="35672"/>
                </a:lnTo>
                <a:lnTo>
                  <a:pt x="69540" y="8482"/>
                </a:lnTo>
                <a:lnTo>
                  <a:pt x="71215" y="8482"/>
                </a:lnTo>
                <a:lnTo>
                  <a:pt x="71215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5899007" y="2709732"/>
            <a:ext cx="536787" cy="282787"/>
          </a:xfrm>
          <a:custGeom>
            <a:avLst/>
            <a:gdLst/>
            <a:ahLst/>
            <a:cxnLst/>
            <a:rect l="l" t="t" r="r" b="b"/>
            <a:pathLst>
              <a:path w="402589" h="212089">
                <a:moveTo>
                  <a:pt x="334509" y="0"/>
                </a:moveTo>
                <a:lnTo>
                  <a:pt x="331495" y="8595"/>
                </a:lnTo>
                <a:lnTo>
                  <a:pt x="343752" y="13914"/>
                </a:lnTo>
                <a:lnTo>
                  <a:pt x="354293" y="21278"/>
                </a:lnTo>
                <a:lnTo>
                  <a:pt x="375696" y="55409"/>
                </a:lnTo>
                <a:lnTo>
                  <a:pt x="382728" y="104813"/>
                </a:lnTo>
                <a:lnTo>
                  <a:pt x="381943" y="123488"/>
                </a:lnTo>
                <a:lnTo>
                  <a:pt x="370171" y="169217"/>
                </a:lnTo>
                <a:lnTo>
                  <a:pt x="343894" y="197806"/>
                </a:lnTo>
                <a:lnTo>
                  <a:pt x="331829" y="203150"/>
                </a:lnTo>
                <a:lnTo>
                  <a:pt x="334509" y="211745"/>
                </a:lnTo>
                <a:lnTo>
                  <a:pt x="374964" y="187708"/>
                </a:lnTo>
                <a:lnTo>
                  <a:pt x="397685" y="143335"/>
                </a:lnTo>
                <a:lnTo>
                  <a:pt x="402038" y="105928"/>
                </a:lnTo>
                <a:lnTo>
                  <a:pt x="400947" y="86516"/>
                </a:lnTo>
                <a:lnTo>
                  <a:pt x="384571" y="37114"/>
                </a:lnTo>
                <a:lnTo>
                  <a:pt x="349860" y="5542"/>
                </a:lnTo>
                <a:lnTo>
                  <a:pt x="334509" y="0"/>
                </a:lnTo>
                <a:close/>
              </a:path>
              <a:path w="402589" h="212089">
                <a:moveTo>
                  <a:pt x="67530" y="0"/>
                </a:moveTo>
                <a:lnTo>
                  <a:pt x="27148" y="24099"/>
                </a:lnTo>
                <a:lnTo>
                  <a:pt x="4367" y="68577"/>
                </a:lnTo>
                <a:lnTo>
                  <a:pt x="0" y="105928"/>
                </a:lnTo>
                <a:lnTo>
                  <a:pt x="1088" y="125381"/>
                </a:lnTo>
                <a:lnTo>
                  <a:pt x="17412" y="174743"/>
                </a:lnTo>
                <a:lnTo>
                  <a:pt x="52134" y="206209"/>
                </a:lnTo>
                <a:lnTo>
                  <a:pt x="67530" y="211745"/>
                </a:lnTo>
                <a:lnTo>
                  <a:pt x="70209" y="203150"/>
                </a:lnTo>
                <a:lnTo>
                  <a:pt x="58144" y="197806"/>
                </a:lnTo>
                <a:lnTo>
                  <a:pt x="47732" y="190369"/>
                </a:lnTo>
                <a:lnTo>
                  <a:pt x="26374" y="155690"/>
                </a:lnTo>
                <a:lnTo>
                  <a:pt x="19310" y="104813"/>
                </a:lnTo>
                <a:lnTo>
                  <a:pt x="20095" y="86747"/>
                </a:lnTo>
                <a:lnTo>
                  <a:pt x="31868" y="42137"/>
                </a:lnTo>
                <a:lnTo>
                  <a:pt x="58332" y="13914"/>
                </a:lnTo>
                <a:lnTo>
                  <a:pt x="70544" y="8595"/>
                </a:lnTo>
                <a:lnTo>
                  <a:pt x="6753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3517131" y="3087963"/>
            <a:ext cx="145627" cy="26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733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1733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13494" y="3827332"/>
            <a:ext cx="666327" cy="282787"/>
          </a:xfrm>
          <a:custGeom>
            <a:avLst/>
            <a:gdLst/>
            <a:ahLst/>
            <a:cxnLst/>
            <a:rect l="l" t="t" r="r" b="b"/>
            <a:pathLst>
              <a:path w="499745" h="212089">
                <a:moveTo>
                  <a:pt x="431600" y="0"/>
                </a:moveTo>
                <a:lnTo>
                  <a:pt x="428586" y="8595"/>
                </a:lnTo>
                <a:lnTo>
                  <a:pt x="440843" y="13914"/>
                </a:lnTo>
                <a:lnTo>
                  <a:pt x="451384" y="21277"/>
                </a:lnTo>
                <a:lnTo>
                  <a:pt x="472788" y="55409"/>
                </a:lnTo>
                <a:lnTo>
                  <a:pt x="479819" y="104811"/>
                </a:lnTo>
                <a:lnTo>
                  <a:pt x="479035" y="123487"/>
                </a:lnTo>
                <a:lnTo>
                  <a:pt x="467263" y="169217"/>
                </a:lnTo>
                <a:lnTo>
                  <a:pt x="440986" y="197806"/>
                </a:lnTo>
                <a:lnTo>
                  <a:pt x="428920" y="203150"/>
                </a:lnTo>
                <a:lnTo>
                  <a:pt x="431600" y="211745"/>
                </a:lnTo>
                <a:lnTo>
                  <a:pt x="472055" y="187708"/>
                </a:lnTo>
                <a:lnTo>
                  <a:pt x="494777" y="143335"/>
                </a:lnTo>
                <a:lnTo>
                  <a:pt x="499130" y="105928"/>
                </a:lnTo>
                <a:lnTo>
                  <a:pt x="498038" y="86516"/>
                </a:lnTo>
                <a:lnTo>
                  <a:pt x="481662" y="37114"/>
                </a:lnTo>
                <a:lnTo>
                  <a:pt x="446951" y="5542"/>
                </a:lnTo>
                <a:lnTo>
                  <a:pt x="431600" y="0"/>
                </a:lnTo>
                <a:close/>
              </a:path>
              <a:path w="499745" h="212089">
                <a:moveTo>
                  <a:pt x="67530" y="0"/>
                </a:moveTo>
                <a:lnTo>
                  <a:pt x="27148" y="24099"/>
                </a:lnTo>
                <a:lnTo>
                  <a:pt x="4367" y="68577"/>
                </a:lnTo>
                <a:lnTo>
                  <a:pt x="0" y="105928"/>
                </a:lnTo>
                <a:lnTo>
                  <a:pt x="1088" y="125381"/>
                </a:lnTo>
                <a:lnTo>
                  <a:pt x="17412" y="174743"/>
                </a:lnTo>
                <a:lnTo>
                  <a:pt x="52134" y="206209"/>
                </a:lnTo>
                <a:lnTo>
                  <a:pt x="67530" y="211745"/>
                </a:lnTo>
                <a:lnTo>
                  <a:pt x="70209" y="203150"/>
                </a:lnTo>
                <a:lnTo>
                  <a:pt x="58144" y="197806"/>
                </a:lnTo>
                <a:lnTo>
                  <a:pt x="47732" y="190369"/>
                </a:lnTo>
                <a:lnTo>
                  <a:pt x="26374" y="155690"/>
                </a:lnTo>
                <a:lnTo>
                  <a:pt x="19310" y="104811"/>
                </a:lnTo>
                <a:lnTo>
                  <a:pt x="20095" y="86747"/>
                </a:lnTo>
                <a:lnTo>
                  <a:pt x="31868" y="42137"/>
                </a:lnTo>
                <a:lnTo>
                  <a:pt x="58332" y="13914"/>
                </a:lnTo>
                <a:lnTo>
                  <a:pt x="70544" y="8595"/>
                </a:lnTo>
                <a:lnTo>
                  <a:pt x="6753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1098967" y="1513839"/>
            <a:ext cx="6126480" cy="3390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39409" algn="l"/>
              </a:tabLst>
            </a:pPr>
            <a:r>
              <a:rPr sz="1867" dirty="0">
                <a:latin typeface="Arial"/>
                <a:cs typeface="Arial"/>
              </a:rPr>
              <a:t>•	</a:t>
            </a:r>
            <a:r>
              <a:rPr sz="2800" spc="-7" dirty="0">
                <a:latin typeface="Candara"/>
                <a:cs typeface="Candara"/>
              </a:rPr>
              <a:t>In </a:t>
            </a:r>
            <a:r>
              <a:rPr sz="2800" dirty="0">
                <a:latin typeface="Candara"/>
                <a:cs typeface="Candara"/>
              </a:rPr>
              <a:t>round 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𝑖 = </a:t>
            </a:r>
            <a:r>
              <a:rPr sz="2800" spc="-7" dirty="0">
                <a:solidFill>
                  <a:srgbClr val="002060"/>
                </a:solidFill>
                <a:latin typeface="Cambria Math"/>
                <a:cs typeface="Cambria Math"/>
              </a:rPr>
              <a:t>1, 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⋯ ,</a:t>
            </a:r>
            <a:r>
              <a:rPr sz="2800" spc="-21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𝑟</a:t>
            </a:r>
            <a:endParaRPr sz="2800" dirty="0">
              <a:latin typeface="Cambria Math"/>
              <a:cs typeface="Cambria Math"/>
            </a:endParaRPr>
          </a:p>
          <a:p>
            <a:pPr marL="625671">
              <a:spcBef>
                <a:spcPts val="1453"/>
              </a:spcBef>
              <a:tabLst>
                <a:tab pos="1048994" algn="l"/>
              </a:tabLst>
            </a:pPr>
            <a:r>
              <a:rPr sz="1867" dirty="0">
                <a:latin typeface="Arial"/>
                <a:cs typeface="Arial"/>
              </a:rPr>
              <a:t>•	</a:t>
            </a:r>
            <a:r>
              <a:rPr sz="2400" dirty="0">
                <a:latin typeface="Candara"/>
                <a:cs typeface="Candara"/>
              </a:rPr>
              <a:t>Encr</a:t>
            </a:r>
            <a:r>
              <a:rPr sz="2400" spc="-7" dirty="0">
                <a:latin typeface="Candara"/>
                <a:cs typeface="Candara"/>
              </a:rPr>
              <a:t>y</a:t>
            </a:r>
            <a:r>
              <a:rPr sz="2400" dirty="0">
                <a:latin typeface="Candara"/>
                <a:cs typeface="Candara"/>
              </a:rPr>
              <a:t>pt</a:t>
            </a:r>
            <a:r>
              <a:rPr sz="2400" spc="-7" dirty="0">
                <a:latin typeface="Candara"/>
                <a:cs typeface="Candara"/>
              </a:rPr>
              <a:t> r</a:t>
            </a:r>
            <a:r>
              <a:rPr sz="2400" dirty="0">
                <a:latin typeface="Candara"/>
                <a:cs typeface="Candara"/>
              </a:rPr>
              <a:t>an</a:t>
            </a:r>
            <a:r>
              <a:rPr sz="2400" spc="-7" dirty="0">
                <a:latin typeface="Candara"/>
                <a:cs typeface="Candara"/>
              </a:rPr>
              <a:t>do</a:t>
            </a:r>
            <a:r>
              <a:rPr sz="2400" dirty="0">
                <a:latin typeface="Candara"/>
                <a:cs typeface="Candara"/>
              </a:rPr>
              <a:t>m</a:t>
            </a:r>
            <a:r>
              <a:rPr sz="2400" spc="-7" dirty="0">
                <a:latin typeface="Candara"/>
                <a:cs typeface="Candara"/>
              </a:rPr>
              <a:t> </a:t>
            </a:r>
            <a:r>
              <a:rPr sz="2400" spc="-193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600" spc="579" baseline="-1495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133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600" spc="579" baseline="-14957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⋯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133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600" spc="569" baseline="-14957" dirty="0">
                <a:solidFill>
                  <a:srgbClr val="002060"/>
                </a:solidFill>
                <a:latin typeface="Cambria Math"/>
                <a:cs typeface="Cambria Math"/>
              </a:rPr>
              <a:t>*</a:t>
            </a:r>
            <a:r>
              <a:rPr sz="2600" spc="229" baseline="-1495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  </a:t>
            </a:r>
            <a:r>
              <a:rPr sz="2400" spc="-2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1 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00" baseline="27777" dirty="0">
                <a:solidFill>
                  <a:srgbClr val="002060"/>
                </a:solidFill>
                <a:latin typeface="Cambria Math"/>
                <a:cs typeface="Cambria Math"/>
              </a:rPr>
              <a:t>ℓ</a:t>
            </a:r>
            <a:endParaRPr sz="2600" baseline="27777" dirty="0">
              <a:latin typeface="Cambria Math"/>
              <a:cs typeface="Cambria Math"/>
            </a:endParaRPr>
          </a:p>
          <a:p>
            <a:pPr marL="3069937" algn="ctr">
              <a:spcBef>
                <a:spcPts val="1120"/>
              </a:spcBef>
            </a:pPr>
            <a:r>
              <a:rPr sz="2400" spc="-353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600" spc="679" baseline="-1495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00" baseline="-1495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00" spc="89" baseline="-1495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00" spc="1159" baseline="-14957" dirty="0">
                <a:solidFill>
                  <a:srgbClr val="002060"/>
                </a:solidFill>
                <a:latin typeface="Cambria Math"/>
                <a:cs typeface="Cambria Math"/>
              </a:rPr>
              <a:t>'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 </a:t>
            </a:r>
            <a:r>
              <a:rPr sz="2400" spc="-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80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𝑗 </a:t>
            </a:r>
            <a:r>
              <a:rPr sz="2400" spc="-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2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600" spc="-29" baseline="-1495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2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625671">
              <a:spcBef>
                <a:spcPts val="1920"/>
              </a:spcBef>
              <a:tabLst>
                <a:tab pos="1048994" algn="l"/>
              </a:tabLst>
            </a:pPr>
            <a:r>
              <a:rPr sz="1867" dirty="0">
                <a:latin typeface="Arial"/>
                <a:cs typeface="Arial"/>
              </a:rPr>
              <a:t>•	</a:t>
            </a:r>
            <a:r>
              <a:rPr sz="2400" dirty="0">
                <a:latin typeface="Candara"/>
                <a:cs typeface="Candara"/>
              </a:rPr>
              <a:t>Samp</a:t>
            </a:r>
            <a:r>
              <a:rPr sz="2400" spc="-7" dirty="0">
                <a:latin typeface="Candara"/>
                <a:cs typeface="Candara"/>
              </a:rPr>
              <a:t>l</a:t>
            </a:r>
            <a:r>
              <a:rPr sz="2400" dirty="0">
                <a:latin typeface="Candara"/>
                <a:cs typeface="Candara"/>
              </a:rPr>
              <a:t>e</a:t>
            </a:r>
            <a:r>
              <a:rPr sz="2400" spc="-7" dirty="0">
                <a:latin typeface="Candara"/>
                <a:cs typeface="Candara"/>
              </a:rPr>
              <a:t> </a:t>
            </a:r>
            <a:r>
              <a:rPr sz="2400" spc="113" dirty="0">
                <a:solidFill>
                  <a:srgbClr val="002060"/>
                </a:solidFill>
                <a:latin typeface="Cambria Math"/>
                <a:cs typeface="Cambria Math"/>
              </a:rPr>
              <a:t>𝑗</a:t>
            </a:r>
            <a:r>
              <a:rPr sz="2600" baseline="27777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2600" spc="189" baseline="2777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-1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13" dirty="0">
                <a:solidFill>
                  <a:srgbClr val="002060"/>
                </a:solidFill>
                <a:latin typeface="Cambria Math"/>
                <a:cs typeface="Cambria Math"/>
              </a:rPr>
              <a:t>[</a:t>
            </a:r>
            <a:r>
              <a:rPr sz="2400" spc="67" dirty="0">
                <a:solidFill>
                  <a:srgbClr val="002060"/>
                </a:solidFill>
                <a:latin typeface="Cambria Math"/>
                <a:cs typeface="Cambria Math"/>
              </a:rPr>
              <a:t>𝑢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]</a:t>
            </a:r>
            <a:endParaRPr sz="2400" dirty="0">
              <a:latin typeface="Cambria Math"/>
              <a:cs typeface="Cambria Math"/>
            </a:endParaRPr>
          </a:p>
          <a:p>
            <a:pPr marL="3069937" algn="ctr">
              <a:spcBef>
                <a:spcPts val="1120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spc="20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00" spc="1159" baseline="-14957" dirty="0">
                <a:solidFill>
                  <a:srgbClr val="002060"/>
                </a:solidFill>
                <a:latin typeface="Cambria Math"/>
                <a:cs typeface="Cambria Math"/>
              </a:rPr>
              <a:t>'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 </a:t>
            </a:r>
            <a:r>
              <a:rPr sz="2400" spc="-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80" dirty="0">
                <a:solidFill>
                  <a:srgbClr val="002060"/>
                </a:solidFill>
                <a:latin typeface="Cambria Math"/>
                <a:cs typeface="Cambria Math"/>
              </a:rPr>
              <a:t>𝑖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113" dirty="0">
                <a:solidFill>
                  <a:srgbClr val="002060"/>
                </a:solidFill>
                <a:latin typeface="Cambria Math"/>
                <a:cs typeface="Cambria Math"/>
              </a:rPr>
              <a:t>𝑗</a:t>
            </a:r>
            <a:r>
              <a:rPr sz="2600" baseline="27777" dirty="0">
                <a:solidFill>
                  <a:srgbClr val="002060"/>
                </a:solidFill>
                <a:latin typeface="Cambria Math"/>
                <a:cs typeface="Cambria Math"/>
              </a:rPr>
              <a:t>∗  </a:t>
            </a:r>
            <a:r>
              <a:rPr sz="2600" spc="-59" baseline="2777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213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600" spc="809" baseline="-1495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200" baseline="5050" dirty="0">
                <a:solidFill>
                  <a:srgbClr val="002060"/>
                </a:solidFill>
                <a:latin typeface="Cambria Math"/>
                <a:cs typeface="Cambria Math"/>
              </a:rPr>
              <a:t>∗</a:t>
            </a:r>
            <a:r>
              <a:rPr sz="2200" spc="-239" baseline="505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049840" indent="-423323">
              <a:spcBef>
                <a:spcPts val="987"/>
              </a:spcBef>
              <a:buSzPct val="77777"/>
              <a:buFont typeface="Arial"/>
              <a:buChar char="•"/>
              <a:tabLst>
                <a:tab pos="1049840" algn="l"/>
              </a:tabLst>
            </a:pPr>
            <a:r>
              <a:rPr sz="2400" dirty="0">
                <a:latin typeface="Candara"/>
                <a:cs typeface="Candara"/>
              </a:rPr>
              <a:t>If</a:t>
            </a:r>
            <a:r>
              <a:rPr sz="2400" spc="-7" dirty="0">
                <a:latin typeface="Candara"/>
                <a:cs typeface="Candara"/>
              </a:rPr>
              <a:t> </a:t>
            </a:r>
            <a:r>
              <a:rPr sz="2400" spc="-20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600" spc="809" baseline="-1495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200" baseline="5050" dirty="0">
                <a:solidFill>
                  <a:srgbClr val="002060"/>
                </a:solidFill>
                <a:latin typeface="Cambria Math"/>
                <a:cs typeface="Cambria Math"/>
              </a:rPr>
              <a:t>∗  </a:t>
            </a:r>
            <a:r>
              <a:rPr sz="2200" spc="-209" baseline="505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≠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spc="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latin typeface="Candara"/>
                <a:cs typeface="Candara"/>
              </a:rPr>
              <a:t>then</a:t>
            </a:r>
            <a:r>
              <a:rPr sz="2400" spc="-7" dirty="0">
                <a:latin typeface="Candara"/>
                <a:cs typeface="Candara"/>
              </a:rPr>
              <a:t> </a:t>
            </a:r>
            <a:r>
              <a:rPr sz="2400" dirty="0">
                <a:latin typeface="Candara"/>
                <a:cs typeface="Candara"/>
              </a:rPr>
              <a:t>A</a:t>
            </a:r>
            <a:r>
              <a:rPr sz="2400" spc="-13" dirty="0">
                <a:latin typeface="Candara"/>
                <a:cs typeface="Candara"/>
              </a:rPr>
              <a:t>B</a:t>
            </a:r>
            <a:r>
              <a:rPr sz="2400" dirty="0">
                <a:latin typeface="Candara"/>
                <a:cs typeface="Candara"/>
              </a:rPr>
              <a:t>O</a:t>
            </a:r>
            <a:r>
              <a:rPr sz="2400" spc="-7" dirty="0">
                <a:latin typeface="Candara"/>
                <a:cs typeface="Candara"/>
              </a:rPr>
              <a:t>R</a:t>
            </a:r>
            <a:r>
              <a:rPr sz="2400" dirty="0">
                <a:latin typeface="Candara"/>
                <a:cs typeface="Candara"/>
              </a:rPr>
              <a:t>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98967" y="4716271"/>
            <a:ext cx="835321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256" indent="-423323">
              <a:buSzPct val="66666"/>
              <a:buFont typeface="Arial"/>
              <a:buChar char="•"/>
              <a:tabLst>
                <a:tab pos="440256" algn="l"/>
              </a:tabLst>
            </a:pPr>
            <a:r>
              <a:rPr sz="2800" spc="-7" dirty="0">
                <a:latin typeface="Candara"/>
                <a:cs typeface="Candara"/>
              </a:rPr>
              <a:t>All </a:t>
            </a:r>
            <a:r>
              <a:rPr sz="2800" dirty="0">
                <a:latin typeface="Candara"/>
                <a:cs typeface="Candara"/>
              </a:rPr>
              <a:t>rounds </a:t>
            </a:r>
            <a:r>
              <a:rPr sz="2800" spc="-7" dirty="0">
                <a:latin typeface="Candara"/>
                <a:cs typeface="Candara"/>
              </a:rPr>
              <a:t>succeed </a:t>
            </a:r>
            <a:r>
              <a:rPr sz="2800" dirty="0">
                <a:latin typeface="Cambria Math"/>
                <a:cs typeface="Cambria Math"/>
              </a:rPr>
              <a:t>⟹ </a:t>
            </a:r>
            <a:r>
              <a:rPr sz="2800" spc="-7" dirty="0">
                <a:latin typeface="Candara"/>
                <a:cs typeface="Candara"/>
              </a:rPr>
              <a:t>Inefficiently break the</a:t>
            </a:r>
            <a:r>
              <a:rPr sz="2800" spc="-87" dirty="0">
                <a:latin typeface="Candara"/>
                <a:cs typeface="Candara"/>
              </a:rPr>
              <a:t> </a:t>
            </a:r>
            <a:r>
              <a:rPr sz="2800" spc="-7" dirty="0">
                <a:latin typeface="Candara"/>
                <a:cs typeface="Candara"/>
              </a:rPr>
              <a:t>scheme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77654" y="2209347"/>
            <a:ext cx="4288367" cy="1394459"/>
          </a:xfrm>
          <a:custGeom>
            <a:avLst/>
            <a:gdLst/>
            <a:ahLst/>
            <a:cxnLst/>
            <a:rect l="l" t="t" r="r" b="b"/>
            <a:pathLst>
              <a:path w="3216275" h="1045844">
                <a:moveTo>
                  <a:pt x="0" y="0"/>
                </a:moveTo>
                <a:lnTo>
                  <a:pt x="3216165" y="0"/>
                </a:lnTo>
                <a:lnTo>
                  <a:pt x="3216165" y="1045286"/>
                </a:lnTo>
                <a:lnTo>
                  <a:pt x="0" y="1045286"/>
                </a:lnTo>
                <a:lnTo>
                  <a:pt x="0" y="0"/>
                </a:lnTo>
                <a:close/>
              </a:path>
            </a:pathLst>
          </a:custGeom>
          <a:solidFill>
            <a:srgbClr val="FBE5D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7882641" y="2251456"/>
            <a:ext cx="4063153" cy="7514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b="1" spc="-7" dirty="0">
                <a:solidFill>
                  <a:srgbClr val="FF0000"/>
                </a:solidFill>
                <a:latin typeface="Candara"/>
                <a:cs typeface="Candara"/>
              </a:rPr>
              <a:t>Intuition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: </a:t>
            </a:r>
            <a:r>
              <a:rPr sz="2400" spc="-7" dirty="0">
                <a:latin typeface="Candara"/>
                <a:cs typeface="Candara"/>
              </a:rPr>
              <a:t>reduction w/</a:t>
            </a:r>
            <a:r>
              <a:rPr sz="2400" spc="-93" dirty="0">
                <a:latin typeface="Candara"/>
                <a:cs typeface="Candara"/>
              </a:rPr>
              <a:t> </a:t>
            </a:r>
            <a:r>
              <a:rPr sz="2400" spc="-7" dirty="0">
                <a:latin typeface="Candara"/>
                <a:cs typeface="Candara"/>
              </a:rPr>
              <a:t>memory</a:t>
            </a:r>
            <a:endParaRPr sz="2400">
              <a:latin typeface="Candara"/>
              <a:cs typeface="Candara"/>
            </a:endParaRPr>
          </a:p>
          <a:p>
            <a:pPr marL="16933">
              <a:spcBef>
                <a:spcPts val="60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𝑘 ⋅ ℓ </a:t>
            </a:r>
            <a:r>
              <a:rPr sz="2400" spc="-7" dirty="0">
                <a:latin typeface="Candara"/>
                <a:cs typeface="Candara"/>
              </a:rPr>
              <a:t>bits succeeds in</a:t>
            </a:r>
            <a:r>
              <a:rPr sz="2400" spc="-40" dirty="0">
                <a:latin typeface="Candara"/>
                <a:cs typeface="Candara"/>
              </a:rPr>
              <a:t> </a:t>
            </a:r>
            <a:r>
              <a:rPr sz="2400" dirty="0">
                <a:latin typeface="Candara"/>
                <a:cs typeface="Candara"/>
              </a:rPr>
              <a:t>each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82640" y="3064256"/>
            <a:ext cx="31546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latin typeface="Candara"/>
                <a:cs typeface="Candara"/>
              </a:rPr>
              <a:t>round w/ probability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≤</a:t>
            </a:r>
            <a:r>
              <a:rPr sz="2400" spc="5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00" u="sng" spc="1029" baseline="44871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endParaRPr sz="2600" baseline="44871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67141" y="3303355"/>
            <a:ext cx="176953" cy="266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733" spc="380" dirty="0">
                <a:solidFill>
                  <a:srgbClr val="002060"/>
                </a:solidFill>
                <a:latin typeface="Cambria Math"/>
                <a:cs typeface="Cambria Math"/>
              </a:rPr>
              <a:t>*</a:t>
            </a:r>
            <a:endParaRPr sz="1733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93002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spc="-7" dirty="0"/>
              <a:t>Conclusions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-29078" y="1793918"/>
            <a:ext cx="15086471" cy="2349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4553" marR="1459617" indent="-423323">
              <a:lnSpc>
                <a:spcPts val="3453"/>
              </a:lnSpc>
              <a:buSzPct val="58333"/>
              <a:buFont typeface="Arial"/>
              <a:buChar char="•"/>
              <a:tabLst>
                <a:tab pos="554553" algn="l"/>
              </a:tabLst>
            </a:pPr>
            <a:r>
              <a:rPr b="1" spc="-7" dirty="0">
                <a:latin typeface="Candara"/>
                <a:cs typeface="Candara"/>
              </a:rPr>
              <a:t>Memory-sensitive </a:t>
            </a:r>
            <a:r>
              <a:rPr b="1" dirty="0">
                <a:latin typeface="Candara"/>
                <a:cs typeface="Candara"/>
              </a:rPr>
              <a:t>bounds </a:t>
            </a:r>
            <a:r>
              <a:rPr spc="-7" dirty="0"/>
              <a:t>for </a:t>
            </a:r>
            <a:r>
              <a:rPr dirty="0"/>
              <a:t>the </a:t>
            </a:r>
            <a:r>
              <a:rPr spc="-7" dirty="0"/>
              <a:t>AE security of  </a:t>
            </a:r>
            <a:r>
              <a:rPr dirty="0"/>
              <a:t>channels</a:t>
            </a:r>
          </a:p>
          <a:p>
            <a:pPr marL="739968" marR="425016">
              <a:lnSpc>
                <a:spcPts val="2907"/>
              </a:lnSpc>
              <a:spcBef>
                <a:spcPts val="473"/>
              </a:spcBef>
            </a:pPr>
            <a:r>
              <a:rPr sz="2667" spc="-7" dirty="0">
                <a:solidFill>
                  <a:srgbClr val="FF0000"/>
                </a:solidFill>
              </a:rPr>
              <a:t>Time-memory tradeoffs for the </a:t>
            </a:r>
            <a:r>
              <a:rPr sz="2667" dirty="0">
                <a:solidFill>
                  <a:srgbClr val="FF0000"/>
                </a:solidFill>
              </a:rPr>
              <a:t>AE </a:t>
            </a:r>
            <a:r>
              <a:rPr sz="2667" spc="-7" dirty="0">
                <a:solidFill>
                  <a:srgbClr val="FF0000"/>
                </a:solidFill>
              </a:rPr>
              <a:t>security of </a:t>
            </a:r>
            <a:r>
              <a:rPr sz="2667" dirty="0">
                <a:solidFill>
                  <a:srgbClr val="FF0000"/>
                </a:solidFill>
              </a:rPr>
              <a:t>a </a:t>
            </a:r>
            <a:r>
              <a:rPr sz="2667" spc="-7" dirty="0">
                <a:solidFill>
                  <a:srgbClr val="FF0000"/>
                </a:solidFill>
              </a:rPr>
              <a:t>TLS like channel  instantiated with</a:t>
            </a:r>
            <a:r>
              <a:rPr sz="2667" spc="-47" dirty="0">
                <a:solidFill>
                  <a:srgbClr val="FF0000"/>
                </a:solidFill>
              </a:rPr>
              <a:t> </a:t>
            </a:r>
            <a:r>
              <a:rPr sz="2667" spc="-7" dirty="0">
                <a:solidFill>
                  <a:srgbClr val="FF0000"/>
                </a:solidFill>
              </a:rPr>
              <a:t>GCM</a:t>
            </a:r>
            <a:endParaRPr sz="2667"/>
          </a:p>
          <a:p>
            <a:pPr marL="554553" indent="-423323">
              <a:spcBef>
                <a:spcPts val="633"/>
              </a:spcBef>
              <a:buSzPct val="58333"/>
              <a:buFont typeface="Arial"/>
              <a:buChar char="•"/>
              <a:tabLst>
                <a:tab pos="554553" algn="l"/>
              </a:tabLst>
            </a:pPr>
            <a:r>
              <a:rPr dirty="0"/>
              <a:t>New technique: </a:t>
            </a:r>
            <a:r>
              <a:rPr b="1" spc="-7" dirty="0">
                <a:latin typeface="Candara"/>
                <a:cs typeface="Candara"/>
              </a:rPr>
              <a:t>Memory-adaptive</a:t>
            </a:r>
            <a:r>
              <a:rPr b="1" spc="-33" dirty="0">
                <a:latin typeface="Candara"/>
                <a:cs typeface="Candara"/>
              </a:rPr>
              <a:t> </a:t>
            </a:r>
            <a:r>
              <a:rPr spc="-7" dirty="0"/>
              <a:t>reductions</a:t>
            </a:r>
          </a:p>
          <a:p>
            <a:pPr marL="554553" indent="-423323">
              <a:spcBef>
                <a:spcPts val="667"/>
              </a:spcBef>
              <a:buSzPct val="58333"/>
              <a:buFont typeface="Arial"/>
              <a:buChar char="•"/>
              <a:tabLst>
                <a:tab pos="554553" algn="l"/>
              </a:tabLst>
            </a:pPr>
            <a:r>
              <a:rPr b="1" dirty="0">
                <a:latin typeface="Candara"/>
                <a:cs typeface="Candara"/>
              </a:rPr>
              <a:t>Impossibility </a:t>
            </a:r>
            <a:r>
              <a:rPr spc="-7" dirty="0"/>
              <a:t>for full AE</a:t>
            </a:r>
            <a:r>
              <a:rPr spc="-13" dirty="0"/>
              <a:t> </a:t>
            </a:r>
            <a:r>
              <a:rPr spc="-7" dirty="0"/>
              <a:t>security</a:t>
            </a:r>
          </a:p>
          <a:p>
            <a:pPr marL="739968" marR="6773">
              <a:lnSpc>
                <a:spcPts val="2907"/>
              </a:lnSpc>
              <a:spcBef>
                <a:spcPts val="520"/>
              </a:spcBef>
            </a:pPr>
            <a:r>
              <a:rPr sz="2667" spc="-7" dirty="0">
                <a:solidFill>
                  <a:srgbClr val="FF0000"/>
                </a:solidFill>
              </a:rPr>
              <a:t>Evidence that restricting </a:t>
            </a:r>
            <a:r>
              <a:rPr sz="2667" dirty="0">
                <a:solidFill>
                  <a:srgbClr val="FF0000"/>
                </a:solidFill>
              </a:rPr>
              <a:t>AE </a:t>
            </a:r>
            <a:r>
              <a:rPr sz="2667" spc="-7" dirty="0">
                <a:solidFill>
                  <a:srgbClr val="FF0000"/>
                </a:solidFill>
              </a:rPr>
              <a:t>security to specific settings </a:t>
            </a:r>
            <a:r>
              <a:rPr sz="2667" dirty="0">
                <a:solidFill>
                  <a:srgbClr val="FF0000"/>
                </a:solidFill>
              </a:rPr>
              <a:t>is </a:t>
            </a:r>
            <a:r>
              <a:rPr sz="2667" spc="-7" dirty="0">
                <a:solidFill>
                  <a:srgbClr val="FF0000"/>
                </a:solidFill>
              </a:rPr>
              <a:t>inherent  for memory-tight</a:t>
            </a:r>
            <a:r>
              <a:rPr sz="2667" spc="-80" dirty="0">
                <a:solidFill>
                  <a:srgbClr val="FF0000"/>
                </a:solidFill>
              </a:rPr>
              <a:t> </a:t>
            </a:r>
            <a:r>
              <a:rPr sz="2667" spc="-7" dirty="0">
                <a:solidFill>
                  <a:srgbClr val="FF0000"/>
                </a:solidFill>
              </a:rPr>
              <a:t>reductions</a:t>
            </a:r>
            <a:endParaRPr sz="2667"/>
          </a:p>
        </p:txBody>
      </p:sp>
    </p:spTree>
    <p:extLst>
      <p:ext uri="{BB962C8B-B14F-4D97-AF65-F5344CB8AC3E}">
        <p14:creationId xmlns:p14="http://schemas.microsoft.com/office/powerpoint/2010/main" val="104330585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spc="-7" dirty="0"/>
              <a:t>Open</a:t>
            </a:r>
            <a:r>
              <a:rPr spc="-73" dirty="0"/>
              <a:t> </a:t>
            </a:r>
            <a:r>
              <a:rPr spc="-7" dirty="0"/>
              <a:t>problems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98967" y="1571413"/>
            <a:ext cx="9799320" cy="14542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256" marR="6773" indent="-423323">
              <a:lnSpc>
                <a:spcPts val="3453"/>
              </a:lnSpc>
              <a:buSzPct val="58333"/>
              <a:buFont typeface="Arial"/>
              <a:buChar char="•"/>
              <a:tabLst>
                <a:tab pos="440256" algn="l"/>
              </a:tabLst>
            </a:pPr>
            <a:r>
              <a:rPr sz="3200" spc="-7" dirty="0">
                <a:latin typeface="Candara"/>
                <a:cs typeface="Candara"/>
              </a:rPr>
              <a:t>Memory-sensitive bounds for </a:t>
            </a:r>
            <a:r>
              <a:rPr sz="3200" dirty="0">
                <a:latin typeface="Candara"/>
                <a:cs typeface="Candara"/>
              </a:rPr>
              <a:t>other </a:t>
            </a:r>
            <a:r>
              <a:rPr sz="3200" spc="-7" dirty="0">
                <a:latin typeface="Candara"/>
                <a:cs typeface="Candara"/>
              </a:rPr>
              <a:t>practical </a:t>
            </a:r>
            <a:r>
              <a:rPr sz="3200" dirty="0">
                <a:latin typeface="Candara"/>
                <a:cs typeface="Candara"/>
              </a:rPr>
              <a:t>examples  </a:t>
            </a:r>
            <a:r>
              <a:rPr sz="3200" spc="-7" dirty="0">
                <a:latin typeface="Candara"/>
                <a:cs typeface="Candara"/>
              </a:rPr>
              <a:t>of</a:t>
            </a:r>
            <a:r>
              <a:rPr sz="3200" spc="-10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channels?</a:t>
            </a:r>
            <a:endParaRPr sz="3200">
              <a:latin typeface="Candara"/>
              <a:cs typeface="Candara"/>
            </a:endParaRPr>
          </a:p>
          <a:p>
            <a:pPr marL="440256" indent="-423323">
              <a:spcBef>
                <a:spcPts val="520"/>
              </a:spcBef>
              <a:buSzPct val="58333"/>
              <a:buFont typeface="Arial"/>
              <a:buChar char="•"/>
              <a:tabLst>
                <a:tab pos="440256" algn="l"/>
              </a:tabLst>
            </a:pPr>
            <a:r>
              <a:rPr sz="3200" spc="-7" dirty="0">
                <a:latin typeface="Candara"/>
                <a:cs typeface="Candara"/>
              </a:rPr>
              <a:t>More applications of memory-adaptive</a:t>
            </a:r>
            <a:r>
              <a:rPr sz="3200" spc="10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reductions?</a:t>
            </a:r>
            <a:endParaRPr sz="32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866126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528194" y="0"/>
            <a:ext cx="854624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228783" y="99374"/>
            <a:ext cx="18085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39">
              <a:lnSpc>
                <a:spcPts val="1754"/>
              </a:lnSpc>
            </a:pPr>
            <a:r>
              <a:rPr spc="-50" dirty="0"/>
              <a:t>8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15" y="169839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9" dirty="0"/>
              <a:t>Time-Memory</a:t>
            </a:r>
            <a:r>
              <a:rPr spc="-119" dirty="0"/>
              <a:t> </a:t>
            </a:r>
            <a:r>
              <a:rPr spc="-109" dirty="0"/>
              <a:t>Trade-offs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62" y="2402061"/>
            <a:ext cx="5856354" cy="139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518" indent="-240350"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99" dirty="0">
                <a:latin typeface="Tahoma"/>
                <a:cs typeface="Tahoma"/>
              </a:rPr>
              <a:t>Some problems </a:t>
            </a:r>
            <a:r>
              <a:rPr sz="1982" spc="-129" dirty="0">
                <a:latin typeface="Tahoma"/>
                <a:cs typeface="Tahoma"/>
              </a:rPr>
              <a:t>are </a:t>
            </a:r>
            <a:r>
              <a:rPr sz="1982" spc="-99" dirty="0">
                <a:latin typeface="Tahoma"/>
                <a:cs typeface="Tahoma"/>
              </a:rPr>
              <a:t>harder </a:t>
            </a:r>
            <a:r>
              <a:rPr sz="1982" spc="-40" dirty="0">
                <a:latin typeface="Tahoma"/>
                <a:cs typeface="Tahoma"/>
              </a:rPr>
              <a:t>with </a:t>
            </a:r>
            <a:r>
              <a:rPr sz="1982" spc="-109" dirty="0">
                <a:latin typeface="Tahoma"/>
                <a:cs typeface="Tahoma"/>
              </a:rPr>
              <a:t>less </a:t>
            </a:r>
            <a:r>
              <a:rPr sz="1982" spc="79" dirty="0">
                <a:latin typeface="Tahoma"/>
                <a:cs typeface="Tahoma"/>
              </a:rPr>
              <a:t> </a:t>
            </a:r>
            <a:r>
              <a:rPr sz="1982" spc="-109" dirty="0">
                <a:latin typeface="Tahoma"/>
                <a:cs typeface="Tahoma"/>
              </a:rPr>
              <a:t>memory</a:t>
            </a:r>
            <a:endParaRPr sz="1982" dirty="0">
              <a:latin typeface="Tahoma"/>
              <a:cs typeface="Tahoma"/>
            </a:endParaRPr>
          </a:p>
          <a:p>
            <a:pPr marL="767611" lvl="1" indent="-217700">
              <a:spcBef>
                <a:spcPts val="386"/>
              </a:spcBef>
              <a:buSzPct val="55555"/>
              <a:buFont typeface="Arial"/>
              <a:buChar char="•"/>
              <a:tabLst>
                <a:tab pos="768870" algn="l"/>
              </a:tabLst>
            </a:pPr>
            <a:r>
              <a:rPr sz="1784" spc="-129" dirty="0">
                <a:latin typeface="Lucida Sans Unicode"/>
                <a:cs typeface="Lucida Sans Unicode"/>
              </a:rPr>
              <a:t>in </a:t>
            </a:r>
            <a:r>
              <a:rPr sz="1784" spc="-119" dirty="0">
                <a:latin typeface="Lucida Sans Unicode"/>
                <a:cs typeface="Lucida Sans Unicode"/>
              </a:rPr>
              <a:t>particular </a:t>
            </a:r>
            <a:r>
              <a:rPr sz="1784" spc="-149" dirty="0">
                <a:latin typeface="Lucida Sans Unicode"/>
                <a:cs typeface="Lucida Sans Unicode"/>
              </a:rPr>
              <a:t>many </a:t>
            </a:r>
            <a:r>
              <a:rPr sz="1784" spc="-89" dirty="0">
                <a:latin typeface="Lucida Sans Unicode"/>
                <a:cs typeface="Lucida Sans Unicode"/>
              </a:rPr>
              <a:t>lattice </a:t>
            </a:r>
            <a:r>
              <a:rPr sz="1784" spc="-30" dirty="0">
                <a:latin typeface="Lucida Sans Unicode"/>
                <a:cs typeface="Lucida Sans Unicode"/>
              </a:rPr>
              <a:t>/ </a:t>
            </a:r>
            <a:r>
              <a:rPr sz="1784" spc="-159" dirty="0">
                <a:latin typeface="Lucida Sans Unicode"/>
                <a:cs typeface="Lucida Sans Unicode"/>
              </a:rPr>
              <a:t>coding  </a:t>
            </a:r>
            <a:r>
              <a:rPr sz="1784" spc="-50" dirty="0">
                <a:latin typeface="Lucida Sans Unicode"/>
                <a:cs typeface="Lucida Sans Unicode"/>
              </a:rPr>
              <a:t> </a:t>
            </a:r>
            <a:r>
              <a:rPr sz="1784" spc="-178" dirty="0">
                <a:latin typeface="Lucida Sans Unicode"/>
                <a:cs typeface="Lucida Sans Unicode"/>
              </a:rPr>
              <a:t>problems</a:t>
            </a:r>
            <a:endParaRPr sz="1784" dirty="0">
              <a:latin typeface="Lucida Sans Unicode"/>
              <a:cs typeface="Lucida Sans Unicode"/>
            </a:endParaRPr>
          </a:p>
          <a:p>
            <a:pPr marL="265518" indent="-240350">
              <a:spcBef>
                <a:spcPts val="624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99" dirty="0">
                <a:latin typeface="Tahoma"/>
                <a:cs typeface="Tahoma"/>
              </a:rPr>
              <a:t>Needs </a:t>
            </a:r>
            <a:r>
              <a:rPr sz="1982" spc="-20" dirty="0">
                <a:latin typeface="Tahoma"/>
                <a:cs typeface="Tahoma"/>
              </a:rPr>
              <a:t>to </a:t>
            </a:r>
            <a:r>
              <a:rPr sz="1982" spc="-99" dirty="0">
                <a:latin typeface="Tahoma"/>
                <a:cs typeface="Tahoma"/>
              </a:rPr>
              <a:t>be </a:t>
            </a:r>
            <a:r>
              <a:rPr sz="1982" spc="-79" dirty="0">
                <a:latin typeface="Tahoma"/>
                <a:cs typeface="Tahoma"/>
              </a:rPr>
              <a:t>taken </a:t>
            </a:r>
            <a:r>
              <a:rPr sz="1982" spc="-30" dirty="0">
                <a:latin typeface="Tahoma"/>
                <a:cs typeface="Tahoma"/>
              </a:rPr>
              <a:t>into </a:t>
            </a:r>
            <a:r>
              <a:rPr sz="1982" spc="-69" dirty="0">
                <a:latin typeface="Tahoma"/>
                <a:cs typeface="Tahoma"/>
              </a:rPr>
              <a:t>account </a:t>
            </a:r>
            <a:r>
              <a:rPr sz="1982" spc="-40" dirty="0">
                <a:latin typeface="Tahoma"/>
                <a:cs typeface="Tahoma"/>
              </a:rPr>
              <a:t>in </a:t>
            </a:r>
            <a:r>
              <a:rPr sz="1982" spc="69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reductions</a:t>
            </a:r>
            <a:endParaRPr sz="1982" dirty="0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59" dirty="0">
                <a:latin typeface="Tahoma"/>
                <a:cs typeface="Tahoma"/>
              </a:rPr>
              <a:t>Concrete </a:t>
            </a:r>
            <a:r>
              <a:rPr sz="1982" spc="-109" dirty="0">
                <a:latin typeface="Tahoma"/>
                <a:cs typeface="Tahoma"/>
              </a:rPr>
              <a:t>example:  </a:t>
            </a:r>
            <a:r>
              <a:rPr sz="1982" spc="-79" dirty="0">
                <a:latin typeface="Tahoma"/>
                <a:cs typeface="Tahoma"/>
              </a:rPr>
              <a:t>Learning </a:t>
            </a:r>
            <a:r>
              <a:rPr sz="1982" spc="-30" dirty="0">
                <a:latin typeface="Tahoma"/>
                <a:cs typeface="Tahoma"/>
              </a:rPr>
              <a:t>Parity </a:t>
            </a:r>
            <a:r>
              <a:rPr sz="1982" spc="-40" dirty="0">
                <a:latin typeface="Tahoma"/>
                <a:cs typeface="Tahoma"/>
              </a:rPr>
              <a:t>with </a:t>
            </a:r>
            <a:r>
              <a:rPr sz="1982" spc="-59" dirty="0">
                <a:latin typeface="Tahoma"/>
                <a:cs typeface="Tahoma"/>
              </a:rPr>
              <a:t>Noise</a:t>
            </a:r>
            <a:r>
              <a:rPr sz="1982" spc="198" dirty="0">
                <a:latin typeface="Tahoma"/>
                <a:cs typeface="Tahoma"/>
              </a:rPr>
              <a:t> </a:t>
            </a:r>
            <a:r>
              <a:rPr sz="1982" spc="69" dirty="0">
                <a:latin typeface="Tahoma"/>
                <a:cs typeface="Tahoma"/>
              </a:rPr>
              <a:t>(LPN)</a:t>
            </a:r>
            <a:endParaRPr sz="19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55088038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163" y="306830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9" dirty="0"/>
              <a:t>Adding</a:t>
            </a:r>
            <a:r>
              <a:rPr spc="-10" dirty="0"/>
              <a:t> </a:t>
            </a:r>
            <a:r>
              <a:rPr spc="-89" dirty="0"/>
              <a:t>Memory-Consumption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5185106" y="1786008"/>
            <a:ext cx="0" cy="1866131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941649"/>
                </a:moveTo>
                <a:lnTo>
                  <a:pt x="0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5136967" y="1725833"/>
            <a:ext cx="96893" cy="96893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0" y="48586"/>
                </a:moveTo>
                <a:lnTo>
                  <a:pt x="24293" y="30366"/>
                </a:lnTo>
                <a:lnTo>
                  <a:pt x="48586" y="48586"/>
                </a:lnTo>
                <a:lnTo>
                  <a:pt x="24293" y="0"/>
                </a:lnTo>
                <a:lnTo>
                  <a:pt x="0" y="48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4937418" y="1463145"/>
            <a:ext cx="495789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39" dirty="0">
                <a:latin typeface="Arial Black"/>
                <a:cs typeface="Arial Black"/>
              </a:rPr>
              <a:t>Time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5106" y="3652029"/>
            <a:ext cx="246888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403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7616956" y="3603890"/>
            <a:ext cx="96893" cy="96893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0" y="0"/>
                </a:moveTo>
                <a:lnTo>
                  <a:pt x="18219" y="24293"/>
                </a:lnTo>
                <a:lnTo>
                  <a:pt x="0" y="48586"/>
                </a:lnTo>
                <a:lnTo>
                  <a:pt x="48586" y="242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 txBox="1"/>
          <p:nvPr/>
        </p:nvSpPr>
        <p:spPr>
          <a:xfrm>
            <a:off x="7762002" y="3528585"/>
            <a:ext cx="455522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218" dirty="0">
                <a:latin typeface="Arial Black"/>
                <a:cs typeface="Arial Black"/>
              </a:rPr>
              <a:t>Succ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528193" y="0"/>
            <a:ext cx="464801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77106" y="6565452"/>
            <a:ext cx="619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9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52828" y="3200504"/>
            <a:ext cx="384721" cy="422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506"/>
              </a:lnSpc>
            </a:pPr>
            <a:r>
              <a:rPr sz="1288" dirty="0"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19929" y="1832427"/>
            <a:ext cx="384721" cy="26928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506"/>
              </a:lnSpc>
            </a:pPr>
            <a:r>
              <a:rPr sz="1288" spc="-10" dirty="0"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91556" y="3679933"/>
            <a:ext cx="269287" cy="19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288" spc="-99" dirty="0"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41139" y="3679933"/>
            <a:ext cx="422805" cy="19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288" spc="-79" dirty="0"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1229509738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3994" y="220951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9" dirty="0"/>
              <a:t>Adding</a:t>
            </a:r>
            <a:r>
              <a:rPr spc="-10" dirty="0"/>
              <a:t> </a:t>
            </a:r>
            <a:r>
              <a:rPr spc="-89" dirty="0"/>
              <a:t>Memory-Consumption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5185106" y="1786008"/>
            <a:ext cx="0" cy="1866131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941649"/>
                </a:moveTo>
                <a:lnTo>
                  <a:pt x="0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5136967" y="1725833"/>
            <a:ext cx="96893" cy="96893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0" y="48586"/>
                </a:moveTo>
                <a:lnTo>
                  <a:pt x="24293" y="30366"/>
                </a:lnTo>
                <a:lnTo>
                  <a:pt x="48586" y="48586"/>
                </a:lnTo>
                <a:lnTo>
                  <a:pt x="24293" y="0"/>
                </a:lnTo>
                <a:lnTo>
                  <a:pt x="0" y="485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4937418" y="1463145"/>
            <a:ext cx="495789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39" dirty="0">
                <a:latin typeface="Arial Black"/>
                <a:cs typeface="Arial Black"/>
              </a:rPr>
              <a:t>Time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5106" y="3652029"/>
            <a:ext cx="246888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403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7616956" y="3603890"/>
            <a:ext cx="96893" cy="96893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0" y="0"/>
                </a:moveTo>
                <a:lnTo>
                  <a:pt x="18219" y="24293"/>
                </a:lnTo>
                <a:lnTo>
                  <a:pt x="0" y="48586"/>
                </a:lnTo>
                <a:lnTo>
                  <a:pt x="48586" y="2429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 txBox="1"/>
          <p:nvPr/>
        </p:nvSpPr>
        <p:spPr>
          <a:xfrm>
            <a:off x="7762002" y="3528585"/>
            <a:ext cx="455522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218" dirty="0">
                <a:latin typeface="Arial Black"/>
                <a:cs typeface="Arial Black"/>
              </a:rPr>
              <a:t>Succ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7698" y="3652030"/>
            <a:ext cx="987804" cy="987804"/>
          </a:xfrm>
          <a:custGeom>
            <a:avLst/>
            <a:gdLst/>
            <a:ahLst/>
            <a:cxnLst/>
            <a:rect l="l" t="t" r="r" b="b"/>
            <a:pathLst>
              <a:path w="498475" h="498475">
                <a:moveTo>
                  <a:pt x="498275" y="0"/>
                </a:moveTo>
                <a:lnTo>
                  <a:pt x="0" y="498276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/>
          <p:nvPr/>
        </p:nvSpPr>
        <p:spPr>
          <a:xfrm>
            <a:off x="4155146" y="4579869"/>
            <a:ext cx="103183" cy="103183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51535" y="34357"/>
                </a:moveTo>
                <a:lnTo>
                  <a:pt x="21473" y="30062"/>
                </a:lnTo>
                <a:lnTo>
                  <a:pt x="17180" y="0"/>
                </a:lnTo>
                <a:lnTo>
                  <a:pt x="0" y="51534"/>
                </a:lnTo>
                <a:lnTo>
                  <a:pt x="51535" y="343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1" name="object 11"/>
          <p:cNvSpPr txBox="1"/>
          <p:nvPr/>
        </p:nvSpPr>
        <p:spPr>
          <a:xfrm>
            <a:off x="3908510" y="4697775"/>
            <a:ext cx="49327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49" dirty="0">
                <a:latin typeface="Arial Black"/>
                <a:cs typeface="Arial Black"/>
              </a:rPr>
              <a:t>Mem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25680" y="6334619"/>
            <a:ext cx="403264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977106" y="6565452"/>
            <a:ext cx="619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9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52828" y="3200504"/>
            <a:ext cx="384721" cy="422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506"/>
              </a:lnSpc>
            </a:pPr>
            <a:r>
              <a:rPr sz="1288" dirty="0"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9929" y="1832427"/>
            <a:ext cx="384721" cy="26928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506"/>
              </a:lnSpc>
            </a:pPr>
            <a:r>
              <a:rPr sz="1288" spc="-10" dirty="0"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91556" y="3679933"/>
            <a:ext cx="269287" cy="19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288" spc="-99" dirty="0"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41139" y="3679933"/>
            <a:ext cx="422805" cy="19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288" spc="-79" dirty="0"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 rot="18900000">
            <a:off x="4688351" y="3688428"/>
            <a:ext cx="40937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8"/>
              </a:lnSpc>
            </a:pPr>
            <a:r>
              <a:rPr sz="1288" spc="-79" dirty="0"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 rot="18900000">
            <a:off x="4113026" y="4283104"/>
            <a:ext cx="27712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8"/>
              </a:lnSpc>
            </a:pPr>
            <a:r>
              <a:rPr sz="1288" spc="-99" dirty="0"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4026955715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899" y="222793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9" dirty="0"/>
              <a:t>Adding</a:t>
            </a:r>
            <a:r>
              <a:rPr spc="-10" dirty="0"/>
              <a:t> </a:t>
            </a:r>
            <a:r>
              <a:rPr spc="-89" dirty="0"/>
              <a:t>Memory-Consumption</a:t>
            </a:r>
          </a:p>
        </p:txBody>
      </p:sp>
      <p:sp>
        <p:nvSpPr>
          <p:cNvPr id="3" name="object 3"/>
          <p:cNvSpPr/>
          <p:nvPr/>
        </p:nvSpPr>
        <p:spPr>
          <a:xfrm>
            <a:off x="5185106" y="1786008"/>
            <a:ext cx="0" cy="1866131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941649"/>
                </a:moveTo>
                <a:lnTo>
                  <a:pt x="0" y="0"/>
                </a:lnTo>
              </a:path>
            </a:pathLst>
          </a:custGeom>
          <a:ln w="11387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5136967" y="1725833"/>
            <a:ext cx="96893" cy="96893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0" y="48586"/>
                </a:moveTo>
                <a:lnTo>
                  <a:pt x="24293" y="30366"/>
                </a:lnTo>
                <a:lnTo>
                  <a:pt x="48586" y="48586"/>
                </a:lnTo>
                <a:lnTo>
                  <a:pt x="24293" y="0"/>
                </a:lnTo>
                <a:lnTo>
                  <a:pt x="0" y="48586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4937418" y="1463145"/>
            <a:ext cx="495789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39" dirty="0">
                <a:solidFill>
                  <a:srgbClr val="66952D"/>
                </a:solidFill>
                <a:latin typeface="Arial Black"/>
                <a:cs typeface="Arial Black"/>
              </a:rPr>
              <a:t>Time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85106" y="3652029"/>
            <a:ext cx="2468880" cy="0"/>
          </a:xfrm>
          <a:custGeom>
            <a:avLst/>
            <a:gdLst/>
            <a:ahLst/>
            <a:cxnLst/>
            <a:rect l="l" t="t" r="r" b="b"/>
            <a:pathLst>
              <a:path w="1245870">
                <a:moveTo>
                  <a:pt x="0" y="0"/>
                </a:moveTo>
                <a:lnTo>
                  <a:pt x="1245403" y="0"/>
                </a:lnTo>
              </a:path>
            </a:pathLst>
          </a:custGeom>
          <a:ln w="11387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7616956" y="3603890"/>
            <a:ext cx="96893" cy="96893"/>
          </a:xfrm>
          <a:custGeom>
            <a:avLst/>
            <a:gdLst/>
            <a:ahLst/>
            <a:cxnLst/>
            <a:rect l="l" t="t" r="r" b="b"/>
            <a:pathLst>
              <a:path w="48894" h="48894">
                <a:moveTo>
                  <a:pt x="0" y="0"/>
                </a:moveTo>
                <a:lnTo>
                  <a:pt x="18219" y="24293"/>
                </a:lnTo>
                <a:lnTo>
                  <a:pt x="0" y="48586"/>
                </a:lnTo>
                <a:lnTo>
                  <a:pt x="48586" y="24293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 txBox="1"/>
          <p:nvPr/>
        </p:nvSpPr>
        <p:spPr>
          <a:xfrm>
            <a:off x="7762002" y="3528585"/>
            <a:ext cx="455522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218" dirty="0">
                <a:solidFill>
                  <a:srgbClr val="D8D8D8"/>
                </a:solidFill>
                <a:latin typeface="Arial Black"/>
                <a:cs typeface="Arial Black"/>
              </a:rPr>
              <a:t>Succ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197698" y="3652030"/>
            <a:ext cx="987804" cy="987804"/>
          </a:xfrm>
          <a:custGeom>
            <a:avLst/>
            <a:gdLst/>
            <a:ahLst/>
            <a:cxnLst/>
            <a:rect l="l" t="t" r="r" b="b"/>
            <a:pathLst>
              <a:path w="498475" h="498475">
                <a:moveTo>
                  <a:pt x="498275" y="0"/>
                </a:moveTo>
                <a:lnTo>
                  <a:pt x="0" y="498276"/>
                </a:lnTo>
              </a:path>
            </a:pathLst>
          </a:custGeom>
          <a:ln w="11387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/>
          <p:nvPr/>
        </p:nvSpPr>
        <p:spPr>
          <a:xfrm>
            <a:off x="4155146" y="4579869"/>
            <a:ext cx="103183" cy="103183"/>
          </a:xfrm>
          <a:custGeom>
            <a:avLst/>
            <a:gdLst/>
            <a:ahLst/>
            <a:cxnLst/>
            <a:rect l="l" t="t" r="r" b="b"/>
            <a:pathLst>
              <a:path w="52069" h="52069">
                <a:moveTo>
                  <a:pt x="51535" y="34357"/>
                </a:moveTo>
                <a:lnTo>
                  <a:pt x="21473" y="30062"/>
                </a:lnTo>
                <a:lnTo>
                  <a:pt x="17180" y="0"/>
                </a:lnTo>
                <a:lnTo>
                  <a:pt x="0" y="51534"/>
                </a:lnTo>
                <a:lnTo>
                  <a:pt x="51535" y="34357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1" name="object 11"/>
          <p:cNvSpPr txBox="1"/>
          <p:nvPr/>
        </p:nvSpPr>
        <p:spPr>
          <a:xfrm>
            <a:off x="4952828" y="3200504"/>
            <a:ext cx="384721" cy="4228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506"/>
              </a:lnSpc>
            </a:pPr>
            <a:r>
              <a:rPr sz="1288" dirty="0">
                <a:solidFill>
                  <a:srgbClr val="66952D"/>
                </a:solidFill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19775" y="6450036"/>
            <a:ext cx="57388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977106" y="6565452"/>
            <a:ext cx="619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9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19929" y="1832427"/>
            <a:ext cx="384721" cy="26928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506"/>
              </a:lnSpc>
            </a:pPr>
            <a:r>
              <a:rPr sz="1288" spc="-10" dirty="0">
                <a:solidFill>
                  <a:srgbClr val="66952D"/>
                </a:solidFill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91556" y="3679933"/>
            <a:ext cx="269287" cy="19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288" spc="-99" dirty="0">
                <a:solidFill>
                  <a:srgbClr val="D8D8D8"/>
                </a:solidFill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41139" y="3679933"/>
            <a:ext cx="422805" cy="198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288" spc="-79" dirty="0">
                <a:solidFill>
                  <a:srgbClr val="D8D8D8"/>
                </a:solidFill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5" name="object 15"/>
          <p:cNvSpPr txBox="1"/>
          <p:nvPr/>
        </p:nvSpPr>
        <p:spPr>
          <a:xfrm rot="18900000">
            <a:off x="4688351" y="3688428"/>
            <a:ext cx="40937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8"/>
              </a:lnSpc>
            </a:pPr>
            <a:r>
              <a:rPr sz="1288" spc="-79" dirty="0">
                <a:solidFill>
                  <a:srgbClr val="66952D"/>
                </a:solidFill>
                <a:latin typeface="Lucida Sans Unicode"/>
                <a:cs typeface="Lucida Sans Unicode"/>
              </a:rPr>
              <a:t>small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 rot="18900000">
            <a:off x="4113026" y="4283104"/>
            <a:ext cx="27712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08"/>
              </a:lnSpc>
            </a:pPr>
            <a:r>
              <a:rPr sz="1288" spc="-99" dirty="0">
                <a:solidFill>
                  <a:srgbClr val="66952D"/>
                </a:solidFill>
                <a:latin typeface="Lucida Sans Unicode"/>
                <a:cs typeface="Lucida Sans Unicode"/>
              </a:rPr>
              <a:t>big</a:t>
            </a:r>
            <a:endParaRPr sz="1288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66595" y="4697774"/>
            <a:ext cx="7171329" cy="927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012"/>
            <a:r>
              <a:rPr sz="1486" b="1" spc="-149" dirty="0">
                <a:solidFill>
                  <a:srgbClr val="66952D"/>
                </a:solidFill>
                <a:latin typeface="Arial Black"/>
                <a:cs typeface="Arial Black"/>
              </a:rPr>
              <a:t>Mem</a:t>
            </a:r>
            <a:endParaRPr sz="1486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387">
              <a:latin typeface="Times New Roman"/>
              <a:cs typeface="Times New Roman"/>
            </a:endParaRPr>
          </a:p>
          <a:p>
            <a:pPr>
              <a:spcBef>
                <a:spcPts val="99"/>
              </a:spcBef>
            </a:pPr>
            <a:endParaRPr sz="1090">
              <a:latin typeface="Times New Roman"/>
              <a:cs typeface="Times New Roman"/>
            </a:endParaRPr>
          </a:p>
          <a:p>
            <a:pPr marL="25168"/>
            <a:r>
              <a:rPr sz="1982" spc="-59" dirty="0">
                <a:solidFill>
                  <a:srgbClr val="66952D"/>
                </a:solidFill>
                <a:latin typeface="Tahoma"/>
                <a:cs typeface="Tahoma"/>
              </a:rPr>
              <a:t>For </a:t>
            </a:r>
            <a:r>
              <a:rPr sz="1982" spc="-50" dirty="0">
                <a:solidFill>
                  <a:srgbClr val="66952D"/>
                </a:solidFill>
                <a:latin typeface="Tahoma"/>
                <a:cs typeface="Tahoma"/>
              </a:rPr>
              <a:t>simplicity:  </a:t>
            </a:r>
            <a:r>
              <a:rPr sz="1982" spc="-79" dirty="0">
                <a:solidFill>
                  <a:srgbClr val="66952D"/>
                </a:solidFill>
                <a:latin typeface="Tahoma"/>
                <a:cs typeface="Tahoma"/>
              </a:rPr>
              <a:t>consider </a:t>
            </a:r>
            <a:r>
              <a:rPr sz="1982" spc="-69" dirty="0">
                <a:solidFill>
                  <a:srgbClr val="66952D"/>
                </a:solidFill>
                <a:latin typeface="Tahoma"/>
                <a:cs typeface="Tahoma"/>
              </a:rPr>
              <a:t>algorithms </a:t>
            </a:r>
            <a:r>
              <a:rPr sz="1982" spc="-40" dirty="0">
                <a:solidFill>
                  <a:srgbClr val="66952D"/>
                </a:solidFill>
                <a:latin typeface="Tahoma"/>
                <a:cs typeface="Tahoma"/>
              </a:rPr>
              <a:t>with </a:t>
            </a:r>
            <a:r>
              <a:rPr sz="1982" spc="-59" dirty="0">
                <a:solidFill>
                  <a:srgbClr val="66952D"/>
                </a:solidFill>
                <a:latin typeface="Tahoma"/>
                <a:cs typeface="Tahoma"/>
              </a:rPr>
              <a:t>constant </a:t>
            </a:r>
            <a:r>
              <a:rPr sz="1982" spc="-109" dirty="0">
                <a:solidFill>
                  <a:srgbClr val="66952D"/>
                </a:solidFill>
                <a:latin typeface="Tahoma"/>
                <a:cs typeface="Tahoma"/>
              </a:rPr>
              <a:t>success</a:t>
            </a:r>
            <a:r>
              <a:rPr sz="1982" spc="327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982" spc="-59" dirty="0">
                <a:solidFill>
                  <a:srgbClr val="66952D"/>
                </a:solidFill>
                <a:latin typeface="Tahoma"/>
                <a:cs typeface="Tahoma"/>
              </a:rPr>
              <a:t>probability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38183669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2731" y="-33998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99" dirty="0"/>
              <a:t>Example:  </a:t>
            </a:r>
            <a:r>
              <a:rPr spc="-59" dirty="0"/>
              <a:t>Time-Memory </a:t>
            </a:r>
            <a:r>
              <a:rPr spc="-99" dirty="0"/>
              <a:t>Trade-off for</a:t>
            </a:r>
            <a:r>
              <a:rPr spc="-89" dirty="0"/>
              <a:t> </a:t>
            </a:r>
            <a:r>
              <a:rPr spc="139" dirty="0"/>
              <a:t>LPN</a:t>
            </a:r>
          </a:p>
        </p:txBody>
      </p:sp>
      <p:sp>
        <p:nvSpPr>
          <p:cNvPr id="3" name="object 3"/>
          <p:cNvSpPr/>
          <p:nvPr/>
        </p:nvSpPr>
        <p:spPr>
          <a:xfrm>
            <a:off x="4175483" y="2131554"/>
            <a:ext cx="3210315" cy="2407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175483" y="1218595"/>
            <a:ext cx="0" cy="3320780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721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35366" y="1168449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/>
          <p:nvPr/>
        </p:nvSpPr>
        <p:spPr>
          <a:xfrm>
            <a:off x="4175483" y="4539290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7466090" y="449917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 txBox="1"/>
          <p:nvPr/>
        </p:nvSpPr>
        <p:spPr>
          <a:xfrm>
            <a:off x="7609692" y="4374698"/>
            <a:ext cx="641758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Mem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84184" y="3945644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40319" y="1099865"/>
            <a:ext cx="256480" cy="7219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 dirty="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3702" y="4558091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694191" algn="l"/>
              </a:tabLst>
            </a:pPr>
            <a:r>
              <a:rPr sz="1784" spc="-139" dirty="0">
                <a:latin typeface="Lucida Sans Unicode"/>
                <a:cs typeface="Lucida Sans Unicode"/>
              </a:rPr>
              <a:t>small	</a:t>
            </a:r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5482" y="2131553"/>
            <a:ext cx="3211306" cy="0"/>
          </a:xfrm>
          <a:custGeom>
            <a:avLst/>
            <a:gdLst/>
            <a:ahLst/>
            <a:cxnLst/>
            <a:rect l="l" t="t" r="r" b="b"/>
            <a:pathLst>
              <a:path w="1620520">
                <a:moveTo>
                  <a:pt x="0" y="0"/>
                </a:moveTo>
                <a:lnTo>
                  <a:pt x="1620020" y="0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 txBox="1"/>
          <p:nvPr/>
        </p:nvSpPr>
        <p:spPr>
          <a:xfrm>
            <a:off x="3853624" y="828246"/>
            <a:ext cx="2427354" cy="166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982" dirty="0">
              <a:latin typeface="Times New Roman"/>
              <a:cs typeface="Times New Roman"/>
            </a:endParaRPr>
          </a:p>
          <a:p>
            <a:pPr>
              <a:spcBef>
                <a:spcPts val="20"/>
              </a:spcBef>
            </a:pPr>
            <a:endParaRPr sz="2081" dirty="0">
              <a:latin typeface="Times New Roman"/>
              <a:cs typeface="Times New Roman"/>
            </a:endParaRPr>
          </a:p>
          <a:p>
            <a:pPr marL="1452170" marR="10067" indent="128353">
              <a:lnSpc>
                <a:spcPct val="119600"/>
              </a:lnSpc>
              <a:spcBef>
                <a:spcPts val="10"/>
              </a:spcBef>
            </a:pPr>
            <a:r>
              <a:rPr sz="1982" spc="-109" dirty="0">
                <a:latin typeface="Tahoma"/>
                <a:cs typeface="Tahoma"/>
              </a:rPr>
              <a:t>broken  </a:t>
            </a:r>
            <a:r>
              <a:rPr sz="1982" spc="-99" dirty="0">
                <a:latin typeface="Tahoma"/>
                <a:cs typeface="Tahoma"/>
              </a:rPr>
              <a:t>un</a:t>
            </a:r>
            <a:r>
              <a:rPr sz="1982" spc="-14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478691" y="6402718"/>
            <a:ext cx="672325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10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55810" y="5036464"/>
            <a:ext cx="4877359" cy="686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82" spc="-40" dirty="0">
                <a:latin typeface="Tahoma"/>
                <a:cs typeface="Tahoma"/>
              </a:rPr>
              <a:t>Algorithm </a:t>
            </a:r>
            <a:r>
              <a:rPr sz="1982" spc="-129" dirty="0">
                <a:latin typeface="Tahoma"/>
                <a:cs typeface="Tahoma"/>
              </a:rPr>
              <a:t>1:  </a:t>
            </a:r>
            <a:r>
              <a:rPr sz="1982" spc="-99" dirty="0">
                <a:latin typeface="Tahoma"/>
                <a:cs typeface="Tahoma"/>
              </a:rPr>
              <a:t>Gauss </a:t>
            </a:r>
            <a:r>
              <a:rPr sz="1982" spc="-69" dirty="0">
                <a:latin typeface="Tahoma"/>
                <a:cs typeface="Tahoma"/>
              </a:rPr>
              <a:t>algorithm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-89" dirty="0">
                <a:latin typeface="Tahoma"/>
                <a:cs typeface="Tahoma"/>
              </a:rPr>
              <a:t>dimension</a:t>
            </a:r>
            <a:r>
              <a:rPr sz="1982" spc="367" dirty="0">
                <a:latin typeface="Tahoma"/>
                <a:cs typeface="Tahoma"/>
              </a:rPr>
              <a:t> </a:t>
            </a:r>
            <a:r>
              <a:rPr sz="1982" i="1" spc="79" dirty="0">
                <a:latin typeface="Century Gothic"/>
                <a:cs typeface="Century Gothic"/>
              </a:rPr>
              <a:t>λ</a:t>
            </a:r>
            <a:endParaRPr sz="1982">
              <a:latin typeface="Century Gothic"/>
              <a:cs typeface="Century Gothic"/>
            </a:endParaRPr>
          </a:p>
          <a:p>
            <a:pPr algn="ctr">
              <a:spcBef>
                <a:spcPts val="585"/>
              </a:spcBef>
            </a:pPr>
            <a:r>
              <a:rPr sz="1982" b="1" spc="-188" dirty="0">
                <a:latin typeface="Arial Black"/>
                <a:cs typeface="Arial Black"/>
              </a:rPr>
              <a:t>Mem </a:t>
            </a:r>
            <a:r>
              <a:rPr sz="1982" spc="89" dirty="0">
                <a:latin typeface="Tahoma"/>
                <a:cs typeface="Tahoma"/>
              </a:rPr>
              <a:t>= </a:t>
            </a:r>
            <a:r>
              <a:rPr sz="1982" spc="-20" dirty="0">
                <a:latin typeface="Tahoma"/>
                <a:cs typeface="Tahoma"/>
              </a:rPr>
              <a:t>poly(</a:t>
            </a:r>
            <a:r>
              <a:rPr sz="1982" i="1" spc="-20" dirty="0">
                <a:latin typeface="Century Gothic"/>
                <a:cs typeface="Century Gothic"/>
              </a:rPr>
              <a:t>λ</a:t>
            </a:r>
            <a:r>
              <a:rPr sz="1982" spc="-20" dirty="0">
                <a:latin typeface="Tahoma"/>
                <a:cs typeface="Tahoma"/>
              </a:rPr>
              <a:t>)</a:t>
            </a:r>
            <a:r>
              <a:rPr sz="1982" i="1" spc="-20" dirty="0">
                <a:latin typeface="Century Gothic"/>
                <a:cs typeface="Century Gothic"/>
              </a:rPr>
              <a:t>, </a:t>
            </a:r>
            <a:r>
              <a:rPr sz="1982" b="1" spc="-188" dirty="0">
                <a:latin typeface="Arial Black"/>
                <a:cs typeface="Arial Black"/>
              </a:rPr>
              <a:t>Time </a:t>
            </a:r>
            <a:r>
              <a:rPr sz="1982" spc="-40" dirty="0">
                <a:latin typeface="Lucida Sans Unicode"/>
                <a:cs typeface="Lucida Sans Unicode"/>
              </a:rPr>
              <a:t>≈</a:t>
            </a:r>
            <a:r>
              <a:rPr sz="1982" spc="-386" dirty="0">
                <a:latin typeface="Lucida Sans Unicode"/>
                <a:cs typeface="Lucida Sans Unicode"/>
              </a:rPr>
              <a:t> </a:t>
            </a:r>
            <a:r>
              <a:rPr sz="1982" spc="50" dirty="0">
                <a:latin typeface="Tahoma"/>
                <a:cs typeface="Tahoma"/>
              </a:rPr>
              <a:t>2</a:t>
            </a:r>
            <a:r>
              <a:rPr sz="2081" i="1" spc="73" baseline="27777" dirty="0">
                <a:latin typeface="Trebuchet MS"/>
                <a:cs typeface="Trebuchet MS"/>
              </a:rPr>
              <a:t>λ</a:t>
            </a:r>
            <a:endParaRPr sz="2081" baseline="2777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07547066"/>
      </p:ext>
    </p:extLst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0436" y="-97449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99" dirty="0"/>
              <a:t>Example:  </a:t>
            </a:r>
            <a:r>
              <a:rPr spc="-59" dirty="0"/>
              <a:t>Time-Memory </a:t>
            </a:r>
            <a:r>
              <a:rPr spc="-99" dirty="0"/>
              <a:t>Trade-off for</a:t>
            </a:r>
            <a:r>
              <a:rPr spc="-89" dirty="0"/>
              <a:t> </a:t>
            </a:r>
            <a:r>
              <a:rPr spc="139" dirty="0"/>
              <a:t>LPN</a:t>
            </a:r>
          </a:p>
        </p:txBody>
      </p:sp>
      <p:sp>
        <p:nvSpPr>
          <p:cNvPr id="3" name="object 3"/>
          <p:cNvSpPr/>
          <p:nvPr/>
        </p:nvSpPr>
        <p:spPr>
          <a:xfrm>
            <a:off x="4175483" y="3736465"/>
            <a:ext cx="3210315" cy="802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175482" y="1327984"/>
            <a:ext cx="802577" cy="24084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75483" y="1218595"/>
            <a:ext cx="0" cy="3320780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721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/>
          <p:nvPr/>
        </p:nvSpPr>
        <p:spPr>
          <a:xfrm>
            <a:off x="4135366" y="1168449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 txBox="1"/>
          <p:nvPr/>
        </p:nvSpPr>
        <p:spPr>
          <a:xfrm>
            <a:off x="3853623" y="82824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75483" y="4539290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7466090" y="449917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7609692" y="4374698"/>
            <a:ext cx="641758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Mem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4184" y="3945644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0319" y="1307878"/>
            <a:ext cx="256480" cy="51390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3702" y="4558091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694191" algn="l"/>
              </a:tabLst>
            </a:pPr>
            <a:r>
              <a:rPr sz="1784" spc="-139" dirty="0">
                <a:latin typeface="Lucida Sans Unicode"/>
                <a:cs typeface="Lucida Sans Unicode"/>
              </a:rPr>
              <a:t>small	</a:t>
            </a:r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978061" y="1328975"/>
            <a:ext cx="2408479" cy="2408479"/>
          </a:xfrm>
          <a:custGeom>
            <a:avLst/>
            <a:gdLst/>
            <a:ahLst/>
            <a:cxnLst/>
            <a:rect l="l" t="t" r="r" b="b"/>
            <a:pathLst>
              <a:path w="1215389" h="1215389">
                <a:moveTo>
                  <a:pt x="0" y="0"/>
                </a:moveTo>
                <a:lnTo>
                  <a:pt x="0" y="1215015"/>
                </a:lnTo>
                <a:lnTo>
                  <a:pt x="1215015" y="1215015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 txBox="1"/>
          <p:nvPr/>
        </p:nvSpPr>
        <p:spPr>
          <a:xfrm>
            <a:off x="5815815" y="3391475"/>
            <a:ext cx="1000387" cy="67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82" spc="-109" dirty="0">
                <a:latin typeface="Tahoma"/>
                <a:cs typeface="Tahoma"/>
              </a:rPr>
              <a:t>broken</a:t>
            </a:r>
            <a:endParaRPr sz="1982">
              <a:latin typeface="Tahoma"/>
              <a:cs typeface="Tahoma"/>
            </a:endParaRPr>
          </a:p>
          <a:p>
            <a:pPr algn="ctr">
              <a:spcBef>
                <a:spcPts val="466"/>
              </a:spcBef>
            </a:pPr>
            <a:r>
              <a:rPr sz="1982" spc="-109" dirty="0">
                <a:latin typeface="Tahoma"/>
                <a:cs typeface="Tahoma"/>
              </a:rPr>
              <a:t>unbroken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92951" y="5988371"/>
            <a:ext cx="1982487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10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1490" y="5036465"/>
            <a:ext cx="4845901" cy="589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309"/>
              </a:lnSpc>
            </a:pPr>
            <a:r>
              <a:rPr sz="1982" spc="-40" dirty="0">
                <a:latin typeface="Tahoma"/>
                <a:cs typeface="Tahoma"/>
              </a:rPr>
              <a:t>Algorithm </a:t>
            </a:r>
            <a:r>
              <a:rPr sz="1982" spc="-129" dirty="0">
                <a:latin typeface="Tahoma"/>
                <a:cs typeface="Tahoma"/>
              </a:rPr>
              <a:t>2:  </a:t>
            </a:r>
            <a:r>
              <a:rPr sz="1982" spc="129" dirty="0">
                <a:latin typeface="Tahoma"/>
                <a:cs typeface="Tahoma"/>
              </a:rPr>
              <a:t>BKW </a:t>
            </a:r>
            <a:r>
              <a:rPr sz="1982" spc="-69" dirty="0">
                <a:latin typeface="Tahoma"/>
                <a:cs typeface="Tahoma"/>
              </a:rPr>
              <a:t>algorithm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-89" dirty="0">
                <a:latin typeface="Tahoma"/>
                <a:cs typeface="Tahoma"/>
              </a:rPr>
              <a:t>dimension</a:t>
            </a:r>
            <a:r>
              <a:rPr sz="1982" spc="139" dirty="0">
                <a:latin typeface="Tahoma"/>
                <a:cs typeface="Tahoma"/>
              </a:rPr>
              <a:t> </a:t>
            </a:r>
            <a:r>
              <a:rPr sz="1982" i="1" spc="79" dirty="0">
                <a:latin typeface="Century Gothic"/>
                <a:cs typeface="Century Gothic"/>
              </a:rPr>
              <a:t>λ</a:t>
            </a:r>
            <a:endParaRPr sz="1982">
              <a:latin typeface="Century Gothic"/>
              <a:cs typeface="Century Gothic"/>
            </a:endParaRPr>
          </a:p>
          <a:p>
            <a:pPr algn="ctr">
              <a:lnSpc>
                <a:spcPts val="2309"/>
              </a:lnSpc>
            </a:pPr>
            <a:r>
              <a:rPr sz="2973" b="1" spc="-281" baseline="-19444" dirty="0">
                <a:latin typeface="Arial Black"/>
                <a:cs typeface="Arial Black"/>
              </a:rPr>
              <a:t>Mem</a:t>
            </a:r>
            <a:r>
              <a:rPr sz="2973" b="1" spc="-192" baseline="-19444" dirty="0">
                <a:latin typeface="Arial Black"/>
                <a:cs typeface="Arial Black"/>
              </a:rPr>
              <a:t> </a:t>
            </a:r>
            <a:r>
              <a:rPr sz="2973" spc="-59" baseline="-19444" dirty="0">
                <a:latin typeface="Lucida Sans Unicode"/>
                <a:cs typeface="Lucida Sans Unicode"/>
              </a:rPr>
              <a:t>≈</a:t>
            </a:r>
            <a:r>
              <a:rPr sz="2973" spc="-133" baseline="-19444" dirty="0">
                <a:latin typeface="Lucida Sans Unicode"/>
                <a:cs typeface="Lucida Sans Unicode"/>
              </a:rPr>
              <a:t> </a:t>
            </a:r>
            <a:r>
              <a:rPr sz="2973" spc="87" baseline="-19444" dirty="0">
                <a:latin typeface="Tahoma"/>
                <a:cs typeface="Tahoma"/>
              </a:rPr>
              <a:t>2</a:t>
            </a:r>
            <a:r>
              <a:rPr sz="1387" i="1" spc="59" dirty="0">
                <a:latin typeface="Trebuchet MS"/>
                <a:cs typeface="Trebuchet MS"/>
              </a:rPr>
              <a:t>λ/</a:t>
            </a:r>
            <a:r>
              <a:rPr sz="1387" i="1" spc="-159" dirty="0">
                <a:latin typeface="Trebuchet MS"/>
                <a:cs typeface="Trebuchet MS"/>
              </a:rPr>
              <a:t> </a:t>
            </a:r>
            <a:r>
              <a:rPr sz="1387" spc="-20" dirty="0">
                <a:latin typeface="Arial"/>
                <a:cs typeface="Arial"/>
              </a:rPr>
              <a:t>log</a:t>
            </a:r>
            <a:r>
              <a:rPr sz="1387" spc="-119" dirty="0">
                <a:latin typeface="Arial"/>
                <a:cs typeface="Arial"/>
              </a:rPr>
              <a:t> </a:t>
            </a:r>
            <a:r>
              <a:rPr sz="1387" i="1" spc="139" dirty="0">
                <a:latin typeface="Trebuchet MS"/>
                <a:cs typeface="Trebuchet MS"/>
              </a:rPr>
              <a:t>λ</a:t>
            </a:r>
            <a:r>
              <a:rPr sz="2973" i="1" spc="206" baseline="-19444" dirty="0">
                <a:latin typeface="Century Gothic"/>
                <a:cs typeface="Century Gothic"/>
              </a:rPr>
              <a:t>,</a:t>
            </a:r>
            <a:r>
              <a:rPr sz="2973" i="1" spc="-355" baseline="-19444" dirty="0">
                <a:latin typeface="Century Gothic"/>
                <a:cs typeface="Century Gothic"/>
              </a:rPr>
              <a:t> </a:t>
            </a:r>
            <a:r>
              <a:rPr sz="2973" b="1" spc="-281" baseline="-19444" dirty="0">
                <a:latin typeface="Arial Black"/>
                <a:cs typeface="Arial Black"/>
              </a:rPr>
              <a:t>Time</a:t>
            </a:r>
            <a:r>
              <a:rPr sz="2973" b="1" spc="-192" baseline="-19444" dirty="0">
                <a:latin typeface="Arial Black"/>
                <a:cs typeface="Arial Black"/>
              </a:rPr>
              <a:t> </a:t>
            </a:r>
            <a:r>
              <a:rPr sz="2973" spc="-59" baseline="-19444" dirty="0">
                <a:latin typeface="Lucida Sans Unicode"/>
                <a:cs typeface="Lucida Sans Unicode"/>
              </a:rPr>
              <a:t>≈</a:t>
            </a:r>
            <a:r>
              <a:rPr sz="2973" spc="-133" baseline="-19444" dirty="0">
                <a:latin typeface="Lucida Sans Unicode"/>
                <a:cs typeface="Lucida Sans Unicode"/>
              </a:rPr>
              <a:t> </a:t>
            </a:r>
            <a:r>
              <a:rPr sz="2973" spc="87" baseline="-19444" dirty="0">
                <a:latin typeface="Tahoma"/>
                <a:cs typeface="Tahoma"/>
              </a:rPr>
              <a:t>2</a:t>
            </a:r>
            <a:r>
              <a:rPr sz="1387" i="1" spc="59" dirty="0">
                <a:latin typeface="Trebuchet MS"/>
                <a:cs typeface="Trebuchet MS"/>
              </a:rPr>
              <a:t>λ/</a:t>
            </a:r>
            <a:r>
              <a:rPr sz="1387" i="1" spc="-159" dirty="0">
                <a:latin typeface="Trebuchet MS"/>
                <a:cs typeface="Trebuchet MS"/>
              </a:rPr>
              <a:t> </a:t>
            </a:r>
            <a:r>
              <a:rPr sz="1387" spc="-20" dirty="0">
                <a:latin typeface="Arial"/>
                <a:cs typeface="Arial"/>
              </a:rPr>
              <a:t>log</a:t>
            </a:r>
            <a:r>
              <a:rPr sz="1387" spc="-119" dirty="0">
                <a:latin typeface="Arial"/>
                <a:cs typeface="Arial"/>
              </a:rPr>
              <a:t> </a:t>
            </a:r>
            <a:r>
              <a:rPr sz="1387" i="1" spc="198" dirty="0">
                <a:latin typeface="Trebuchet MS"/>
                <a:cs typeface="Trebuchet MS"/>
              </a:rPr>
              <a:t>λ</a:t>
            </a:r>
            <a:endParaRPr sz="1387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87812133"/>
      </p:ext>
    </p:extLst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057" y="0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99" dirty="0"/>
              <a:t>Example:  </a:t>
            </a:r>
            <a:r>
              <a:rPr spc="-59" dirty="0"/>
              <a:t>Time-Memory </a:t>
            </a:r>
            <a:r>
              <a:rPr spc="-99" dirty="0"/>
              <a:t>Trade-off for</a:t>
            </a:r>
            <a:r>
              <a:rPr spc="-89" dirty="0"/>
              <a:t> </a:t>
            </a:r>
            <a:r>
              <a:rPr spc="139" dirty="0"/>
              <a:t>LPN</a:t>
            </a:r>
          </a:p>
        </p:txBody>
      </p:sp>
      <p:sp>
        <p:nvSpPr>
          <p:cNvPr id="3" name="object 3"/>
          <p:cNvSpPr/>
          <p:nvPr/>
        </p:nvSpPr>
        <p:spPr>
          <a:xfrm>
            <a:off x="4175483" y="3736465"/>
            <a:ext cx="3210315" cy="8028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175482" y="2130810"/>
            <a:ext cx="802577" cy="1605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75483" y="1218595"/>
            <a:ext cx="0" cy="3320780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721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/>
          <p:nvPr/>
        </p:nvSpPr>
        <p:spPr>
          <a:xfrm>
            <a:off x="4135366" y="1168449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 txBox="1"/>
          <p:nvPr/>
        </p:nvSpPr>
        <p:spPr>
          <a:xfrm>
            <a:off x="3853623" y="82824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75483" y="4539290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7466090" y="449917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7609692" y="4374698"/>
            <a:ext cx="641758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Mem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4184" y="3945644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40319" y="1248984"/>
            <a:ext cx="256480" cy="57279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 dirty="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3702" y="4558091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694191" algn="l"/>
              </a:tabLst>
            </a:pPr>
            <a:r>
              <a:rPr sz="1784" spc="-139" dirty="0">
                <a:latin typeface="Lucida Sans Unicode"/>
                <a:cs typeface="Lucida Sans Unicode"/>
              </a:rPr>
              <a:t>small	</a:t>
            </a:r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75482" y="2131553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405004" y="0"/>
                </a:lnTo>
                <a:lnTo>
                  <a:pt x="405004" y="810010"/>
                </a:lnTo>
                <a:lnTo>
                  <a:pt x="1620020" y="810010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 txBox="1"/>
          <p:nvPr/>
        </p:nvSpPr>
        <p:spPr>
          <a:xfrm>
            <a:off x="5815815" y="3391475"/>
            <a:ext cx="1000387" cy="674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82" spc="-109" dirty="0">
                <a:latin typeface="Tahoma"/>
                <a:cs typeface="Tahoma"/>
              </a:rPr>
              <a:t>broken</a:t>
            </a:r>
            <a:endParaRPr sz="1982">
              <a:latin typeface="Tahoma"/>
              <a:cs typeface="Tahoma"/>
            </a:endParaRPr>
          </a:p>
          <a:p>
            <a:pPr algn="ctr">
              <a:spcBef>
                <a:spcPts val="466"/>
              </a:spcBef>
            </a:pPr>
            <a:r>
              <a:rPr sz="1982" spc="-109" dirty="0">
                <a:latin typeface="Tahoma"/>
                <a:cs typeface="Tahoma"/>
              </a:rPr>
              <a:t>unbroken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08994" y="6219203"/>
            <a:ext cx="269451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10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06451" y="5036465"/>
            <a:ext cx="3892072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79" dirty="0">
                <a:latin typeface="Tahoma"/>
                <a:cs typeface="Tahoma"/>
              </a:rPr>
              <a:t>Time-memory </a:t>
            </a:r>
            <a:r>
              <a:rPr sz="1982" spc="-69" dirty="0">
                <a:latin typeface="Tahoma"/>
                <a:cs typeface="Tahoma"/>
              </a:rPr>
              <a:t>trade-off </a:t>
            </a:r>
            <a:r>
              <a:rPr sz="1982" spc="-30" dirty="0">
                <a:latin typeface="Tahoma"/>
                <a:cs typeface="Tahoma"/>
              </a:rPr>
              <a:t>plot </a:t>
            </a:r>
            <a:r>
              <a:rPr sz="1982" spc="-79" dirty="0">
                <a:latin typeface="Tahoma"/>
                <a:cs typeface="Tahoma"/>
              </a:rPr>
              <a:t>for</a:t>
            </a:r>
            <a:r>
              <a:rPr sz="1982" spc="226" dirty="0">
                <a:latin typeface="Tahoma"/>
                <a:cs typeface="Tahoma"/>
              </a:rPr>
              <a:t> </a:t>
            </a:r>
            <a:r>
              <a:rPr sz="1982" spc="99" dirty="0">
                <a:latin typeface="Tahoma"/>
                <a:cs typeface="Tahoma"/>
              </a:rPr>
              <a:t>LPN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36961005"/>
      </p:ext>
    </p:extLst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3973" y="0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99" dirty="0"/>
              <a:t>Example:  </a:t>
            </a:r>
            <a:r>
              <a:rPr spc="-59" dirty="0"/>
              <a:t>Time-Memory </a:t>
            </a:r>
            <a:r>
              <a:rPr spc="-99" dirty="0"/>
              <a:t>Trade-off for</a:t>
            </a:r>
            <a:r>
              <a:rPr spc="-89" dirty="0"/>
              <a:t> </a:t>
            </a:r>
            <a:r>
              <a:rPr spc="139" dirty="0"/>
              <a:t>LPN</a:t>
            </a:r>
          </a:p>
        </p:txBody>
      </p:sp>
      <p:sp>
        <p:nvSpPr>
          <p:cNvPr id="3" name="object 3"/>
          <p:cNvSpPr/>
          <p:nvPr/>
        </p:nvSpPr>
        <p:spPr>
          <a:xfrm>
            <a:off x="4175484" y="2131554"/>
            <a:ext cx="3210412" cy="2407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175483" y="1218595"/>
            <a:ext cx="0" cy="3320780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721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35366" y="1168449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3853623" y="82824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5483" y="4539290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7466090" y="449917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7609692" y="4374698"/>
            <a:ext cx="641758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Mem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4184" y="3945644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0319" y="1307878"/>
            <a:ext cx="256480" cy="51390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3702" y="4558091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694191" algn="l"/>
              </a:tabLst>
            </a:pPr>
            <a:r>
              <a:rPr sz="1784" spc="-139" dirty="0">
                <a:latin typeface="Lucida Sans Unicode"/>
                <a:cs typeface="Lucida Sans Unicode"/>
              </a:rPr>
              <a:t>small	</a:t>
            </a:r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75482" y="2131553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230340" y="0"/>
                </a:lnTo>
                <a:lnTo>
                  <a:pt x="237328" y="0"/>
                </a:lnTo>
                <a:lnTo>
                  <a:pt x="248488" y="1375"/>
                </a:lnTo>
                <a:lnTo>
                  <a:pt x="255267" y="3070"/>
                </a:lnTo>
                <a:lnTo>
                  <a:pt x="263125" y="5037"/>
                </a:lnTo>
                <a:lnTo>
                  <a:pt x="269904" y="6733"/>
                </a:lnTo>
                <a:lnTo>
                  <a:pt x="280487" y="10649"/>
                </a:lnTo>
                <a:lnTo>
                  <a:pt x="286762" y="13784"/>
                </a:lnTo>
                <a:lnTo>
                  <a:pt x="296445" y="18622"/>
                </a:lnTo>
                <a:lnTo>
                  <a:pt x="302720" y="21757"/>
                </a:lnTo>
                <a:lnTo>
                  <a:pt x="309911" y="29558"/>
                </a:lnTo>
                <a:lnTo>
                  <a:pt x="312507" y="36046"/>
                </a:lnTo>
                <a:lnTo>
                  <a:pt x="335515" y="93557"/>
                </a:lnTo>
                <a:lnTo>
                  <a:pt x="338110" y="100045"/>
                </a:lnTo>
                <a:lnTo>
                  <a:pt x="341514" y="110825"/>
                </a:lnTo>
                <a:lnTo>
                  <a:pt x="343116" y="117635"/>
                </a:lnTo>
                <a:lnTo>
                  <a:pt x="369721" y="230687"/>
                </a:lnTo>
                <a:lnTo>
                  <a:pt x="371323" y="237496"/>
                </a:lnTo>
                <a:lnTo>
                  <a:pt x="373735" y="248583"/>
                </a:lnTo>
                <a:lnTo>
                  <a:pt x="375108" y="255448"/>
                </a:lnTo>
                <a:lnTo>
                  <a:pt x="402543" y="392599"/>
                </a:lnTo>
                <a:lnTo>
                  <a:pt x="403916" y="399464"/>
                </a:lnTo>
                <a:lnTo>
                  <a:pt x="406142" y="410594"/>
                </a:lnTo>
                <a:lnTo>
                  <a:pt x="407516" y="417460"/>
                </a:lnTo>
                <a:lnTo>
                  <a:pt x="434950" y="554611"/>
                </a:lnTo>
                <a:lnTo>
                  <a:pt x="436323" y="561476"/>
                </a:lnTo>
                <a:lnTo>
                  <a:pt x="438736" y="572562"/>
                </a:lnTo>
                <a:lnTo>
                  <a:pt x="440338" y="579372"/>
                </a:lnTo>
                <a:lnTo>
                  <a:pt x="466943" y="692423"/>
                </a:lnTo>
                <a:lnTo>
                  <a:pt x="468545" y="699233"/>
                </a:lnTo>
                <a:lnTo>
                  <a:pt x="471948" y="710013"/>
                </a:lnTo>
                <a:lnTo>
                  <a:pt x="474543" y="716501"/>
                </a:lnTo>
                <a:lnTo>
                  <a:pt x="497552" y="774012"/>
                </a:lnTo>
                <a:lnTo>
                  <a:pt x="500147" y="780500"/>
                </a:lnTo>
                <a:lnTo>
                  <a:pt x="507338" y="788301"/>
                </a:lnTo>
                <a:lnTo>
                  <a:pt x="513613" y="791436"/>
                </a:lnTo>
                <a:lnTo>
                  <a:pt x="523296" y="796274"/>
                </a:lnTo>
                <a:lnTo>
                  <a:pt x="529571" y="799409"/>
                </a:lnTo>
                <a:lnTo>
                  <a:pt x="540154" y="803326"/>
                </a:lnTo>
                <a:lnTo>
                  <a:pt x="546933" y="805022"/>
                </a:lnTo>
                <a:lnTo>
                  <a:pt x="554791" y="806988"/>
                </a:lnTo>
                <a:lnTo>
                  <a:pt x="561570" y="808684"/>
                </a:lnTo>
                <a:lnTo>
                  <a:pt x="572731" y="810059"/>
                </a:lnTo>
                <a:lnTo>
                  <a:pt x="579719" y="810059"/>
                </a:lnTo>
                <a:lnTo>
                  <a:pt x="1620069" y="810059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 txBox="1"/>
          <p:nvPr/>
        </p:nvSpPr>
        <p:spPr>
          <a:xfrm>
            <a:off x="5815815" y="3332284"/>
            <a:ext cx="1000387" cy="73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10067" indent="128353">
              <a:lnSpc>
                <a:spcPct val="119600"/>
              </a:lnSpc>
            </a:pPr>
            <a:r>
              <a:rPr sz="1982" spc="-109" dirty="0">
                <a:latin typeface="Tahoma"/>
                <a:cs typeface="Tahoma"/>
              </a:rPr>
              <a:t>broken  </a:t>
            </a:r>
            <a:r>
              <a:rPr sz="1982" spc="-99" dirty="0">
                <a:latin typeface="Tahoma"/>
                <a:cs typeface="Tahoma"/>
              </a:rPr>
              <a:t>un</a:t>
            </a:r>
            <a:r>
              <a:rPr sz="1982" spc="-14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581710" y="6450036"/>
            <a:ext cx="45196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10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76069" y="5036465"/>
            <a:ext cx="7435582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79" dirty="0">
                <a:latin typeface="Tahoma"/>
                <a:cs typeface="Tahoma"/>
              </a:rPr>
              <a:t>Time-memory </a:t>
            </a:r>
            <a:r>
              <a:rPr sz="1982" spc="-69" dirty="0">
                <a:latin typeface="Tahoma"/>
                <a:cs typeface="Tahoma"/>
              </a:rPr>
              <a:t>trade-off </a:t>
            </a:r>
            <a:r>
              <a:rPr sz="1982" spc="-30" dirty="0">
                <a:latin typeface="Tahoma"/>
                <a:cs typeface="Tahoma"/>
              </a:rPr>
              <a:t>plot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99" dirty="0">
                <a:latin typeface="Tahoma"/>
                <a:cs typeface="Tahoma"/>
              </a:rPr>
              <a:t>LPN </a:t>
            </a:r>
            <a:r>
              <a:rPr sz="1982" spc="40" dirty="0">
                <a:latin typeface="Tahoma"/>
                <a:cs typeface="Tahoma"/>
              </a:rPr>
              <a:t>[EKM, </a:t>
            </a:r>
            <a:r>
              <a:rPr sz="1982" spc="-109" dirty="0">
                <a:latin typeface="Tahoma"/>
                <a:cs typeface="Tahoma"/>
              </a:rPr>
              <a:t>11:00 </a:t>
            </a:r>
            <a:r>
              <a:rPr sz="1982" spc="-30" dirty="0">
                <a:latin typeface="Tahoma"/>
                <a:cs typeface="Tahoma"/>
              </a:rPr>
              <a:t>Lotte </a:t>
            </a:r>
            <a:r>
              <a:rPr sz="1982" spc="-89" dirty="0">
                <a:latin typeface="Tahoma"/>
                <a:cs typeface="Tahoma"/>
              </a:rPr>
              <a:t>Lehman </a:t>
            </a:r>
            <a:r>
              <a:rPr sz="1982" spc="109" dirty="0">
                <a:latin typeface="Tahoma"/>
                <a:cs typeface="Tahoma"/>
              </a:rPr>
              <a:t> </a:t>
            </a:r>
            <a:r>
              <a:rPr sz="1982" spc="-40" dirty="0">
                <a:latin typeface="Tahoma"/>
                <a:cs typeface="Tahoma"/>
              </a:rPr>
              <a:t>Hall]</a:t>
            </a:r>
            <a:endParaRPr sz="19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53038022"/>
      </p:ext>
    </p:extLst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2042" y="347438"/>
            <a:ext cx="4384087" cy="135421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b="1" spc="-178" dirty="0">
                <a:latin typeface="Arial Black"/>
                <a:cs typeface="Arial Black"/>
              </a:rPr>
              <a:t>Memory-Tight</a:t>
            </a:r>
            <a:r>
              <a:rPr b="1" spc="50" dirty="0">
                <a:latin typeface="Arial Black"/>
                <a:cs typeface="Arial Black"/>
              </a:rPr>
              <a:t> </a:t>
            </a:r>
            <a:r>
              <a:rPr b="1" spc="-297" dirty="0">
                <a:latin typeface="Arial Black"/>
                <a:cs typeface="Arial Black"/>
              </a:rPr>
              <a:t>Reductions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17016" y="1852038"/>
            <a:ext cx="590039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637563" algn="l"/>
                <a:tab pos="4262131" algn="l"/>
              </a:tabLst>
            </a:pPr>
            <a:r>
              <a:rPr sz="1982" b="1" spc="-208" dirty="0">
                <a:latin typeface="Arial Black"/>
                <a:cs typeface="Arial Black"/>
              </a:rPr>
              <a:t>Benedikt</a:t>
            </a:r>
            <a:r>
              <a:rPr sz="1982" b="1" dirty="0">
                <a:latin typeface="Arial Black"/>
                <a:cs typeface="Arial Black"/>
              </a:rPr>
              <a:t> </a:t>
            </a:r>
            <a:r>
              <a:rPr sz="1982" b="1" spc="-218" dirty="0">
                <a:latin typeface="Arial Black"/>
                <a:cs typeface="Arial Black"/>
              </a:rPr>
              <a:t>Auerbach</a:t>
            </a:r>
            <a:r>
              <a:rPr sz="2081" spc="-327" baseline="27777" dirty="0">
                <a:latin typeface="Arial"/>
                <a:cs typeface="Arial"/>
              </a:rPr>
              <a:t>1	</a:t>
            </a:r>
            <a:r>
              <a:rPr sz="1982" spc="-30" dirty="0">
                <a:latin typeface="Tahoma"/>
                <a:cs typeface="Tahoma"/>
              </a:rPr>
              <a:t>David</a:t>
            </a:r>
            <a:r>
              <a:rPr sz="1982" spc="-10" dirty="0">
                <a:latin typeface="Tahoma"/>
                <a:cs typeface="Tahoma"/>
              </a:rPr>
              <a:t> </a:t>
            </a:r>
            <a:r>
              <a:rPr sz="1982" spc="-59" dirty="0">
                <a:latin typeface="Tahoma"/>
                <a:cs typeface="Tahoma"/>
              </a:rPr>
              <a:t>Cash</a:t>
            </a:r>
            <a:r>
              <a:rPr sz="2081" spc="-87" baseline="27777" dirty="0">
                <a:latin typeface="Arial"/>
                <a:cs typeface="Arial"/>
              </a:rPr>
              <a:t>2	</a:t>
            </a:r>
            <a:r>
              <a:rPr sz="1982" spc="-40" dirty="0">
                <a:latin typeface="Tahoma"/>
                <a:cs typeface="Tahoma"/>
              </a:rPr>
              <a:t>Manuel</a:t>
            </a:r>
            <a:r>
              <a:rPr sz="1982" spc="-139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Fersch</a:t>
            </a:r>
            <a:r>
              <a:rPr sz="2081" spc="-119" baseline="27777" dirty="0">
                <a:latin typeface="Arial"/>
                <a:cs typeface="Arial"/>
              </a:rPr>
              <a:t>1</a:t>
            </a:r>
            <a:endParaRPr sz="2081" baseline="2777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6985" y="1852038"/>
            <a:ext cx="1151389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0" dirty="0">
                <a:latin typeface="Tahoma"/>
                <a:cs typeface="Tahoma"/>
              </a:rPr>
              <a:t>Eike</a:t>
            </a:r>
            <a:r>
              <a:rPr sz="1982" spc="-129" dirty="0">
                <a:latin typeface="Tahoma"/>
                <a:cs typeface="Tahoma"/>
              </a:rPr>
              <a:t> </a:t>
            </a:r>
            <a:r>
              <a:rPr sz="1982" spc="30" dirty="0">
                <a:latin typeface="Tahoma"/>
                <a:cs typeface="Tahoma"/>
              </a:rPr>
              <a:t>Kiltz</a:t>
            </a:r>
            <a:r>
              <a:rPr sz="2081" spc="44" baseline="27777" dirty="0">
                <a:latin typeface="Arial"/>
                <a:cs typeface="Arial"/>
              </a:rPr>
              <a:t>1</a:t>
            </a:r>
            <a:endParaRPr sz="2081" baseline="27777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17478" y="2511713"/>
            <a:ext cx="5754428" cy="157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86" spc="-44" baseline="33333" dirty="0">
                <a:latin typeface="Arial"/>
                <a:cs typeface="Arial"/>
              </a:rPr>
              <a:t>1 </a:t>
            </a:r>
            <a:r>
              <a:rPr sz="1387" dirty="0">
                <a:latin typeface="Arial"/>
                <a:cs typeface="Arial"/>
              </a:rPr>
              <a:t>Horst </a:t>
            </a:r>
            <a:r>
              <a:rPr sz="1387" spc="-20" dirty="0">
                <a:latin typeface="Arial"/>
                <a:cs typeface="Arial"/>
              </a:rPr>
              <a:t>Görtz </a:t>
            </a:r>
            <a:r>
              <a:rPr sz="1387" spc="20" dirty="0">
                <a:latin typeface="Arial"/>
                <a:cs typeface="Arial"/>
              </a:rPr>
              <a:t>Institute </a:t>
            </a:r>
            <a:r>
              <a:rPr sz="1387" dirty="0">
                <a:latin typeface="Arial"/>
                <a:cs typeface="Arial"/>
              </a:rPr>
              <a:t>for </a:t>
            </a:r>
            <a:r>
              <a:rPr sz="1387" spc="89" dirty="0">
                <a:latin typeface="Arial"/>
                <a:cs typeface="Arial"/>
              </a:rPr>
              <a:t>IT </a:t>
            </a:r>
            <a:r>
              <a:rPr sz="1387" spc="-30" dirty="0">
                <a:latin typeface="Arial"/>
                <a:cs typeface="Arial"/>
              </a:rPr>
              <a:t>Security, Ruhr </a:t>
            </a:r>
            <a:r>
              <a:rPr sz="1387" spc="-10" dirty="0">
                <a:latin typeface="Arial"/>
                <a:cs typeface="Arial"/>
              </a:rPr>
              <a:t>University </a:t>
            </a:r>
            <a:r>
              <a:rPr sz="1387" dirty="0">
                <a:latin typeface="Arial"/>
                <a:cs typeface="Arial"/>
              </a:rPr>
              <a:t>Bochum, </a:t>
            </a:r>
            <a:r>
              <a:rPr sz="1387" spc="357" dirty="0">
                <a:latin typeface="Arial"/>
                <a:cs typeface="Arial"/>
              </a:rPr>
              <a:t> </a:t>
            </a:r>
            <a:r>
              <a:rPr sz="1387" spc="-40" dirty="0">
                <a:latin typeface="Arial"/>
                <a:cs typeface="Arial"/>
              </a:rPr>
              <a:t>Germany</a:t>
            </a:r>
            <a:endParaRPr sz="1387">
              <a:latin typeface="Arial"/>
              <a:cs typeface="Arial"/>
            </a:endParaRPr>
          </a:p>
          <a:p>
            <a:pPr algn="ctr">
              <a:spcBef>
                <a:spcPts val="1377"/>
              </a:spcBef>
            </a:pPr>
            <a:r>
              <a:rPr sz="1486" spc="-44" baseline="33333" dirty="0">
                <a:latin typeface="Arial"/>
                <a:cs typeface="Arial"/>
              </a:rPr>
              <a:t>2 </a:t>
            </a:r>
            <a:r>
              <a:rPr sz="1387" spc="-40" dirty="0">
                <a:latin typeface="Arial"/>
                <a:cs typeface="Arial"/>
              </a:rPr>
              <a:t>Rutgers </a:t>
            </a:r>
            <a:r>
              <a:rPr sz="1387" spc="-30" dirty="0">
                <a:latin typeface="Arial"/>
                <a:cs typeface="Arial"/>
              </a:rPr>
              <a:t>University, New </a:t>
            </a:r>
            <a:r>
              <a:rPr sz="1387" spc="-69" dirty="0">
                <a:latin typeface="Arial"/>
                <a:cs typeface="Arial"/>
              </a:rPr>
              <a:t>Jersey, </a:t>
            </a:r>
            <a:r>
              <a:rPr sz="1387" spc="-40" dirty="0">
                <a:latin typeface="Arial"/>
                <a:cs typeface="Arial"/>
              </a:rPr>
              <a:t> </a:t>
            </a:r>
            <a:r>
              <a:rPr sz="1387" spc="-20" dirty="0">
                <a:latin typeface="Arial"/>
                <a:cs typeface="Arial"/>
              </a:rPr>
              <a:t>USA</a:t>
            </a:r>
            <a:endParaRPr sz="1387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85">
              <a:latin typeface="Times New Roman"/>
              <a:cs typeface="Times New Roman"/>
            </a:endParaRPr>
          </a:p>
          <a:p>
            <a:pPr marL="1403093" marR="1389251" algn="ctr">
              <a:spcBef>
                <a:spcPts val="910"/>
              </a:spcBef>
            </a:pPr>
            <a:r>
              <a:rPr sz="1982" spc="-30" dirty="0">
                <a:latin typeface="Tahoma"/>
                <a:cs typeface="Tahoma"/>
              </a:rPr>
              <a:t>Crypto </a:t>
            </a:r>
            <a:r>
              <a:rPr sz="1982" spc="-89" dirty="0">
                <a:latin typeface="Tahoma"/>
                <a:cs typeface="Tahoma"/>
              </a:rPr>
              <a:t>2017, </a:t>
            </a:r>
            <a:r>
              <a:rPr sz="1982" spc="-59" dirty="0">
                <a:latin typeface="Tahoma"/>
                <a:cs typeface="Tahoma"/>
              </a:rPr>
              <a:t>Santa </a:t>
            </a:r>
            <a:r>
              <a:rPr sz="1982" spc="-69" dirty="0">
                <a:latin typeface="Tahoma"/>
                <a:cs typeface="Tahoma"/>
              </a:rPr>
              <a:t>Barbara  </a:t>
            </a:r>
            <a:r>
              <a:rPr sz="1982" spc="-59" dirty="0">
                <a:latin typeface="Tahoma"/>
                <a:cs typeface="Tahoma"/>
              </a:rPr>
              <a:t>August </a:t>
            </a:r>
            <a:r>
              <a:rPr sz="1982" spc="-89" dirty="0">
                <a:latin typeface="Tahoma"/>
                <a:cs typeface="Tahoma"/>
              </a:rPr>
              <a:t>21,</a:t>
            </a:r>
            <a:r>
              <a:rPr sz="1982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2017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56000" y="5081375"/>
            <a:ext cx="1850506" cy="927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6304760" y="5081375"/>
            <a:ext cx="3427102" cy="9274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758551" y="5081375"/>
            <a:ext cx="1026339" cy="9274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</p:spTree>
    <p:extLst>
      <p:ext uri="{BB962C8B-B14F-4D97-AF65-F5344CB8AC3E}">
        <p14:creationId xmlns:p14="http://schemas.microsoft.com/office/powerpoint/2010/main" val="645663835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226" y="-52676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0" dirty="0"/>
              <a:t>Memory-Tight</a:t>
            </a:r>
            <a:r>
              <a:rPr spc="20" dirty="0"/>
              <a:t> </a:t>
            </a:r>
            <a:r>
              <a:rPr spc="-79" dirty="0"/>
              <a:t>Reductions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4175484" y="2131554"/>
            <a:ext cx="3210412" cy="2407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175483" y="1218595"/>
            <a:ext cx="0" cy="3320780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721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35366" y="1168449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3853623" y="82824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5483" y="4539290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7466090" y="449917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7609692" y="4374698"/>
            <a:ext cx="641758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Mem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4184" y="3945644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0319" y="1168449"/>
            <a:ext cx="256480" cy="65333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3702" y="4558091"/>
            <a:ext cx="546123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784" spc="-139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93967" y="4558091"/>
            <a:ext cx="342271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175482" y="2131553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230340" y="0"/>
                </a:lnTo>
                <a:lnTo>
                  <a:pt x="237328" y="0"/>
                </a:lnTo>
                <a:lnTo>
                  <a:pt x="248488" y="1375"/>
                </a:lnTo>
                <a:lnTo>
                  <a:pt x="255267" y="3070"/>
                </a:lnTo>
                <a:lnTo>
                  <a:pt x="263125" y="5037"/>
                </a:lnTo>
                <a:lnTo>
                  <a:pt x="269904" y="6733"/>
                </a:lnTo>
                <a:lnTo>
                  <a:pt x="280487" y="10649"/>
                </a:lnTo>
                <a:lnTo>
                  <a:pt x="286762" y="13784"/>
                </a:lnTo>
                <a:lnTo>
                  <a:pt x="296445" y="18622"/>
                </a:lnTo>
                <a:lnTo>
                  <a:pt x="302720" y="21757"/>
                </a:lnTo>
                <a:lnTo>
                  <a:pt x="309911" y="29558"/>
                </a:lnTo>
                <a:lnTo>
                  <a:pt x="312507" y="36046"/>
                </a:lnTo>
                <a:lnTo>
                  <a:pt x="335515" y="93557"/>
                </a:lnTo>
                <a:lnTo>
                  <a:pt x="338110" y="100045"/>
                </a:lnTo>
                <a:lnTo>
                  <a:pt x="341514" y="110825"/>
                </a:lnTo>
                <a:lnTo>
                  <a:pt x="343116" y="117635"/>
                </a:lnTo>
                <a:lnTo>
                  <a:pt x="369721" y="230687"/>
                </a:lnTo>
                <a:lnTo>
                  <a:pt x="371323" y="237496"/>
                </a:lnTo>
                <a:lnTo>
                  <a:pt x="373735" y="248583"/>
                </a:lnTo>
                <a:lnTo>
                  <a:pt x="375108" y="255448"/>
                </a:lnTo>
                <a:lnTo>
                  <a:pt x="402543" y="392599"/>
                </a:lnTo>
                <a:lnTo>
                  <a:pt x="403916" y="399464"/>
                </a:lnTo>
                <a:lnTo>
                  <a:pt x="406142" y="410594"/>
                </a:lnTo>
                <a:lnTo>
                  <a:pt x="407516" y="417460"/>
                </a:lnTo>
                <a:lnTo>
                  <a:pt x="434950" y="554611"/>
                </a:lnTo>
                <a:lnTo>
                  <a:pt x="436323" y="561476"/>
                </a:lnTo>
                <a:lnTo>
                  <a:pt x="438736" y="572562"/>
                </a:lnTo>
                <a:lnTo>
                  <a:pt x="440338" y="579372"/>
                </a:lnTo>
                <a:lnTo>
                  <a:pt x="466943" y="692423"/>
                </a:lnTo>
                <a:lnTo>
                  <a:pt x="468545" y="699233"/>
                </a:lnTo>
                <a:lnTo>
                  <a:pt x="471948" y="710013"/>
                </a:lnTo>
                <a:lnTo>
                  <a:pt x="474543" y="716501"/>
                </a:lnTo>
                <a:lnTo>
                  <a:pt x="497552" y="774012"/>
                </a:lnTo>
                <a:lnTo>
                  <a:pt x="500147" y="780500"/>
                </a:lnTo>
                <a:lnTo>
                  <a:pt x="507338" y="788301"/>
                </a:lnTo>
                <a:lnTo>
                  <a:pt x="513613" y="791436"/>
                </a:lnTo>
                <a:lnTo>
                  <a:pt x="523296" y="796274"/>
                </a:lnTo>
                <a:lnTo>
                  <a:pt x="529571" y="799409"/>
                </a:lnTo>
                <a:lnTo>
                  <a:pt x="540154" y="803326"/>
                </a:lnTo>
                <a:lnTo>
                  <a:pt x="546933" y="805022"/>
                </a:lnTo>
                <a:lnTo>
                  <a:pt x="554791" y="806988"/>
                </a:lnTo>
                <a:lnTo>
                  <a:pt x="561570" y="808684"/>
                </a:lnTo>
                <a:lnTo>
                  <a:pt x="572731" y="810059"/>
                </a:lnTo>
                <a:lnTo>
                  <a:pt x="579719" y="810059"/>
                </a:lnTo>
                <a:lnTo>
                  <a:pt x="1620069" y="810059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4536653" y="2894014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 txBox="1"/>
          <p:nvPr/>
        </p:nvSpPr>
        <p:spPr>
          <a:xfrm>
            <a:off x="4399770" y="2945191"/>
            <a:ext cx="2416029" cy="1126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2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192" baseline="-11904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endParaRPr sz="2081" baseline="-11904">
              <a:latin typeface="Arial Black"/>
              <a:cs typeface="Arial Black"/>
            </a:endParaRPr>
          </a:p>
          <a:p>
            <a:pPr marL="1440845" marR="10067" indent="128353">
              <a:lnSpc>
                <a:spcPct val="119600"/>
              </a:lnSpc>
              <a:spcBef>
                <a:spcPts val="664"/>
              </a:spcBef>
            </a:pPr>
            <a:r>
              <a:rPr sz="1982" spc="-109" dirty="0">
                <a:latin typeface="Tahoma"/>
                <a:cs typeface="Tahoma"/>
              </a:rPr>
              <a:t>broken  </a:t>
            </a:r>
            <a:r>
              <a:rPr sz="1982" spc="-99" dirty="0">
                <a:latin typeface="Tahoma"/>
                <a:cs typeface="Tahoma"/>
              </a:rPr>
              <a:t>un</a:t>
            </a:r>
            <a:r>
              <a:rPr sz="1982" spc="-14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505729" y="6187119"/>
            <a:ext cx="308899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7709346"/>
      </p:ext>
    </p:extLst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6478" y="-66039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0" dirty="0"/>
              <a:t>Memory-Tight</a:t>
            </a:r>
            <a:r>
              <a:rPr spc="20" dirty="0"/>
              <a:t> </a:t>
            </a:r>
            <a:r>
              <a:rPr spc="-79" dirty="0"/>
              <a:t>Reductions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4175484" y="2131554"/>
            <a:ext cx="3210412" cy="2407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175483" y="1218595"/>
            <a:ext cx="0" cy="3320780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721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35366" y="1168449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3853623" y="82824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5483" y="4539290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7466090" y="449917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7609692" y="4374698"/>
            <a:ext cx="641758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Mem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4184" y="3945644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0319" y="1307878"/>
            <a:ext cx="256480" cy="51390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3702" y="4558091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694191" algn="l"/>
              </a:tabLst>
            </a:pPr>
            <a:r>
              <a:rPr sz="1784" spc="-139" dirty="0">
                <a:latin typeface="Lucida Sans Unicode"/>
                <a:cs typeface="Lucida Sans Unicode"/>
              </a:rPr>
              <a:t>small	</a:t>
            </a:r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75482" y="2131553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230340" y="0"/>
                </a:lnTo>
                <a:lnTo>
                  <a:pt x="237328" y="0"/>
                </a:lnTo>
                <a:lnTo>
                  <a:pt x="248488" y="1375"/>
                </a:lnTo>
                <a:lnTo>
                  <a:pt x="255267" y="3070"/>
                </a:lnTo>
                <a:lnTo>
                  <a:pt x="263125" y="5037"/>
                </a:lnTo>
                <a:lnTo>
                  <a:pt x="269904" y="6733"/>
                </a:lnTo>
                <a:lnTo>
                  <a:pt x="280487" y="10649"/>
                </a:lnTo>
                <a:lnTo>
                  <a:pt x="286762" y="13784"/>
                </a:lnTo>
                <a:lnTo>
                  <a:pt x="296445" y="18622"/>
                </a:lnTo>
                <a:lnTo>
                  <a:pt x="302720" y="21757"/>
                </a:lnTo>
                <a:lnTo>
                  <a:pt x="309911" y="29558"/>
                </a:lnTo>
                <a:lnTo>
                  <a:pt x="312507" y="36046"/>
                </a:lnTo>
                <a:lnTo>
                  <a:pt x="335515" y="93557"/>
                </a:lnTo>
                <a:lnTo>
                  <a:pt x="338110" y="100045"/>
                </a:lnTo>
                <a:lnTo>
                  <a:pt x="341514" y="110825"/>
                </a:lnTo>
                <a:lnTo>
                  <a:pt x="343116" y="117635"/>
                </a:lnTo>
                <a:lnTo>
                  <a:pt x="369721" y="230687"/>
                </a:lnTo>
                <a:lnTo>
                  <a:pt x="371323" y="237496"/>
                </a:lnTo>
                <a:lnTo>
                  <a:pt x="373735" y="248583"/>
                </a:lnTo>
                <a:lnTo>
                  <a:pt x="375108" y="255448"/>
                </a:lnTo>
                <a:lnTo>
                  <a:pt x="402543" y="392599"/>
                </a:lnTo>
                <a:lnTo>
                  <a:pt x="403916" y="399464"/>
                </a:lnTo>
                <a:lnTo>
                  <a:pt x="406142" y="410594"/>
                </a:lnTo>
                <a:lnTo>
                  <a:pt x="407516" y="417460"/>
                </a:lnTo>
                <a:lnTo>
                  <a:pt x="434950" y="554611"/>
                </a:lnTo>
                <a:lnTo>
                  <a:pt x="436323" y="561476"/>
                </a:lnTo>
                <a:lnTo>
                  <a:pt x="438736" y="572562"/>
                </a:lnTo>
                <a:lnTo>
                  <a:pt x="440338" y="579372"/>
                </a:lnTo>
                <a:lnTo>
                  <a:pt x="466943" y="692423"/>
                </a:lnTo>
                <a:lnTo>
                  <a:pt x="468545" y="699233"/>
                </a:lnTo>
                <a:lnTo>
                  <a:pt x="471948" y="710013"/>
                </a:lnTo>
                <a:lnTo>
                  <a:pt x="474543" y="716501"/>
                </a:lnTo>
                <a:lnTo>
                  <a:pt x="497552" y="774012"/>
                </a:lnTo>
                <a:lnTo>
                  <a:pt x="500147" y="780500"/>
                </a:lnTo>
                <a:lnTo>
                  <a:pt x="507338" y="788301"/>
                </a:lnTo>
                <a:lnTo>
                  <a:pt x="513613" y="791436"/>
                </a:lnTo>
                <a:lnTo>
                  <a:pt x="523296" y="796274"/>
                </a:lnTo>
                <a:lnTo>
                  <a:pt x="529571" y="799409"/>
                </a:lnTo>
                <a:lnTo>
                  <a:pt x="540154" y="803326"/>
                </a:lnTo>
                <a:lnTo>
                  <a:pt x="546933" y="805022"/>
                </a:lnTo>
                <a:lnTo>
                  <a:pt x="554791" y="806988"/>
                </a:lnTo>
                <a:lnTo>
                  <a:pt x="561570" y="808684"/>
                </a:lnTo>
                <a:lnTo>
                  <a:pt x="572731" y="810059"/>
                </a:lnTo>
                <a:lnTo>
                  <a:pt x="579719" y="810059"/>
                </a:lnTo>
                <a:lnTo>
                  <a:pt x="1620069" y="810059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 txBox="1"/>
          <p:nvPr/>
        </p:nvSpPr>
        <p:spPr>
          <a:xfrm>
            <a:off x="5815815" y="3332284"/>
            <a:ext cx="1000387" cy="73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 marR="10067" indent="128353">
              <a:lnSpc>
                <a:spcPct val="119600"/>
              </a:lnSpc>
            </a:pPr>
            <a:r>
              <a:rPr sz="1982" spc="-109" dirty="0">
                <a:latin typeface="Tahoma"/>
                <a:cs typeface="Tahoma"/>
              </a:rPr>
              <a:t>broken  </a:t>
            </a:r>
            <a:r>
              <a:rPr sz="1982" spc="-99" dirty="0">
                <a:latin typeface="Tahoma"/>
                <a:cs typeface="Tahoma"/>
              </a:rPr>
              <a:t>un</a:t>
            </a:r>
            <a:r>
              <a:rPr sz="1982" spc="-14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16954" y="2982813"/>
            <a:ext cx="67321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spc="624" baseline="8333" dirty="0">
                <a:solidFill>
                  <a:srgbClr val="7F7F7F"/>
                </a:solidFill>
                <a:latin typeface="Tahoma"/>
                <a:cs typeface="Tahoma"/>
              </a:rPr>
              <a:t>∆</a:t>
            </a:r>
            <a:r>
              <a:rPr sz="1387" b="1" spc="-139" dirty="0">
                <a:solidFill>
                  <a:srgbClr val="7F7F7F"/>
                </a:solidFill>
                <a:latin typeface="Arial Black"/>
                <a:cs typeface="Arial Black"/>
              </a:rPr>
              <a:t>Mem</a:t>
            </a:r>
            <a:endParaRPr sz="1387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536653" y="2894014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 txBox="1"/>
          <p:nvPr/>
        </p:nvSpPr>
        <p:spPr>
          <a:xfrm>
            <a:off x="4399770" y="2945189"/>
            <a:ext cx="342271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9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238" baseline="-11904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endParaRPr sz="2081" baseline="-11904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740522" y="2894014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 txBox="1"/>
          <p:nvPr/>
        </p:nvSpPr>
        <p:spPr>
          <a:xfrm>
            <a:off x="5595581" y="2556308"/>
            <a:ext cx="358629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9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59" baseline="-11904" dirty="0">
                <a:solidFill>
                  <a:srgbClr val="66952D"/>
                </a:solidFill>
                <a:latin typeface="Arial Black"/>
                <a:cs typeface="Arial Black"/>
              </a:rPr>
              <a:t>P</a:t>
            </a:r>
            <a:endParaRPr sz="2081" baseline="-11904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640993" y="2934132"/>
            <a:ext cx="985287" cy="0"/>
          </a:xfrm>
          <a:custGeom>
            <a:avLst/>
            <a:gdLst/>
            <a:ahLst/>
            <a:cxnLst/>
            <a:rect l="l" t="t" r="r" b="b"/>
            <a:pathLst>
              <a:path w="497205">
                <a:moveTo>
                  <a:pt x="0" y="0"/>
                </a:moveTo>
                <a:lnTo>
                  <a:pt x="497144" y="0"/>
                </a:lnTo>
              </a:path>
            </a:pathLst>
          </a:custGeom>
          <a:ln w="5060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/>
          <p:nvPr/>
        </p:nvSpPr>
        <p:spPr>
          <a:xfrm>
            <a:off x="5616129" y="2896524"/>
            <a:ext cx="100668" cy="75501"/>
          </a:xfrm>
          <a:custGeom>
            <a:avLst/>
            <a:gdLst/>
            <a:ahLst/>
            <a:cxnLst/>
            <a:rect l="l" t="t" r="r" b="b"/>
            <a:pathLst>
              <a:path w="50800" h="38100">
                <a:moveTo>
                  <a:pt x="0" y="0"/>
                </a:moveTo>
                <a:lnTo>
                  <a:pt x="0" y="37957"/>
                </a:lnTo>
                <a:lnTo>
                  <a:pt x="12415" y="31611"/>
                </a:lnTo>
                <a:lnTo>
                  <a:pt x="25937" y="26095"/>
                </a:lnTo>
                <a:lnTo>
                  <a:pt x="39143" y="21766"/>
                </a:lnTo>
                <a:lnTo>
                  <a:pt x="50609" y="18978"/>
                </a:lnTo>
                <a:lnTo>
                  <a:pt x="39143" y="16191"/>
                </a:lnTo>
                <a:lnTo>
                  <a:pt x="25937" y="11861"/>
                </a:lnTo>
                <a:lnTo>
                  <a:pt x="12415" y="6345"/>
                </a:lnTo>
                <a:lnTo>
                  <a:pt x="0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2" name="object 22"/>
          <p:cNvSpPr txBox="1"/>
          <p:nvPr/>
        </p:nvSpPr>
        <p:spPr>
          <a:xfrm>
            <a:off x="3665221" y="5036465"/>
            <a:ext cx="4857226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0" dirty="0">
                <a:latin typeface="Tahoma"/>
                <a:cs typeface="Tahoma"/>
              </a:rPr>
              <a:t>(Time-)Tight </a:t>
            </a:r>
            <a:r>
              <a:rPr sz="1982" spc="-50" dirty="0">
                <a:latin typeface="Tahoma"/>
                <a:cs typeface="Tahoma"/>
              </a:rPr>
              <a:t>but not </a:t>
            </a:r>
            <a:r>
              <a:rPr sz="1982" spc="-69" dirty="0">
                <a:latin typeface="Tahoma"/>
                <a:cs typeface="Tahoma"/>
              </a:rPr>
              <a:t>memory-tight</a:t>
            </a:r>
            <a:r>
              <a:rPr sz="1982" spc="188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reduction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25036" y="6235245"/>
            <a:ext cx="295809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610346"/>
      </p:ext>
    </p:extLst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6268" y="-114491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50" dirty="0"/>
              <a:t>Memory-Tight</a:t>
            </a:r>
            <a:r>
              <a:rPr spc="20" dirty="0"/>
              <a:t> </a:t>
            </a:r>
            <a:r>
              <a:rPr spc="-79" dirty="0"/>
              <a:t>Reductions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4175484" y="2131554"/>
            <a:ext cx="3210412" cy="24078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175483" y="1218595"/>
            <a:ext cx="0" cy="3320780"/>
          </a:xfrm>
          <a:custGeom>
            <a:avLst/>
            <a:gdLst/>
            <a:ahLst/>
            <a:cxnLst/>
            <a:rect l="l" t="t" r="r" b="b"/>
            <a:pathLst>
              <a:path h="1675764">
                <a:moveTo>
                  <a:pt x="0" y="1675721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35366" y="1168449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3853623" y="82824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75483" y="4539290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7466090" y="449917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7609692" y="4374698"/>
            <a:ext cx="641758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Mem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84184" y="3945644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40319" y="1059695"/>
            <a:ext cx="256480" cy="76208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3702" y="4558091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694191" algn="l"/>
              </a:tabLst>
            </a:pPr>
            <a:r>
              <a:rPr sz="1784" spc="-139" dirty="0">
                <a:latin typeface="Lucida Sans Unicode"/>
                <a:cs typeface="Lucida Sans Unicode"/>
              </a:rPr>
              <a:t>small	</a:t>
            </a:r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175482" y="2131553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230340" y="0"/>
                </a:lnTo>
                <a:lnTo>
                  <a:pt x="237328" y="0"/>
                </a:lnTo>
                <a:lnTo>
                  <a:pt x="248488" y="1375"/>
                </a:lnTo>
                <a:lnTo>
                  <a:pt x="255267" y="3070"/>
                </a:lnTo>
                <a:lnTo>
                  <a:pt x="263125" y="5037"/>
                </a:lnTo>
                <a:lnTo>
                  <a:pt x="269904" y="6733"/>
                </a:lnTo>
                <a:lnTo>
                  <a:pt x="280487" y="10649"/>
                </a:lnTo>
                <a:lnTo>
                  <a:pt x="286762" y="13784"/>
                </a:lnTo>
                <a:lnTo>
                  <a:pt x="296445" y="18622"/>
                </a:lnTo>
                <a:lnTo>
                  <a:pt x="302720" y="21757"/>
                </a:lnTo>
                <a:lnTo>
                  <a:pt x="309911" y="29558"/>
                </a:lnTo>
                <a:lnTo>
                  <a:pt x="312507" y="36046"/>
                </a:lnTo>
                <a:lnTo>
                  <a:pt x="335515" y="93557"/>
                </a:lnTo>
                <a:lnTo>
                  <a:pt x="338110" y="100045"/>
                </a:lnTo>
                <a:lnTo>
                  <a:pt x="341514" y="110825"/>
                </a:lnTo>
                <a:lnTo>
                  <a:pt x="343116" y="117635"/>
                </a:lnTo>
                <a:lnTo>
                  <a:pt x="369721" y="230687"/>
                </a:lnTo>
                <a:lnTo>
                  <a:pt x="371323" y="237496"/>
                </a:lnTo>
                <a:lnTo>
                  <a:pt x="373735" y="248583"/>
                </a:lnTo>
                <a:lnTo>
                  <a:pt x="375108" y="255448"/>
                </a:lnTo>
                <a:lnTo>
                  <a:pt x="402543" y="392599"/>
                </a:lnTo>
                <a:lnTo>
                  <a:pt x="403916" y="399464"/>
                </a:lnTo>
                <a:lnTo>
                  <a:pt x="406142" y="410594"/>
                </a:lnTo>
                <a:lnTo>
                  <a:pt x="407516" y="417460"/>
                </a:lnTo>
                <a:lnTo>
                  <a:pt x="434950" y="554611"/>
                </a:lnTo>
                <a:lnTo>
                  <a:pt x="436323" y="561476"/>
                </a:lnTo>
                <a:lnTo>
                  <a:pt x="438736" y="572562"/>
                </a:lnTo>
                <a:lnTo>
                  <a:pt x="440338" y="579372"/>
                </a:lnTo>
                <a:lnTo>
                  <a:pt x="466943" y="692423"/>
                </a:lnTo>
                <a:lnTo>
                  <a:pt x="468545" y="699233"/>
                </a:lnTo>
                <a:lnTo>
                  <a:pt x="471948" y="710013"/>
                </a:lnTo>
                <a:lnTo>
                  <a:pt x="474543" y="716501"/>
                </a:lnTo>
                <a:lnTo>
                  <a:pt x="497552" y="774012"/>
                </a:lnTo>
                <a:lnTo>
                  <a:pt x="500147" y="780500"/>
                </a:lnTo>
                <a:lnTo>
                  <a:pt x="507338" y="788301"/>
                </a:lnTo>
                <a:lnTo>
                  <a:pt x="513613" y="791436"/>
                </a:lnTo>
                <a:lnTo>
                  <a:pt x="523296" y="796274"/>
                </a:lnTo>
                <a:lnTo>
                  <a:pt x="529571" y="799409"/>
                </a:lnTo>
                <a:lnTo>
                  <a:pt x="540154" y="803326"/>
                </a:lnTo>
                <a:lnTo>
                  <a:pt x="546933" y="805022"/>
                </a:lnTo>
                <a:lnTo>
                  <a:pt x="554791" y="806988"/>
                </a:lnTo>
                <a:lnTo>
                  <a:pt x="561570" y="808684"/>
                </a:lnTo>
                <a:lnTo>
                  <a:pt x="572731" y="810059"/>
                </a:lnTo>
                <a:lnTo>
                  <a:pt x="579719" y="810059"/>
                </a:lnTo>
                <a:lnTo>
                  <a:pt x="1620069" y="810059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4536653" y="2894014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 txBox="1"/>
          <p:nvPr/>
        </p:nvSpPr>
        <p:spPr>
          <a:xfrm>
            <a:off x="4177220" y="2531220"/>
            <a:ext cx="2638757" cy="1552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40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59" baseline="-11904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r>
              <a:rPr sz="1982" i="1" spc="-40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982" b="1" spc="-40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59" baseline="-11904" dirty="0">
                <a:solidFill>
                  <a:srgbClr val="66952D"/>
                </a:solidFill>
                <a:latin typeface="Arial Black"/>
                <a:cs typeface="Arial Black"/>
              </a:rPr>
              <a:t>P</a:t>
            </a:r>
            <a:endParaRPr sz="2081" baseline="-11904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2180">
              <a:latin typeface="Times New Roman"/>
              <a:cs typeface="Times New Roman"/>
            </a:endParaRPr>
          </a:p>
          <a:p>
            <a:pPr marL="1663576" marR="10067" indent="128353">
              <a:lnSpc>
                <a:spcPct val="119600"/>
              </a:lnSpc>
              <a:spcBef>
                <a:spcPts val="1417"/>
              </a:spcBef>
            </a:pPr>
            <a:r>
              <a:rPr sz="1982" spc="-109" dirty="0">
                <a:latin typeface="Tahoma"/>
                <a:cs typeface="Tahoma"/>
              </a:rPr>
              <a:t>broken  </a:t>
            </a:r>
            <a:r>
              <a:rPr sz="1982" spc="-99" dirty="0">
                <a:latin typeface="Tahoma"/>
                <a:cs typeface="Tahoma"/>
              </a:rPr>
              <a:t>un</a:t>
            </a:r>
            <a:r>
              <a:rPr sz="1982" spc="-14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21862" y="6305857"/>
            <a:ext cx="389403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60414" y="5036464"/>
            <a:ext cx="5267447" cy="6869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82" spc="-10" dirty="0">
                <a:latin typeface="Tahoma"/>
                <a:cs typeface="Tahoma"/>
              </a:rPr>
              <a:t>(Time-)Tight </a:t>
            </a:r>
            <a:r>
              <a:rPr sz="1982" spc="-99" dirty="0">
                <a:latin typeface="Tahoma"/>
                <a:cs typeface="Tahoma"/>
              </a:rPr>
              <a:t>and </a:t>
            </a:r>
            <a:r>
              <a:rPr sz="1982" spc="-69" dirty="0">
                <a:latin typeface="Tahoma"/>
                <a:cs typeface="Tahoma"/>
              </a:rPr>
              <a:t>memory-tight</a:t>
            </a:r>
            <a:r>
              <a:rPr sz="1982" spc="159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reduction</a:t>
            </a:r>
            <a:endParaRPr sz="1982">
              <a:latin typeface="Tahoma"/>
              <a:cs typeface="Tahoma"/>
            </a:endParaRPr>
          </a:p>
          <a:p>
            <a:pPr algn="ctr">
              <a:spcBef>
                <a:spcPts val="585"/>
              </a:spcBef>
            </a:pPr>
            <a:r>
              <a:rPr sz="1982" b="1" spc="-99" dirty="0">
                <a:latin typeface="Arial Black"/>
                <a:cs typeface="Arial Black"/>
              </a:rPr>
              <a:t>Time</a:t>
            </a:r>
            <a:r>
              <a:rPr sz="1982" spc="-99" dirty="0">
                <a:latin typeface="Tahoma"/>
                <a:cs typeface="Tahoma"/>
              </a:rPr>
              <a:t>(</a:t>
            </a:r>
            <a:r>
              <a:rPr sz="1982" b="1" spc="-99" dirty="0">
                <a:latin typeface="Arial Black"/>
                <a:cs typeface="Arial Black"/>
              </a:rPr>
              <a:t>A</a:t>
            </a:r>
            <a:r>
              <a:rPr sz="2081" b="1" spc="-149" baseline="-11904" dirty="0">
                <a:latin typeface="Arial Black"/>
                <a:cs typeface="Arial Black"/>
              </a:rPr>
              <a:t>P</a:t>
            </a:r>
            <a:r>
              <a:rPr sz="1982" spc="-9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 </a:t>
            </a:r>
            <a:r>
              <a:rPr sz="1982" b="1" spc="-109" dirty="0">
                <a:latin typeface="Arial Black"/>
                <a:cs typeface="Arial Black"/>
              </a:rPr>
              <a:t>Time</a:t>
            </a:r>
            <a:r>
              <a:rPr sz="1982" spc="-109" dirty="0">
                <a:latin typeface="Tahoma"/>
                <a:cs typeface="Tahoma"/>
              </a:rPr>
              <a:t>(</a:t>
            </a:r>
            <a:r>
              <a:rPr sz="1982" b="1" spc="-109" dirty="0">
                <a:latin typeface="Arial Black"/>
                <a:cs typeface="Arial Black"/>
              </a:rPr>
              <a:t>A</a:t>
            </a:r>
            <a:r>
              <a:rPr sz="2081" b="1" spc="-162" baseline="-11904" dirty="0">
                <a:latin typeface="Arial Black"/>
                <a:cs typeface="Arial Black"/>
              </a:rPr>
              <a:t>S</a:t>
            </a:r>
            <a:r>
              <a:rPr sz="1982" spc="-109" dirty="0">
                <a:latin typeface="Tahoma"/>
                <a:cs typeface="Tahoma"/>
              </a:rPr>
              <a:t>), </a:t>
            </a:r>
            <a:r>
              <a:rPr sz="1982" b="1" spc="-89" dirty="0">
                <a:latin typeface="Arial Black"/>
                <a:cs typeface="Arial Black"/>
              </a:rPr>
              <a:t>Mem</a:t>
            </a:r>
            <a:r>
              <a:rPr sz="1982" spc="-89" dirty="0">
                <a:latin typeface="Tahoma"/>
                <a:cs typeface="Tahoma"/>
              </a:rPr>
              <a:t>(</a:t>
            </a:r>
            <a:r>
              <a:rPr sz="1982" b="1" spc="-89" dirty="0">
                <a:latin typeface="Arial Black"/>
                <a:cs typeface="Arial Black"/>
              </a:rPr>
              <a:t>A</a:t>
            </a:r>
            <a:r>
              <a:rPr sz="2081" b="1" spc="-133" baseline="-11904" dirty="0">
                <a:latin typeface="Arial Black"/>
                <a:cs typeface="Arial Black"/>
              </a:rPr>
              <a:t>P</a:t>
            </a:r>
            <a:r>
              <a:rPr sz="1982" spc="-8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</a:t>
            </a:r>
            <a:r>
              <a:rPr sz="1982" spc="-10" dirty="0">
                <a:latin typeface="Lucida Sans Unicode"/>
                <a:cs typeface="Lucida Sans Unicode"/>
              </a:rPr>
              <a:t> </a:t>
            </a:r>
            <a:r>
              <a:rPr sz="1982" b="1" spc="-99" dirty="0">
                <a:latin typeface="Arial Black"/>
                <a:cs typeface="Arial Black"/>
              </a:rPr>
              <a:t>Mem</a:t>
            </a:r>
            <a:r>
              <a:rPr sz="1982" spc="-99" dirty="0">
                <a:latin typeface="Tahoma"/>
                <a:cs typeface="Tahoma"/>
              </a:rPr>
              <a:t>(</a:t>
            </a:r>
            <a:r>
              <a:rPr sz="1982" b="1" spc="-99" dirty="0">
                <a:latin typeface="Arial Black"/>
                <a:cs typeface="Arial Black"/>
              </a:rPr>
              <a:t>A</a:t>
            </a:r>
            <a:r>
              <a:rPr sz="2081" b="1" spc="-149" baseline="-11904" dirty="0">
                <a:latin typeface="Arial Black"/>
                <a:cs typeface="Arial Black"/>
              </a:rPr>
              <a:t>S</a:t>
            </a:r>
            <a:r>
              <a:rPr sz="1982" spc="-99" dirty="0">
                <a:latin typeface="Tahoma"/>
                <a:cs typeface="Tahoma"/>
              </a:rPr>
              <a:t>)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248061642"/>
      </p:ext>
    </p:extLst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1967" y="15513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Memory-Sensitive</a:t>
            </a:r>
            <a:r>
              <a:rPr spc="-59" dirty="0"/>
              <a:t> </a:t>
            </a:r>
            <a:r>
              <a:rPr spc="-79" dirty="0"/>
              <a:t>Problems</a:t>
            </a:r>
          </a:p>
        </p:txBody>
      </p:sp>
      <p:sp>
        <p:nvSpPr>
          <p:cNvPr id="3" name="object 3"/>
          <p:cNvSpPr/>
          <p:nvPr/>
        </p:nvSpPr>
        <p:spPr>
          <a:xfrm>
            <a:off x="3004035" y="1609836"/>
            <a:ext cx="1605205" cy="1203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3004035" y="1153357"/>
            <a:ext cx="0" cy="166102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8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2983977" y="1128283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20" h="20320">
                <a:moveTo>
                  <a:pt x="0" y="20243"/>
                </a:moveTo>
                <a:lnTo>
                  <a:pt x="10121" y="12652"/>
                </a:lnTo>
                <a:lnTo>
                  <a:pt x="20243" y="20243"/>
                </a:lnTo>
                <a:lnTo>
                  <a:pt x="10121" y="0"/>
                </a:lnTo>
                <a:lnTo>
                  <a:pt x="0" y="20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2830522" y="958169"/>
            <a:ext cx="347304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b="1" spc="-99" dirty="0">
                <a:latin typeface="Arial Black"/>
                <a:cs typeface="Arial Black"/>
              </a:rPr>
              <a:t>Time</a:t>
            </a:r>
            <a:endParaRPr sz="991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04035" y="2813705"/>
            <a:ext cx="166102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8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649339" y="2793647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0" y="0"/>
                </a:moveTo>
                <a:lnTo>
                  <a:pt x="7591" y="10121"/>
                </a:lnTo>
                <a:lnTo>
                  <a:pt x="0" y="20243"/>
                </a:lnTo>
                <a:lnTo>
                  <a:pt x="20243" y="101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4708558" y="2731396"/>
            <a:ext cx="346046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b="1" spc="-89" dirty="0">
                <a:latin typeface="Arial Black"/>
                <a:cs typeface="Arial Black"/>
              </a:rPr>
              <a:t>Mem</a:t>
            </a:r>
            <a:endParaRPr sz="991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04035" y="1609836"/>
            <a:ext cx="1605653" cy="802826"/>
          </a:xfrm>
          <a:custGeom>
            <a:avLst/>
            <a:gdLst/>
            <a:ahLst/>
            <a:cxnLst/>
            <a:rect l="l" t="t" r="r" b="b"/>
            <a:pathLst>
              <a:path w="810260" h="405130">
                <a:moveTo>
                  <a:pt x="0" y="0"/>
                </a:moveTo>
                <a:lnTo>
                  <a:pt x="115170" y="0"/>
                </a:lnTo>
                <a:lnTo>
                  <a:pt x="118664" y="0"/>
                </a:lnTo>
                <a:lnTo>
                  <a:pt x="124244" y="687"/>
                </a:lnTo>
                <a:lnTo>
                  <a:pt x="127633" y="1535"/>
                </a:lnTo>
                <a:lnTo>
                  <a:pt x="131562" y="2518"/>
                </a:lnTo>
                <a:lnTo>
                  <a:pt x="134952" y="3366"/>
                </a:lnTo>
                <a:lnTo>
                  <a:pt x="140243" y="5324"/>
                </a:lnTo>
                <a:lnTo>
                  <a:pt x="143381" y="6892"/>
                </a:lnTo>
                <a:lnTo>
                  <a:pt x="148222" y="9311"/>
                </a:lnTo>
                <a:lnTo>
                  <a:pt x="151360" y="10878"/>
                </a:lnTo>
                <a:lnTo>
                  <a:pt x="154955" y="14779"/>
                </a:lnTo>
                <a:lnTo>
                  <a:pt x="156253" y="18023"/>
                </a:lnTo>
                <a:lnTo>
                  <a:pt x="167757" y="46778"/>
                </a:lnTo>
                <a:lnTo>
                  <a:pt x="169055" y="50022"/>
                </a:lnTo>
                <a:lnTo>
                  <a:pt x="170757" y="55412"/>
                </a:lnTo>
                <a:lnTo>
                  <a:pt x="171558" y="58817"/>
                </a:lnTo>
                <a:lnTo>
                  <a:pt x="184860" y="115343"/>
                </a:lnTo>
                <a:lnTo>
                  <a:pt x="185661" y="118748"/>
                </a:lnTo>
                <a:lnTo>
                  <a:pt x="186867" y="124291"/>
                </a:lnTo>
                <a:lnTo>
                  <a:pt x="187554" y="127724"/>
                </a:lnTo>
                <a:lnTo>
                  <a:pt x="201271" y="196299"/>
                </a:lnTo>
                <a:lnTo>
                  <a:pt x="201958" y="199732"/>
                </a:lnTo>
                <a:lnTo>
                  <a:pt x="203071" y="205297"/>
                </a:lnTo>
                <a:lnTo>
                  <a:pt x="203758" y="208730"/>
                </a:lnTo>
                <a:lnTo>
                  <a:pt x="217475" y="277305"/>
                </a:lnTo>
                <a:lnTo>
                  <a:pt x="218161" y="280738"/>
                </a:lnTo>
                <a:lnTo>
                  <a:pt x="219368" y="286281"/>
                </a:lnTo>
                <a:lnTo>
                  <a:pt x="220169" y="289686"/>
                </a:lnTo>
                <a:lnTo>
                  <a:pt x="233471" y="346211"/>
                </a:lnTo>
                <a:lnTo>
                  <a:pt x="234272" y="349616"/>
                </a:lnTo>
                <a:lnTo>
                  <a:pt x="235974" y="355006"/>
                </a:lnTo>
                <a:lnTo>
                  <a:pt x="237271" y="358250"/>
                </a:lnTo>
                <a:lnTo>
                  <a:pt x="248776" y="387006"/>
                </a:lnTo>
                <a:lnTo>
                  <a:pt x="250073" y="390250"/>
                </a:lnTo>
                <a:lnTo>
                  <a:pt x="253669" y="394150"/>
                </a:lnTo>
                <a:lnTo>
                  <a:pt x="256806" y="395718"/>
                </a:lnTo>
                <a:lnTo>
                  <a:pt x="261648" y="398137"/>
                </a:lnTo>
                <a:lnTo>
                  <a:pt x="264785" y="399704"/>
                </a:lnTo>
                <a:lnTo>
                  <a:pt x="270077" y="401663"/>
                </a:lnTo>
                <a:lnTo>
                  <a:pt x="273466" y="402511"/>
                </a:lnTo>
                <a:lnTo>
                  <a:pt x="277395" y="403494"/>
                </a:lnTo>
                <a:lnTo>
                  <a:pt x="280785" y="404342"/>
                </a:lnTo>
                <a:lnTo>
                  <a:pt x="286365" y="405029"/>
                </a:lnTo>
                <a:lnTo>
                  <a:pt x="289859" y="405029"/>
                </a:lnTo>
                <a:lnTo>
                  <a:pt x="810034" y="405029"/>
                </a:lnTo>
              </a:path>
            </a:pathLst>
          </a:custGeom>
          <a:ln w="5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1" name="object 11"/>
          <p:cNvSpPr/>
          <p:nvPr/>
        </p:nvSpPr>
        <p:spPr>
          <a:xfrm>
            <a:off x="3184621" y="1991066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5713" y="0"/>
                </a:moveTo>
                <a:lnTo>
                  <a:pt x="4531" y="0"/>
                </a:lnTo>
                <a:lnTo>
                  <a:pt x="0" y="4532"/>
                </a:lnTo>
                <a:lnTo>
                  <a:pt x="0" y="15713"/>
                </a:lnTo>
                <a:lnTo>
                  <a:pt x="4531" y="20245"/>
                </a:lnTo>
                <a:lnTo>
                  <a:pt x="15713" y="20245"/>
                </a:lnTo>
                <a:lnTo>
                  <a:pt x="20245" y="15713"/>
                </a:lnTo>
                <a:lnTo>
                  <a:pt x="20245" y="4532"/>
                </a:lnTo>
                <a:lnTo>
                  <a:pt x="15713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 txBox="1"/>
          <p:nvPr/>
        </p:nvSpPr>
        <p:spPr>
          <a:xfrm>
            <a:off x="3065645" y="1997263"/>
            <a:ext cx="269287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7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1486" b="1" spc="-133" baseline="-11111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endParaRPr sz="1486" baseline="-11111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6554" y="1991066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5713" y="0"/>
                </a:moveTo>
                <a:lnTo>
                  <a:pt x="4532" y="0"/>
                </a:lnTo>
                <a:lnTo>
                  <a:pt x="0" y="4532"/>
                </a:lnTo>
                <a:lnTo>
                  <a:pt x="0" y="15713"/>
                </a:lnTo>
                <a:lnTo>
                  <a:pt x="4532" y="20245"/>
                </a:lnTo>
                <a:lnTo>
                  <a:pt x="15713" y="20245"/>
                </a:lnTo>
                <a:lnTo>
                  <a:pt x="20245" y="15713"/>
                </a:lnTo>
                <a:lnTo>
                  <a:pt x="20245" y="4532"/>
                </a:lnTo>
                <a:lnTo>
                  <a:pt x="15713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 txBox="1"/>
          <p:nvPr/>
        </p:nvSpPr>
        <p:spPr>
          <a:xfrm>
            <a:off x="3661535" y="1749883"/>
            <a:ext cx="281870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7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1486" b="1" spc="14" baseline="-11111" dirty="0">
                <a:solidFill>
                  <a:srgbClr val="66952D"/>
                </a:solidFill>
                <a:latin typeface="Arial Black"/>
                <a:cs typeface="Arial Black"/>
              </a:rPr>
              <a:t>P</a:t>
            </a:r>
            <a:endParaRPr sz="1486" baseline="-11111">
              <a:latin typeface="Arial Black"/>
              <a:cs typeface="Arial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36790" y="2011126"/>
            <a:ext cx="493273" cy="0"/>
          </a:xfrm>
          <a:custGeom>
            <a:avLst/>
            <a:gdLst/>
            <a:ahLst/>
            <a:cxnLst/>
            <a:rect l="l" t="t" r="r" b="b"/>
            <a:pathLst>
              <a:path w="248919">
                <a:moveTo>
                  <a:pt x="0" y="0"/>
                </a:moveTo>
                <a:lnTo>
                  <a:pt x="248572" y="0"/>
                </a:lnTo>
              </a:path>
            </a:pathLst>
          </a:custGeom>
          <a:ln w="3175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/>
          <p:nvPr/>
        </p:nvSpPr>
        <p:spPr>
          <a:xfrm>
            <a:off x="3724358" y="1992321"/>
            <a:ext cx="50334" cy="37750"/>
          </a:xfrm>
          <a:custGeom>
            <a:avLst/>
            <a:gdLst/>
            <a:ahLst/>
            <a:cxnLst/>
            <a:rect l="l" t="t" r="r" b="b"/>
            <a:pathLst>
              <a:path w="25400" h="19050">
                <a:moveTo>
                  <a:pt x="0" y="0"/>
                </a:moveTo>
                <a:lnTo>
                  <a:pt x="0" y="18978"/>
                </a:lnTo>
                <a:lnTo>
                  <a:pt x="6207" y="15805"/>
                </a:lnTo>
                <a:lnTo>
                  <a:pt x="12968" y="13047"/>
                </a:lnTo>
                <a:lnTo>
                  <a:pt x="19571" y="10883"/>
                </a:lnTo>
                <a:lnTo>
                  <a:pt x="25304" y="9489"/>
                </a:lnTo>
                <a:lnTo>
                  <a:pt x="19571" y="8095"/>
                </a:lnTo>
                <a:lnTo>
                  <a:pt x="12968" y="5930"/>
                </a:lnTo>
                <a:lnTo>
                  <a:pt x="6207" y="3172"/>
                </a:lnTo>
                <a:lnTo>
                  <a:pt x="0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 txBox="1"/>
          <p:nvPr/>
        </p:nvSpPr>
        <p:spPr>
          <a:xfrm>
            <a:off x="2371967" y="3249106"/>
            <a:ext cx="2870293" cy="22917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7730"/>
            <a:r>
              <a:rPr sz="1982" spc="-79" dirty="0">
                <a:latin typeface="Tahoma"/>
                <a:cs typeface="Tahoma"/>
              </a:rPr>
              <a:t>Memory-sensitive: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1169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99" dirty="0">
                <a:latin typeface="Tahoma"/>
                <a:cs typeface="Tahoma"/>
              </a:rPr>
              <a:t>LPN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69" dirty="0">
                <a:latin typeface="Tahoma"/>
                <a:cs typeface="Tahoma"/>
              </a:rPr>
              <a:t>Shortest </a:t>
            </a:r>
            <a:r>
              <a:rPr sz="1982" spc="-50" dirty="0">
                <a:latin typeface="Tahoma"/>
                <a:cs typeface="Tahoma"/>
              </a:rPr>
              <a:t>Vector</a:t>
            </a:r>
            <a:r>
              <a:rPr sz="1982" spc="-10" dirty="0">
                <a:latin typeface="Tahoma"/>
                <a:cs typeface="Tahoma"/>
              </a:rPr>
              <a:t> </a:t>
            </a:r>
            <a:r>
              <a:rPr sz="1982" spc="-40" dirty="0">
                <a:latin typeface="Tahoma"/>
                <a:cs typeface="Tahoma"/>
              </a:rPr>
              <a:t>Problem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99" dirty="0">
                <a:latin typeface="Tahoma"/>
                <a:cs typeface="Tahoma"/>
              </a:rPr>
              <a:t>3 </a:t>
            </a:r>
            <a:r>
              <a:rPr sz="1982" spc="-40" dirty="0">
                <a:latin typeface="Tahoma"/>
                <a:cs typeface="Tahoma"/>
              </a:rPr>
              <a:t>collision</a:t>
            </a:r>
            <a:r>
              <a:rPr sz="1982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resistance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109" dirty="0">
                <a:latin typeface="Tahoma"/>
                <a:cs typeface="Tahoma"/>
              </a:rPr>
              <a:t>DLP </a:t>
            </a:r>
            <a:r>
              <a:rPr sz="1982" spc="-40" dirty="0">
                <a:latin typeface="Tahoma"/>
                <a:cs typeface="Tahoma"/>
              </a:rPr>
              <a:t>in finite</a:t>
            </a:r>
            <a:r>
              <a:rPr sz="1982" spc="-79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fields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59" dirty="0">
                <a:latin typeface="Tahoma"/>
                <a:cs typeface="Tahoma"/>
              </a:rPr>
              <a:t>Factoring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265357" y="1609837"/>
            <a:ext cx="1605157" cy="12038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265357" y="1153357"/>
            <a:ext cx="0" cy="1661020"/>
          </a:xfrm>
          <a:custGeom>
            <a:avLst/>
            <a:gdLst/>
            <a:ahLst/>
            <a:cxnLst/>
            <a:rect l="l" t="t" r="r" b="b"/>
            <a:pathLst>
              <a:path h="838200">
                <a:moveTo>
                  <a:pt x="0" y="83786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245298" y="1128283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0" y="20243"/>
                </a:moveTo>
                <a:lnTo>
                  <a:pt x="10121" y="12652"/>
                </a:lnTo>
                <a:lnTo>
                  <a:pt x="20243" y="20243"/>
                </a:lnTo>
                <a:lnTo>
                  <a:pt x="10121" y="0"/>
                </a:lnTo>
                <a:lnTo>
                  <a:pt x="0" y="202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7091843" y="958169"/>
            <a:ext cx="347304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b="1" spc="-99" dirty="0">
                <a:latin typeface="Arial Black"/>
                <a:cs typeface="Arial Black"/>
              </a:rPr>
              <a:t>Time</a:t>
            </a:r>
            <a:endParaRPr sz="991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265357" y="2813705"/>
            <a:ext cx="166102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78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/>
          <p:nvPr/>
        </p:nvSpPr>
        <p:spPr>
          <a:xfrm>
            <a:off x="8910662" y="2793647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0" y="0"/>
                </a:moveTo>
                <a:lnTo>
                  <a:pt x="7591" y="10121"/>
                </a:lnTo>
                <a:lnTo>
                  <a:pt x="0" y="20243"/>
                </a:lnTo>
                <a:lnTo>
                  <a:pt x="20243" y="1012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4" name="object 24"/>
          <p:cNvSpPr txBox="1"/>
          <p:nvPr/>
        </p:nvSpPr>
        <p:spPr>
          <a:xfrm>
            <a:off x="8969879" y="2731396"/>
            <a:ext cx="346046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b="1" spc="-89" dirty="0">
                <a:latin typeface="Arial Black"/>
                <a:cs typeface="Arial Black"/>
              </a:rPr>
              <a:t>Mem</a:t>
            </a:r>
            <a:endParaRPr sz="991">
              <a:latin typeface="Arial Black"/>
              <a:cs typeface="Arial Black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265357" y="1609836"/>
            <a:ext cx="1605653" cy="0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10" y="0"/>
                </a:lnTo>
              </a:path>
            </a:pathLst>
          </a:custGeom>
          <a:ln w="50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6" name="object 26"/>
          <p:cNvSpPr/>
          <p:nvPr/>
        </p:nvSpPr>
        <p:spPr>
          <a:xfrm>
            <a:off x="7445943" y="1991066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19" h="20319">
                <a:moveTo>
                  <a:pt x="15713" y="0"/>
                </a:moveTo>
                <a:lnTo>
                  <a:pt x="4531" y="0"/>
                </a:lnTo>
                <a:lnTo>
                  <a:pt x="0" y="4532"/>
                </a:lnTo>
                <a:lnTo>
                  <a:pt x="0" y="15713"/>
                </a:lnTo>
                <a:lnTo>
                  <a:pt x="4531" y="20245"/>
                </a:lnTo>
                <a:lnTo>
                  <a:pt x="15713" y="20245"/>
                </a:lnTo>
                <a:lnTo>
                  <a:pt x="20245" y="15713"/>
                </a:lnTo>
                <a:lnTo>
                  <a:pt x="20245" y="4532"/>
                </a:lnTo>
                <a:lnTo>
                  <a:pt x="15713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7" name="object 27"/>
          <p:cNvSpPr txBox="1"/>
          <p:nvPr/>
        </p:nvSpPr>
        <p:spPr>
          <a:xfrm>
            <a:off x="7326966" y="1997263"/>
            <a:ext cx="269287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7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1486" b="1" spc="-133" baseline="-11111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endParaRPr sz="1486" baseline="-11111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047877" y="1991066"/>
            <a:ext cx="40267" cy="40267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5713" y="0"/>
                </a:moveTo>
                <a:lnTo>
                  <a:pt x="4532" y="0"/>
                </a:lnTo>
                <a:lnTo>
                  <a:pt x="0" y="4532"/>
                </a:lnTo>
                <a:lnTo>
                  <a:pt x="0" y="15713"/>
                </a:lnTo>
                <a:lnTo>
                  <a:pt x="4532" y="20245"/>
                </a:lnTo>
                <a:lnTo>
                  <a:pt x="15713" y="20245"/>
                </a:lnTo>
                <a:lnTo>
                  <a:pt x="20245" y="15713"/>
                </a:lnTo>
                <a:lnTo>
                  <a:pt x="20245" y="4532"/>
                </a:lnTo>
                <a:lnTo>
                  <a:pt x="15713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9" name="object 29"/>
          <p:cNvSpPr txBox="1"/>
          <p:nvPr/>
        </p:nvSpPr>
        <p:spPr>
          <a:xfrm>
            <a:off x="7922857" y="1749883"/>
            <a:ext cx="281870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7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1486" b="1" spc="14" baseline="-11111" dirty="0">
                <a:solidFill>
                  <a:srgbClr val="66952D"/>
                </a:solidFill>
                <a:latin typeface="Arial Black"/>
                <a:cs typeface="Arial Black"/>
              </a:rPr>
              <a:t>P</a:t>
            </a:r>
            <a:endParaRPr sz="1486" baseline="-11111">
              <a:latin typeface="Arial Black"/>
              <a:cs typeface="Arial Black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98111" y="2011126"/>
            <a:ext cx="493273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572" y="0"/>
                </a:lnTo>
              </a:path>
            </a:pathLst>
          </a:custGeom>
          <a:ln w="3175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1" name="object 31"/>
          <p:cNvSpPr/>
          <p:nvPr/>
        </p:nvSpPr>
        <p:spPr>
          <a:xfrm>
            <a:off x="7985681" y="1992321"/>
            <a:ext cx="50334" cy="37750"/>
          </a:xfrm>
          <a:custGeom>
            <a:avLst/>
            <a:gdLst/>
            <a:ahLst/>
            <a:cxnLst/>
            <a:rect l="l" t="t" r="r" b="b"/>
            <a:pathLst>
              <a:path w="25400" h="19050">
                <a:moveTo>
                  <a:pt x="0" y="0"/>
                </a:moveTo>
                <a:lnTo>
                  <a:pt x="0" y="18978"/>
                </a:lnTo>
                <a:lnTo>
                  <a:pt x="6207" y="15805"/>
                </a:lnTo>
                <a:lnTo>
                  <a:pt x="12968" y="13047"/>
                </a:lnTo>
                <a:lnTo>
                  <a:pt x="19571" y="10883"/>
                </a:lnTo>
                <a:lnTo>
                  <a:pt x="25304" y="9489"/>
                </a:lnTo>
                <a:lnTo>
                  <a:pt x="19571" y="8095"/>
                </a:lnTo>
                <a:lnTo>
                  <a:pt x="12968" y="5930"/>
                </a:lnTo>
                <a:lnTo>
                  <a:pt x="6207" y="3172"/>
                </a:lnTo>
                <a:lnTo>
                  <a:pt x="0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2" name="object 32"/>
          <p:cNvSpPr txBox="1"/>
          <p:nvPr/>
        </p:nvSpPr>
        <p:spPr>
          <a:xfrm>
            <a:off x="6633289" y="3249107"/>
            <a:ext cx="2791017" cy="15278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9964"/>
            <a:r>
              <a:rPr sz="1982" spc="10" dirty="0">
                <a:latin typeface="Tahoma"/>
                <a:cs typeface="Tahoma"/>
              </a:rPr>
              <a:t>Not</a:t>
            </a:r>
            <a:r>
              <a:rPr sz="1982" spc="-109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memory-sensitive: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1169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30" dirty="0">
                <a:latin typeface="Tahoma"/>
                <a:cs typeface="Tahoma"/>
              </a:rPr>
              <a:t>Collision</a:t>
            </a:r>
            <a:r>
              <a:rPr sz="1982" spc="-129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resistance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69" dirty="0">
                <a:latin typeface="Tahoma"/>
                <a:cs typeface="Tahoma"/>
              </a:rPr>
              <a:t>Preimage </a:t>
            </a:r>
            <a:r>
              <a:rPr sz="1982" spc="-89" dirty="0">
                <a:latin typeface="Tahoma"/>
                <a:cs typeface="Tahoma"/>
              </a:rPr>
              <a:t>resistance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585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109" dirty="0">
                <a:latin typeface="Tahoma"/>
                <a:cs typeface="Tahoma"/>
              </a:rPr>
              <a:t>DLP </a:t>
            </a:r>
            <a:r>
              <a:rPr sz="1982" spc="-99" dirty="0">
                <a:latin typeface="Tahoma"/>
                <a:cs typeface="Tahoma"/>
              </a:rPr>
              <a:t>over </a:t>
            </a:r>
            <a:r>
              <a:rPr sz="1982" spc="-30" dirty="0">
                <a:latin typeface="Tahoma"/>
                <a:cs typeface="Tahoma"/>
              </a:rPr>
              <a:t>elliptic</a:t>
            </a:r>
            <a:r>
              <a:rPr sz="1982" spc="10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curves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34" name="object 34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81591" y="6377331"/>
            <a:ext cx="489786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0527814" y="6310041"/>
            <a:ext cx="12407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>
              <a:lnSpc>
                <a:spcPts val="1754"/>
              </a:lnSpc>
            </a:pPr>
            <a:r>
              <a:rPr spc="-50" dirty="0"/>
              <a:t>12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4860728" y="5603176"/>
            <a:ext cx="2466363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10" dirty="0">
                <a:solidFill>
                  <a:srgbClr val="66952D"/>
                </a:solidFill>
                <a:latin typeface="Tahoma"/>
                <a:cs typeface="Tahoma"/>
              </a:rPr>
              <a:t>Might </a:t>
            </a:r>
            <a:r>
              <a:rPr sz="1982" spc="-99" dirty="0">
                <a:solidFill>
                  <a:srgbClr val="66952D"/>
                </a:solidFill>
                <a:latin typeface="Tahoma"/>
                <a:cs typeface="Tahoma"/>
              </a:rPr>
              <a:t>change </a:t>
            </a:r>
            <a:r>
              <a:rPr sz="1982" spc="-40" dirty="0">
                <a:solidFill>
                  <a:srgbClr val="66952D"/>
                </a:solidFill>
                <a:latin typeface="Tahoma"/>
                <a:cs typeface="Tahoma"/>
              </a:rPr>
              <a:t>in</a:t>
            </a:r>
            <a:r>
              <a:rPr sz="1982" spc="5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982" spc="-69" dirty="0">
                <a:solidFill>
                  <a:srgbClr val="66952D"/>
                </a:solidFill>
                <a:latin typeface="Tahoma"/>
                <a:cs typeface="Tahoma"/>
              </a:rPr>
              <a:t>future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09900664"/>
      </p:ext>
    </p:extLst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528194" y="0"/>
            <a:ext cx="51613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528194" y="0"/>
            <a:ext cx="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>
              <a:lnSpc>
                <a:spcPts val="1754"/>
              </a:lnSpc>
            </a:pPr>
            <a:r>
              <a:rPr spc="-50" dirty="0"/>
              <a:t>13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2657" y="2191422"/>
            <a:ext cx="6543413" cy="126265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65587" marR="10067" indent="-1941680">
              <a:lnSpc>
                <a:spcPct val="101200"/>
              </a:lnSpc>
            </a:pPr>
            <a:r>
              <a:rPr sz="4062" b="1" spc="-436" dirty="0">
                <a:latin typeface="Arial Black"/>
                <a:cs typeface="Arial Black"/>
              </a:rPr>
              <a:t>Typical </a:t>
            </a:r>
            <a:r>
              <a:rPr sz="4062" b="1" spc="-268" dirty="0">
                <a:latin typeface="Arial Black"/>
                <a:cs typeface="Arial Black"/>
              </a:rPr>
              <a:t>Non-Memory-Tight  </a:t>
            </a:r>
            <a:r>
              <a:rPr sz="4062" b="1" spc="-466" dirty="0">
                <a:latin typeface="Arial Black"/>
                <a:cs typeface="Arial Black"/>
              </a:rPr>
              <a:t>Reductions</a:t>
            </a:r>
            <a:endParaRPr sz="406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357567789"/>
      </p:ext>
    </p:extLst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1889" y="46715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1:  </a:t>
            </a:r>
            <a:r>
              <a:rPr spc="-89" dirty="0"/>
              <a:t>Random </a:t>
            </a:r>
            <a:r>
              <a:rPr spc="-59" dirty="0"/>
              <a:t>Oracle</a:t>
            </a:r>
            <a:r>
              <a:rPr spc="149" dirty="0"/>
              <a:t> </a:t>
            </a:r>
            <a:r>
              <a:rPr spc="-50" dirty="0"/>
              <a:t>Simulation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45081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2700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187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277696" y="4892186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5291386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5828948" y="916883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9884" y="168187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/>
          <p:nvPr/>
        </p:nvSpPr>
        <p:spPr>
          <a:xfrm>
            <a:off x="6952959" y="232393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7789884" y="264496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6952959" y="392909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7789884" y="425012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252766" y="1427027"/>
          <a:ext cx="3580637" cy="37665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9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5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104">
                <a:tc rowSpan="5"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3100" baseline="-10582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5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900"/>
                        </a:lnSpc>
                      </a:pPr>
                      <a:r>
                        <a:rPr sz="1500" spc="-45" dirty="0">
                          <a:latin typeface="Tahoma"/>
                          <a:cs typeface="Tahoma"/>
                        </a:rPr>
                        <a:t>If 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spc="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) </a:t>
                      </a:r>
                      <a:r>
                        <a:rPr sz="1500" spc="35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40" dirty="0">
                          <a:latin typeface="Lucida Sans Unicode"/>
                          <a:cs typeface="Lucida Sans Unicode"/>
                        </a:rPr>
                        <a:t>⊥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: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 marL="231775">
                        <a:lnSpc>
                          <a:spcPts val="900"/>
                        </a:lnSpc>
                      </a:pPr>
                      <a:r>
                        <a:rPr sz="1500" i="1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spc="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)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$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lang="en-US" sz="1500" i="1" u="sng" spc="-20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500" u="sng" spc="-30" baseline="-11111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500" u="sng" spc="-30" baseline="-11111" dirty="0" smtClean="0">
                          <a:latin typeface="Arial"/>
                          <a:cs typeface="Arial"/>
                        </a:rPr>
                        <a:t>________</a:t>
                      </a: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sz="1500" i="1" u="sng" spc="1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500" u="sng" spc="1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spc="10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500" u="sng" spc="15" baseline="-11111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500" u="sng" spc="1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lang="en-US" sz="1500" u="sng" spc="10" dirty="0" smtClean="0">
                          <a:latin typeface="Tahoma"/>
                          <a:cs typeface="Tahoma"/>
                        </a:rPr>
                        <a:t>___</a:t>
                      </a:r>
                      <a:r>
                        <a:rPr sz="1500" u="sng" spc="10" dirty="0">
                          <a:latin typeface="Tahoma"/>
                          <a:cs typeface="Tahoma"/>
                        </a:rPr>
                        <a:t>	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7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500" spc="-210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2200" spc="-315" baseline="-22222" dirty="0">
                          <a:latin typeface="Tahoma"/>
                          <a:cs typeface="Tahoma"/>
                        </a:rPr>
                        <a:t>.</a:t>
                      </a:r>
                      <a:endParaRPr sz="2200" baseline="-22222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50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 baseline="-22222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ts val="515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0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1500" spc="-45" dirty="0">
                          <a:latin typeface="Tahoma"/>
                          <a:cs typeface="Tahoma"/>
                        </a:rPr>
                        <a:t>If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spc="7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4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5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40" dirty="0">
                          <a:latin typeface="Lucida Sans Unicode"/>
                          <a:cs typeface="Lucida Sans Unicode"/>
                        </a:rPr>
                        <a:t>⊥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: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231775">
                        <a:lnSpc>
                          <a:spcPts val="900"/>
                        </a:lnSpc>
                      </a:pPr>
                      <a:r>
                        <a:rPr sz="15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spc="7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4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15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$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1500" i="1" u="sng" spc="-15" dirty="0" err="1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u="sng" spc="-22" baseline="-11111" dirty="0" err="1" smtClean="0">
                          <a:latin typeface="Arial"/>
                          <a:cs typeface="Arial"/>
                        </a:rPr>
                        <a:t>q</a:t>
                      </a:r>
                      <a:r>
                        <a:rPr lang="en-US" sz="1500" i="1" u="sng" spc="-22" baseline="-11111" dirty="0" smtClean="0">
                          <a:latin typeface="Arial"/>
                          <a:cs typeface="Arial"/>
                        </a:rPr>
                        <a:t>    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60" dirty="0" smtClean="0">
                          <a:latin typeface="Arial"/>
                          <a:cs typeface="Arial"/>
                        </a:rPr>
                        <a:t>H</a:t>
                      </a:r>
                      <a:r>
                        <a:rPr sz="1500" u="sng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dirty="0" err="1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u="sng" baseline="-11111" dirty="0" err="1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u="sng" spc="-127" baseline="-1111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500" u="sng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sz="1500" u="sng" dirty="0">
                          <a:latin typeface="Tahoma"/>
                          <a:cs typeface="Tahoma"/>
                        </a:rPr>
                        <a:t>	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503">
                <a:tc>
                  <a:txBody>
                    <a:bodyPr/>
                    <a:lstStyle/>
                    <a:p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061277" y="4937318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/>
          <p:nvPr/>
        </p:nvSpPr>
        <p:spPr>
          <a:xfrm>
            <a:off x="6952959" y="4892186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966649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966649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8516251" y="916883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15444" y="6200226"/>
            <a:ext cx="400633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0575940" y="6315642"/>
            <a:ext cx="137366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>
              <a:lnSpc>
                <a:spcPts val="1754"/>
              </a:lnSpc>
            </a:pPr>
            <a:r>
              <a:rPr spc="-50" dirty="0"/>
              <a:t>14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01857" y="5566204"/>
            <a:ext cx="6384861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9" dirty="0">
                <a:latin typeface="Tahoma"/>
                <a:cs typeface="Tahoma"/>
              </a:rPr>
              <a:t>Worst </a:t>
            </a:r>
            <a:r>
              <a:rPr sz="1982" spc="-119" dirty="0">
                <a:latin typeface="Tahoma"/>
                <a:cs typeface="Tahoma"/>
              </a:rPr>
              <a:t>case:  </a:t>
            </a:r>
            <a:r>
              <a:rPr sz="1982" b="1" spc="-89" dirty="0">
                <a:latin typeface="Arial Black"/>
                <a:cs typeface="Arial Black"/>
              </a:rPr>
              <a:t>Mem</a:t>
            </a:r>
            <a:r>
              <a:rPr sz="1982" spc="-89" dirty="0">
                <a:latin typeface="Tahoma"/>
                <a:cs typeface="Tahoma"/>
              </a:rPr>
              <a:t>(</a:t>
            </a:r>
            <a:r>
              <a:rPr sz="1982" b="1" spc="-89" dirty="0">
                <a:latin typeface="Arial Black"/>
                <a:cs typeface="Arial Black"/>
              </a:rPr>
              <a:t>A</a:t>
            </a:r>
            <a:r>
              <a:rPr sz="2081" b="1" spc="-133" baseline="-11904" dirty="0">
                <a:latin typeface="Arial Black"/>
                <a:cs typeface="Arial Black"/>
              </a:rPr>
              <a:t>P</a:t>
            </a:r>
            <a:r>
              <a:rPr sz="1982" spc="-8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 </a:t>
            </a:r>
            <a:r>
              <a:rPr sz="1982" b="1" spc="-109" dirty="0">
                <a:latin typeface="Arial Black"/>
                <a:cs typeface="Arial Black"/>
              </a:rPr>
              <a:t>Time</a:t>
            </a:r>
            <a:r>
              <a:rPr sz="1982" spc="-109" dirty="0">
                <a:latin typeface="Tahoma"/>
                <a:cs typeface="Tahoma"/>
              </a:rPr>
              <a:t>(</a:t>
            </a:r>
            <a:r>
              <a:rPr sz="1982" b="1" spc="-109" dirty="0">
                <a:latin typeface="Arial Black"/>
                <a:cs typeface="Arial Black"/>
              </a:rPr>
              <a:t>A</a:t>
            </a:r>
            <a:r>
              <a:rPr sz="2081" b="1" spc="-162" baseline="-11904" dirty="0">
                <a:latin typeface="Arial Black"/>
                <a:cs typeface="Arial Black"/>
              </a:rPr>
              <a:t>S</a:t>
            </a:r>
            <a:r>
              <a:rPr sz="1982" spc="-109" dirty="0">
                <a:latin typeface="Tahoma"/>
                <a:cs typeface="Tahoma"/>
              </a:rPr>
              <a:t>), </a:t>
            </a:r>
            <a:r>
              <a:rPr sz="1982" spc="-69" dirty="0">
                <a:latin typeface="Tahoma"/>
                <a:cs typeface="Tahoma"/>
              </a:rPr>
              <a:t>while </a:t>
            </a:r>
            <a:r>
              <a:rPr sz="1982" b="1" spc="-109" dirty="0">
                <a:latin typeface="Arial Black"/>
                <a:cs typeface="Arial Black"/>
              </a:rPr>
              <a:t>Mem</a:t>
            </a:r>
            <a:r>
              <a:rPr sz="1982" spc="-109" dirty="0">
                <a:latin typeface="Tahoma"/>
                <a:cs typeface="Tahoma"/>
              </a:rPr>
              <a:t>(</a:t>
            </a:r>
            <a:r>
              <a:rPr sz="1982" b="1" spc="-109" dirty="0">
                <a:latin typeface="Arial Black"/>
                <a:cs typeface="Arial Black"/>
              </a:rPr>
              <a:t>A</a:t>
            </a:r>
            <a:r>
              <a:rPr sz="2081" b="1" spc="-162" baseline="-11904" dirty="0">
                <a:latin typeface="Arial Black"/>
                <a:cs typeface="Arial Black"/>
              </a:rPr>
              <a:t>S</a:t>
            </a:r>
            <a:r>
              <a:rPr sz="1982" spc="-109" dirty="0">
                <a:latin typeface="Tahoma"/>
                <a:cs typeface="Tahoma"/>
              </a:rPr>
              <a:t>)</a:t>
            </a:r>
            <a:r>
              <a:rPr sz="1982" spc="268" dirty="0">
                <a:latin typeface="Tahoma"/>
                <a:cs typeface="Tahoma"/>
              </a:rPr>
              <a:t> </a:t>
            </a:r>
            <a:r>
              <a:rPr sz="1982" spc="-59" dirty="0">
                <a:latin typeface="Tahoma"/>
                <a:cs typeface="Tahoma"/>
              </a:rPr>
              <a:t>small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36846143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942" y="15834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2:  </a:t>
            </a:r>
            <a:r>
              <a:rPr spc="-79" dirty="0"/>
              <a:t>Unforgeability of</a:t>
            </a:r>
            <a:r>
              <a:rPr spc="188" dirty="0"/>
              <a:t> </a:t>
            </a:r>
            <a:r>
              <a:rPr spc="-89" dirty="0"/>
              <a:t>Signatures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45081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2700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187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277696" y="4892186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5291386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4360846" y="4793428"/>
            <a:ext cx="928661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900998" algn="l"/>
              </a:tabLst>
            </a:pPr>
            <a:r>
              <a:rPr sz="991" u="sng" spc="10" dirty="0">
                <a:latin typeface="Times New Roman"/>
                <a:cs typeface="Times New Roman"/>
              </a:rPr>
              <a:t> 	</a:t>
            </a:r>
            <a:endParaRPr sz="99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8948" y="916883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89884" y="168187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6952959" y="232393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7789884" y="264496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6952959" y="392909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/>
          <p:nvPr/>
        </p:nvSpPr>
        <p:spPr>
          <a:xfrm>
            <a:off x="7789884" y="425012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280103" y="1448194"/>
          <a:ext cx="2510530" cy="3807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04">
                <a:tc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5" dirty="0">
                          <a:latin typeface="Lucida Sans Unicode"/>
                          <a:cs typeface="Lucida Sans Unicode"/>
                        </a:rPr>
                        <a:t>∪{</a:t>
                      </a:r>
                      <a:r>
                        <a:rPr sz="1500" i="1" spc="4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67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45" dirty="0">
                          <a:latin typeface="Lucida Sans Unicode"/>
                          <a:cs typeface="Lucida Sans Unicode"/>
                        </a:rPr>
                        <a:t>}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2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30" baseline="-11111" dirty="0" smtClean="0">
                          <a:latin typeface="Arial"/>
                          <a:cs typeface="Arial"/>
                        </a:rPr>
                        <a:t>1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2250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60" dirty="0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89" baseline="-11111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500" u="sng" spc="-89" baseline="-11111" dirty="0">
                          <a:latin typeface="Arial"/>
                          <a:cs typeface="Arial"/>
                        </a:rPr>
                        <a:t>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ts val="750"/>
                        </a:lnSpc>
                      </a:pPr>
                      <a:r>
                        <a:rPr sz="1500" spc="-229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2200" spc="-345" baseline="-22222" dirty="0">
                          <a:latin typeface="Tahoma"/>
                          <a:cs typeface="Tahoma"/>
                        </a:rPr>
                        <a:t>.</a:t>
                      </a:r>
                      <a:endParaRPr sz="2200" baseline="-22222" dirty="0">
                        <a:latin typeface="Tahoma"/>
                        <a:cs typeface="Tahoma"/>
                      </a:endParaRPr>
                    </a:p>
                    <a:p>
                      <a:pPr marL="82550" algn="ctr">
                        <a:lnSpc>
                          <a:spcPts val="75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lang="en-US" sz="1500" i="1" u="sng" spc="-15" dirty="0" err="1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u="sng" spc="-22" baseline="-11111" dirty="0" err="1" smtClean="0">
                          <a:latin typeface="Arial"/>
                          <a:cs typeface="Arial"/>
                        </a:rPr>
                        <a:t>q</a:t>
                      </a:r>
                      <a:r>
                        <a:rPr lang="en-US" sz="1500" i="1" u="sng" spc="-22" baseline="-11111" dirty="0" smtClean="0">
                          <a:latin typeface="Arial"/>
                          <a:cs typeface="Arial"/>
                        </a:rPr>
                        <a:t>_____</a:t>
                      </a: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endParaRPr lang="en-US" sz="1500" i="1" u="sng" spc="-22" baseline="-11111" dirty="0" smtClean="0">
                        <a:latin typeface="Arial"/>
                        <a:cs typeface="Arial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lang="el-GR" sz="1500" i="1" u="sng" spc="-55" dirty="0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lang="en-US" sz="1500" i="1" u="sng" spc="-82" baseline="-11111" dirty="0" smtClean="0">
                          <a:latin typeface="Arial"/>
                          <a:cs typeface="Arial"/>
                        </a:rPr>
                        <a:t>q_-________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200" u="sng" spc="-40" dirty="0" smtClean="0">
                          <a:latin typeface="Tahoma"/>
                          <a:cs typeface="Tahoma"/>
                        </a:rPr>
                        <a:t>(</a:t>
                      </a:r>
                      <a:r>
                        <a:rPr sz="1000" i="1" u="sng" spc="-40" dirty="0" err="1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000" u="sng" spc="-60" baseline="27777" dirty="0" err="1" smtClean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000" i="1" u="sng" dirty="0" err="1" smtClean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000" i="1" u="sng" spc="-50" dirty="0" err="1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000" u="sng" spc="-75" baseline="27777" dirty="0" smtClean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000" u="sng" spc="-50" dirty="0" smtClean="0">
                          <a:latin typeface="Tahoma"/>
                          <a:cs typeface="Tahoma"/>
                        </a:rPr>
                        <a:t>)</a:t>
                      </a:r>
                      <a:r>
                        <a:rPr lang="en-US" sz="1000" u="sng" spc="-50" dirty="0" smtClean="0">
                          <a:latin typeface="Tahoma"/>
                          <a:cs typeface="Tahoma"/>
                        </a:rPr>
                        <a:t>__</a:t>
                      </a:r>
                      <a:r>
                        <a:rPr sz="1500" u="sng" spc="-50" dirty="0">
                          <a:latin typeface="Tahoma"/>
                          <a:cs typeface="Tahoma"/>
                        </a:rPr>
                        <a:t>	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65">
                <a:tc>
                  <a:txBody>
                    <a:bodyPr/>
                    <a:lstStyle/>
                    <a:p>
                      <a:pPr marL="78105">
                        <a:lnSpc>
                          <a:spcPts val="685"/>
                        </a:lnSpc>
                      </a:pPr>
                      <a:r>
                        <a:rPr sz="1500" i="1" spc="-6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89" baseline="-11111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5" dirty="0">
                          <a:latin typeface="Lucida Sans Unicode"/>
                          <a:cs typeface="Lucida Sans Unicode"/>
                        </a:rPr>
                        <a:t>∪{</a:t>
                      </a:r>
                      <a:r>
                        <a:rPr sz="1500" i="1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22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4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25" dirty="0">
                          <a:latin typeface="Lucida Sans Unicode"/>
                          <a:cs typeface="Lucida Sans Unicode"/>
                        </a:rPr>
                        <a:t>}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88">
                <a:tc>
                  <a:txBody>
                    <a:bodyPr/>
                    <a:lstStyle/>
                    <a:p>
                      <a:pPr marL="78105">
                        <a:lnSpc>
                          <a:spcPts val="685"/>
                        </a:lnSpc>
                      </a:pPr>
                      <a:r>
                        <a:rPr sz="1500" i="1" spc="-55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spc="-82" baseline="-11111" dirty="0">
                          <a:latin typeface="Arial"/>
                          <a:cs typeface="Arial"/>
                        </a:rPr>
                        <a:t>q 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30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7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000" dirty="0">
                          <a:latin typeface="Franklin Gothic Medium"/>
                          <a:cs typeface="Franklin Gothic Medium"/>
                        </a:rPr>
                        <a:t>?</a:t>
                      </a:r>
                      <a:endParaRPr sz="1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79">
                <a:tc>
                  <a:txBody>
                    <a:bodyPr/>
                    <a:lstStyle/>
                    <a:p>
                      <a:pPr marL="78105">
                        <a:lnSpc>
                          <a:spcPts val="665"/>
                        </a:lnSpc>
                      </a:pPr>
                      <a:r>
                        <a:rPr sz="1500" i="1" spc="-6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latin typeface="Lucida Sans Unicode"/>
                          <a:cs typeface="Lucida Sans Unicode"/>
                        </a:rPr>
                        <a:t>∗  </a:t>
                      </a:r>
                      <a:r>
                        <a:rPr sz="1500" spc="-100" dirty="0">
                          <a:latin typeface="Lucida Sans Unicode"/>
                          <a:cs typeface="Lucida Sans Unicode"/>
                        </a:rPr>
                        <a:t>∈</a:t>
                      </a:r>
                      <a:r>
                        <a:rPr sz="15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952959" y="4892186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966649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966649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8516251" y="916883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99721" y="6431059"/>
            <a:ext cx="643845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8940323" y="6389787"/>
            <a:ext cx="31079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>
              <a:lnSpc>
                <a:spcPts val="1754"/>
              </a:lnSpc>
            </a:pPr>
            <a:r>
              <a:rPr spc="-50" dirty="0"/>
              <a:t>15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901857" y="5566204"/>
            <a:ext cx="6384861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9" dirty="0">
                <a:latin typeface="Tahoma"/>
                <a:cs typeface="Tahoma"/>
              </a:rPr>
              <a:t>Worst </a:t>
            </a:r>
            <a:r>
              <a:rPr sz="1982" spc="-119" dirty="0">
                <a:latin typeface="Tahoma"/>
                <a:cs typeface="Tahoma"/>
              </a:rPr>
              <a:t>case:  </a:t>
            </a:r>
            <a:r>
              <a:rPr sz="1982" b="1" spc="-89" dirty="0">
                <a:latin typeface="Arial Black"/>
                <a:cs typeface="Arial Black"/>
              </a:rPr>
              <a:t>Mem</a:t>
            </a:r>
            <a:r>
              <a:rPr sz="1982" spc="-89" dirty="0">
                <a:latin typeface="Tahoma"/>
                <a:cs typeface="Tahoma"/>
              </a:rPr>
              <a:t>(</a:t>
            </a:r>
            <a:r>
              <a:rPr sz="1982" b="1" spc="-89" dirty="0">
                <a:latin typeface="Arial Black"/>
                <a:cs typeface="Arial Black"/>
              </a:rPr>
              <a:t>A</a:t>
            </a:r>
            <a:r>
              <a:rPr sz="2081" b="1" spc="-133" baseline="-11904" dirty="0">
                <a:latin typeface="Arial Black"/>
                <a:cs typeface="Arial Black"/>
              </a:rPr>
              <a:t>P</a:t>
            </a:r>
            <a:r>
              <a:rPr sz="1982" spc="-8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 </a:t>
            </a:r>
            <a:r>
              <a:rPr sz="1982" b="1" spc="-109" dirty="0">
                <a:latin typeface="Arial Black"/>
                <a:cs typeface="Arial Black"/>
              </a:rPr>
              <a:t>Time</a:t>
            </a:r>
            <a:r>
              <a:rPr sz="1982" spc="-109" dirty="0">
                <a:latin typeface="Tahoma"/>
                <a:cs typeface="Tahoma"/>
              </a:rPr>
              <a:t>(</a:t>
            </a:r>
            <a:r>
              <a:rPr sz="1982" b="1" spc="-109" dirty="0">
                <a:latin typeface="Arial Black"/>
                <a:cs typeface="Arial Black"/>
              </a:rPr>
              <a:t>A</a:t>
            </a:r>
            <a:r>
              <a:rPr sz="2081" b="1" spc="-162" baseline="-11904" dirty="0">
                <a:latin typeface="Arial Black"/>
                <a:cs typeface="Arial Black"/>
              </a:rPr>
              <a:t>S</a:t>
            </a:r>
            <a:r>
              <a:rPr sz="1982" spc="-109" dirty="0">
                <a:latin typeface="Tahoma"/>
                <a:cs typeface="Tahoma"/>
              </a:rPr>
              <a:t>), </a:t>
            </a:r>
            <a:r>
              <a:rPr sz="1982" spc="-69" dirty="0">
                <a:latin typeface="Tahoma"/>
                <a:cs typeface="Tahoma"/>
              </a:rPr>
              <a:t>while </a:t>
            </a:r>
            <a:r>
              <a:rPr sz="1982" b="1" spc="-99" dirty="0">
                <a:latin typeface="Arial Black"/>
                <a:cs typeface="Arial Black"/>
              </a:rPr>
              <a:t>Mem</a:t>
            </a:r>
            <a:r>
              <a:rPr sz="1982" spc="-99" dirty="0">
                <a:latin typeface="Tahoma"/>
                <a:cs typeface="Tahoma"/>
              </a:rPr>
              <a:t>(</a:t>
            </a:r>
            <a:r>
              <a:rPr sz="1982" b="1" spc="-99" dirty="0">
                <a:latin typeface="Arial Black"/>
                <a:cs typeface="Arial Black"/>
              </a:rPr>
              <a:t>A</a:t>
            </a:r>
            <a:r>
              <a:rPr sz="2081" b="1" spc="-149" baseline="-11904" dirty="0">
                <a:latin typeface="Arial Black"/>
                <a:cs typeface="Arial Black"/>
              </a:rPr>
              <a:t>S</a:t>
            </a:r>
            <a:r>
              <a:rPr sz="1982" spc="-99" dirty="0">
                <a:latin typeface="Tahoma"/>
                <a:cs typeface="Tahoma"/>
              </a:rPr>
              <a:t>)</a:t>
            </a:r>
            <a:r>
              <a:rPr sz="1982" spc="198" dirty="0">
                <a:latin typeface="Tahoma"/>
                <a:cs typeface="Tahoma"/>
              </a:rPr>
              <a:t> </a:t>
            </a:r>
            <a:r>
              <a:rPr sz="1982" spc="-59" dirty="0">
                <a:latin typeface="Tahoma"/>
                <a:cs typeface="Tahoma"/>
              </a:rPr>
              <a:t>small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61078269"/>
      </p:ext>
    </p:extLst>
  </p:cSld>
  <p:clrMapOvr>
    <a:masterClrMapping/>
  </p:clrMapOvr>
  <p:transition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677962" y="6384758"/>
            <a:ext cx="886709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0206973" y="6416842"/>
            <a:ext cx="179252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>
              <a:lnSpc>
                <a:spcPts val="1754"/>
              </a:lnSpc>
            </a:pPr>
            <a:r>
              <a:rPr spc="-50" dirty="0"/>
              <a:t>16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15" y="169839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Recap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76562" y="2432689"/>
            <a:ext cx="6418836" cy="1369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518" indent="-240350"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40" dirty="0">
                <a:latin typeface="Tahoma"/>
                <a:cs typeface="Tahoma"/>
              </a:rPr>
              <a:t>Currently </a:t>
            </a:r>
            <a:r>
              <a:rPr sz="1982" spc="-109" dirty="0">
                <a:latin typeface="Tahoma"/>
                <a:cs typeface="Tahoma"/>
              </a:rPr>
              <a:t>memory </a:t>
            </a:r>
            <a:r>
              <a:rPr sz="1982" spc="-69" dirty="0">
                <a:latin typeface="Tahoma"/>
                <a:cs typeface="Tahoma"/>
              </a:rPr>
              <a:t>often </a:t>
            </a:r>
            <a:r>
              <a:rPr sz="1982" spc="-89" dirty="0">
                <a:latin typeface="Tahoma"/>
                <a:cs typeface="Tahoma"/>
              </a:rPr>
              <a:t>ignored </a:t>
            </a:r>
            <a:r>
              <a:rPr sz="1982" spc="-40" dirty="0">
                <a:latin typeface="Tahoma"/>
                <a:cs typeface="Tahoma"/>
              </a:rPr>
              <a:t>in</a:t>
            </a:r>
            <a:r>
              <a:rPr sz="1982" spc="396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reductions</a:t>
            </a:r>
            <a:endParaRPr sz="1982">
              <a:latin typeface="Tahoma"/>
              <a:cs typeface="Tahoma"/>
            </a:endParaRPr>
          </a:p>
          <a:p>
            <a:pPr marL="265518" indent="-240350">
              <a:spcBef>
                <a:spcPts val="386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20" dirty="0">
                <a:latin typeface="Tahoma"/>
                <a:cs typeface="Tahoma"/>
              </a:rPr>
              <a:t>Many </a:t>
            </a:r>
            <a:r>
              <a:rPr sz="1982" spc="-59" dirty="0">
                <a:latin typeface="Tahoma"/>
                <a:cs typeface="Tahoma"/>
              </a:rPr>
              <a:t>existing </a:t>
            </a:r>
            <a:r>
              <a:rPr sz="1982" spc="-69" dirty="0">
                <a:latin typeface="Tahoma"/>
                <a:cs typeface="Tahoma"/>
              </a:rPr>
              <a:t>reductions </a:t>
            </a:r>
            <a:r>
              <a:rPr sz="1982" spc="-50" dirty="0">
                <a:latin typeface="Tahoma"/>
                <a:cs typeface="Tahoma"/>
              </a:rPr>
              <a:t>not</a:t>
            </a:r>
            <a:r>
              <a:rPr sz="1982" spc="268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memory-tight</a:t>
            </a:r>
            <a:endParaRPr sz="1982">
              <a:latin typeface="Tahoma"/>
              <a:cs typeface="Tahoma"/>
            </a:endParaRPr>
          </a:p>
          <a:p>
            <a:pPr marL="767611" lvl="1" indent="-217700">
              <a:spcBef>
                <a:spcPts val="386"/>
              </a:spcBef>
              <a:buSzPct val="55555"/>
              <a:buFont typeface="Arial"/>
              <a:buChar char="•"/>
              <a:tabLst>
                <a:tab pos="768870" algn="l"/>
              </a:tabLst>
            </a:pPr>
            <a:r>
              <a:rPr sz="1784" spc="-89" dirty="0">
                <a:latin typeface="Lucida Sans Unicode"/>
                <a:cs typeface="Lucida Sans Unicode"/>
              </a:rPr>
              <a:t>Worst </a:t>
            </a:r>
            <a:r>
              <a:rPr sz="1784" spc="-159" dirty="0">
                <a:latin typeface="Lucida Sans Unicode"/>
                <a:cs typeface="Lucida Sans Unicode"/>
              </a:rPr>
              <a:t>case </a:t>
            </a:r>
            <a:r>
              <a:rPr sz="1784" b="1" spc="-79" dirty="0">
                <a:latin typeface="Arial Black"/>
                <a:cs typeface="Arial Black"/>
              </a:rPr>
              <a:t>Mem</a:t>
            </a:r>
            <a:r>
              <a:rPr sz="1784" spc="-79" dirty="0">
                <a:latin typeface="Pristina"/>
                <a:cs typeface="Pristina"/>
              </a:rPr>
              <a:t>(</a:t>
            </a:r>
            <a:r>
              <a:rPr sz="1784" b="1" spc="-79" dirty="0">
                <a:latin typeface="Arial Black"/>
                <a:cs typeface="Arial Black"/>
              </a:rPr>
              <a:t>A</a:t>
            </a:r>
            <a:r>
              <a:rPr sz="1784" b="1" spc="-119" baseline="-9259" dirty="0">
                <a:latin typeface="Arial Black"/>
                <a:cs typeface="Arial Black"/>
              </a:rPr>
              <a:t>P</a:t>
            </a:r>
            <a:r>
              <a:rPr sz="1784" spc="-79" dirty="0">
                <a:latin typeface="Pristina"/>
                <a:cs typeface="Pristina"/>
              </a:rPr>
              <a:t>)  </a:t>
            </a:r>
            <a:r>
              <a:rPr sz="1784" i="1" spc="436" dirty="0">
                <a:latin typeface="Arial"/>
                <a:cs typeface="Arial"/>
              </a:rPr>
              <a:t>≈ </a:t>
            </a:r>
            <a:r>
              <a:rPr sz="1784" b="1" spc="-129" dirty="0">
                <a:latin typeface="Arial Black"/>
                <a:cs typeface="Arial Black"/>
              </a:rPr>
              <a:t>Time</a:t>
            </a:r>
            <a:r>
              <a:rPr sz="1784" spc="-129" dirty="0">
                <a:latin typeface="Pristina"/>
                <a:cs typeface="Pristina"/>
              </a:rPr>
              <a:t>(</a:t>
            </a:r>
            <a:r>
              <a:rPr sz="1784" b="1" spc="-129" dirty="0">
                <a:latin typeface="Arial Black"/>
                <a:cs typeface="Arial Black"/>
              </a:rPr>
              <a:t>A</a:t>
            </a:r>
            <a:r>
              <a:rPr sz="1784" b="1" spc="-192" baseline="-9259" dirty="0">
                <a:latin typeface="Arial Black"/>
                <a:cs typeface="Arial Black"/>
              </a:rPr>
              <a:t>S </a:t>
            </a:r>
            <a:r>
              <a:rPr sz="1784" spc="-10" dirty="0">
                <a:latin typeface="Pristina"/>
                <a:cs typeface="Pristina"/>
              </a:rPr>
              <a:t>)  </a:t>
            </a:r>
            <a:r>
              <a:rPr sz="1784" spc="-129" dirty="0">
                <a:latin typeface="Lucida Sans Unicode"/>
                <a:cs typeface="Lucida Sans Unicode"/>
              </a:rPr>
              <a:t>while </a:t>
            </a:r>
            <a:r>
              <a:rPr sz="1784" b="1" spc="-129" dirty="0">
                <a:latin typeface="Arial Black"/>
                <a:cs typeface="Arial Black"/>
              </a:rPr>
              <a:t>Mem</a:t>
            </a:r>
            <a:r>
              <a:rPr sz="1784" spc="-129" dirty="0">
                <a:latin typeface="Pristina"/>
                <a:cs typeface="Pristina"/>
              </a:rPr>
              <a:t>(</a:t>
            </a:r>
            <a:r>
              <a:rPr sz="1784" b="1" spc="-129" dirty="0">
                <a:latin typeface="Arial Black"/>
                <a:cs typeface="Arial Black"/>
              </a:rPr>
              <a:t>A</a:t>
            </a:r>
            <a:r>
              <a:rPr sz="1784" b="1" spc="-192" baseline="-9259" dirty="0">
                <a:latin typeface="Arial Black"/>
                <a:cs typeface="Arial Black"/>
              </a:rPr>
              <a:t>S </a:t>
            </a:r>
            <a:r>
              <a:rPr sz="1784" spc="-10" dirty="0">
                <a:latin typeface="Pristina"/>
                <a:cs typeface="Pristina"/>
              </a:rPr>
              <a:t>)</a:t>
            </a:r>
            <a:r>
              <a:rPr sz="1784" spc="-40" dirty="0">
                <a:latin typeface="Pristina"/>
                <a:cs typeface="Pristina"/>
              </a:rPr>
              <a:t> </a:t>
            </a:r>
            <a:r>
              <a:rPr sz="1784" spc="-139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  <a:p>
            <a:pPr marL="265518" indent="-240350">
              <a:spcBef>
                <a:spcPts val="624"/>
              </a:spcBef>
              <a:buSzPct val="90000"/>
              <a:buFont typeface="Arial"/>
              <a:buChar char="•"/>
              <a:tabLst>
                <a:tab pos="266776" algn="l"/>
              </a:tabLst>
            </a:pPr>
            <a:r>
              <a:rPr sz="1982" spc="-40" dirty="0">
                <a:latin typeface="Tahoma"/>
                <a:cs typeface="Tahoma"/>
              </a:rPr>
              <a:t>Particularly </a:t>
            </a:r>
            <a:r>
              <a:rPr sz="1982" spc="-69" dirty="0">
                <a:latin typeface="Tahoma"/>
                <a:cs typeface="Tahoma"/>
              </a:rPr>
              <a:t>problematic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-99" dirty="0">
                <a:latin typeface="Tahoma"/>
                <a:cs typeface="Tahoma"/>
              </a:rPr>
              <a:t>memory-sensitive</a:t>
            </a:r>
            <a:r>
              <a:rPr sz="1982" spc="357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problems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06499150"/>
      </p:ext>
    </p:extLst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96699" y="6481011"/>
            <a:ext cx="883500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9902173" y="6497053"/>
            <a:ext cx="214544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>
              <a:lnSpc>
                <a:spcPts val="1754"/>
              </a:lnSpc>
            </a:pPr>
            <a:r>
              <a:rPr spc="-50" dirty="0"/>
              <a:t>17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4224" y="2410788"/>
            <a:ext cx="6961185" cy="625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z="4062" b="1" spc="-446" dirty="0">
                <a:latin typeface="Arial Black"/>
                <a:cs typeface="Arial Black"/>
              </a:rPr>
              <a:t>Achieving</a:t>
            </a:r>
            <a:r>
              <a:rPr sz="4062" b="1" spc="79" dirty="0">
                <a:latin typeface="Arial Black"/>
                <a:cs typeface="Arial Black"/>
              </a:rPr>
              <a:t> </a:t>
            </a:r>
            <a:r>
              <a:rPr sz="4062" b="1" spc="-377" dirty="0">
                <a:latin typeface="Arial Black"/>
                <a:cs typeface="Arial Black"/>
              </a:rPr>
              <a:t>Memory-Tightness</a:t>
            </a:r>
            <a:endParaRPr sz="406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11169451"/>
      </p:ext>
    </p:extLst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9805" y="0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1:  </a:t>
            </a:r>
            <a:r>
              <a:rPr spc="-89" dirty="0"/>
              <a:t>Random </a:t>
            </a:r>
            <a:r>
              <a:rPr spc="-59" dirty="0"/>
              <a:t>Oracle</a:t>
            </a:r>
            <a:r>
              <a:rPr spc="149" dirty="0"/>
              <a:t> </a:t>
            </a:r>
            <a:r>
              <a:rPr spc="-50" dirty="0"/>
              <a:t>Simulation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50663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32564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277696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5291386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5828948" y="922446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9884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/>
          <p:nvPr/>
        </p:nvSpPr>
        <p:spPr>
          <a:xfrm>
            <a:off x="6952959" y="232949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7789884" y="265052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6952959" y="393465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7789884" y="425568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aphicFrame>
        <p:nvGraphicFramePr>
          <p:cNvPr id="16" name="object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605991"/>
              </p:ext>
            </p:extLst>
          </p:nvPr>
        </p:nvGraphicFramePr>
        <p:xfrm>
          <a:off x="4417290" y="1469212"/>
          <a:ext cx="3415903" cy="43938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1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7104">
                <a:tc rowSpan="5"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7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900"/>
                        </a:lnSpc>
                      </a:pPr>
                      <a:r>
                        <a:rPr sz="1500" spc="-45" dirty="0">
                          <a:latin typeface="Tahoma"/>
                          <a:cs typeface="Tahoma"/>
                        </a:rPr>
                        <a:t>If 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spc="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) </a:t>
                      </a:r>
                      <a:r>
                        <a:rPr sz="1500" spc="35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10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40" dirty="0">
                          <a:latin typeface="Lucida Sans Unicode"/>
                          <a:cs typeface="Lucida Sans Unicode"/>
                        </a:rPr>
                        <a:t>⊥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: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 marL="231775">
                        <a:lnSpc>
                          <a:spcPts val="900"/>
                        </a:lnSpc>
                      </a:pPr>
                      <a:r>
                        <a:rPr sz="1500" i="1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spc="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10" dirty="0">
                          <a:latin typeface="Tahoma"/>
                          <a:cs typeface="Tahoma"/>
                        </a:rPr>
                        <a:t>)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1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$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1600" dirty="0" smtClean="0">
                        <a:latin typeface="Times New Roman"/>
                        <a:cs typeface="Times New Roman"/>
                      </a:endParaRPr>
                    </a:p>
                    <a:p>
                      <a:pPr marL="82550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lang="en-US" sz="1600" u="none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dirty="0" smtClean="0">
                          <a:latin typeface="Times New Roman"/>
                          <a:cs typeface="Times New Roman"/>
                        </a:rPr>
                        <a:t>     </a:t>
                      </a:r>
                      <a:r>
                        <a:rPr sz="1500" u="sng" spc="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20" dirty="0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500" u="sng" spc="-30" baseline="-11111" dirty="0" smtClean="0">
                          <a:latin typeface="Arial"/>
                          <a:cs typeface="Arial"/>
                        </a:rPr>
                        <a:t>1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456565" algn="l"/>
                        </a:tabLst>
                      </a:pPr>
                      <a:r>
                        <a:rPr sz="1500" u="sng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4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u="sng" spc="1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spc="10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u="sng" spc="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u="sng" spc="10" dirty="0" smtClean="0"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5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192405" algn="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2200" baseline="-22222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73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200" baseline="-22222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165735" algn="r">
                        <a:lnSpc>
                          <a:spcPts val="515"/>
                        </a:lnSpc>
                      </a:pP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41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05410">
                        <a:lnSpc>
                          <a:spcPts val="900"/>
                        </a:lnSpc>
                        <a:spcBef>
                          <a:spcPts val="5"/>
                        </a:spcBef>
                      </a:pPr>
                      <a:r>
                        <a:rPr sz="1500" spc="-45" dirty="0">
                          <a:latin typeface="Tahoma"/>
                          <a:cs typeface="Tahoma"/>
                        </a:rPr>
                        <a:t>If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spc="7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4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5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40" dirty="0">
                          <a:latin typeface="Lucida Sans Unicode"/>
                          <a:cs typeface="Lucida Sans Unicode"/>
                        </a:rPr>
                        <a:t>⊥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: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 marL="231775">
                        <a:lnSpc>
                          <a:spcPts val="900"/>
                        </a:lnSpc>
                      </a:pPr>
                      <a:r>
                        <a:rPr sz="1500" i="1" spc="5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spc="5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5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spc="7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4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15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$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25"/>
                        </a:spcBef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  </a:t>
                      </a:r>
                      <a:r>
                        <a:rPr sz="1500" i="1" u="sng" spc="-15" dirty="0" err="1" smtClean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u="sng" spc="-22" baseline="-11111" dirty="0" err="1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u="sng" spc="-22" baseline="-11111" dirty="0" smtClean="0">
                          <a:latin typeface="Arial"/>
                          <a:cs typeface="Arial"/>
                        </a:rPr>
                        <a:t>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6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500" u="sng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dirty="0">
                          <a:latin typeface="Arial"/>
                          <a:cs typeface="Arial"/>
                        </a:rPr>
                        <a:t>x</a:t>
                      </a:r>
                      <a:r>
                        <a:rPr sz="1500" i="1" u="sng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u="sng" spc="-127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u="sng" dirty="0">
                          <a:latin typeface="Tahoma"/>
                          <a:cs typeface="Tahoma"/>
                        </a:rPr>
                        <a:t>)	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525">
                <a:tc>
                  <a:txBody>
                    <a:bodyPr/>
                    <a:lstStyle/>
                    <a:p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7061277" y="4942879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/>
          <p:nvPr/>
        </p:nvSpPr>
        <p:spPr>
          <a:xfrm>
            <a:off x="6952959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8516251" y="922446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>
            <a:off x="74654" y="6495614"/>
            <a:ext cx="869482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18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283134" y="5972260"/>
            <a:ext cx="342396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40" dirty="0">
                <a:latin typeface="Tahoma"/>
                <a:cs typeface="Tahoma"/>
              </a:rPr>
              <a:t>RO </a:t>
            </a:r>
            <a:r>
              <a:rPr sz="1982" spc="-50" dirty="0">
                <a:latin typeface="Tahoma"/>
                <a:cs typeface="Tahoma"/>
              </a:rPr>
              <a:t>simulation via lazy</a:t>
            </a:r>
            <a:r>
              <a:rPr sz="1982" spc="50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sampling</a:t>
            </a:r>
            <a:endParaRPr sz="19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7732001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528194" y="0"/>
            <a:ext cx="85141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20683" y="16042"/>
            <a:ext cx="324816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39">
              <a:lnSpc>
                <a:spcPts val="1754"/>
              </a:lnSpc>
            </a:pPr>
            <a:fld id="{81D60167-4931-47E6-BA6A-407CBD079E47}" type="slidenum">
              <a:rPr spc="-50" dirty="0"/>
              <a:pPr marL="156039">
                <a:lnSpc>
                  <a:spcPts val="1754"/>
                </a:lnSpc>
              </a:pPr>
              <a:t>3</a:t>
            </a:fld>
            <a:r>
              <a:rPr spc="-50" dirty="0"/>
              <a:t>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49972" y="1835290"/>
            <a:ext cx="4489788" cy="189398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 marR="10067" indent="544878">
              <a:lnSpc>
                <a:spcPct val="101200"/>
              </a:lnSpc>
            </a:pPr>
            <a:r>
              <a:rPr sz="4062" b="1" spc="-426" dirty="0">
                <a:latin typeface="Arial Black"/>
                <a:cs typeface="Arial Black"/>
              </a:rPr>
              <a:t>Tightness </a:t>
            </a:r>
            <a:r>
              <a:rPr sz="4062" b="1" spc="-466" dirty="0">
                <a:latin typeface="Arial Black"/>
                <a:cs typeface="Arial Black"/>
              </a:rPr>
              <a:t>and  </a:t>
            </a:r>
            <a:r>
              <a:rPr sz="4062" b="1" spc="-386" dirty="0">
                <a:latin typeface="Arial Black"/>
                <a:cs typeface="Arial Black"/>
              </a:rPr>
              <a:t>Mem</a:t>
            </a:r>
            <a:r>
              <a:rPr sz="4062" b="1" spc="-426" dirty="0">
                <a:latin typeface="Arial Black"/>
                <a:cs typeface="Arial Black"/>
              </a:rPr>
              <a:t>o</a:t>
            </a:r>
            <a:r>
              <a:rPr sz="4062" b="1" spc="-367" dirty="0">
                <a:latin typeface="Arial Black"/>
                <a:cs typeface="Arial Black"/>
              </a:rPr>
              <a:t>ry-Tightness</a:t>
            </a:r>
            <a:endParaRPr sz="406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001059307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225" y="172812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1:  </a:t>
            </a:r>
            <a:r>
              <a:rPr spc="-89" dirty="0"/>
              <a:t>Random </a:t>
            </a:r>
            <a:r>
              <a:rPr spc="-59" dirty="0"/>
              <a:t>Oracle</a:t>
            </a:r>
            <a:r>
              <a:rPr spc="149" dirty="0"/>
              <a:t> </a:t>
            </a:r>
            <a:r>
              <a:rPr spc="-50" dirty="0"/>
              <a:t>Simulation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45081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2700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187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386014" y="4937318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4277696" y="4892186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/>
          <p:nvPr/>
        </p:nvSpPr>
        <p:spPr>
          <a:xfrm>
            <a:off x="5291386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1" name="object 11"/>
          <p:cNvSpPr/>
          <p:nvPr/>
        </p:nvSpPr>
        <p:spPr>
          <a:xfrm>
            <a:off x="5291386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 txBox="1"/>
          <p:nvPr/>
        </p:nvSpPr>
        <p:spPr>
          <a:xfrm>
            <a:off x="5828948" y="916883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52960" y="172700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7789884" y="168187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6952959" y="232393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/>
          <p:nvPr/>
        </p:nvSpPr>
        <p:spPr>
          <a:xfrm>
            <a:off x="7789884" y="264496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 txBox="1"/>
          <p:nvPr/>
        </p:nvSpPr>
        <p:spPr>
          <a:xfrm>
            <a:off x="5767717" y="1871064"/>
            <a:ext cx="2168135" cy="8013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30" dirty="0">
                <a:solidFill>
                  <a:srgbClr val="66952D"/>
                </a:solidFill>
                <a:latin typeface="Arial"/>
                <a:cs typeface="Arial"/>
              </a:rPr>
              <a:t>K </a:t>
            </a:r>
            <a:r>
              <a:rPr sz="1486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spc="-9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$</a:t>
            </a:r>
            <a:endParaRPr sz="1486">
              <a:latin typeface="Tahoma"/>
              <a:cs typeface="Tahoma"/>
            </a:endParaRPr>
          </a:p>
          <a:p>
            <a:pPr marL="1292356">
              <a:spcBef>
                <a:spcPts val="287"/>
              </a:spcBef>
              <a:tabLst>
                <a:tab pos="2141762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 </a:t>
            </a:r>
            <a:r>
              <a:rPr sz="1486" u="sng" spc="30" dirty="0">
                <a:latin typeface="Times New Roman"/>
                <a:cs typeface="Times New Roman"/>
              </a:rPr>
              <a:t> </a:t>
            </a:r>
            <a:r>
              <a:rPr sz="1486" i="1" u="sng" spc="-40" dirty="0">
                <a:latin typeface="Arial"/>
                <a:cs typeface="Arial"/>
              </a:rPr>
              <a:t>x</a:t>
            </a:r>
            <a:r>
              <a:rPr sz="1486" u="sng" spc="-59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  <a:p>
            <a:pPr marL="1184135">
              <a:spcBef>
                <a:spcPts val="595"/>
              </a:spcBef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u="sng" spc="-59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i="1" u="sng" spc="-79" dirty="0">
                <a:solidFill>
                  <a:srgbClr val="66952D"/>
                </a:solidFill>
                <a:latin typeface="Arial"/>
                <a:cs typeface="Arial"/>
              </a:rPr>
              <a:t>PRF</a:t>
            </a:r>
            <a:r>
              <a:rPr sz="1486" i="1" u="sng" spc="149" baseline="-11111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r>
              <a:rPr sz="1486" i="1" u="sng" spc="-133" baseline="-11111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u="sng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u="sng" spc="-69" dirty="0">
                <a:solidFill>
                  <a:srgbClr val="66952D"/>
                </a:solidFill>
                <a:latin typeface="Arial"/>
                <a:cs typeface="Arial"/>
              </a:rPr>
              <a:t>x</a:t>
            </a:r>
            <a:r>
              <a:rPr sz="1486" u="sng" spc="73" baseline="-11111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u="sng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952959" y="392909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789884" y="425012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 txBox="1"/>
          <p:nvPr/>
        </p:nvSpPr>
        <p:spPr>
          <a:xfrm>
            <a:off x="6927792" y="3282893"/>
            <a:ext cx="1007935" cy="9891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  <a:p>
            <a:pPr>
              <a:spcBef>
                <a:spcPts val="10"/>
              </a:spcBef>
            </a:pPr>
            <a:endParaRPr sz="1387">
              <a:latin typeface="Times New Roman"/>
              <a:cs typeface="Times New Roman"/>
            </a:endParaRPr>
          </a:p>
          <a:p>
            <a:pPr marL="108221" algn="ctr">
              <a:tabLst>
                <a:tab pos="95636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  </a:t>
            </a:r>
            <a:r>
              <a:rPr sz="1486" i="1" u="sng" spc="-30" dirty="0">
                <a:latin typeface="Arial"/>
                <a:cs typeface="Arial"/>
              </a:rPr>
              <a:t>x</a:t>
            </a:r>
            <a:r>
              <a:rPr sz="1486" i="1" u="sng" spc="-44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  <a:p>
            <a:pPr marR="67952" algn="ctr">
              <a:spcBef>
                <a:spcPts val="743"/>
              </a:spcBef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u="sng" spc="-89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i="1" u="sng" spc="-40" dirty="0">
                <a:solidFill>
                  <a:srgbClr val="66952D"/>
                </a:solidFill>
                <a:latin typeface="Arial"/>
                <a:cs typeface="Arial"/>
              </a:rPr>
              <a:t>PRF</a:t>
            </a:r>
            <a:r>
              <a:rPr sz="1486" i="1" u="sng" spc="-59" baseline="-11111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r>
              <a:rPr sz="1486" i="1" u="sng" spc="-268" baseline="-11111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u="sng" spc="-20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u="sng" spc="-20" dirty="0">
                <a:solidFill>
                  <a:srgbClr val="66952D"/>
                </a:solidFill>
                <a:latin typeface="Arial"/>
                <a:cs typeface="Arial"/>
              </a:rPr>
              <a:t>x</a:t>
            </a:r>
            <a:r>
              <a:rPr sz="1486" i="1" u="sng" spc="-30" baseline="-11111" dirty="0">
                <a:solidFill>
                  <a:srgbClr val="66952D"/>
                </a:solidFill>
                <a:latin typeface="Arial"/>
                <a:cs typeface="Arial"/>
              </a:rPr>
              <a:t>q</a:t>
            </a:r>
            <a:r>
              <a:rPr sz="1486" i="1" u="sng" spc="-327" baseline="-11111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61277" y="4937318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2" name="object 22"/>
          <p:cNvSpPr/>
          <p:nvPr/>
        </p:nvSpPr>
        <p:spPr>
          <a:xfrm>
            <a:off x="6952959" y="4892186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/>
          <p:nvPr/>
        </p:nvSpPr>
        <p:spPr>
          <a:xfrm>
            <a:off x="7966649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4" name="object 24"/>
          <p:cNvSpPr/>
          <p:nvPr/>
        </p:nvSpPr>
        <p:spPr>
          <a:xfrm>
            <a:off x="7966649" y="1459477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5" name="object 25"/>
          <p:cNvSpPr txBox="1"/>
          <p:nvPr/>
        </p:nvSpPr>
        <p:spPr>
          <a:xfrm>
            <a:off x="8516251" y="916883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43781" y="6240349"/>
            <a:ext cx="387799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18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61672" y="5566204"/>
            <a:ext cx="5181880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9" dirty="0">
                <a:latin typeface="Tahoma"/>
                <a:cs typeface="Tahoma"/>
              </a:rPr>
              <a:t>Memory efficient </a:t>
            </a:r>
            <a:r>
              <a:rPr sz="1982" spc="40" dirty="0">
                <a:latin typeface="Tahoma"/>
                <a:cs typeface="Tahoma"/>
              </a:rPr>
              <a:t>RO </a:t>
            </a:r>
            <a:r>
              <a:rPr sz="1982" spc="-50" dirty="0">
                <a:latin typeface="Tahoma"/>
                <a:cs typeface="Tahoma"/>
              </a:rPr>
              <a:t>simulation </a:t>
            </a:r>
            <a:r>
              <a:rPr sz="1982" spc="-69" dirty="0">
                <a:latin typeface="Tahoma"/>
                <a:cs typeface="Tahoma"/>
              </a:rPr>
              <a:t>[Bernstein</a:t>
            </a:r>
            <a:r>
              <a:rPr sz="1982" spc="268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2011]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85057446"/>
      </p:ext>
    </p:extLst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9805" y="46002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2:  </a:t>
            </a:r>
            <a:r>
              <a:rPr spc="-79" dirty="0"/>
              <a:t>Unforgeability of</a:t>
            </a:r>
            <a:r>
              <a:rPr spc="188" dirty="0"/>
              <a:t> </a:t>
            </a:r>
            <a:r>
              <a:rPr spc="-89" dirty="0"/>
              <a:t>Signatures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50663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32564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277696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5291386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4360846" y="4798990"/>
            <a:ext cx="928661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900998" algn="l"/>
              </a:tabLst>
            </a:pPr>
            <a:r>
              <a:rPr sz="991" u="sng" spc="10" dirty="0">
                <a:latin typeface="Times New Roman"/>
                <a:cs typeface="Times New Roman"/>
              </a:rPr>
              <a:t> 	</a:t>
            </a:r>
            <a:endParaRPr sz="991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8948" y="922446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89884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6952959" y="232949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7789884" y="265052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6952959" y="393465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/>
          <p:nvPr/>
        </p:nvSpPr>
        <p:spPr>
          <a:xfrm>
            <a:off x="7789884" y="425568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280104" y="1453756"/>
          <a:ext cx="2510530" cy="5554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7104">
                <a:tc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3100" baseline="-10582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4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5" dirty="0">
                          <a:latin typeface="Lucida Sans Unicode"/>
                          <a:cs typeface="Lucida Sans Unicode"/>
                        </a:rPr>
                        <a:t>∪{</a:t>
                      </a:r>
                      <a:r>
                        <a:rPr sz="1500" i="1" spc="4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67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45" dirty="0">
                          <a:latin typeface="Lucida Sans Unicode"/>
                          <a:cs typeface="Lucida Sans Unicode"/>
                        </a:rPr>
                        <a:t>}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30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2250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i="1" u="sng" spc="-6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89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ts val="750"/>
                        </a:lnSpc>
                      </a:pPr>
                      <a:r>
                        <a:rPr sz="1500" spc="-229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2200" spc="-345" baseline="-22222" dirty="0">
                          <a:latin typeface="Tahoma"/>
                          <a:cs typeface="Tahoma"/>
                        </a:rPr>
                        <a:t>.</a:t>
                      </a:r>
                      <a:endParaRPr sz="2200" baseline="-22222">
                        <a:latin typeface="Tahoma"/>
                        <a:cs typeface="Tahoma"/>
                      </a:endParaRPr>
                    </a:p>
                    <a:p>
                      <a:pPr marL="82550" algn="ctr">
                        <a:lnSpc>
                          <a:spcPts val="75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u="sng" spc="-22" baseline="-11111" dirty="0">
                          <a:latin typeface="Arial"/>
                          <a:cs typeface="Arial"/>
                        </a:rPr>
                        <a:t>q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0345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i="1" u="sng" spc="-55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u="sng" spc="-82" baseline="-11111" dirty="0">
                          <a:latin typeface="Arial"/>
                          <a:cs typeface="Arial"/>
                        </a:rPr>
                        <a:t>q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500" u="sng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spc="-4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spc="-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60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217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u="sng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500" i="1" u="sng" spc="-1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i="1" u="sng" spc="-5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75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50" dirty="0">
                          <a:latin typeface="Tahoma"/>
                          <a:cs typeface="Tahoma"/>
                        </a:rPr>
                        <a:t>)	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874">
                <a:tc>
                  <a:txBody>
                    <a:bodyPr/>
                    <a:lstStyle/>
                    <a:p>
                      <a:pPr marL="78105">
                        <a:lnSpc>
                          <a:spcPts val="685"/>
                        </a:lnSpc>
                      </a:pPr>
                      <a:r>
                        <a:rPr sz="1500" i="1" spc="-6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89" baseline="-11111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10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5" dirty="0">
                          <a:latin typeface="Lucida Sans Unicode"/>
                          <a:cs typeface="Lucida Sans Unicode"/>
                        </a:rPr>
                        <a:t>∪{</a:t>
                      </a:r>
                      <a:r>
                        <a:rPr sz="1500" i="1" spc="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22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4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25" dirty="0">
                          <a:latin typeface="Lucida Sans Unicode"/>
                          <a:cs typeface="Lucida Sans Unicode"/>
                        </a:rPr>
                        <a:t>}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280">
                <a:tc>
                  <a:txBody>
                    <a:bodyPr/>
                    <a:lstStyle/>
                    <a:p>
                      <a:pPr marL="78105">
                        <a:lnSpc>
                          <a:spcPts val="685"/>
                        </a:lnSpc>
                      </a:pPr>
                      <a:r>
                        <a:rPr sz="1500" i="1" spc="-55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spc="-82" baseline="-11111" dirty="0">
                          <a:latin typeface="Arial"/>
                          <a:cs typeface="Arial"/>
                        </a:rPr>
                        <a:t>q 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 </a:t>
                      </a:r>
                      <a:r>
                        <a:rPr sz="1500" spc="-20" dirty="0"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30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72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0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0029">
                        <a:lnSpc>
                          <a:spcPct val="100000"/>
                        </a:lnSpc>
                      </a:pPr>
                      <a:r>
                        <a:rPr sz="1000" dirty="0">
                          <a:latin typeface="Franklin Gothic Medium"/>
                          <a:cs typeface="Franklin Gothic Medium"/>
                        </a:rPr>
                        <a:t>?</a:t>
                      </a:r>
                      <a:endParaRPr sz="10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4013">
                <a:tc>
                  <a:txBody>
                    <a:bodyPr/>
                    <a:lstStyle/>
                    <a:p>
                      <a:pPr marL="78105">
                        <a:lnSpc>
                          <a:spcPts val="665"/>
                        </a:lnSpc>
                      </a:pPr>
                      <a:r>
                        <a:rPr sz="1500" i="1" spc="-6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latin typeface="Lucida Sans Unicode"/>
                          <a:cs typeface="Lucida Sans Unicode"/>
                        </a:rPr>
                        <a:t>∗  </a:t>
                      </a:r>
                      <a:r>
                        <a:rPr sz="1500" spc="-100" dirty="0">
                          <a:latin typeface="Lucida Sans Unicode"/>
                          <a:cs typeface="Lucida Sans Unicode"/>
                        </a:rPr>
                        <a:t>∈</a:t>
                      </a:r>
                      <a:r>
                        <a:rPr sz="15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endParaRPr sz="15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952959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8516251" y="922446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27738" y="6229369"/>
            <a:ext cx="389403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19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869805" y="5571766"/>
            <a:ext cx="4197851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9" dirty="0">
                <a:latin typeface="Tahoma"/>
                <a:cs typeface="Tahoma"/>
              </a:rPr>
              <a:t>Usual </a:t>
            </a:r>
            <a:r>
              <a:rPr sz="1982" spc="-50" dirty="0">
                <a:latin typeface="Tahoma"/>
                <a:cs typeface="Tahoma"/>
              </a:rPr>
              <a:t>simulation </a:t>
            </a:r>
            <a:r>
              <a:rPr sz="1982" spc="-59" dirty="0">
                <a:latin typeface="Tahoma"/>
                <a:cs typeface="Tahoma"/>
              </a:rPr>
              <a:t>of </a:t>
            </a:r>
            <a:r>
              <a:rPr sz="1982" spc="-69" dirty="0">
                <a:latin typeface="Tahoma"/>
                <a:cs typeface="Tahoma"/>
              </a:rPr>
              <a:t>unforgeability</a:t>
            </a:r>
            <a:r>
              <a:rPr sz="1982" spc="178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game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18685702"/>
      </p:ext>
    </p:extLst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8562" y="126930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2:  </a:t>
            </a:r>
            <a:r>
              <a:rPr spc="-79" dirty="0"/>
              <a:t>Unforgeability of</a:t>
            </a:r>
            <a:r>
              <a:rPr spc="188" dirty="0"/>
              <a:t> </a:t>
            </a:r>
            <a:r>
              <a:rPr spc="-89" dirty="0"/>
              <a:t>Signatures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50663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32564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277696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5291386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4360847" y="4692508"/>
            <a:ext cx="9425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916100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28948" y="922446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89884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6952959" y="232949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7789884" y="265052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6952959" y="393465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/>
          <p:nvPr/>
        </p:nvSpPr>
        <p:spPr>
          <a:xfrm>
            <a:off x="7789884" y="425568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280103" y="1453756"/>
          <a:ext cx="2510530" cy="482274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5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i="1" spc="-60" dirty="0">
                          <a:solidFill>
                            <a:srgbClr val="66952D"/>
                          </a:solidFill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89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sz="1500" spc="40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35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1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15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78105" marR="113030">
                        <a:lnSpc>
                          <a:spcPct val="307900"/>
                        </a:lnSpc>
                      </a:pPr>
                      <a:r>
                        <a:rPr sz="1500" i="1" spc="-55" dirty="0">
                          <a:solidFill>
                            <a:srgbClr val="66952D"/>
                          </a:solidFill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spc="-82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 </a:t>
                      </a:r>
                      <a:r>
                        <a:rPr sz="1500" spc="40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← </a:t>
                      </a:r>
                      <a:r>
                        <a:rPr sz="1500" spc="-2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2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30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65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)  </a:t>
                      </a:r>
                      <a:r>
                        <a:rPr sz="1500" spc="-3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Store</a:t>
                      </a:r>
                      <a:r>
                        <a:rPr sz="1500" spc="-65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∗</a:t>
                      </a:r>
                      <a:endParaRPr sz="1500" baseline="27777">
                        <a:latin typeface="Lucida Sans Unicode"/>
                        <a:cs typeface="Lucida Sans Unicode"/>
                      </a:endParaRPr>
                    </a:p>
                    <a:p>
                      <a:pPr marL="78105">
                        <a:lnSpc>
                          <a:spcPts val="894"/>
                        </a:lnSpc>
                      </a:pPr>
                      <a:r>
                        <a:rPr sz="1500" spc="-3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Rewind</a:t>
                      </a:r>
                      <a:r>
                        <a:rPr sz="1500" spc="-75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500" b="1" spc="-40" dirty="0">
                          <a:solidFill>
                            <a:srgbClr val="66952D"/>
                          </a:solidFill>
                          <a:latin typeface="Arial Black"/>
                          <a:cs typeface="Arial Black"/>
                        </a:rPr>
                        <a:t>A</a:t>
                      </a:r>
                      <a:r>
                        <a:rPr sz="1500" b="1" spc="-60" baseline="-11111" dirty="0">
                          <a:solidFill>
                            <a:srgbClr val="66952D"/>
                          </a:solidFill>
                          <a:latin typeface="Arial Black"/>
                          <a:cs typeface="Arial Black"/>
                        </a:rPr>
                        <a:t>S</a:t>
                      </a:r>
                      <a:endParaRPr sz="1500" baseline="-11111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1500" baseline="-11111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52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lang="en-US" sz="1500" i="1" u="sng" spc="-20" dirty="0" smtClean="0">
                          <a:latin typeface="Arial"/>
                          <a:cs typeface="Arial"/>
                        </a:rPr>
                        <a:t>    </a:t>
                      </a:r>
                      <a:r>
                        <a:rPr sz="1500" u="sng" spc="-30" baseline="-11111" dirty="0" smtClean="0">
                          <a:latin typeface="Arial"/>
                          <a:cs typeface="Arial"/>
                        </a:rPr>
                        <a:t>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2250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lang="en-US" sz="1500" i="1" u="sng" spc="-20" dirty="0" smtClean="0">
                          <a:latin typeface="Arial"/>
                          <a:cs typeface="Arial"/>
                        </a:rPr>
                        <a:t>m</a:t>
                      </a:r>
                      <a:r>
                        <a:rPr lang="en-US" sz="1500" u="sng" spc="-30" baseline="-11111" dirty="0" smtClean="0">
                          <a:latin typeface="Arial"/>
                          <a:cs typeface="Arial"/>
                        </a:rPr>
                        <a:t>1</a:t>
                      </a: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2250" algn="l"/>
                          <a:tab pos="456565" algn="l"/>
                        </a:tabLst>
                      </a:pPr>
                      <a:r>
                        <a:rPr sz="1500" i="1" u="sng" spc="-60" dirty="0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89" baseline="-11111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500" u="sng" spc="-89" baseline="-11111" dirty="0">
                          <a:latin typeface="Arial"/>
                          <a:cs typeface="Arial"/>
                        </a:rPr>
                        <a:t>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ts val="750"/>
                        </a:lnSpc>
                      </a:pPr>
                      <a:r>
                        <a:rPr sz="1500" spc="-229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2200" spc="-345" baseline="-22222" dirty="0">
                          <a:latin typeface="Tahoma"/>
                          <a:cs typeface="Tahoma"/>
                        </a:rPr>
                        <a:t>.</a:t>
                      </a:r>
                      <a:endParaRPr sz="2200" baseline="-22222" dirty="0">
                        <a:latin typeface="Tahoma"/>
                        <a:cs typeface="Tahoma"/>
                      </a:endParaRPr>
                    </a:p>
                    <a:p>
                      <a:pPr marL="82550" algn="ctr">
                        <a:lnSpc>
                          <a:spcPts val="75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500" u="sng" dirty="0" smtClean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15" dirty="0" err="1" smtClean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u="sng" spc="-22" baseline="-11111" dirty="0" err="1" smtClean="0">
                          <a:latin typeface="Arial"/>
                          <a:cs typeface="Arial"/>
                        </a:rPr>
                        <a:t>q</a:t>
                      </a:r>
                      <a:r>
                        <a:rPr lang="en-US" sz="1500" i="1" u="sng" spc="-22" baseline="-11111" dirty="0" smtClean="0">
                          <a:latin typeface="Arial"/>
                          <a:cs typeface="Arial"/>
                        </a:rPr>
                        <a:t>_______</a:t>
                      </a:r>
                      <a:r>
                        <a:rPr lang="el-GR" sz="1500" i="1" u="sng" spc="-55" dirty="0" smtClean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lang="en-US" sz="1500" i="1" u="sng" spc="-82" baseline="-11111" dirty="0" smtClean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u="sng" spc="-22" baseline="-11111" dirty="0">
                          <a:latin typeface="Arial"/>
                          <a:cs typeface="Arial"/>
                        </a:rPr>
                        <a:t>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0345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i="1" u="sng" spc="-82" baseline="-11111" dirty="0">
                          <a:latin typeface="Arial"/>
                          <a:cs typeface="Arial"/>
                        </a:rPr>
                        <a:t>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500" u="sng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spc="-4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spc="-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60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217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u="sng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500" i="1" u="sng" spc="-1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i="1" u="sng" spc="-5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75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50" dirty="0">
                          <a:latin typeface="Tahoma"/>
                          <a:cs typeface="Tahoma"/>
                        </a:rPr>
                        <a:t>)	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952959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8516251" y="922446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0" y="6575699"/>
            <a:ext cx="447155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19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61367" y="6287787"/>
            <a:ext cx="5370632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69" dirty="0">
                <a:latin typeface="Tahoma"/>
                <a:cs typeface="Tahoma"/>
              </a:rPr>
              <a:t>Memory-efficient </a:t>
            </a:r>
            <a:r>
              <a:rPr sz="1982" spc="-50" dirty="0">
                <a:latin typeface="Tahoma"/>
                <a:cs typeface="Tahoma"/>
              </a:rPr>
              <a:t>simulation </a:t>
            </a:r>
            <a:r>
              <a:rPr sz="1982" spc="-59" dirty="0">
                <a:latin typeface="Tahoma"/>
                <a:cs typeface="Tahoma"/>
              </a:rPr>
              <a:t>of </a:t>
            </a:r>
            <a:r>
              <a:rPr sz="1982" spc="-69" dirty="0">
                <a:latin typeface="Tahoma"/>
                <a:cs typeface="Tahoma"/>
              </a:rPr>
              <a:t>unforgeability</a:t>
            </a:r>
            <a:r>
              <a:rPr sz="1982" spc="277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game</a:t>
            </a:r>
            <a:endParaRPr sz="1982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01848585"/>
      </p:ext>
    </p:extLst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8141" y="7816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2:  </a:t>
            </a:r>
            <a:r>
              <a:rPr spc="-79" dirty="0"/>
              <a:t>Unforgeability of</a:t>
            </a:r>
            <a:r>
              <a:rPr spc="188" dirty="0"/>
              <a:t> </a:t>
            </a:r>
            <a:r>
              <a:rPr spc="-89" dirty="0"/>
              <a:t>Signatures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50663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32564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277696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5291386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5828948" y="922446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9884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/>
          <p:nvPr/>
        </p:nvSpPr>
        <p:spPr>
          <a:xfrm>
            <a:off x="6952959" y="232949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7789884" y="265052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6952959" y="393465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7789884" y="425568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 txBox="1"/>
          <p:nvPr/>
        </p:nvSpPr>
        <p:spPr>
          <a:xfrm>
            <a:off x="4360847" y="4689583"/>
            <a:ext cx="9425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916100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280103" y="1453756"/>
          <a:ext cx="2510530" cy="54066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5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500" i="1" spc="-60" dirty="0">
                          <a:solidFill>
                            <a:srgbClr val="66952D"/>
                          </a:solidFill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89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sz="1500" spc="40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35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1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15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78105">
                        <a:lnSpc>
                          <a:spcPts val="630"/>
                        </a:lnSpc>
                        <a:spcBef>
                          <a:spcPts val="229"/>
                        </a:spcBef>
                      </a:pPr>
                      <a:r>
                        <a:rPr sz="1500" i="1" spc="-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 </a:t>
                      </a:r>
                      <a:r>
                        <a:rPr sz="1500" i="1" spc="1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9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284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?</a:t>
                      </a:r>
                      <a:r>
                        <a:rPr sz="1500" spc="225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∗</a:t>
                      </a:r>
                      <a:endParaRPr sz="1500" baseline="27777">
                        <a:latin typeface="Lucida Sans Unicode"/>
                        <a:cs typeface="Lucida Sans Unicode"/>
                      </a:endParaRPr>
                    </a:p>
                    <a:p>
                      <a:pPr marL="153670">
                        <a:lnSpc>
                          <a:spcPts val="330"/>
                        </a:lnSpc>
                      </a:pPr>
                      <a:r>
                        <a:rPr sz="100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500" i="1" spc="-55" dirty="0">
                          <a:solidFill>
                            <a:srgbClr val="66952D"/>
                          </a:solidFill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spc="-82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  </a:t>
                      </a:r>
                      <a:r>
                        <a:rPr sz="1500" spc="40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← </a:t>
                      </a:r>
                      <a:r>
                        <a:rPr sz="1500" spc="-2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2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30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72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 marL="78105">
                        <a:lnSpc>
                          <a:spcPts val="630"/>
                        </a:lnSpc>
                        <a:spcBef>
                          <a:spcPts val="259"/>
                        </a:spcBef>
                      </a:pPr>
                      <a:r>
                        <a:rPr sz="1500" i="1" spc="-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 </a:t>
                      </a:r>
                      <a:r>
                        <a:rPr sz="1500" i="1" spc="1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9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284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?</a:t>
                      </a:r>
                      <a:r>
                        <a:rPr sz="1500" spc="270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∗</a:t>
                      </a:r>
                      <a:endParaRPr sz="1500" baseline="27777">
                        <a:latin typeface="Lucida Sans Unicode"/>
                        <a:cs typeface="Lucida Sans Unicode"/>
                      </a:endParaRPr>
                    </a:p>
                    <a:p>
                      <a:pPr marL="153670">
                        <a:lnSpc>
                          <a:spcPts val="330"/>
                        </a:lnSpc>
                      </a:pPr>
                      <a:r>
                        <a:rPr sz="1000" i="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0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30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2250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i="1" u="sng" spc="-6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89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ts val="750"/>
                        </a:lnSpc>
                      </a:pPr>
                      <a:r>
                        <a:rPr sz="1500" spc="-229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2200" spc="-345" baseline="-22222" dirty="0">
                          <a:latin typeface="Tahoma"/>
                          <a:cs typeface="Tahoma"/>
                        </a:rPr>
                        <a:t>.</a:t>
                      </a:r>
                      <a:endParaRPr sz="2200" baseline="-22222">
                        <a:latin typeface="Tahoma"/>
                        <a:cs typeface="Tahoma"/>
                      </a:endParaRPr>
                    </a:p>
                    <a:p>
                      <a:pPr marL="82550" algn="ctr">
                        <a:lnSpc>
                          <a:spcPts val="75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u="sng" spc="-22" baseline="-11111" dirty="0">
                          <a:latin typeface="Arial"/>
                          <a:cs typeface="Arial"/>
                        </a:rPr>
                        <a:t>q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220345" algn="l"/>
                          <a:tab pos="456565" algn="l"/>
                        </a:tabLst>
                      </a:pPr>
                      <a:r>
                        <a:rPr sz="10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2200" i="1" spc="-82" baseline="7407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000" i="1" u="sng" spc="-55" dirty="0">
                          <a:latin typeface="Arial"/>
                          <a:cs typeface="Arial"/>
                        </a:rPr>
                        <a:t>q	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spcBef>
                          <a:spcPts val="645"/>
                        </a:spcBef>
                        <a:tabLst>
                          <a:tab pos="511175" algn="l"/>
                        </a:tabLst>
                      </a:pPr>
                      <a:r>
                        <a:rPr sz="1500" u="sng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spc="-4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spc="-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60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217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u="sng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500" i="1" u="sng" spc="-1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i="1" u="sng" spc="-5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75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50" dirty="0">
                          <a:latin typeface="Tahoma"/>
                          <a:cs typeface="Tahoma"/>
                        </a:rPr>
                        <a:t>)	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952959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8516251" y="922446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>
            <a:off x="150020" y="6450036"/>
            <a:ext cx="493220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19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66792" y="5571767"/>
            <a:ext cx="5370632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69" dirty="0">
                <a:latin typeface="Tahoma"/>
                <a:cs typeface="Tahoma"/>
              </a:rPr>
              <a:t>Memory-efficient </a:t>
            </a:r>
            <a:r>
              <a:rPr sz="1982" spc="-50" dirty="0">
                <a:latin typeface="Tahoma"/>
                <a:cs typeface="Tahoma"/>
              </a:rPr>
              <a:t>simulation </a:t>
            </a:r>
            <a:r>
              <a:rPr sz="1982" spc="-59" dirty="0">
                <a:latin typeface="Tahoma"/>
                <a:cs typeface="Tahoma"/>
              </a:rPr>
              <a:t>of </a:t>
            </a:r>
            <a:r>
              <a:rPr sz="1982" spc="-69" dirty="0">
                <a:latin typeface="Tahoma"/>
                <a:cs typeface="Tahoma"/>
              </a:rPr>
              <a:t>unforgeability</a:t>
            </a:r>
            <a:r>
              <a:rPr sz="1982" spc="277" dirty="0">
                <a:latin typeface="Tahoma"/>
                <a:cs typeface="Tahoma"/>
              </a:rPr>
              <a:t> </a:t>
            </a:r>
            <a:r>
              <a:rPr sz="1982" spc="-119" dirty="0">
                <a:latin typeface="Tahoma"/>
                <a:cs typeface="Tahoma"/>
              </a:rPr>
              <a:t>game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2506822"/>
      </p:ext>
    </p:extLst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2520" y="7816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Example </a:t>
            </a:r>
            <a:r>
              <a:rPr spc="-178" dirty="0"/>
              <a:t>2:  </a:t>
            </a:r>
            <a:r>
              <a:rPr spc="-79" dirty="0"/>
              <a:t>Unforgeability of</a:t>
            </a:r>
            <a:r>
              <a:rPr spc="188" dirty="0"/>
              <a:t> </a:t>
            </a:r>
            <a:r>
              <a:rPr spc="-89" dirty="0"/>
              <a:t>Signatures</a:t>
            </a:r>
          </a:p>
        </p:txBody>
      </p:sp>
      <p:sp>
        <p:nvSpPr>
          <p:cNvPr id="3" name="object 3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616123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61367" y="950663"/>
            <a:ext cx="315846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69" dirty="0">
                <a:latin typeface="Arial Black"/>
                <a:cs typeface="Arial Black"/>
              </a:rPr>
              <a:t>P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277697" y="1732564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114621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277696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5291386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5828948" y="922446"/>
            <a:ext cx="512148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73" baseline="-10582" dirty="0">
                <a:latin typeface="Arial Black"/>
                <a:cs typeface="Arial Black"/>
              </a:rPr>
              <a:t>P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89884" y="168743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/>
          <p:nvPr/>
        </p:nvSpPr>
        <p:spPr>
          <a:xfrm>
            <a:off x="6952959" y="232949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7789884" y="265052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6952959" y="393465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7789884" y="425568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 txBox="1"/>
          <p:nvPr/>
        </p:nvSpPr>
        <p:spPr>
          <a:xfrm>
            <a:off x="4360847" y="4689583"/>
            <a:ext cx="9425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916100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5280103" y="1453755"/>
          <a:ext cx="2510530" cy="52914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100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  <a:spcBef>
                          <a:spcPts val="860"/>
                        </a:spcBef>
                      </a:pPr>
                      <a:r>
                        <a:rPr sz="1500" i="1" spc="-60" dirty="0">
                          <a:solidFill>
                            <a:srgbClr val="66952D"/>
                          </a:solidFill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89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  </a:t>
                      </a:r>
                      <a:r>
                        <a:rPr sz="1500" spc="40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35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1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15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 marL="78105">
                        <a:lnSpc>
                          <a:spcPts val="630"/>
                        </a:lnSpc>
                        <a:spcBef>
                          <a:spcPts val="229"/>
                        </a:spcBef>
                      </a:pPr>
                      <a:r>
                        <a:rPr sz="1500" i="1" spc="-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 </a:t>
                      </a:r>
                      <a:r>
                        <a:rPr sz="1500" i="1" spc="1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9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284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?</a:t>
                      </a:r>
                      <a:r>
                        <a:rPr sz="1500" spc="225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∗</a:t>
                      </a:r>
                      <a:endParaRPr sz="1500" baseline="27777" dirty="0">
                        <a:latin typeface="Lucida Sans Unicode"/>
                        <a:cs typeface="Lucida Sans Unicode"/>
                      </a:endParaRPr>
                    </a:p>
                    <a:p>
                      <a:pPr marL="153670">
                        <a:lnSpc>
                          <a:spcPts val="330"/>
                        </a:lnSpc>
                      </a:pPr>
                      <a:r>
                        <a:rPr sz="100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sz="1500" i="1" spc="-55" dirty="0">
                          <a:solidFill>
                            <a:srgbClr val="66952D"/>
                          </a:solidFill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spc="-82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  </a:t>
                      </a:r>
                      <a:r>
                        <a:rPr sz="1500" spc="40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← </a:t>
                      </a:r>
                      <a:r>
                        <a:rPr sz="1500" spc="-2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2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30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72" baseline="-1111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)</a:t>
                      </a:r>
                      <a:endParaRPr sz="1500" dirty="0">
                        <a:latin typeface="Tahoma"/>
                        <a:cs typeface="Tahoma"/>
                      </a:endParaRPr>
                    </a:p>
                    <a:p>
                      <a:pPr marL="78105">
                        <a:lnSpc>
                          <a:spcPts val="630"/>
                        </a:lnSpc>
                        <a:spcBef>
                          <a:spcPts val="259"/>
                        </a:spcBef>
                      </a:pPr>
                      <a:r>
                        <a:rPr sz="1500" i="1" spc="-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 </a:t>
                      </a:r>
                      <a:r>
                        <a:rPr sz="1500" i="1" spc="135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9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284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?</a:t>
                      </a:r>
                      <a:r>
                        <a:rPr sz="1500" spc="270" baseline="50000" dirty="0">
                          <a:solidFill>
                            <a:srgbClr val="66952D"/>
                          </a:solidFill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500" i="1" spc="-60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solidFill>
                            <a:srgbClr val="66952D"/>
                          </a:solidFill>
                          <a:latin typeface="Lucida Sans Unicode"/>
                          <a:cs typeface="Lucida Sans Unicode"/>
                        </a:rPr>
                        <a:t>∗</a:t>
                      </a:r>
                      <a:endParaRPr sz="1500" baseline="27777" dirty="0">
                        <a:latin typeface="Lucida Sans Unicode"/>
                        <a:cs typeface="Lucida Sans Unicode"/>
                      </a:endParaRPr>
                    </a:p>
                    <a:p>
                      <a:pPr marL="153670">
                        <a:lnSpc>
                          <a:spcPts val="330"/>
                        </a:lnSpc>
                      </a:pPr>
                      <a:r>
                        <a:rPr sz="1000" i="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endParaRPr sz="1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909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30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2250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i="1" u="sng" spc="-6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89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ts val="750"/>
                        </a:lnSpc>
                      </a:pPr>
                      <a:r>
                        <a:rPr sz="1500" spc="-229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2200" spc="-345" baseline="-22222" dirty="0">
                          <a:latin typeface="Tahoma"/>
                          <a:cs typeface="Tahoma"/>
                        </a:rPr>
                        <a:t>.</a:t>
                      </a:r>
                      <a:endParaRPr sz="2200" baseline="-22222" dirty="0">
                        <a:latin typeface="Tahoma"/>
                        <a:cs typeface="Tahoma"/>
                      </a:endParaRPr>
                    </a:p>
                    <a:p>
                      <a:pPr marL="82550" algn="ctr">
                        <a:lnSpc>
                          <a:spcPts val="75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u="sng" spc="-22" baseline="-11111" dirty="0">
                          <a:latin typeface="Arial"/>
                          <a:cs typeface="Arial"/>
                        </a:rPr>
                        <a:t>q	</a:t>
                      </a:r>
                      <a:endParaRPr sz="1500" baseline="-11111" dirty="0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220345" algn="l"/>
                          <a:tab pos="456565" algn="l"/>
                        </a:tabLst>
                      </a:pPr>
                      <a:r>
                        <a:rPr sz="10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2200" i="1" spc="-82" baseline="7407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000" i="1" u="sng" spc="-55" dirty="0">
                          <a:latin typeface="Arial"/>
                          <a:cs typeface="Arial"/>
                        </a:rPr>
                        <a:t>q	</a:t>
                      </a:r>
                      <a:endParaRPr sz="100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spcBef>
                          <a:spcPts val="645"/>
                        </a:spcBef>
                        <a:tabLst>
                          <a:tab pos="511175" algn="l"/>
                        </a:tabLst>
                      </a:pPr>
                      <a:r>
                        <a:rPr sz="1500" u="sng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u="sng" spc="-4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u="sng" spc="-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60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217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u="sng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500" i="1" u="sng" spc="-1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i="1" u="sng" spc="-5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75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u="sng" spc="-50" dirty="0">
                          <a:latin typeface="Tahoma"/>
                          <a:cs typeface="Tahoma"/>
                        </a:rPr>
                        <a:t>)	</a:t>
                      </a:r>
                      <a:endParaRPr sz="1500" dirty="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6952959" y="489774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7966649" y="1465040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8516251" y="922446"/>
            <a:ext cx="48698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r>
              <a:rPr sz="3121" b="1" spc="-355" baseline="-10582" dirty="0">
                <a:latin typeface="Arial Black"/>
                <a:cs typeface="Arial Black"/>
              </a:rPr>
              <a:t>S</a:t>
            </a:r>
            <a:endParaRPr sz="3121" baseline="-10582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85196" y="6433641"/>
            <a:ext cx="577068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19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12260" y="5571767"/>
            <a:ext cx="727954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89" dirty="0">
                <a:solidFill>
                  <a:srgbClr val="66952D"/>
                </a:solidFill>
                <a:latin typeface="Tahoma"/>
                <a:cs typeface="Tahoma"/>
              </a:rPr>
              <a:t>Important:  </a:t>
            </a:r>
            <a:r>
              <a:rPr sz="1982" spc="-50" dirty="0">
                <a:solidFill>
                  <a:srgbClr val="66952D"/>
                </a:solidFill>
                <a:latin typeface="Tahoma"/>
                <a:cs typeface="Tahoma"/>
              </a:rPr>
              <a:t>Coins </a:t>
            </a:r>
            <a:r>
              <a:rPr sz="1982" spc="-59" dirty="0">
                <a:solidFill>
                  <a:srgbClr val="66952D"/>
                </a:solidFill>
                <a:latin typeface="Tahoma"/>
                <a:cs typeface="Tahoma"/>
              </a:rPr>
              <a:t>of </a:t>
            </a:r>
            <a:r>
              <a:rPr sz="1982" b="1" spc="-6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103" baseline="-11904" dirty="0">
                <a:solidFill>
                  <a:srgbClr val="66952D"/>
                </a:solidFill>
                <a:latin typeface="Arial Black"/>
                <a:cs typeface="Arial Black"/>
              </a:rPr>
              <a:t>P  </a:t>
            </a:r>
            <a:r>
              <a:rPr sz="1982" spc="-99" dirty="0">
                <a:solidFill>
                  <a:srgbClr val="66952D"/>
                </a:solidFill>
                <a:latin typeface="Tahoma"/>
                <a:cs typeface="Tahoma"/>
              </a:rPr>
              <a:t>and </a:t>
            </a:r>
            <a:r>
              <a:rPr sz="1982" b="1" spc="-12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192" baseline="-11904" dirty="0">
                <a:solidFill>
                  <a:srgbClr val="66952D"/>
                </a:solidFill>
                <a:latin typeface="Arial Black"/>
                <a:cs typeface="Arial Black"/>
              </a:rPr>
              <a:t>S  </a:t>
            </a:r>
            <a:r>
              <a:rPr sz="1982" spc="-119" dirty="0">
                <a:solidFill>
                  <a:srgbClr val="66952D"/>
                </a:solidFill>
                <a:latin typeface="Tahoma"/>
                <a:cs typeface="Tahoma"/>
              </a:rPr>
              <a:t>have </a:t>
            </a:r>
            <a:r>
              <a:rPr sz="1982" spc="-20" dirty="0">
                <a:solidFill>
                  <a:srgbClr val="66952D"/>
                </a:solidFill>
                <a:latin typeface="Tahoma"/>
                <a:cs typeface="Tahoma"/>
              </a:rPr>
              <a:t>to </a:t>
            </a:r>
            <a:r>
              <a:rPr sz="1982" spc="-99" dirty="0">
                <a:solidFill>
                  <a:srgbClr val="66952D"/>
                </a:solidFill>
                <a:latin typeface="Tahoma"/>
                <a:cs typeface="Tahoma"/>
              </a:rPr>
              <a:t>be </a:t>
            </a:r>
            <a:r>
              <a:rPr sz="1982" spc="-89" dirty="0">
                <a:solidFill>
                  <a:srgbClr val="66952D"/>
                </a:solidFill>
                <a:latin typeface="Tahoma"/>
                <a:cs typeface="Tahoma"/>
              </a:rPr>
              <a:t>stored </a:t>
            </a:r>
            <a:r>
              <a:rPr sz="1982" spc="11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982" spc="-79" dirty="0">
                <a:solidFill>
                  <a:srgbClr val="66952D"/>
                </a:solidFill>
                <a:latin typeface="Tahoma"/>
                <a:cs typeface="Tahoma"/>
              </a:rPr>
              <a:t>memory-efficiently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151111410"/>
      </p:ext>
    </p:extLst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ftr" sz="quarter" idx="4294967295"/>
          </p:nvPr>
        </p:nvSpPr>
        <p:spPr>
          <a:xfrm>
            <a:off x="1528194" y="0"/>
            <a:ext cx="0" cy="9002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1528194" y="0"/>
            <a:ext cx="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335">
              <a:lnSpc>
                <a:spcPts val="1754"/>
              </a:lnSpc>
            </a:pPr>
            <a:r>
              <a:rPr spc="-50" dirty="0"/>
              <a:t>20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91164" y="2451231"/>
            <a:ext cx="3407608" cy="625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z="4062" b="1" spc="-555" dirty="0">
                <a:latin typeface="Arial Black"/>
                <a:cs typeface="Arial Black"/>
              </a:rPr>
              <a:t>Lower</a:t>
            </a:r>
            <a:r>
              <a:rPr sz="4062" b="1" spc="-10" dirty="0">
                <a:latin typeface="Arial Black"/>
                <a:cs typeface="Arial Black"/>
              </a:rPr>
              <a:t> </a:t>
            </a:r>
            <a:r>
              <a:rPr sz="4062" b="1" spc="-436" dirty="0">
                <a:latin typeface="Arial Black"/>
                <a:cs typeface="Arial Black"/>
              </a:rPr>
              <a:t>Bounds</a:t>
            </a:r>
            <a:endParaRPr sz="406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18118009"/>
      </p:ext>
    </p:extLst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7089" y="227955"/>
            <a:ext cx="20838253" cy="4269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79" dirty="0"/>
              <a:t>Unforgeability </a:t>
            </a:r>
            <a:r>
              <a:rPr spc="-129" dirty="0"/>
              <a:t>and</a:t>
            </a:r>
            <a:r>
              <a:rPr spc="129" dirty="0"/>
              <a:t> </a:t>
            </a:r>
            <a:r>
              <a:rPr spc="-50" dirty="0"/>
              <a:t>Multi-Unforgeability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4457479" y="148040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 txBox="1"/>
          <p:nvPr/>
        </p:nvSpPr>
        <p:spPr>
          <a:xfrm>
            <a:off x="7135113" y="4958656"/>
            <a:ext cx="16434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161701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5553" y="968640"/>
            <a:ext cx="970185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4459" b="1" spc="-192" baseline="7407" dirty="0">
                <a:latin typeface="Arial Black"/>
                <a:cs typeface="Arial Black"/>
              </a:rPr>
              <a:t>G</a:t>
            </a:r>
            <a:r>
              <a:rPr sz="2081" spc="-129" dirty="0">
                <a:latin typeface="Arial"/>
                <a:cs typeface="Arial"/>
              </a:rPr>
              <a:t>Forge</a:t>
            </a:r>
            <a:endParaRPr sz="2081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5976" y="1702803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6119053" y="234486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6955976" y="266590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6119053" y="395002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/>
          <p:nvPr/>
        </p:nvSpPr>
        <p:spPr>
          <a:xfrm>
            <a:off x="6955976" y="4271057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46196" y="1469126"/>
          <a:ext cx="2510530" cy="50492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1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525">
                <a:tc rowSpan="2"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570"/>
                        </a:spcBef>
                      </a:pPr>
                      <a:r>
                        <a:rPr sz="1500" b="1" spc="-100" dirty="0">
                          <a:latin typeface="Arial Black"/>
                          <a:cs typeface="Arial Black"/>
                        </a:rPr>
                        <a:t>win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0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500" i="1" spc="-30" dirty="0">
                          <a:latin typeface="Arial"/>
                          <a:cs typeface="Arial"/>
                        </a:rPr>
                        <a:t>pk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1387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1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spcBef>
                          <a:spcPts val="655"/>
                        </a:spcBef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2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u="sng" spc="-30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2250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i="1" u="sng" spc="-6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u="sng" spc="-89" baseline="-11111" dirty="0">
                          <a:latin typeface="Arial"/>
                          <a:cs typeface="Arial"/>
                        </a:rPr>
                        <a:t>1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56515" algn="ctr">
                        <a:lnSpc>
                          <a:spcPts val="750"/>
                        </a:lnSpc>
                      </a:pPr>
                      <a:r>
                        <a:rPr sz="1500" spc="-229" dirty="0">
                          <a:latin typeface="Tahoma"/>
                          <a:cs typeface="Tahoma"/>
                        </a:rPr>
                        <a:t>.</a:t>
                      </a:r>
                      <a:r>
                        <a:rPr sz="2200" spc="-345" baseline="-22222" dirty="0">
                          <a:latin typeface="Tahoma"/>
                          <a:cs typeface="Tahoma"/>
                        </a:rPr>
                        <a:t>.</a:t>
                      </a:r>
                      <a:endParaRPr sz="2200" baseline="-22222">
                        <a:latin typeface="Tahoma"/>
                        <a:cs typeface="Tahoma"/>
                      </a:endParaRPr>
                    </a:p>
                    <a:p>
                      <a:pPr marL="82550" algn="ctr">
                        <a:lnSpc>
                          <a:spcPts val="750"/>
                        </a:lnSpc>
                      </a:pPr>
                      <a:r>
                        <a:rPr sz="1500" dirty="0">
                          <a:latin typeface="Tahoma"/>
                          <a:cs typeface="Tahoma"/>
                        </a:rPr>
                        <a:t>.</a:t>
                      </a:r>
                      <a:endParaRPr sz="1500">
                        <a:latin typeface="Tahoma"/>
                        <a:cs typeface="Tahom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  <a:tabLst>
                          <a:tab pos="51117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500" u="sng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500" i="1" u="sng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u="sng" spc="-22" baseline="-11111" dirty="0">
                          <a:latin typeface="Arial"/>
                          <a:cs typeface="Arial"/>
                        </a:rPr>
                        <a:t>q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Bef>
                          <a:spcPts val="375"/>
                        </a:spcBef>
                        <a:tabLst>
                          <a:tab pos="220345" algn="l"/>
                          <a:tab pos="45656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i="1" u="sng" spc="-55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u="sng" spc="-82" baseline="-11111" dirty="0">
                          <a:latin typeface="Arial"/>
                          <a:cs typeface="Arial"/>
                        </a:rPr>
                        <a:t>q	</a:t>
                      </a:r>
                      <a:endParaRPr sz="1500" baseline="-11111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82550" algn="ctr">
                        <a:lnSpc>
                          <a:spcPct val="100000"/>
                        </a:lnSpc>
                      </a:pPr>
                      <a:r>
                        <a:rPr sz="1500" spc="-40" dirty="0">
                          <a:latin typeface="Tahoma"/>
                          <a:cs typeface="Tahoma"/>
                        </a:rPr>
                        <a:t>(</a:t>
                      </a:r>
                      <a:r>
                        <a:rPr sz="1500" i="1" spc="-4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60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spc="-217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500" i="1" spc="-1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i="1" spc="-5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75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559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sz="1500" i="1" spc="25" dirty="0">
                          <a:latin typeface="Arial"/>
                          <a:cs typeface="Arial"/>
                        </a:rPr>
                        <a:t>M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0" dirty="0">
                          <a:latin typeface="Lucida Sans Unicode"/>
                          <a:cs typeface="Lucida Sans Unicode"/>
                        </a:rPr>
                        <a:t>∪ </a:t>
                      </a:r>
                      <a:r>
                        <a:rPr sz="1500" spc="65" dirty="0"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1500" i="1" spc="6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97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65" dirty="0">
                          <a:latin typeface="Lucida Sans Unicode"/>
                          <a:cs typeface="Lucida Sans Unicode"/>
                        </a:rPr>
                        <a:t>}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874">
                <a:tc>
                  <a:txBody>
                    <a:bodyPr/>
                    <a:lstStyle/>
                    <a:p>
                      <a:pPr marL="51435">
                        <a:lnSpc>
                          <a:spcPts val="685"/>
                        </a:lnSpc>
                      </a:pPr>
                      <a:r>
                        <a:rPr sz="1500" i="1" spc="-6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89" baseline="-11111" dirty="0">
                          <a:latin typeface="Arial"/>
                          <a:cs typeface="Arial"/>
                        </a:rPr>
                        <a:t>1 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1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15" baseline="-11111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1500" spc="-10" dirty="0"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08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51435">
                        <a:lnSpc>
                          <a:spcPct val="100000"/>
                        </a:lnSpc>
                      </a:pP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100" dirty="0">
                          <a:latin typeface="Lucida Sans Unicode"/>
                          <a:cs typeface="Lucida Sans Unicode"/>
                        </a:rPr>
                        <a:t>∪</a:t>
                      </a:r>
                      <a:r>
                        <a:rPr sz="15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35" dirty="0">
                          <a:latin typeface="Lucida Sans Unicode"/>
                          <a:cs typeface="Lucida Sans Unicode"/>
                        </a:rPr>
                        <a:t>{</a:t>
                      </a:r>
                      <a:r>
                        <a:rPr sz="1500" i="1" spc="3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52" baseline="-11111" dirty="0">
                          <a:latin typeface="Arial"/>
                          <a:cs typeface="Arial"/>
                        </a:rPr>
                        <a:t>q</a:t>
                      </a:r>
                      <a:r>
                        <a:rPr sz="1500" i="1" spc="-135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125" dirty="0">
                          <a:latin typeface="Lucida Sans Unicode"/>
                          <a:cs typeface="Lucida Sans Unicode"/>
                        </a:rPr>
                        <a:t>}</a:t>
                      </a:r>
                      <a:endParaRPr sz="15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marL="51435">
                        <a:lnSpc>
                          <a:spcPts val="685"/>
                        </a:lnSpc>
                      </a:pPr>
                      <a:r>
                        <a:rPr sz="1500" i="1" spc="-55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i="1" spc="-82" baseline="-11111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1500" i="1" spc="37" baseline="-1111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spc="-1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spc="-15" dirty="0">
                          <a:latin typeface="Tahoma"/>
                          <a:cs typeface="Tahoma"/>
                        </a:rPr>
                        <a:t>Sign(</a:t>
                      </a:r>
                      <a:r>
                        <a:rPr sz="1500" i="1" spc="-1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-22" baseline="-11111" dirty="0">
                          <a:latin typeface="Arial"/>
                          <a:cs typeface="Arial"/>
                        </a:rPr>
                        <a:t>q </a:t>
                      </a:r>
                      <a:r>
                        <a:rPr sz="1500" dirty="0">
                          <a:latin typeface="Tahoma"/>
                          <a:cs typeface="Tahoma"/>
                        </a:rPr>
                        <a:t>)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16"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500" spc="-45" dirty="0">
                          <a:latin typeface="Tahoma"/>
                          <a:cs typeface="Tahoma"/>
                        </a:rPr>
                        <a:t>If </a:t>
                      </a:r>
                      <a:r>
                        <a:rPr sz="1500" i="1" spc="-6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89" baseline="27777" dirty="0">
                          <a:latin typeface="Lucida Sans Unicode"/>
                          <a:cs typeface="Lucida Sans Unicode"/>
                        </a:rPr>
                        <a:t>∗  </a:t>
                      </a:r>
                      <a:r>
                        <a:rPr sz="1500" spc="-240" dirty="0">
                          <a:latin typeface="Lucida Sans Unicode"/>
                          <a:cs typeface="Lucida Sans Unicode"/>
                        </a:rPr>
                        <a:t>∈</a:t>
                      </a:r>
                      <a:r>
                        <a:rPr sz="1500" i="1" spc="-240" dirty="0"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1500" i="1" spc="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i="1" spc="2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i="1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and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5641">
                <a:tc>
                  <a:txBody>
                    <a:bodyPr/>
                    <a:lstStyle/>
                    <a:p>
                      <a:pPr marL="51435">
                        <a:lnSpc>
                          <a:spcPts val="685"/>
                        </a:lnSpc>
                      </a:pPr>
                      <a:r>
                        <a:rPr sz="1500" spc="-30" dirty="0">
                          <a:latin typeface="Tahoma"/>
                          <a:cs typeface="Tahoma"/>
                        </a:rPr>
                        <a:t>Ver(</a:t>
                      </a:r>
                      <a:r>
                        <a:rPr sz="1500" i="1" spc="-30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500" spc="-44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spc="-195" baseline="27777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i="1" dirty="0">
                          <a:latin typeface="Century Gothic"/>
                          <a:cs typeface="Century Gothic"/>
                        </a:rPr>
                        <a:t>,</a:t>
                      </a:r>
                      <a:r>
                        <a:rPr sz="1500" i="1" spc="-10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500" i="1" spc="-50" dirty="0">
                          <a:latin typeface="Century Gothic"/>
                          <a:cs typeface="Century Gothic"/>
                        </a:rPr>
                        <a:t>σ</a:t>
                      </a:r>
                      <a:r>
                        <a:rPr sz="1500" spc="-75" baseline="27777" dirty="0">
                          <a:latin typeface="Lucida Sans Unicode"/>
                          <a:cs typeface="Lucida Sans Unicode"/>
                        </a:rPr>
                        <a:t>∗</a:t>
                      </a:r>
                      <a:r>
                        <a:rPr sz="1500" spc="-50" dirty="0">
                          <a:latin typeface="Tahoma"/>
                          <a:cs typeface="Tahoma"/>
                        </a:rPr>
                        <a:t>)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35" dirty="0">
                          <a:latin typeface="Tahoma"/>
                          <a:cs typeface="Tahoma"/>
                        </a:rPr>
                        <a:t>=</a:t>
                      </a:r>
                      <a:r>
                        <a:rPr sz="15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500" spc="-40" dirty="0">
                          <a:latin typeface="Tahoma"/>
                          <a:cs typeface="Tahoma"/>
                        </a:rPr>
                        <a:t>1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47240">
                <a:tc>
                  <a:txBody>
                    <a:bodyPr/>
                    <a:lstStyle/>
                    <a:p>
                      <a:pPr marL="13335">
                        <a:lnSpc>
                          <a:spcPts val="805"/>
                        </a:lnSpc>
                        <a:tabLst>
                          <a:tab pos="177800" algn="l"/>
                          <a:tab pos="795655" algn="l"/>
                        </a:tabLst>
                      </a:pPr>
                      <a:r>
                        <a:rPr sz="1500" u="sng" dirty="0"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500" b="1" u="sng" spc="-100" dirty="0">
                          <a:latin typeface="Arial Black"/>
                          <a:cs typeface="Arial Black"/>
                        </a:rPr>
                        <a:t>win </a:t>
                      </a:r>
                      <a:r>
                        <a:rPr sz="1500" u="sng" spc="40" dirty="0">
                          <a:latin typeface="Lucida Sans Unicode"/>
                          <a:cs typeface="Lucida Sans Unicode"/>
                        </a:rPr>
                        <a:t>←</a:t>
                      </a:r>
                      <a:r>
                        <a:rPr sz="1500" u="sng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500" u="sng" spc="-40" dirty="0">
                          <a:latin typeface="Tahoma"/>
                          <a:cs typeface="Tahoma"/>
                        </a:rPr>
                        <a:t>1	</a:t>
                      </a:r>
                      <a:endParaRPr sz="15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1387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6227369" y="4958250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6119053" y="491311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7132742" y="148040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7132742" y="148040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2" y="13896"/>
                </a:lnTo>
                <a:lnTo>
                  <a:pt x="806281" y="28978"/>
                </a:lnTo>
                <a:lnTo>
                  <a:pt x="810009" y="47447"/>
                </a:lnTo>
                <a:lnTo>
                  <a:pt x="810009" y="1842575"/>
                </a:lnTo>
                <a:lnTo>
                  <a:pt x="806281" y="1861044"/>
                </a:lnTo>
                <a:lnTo>
                  <a:pt x="796112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 txBox="1"/>
          <p:nvPr/>
        </p:nvSpPr>
        <p:spPr>
          <a:xfrm>
            <a:off x="7772170" y="966015"/>
            <a:ext cx="32717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43790" y="491311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 txBox="1"/>
          <p:nvPr/>
        </p:nvSpPr>
        <p:spPr>
          <a:xfrm>
            <a:off x="3526939" y="4751953"/>
            <a:ext cx="899719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873315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-99" dirty="0">
                <a:latin typeface="Times New Roman"/>
                <a:cs typeface="Times New Roman"/>
              </a:rPr>
              <a:t> </a:t>
            </a:r>
            <a:r>
              <a:rPr sz="1486" b="1" u="sng" spc="-198" dirty="0">
                <a:latin typeface="Arial Black"/>
                <a:cs typeface="Arial Black"/>
              </a:rPr>
              <a:t>win	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xfrm>
            <a:off x="9531292" y="12842428"/>
            <a:ext cx="815409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1635811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4141" y="219538"/>
            <a:ext cx="20838253" cy="42691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79" dirty="0"/>
              <a:t>Unforgeability </a:t>
            </a:r>
            <a:r>
              <a:rPr spc="-129" dirty="0"/>
              <a:t>and</a:t>
            </a:r>
            <a:r>
              <a:rPr spc="129" dirty="0"/>
              <a:t> </a:t>
            </a:r>
            <a:r>
              <a:rPr spc="-50" dirty="0"/>
              <a:t>Multi-Unforgeability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4457479" y="148040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457479" y="148040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4534691" y="1624515"/>
            <a:ext cx="73110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98" dirty="0">
                <a:latin typeface="Arial Black"/>
                <a:cs typeface="Arial Black"/>
              </a:rPr>
              <a:t>win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119" dirty="0">
                <a:latin typeface="Lucida Sans Unicode"/>
                <a:cs typeface="Lucida Sans Unicode"/>
              </a:rPr>
              <a:t> </a:t>
            </a:r>
            <a:r>
              <a:rPr sz="1486" spc="-79" dirty="0">
                <a:latin typeface="Tahoma"/>
                <a:cs typeface="Tahoma"/>
              </a:rPr>
              <a:t>0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4691" y="2295964"/>
            <a:ext cx="13262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84"/>
              </a:lnSpc>
            </a:pPr>
            <a:r>
              <a:rPr sz="1486" i="1" spc="50" dirty="0">
                <a:latin typeface="Arial"/>
                <a:cs typeface="Arial"/>
              </a:rPr>
              <a:t>M </a:t>
            </a:r>
            <a:r>
              <a:rPr sz="1486" spc="79" dirty="0">
                <a:latin typeface="Lucida Sans Unicode"/>
                <a:cs typeface="Lucida Sans Unicode"/>
              </a:rPr>
              <a:t>←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178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 </a:t>
            </a:r>
            <a:r>
              <a:rPr sz="1486" spc="129" dirty="0">
                <a:latin typeface="Lucida Sans Unicode"/>
                <a:cs typeface="Lucida Sans Unicode"/>
              </a:rPr>
              <a:t>{</a:t>
            </a:r>
            <a:r>
              <a:rPr sz="1486" i="1" spc="129" dirty="0">
                <a:latin typeface="Arial"/>
                <a:cs typeface="Arial"/>
              </a:rPr>
              <a:t>m</a:t>
            </a:r>
            <a:r>
              <a:rPr sz="1486" spc="192" baseline="-11111" dirty="0">
                <a:latin typeface="Arial"/>
                <a:cs typeface="Arial"/>
              </a:rPr>
              <a:t>1</a:t>
            </a:r>
            <a:r>
              <a:rPr sz="1486" spc="129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L="25168">
              <a:lnSpc>
                <a:spcPts val="1784"/>
              </a:lnSpc>
            </a:pPr>
            <a:r>
              <a:rPr sz="1486" i="1" spc="-119" dirty="0">
                <a:latin typeface="Century Gothic"/>
                <a:cs typeface="Century Gothic"/>
              </a:rPr>
              <a:t>σ</a:t>
            </a:r>
            <a:r>
              <a:rPr sz="1486" spc="-176" baseline="-11111" dirty="0">
                <a:latin typeface="Arial"/>
                <a:cs typeface="Arial"/>
              </a:rPr>
              <a:t>1 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69" dirty="0">
                <a:latin typeface="Lucida Sans Unicode"/>
                <a:cs typeface="Lucida Sans Unicode"/>
              </a:rPr>
              <a:t> </a:t>
            </a:r>
            <a:r>
              <a:rPr sz="1486" spc="-20" dirty="0">
                <a:latin typeface="Tahoma"/>
                <a:cs typeface="Tahoma"/>
              </a:rPr>
              <a:t>Sign(</a:t>
            </a:r>
            <a:r>
              <a:rPr sz="1486" i="1" spc="-20" dirty="0">
                <a:latin typeface="Arial"/>
                <a:cs typeface="Arial"/>
              </a:rPr>
              <a:t>m</a:t>
            </a:r>
            <a:r>
              <a:rPr sz="1486" spc="-30" baseline="-11111" dirty="0">
                <a:latin typeface="Arial"/>
                <a:cs typeface="Arial"/>
              </a:rPr>
              <a:t>1</a:t>
            </a:r>
            <a:r>
              <a:rPr sz="1486" spc="-20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6475" y="3120364"/>
            <a:ext cx="120801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4691" y="3009222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4692" y="3234875"/>
            <a:ext cx="133510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59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1486" i="1" spc="-5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19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69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4690" y="3346019"/>
            <a:ext cx="1333850" cy="1013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52" algn="ctr">
              <a:lnSpc>
                <a:spcPts val="1040"/>
              </a:lnSpc>
            </a:pP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    </a:t>
            </a:r>
            <a:r>
              <a:rPr sz="991" spc="12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  <a:p>
            <a:pPr marR="85570" algn="ctr">
              <a:lnSpc>
                <a:spcPts val="1635"/>
              </a:lnSpc>
            </a:pPr>
            <a:r>
              <a:rPr sz="1486" b="1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  <a:p>
            <a:pPr algn="ctr">
              <a:lnSpc>
                <a:spcPts val="1784"/>
              </a:lnSpc>
              <a:spcBef>
                <a:spcPts val="1655"/>
              </a:spcBef>
            </a:pP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59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99" dirty="0">
                <a:latin typeface="Lucida Sans Unicode"/>
                <a:cs typeface="Lucida Sans Unicode"/>
              </a:rPr>
              <a:t>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20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</a:t>
            </a:r>
            <a:r>
              <a:rPr sz="1486" spc="-178" dirty="0">
                <a:latin typeface="Lucida Sans Unicode"/>
                <a:cs typeface="Lucida Sans Unicode"/>
              </a:rPr>
              <a:t> </a:t>
            </a:r>
            <a:r>
              <a:rPr sz="1486" spc="69" dirty="0">
                <a:latin typeface="Lucida Sans Unicode"/>
                <a:cs typeface="Lucida Sans Unicode"/>
              </a:rPr>
              <a:t>{</a:t>
            </a:r>
            <a:r>
              <a:rPr sz="1486" i="1" spc="69" dirty="0">
                <a:latin typeface="Arial"/>
                <a:cs typeface="Arial"/>
              </a:rPr>
              <a:t>m</a:t>
            </a:r>
            <a:r>
              <a:rPr sz="1486" i="1" spc="103" baseline="-11111" dirty="0">
                <a:latin typeface="Arial"/>
                <a:cs typeface="Arial"/>
              </a:rPr>
              <a:t>q</a:t>
            </a:r>
            <a:r>
              <a:rPr sz="1486" i="1" spc="-268" baseline="-11111" dirty="0">
                <a:latin typeface="Arial"/>
                <a:cs typeface="Arial"/>
              </a:rPr>
              <a:t> </a:t>
            </a:r>
            <a:r>
              <a:rPr sz="1486" spc="248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R="57883" algn="ctr">
              <a:lnSpc>
                <a:spcPts val="1784"/>
              </a:lnSpc>
            </a:pPr>
            <a:r>
              <a:rPr sz="1486" i="1" spc="-109" dirty="0">
                <a:latin typeface="Century Gothic"/>
                <a:cs typeface="Century Gothic"/>
              </a:rPr>
              <a:t>σ</a:t>
            </a:r>
            <a:r>
              <a:rPr sz="1486" i="1" spc="-162" baseline="-11111" dirty="0">
                <a:latin typeface="Arial"/>
                <a:cs typeface="Arial"/>
              </a:rPr>
              <a:t>q </a:t>
            </a:r>
            <a:r>
              <a:rPr sz="1486" i="1" spc="73" baseline="-11111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347" dirty="0">
                <a:latin typeface="Lucida Sans Unicode"/>
                <a:cs typeface="Lucida Sans Unicode"/>
              </a:rPr>
              <a:t> </a:t>
            </a:r>
            <a:r>
              <a:rPr sz="1486" spc="-30" dirty="0">
                <a:latin typeface="Tahoma"/>
                <a:cs typeface="Tahoma"/>
              </a:rPr>
              <a:t>Sign(</a:t>
            </a:r>
            <a:r>
              <a:rPr sz="1486" i="1" spc="-30" dirty="0">
                <a:latin typeface="Arial"/>
                <a:cs typeface="Arial"/>
              </a:rPr>
              <a:t>m</a:t>
            </a:r>
            <a:r>
              <a:rPr sz="1486" i="1" spc="-44" baseline="-11111" dirty="0">
                <a:latin typeface="Arial"/>
                <a:cs typeface="Arial"/>
              </a:rPr>
              <a:t>q </a:t>
            </a:r>
            <a:r>
              <a:rPr sz="1486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6476" y="4623512"/>
            <a:ext cx="119543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4691" y="4507348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26938" y="4733001"/>
            <a:ext cx="23430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916100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spc="-10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spc="168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spc="-59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1486" i="1" spc="-5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19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69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59852" y="4849185"/>
            <a:ext cx="160061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335" algn="ctr">
              <a:lnSpc>
                <a:spcPts val="1021"/>
              </a:lnSpc>
            </a:pP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  <a:p>
            <a:pPr algn="ctr">
              <a:lnSpc>
                <a:spcPts val="1615"/>
              </a:lnSpc>
              <a:tabLst>
                <a:tab pos="324662" algn="l"/>
                <a:tab pos="1549065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b="1" u="sng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u="sng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u="sng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1	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135113" y="4958656"/>
            <a:ext cx="16434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1617018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54492" y="968640"/>
            <a:ext cx="1192914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4459" b="1" spc="-162" baseline="7407" dirty="0">
                <a:latin typeface="Arial Black"/>
                <a:cs typeface="Arial Black"/>
              </a:rPr>
              <a:t>G</a:t>
            </a:r>
            <a:r>
              <a:rPr sz="2081" spc="-109" dirty="0">
                <a:latin typeface="Arial"/>
                <a:cs typeface="Arial"/>
              </a:rPr>
              <a:t>mForge</a:t>
            </a:r>
            <a:endParaRPr sz="2081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19052" y="1747935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/>
          <p:nvPr/>
        </p:nvSpPr>
        <p:spPr>
          <a:xfrm>
            <a:off x="6955976" y="1702803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 txBox="1"/>
          <p:nvPr/>
        </p:nvSpPr>
        <p:spPr>
          <a:xfrm>
            <a:off x="6470271" y="1505111"/>
            <a:ext cx="2403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59" dirty="0">
                <a:latin typeface="Arial"/>
                <a:cs typeface="Arial"/>
              </a:rPr>
              <a:t>pk</a:t>
            </a:r>
            <a:endParaRPr sz="1486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119053" y="234486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/>
          <p:nvPr/>
        </p:nvSpPr>
        <p:spPr>
          <a:xfrm>
            <a:off x="6955976" y="266590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2" name="object 22"/>
          <p:cNvSpPr txBox="1"/>
          <p:nvPr/>
        </p:nvSpPr>
        <p:spPr>
          <a:xfrm>
            <a:off x="6093884" y="2155531"/>
            <a:ext cx="1007935" cy="54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88">
              <a:tabLst>
                <a:tab pos="981536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59" dirty="0">
                <a:latin typeface="Times New Roman"/>
                <a:cs typeface="Times New Roman"/>
              </a:rPr>
              <a:t> </a:t>
            </a:r>
            <a:r>
              <a:rPr sz="1486" i="1" u="sng" spc="-40" dirty="0">
                <a:latin typeface="Arial"/>
                <a:cs typeface="Arial"/>
              </a:rPr>
              <a:t>m</a:t>
            </a:r>
            <a:r>
              <a:rPr sz="1486" u="sng" spc="-59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  <a:p>
            <a:pPr marL="25168">
              <a:spcBef>
                <a:spcPts val="743"/>
              </a:spcBef>
              <a:tabLst>
                <a:tab pos="410232" algn="l"/>
                <a:tab pos="873315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19" dirty="0">
                <a:latin typeface="Century Gothic"/>
                <a:cs typeface="Century Gothic"/>
              </a:rPr>
              <a:t>σ</a:t>
            </a:r>
            <a:r>
              <a:rPr sz="1486" u="sng" spc="-176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337" y="2725356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46337" y="2875792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63324" y="3093260"/>
            <a:ext cx="412736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          </a:t>
            </a:r>
            <a:r>
              <a:rPr sz="991" spc="-12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endParaRPr sz="991">
              <a:latin typeface="Lucida Sans Unicode"/>
              <a:cs typeface="Lucida Sans Unicode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37783" y="3098577"/>
            <a:ext cx="71977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20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spc="-2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30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6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4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11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76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3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27369" y="335309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8" name="object 28"/>
          <p:cNvSpPr/>
          <p:nvPr/>
        </p:nvSpPr>
        <p:spPr>
          <a:xfrm>
            <a:off x="6119053" y="330796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9" name="object 29"/>
          <p:cNvSpPr txBox="1"/>
          <p:nvPr/>
        </p:nvSpPr>
        <p:spPr>
          <a:xfrm>
            <a:off x="6546337" y="3367397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19053" y="395002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1" name="object 31"/>
          <p:cNvSpPr/>
          <p:nvPr/>
        </p:nvSpPr>
        <p:spPr>
          <a:xfrm>
            <a:off x="6955976" y="4271057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2" name="object 32"/>
          <p:cNvSpPr txBox="1"/>
          <p:nvPr/>
        </p:nvSpPr>
        <p:spPr>
          <a:xfrm>
            <a:off x="6093884" y="3517832"/>
            <a:ext cx="1007935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44"/>
              </a:lnSpc>
            </a:pPr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  <a:p>
            <a:pPr marL="108221" algn="ctr">
              <a:lnSpc>
                <a:spcPts val="1744"/>
              </a:lnSpc>
              <a:tabLst>
                <a:tab pos="95636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29" dirty="0">
                <a:latin typeface="Times New Roman"/>
                <a:cs typeface="Times New Roman"/>
              </a:rPr>
              <a:t> </a:t>
            </a:r>
            <a:r>
              <a:rPr sz="1486" i="1" u="sng" spc="-30" dirty="0">
                <a:latin typeface="Arial"/>
                <a:cs typeface="Arial"/>
              </a:rPr>
              <a:t>m</a:t>
            </a:r>
            <a:r>
              <a:rPr sz="1486" i="1" u="sng" spc="-44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  <a:p>
            <a:pPr marR="93120" algn="ctr">
              <a:spcBef>
                <a:spcPts val="743"/>
              </a:spcBef>
              <a:tabLst>
                <a:tab pos="381289" algn="l"/>
                <a:tab pos="84814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09" dirty="0">
                <a:latin typeface="Century Gothic"/>
                <a:cs typeface="Century Gothic"/>
              </a:rPr>
              <a:t>σ</a:t>
            </a:r>
            <a:r>
              <a:rPr sz="1486" i="1" u="sng" spc="-162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460323" y="4814871"/>
            <a:ext cx="400155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202201" y="4698687"/>
            <a:ext cx="75626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u="sng" spc="-109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u="sng" spc="-7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u="sng" spc="-11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u="sng" spc="-430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97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u="sng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119053" y="491311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/>
          <p:nvPr/>
        </p:nvSpPr>
        <p:spPr>
          <a:xfrm>
            <a:off x="7132742" y="148040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7" name="object 37"/>
          <p:cNvSpPr txBox="1"/>
          <p:nvPr/>
        </p:nvSpPr>
        <p:spPr>
          <a:xfrm>
            <a:off x="7772170" y="966015"/>
            <a:ext cx="32717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43790" y="491311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9" name="object 39"/>
          <p:cNvSpPr txBox="1"/>
          <p:nvPr/>
        </p:nvSpPr>
        <p:spPr>
          <a:xfrm>
            <a:off x="3750444" y="4751953"/>
            <a:ext cx="34478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98" dirty="0">
                <a:latin typeface="Arial Black"/>
                <a:cs typeface="Arial Black"/>
              </a:rPr>
              <a:t>win</a:t>
            </a:r>
            <a:endParaRPr sz="1486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xfrm>
            <a:off x="9531292" y="12842428"/>
            <a:ext cx="8154099" cy="23083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1762359"/>
      </p:ext>
    </p:extLst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873" y="174328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79" dirty="0"/>
              <a:t>Unforgeability </a:t>
            </a:r>
            <a:r>
              <a:rPr spc="-129" dirty="0"/>
              <a:t>and</a:t>
            </a:r>
            <a:r>
              <a:rPr spc="129" dirty="0"/>
              <a:t> </a:t>
            </a:r>
            <a:r>
              <a:rPr spc="-50" dirty="0"/>
              <a:t>Multi-Unforgeability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4457479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457479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4534691" y="1618955"/>
            <a:ext cx="73110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98" dirty="0">
                <a:latin typeface="Arial Black"/>
                <a:cs typeface="Arial Black"/>
              </a:rPr>
              <a:t>win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119" dirty="0">
                <a:latin typeface="Lucida Sans Unicode"/>
                <a:cs typeface="Lucida Sans Unicode"/>
              </a:rPr>
              <a:t> </a:t>
            </a:r>
            <a:r>
              <a:rPr sz="1486" spc="-79" dirty="0">
                <a:latin typeface="Tahoma"/>
                <a:cs typeface="Tahoma"/>
              </a:rPr>
              <a:t>0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4691" y="2290402"/>
            <a:ext cx="13262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84"/>
              </a:lnSpc>
            </a:pPr>
            <a:r>
              <a:rPr sz="1486" i="1" spc="50" dirty="0">
                <a:latin typeface="Arial"/>
                <a:cs typeface="Arial"/>
              </a:rPr>
              <a:t>M </a:t>
            </a:r>
            <a:r>
              <a:rPr sz="1486" spc="79" dirty="0">
                <a:latin typeface="Lucida Sans Unicode"/>
                <a:cs typeface="Lucida Sans Unicode"/>
              </a:rPr>
              <a:t>←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178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 </a:t>
            </a:r>
            <a:r>
              <a:rPr sz="1486" spc="129" dirty="0">
                <a:latin typeface="Lucida Sans Unicode"/>
                <a:cs typeface="Lucida Sans Unicode"/>
              </a:rPr>
              <a:t>{</a:t>
            </a:r>
            <a:r>
              <a:rPr sz="1486" i="1" spc="129" dirty="0">
                <a:latin typeface="Arial"/>
                <a:cs typeface="Arial"/>
              </a:rPr>
              <a:t>m</a:t>
            </a:r>
            <a:r>
              <a:rPr sz="1486" spc="192" baseline="-11111" dirty="0">
                <a:latin typeface="Arial"/>
                <a:cs typeface="Arial"/>
              </a:rPr>
              <a:t>1</a:t>
            </a:r>
            <a:r>
              <a:rPr sz="1486" spc="129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L="25168">
              <a:lnSpc>
                <a:spcPts val="1784"/>
              </a:lnSpc>
            </a:pPr>
            <a:r>
              <a:rPr sz="1486" i="1" spc="-119" dirty="0">
                <a:latin typeface="Century Gothic"/>
                <a:cs typeface="Century Gothic"/>
              </a:rPr>
              <a:t>σ</a:t>
            </a:r>
            <a:r>
              <a:rPr sz="1486" spc="-176" baseline="-11111" dirty="0">
                <a:latin typeface="Arial"/>
                <a:cs typeface="Arial"/>
              </a:rPr>
              <a:t>1 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69" dirty="0">
                <a:latin typeface="Lucida Sans Unicode"/>
                <a:cs typeface="Lucida Sans Unicode"/>
              </a:rPr>
              <a:t> </a:t>
            </a:r>
            <a:r>
              <a:rPr sz="1486" spc="-20" dirty="0">
                <a:latin typeface="Tahoma"/>
                <a:cs typeface="Tahoma"/>
              </a:rPr>
              <a:t>Sign(</a:t>
            </a:r>
            <a:r>
              <a:rPr sz="1486" i="1" spc="-20" dirty="0">
                <a:latin typeface="Arial"/>
                <a:cs typeface="Arial"/>
              </a:rPr>
              <a:t>m</a:t>
            </a:r>
            <a:r>
              <a:rPr sz="1486" spc="-30" baseline="-11111" dirty="0">
                <a:latin typeface="Arial"/>
                <a:cs typeface="Arial"/>
              </a:rPr>
              <a:t>1</a:t>
            </a:r>
            <a:r>
              <a:rPr sz="1486" spc="-20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6475" y="3114801"/>
            <a:ext cx="120801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4691" y="3003642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4692" y="3229312"/>
            <a:ext cx="133510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59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1486" i="1" spc="-5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19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69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4690" y="3340456"/>
            <a:ext cx="133385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52" algn="ctr">
              <a:lnSpc>
                <a:spcPts val="1050"/>
              </a:lnSpc>
            </a:pP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    </a:t>
            </a:r>
            <a:r>
              <a:rPr sz="991" spc="12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  <a:p>
            <a:pPr marR="85570" algn="ctr">
              <a:lnSpc>
                <a:spcPts val="1645"/>
              </a:lnSpc>
            </a:pPr>
            <a:r>
              <a:rPr sz="1486" b="1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  <a:p>
            <a:pPr algn="ctr">
              <a:lnSpc>
                <a:spcPts val="1784"/>
              </a:lnSpc>
              <a:spcBef>
                <a:spcPts val="1655"/>
              </a:spcBef>
            </a:pP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59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99" dirty="0">
                <a:latin typeface="Lucida Sans Unicode"/>
                <a:cs typeface="Lucida Sans Unicode"/>
              </a:rPr>
              <a:t>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20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</a:t>
            </a:r>
            <a:r>
              <a:rPr sz="1486" spc="-178" dirty="0">
                <a:latin typeface="Lucida Sans Unicode"/>
                <a:cs typeface="Lucida Sans Unicode"/>
              </a:rPr>
              <a:t> </a:t>
            </a:r>
            <a:r>
              <a:rPr sz="1486" spc="69" dirty="0">
                <a:latin typeface="Lucida Sans Unicode"/>
                <a:cs typeface="Lucida Sans Unicode"/>
              </a:rPr>
              <a:t>{</a:t>
            </a:r>
            <a:r>
              <a:rPr sz="1486" i="1" spc="69" dirty="0">
                <a:latin typeface="Arial"/>
                <a:cs typeface="Arial"/>
              </a:rPr>
              <a:t>m</a:t>
            </a:r>
            <a:r>
              <a:rPr sz="1486" i="1" spc="103" baseline="-11111" dirty="0">
                <a:latin typeface="Arial"/>
                <a:cs typeface="Arial"/>
              </a:rPr>
              <a:t>q</a:t>
            </a:r>
            <a:r>
              <a:rPr sz="1486" i="1" spc="-268" baseline="-11111" dirty="0">
                <a:latin typeface="Arial"/>
                <a:cs typeface="Arial"/>
              </a:rPr>
              <a:t> </a:t>
            </a:r>
            <a:r>
              <a:rPr sz="1486" spc="248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R="57883" algn="ctr">
              <a:lnSpc>
                <a:spcPts val="1784"/>
              </a:lnSpc>
            </a:pPr>
            <a:r>
              <a:rPr sz="1486" i="1" spc="-109" dirty="0">
                <a:latin typeface="Century Gothic"/>
                <a:cs typeface="Century Gothic"/>
              </a:rPr>
              <a:t>σ</a:t>
            </a:r>
            <a:r>
              <a:rPr sz="1486" i="1" spc="-162" baseline="-11111" dirty="0">
                <a:latin typeface="Arial"/>
                <a:cs typeface="Arial"/>
              </a:rPr>
              <a:t>q </a:t>
            </a:r>
            <a:r>
              <a:rPr sz="1486" i="1" spc="73" baseline="-11111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347" dirty="0">
                <a:latin typeface="Lucida Sans Unicode"/>
                <a:cs typeface="Lucida Sans Unicode"/>
              </a:rPr>
              <a:t> </a:t>
            </a:r>
            <a:r>
              <a:rPr sz="1486" spc="-30" dirty="0">
                <a:latin typeface="Tahoma"/>
                <a:cs typeface="Tahoma"/>
              </a:rPr>
              <a:t>Sign(</a:t>
            </a:r>
            <a:r>
              <a:rPr sz="1486" i="1" spc="-30" dirty="0">
                <a:latin typeface="Arial"/>
                <a:cs typeface="Arial"/>
              </a:rPr>
              <a:t>m</a:t>
            </a:r>
            <a:r>
              <a:rPr sz="1486" i="1" spc="-44" baseline="-11111" dirty="0">
                <a:latin typeface="Arial"/>
                <a:cs typeface="Arial"/>
              </a:rPr>
              <a:t>q </a:t>
            </a:r>
            <a:r>
              <a:rPr sz="1486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6476" y="4617949"/>
            <a:ext cx="119543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4691" y="4501786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9852" y="4843605"/>
            <a:ext cx="160061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335" algn="ctr">
              <a:lnSpc>
                <a:spcPts val="1030"/>
              </a:lnSpc>
            </a:pP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  <a:p>
            <a:pPr algn="ctr">
              <a:lnSpc>
                <a:spcPts val="1623"/>
              </a:lnSpc>
              <a:tabLst>
                <a:tab pos="324662" algn="l"/>
                <a:tab pos="1549065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b="1" u="sng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u="sng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u="sng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1	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5113" y="4953093"/>
            <a:ext cx="16434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1617018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4492" y="963040"/>
            <a:ext cx="1192914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4459" b="1" spc="-162" baseline="7407" dirty="0">
                <a:latin typeface="Arial Black"/>
                <a:cs typeface="Arial Black"/>
              </a:rPr>
              <a:t>G</a:t>
            </a:r>
            <a:r>
              <a:rPr sz="2081" spc="-109" dirty="0">
                <a:latin typeface="Arial"/>
                <a:cs typeface="Arial"/>
              </a:rPr>
              <a:t>mForge</a:t>
            </a:r>
            <a:endParaRPr sz="2081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9052" y="1742355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/>
          <p:nvPr/>
        </p:nvSpPr>
        <p:spPr>
          <a:xfrm>
            <a:off x="6955976" y="1697223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 txBox="1"/>
          <p:nvPr/>
        </p:nvSpPr>
        <p:spPr>
          <a:xfrm>
            <a:off x="6470271" y="1499548"/>
            <a:ext cx="2403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59" dirty="0">
                <a:latin typeface="Arial"/>
                <a:cs typeface="Arial"/>
              </a:rPr>
              <a:t>pk</a:t>
            </a:r>
            <a:endParaRPr sz="1486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19053" y="233928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6955976" y="266031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6093884" y="2149951"/>
            <a:ext cx="1007935" cy="54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88">
              <a:tabLst>
                <a:tab pos="981536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59" dirty="0">
                <a:latin typeface="Times New Roman"/>
                <a:cs typeface="Times New Roman"/>
              </a:rPr>
              <a:t> </a:t>
            </a:r>
            <a:r>
              <a:rPr sz="1486" i="1" u="sng" spc="-40" dirty="0">
                <a:latin typeface="Arial"/>
                <a:cs typeface="Arial"/>
              </a:rPr>
              <a:t>m</a:t>
            </a:r>
            <a:r>
              <a:rPr sz="1486" u="sng" spc="-59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  <a:p>
            <a:pPr marL="25168">
              <a:spcBef>
                <a:spcPts val="743"/>
              </a:spcBef>
              <a:tabLst>
                <a:tab pos="410232" algn="l"/>
                <a:tab pos="873315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19" dirty="0">
                <a:latin typeface="Century Gothic"/>
                <a:cs typeface="Century Gothic"/>
              </a:rPr>
              <a:t>σ</a:t>
            </a:r>
            <a:r>
              <a:rPr sz="1486" u="sng" spc="-176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337" y="2719776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337" y="2870210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3324" y="3087699"/>
            <a:ext cx="412736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          </a:t>
            </a:r>
            <a:r>
              <a:rPr sz="991" spc="-12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endParaRPr sz="991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7783" y="3093014"/>
            <a:ext cx="71977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20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spc="-2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30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6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4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11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76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3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27369" y="334751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7" name="object 27"/>
          <p:cNvSpPr/>
          <p:nvPr/>
        </p:nvSpPr>
        <p:spPr>
          <a:xfrm>
            <a:off x="6119053" y="330238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8" name="object 28"/>
          <p:cNvSpPr txBox="1"/>
          <p:nvPr/>
        </p:nvSpPr>
        <p:spPr>
          <a:xfrm>
            <a:off x="6546337" y="3361835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19053" y="394444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0" name="object 30"/>
          <p:cNvSpPr/>
          <p:nvPr/>
        </p:nvSpPr>
        <p:spPr>
          <a:xfrm>
            <a:off x="6955976" y="4265477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1" name="object 31"/>
          <p:cNvSpPr txBox="1"/>
          <p:nvPr/>
        </p:nvSpPr>
        <p:spPr>
          <a:xfrm>
            <a:off x="6093884" y="3512272"/>
            <a:ext cx="1007935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44"/>
              </a:lnSpc>
            </a:pPr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  <a:p>
            <a:pPr marL="108221" algn="ctr">
              <a:lnSpc>
                <a:spcPts val="1744"/>
              </a:lnSpc>
              <a:tabLst>
                <a:tab pos="95636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29" dirty="0">
                <a:latin typeface="Times New Roman"/>
                <a:cs typeface="Times New Roman"/>
              </a:rPr>
              <a:t> </a:t>
            </a:r>
            <a:r>
              <a:rPr sz="1486" i="1" u="sng" spc="-30" dirty="0">
                <a:latin typeface="Arial"/>
                <a:cs typeface="Arial"/>
              </a:rPr>
              <a:t>m</a:t>
            </a:r>
            <a:r>
              <a:rPr sz="1486" i="1" u="sng" spc="-44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  <a:p>
            <a:pPr marR="93120" algn="ctr">
              <a:spcBef>
                <a:spcPts val="743"/>
              </a:spcBef>
              <a:tabLst>
                <a:tab pos="381289" algn="l"/>
                <a:tab pos="84814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09" dirty="0">
                <a:latin typeface="Century Gothic"/>
                <a:cs typeface="Century Gothic"/>
              </a:rPr>
              <a:t>σ</a:t>
            </a:r>
            <a:r>
              <a:rPr sz="1486" i="1" u="sng" spc="-162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60323" y="4809289"/>
            <a:ext cx="400155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02201" y="4693124"/>
            <a:ext cx="75626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u="sng" spc="-109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u="sng" spc="-7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u="sng" spc="-11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u="sng" spc="-430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97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u="sng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19053" y="490753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5" name="object 35"/>
          <p:cNvSpPr/>
          <p:nvPr/>
        </p:nvSpPr>
        <p:spPr>
          <a:xfrm>
            <a:off x="7132742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 txBox="1"/>
          <p:nvPr/>
        </p:nvSpPr>
        <p:spPr>
          <a:xfrm>
            <a:off x="7772170" y="960433"/>
            <a:ext cx="32717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43790" y="490753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8" name="object 38"/>
          <p:cNvSpPr txBox="1"/>
          <p:nvPr/>
        </p:nvSpPr>
        <p:spPr>
          <a:xfrm>
            <a:off x="3526938" y="4746371"/>
            <a:ext cx="23430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47901" algn="l"/>
                <a:tab pos="1031871" algn="l"/>
              </a:tabLst>
            </a:pPr>
            <a:r>
              <a:rPr sz="2229" u="sng" spc="-14" baseline="7407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b="1" spc="-198" dirty="0">
                <a:latin typeface="Arial Black"/>
                <a:cs typeface="Arial Black"/>
              </a:rPr>
              <a:t>win	</a:t>
            </a:r>
            <a:r>
              <a:rPr sz="2229" spc="-87" baseline="7407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2229" i="1" spc="-87" baseline="7407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2229" i="1" baseline="7407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2229" i="1" spc="-297" baseline="7407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2229" i="1" spc="-149" baseline="7407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2229" spc="-149" baseline="7407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2229" spc="-162" baseline="7407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2229" spc="103" baseline="7407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2229" spc="-162" baseline="7407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2229" spc="-119" baseline="7407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2229" baseline="7407">
              <a:latin typeface="Tahoma"/>
              <a:cs typeface="Tahom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4294967295"/>
          </p:nvPr>
        </p:nvSpPr>
        <p:spPr>
          <a:xfrm>
            <a:off x="1528194" y="0"/>
            <a:ext cx="0" cy="9002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239347" y="5581556"/>
            <a:ext cx="562607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dirty="0">
                <a:latin typeface="Tahoma"/>
                <a:cs typeface="Tahoma"/>
              </a:rPr>
              <a:t>Tight </a:t>
            </a:r>
            <a:r>
              <a:rPr sz="1982" spc="-50" dirty="0">
                <a:latin typeface="Tahoma"/>
                <a:cs typeface="Tahoma"/>
              </a:rPr>
              <a:t>but not </a:t>
            </a:r>
            <a:r>
              <a:rPr sz="1982" spc="-69" dirty="0">
                <a:latin typeface="Tahoma"/>
                <a:cs typeface="Tahoma"/>
              </a:rPr>
              <a:t>memory-tight reduction </a:t>
            </a:r>
            <a:r>
              <a:rPr sz="1982" spc="-79" dirty="0">
                <a:latin typeface="Tahoma"/>
                <a:cs typeface="Tahoma"/>
              </a:rPr>
              <a:t>(store</a:t>
            </a:r>
            <a:r>
              <a:rPr sz="1982" spc="386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queries)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014836806"/>
      </p:ext>
    </p:extLst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2873" y="61928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79" dirty="0"/>
              <a:t>Unforgeability </a:t>
            </a:r>
            <a:r>
              <a:rPr spc="-129" dirty="0"/>
              <a:t>and</a:t>
            </a:r>
            <a:r>
              <a:rPr spc="129" dirty="0"/>
              <a:t> </a:t>
            </a:r>
            <a:r>
              <a:rPr spc="-50" dirty="0"/>
              <a:t>Multi-Unforgeability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4457479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457479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4534691" y="1618955"/>
            <a:ext cx="73110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98" dirty="0">
                <a:latin typeface="Arial Black"/>
                <a:cs typeface="Arial Black"/>
              </a:rPr>
              <a:t>win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119" dirty="0">
                <a:latin typeface="Lucida Sans Unicode"/>
                <a:cs typeface="Lucida Sans Unicode"/>
              </a:rPr>
              <a:t> </a:t>
            </a:r>
            <a:r>
              <a:rPr sz="1486" spc="-79" dirty="0">
                <a:latin typeface="Tahoma"/>
                <a:cs typeface="Tahoma"/>
              </a:rPr>
              <a:t>0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4691" y="2290402"/>
            <a:ext cx="13262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84"/>
              </a:lnSpc>
            </a:pPr>
            <a:r>
              <a:rPr sz="1486" i="1" spc="50" dirty="0">
                <a:latin typeface="Arial"/>
                <a:cs typeface="Arial"/>
              </a:rPr>
              <a:t>M </a:t>
            </a:r>
            <a:r>
              <a:rPr sz="1486" spc="79" dirty="0">
                <a:latin typeface="Lucida Sans Unicode"/>
                <a:cs typeface="Lucida Sans Unicode"/>
              </a:rPr>
              <a:t>←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178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 </a:t>
            </a:r>
            <a:r>
              <a:rPr sz="1486" spc="129" dirty="0">
                <a:latin typeface="Lucida Sans Unicode"/>
                <a:cs typeface="Lucida Sans Unicode"/>
              </a:rPr>
              <a:t>{</a:t>
            </a:r>
            <a:r>
              <a:rPr sz="1486" i="1" spc="129" dirty="0">
                <a:latin typeface="Arial"/>
                <a:cs typeface="Arial"/>
              </a:rPr>
              <a:t>m</a:t>
            </a:r>
            <a:r>
              <a:rPr sz="1486" spc="192" baseline="-11111" dirty="0">
                <a:latin typeface="Arial"/>
                <a:cs typeface="Arial"/>
              </a:rPr>
              <a:t>1</a:t>
            </a:r>
            <a:r>
              <a:rPr sz="1486" spc="129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L="25168">
              <a:lnSpc>
                <a:spcPts val="1784"/>
              </a:lnSpc>
            </a:pPr>
            <a:r>
              <a:rPr sz="1486" i="1" spc="-119" dirty="0">
                <a:latin typeface="Century Gothic"/>
                <a:cs typeface="Century Gothic"/>
              </a:rPr>
              <a:t>σ</a:t>
            </a:r>
            <a:r>
              <a:rPr sz="1486" spc="-176" baseline="-11111" dirty="0">
                <a:latin typeface="Arial"/>
                <a:cs typeface="Arial"/>
              </a:rPr>
              <a:t>1 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69" dirty="0">
                <a:latin typeface="Lucida Sans Unicode"/>
                <a:cs typeface="Lucida Sans Unicode"/>
              </a:rPr>
              <a:t> </a:t>
            </a:r>
            <a:r>
              <a:rPr sz="1486" spc="-20" dirty="0">
                <a:latin typeface="Tahoma"/>
                <a:cs typeface="Tahoma"/>
              </a:rPr>
              <a:t>Sign(</a:t>
            </a:r>
            <a:r>
              <a:rPr sz="1486" i="1" spc="-20" dirty="0">
                <a:latin typeface="Arial"/>
                <a:cs typeface="Arial"/>
              </a:rPr>
              <a:t>m</a:t>
            </a:r>
            <a:r>
              <a:rPr sz="1486" spc="-30" baseline="-11111" dirty="0">
                <a:latin typeface="Arial"/>
                <a:cs typeface="Arial"/>
              </a:rPr>
              <a:t>1</a:t>
            </a:r>
            <a:r>
              <a:rPr sz="1486" spc="-20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6475" y="3114801"/>
            <a:ext cx="120801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4691" y="3003642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4692" y="3229312"/>
            <a:ext cx="133510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59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1486" i="1" spc="-5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19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69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4690" y="3340456"/>
            <a:ext cx="133385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52" algn="ctr">
              <a:lnSpc>
                <a:spcPts val="1050"/>
              </a:lnSpc>
            </a:pP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    </a:t>
            </a:r>
            <a:r>
              <a:rPr sz="991" spc="12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  <a:p>
            <a:pPr marR="85570" algn="ctr">
              <a:lnSpc>
                <a:spcPts val="1645"/>
              </a:lnSpc>
            </a:pPr>
            <a:r>
              <a:rPr sz="1486" b="1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  <a:p>
            <a:pPr algn="ctr">
              <a:lnSpc>
                <a:spcPts val="1784"/>
              </a:lnSpc>
              <a:spcBef>
                <a:spcPts val="1655"/>
              </a:spcBef>
            </a:pP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59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99" dirty="0">
                <a:latin typeface="Lucida Sans Unicode"/>
                <a:cs typeface="Lucida Sans Unicode"/>
              </a:rPr>
              <a:t>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20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</a:t>
            </a:r>
            <a:r>
              <a:rPr sz="1486" spc="-178" dirty="0">
                <a:latin typeface="Lucida Sans Unicode"/>
                <a:cs typeface="Lucida Sans Unicode"/>
              </a:rPr>
              <a:t> </a:t>
            </a:r>
            <a:r>
              <a:rPr sz="1486" spc="69" dirty="0">
                <a:latin typeface="Lucida Sans Unicode"/>
                <a:cs typeface="Lucida Sans Unicode"/>
              </a:rPr>
              <a:t>{</a:t>
            </a:r>
            <a:r>
              <a:rPr sz="1486" i="1" spc="69" dirty="0">
                <a:latin typeface="Arial"/>
                <a:cs typeface="Arial"/>
              </a:rPr>
              <a:t>m</a:t>
            </a:r>
            <a:r>
              <a:rPr sz="1486" i="1" spc="103" baseline="-11111" dirty="0">
                <a:latin typeface="Arial"/>
                <a:cs typeface="Arial"/>
              </a:rPr>
              <a:t>q</a:t>
            </a:r>
            <a:r>
              <a:rPr sz="1486" i="1" spc="-268" baseline="-11111" dirty="0">
                <a:latin typeface="Arial"/>
                <a:cs typeface="Arial"/>
              </a:rPr>
              <a:t> </a:t>
            </a:r>
            <a:r>
              <a:rPr sz="1486" spc="248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R="57883" algn="ctr">
              <a:lnSpc>
                <a:spcPts val="1784"/>
              </a:lnSpc>
            </a:pPr>
            <a:r>
              <a:rPr sz="1486" i="1" spc="-109" dirty="0">
                <a:latin typeface="Century Gothic"/>
                <a:cs typeface="Century Gothic"/>
              </a:rPr>
              <a:t>σ</a:t>
            </a:r>
            <a:r>
              <a:rPr sz="1486" i="1" spc="-162" baseline="-11111" dirty="0">
                <a:latin typeface="Arial"/>
                <a:cs typeface="Arial"/>
              </a:rPr>
              <a:t>q </a:t>
            </a:r>
            <a:r>
              <a:rPr sz="1486" i="1" spc="73" baseline="-11111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347" dirty="0">
                <a:latin typeface="Lucida Sans Unicode"/>
                <a:cs typeface="Lucida Sans Unicode"/>
              </a:rPr>
              <a:t> </a:t>
            </a:r>
            <a:r>
              <a:rPr sz="1486" spc="-30" dirty="0">
                <a:latin typeface="Tahoma"/>
                <a:cs typeface="Tahoma"/>
              </a:rPr>
              <a:t>Sign(</a:t>
            </a:r>
            <a:r>
              <a:rPr sz="1486" i="1" spc="-30" dirty="0">
                <a:latin typeface="Arial"/>
                <a:cs typeface="Arial"/>
              </a:rPr>
              <a:t>m</a:t>
            </a:r>
            <a:r>
              <a:rPr sz="1486" i="1" spc="-44" baseline="-11111" dirty="0">
                <a:latin typeface="Arial"/>
                <a:cs typeface="Arial"/>
              </a:rPr>
              <a:t>q </a:t>
            </a:r>
            <a:r>
              <a:rPr sz="1486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6476" y="4617949"/>
            <a:ext cx="119543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4691" y="4501786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9852" y="4843605"/>
            <a:ext cx="160061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335" algn="ctr">
              <a:lnSpc>
                <a:spcPts val="1030"/>
              </a:lnSpc>
            </a:pP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  <a:p>
            <a:pPr algn="ctr">
              <a:lnSpc>
                <a:spcPts val="1623"/>
              </a:lnSpc>
              <a:tabLst>
                <a:tab pos="324662" algn="l"/>
                <a:tab pos="1549065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b="1" u="sng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u="sng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u="sng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1	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5113" y="4953093"/>
            <a:ext cx="16434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1617018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4492" y="963040"/>
            <a:ext cx="1192914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4459" b="1" spc="-162" baseline="7407" dirty="0">
                <a:latin typeface="Arial Black"/>
                <a:cs typeface="Arial Black"/>
              </a:rPr>
              <a:t>G</a:t>
            </a:r>
            <a:r>
              <a:rPr sz="2081" spc="-109" dirty="0">
                <a:latin typeface="Arial"/>
                <a:cs typeface="Arial"/>
              </a:rPr>
              <a:t>mForge</a:t>
            </a:r>
            <a:endParaRPr sz="2081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9052" y="1742355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/>
          <p:nvPr/>
        </p:nvSpPr>
        <p:spPr>
          <a:xfrm>
            <a:off x="6955976" y="1697223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 txBox="1"/>
          <p:nvPr/>
        </p:nvSpPr>
        <p:spPr>
          <a:xfrm>
            <a:off x="6470271" y="1499548"/>
            <a:ext cx="2403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59" dirty="0">
                <a:latin typeface="Arial"/>
                <a:cs typeface="Arial"/>
              </a:rPr>
              <a:t>pk</a:t>
            </a:r>
            <a:endParaRPr sz="1486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19053" y="233928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6955976" y="266031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6093884" y="2149951"/>
            <a:ext cx="1007935" cy="54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88">
              <a:tabLst>
                <a:tab pos="981536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59" dirty="0">
                <a:latin typeface="Times New Roman"/>
                <a:cs typeface="Times New Roman"/>
              </a:rPr>
              <a:t> </a:t>
            </a:r>
            <a:r>
              <a:rPr sz="1486" i="1" u="sng" spc="-40" dirty="0">
                <a:latin typeface="Arial"/>
                <a:cs typeface="Arial"/>
              </a:rPr>
              <a:t>m</a:t>
            </a:r>
            <a:r>
              <a:rPr sz="1486" u="sng" spc="-59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  <a:p>
            <a:pPr marL="25168">
              <a:spcBef>
                <a:spcPts val="743"/>
              </a:spcBef>
              <a:tabLst>
                <a:tab pos="410232" algn="l"/>
                <a:tab pos="873315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19" dirty="0">
                <a:latin typeface="Century Gothic"/>
                <a:cs typeface="Century Gothic"/>
              </a:rPr>
              <a:t>σ</a:t>
            </a:r>
            <a:r>
              <a:rPr sz="1486" u="sng" spc="-176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337" y="2719776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337" y="2870210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3324" y="3087699"/>
            <a:ext cx="412736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          </a:t>
            </a:r>
            <a:r>
              <a:rPr sz="991" spc="-12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endParaRPr sz="991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7783" y="3093014"/>
            <a:ext cx="71977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20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spc="-2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30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6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4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11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76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3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27369" y="334751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7" name="object 27"/>
          <p:cNvSpPr/>
          <p:nvPr/>
        </p:nvSpPr>
        <p:spPr>
          <a:xfrm>
            <a:off x="6119053" y="330238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8" name="object 28"/>
          <p:cNvSpPr txBox="1"/>
          <p:nvPr/>
        </p:nvSpPr>
        <p:spPr>
          <a:xfrm>
            <a:off x="6546337" y="3361835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19053" y="394444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0" name="object 30"/>
          <p:cNvSpPr/>
          <p:nvPr/>
        </p:nvSpPr>
        <p:spPr>
          <a:xfrm>
            <a:off x="6955976" y="4265477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1" name="object 31"/>
          <p:cNvSpPr txBox="1"/>
          <p:nvPr/>
        </p:nvSpPr>
        <p:spPr>
          <a:xfrm>
            <a:off x="6093884" y="3512272"/>
            <a:ext cx="1007935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44"/>
              </a:lnSpc>
            </a:pPr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  <a:p>
            <a:pPr marL="108221" algn="ctr">
              <a:lnSpc>
                <a:spcPts val="1744"/>
              </a:lnSpc>
              <a:tabLst>
                <a:tab pos="95636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29" dirty="0">
                <a:latin typeface="Times New Roman"/>
                <a:cs typeface="Times New Roman"/>
              </a:rPr>
              <a:t> </a:t>
            </a:r>
            <a:r>
              <a:rPr sz="1486" i="1" u="sng" spc="-30" dirty="0">
                <a:latin typeface="Arial"/>
                <a:cs typeface="Arial"/>
              </a:rPr>
              <a:t>m</a:t>
            </a:r>
            <a:r>
              <a:rPr sz="1486" i="1" u="sng" spc="-44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  <a:p>
            <a:pPr marR="93120" algn="ctr">
              <a:spcBef>
                <a:spcPts val="743"/>
              </a:spcBef>
              <a:tabLst>
                <a:tab pos="381289" algn="l"/>
                <a:tab pos="84814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09" dirty="0">
                <a:latin typeface="Century Gothic"/>
                <a:cs typeface="Century Gothic"/>
              </a:rPr>
              <a:t>σ</a:t>
            </a:r>
            <a:r>
              <a:rPr sz="1486" i="1" u="sng" spc="-162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60323" y="4809289"/>
            <a:ext cx="400155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02201" y="4693124"/>
            <a:ext cx="75626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u="sng" spc="-109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u="sng" spc="-7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u="sng" spc="-11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u="sng" spc="-430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97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u="sng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19053" y="490753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5" name="object 35"/>
          <p:cNvSpPr/>
          <p:nvPr/>
        </p:nvSpPr>
        <p:spPr>
          <a:xfrm>
            <a:off x="7132742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 txBox="1"/>
          <p:nvPr/>
        </p:nvSpPr>
        <p:spPr>
          <a:xfrm>
            <a:off x="7772170" y="960433"/>
            <a:ext cx="32717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43790" y="490753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8" name="object 38"/>
          <p:cNvSpPr txBox="1"/>
          <p:nvPr/>
        </p:nvSpPr>
        <p:spPr>
          <a:xfrm>
            <a:off x="3526938" y="4746371"/>
            <a:ext cx="23430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47901" algn="l"/>
                <a:tab pos="1031871" algn="l"/>
              </a:tabLst>
            </a:pPr>
            <a:r>
              <a:rPr sz="2229" u="sng" spc="-14" baseline="7407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b="1" spc="-198" dirty="0">
                <a:latin typeface="Arial Black"/>
                <a:cs typeface="Arial Black"/>
              </a:rPr>
              <a:t>win	</a:t>
            </a:r>
            <a:r>
              <a:rPr sz="2229" spc="-87" baseline="7407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2229" i="1" spc="-87" baseline="7407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2229" i="1" baseline="7407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2229" i="1" spc="-297" baseline="7407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2229" i="1" spc="-149" baseline="7407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2229" spc="-149" baseline="7407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2229" spc="-162" baseline="7407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2229" spc="103" baseline="7407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2229" spc="-162" baseline="7407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2229" spc="-119" baseline="7407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2229" baseline="7407">
              <a:latin typeface="Tahoma"/>
              <a:cs typeface="Tahom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4294967295"/>
          </p:nvPr>
        </p:nvSpPr>
        <p:spPr>
          <a:xfrm>
            <a:off x="1528194" y="0"/>
            <a:ext cx="0" cy="90024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379543" y="5581556"/>
            <a:ext cx="7344981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0" dirty="0">
                <a:latin typeface="Tahoma"/>
                <a:cs typeface="Tahoma"/>
              </a:rPr>
              <a:t>Memory-tight </a:t>
            </a:r>
            <a:r>
              <a:rPr sz="1982" spc="-69" dirty="0">
                <a:latin typeface="Tahoma"/>
                <a:cs typeface="Tahoma"/>
              </a:rPr>
              <a:t>reduction </a:t>
            </a:r>
            <a:r>
              <a:rPr sz="1982" spc="-40" dirty="0">
                <a:latin typeface="Tahoma"/>
                <a:cs typeface="Tahoma"/>
              </a:rPr>
              <a:t>with </a:t>
            </a:r>
            <a:r>
              <a:rPr sz="1982" spc="-109" dirty="0">
                <a:latin typeface="Tahoma"/>
                <a:cs typeface="Tahoma"/>
              </a:rPr>
              <a:t>lower success </a:t>
            </a:r>
            <a:r>
              <a:rPr sz="1982" spc="-59" dirty="0">
                <a:latin typeface="Tahoma"/>
                <a:cs typeface="Tahoma"/>
              </a:rPr>
              <a:t>probability </a:t>
            </a:r>
            <a:r>
              <a:rPr sz="1982" spc="-109" dirty="0">
                <a:latin typeface="Tahoma"/>
                <a:cs typeface="Tahoma"/>
              </a:rPr>
              <a:t>(guess </a:t>
            </a:r>
            <a:r>
              <a:rPr sz="1982" spc="317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forgery)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1853793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826" y="7992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69" dirty="0"/>
              <a:t>Cryptographic </a:t>
            </a:r>
            <a:r>
              <a:rPr spc="-79" dirty="0"/>
              <a:t>Reductions </a:t>
            </a:r>
            <a:r>
              <a:rPr spc="-129" dirty="0"/>
              <a:t>and</a:t>
            </a:r>
            <a:r>
              <a:rPr spc="287" dirty="0"/>
              <a:t> </a:t>
            </a:r>
            <a:r>
              <a:rPr spc="-79" dirty="0"/>
              <a:t>Tightness</a:t>
            </a:r>
          </a:p>
        </p:txBody>
      </p:sp>
      <p:sp>
        <p:nvSpPr>
          <p:cNvPr id="3" name="object 3"/>
          <p:cNvSpPr/>
          <p:nvPr/>
        </p:nvSpPr>
        <p:spPr>
          <a:xfrm>
            <a:off x="3132833" y="1867463"/>
            <a:ext cx="1605653" cy="2675249"/>
          </a:xfrm>
          <a:custGeom>
            <a:avLst/>
            <a:gdLst/>
            <a:ahLst/>
            <a:cxnLst/>
            <a:rect l="l" t="t" r="r" b="b"/>
            <a:pathLst>
              <a:path w="810260" h="1350010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302569"/>
                </a:lnTo>
                <a:lnTo>
                  <a:pt x="3728" y="1321038"/>
                </a:lnTo>
                <a:lnTo>
                  <a:pt x="13896" y="1336119"/>
                </a:lnTo>
                <a:lnTo>
                  <a:pt x="28978" y="1346288"/>
                </a:lnTo>
                <a:lnTo>
                  <a:pt x="47447" y="1350016"/>
                </a:lnTo>
                <a:lnTo>
                  <a:pt x="762562" y="1350016"/>
                </a:lnTo>
                <a:lnTo>
                  <a:pt x="781031" y="1346288"/>
                </a:lnTo>
                <a:lnTo>
                  <a:pt x="796113" y="1336119"/>
                </a:lnTo>
                <a:lnTo>
                  <a:pt x="806281" y="1321038"/>
                </a:lnTo>
                <a:lnTo>
                  <a:pt x="810010" y="1302569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3132833" y="1867463"/>
            <a:ext cx="1605653" cy="2675249"/>
          </a:xfrm>
          <a:custGeom>
            <a:avLst/>
            <a:gdLst/>
            <a:ahLst/>
            <a:cxnLst/>
            <a:rect l="l" t="t" r="r" b="b"/>
            <a:pathLst>
              <a:path w="810260" h="1350010">
                <a:moveTo>
                  <a:pt x="0" y="1302569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302569"/>
                </a:lnTo>
                <a:lnTo>
                  <a:pt x="806281" y="1321038"/>
                </a:lnTo>
                <a:lnTo>
                  <a:pt x="796113" y="1336119"/>
                </a:lnTo>
                <a:lnTo>
                  <a:pt x="781031" y="1346288"/>
                </a:lnTo>
                <a:lnTo>
                  <a:pt x="762562" y="1350016"/>
                </a:lnTo>
                <a:lnTo>
                  <a:pt x="47447" y="1350016"/>
                </a:lnTo>
                <a:lnTo>
                  <a:pt x="28978" y="1346288"/>
                </a:lnTo>
                <a:lnTo>
                  <a:pt x="13896" y="1336119"/>
                </a:lnTo>
                <a:lnTo>
                  <a:pt x="3728" y="1321038"/>
                </a:lnTo>
                <a:lnTo>
                  <a:pt x="0" y="1302569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3274013" y="1421091"/>
            <a:ext cx="1323783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180" spc="-30" dirty="0">
                <a:latin typeface="Tahoma"/>
                <a:cs typeface="Tahoma"/>
              </a:rPr>
              <a:t>Problem</a:t>
            </a:r>
            <a:r>
              <a:rPr sz="2180" spc="-119" dirty="0">
                <a:latin typeface="Tahoma"/>
                <a:cs typeface="Tahoma"/>
              </a:rPr>
              <a:t> </a:t>
            </a:r>
            <a:r>
              <a:rPr sz="2180" b="1" spc="-20" dirty="0">
                <a:latin typeface="Arial Black"/>
                <a:cs typeface="Arial Black"/>
              </a:rPr>
              <a:t>P</a:t>
            </a:r>
            <a:endParaRPr sz="218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4406" y="2134990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5096277" y="208985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902723" y="4275199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4794406" y="423006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/>
          <p:nvPr/>
        </p:nvSpPr>
        <p:spPr>
          <a:xfrm>
            <a:off x="5273044" y="1867463"/>
            <a:ext cx="1605653" cy="2675249"/>
          </a:xfrm>
          <a:custGeom>
            <a:avLst/>
            <a:gdLst/>
            <a:ahLst/>
            <a:cxnLst/>
            <a:rect l="l" t="t" r="r" b="b"/>
            <a:pathLst>
              <a:path w="810260" h="1350010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302569"/>
                </a:lnTo>
                <a:lnTo>
                  <a:pt x="3728" y="1321038"/>
                </a:lnTo>
                <a:lnTo>
                  <a:pt x="13896" y="1336119"/>
                </a:lnTo>
                <a:lnTo>
                  <a:pt x="28978" y="1346288"/>
                </a:lnTo>
                <a:lnTo>
                  <a:pt x="47447" y="1350016"/>
                </a:lnTo>
                <a:lnTo>
                  <a:pt x="762562" y="1350016"/>
                </a:lnTo>
                <a:lnTo>
                  <a:pt x="781031" y="1346288"/>
                </a:lnTo>
                <a:lnTo>
                  <a:pt x="796113" y="1336119"/>
                </a:lnTo>
                <a:lnTo>
                  <a:pt x="806281" y="1321038"/>
                </a:lnTo>
                <a:lnTo>
                  <a:pt x="810010" y="1302569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1" name="object 11"/>
          <p:cNvSpPr/>
          <p:nvPr/>
        </p:nvSpPr>
        <p:spPr>
          <a:xfrm>
            <a:off x="5273044" y="1867463"/>
            <a:ext cx="1605653" cy="2675249"/>
          </a:xfrm>
          <a:custGeom>
            <a:avLst/>
            <a:gdLst/>
            <a:ahLst/>
            <a:cxnLst/>
            <a:rect l="l" t="t" r="r" b="b"/>
            <a:pathLst>
              <a:path w="810260" h="1350010">
                <a:moveTo>
                  <a:pt x="0" y="1302569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302569"/>
                </a:lnTo>
                <a:lnTo>
                  <a:pt x="806281" y="1321038"/>
                </a:lnTo>
                <a:lnTo>
                  <a:pt x="796113" y="1336119"/>
                </a:lnTo>
                <a:lnTo>
                  <a:pt x="781031" y="1346288"/>
                </a:lnTo>
                <a:lnTo>
                  <a:pt x="762562" y="1350016"/>
                </a:lnTo>
                <a:lnTo>
                  <a:pt x="47447" y="1350016"/>
                </a:lnTo>
                <a:lnTo>
                  <a:pt x="28978" y="1346288"/>
                </a:lnTo>
                <a:lnTo>
                  <a:pt x="13896" y="1336119"/>
                </a:lnTo>
                <a:lnTo>
                  <a:pt x="3728" y="1321038"/>
                </a:lnTo>
                <a:lnTo>
                  <a:pt x="0" y="1302569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/>
          <p:nvPr/>
        </p:nvSpPr>
        <p:spPr>
          <a:xfrm>
            <a:off x="6934615" y="2402516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/>
          <p:nvPr/>
        </p:nvSpPr>
        <p:spPr>
          <a:xfrm>
            <a:off x="7236488" y="235738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/>
          <p:nvPr/>
        </p:nvSpPr>
        <p:spPr>
          <a:xfrm>
            <a:off x="7042932" y="2884060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6934617" y="283892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/>
          <p:nvPr/>
        </p:nvSpPr>
        <p:spPr>
          <a:xfrm>
            <a:off x="6934615" y="2991077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/>
          <p:nvPr/>
        </p:nvSpPr>
        <p:spPr>
          <a:xfrm>
            <a:off x="7236488" y="2945945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/>
          <p:nvPr/>
        </p:nvSpPr>
        <p:spPr>
          <a:xfrm>
            <a:off x="7042932" y="3419112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/>
          <p:nvPr/>
        </p:nvSpPr>
        <p:spPr>
          <a:xfrm>
            <a:off x="6934617" y="337398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6934615" y="3526131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/>
          <p:nvPr/>
        </p:nvSpPr>
        <p:spPr>
          <a:xfrm>
            <a:off x="7236488" y="348099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2" name="object 22"/>
          <p:cNvSpPr/>
          <p:nvPr/>
        </p:nvSpPr>
        <p:spPr>
          <a:xfrm>
            <a:off x="7042932" y="4007674"/>
            <a:ext cx="314587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406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/>
          <p:nvPr/>
        </p:nvSpPr>
        <p:spPr>
          <a:xfrm>
            <a:off x="6934617" y="3962542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4" name="object 24"/>
          <p:cNvSpPr/>
          <p:nvPr/>
        </p:nvSpPr>
        <p:spPr>
          <a:xfrm>
            <a:off x="7413253" y="1867463"/>
            <a:ext cx="1605653" cy="2675249"/>
          </a:xfrm>
          <a:custGeom>
            <a:avLst/>
            <a:gdLst/>
            <a:ahLst/>
            <a:cxnLst/>
            <a:rect l="l" t="t" r="r" b="b"/>
            <a:pathLst>
              <a:path w="810260" h="1350010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302569"/>
                </a:lnTo>
                <a:lnTo>
                  <a:pt x="3728" y="1321038"/>
                </a:lnTo>
                <a:lnTo>
                  <a:pt x="13896" y="1336119"/>
                </a:lnTo>
                <a:lnTo>
                  <a:pt x="28978" y="1346288"/>
                </a:lnTo>
                <a:lnTo>
                  <a:pt x="47447" y="1350016"/>
                </a:lnTo>
                <a:lnTo>
                  <a:pt x="762562" y="1350016"/>
                </a:lnTo>
                <a:lnTo>
                  <a:pt x="781031" y="1346288"/>
                </a:lnTo>
                <a:lnTo>
                  <a:pt x="796113" y="1336119"/>
                </a:lnTo>
                <a:lnTo>
                  <a:pt x="806281" y="1321038"/>
                </a:lnTo>
                <a:lnTo>
                  <a:pt x="810010" y="1302569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5" name="object 25"/>
          <p:cNvSpPr/>
          <p:nvPr/>
        </p:nvSpPr>
        <p:spPr>
          <a:xfrm>
            <a:off x="7413253" y="1867463"/>
            <a:ext cx="1605653" cy="2675249"/>
          </a:xfrm>
          <a:custGeom>
            <a:avLst/>
            <a:gdLst/>
            <a:ahLst/>
            <a:cxnLst/>
            <a:rect l="l" t="t" r="r" b="b"/>
            <a:pathLst>
              <a:path w="810260" h="1350010">
                <a:moveTo>
                  <a:pt x="0" y="1302569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302569"/>
                </a:lnTo>
                <a:lnTo>
                  <a:pt x="806281" y="1321038"/>
                </a:lnTo>
                <a:lnTo>
                  <a:pt x="796113" y="1336119"/>
                </a:lnTo>
                <a:lnTo>
                  <a:pt x="781031" y="1346288"/>
                </a:lnTo>
                <a:lnTo>
                  <a:pt x="762562" y="1350016"/>
                </a:lnTo>
                <a:lnTo>
                  <a:pt x="47447" y="1350016"/>
                </a:lnTo>
                <a:lnTo>
                  <a:pt x="28978" y="1346288"/>
                </a:lnTo>
                <a:lnTo>
                  <a:pt x="13896" y="1336119"/>
                </a:lnTo>
                <a:lnTo>
                  <a:pt x="3728" y="1321038"/>
                </a:lnTo>
                <a:lnTo>
                  <a:pt x="0" y="1302569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6" name="object 26"/>
          <p:cNvSpPr txBox="1"/>
          <p:nvPr/>
        </p:nvSpPr>
        <p:spPr>
          <a:xfrm>
            <a:off x="5233358" y="1399932"/>
            <a:ext cx="3781338" cy="3354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193355" algn="l"/>
              </a:tabLst>
            </a:pPr>
            <a:r>
              <a:rPr sz="2180" spc="-40" dirty="0">
                <a:latin typeface="Tahoma"/>
                <a:cs typeface="Tahoma"/>
              </a:rPr>
              <a:t>Reduction</a:t>
            </a:r>
            <a:r>
              <a:rPr sz="2180" spc="69" dirty="0">
                <a:latin typeface="Tahoma"/>
                <a:cs typeface="Tahoma"/>
              </a:rPr>
              <a:t> </a:t>
            </a:r>
            <a:r>
              <a:rPr sz="2180" b="1" spc="-30" dirty="0">
                <a:latin typeface="Arial Black"/>
                <a:cs typeface="Arial Black"/>
              </a:rPr>
              <a:t>A</a:t>
            </a:r>
            <a:r>
              <a:rPr sz="2229" b="1" spc="-44" baseline="-11111" dirty="0">
                <a:latin typeface="Arial Black"/>
                <a:cs typeface="Arial Black"/>
              </a:rPr>
              <a:t>P	</a:t>
            </a:r>
            <a:r>
              <a:rPr sz="2180" spc="-69" dirty="0">
                <a:latin typeface="Tahoma"/>
                <a:cs typeface="Tahoma"/>
              </a:rPr>
              <a:t>Adversary</a:t>
            </a:r>
            <a:r>
              <a:rPr sz="2180" spc="-119" dirty="0">
                <a:latin typeface="Tahoma"/>
                <a:cs typeface="Tahoma"/>
              </a:rPr>
              <a:t> </a:t>
            </a:r>
            <a:r>
              <a:rPr sz="2180" b="1" spc="-99" dirty="0">
                <a:latin typeface="Arial Black"/>
                <a:cs typeface="Arial Black"/>
              </a:rPr>
              <a:t>A</a:t>
            </a:r>
            <a:r>
              <a:rPr sz="2229" b="1" spc="-149" baseline="-11111" dirty="0">
                <a:latin typeface="Arial Black"/>
                <a:cs typeface="Arial Black"/>
              </a:rPr>
              <a:t>S</a:t>
            </a:r>
            <a:endParaRPr sz="2229" baseline="-11111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966720" y="6350893"/>
            <a:ext cx="1122528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528194" y="1"/>
            <a:ext cx="374485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39">
              <a:lnSpc>
                <a:spcPts val="1754"/>
              </a:lnSpc>
            </a:pPr>
            <a:fld id="{81D60167-4931-47E6-BA6A-407CBD079E47}" type="slidenum">
              <a:rPr spc="-50" dirty="0"/>
              <a:pPr marL="156039">
                <a:lnSpc>
                  <a:spcPts val="1754"/>
                </a:lnSpc>
              </a:pPr>
              <a:t>4</a:t>
            </a:fld>
            <a:r>
              <a:rPr spc="-50" dirty="0"/>
              <a:t>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229219" y="4904087"/>
            <a:ext cx="773003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9" dirty="0">
                <a:latin typeface="Tahoma"/>
                <a:cs typeface="Tahoma"/>
              </a:rPr>
              <a:t>Reduction is </a:t>
            </a:r>
            <a:r>
              <a:rPr sz="1982" i="1" spc="30" dirty="0">
                <a:latin typeface="Arial"/>
                <a:cs typeface="Arial"/>
              </a:rPr>
              <a:t>tight </a:t>
            </a:r>
            <a:r>
              <a:rPr sz="1982" spc="-10" dirty="0">
                <a:latin typeface="Tahoma"/>
                <a:cs typeface="Tahoma"/>
              </a:rPr>
              <a:t>if </a:t>
            </a:r>
            <a:r>
              <a:rPr sz="1982" b="1" spc="-99" dirty="0">
                <a:latin typeface="Arial Black"/>
                <a:cs typeface="Arial Black"/>
              </a:rPr>
              <a:t>Time</a:t>
            </a:r>
            <a:r>
              <a:rPr sz="1982" spc="-99" dirty="0">
                <a:latin typeface="Tahoma"/>
                <a:cs typeface="Tahoma"/>
              </a:rPr>
              <a:t>(</a:t>
            </a:r>
            <a:r>
              <a:rPr sz="1982" b="1" spc="-99" dirty="0">
                <a:latin typeface="Arial Black"/>
                <a:cs typeface="Arial Black"/>
              </a:rPr>
              <a:t>A</a:t>
            </a:r>
            <a:r>
              <a:rPr sz="2081" b="1" spc="-149" baseline="-11904" dirty="0">
                <a:latin typeface="Arial Black"/>
                <a:cs typeface="Arial Black"/>
              </a:rPr>
              <a:t>P</a:t>
            </a:r>
            <a:r>
              <a:rPr sz="1982" spc="-9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 </a:t>
            </a:r>
            <a:r>
              <a:rPr sz="1982" b="1" spc="-119" dirty="0">
                <a:latin typeface="Arial Black"/>
                <a:cs typeface="Arial Black"/>
              </a:rPr>
              <a:t>Time</a:t>
            </a:r>
            <a:r>
              <a:rPr sz="1982" spc="-119" dirty="0">
                <a:latin typeface="Tahoma"/>
                <a:cs typeface="Tahoma"/>
              </a:rPr>
              <a:t>(</a:t>
            </a:r>
            <a:r>
              <a:rPr sz="1982" b="1" spc="-119" dirty="0">
                <a:latin typeface="Arial Black"/>
                <a:cs typeface="Arial Black"/>
              </a:rPr>
              <a:t>A</a:t>
            </a:r>
            <a:r>
              <a:rPr sz="2081" b="1" spc="-176" baseline="-11904" dirty="0">
                <a:latin typeface="Arial Black"/>
                <a:cs typeface="Arial Black"/>
              </a:rPr>
              <a:t>S</a:t>
            </a:r>
            <a:r>
              <a:rPr sz="1982" spc="-119" dirty="0">
                <a:latin typeface="Tahoma"/>
                <a:cs typeface="Tahoma"/>
              </a:rPr>
              <a:t>) </a:t>
            </a:r>
            <a:r>
              <a:rPr sz="1982" spc="-99" dirty="0">
                <a:latin typeface="Tahoma"/>
                <a:cs typeface="Tahoma"/>
              </a:rPr>
              <a:t>and </a:t>
            </a:r>
            <a:r>
              <a:rPr sz="1982" b="1" spc="-149" dirty="0">
                <a:latin typeface="Arial Black"/>
                <a:cs typeface="Arial Black"/>
              </a:rPr>
              <a:t>Succ</a:t>
            </a:r>
            <a:r>
              <a:rPr sz="1982" spc="-149" dirty="0">
                <a:latin typeface="Tahoma"/>
                <a:cs typeface="Tahoma"/>
              </a:rPr>
              <a:t>(</a:t>
            </a:r>
            <a:r>
              <a:rPr sz="1982" b="1" spc="-149" dirty="0">
                <a:latin typeface="Arial Black"/>
                <a:cs typeface="Arial Black"/>
              </a:rPr>
              <a:t>A</a:t>
            </a:r>
            <a:r>
              <a:rPr sz="2081" b="1" spc="-222" baseline="-11904" dirty="0">
                <a:latin typeface="Arial Black"/>
                <a:cs typeface="Arial Black"/>
              </a:rPr>
              <a:t>P</a:t>
            </a:r>
            <a:r>
              <a:rPr sz="1982" spc="-14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 </a:t>
            </a:r>
            <a:r>
              <a:rPr sz="1982" spc="20" dirty="0">
                <a:latin typeface="Lucida Sans Unicode"/>
                <a:cs typeface="Lucida Sans Unicode"/>
              </a:rPr>
              <a:t> </a:t>
            </a:r>
            <a:r>
              <a:rPr sz="1982" b="1" spc="-168" dirty="0">
                <a:latin typeface="Arial Black"/>
                <a:cs typeface="Arial Black"/>
              </a:rPr>
              <a:t>Succ</a:t>
            </a:r>
            <a:r>
              <a:rPr sz="1982" spc="-168" dirty="0">
                <a:latin typeface="Tahoma"/>
                <a:cs typeface="Tahoma"/>
              </a:rPr>
              <a:t>(</a:t>
            </a:r>
            <a:r>
              <a:rPr sz="1982" b="1" spc="-168" dirty="0">
                <a:latin typeface="Arial Black"/>
                <a:cs typeface="Arial Black"/>
              </a:rPr>
              <a:t>A</a:t>
            </a:r>
            <a:r>
              <a:rPr sz="2081" b="1" spc="-252" baseline="-11904" dirty="0">
                <a:latin typeface="Arial Black"/>
                <a:cs typeface="Arial Black"/>
              </a:rPr>
              <a:t>S</a:t>
            </a:r>
            <a:r>
              <a:rPr sz="1982" spc="-168" dirty="0">
                <a:latin typeface="Tahoma"/>
                <a:cs typeface="Tahoma"/>
              </a:rPr>
              <a:t>)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807658776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0015" y="191188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79" dirty="0"/>
              <a:t>Unforgeability </a:t>
            </a:r>
            <a:r>
              <a:rPr spc="-129" dirty="0"/>
              <a:t>and</a:t>
            </a:r>
            <a:r>
              <a:rPr spc="129" dirty="0"/>
              <a:t> </a:t>
            </a:r>
            <a:r>
              <a:rPr spc="-50" dirty="0"/>
              <a:t>Multi-Unforgeability</a:t>
            </a:r>
          </a:p>
        </p:txBody>
      </p:sp>
      <p:sp>
        <p:nvSpPr>
          <p:cNvPr id="3" name="object 3"/>
          <p:cNvSpPr/>
          <p:nvPr/>
        </p:nvSpPr>
        <p:spPr>
          <a:xfrm>
            <a:off x="4457479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3" y="1876126"/>
                </a:lnTo>
                <a:lnTo>
                  <a:pt x="806281" y="1861044"/>
                </a:lnTo>
                <a:lnTo>
                  <a:pt x="810010" y="1842575"/>
                </a:lnTo>
                <a:lnTo>
                  <a:pt x="810010" y="47447"/>
                </a:lnTo>
                <a:lnTo>
                  <a:pt x="806281" y="28978"/>
                </a:lnTo>
                <a:lnTo>
                  <a:pt x="796113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457479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0" y="1842575"/>
                </a:moveTo>
                <a:lnTo>
                  <a:pt x="0" y="47447"/>
                </a:lnTo>
                <a:lnTo>
                  <a:pt x="3728" y="28978"/>
                </a:lnTo>
                <a:lnTo>
                  <a:pt x="13896" y="13896"/>
                </a:lnTo>
                <a:lnTo>
                  <a:pt x="28978" y="3728"/>
                </a:lnTo>
                <a:lnTo>
                  <a:pt x="47447" y="0"/>
                </a:lnTo>
                <a:lnTo>
                  <a:pt x="762562" y="0"/>
                </a:lnTo>
                <a:lnTo>
                  <a:pt x="781031" y="3728"/>
                </a:lnTo>
                <a:lnTo>
                  <a:pt x="796113" y="13896"/>
                </a:lnTo>
                <a:lnTo>
                  <a:pt x="806281" y="28978"/>
                </a:lnTo>
                <a:lnTo>
                  <a:pt x="810010" y="47447"/>
                </a:lnTo>
                <a:lnTo>
                  <a:pt x="810010" y="1842575"/>
                </a:lnTo>
                <a:lnTo>
                  <a:pt x="806281" y="1861044"/>
                </a:lnTo>
                <a:lnTo>
                  <a:pt x="796113" y="1876126"/>
                </a:lnTo>
                <a:lnTo>
                  <a:pt x="781031" y="1886294"/>
                </a:lnTo>
                <a:lnTo>
                  <a:pt x="762562" y="1890023"/>
                </a:lnTo>
                <a:lnTo>
                  <a:pt x="47447" y="1890023"/>
                </a:lnTo>
                <a:lnTo>
                  <a:pt x="28978" y="1886294"/>
                </a:lnTo>
                <a:lnTo>
                  <a:pt x="13896" y="1876126"/>
                </a:lnTo>
                <a:lnTo>
                  <a:pt x="3728" y="1861044"/>
                </a:lnTo>
                <a:lnTo>
                  <a:pt x="0" y="1842575"/>
                </a:lnTo>
                <a:close/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 txBox="1"/>
          <p:nvPr/>
        </p:nvSpPr>
        <p:spPr>
          <a:xfrm>
            <a:off x="4534691" y="1618955"/>
            <a:ext cx="73110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b="1" spc="-198" dirty="0">
                <a:latin typeface="Arial Black"/>
                <a:cs typeface="Arial Black"/>
              </a:rPr>
              <a:t>win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119" dirty="0">
                <a:latin typeface="Lucida Sans Unicode"/>
                <a:cs typeface="Lucida Sans Unicode"/>
              </a:rPr>
              <a:t> </a:t>
            </a:r>
            <a:r>
              <a:rPr sz="1486" spc="-79" dirty="0">
                <a:latin typeface="Tahoma"/>
                <a:cs typeface="Tahoma"/>
              </a:rPr>
              <a:t>0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34691" y="2290402"/>
            <a:ext cx="132629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84"/>
              </a:lnSpc>
            </a:pPr>
            <a:r>
              <a:rPr sz="1486" i="1" spc="50" dirty="0">
                <a:latin typeface="Arial"/>
                <a:cs typeface="Arial"/>
              </a:rPr>
              <a:t>M </a:t>
            </a:r>
            <a:r>
              <a:rPr sz="1486" spc="79" dirty="0">
                <a:latin typeface="Lucida Sans Unicode"/>
                <a:cs typeface="Lucida Sans Unicode"/>
              </a:rPr>
              <a:t>←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178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 </a:t>
            </a:r>
            <a:r>
              <a:rPr sz="1486" spc="129" dirty="0">
                <a:latin typeface="Lucida Sans Unicode"/>
                <a:cs typeface="Lucida Sans Unicode"/>
              </a:rPr>
              <a:t>{</a:t>
            </a:r>
            <a:r>
              <a:rPr sz="1486" i="1" spc="129" dirty="0">
                <a:latin typeface="Arial"/>
                <a:cs typeface="Arial"/>
              </a:rPr>
              <a:t>m</a:t>
            </a:r>
            <a:r>
              <a:rPr sz="1486" spc="192" baseline="-11111" dirty="0">
                <a:latin typeface="Arial"/>
                <a:cs typeface="Arial"/>
              </a:rPr>
              <a:t>1</a:t>
            </a:r>
            <a:r>
              <a:rPr sz="1486" spc="129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L="25168">
              <a:lnSpc>
                <a:spcPts val="1784"/>
              </a:lnSpc>
            </a:pPr>
            <a:r>
              <a:rPr sz="1486" i="1" spc="-119" dirty="0">
                <a:latin typeface="Century Gothic"/>
                <a:cs typeface="Century Gothic"/>
              </a:rPr>
              <a:t>σ</a:t>
            </a:r>
            <a:r>
              <a:rPr sz="1486" spc="-176" baseline="-11111" dirty="0">
                <a:latin typeface="Arial"/>
                <a:cs typeface="Arial"/>
              </a:rPr>
              <a:t>1 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69" dirty="0">
                <a:latin typeface="Lucida Sans Unicode"/>
                <a:cs typeface="Lucida Sans Unicode"/>
              </a:rPr>
              <a:t> </a:t>
            </a:r>
            <a:r>
              <a:rPr sz="1486" spc="-20" dirty="0">
                <a:latin typeface="Tahoma"/>
                <a:cs typeface="Tahoma"/>
              </a:rPr>
              <a:t>Sign(</a:t>
            </a:r>
            <a:r>
              <a:rPr sz="1486" i="1" spc="-20" dirty="0">
                <a:latin typeface="Arial"/>
                <a:cs typeface="Arial"/>
              </a:rPr>
              <a:t>m</a:t>
            </a:r>
            <a:r>
              <a:rPr sz="1486" spc="-30" baseline="-11111" dirty="0">
                <a:latin typeface="Arial"/>
                <a:cs typeface="Arial"/>
              </a:rPr>
              <a:t>1</a:t>
            </a:r>
            <a:r>
              <a:rPr sz="1486" spc="-20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56475" y="3114801"/>
            <a:ext cx="120801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34691" y="3003642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4692" y="3229312"/>
            <a:ext cx="133510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59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1486" i="1" spc="-5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19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69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1486" spc="-10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34690" y="3340456"/>
            <a:ext cx="1333850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852" algn="ctr">
              <a:lnSpc>
                <a:spcPts val="1050"/>
              </a:lnSpc>
            </a:pP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    </a:t>
            </a:r>
            <a:r>
              <a:rPr sz="991" spc="12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spc="-10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endParaRPr sz="991">
              <a:latin typeface="Arial"/>
              <a:cs typeface="Arial"/>
            </a:endParaRPr>
          </a:p>
          <a:p>
            <a:pPr marR="85570" algn="ctr">
              <a:lnSpc>
                <a:spcPts val="1645"/>
              </a:lnSpc>
            </a:pPr>
            <a:r>
              <a:rPr sz="1486" b="1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1486">
              <a:latin typeface="Tahoma"/>
              <a:cs typeface="Tahoma"/>
            </a:endParaRPr>
          </a:p>
          <a:p>
            <a:pPr algn="ctr">
              <a:lnSpc>
                <a:spcPts val="1784"/>
              </a:lnSpc>
              <a:spcBef>
                <a:spcPts val="1655"/>
              </a:spcBef>
            </a:pP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59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99" dirty="0">
                <a:latin typeface="Lucida Sans Unicode"/>
                <a:cs typeface="Lucida Sans Unicode"/>
              </a:rPr>
              <a:t> </a:t>
            </a:r>
            <a:r>
              <a:rPr sz="1486" i="1" spc="50" dirty="0">
                <a:latin typeface="Arial"/>
                <a:cs typeface="Arial"/>
              </a:rPr>
              <a:t>M</a:t>
            </a:r>
            <a:r>
              <a:rPr sz="1486" i="1" spc="-20" dirty="0">
                <a:latin typeface="Arial"/>
                <a:cs typeface="Arial"/>
              </a:rPr>
              <a:t> </a:t>
            </a:r>
            <a:r>
              <a:rPr sz="1486" spc="-198" dirty="0">
                <a:latin typeface="Lucida Sans Unicode"/>
                <a:cs typeface="Lucida Sans Unicode"/>
              </a:rPr>
              <a:t>∪</a:t>
            </a:r>
            <a:r>
              <a:rPr sz="1486" spc="-178" dirty="0">
                <a:latin typeface="Lucida Sans Unicode"/>
                <a:cs typeface="Lucida Sans Unicode"/>
              </a:rPr>
              <a:t> </a:t>
            </a:r>
            <a:r>
              <a:rPr sz="1486" spc="69" dirty="0">
                <a:latin typeface="Lucida Sans Unicode"/>
                <a:cs typeface="Lucida Sans Unicode"/>
              </a:rPr>
              <a:t>{</a:t>
            </a:r>
            <a:r>
              <a:rPr sz="1486" i="1" spc="69" dirty="0">
                <a:latin typeface="Arial"/>
                <a:cs typeface="Arial"/>
              </a:rPr>
              <a:t>m</a:t>
            </a:r>
            <a:r>
              <a:rPr sz="1486" i="1" spc="103" baseline="-11111" dirty="0">
                <a:latin typeface="Arial"/>
                <a:cs typeface="Arial"/>
              </a:rPr>
              <a:t>q</a:t>
            </a:r>
            <a:r>
              <a:rPr sz="1486" i="1" spc="-268" baseline="-11111" dirty="0">
                <a:latin typeface="Arial"/>
                <a:cs typeface="Arial"/>
              </a:rPr>
              <a:t> </a:t>
            </a:r>
            <a:r>
              <a:rPr sz="1486" spc="248" dirty="0">
                <a:latin typeface="Lucida Sans Unicode"/>
                <a:cs typeface="Lucida Sans Unicode"/>
              </a:rPr>
              <a:t>}</a:t>
            </a:r>
            <a:endParaRPr sz="1486">
              <a:latin typeface="Lucida Sans Unicode"/>
              <a:cs typeface="Lucida Sans Unicode"/>
            </a:endParaRPr>
          </a:p>
          <a:p>
            <a:pPr marR="57883" algn="ctr">
              <a:lnSpc>
                <a:spcPts val="1784"/>
              </a:lnSpc>
            </a:pPr>
            <a:r>
              <a:rPr sz="1486" i="1" spc="-109" dirty="0">
                <a:latin typeface="Century Gothic"/>
                <a:cs typeface="Century Gothic"/>
              </a:rPr>
              <a:t>σ</a:t>
            </a:r>
            <a:r>
              <a:rPr sz="1486" i="1" spc="-162" baseline="-11111" dirty="0">
                <a:latin typeface="Arial"/>
                <a:cs typeface="Arial"/>
              </a:rPr>
              <a:t>q </a:t>
            </a:r>
            <a:r>
              <a:rPr sz="1486" i="1" spc="73" baseline="-11111" dirty="0">
                <a:latin typeface="Arial"/>
                <a:cs typeface="Arial"/>
              </a:rPr>
              <a:t> </a:t>
            </a:r>
            <a:r>
              <a:rPr sz="1486" spc="79" dirty="0">
                <a:latin typeface="Lucida Sans Unicode"/>
                <a:cs typeface="Lucida Sans Unicode"/>
              </a:rPr>
              <a:t>←</a:t>
            </a:r>
            <a:r>
              <a:rPr sz="1486" spc="-347" dirty="0">
                <a:latin typeface="Lucida Sans Unicode"/>
                <a:cs typeface="Lucida Sans Unicode"/>
              </a:rPr>
              <a:t> </a:t>
            </a:r>
            <a:r>
              <a:rPr sz="1486" spc="-30" dirty="0">
                <a:latin typeface="Tahoma"/>
                <a:cs typeface="Tahoma"/>
              </a:rPr>
              <a:t>Sign(</a:t>
            </a:r>
            <a:r>
              <a:rPr sz="1486" i="1" spc="-30" dirty="0">
                <a:latin typeface="Arial"/>
                <a:cs typeface="Arial"/>
              </a:rPr>
              <a:t>m</a:t>
            </a:r>
            <a:r>
              <a:rPr sz="1486" i="1" spc="-44" baseline="-11111" dirty="0">
                <a:latin typeface="Arial"/>
                <a:cs typeface="Arial"/>
              </a:rPr>
              <a:t>q </a:t>
            </a:r>
            <a:r>
              <a:rPr sz="1486" dirty="0"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56476" y="4617949"/>
            <a:ext cx="119543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4691" y="4501786"/>
            <a:ext cx="1218081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89" dirty="0">
                <a:solidFill>
                  <a:srgbClr val="66952D"/>
                </a:solidFill>
                <a:latin typeface="Tahoma"/>
                <a:cs typeface="Tahoma"/>
              </a:rPr>
              <a:t>If </a:t>
            </a:r>
            <a:r>
              <a:rPr sz="1486" i="1" spc="-11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176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  </a:t>
            </a:r>
            <a:r>
              <a:rPr sz="1486" spc="-476" dirty="0">
                <a:solidFill>
                  <a:srgbClr val="66952D"/>
                </a:solidFill>
                <a:latin typeface="Lucida Sans Unicode"/>
                <a:cs typeface="Lucida Sans Unicode"/>
              </a:rPr>
              <a:t>∈</a:t>
            </a:r>
            <a:r>
              <a:rPr sz="1486" i="1" spc="-476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486" i="1" spc="40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5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i="1" spc="277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spc="-79" dirty="0">
                <a:solidFill>
                  <a:srgbClr val="66952D"/>
                </a:solidFill>
                <a:latin typeface="Tahoma"/>
                <a:cs typeface="Tahoma"/>
              </a:rPr>
              <a:t>and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59852" y="4843605"/>
            <a:ext cx="1600619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335" algn="ctr">
              <a:lnSpc>
                <a:spcPts val="1030"/>
              </a:lnSpc>
            </a:pP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  <a:p>
            <a:pPr algn="ctr">
              <a:lnSpc>
                <a:spcPts val="1623"/>
              </a:lnSpc>
              <a:tabLst>
                <a:tab pos="324662" algn="l"/>
                <a:tab pos="1549065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b="1" u="sng" spc="-198" dirty="0">
                <a:solidFill>
                  <a:srgbClr val="66952D"/>
                </a:solidFill>
                <a:latin typeface="Arial Black"/>
                <a:cs typeface="Arial Black"/>
              </a:rPr>
              <a:t>win </a:t>
            </a:r>
            <a:r>
              <a:rPr sz="1486" u="sng" spc="79" dirty="0">
                <a:solidFill>
                  <a:srgbClr val="66952D"/>
                </a:solidFill>
                <a:latin typeface="Lucida Sans Unicode"/>
                <a:cs typeface="Lucida Sans Unicode"/>
              </a:rPr>
              <a:t>←</a:t>
            </a:r>
            <a:r>
              <a:rPr sz="1486" u="sng" spc="-11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1	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35113" y="4953093"/>
            <a:ext cx="164340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1617018" algn="l"/>
              </a:tabLst>
            </a:pPr>
            <a:r>
              <a:rPr sz="1486" u="sng" spc="-10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endParaRPr sz="1486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54492" y="963040"/>
            <a:ext cx="1192914" cy="457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4459" b="1" spc="-162" baseline="7407" dirty="0">
                <a:latin typeface="Arial Black"/>
                <a:cs typeface="Arial Black"/>
              </a:rPr>
              <a:t>G</a:t>
            </a:r>
            <a:r>
              <a:rPr sz="2081" spc="-109" dirty="0">
                <a:latin typeface="Arial"/>
                <a:cs typeface="Arial"/>
              </a:rPr>
              <a:t>mForge</a:t>
            </a:r>
            <a:endParaRPr sz="2081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9052" y="1742355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/>
          <p:nvPr/>
        </p:nvSpPr>
        <p:spPr>
          <a:xfrm>
            <a:off x="6955976" y="1697223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 txBox="1"/>
          <p:nvPr/>
        </p:nvSpPr>
        <p:spPr>
          <a:xfrm>
            <a:off x="6470271" y="1499548"/>
            <a:ext cx="2403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59" dirty="0">
                <a:latin typeface="Arial"/>
                <a:cs typeface="Arial"/>
              </a:rPr>
              <a:t>pk</a:t>
            </a:r>
            <a:endParaRPr sz="1486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119053" y="2339284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0" name="object 20"/>
          <p:cNvSpPr/>
          <p:nvPr/>
        </p:nvSpPr>
        <p:spPr>
          <a:xfrm>
            <a:off x="6955976" y="2660319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6093884" y="2149951"/>
            <a:ext cx="1007935" cy="54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388">
              <a:tabLst>
                <a:tab pos="981536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59" dirty="0">
                <a:latin typeface="Times New Roman"/>
                <a:cs typeface="Times New Roman"/>
              </a:rPr>
              <a:t> </a:t>
            </a:r>
            <a:r>
              <a:rPr sz="1486" i="1" u="sng" spc="-40" dirty="0">
                <a:latin typeface="Arial"/>
                <a:cs typeface="Arial"/>
              </a:rPr>
              <a:t>m</a:t>
            </a:r>
            <a:r>
              <a:rPr sz="1486" u="sng" spc="-59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  <a:p>
            <a:pPr marL="25168">
              <a:spcBef>
                <a:spcPts val="743"/>
              </a:spcBef>
              <a:tabLst>
                <a:tab pos="410232" algn="l"/>
                <a:tab pos="873315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19" dirty="0">
                <a:latin typeface="Century Gothic"/>
                <a:cs typeface="Century Gothic"/>
              </a:rPr>
              <a:t>σ</a:t>
            </a:r>
            <a:r>
              <a:rPr sz="1486" u="sng" spc="-176" baseline="-11111" dirty="0">
                <a:latin typeface="Arial"/>
                <a:cs typeface="Arial"/>
              </a:rPr>
              <a:t>1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546337" y="2719776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546337" y="2870210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463324" y="3087699"/>
            <a:ext cx="412736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          </a:t>
            </a:r>
            <a:r>
              <a:rPr sz="991" spc="-129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991" spc="-1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endParaRPr sz="991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37783" y="3093014"/>
            <a:ext cx="71977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20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spc="-20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30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6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48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11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76" baseline="-22222" dirty="0">
                <a:solidFill>
                  <a:srgbClr val="66952D"/>
                </a:solidFill>
                <a:latin typeface="Arial"/>
                <a:cs typeface="Arial"/>
              </a:rPr>
              <a:t>1</a:t>
            </a:r>
            <a:r>
              <a:rPr sz="1486" spc="-238" baseline="-22222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486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227369" y="3347513"/>
            <a:ext cx="849385" cy="0"/>
          </a:xfrm>
          <a:custGeom>
            <a:avLst/>
            <a:gdLst/>
            <a:ahLst/>
            <a:cxnLst/>
            <a:rect l="l" t="t" r="r" b="b"/>
            <a:pathLst>
              <a:path w="428625">
                <a:moveTo>
                  <a:pt x="0" y="0"/>
                </a:moveTo>
                <a:lnTo>
                  <a:pt x="428409" y="0"/>
                </a:lnTo>
              </a:path>
            </a:pathLst>
          </a:custGeom>
          <a:ln w="11387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7" name="object 27"/>
          <p:cNvSpPr/>
          <p:nvPr/>
        </p:nvSpPr>
        <p:spPr>
          <a:xfrm>
            <a:off x="6119053" y="3302380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8" name="object 28"/>
          <p:cNvSpPr txBox="1"/>
          <p:nvPr/>
        </p:nvSpPr>
        <p:spPr>
          <a:xfrm>
            <a:off x="6546337" y="3361835"/>
            <a:ext cx="103183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spc="-454" dirty="0">
                <a:latin typeface="Tahoma"/>
                <a:cs typeface="Tahoma"/>
              </a:rPr>
              <a:t>.</a:t>
            </a:r>
            <a:r>
              <a:rPr sz="2229" spc="-59" baseline="-22222" dirty="0">
                <a:latin typeface="Tahoma"/>
                <a:cs typeface="Tahoma"/>
              </a:rPr>
              <a:t>.</a:t>
            </a:r>
            <a:endParaRPr sz="2229" baseline="-22222">
              <a:latin typeface="Tahoma"/>
              <a:cs typeface="Tahom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119053" y="3944441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0" name="object 30"/>
          <p:cNvSpPr/>
          <p:nvPr/>
        </p:nvSpPr>
        <p:spPr>
          <a:xfrm>
            <a:off x="6955976" y="4265477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0" y="0"/>
                </a:moveTo>
                <a:lnTo>
                  <a:pt x="0" y="45549"/>
                </a:lnTo>
                <a:lnTo>
                  <a:pt x="14898" y="37934"/>
                </a:lnTo>
                <a:lnTo>
                  <a:pt x="31125" y="31315"/>
                </a:lnTo>
                <a:lnTo>
                  <a:pt x="46972" y="26119"/>
                </a:lnTo>
                <a:lnTo>
                  <a:pt x="60732" y="22774"/>
                </a:lnTo>
                <a:lnTo>
                  <a:pt x="46972" y="19429"/>
                </a:lnTo>
                <a:lnTo>
                  <a:pt x="31125" y="14234"/>
                </a:lnTo>
                <a:lnTo>
                  <a:pt x="14898" y="761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1" name="object 31"/>
          <p:cNvSpPr txBox="1"/>
          <p:nvPr/>
        </p:nvSpPr>
        <p:spPr>
          <a:xfrm>
            <a:off x="6093884" y="3512272"/>
            <a:ext cx="1007935" cy="754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44"/>
              </a:lnSpc>
            </a:pPr>
            <a:r>
              <a:rPr sz="1486" spc="-40" dirty="0">
                <a:latin typeface="Tahoma"/>
                <a:cs typeface="Tahoma"/>
              </a:rPr>
              <a:t>.</a:t>
            </a:r>
            <a:endParaRPr sz="1486">
              <a:latin typeface="Tahoma"/>
              <a:cs typeface="Tahoma"/>
            </a:endParaRPr>
          </a:p>
          <a:p>
            <a:pPr marL="108221" algn="ctr">
              <a:lnSpc>
                <a:spcPts val="1744"/>
              </a:lnSpc>
              <a:tabLst>
                <a:tab pos="95636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   </a:t>
            </a:r>
            <a:r>
              <a:rPr sz="1486" u="sng" spc="129" dirty="0">
                <a:latin typeface="Times New Roman"/>
                <a:cs typeface="Times New Roman"/>
              </a:rPr>
              <a:t> </a:t>
            </a:r>
            <a:r>
              <a:rPr sz="1486" i="1" u="sng" spc="-30" dirty="0">
                <a:latin typeface="Arial"/>
                <a:cs typeface="Arial"/>
              </a:rPr>
              <a:t>m</a:t>
            </a:r>
            <a:r>
              <a:rPr sz="1486" i="1" u="sng" spc="-44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  <a:p>
            <a:pPr marR="93120" algn="ctr">
              <a:spcBef>
                <a:spcPts val="743"/>
              </a:spcBef>
              <a:tabLst>
                <a:tab pos="381289" algn="l"/>
                <a:tab pos="848148" algn="l"/>
              </a:tabLst>
            </a:pPr>
            <a:r>
              <a:rPr sz="1486" u="sng" spc="-10" dirty="0">
                <a:latin typeface="Times New Roman"/>
                <a:cs typeface="Times New Roman"/>
              </a:rPr>
              <a:t> 	</a:t>
            </a:r>
            <a:r>
              <a:rPr sz="1486" i="1" u="sng" spc="-109" dirty="0">
                <a:latin typeface="Century Gothic"/>
                <a:cs typeface="Century Gothic"/>
              </a:rPr>
              <a:t>σ</a:t>
            </a:r>
            <a:r>
              <a:rPr sz="1486" i="1" u="sng" spc="-162" baseline="-11111" dirty="0">
                <a:latin typeface="Arial"/>
                <a:cs typeface="Arial"/>
              </a:rPr>
              <a:t>q	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60323" y="4809289"/>
            <a:ext cx="400155" cy="1524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   </a:t>
            </a:r>
            <a:r>
              <a:rPr sz="991" i="1" spc="248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991" i="1" spc="40" dirty="0">
                <a:solidFill>
                  <a:srgbClr val="66952D"/>
                </a:solidFill>
                <a:latin typeface="Arial"/>
                <a:cs typeface="Arial"/>
              </a:rPr>
              <a:t>k</a:t>
            </a:r>
            <a:endParaRPr sz="991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02201" y="4693124"/>
            <a:ext cx="75626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u="sng" spc="-109" dirty="0">
                <a:solidFill>
                  <a:srgbClr val="66952D"/>
                </a:solidFill>
                <a:latin typeface="Times New Roman"/>
                <a:cs typeface="Times New Roman"/>
              </a:rPr>
              <a:t> </a:t>
            </a:r>
            <a:r>
              <a:rPr sz="1486" u="sng" spc="-79" dirty="0">
                <a:solidFill>
                  <a:srgbClr val="66952D"/>
                </a:solidFill>
                <a:latin typeface="Tahoma"/>
                <a:cs typeface="Tahoma"/>
              </a:rPr>
              <a:t>(</a:t>
            </a:r>
            <a:r>
              <a:rPr sz="1486" i="1" u="sng" spc="-79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u="sng" spc="-11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u="sng" spc="-430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1486" i="1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1486" i="1" spc="-297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1486" i="1" spc="-99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u="sng" spc="-149" baseline="27777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99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endParaRPr sz="1486">
              <a:latin typeface="Tahoma"/>
              <a:cs typeface="Tahom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119053" y="490753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60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5" name="object 35"/>
          <p:cNvSpPr/>
          <p:nvPr/>
        </p:nvSpPr>
        <p:spPr>
          <a:xfrm>
            <a:off x="7132742" y="1474829"/>
            <a:ext cx="1605653" cy="3746104"/>
          </a:xfrm>
          <a:custGeom>
            <a:avLst/>
            <a:gdLst/>
            <a:ahLst/>
            <a:cxnLst/>
            <a:rect l="l" t="t" r="r" b="b"/>
            <a:pathLst>
              <a:path w="810260" h="1890395">
                <a:moveTo>
                  <a:pt x="762562" y="0"/>
                </a:moveTo>
                <a:lnTo>
                  <a:pt x="47447" y="0"/>
                </a:lnTo>
                <a:lnTo>
                  <a:pt x="28978" y="3728"/>
                </a:lnTo>
                <a:lnTo>
                  <a:pt x="13896" y="13896"/>
                </a:lnTo>
                <a:lnTo>
                  <a:pt x="3728" y="28978"/>
                </a:lnTo>
                <a:lnTo>
                  <a:pt x="0" y="47447"/>
                </a:lnTo>
                <a:lnTo>
                  <a:pt x="0" y="1842575"/>
                </a:lnTo>
                <a:lnTo>
                  <a:pt x="3728" y="1861044"/>
                </a:lnTo>
                <a:lnTo>
                  <a:pt x="13896" y="1876126"/>
                </a:lnTo>
                <a:lnTo>
                  <a:pt x="28978" y="1886294"/>
                </a:lnTo>
                <a:lnTo>
                  <a:pt x="47447" y="1890023"/>
                </a:lnTo>
                <a:lnTo>
                  <a:pt x="762562" y="1890023"/>
                </a:lnTo>
                <a:lnTo>
                  <a:pt x="781031" y="1886294"/>
                </a:lnTo>
                <a:lnTo>
                  <a:pt x="796112" y="1876126"/>
                </a:lnTo>
                <a:lnTo>
                  <a:pt x="806281" y="1861044"/>
                </a:lnTo>
                <a:lnTo>
                  <a:pt x="810009" y="1842575"/>
                </a:lnTo>
                <a:lnTo>
                  <a:pt x="810009" y="47447"/>
                </a:lnTo>
                <a:lnTo>
                  <a:pt x="806281" y="28978"/>
                </a:lnTo>
                <a:lnTo>
                  <a:pt x="796112" y="13896"/>
                </a:lnTo>
                <a:lnTo>
                  <a:pt x="781031" y="3728"/>
                </a:lnTo>
                <a:lnTo>
                  <a:pt x="76256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6" name="object 36"/>
          <p:cNvSpPr txBox="1"/>
          <p:nvPr/>
        </p:nvSpPr>
        <p:spPr>
          <a:xfrm>
            <a:off x="7772170" y="960433"/>
            <a:ext cx="327171" cy="4574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49" dirty="0">
                <a:latin typeface="Arial Black"/>
                <a:cs typeface="Arial Black"/>
              </a:rPr>
              <a:t>A</a:t>
            </a:r>
            <a:endParaRPr sz="2973">
              <a:latin typeface="Arial Black"/>
              <a:cs typeface="Arial Black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443790" y="4907538"/>
            <a:ext cx="120801" cy="90601"/>
          </a:xfrm>
          <a:custGeom>
            <a:avLst/>
            <a:gdLst/>
            <a:ahLst/>
            <a:cxnLst/>
            <a:rect l="l" t="t" r="r" b="b"/>
            <a:pathLst>
              <a:path w="60959" h="45719">
                <a:moveTo>
                  <a:pt x="60732" y="45549"/>
                </a:moveTo>
                <a:lnTo>
                  <a:pt x="60732" y="0"/>
                </a:lnTo>
                <a:lnTo>
                  <a:pt x="45834" y="7615"/>
                </a:lnTo>
                <a:lnTo>
                  <a:pt x="29607" y="14234"/>
                </a:lnTo>
                <a:lnTo>
                  <a:pt x="13759" y="19429"/>
                </a:lnTo>
                <a:lnTo>
                  <a:pt x="0" y="22774"/>
                </a:lnTo>
                <a:lnTo>
                  <a:pt x="13759" y="26119"/>
                </a:lnTo>
                <a:lnTo>
                  <a:pt x="29607" y="31315"/>
                </a:lnTo>
                <a:lnTo>
                  <a:pt x="45834" y="37934"/>
                </a:lnTo>
                <a:lnTo>
                  <a:pt x="60732" y="45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38" name="object 38"/>
          <p:cNvSpPr txBox="1"/>
          <p:nvPr/>
        </p:nvSpPr>
        <p:spPr>
          <a:xfrm>
            <a:off x="3526938" y="4746371"/>
            <a:ext cx="23430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47901" algn="l"/>
                <a:tab pos="1031871" algn="l"/>
              </a:tabLst>
            </a:pPr>
            <a:r>
              <a:rPr sz="2229" u="sng" spc="-14" baseline="7407" dirty="0">
                <a:solidFill>
                  <a:srgbClr val="66952D"/>
                </a:solidFill>
                <a:latin typeface="Times New Roman"/>
                <a:cs typeface="Times New Roman"/>
              </a:rPr>
              <a:t> 	</a:t>
            </a:r>
            <a:r>
              <a:rPr sz="1486" b="1" spc="-198" dirty="0">
                <a:latin typeface="Arial Black"/>
                <a:cs typeface="Arial Black"/>
              </a:rPr>
              <a:t>win	</a:t>
            </a:r>
            <a:r>
              <a:rPr sz="2229" spc="-87" baseline="7407" dirty="0">
                <a:solidFill>
                  <a:srgbClr val="66952D"/>
                </a:solidFill>
                <a:latin typeface="Tahoma"/>
                <a:cs typeface="Tahoma"/>
              </a:rPr>
              <a:t>Ver(</a:t>
            </a:r>
            <a:r>
              <a:rPr sz="2229" i="1" spc="-87" baseline="7407" dirty="0">
                <a:solidFill>
                  <a:srgbClr val="66952D"/>
                </a:solidFill>
                <a:latin typeface="Arial"/>
                <a:cs typeface="Arial"/>
              </a:rPr>
              <a:t>m</a:t>
            </a:r>
            <a:r>
              <a:rPr sz="1486" spc="-87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1486" spc="-386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 </a:t>
            </a:r>
            <a:r>
              <a:rPr sz="2229" i="1" baseline="7407" dirty="0">
                <a:solidFill>
                  <a:srgbClr val="66952D"/>
                </a:solidFill>
                <a:latin typeface="Century Gothic"/>
                <a:cs typeface="Century Gothic"/>
              </a:rPr>
              <a:t>,</a:t>
            </a:r>
            <a:r>
              <a:rPr sz="2229" i="1" spc="-297" baseline="7407" dirty="0">
                <a:solidFill>
                  <a:srgbClr val="66952D"/>
                </a:solidFill>
                <a:latin typeface="Century Gothic"/>
                <a:cs typeface="Century Gothic"/>
              </a:rPr>
              <a:t> </a:t>
            </a:r>
            <a:r>
              <a:rPr sz="2229" i="1" spc="-149" baseline="7407" dirty="0">
                <a:solidFill>
                  <a:srgbClr val="66952D"/>
                </a:solidFill>
                <a:latin typeface="Century Gothic"/>
                <a:cs typeface="Century Gothic"/>
              </a:rPr>
              <a:t>σ</a:t>
            </a:r>
            <a:r>
              <a:rPr sz="1486" spc="-149" baseline="38888" dirty="0">
                <a:solidFill>
                  <a:srgbClr val="66952D"/>
                </a:solidFill>
                <a:latin typeface="Lucida Sans Unicode"/>
                <a:cs typeface="Lucida Sans Unicode"/>
              </a:rPr>
              <a:t>∗</a:t>
            </a:r>
            <a:r>
              <a:rPr sz="2229" spc="-149" baseline="7407" dirty="0">
                <a:solidFill>
                  <a:srgbClr val="66952D"/>
                </a:solidFill>
                <a:latin typeface="Tahoma"/>
                <a:cs typeface="Tahoma"/>
              </a:rPr>
              <a:t>)</a:t>
            </a:r>
            <a:r>
              <a:rPr sz="2229" spc="-162" baseline="7407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2229" spc="103" baseline="7407" dirty="0">
                <a:solidFill>
                  <a:srgbClr val="66952D"/>
                </a:solidFill>
                <a:latin typeface="Tahoma"/>
                <a:cs typeface="Tahoma"/>
              </a:rPr>
              <a:t>=</a:t>
            </a:r>
            <a:r>
              <a:rPr sz="2229" spc="-162" baseline="7407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2229" spc="-119" baseline="7407" dirty="0">
                <a:solidFill>
                  <a:srgbClr val="66952D"/>
                </a:solidFill>
                <a:latin typeface="Tahoma"/>
                <a:cs typeface="Tahoma"/>
              </a:rPr>
              <a:t>1</a:t>
            </a:r>
            <a:endParaRPr sz="2229" baseline="7407">
              <a:latin typeface="Tahoma"/>
              <a:cs typeface="Tahoma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42858" y="6461826"/>
            <a:ext cx="560454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33878" y="5581556"/>
            <a:ext cx="7236763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50" dirty="0">
                <a:latin typeface="Tahoma"/>
                <a:cs typeface="Tahoma"/>
              </a:rPr>
              <a:t>Memory-tight </a:t>
            </a:r>
            <a:r>
              <a:rPr sz="1982" spc="-69" dirty="0">
                <a:latin typeface="Tahoma"/>
                <a:cs typeface="Tahoma"/>
              </a:rPr>
              <a:t>reduction </a:t>
            </a:r>
            <a:r>
              <a:rPr sz="1982" spc="-40" dirty="0">
                <a:latin typeface="Tahoma"/>
                <a:cs typeface="Tahoma"/>
              </a:rPr>
              <a:t>with </a:t>
            </a:r>
            <a:r>
              <a:rPr sz="1982" spc="-89" dirty="0">
                <a:latin typeface="Tahoma"/>
                <a:cs typeface="Tahoma"/>
              </a:rPr>
              <a:t>higher </a:t>
            </a:r>
            <a:r>
              <a:rPr sz="1982" spc="-79" dirty="0">
                <a:latin typeface="Tahoma"/>
                <a:cs typeface="Tahoma"/>
              </a:rPr>
              <a:t>running </a:t>
            </a:r>
            <a:r>
              <a:rPr sz="1982" spc="-50" dirty="0">
                <a:latin typeface="Tahoma"/>
                <a:cs typeface="Tahoma"/>
              </a:rPr>
              <a:t>time </a:t>
            </a:r>
            <a:r>
              <a:rPr sz="1982" spc="-69" dirty="0">
                <a:latin typeface="Tahoma"/>
                <a:cs typeface="Tahoma"/>
              </a:rPr>
              <a:t>(rewind </a:t>
            </a:r>
            <a:r>
              <a:rPr sz="1982" spc="159" dirty="0">
                <a:latin typeface="Tahoma"/>
                <a:cs typeface="Tahoma"/>
              </a:rPr>
              <a:t> </a:t>
            </a:r>
            <a:r>
              <a:rPr sz="1982" spc="-99" dirty="0">
                <a:latin typeface="Tahoma"/>
                <a:cs typeface="Tahoma"/>
              </a:rPr>
              <a:t>adversary)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65870451"/>
      </p:ext>
    </p:extLst>
  </p:cSld>
  <p:clrMapOvr>
    <a:masterClrMapping/>
  </p:clrMapOvr>
  <p:transition>
    <p:cut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4815" y="222524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79" dirty="0"/>
              <a:t>Unforgeability </a:t>
            </a:r>
            <a:r>
              <a:rPr spc="-129" dirty="0"/>
              <a:t>and</a:t>
            </a:r>
            <a:r>
              <a:rPr spc="129" dirty="0"/>
              <a:t> </a:t>
            </a:r>
            <a:r>
              <a:rPr spc="-50" dirty="0"/>
              <a:t>Multi-Unforgeability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15196" y="2118329"/>
            <a:ext cx="635717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69" dirty="0">
                <a:latin typeface="Tahoma"/>
                <a:cs typeface="Tahoma"/>
              </a:rPr>
              <a:t>Reductions </a:t>
            </a:r>
            <a:r>
              <a:rPr sz="1982" spc="-79" dirty="0">
                <a:latin typeface="Tahoma"/>
                <a:cs typeface="Tahoma"/>
              </a:rPr>
              <a:t>from </a:t>
            </a:r>
            <a:r>
              <a:rPr sz="1982" spc="-99" dirty="0">
                <a:latin typeface="Tahoma"/>
                <a:cs typeface="Tahoma"/>
              </a:rPr>
              <a:t>mForge </a:t>
            </a:r>
            <a:r>
              <a:rPr sz="1982" spc="-20" dirty="0">
                <a:latin typeface="Tahoma"/>
                <a:cs typeface="Tahoma"/>
              </a:rPr>
              <a:t>to </a:t>
            </a:r>
            <a:r>
              <a:rPr sz="1982" spc="-99" dirty="0">
                <a:latin typeface="Tahoma"/>
                <a:cs typeface="Tahoma"/>
              </a:rPr>
              <a:t>Forge </a:t>
            </a:r>
            <a:r>
              <a:rPr sz="1982" spc="-59" dirty="0">
                <a:latin typeface="Tahoma"/>
                <a:cs typeface="Tahoma"/>
              </a:rPr>
              <a:t>(for </a:t>
            </a:r>
            <a:r>
              <a:rPr sz="1982" i="1" spc="-89" dirty="0">
                <a:solidFill>
                  <a:srgbClr val="66952D"/>
                </a:solidFill>
                <a:latin typeface="Arial"/>
                <a:cs typeface="Arial"/>
              </a:rPr>
              <a:t>q  </a:t>
            </a:r>
            <a:r>
              <a:rPr sz="1982" spc="-89" dirty="0">
                <a:latin typeface="Tahoma"/>
                <a:cs typeface="Tahoma"/>
              </a:rPr>
              <a:t>adversarial </a:t>
            </a:r>
            <a:r>
              <a:rPr sz="1982" spc="59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queries)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63323" y="2763652"/>
            <a:ext cx="2046075" cy="352338"/>
          </a:xfrm>
          <a:custGeom>
            <a:avLst/>
            <a:gdLst/>
            <a:ahLst/>
            <a:cxnLst/>
            <a:rect l="l" t="t" r="r" b="b"/>
            <a:pathLst>
              <a:path w="1032510" h="177800">
                <a:moveTo>
                  <a:pt x="1032230" y="0"/>
                </a:moveTo>
                <a:lnTo>
                  <a:pt x="53707" y="0"/>
                </a:lnTo>
                <a:lnTo>
                  <a:pt x="13943" y="16470"/>
                </a:lnTo>
                <a:lnTo>
                  <a:pt x="0" y="43716"/>
                </a:lnTo>
                <a:lnTo>
                  <a:pt x="0" y="177422"/>
                </a:lnTo>
                <a:lnTo>
                  <a:pt x="1032230" y="177422"/>
                </a:lnTo>
                <a:lnTo>
                  <a:pt x="1032230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7543050" y="2763652"/>
            <a:ext cx="887136" cy="352338"/>
          </a:xfrm>
          <a:custGeom>
            <a:avLst/>
            <a:gdLst/>
            <a:ahLst/>
            <a:cxnLst/>
            <a:rect l="l" t="t" r="r" b="b"/>
            <a:pathLst>
              <a:path w="447675" h="177800">
                <a:moveTo>
                  <a:pt x="391143" y="0"/>
                </a:moveTo>
                <a:lnTo>
                  <a:pt x="0" y="0"/>
                </a:lnTo>
                <a:lnTo>
                  <a:pt x="0" y="177422"/>
                </a:lnTo>
                <a:lnTo>
                  <a:pt x="447378" y="177422"/>
                </a:lnTo>
                <a:lnTo>
                  <a:pt x="447378" y="56234"/>
                </a:lnTo>
                <a:lnTo>
                  <a:pt x="442959" y="34345"/>
                </a:lnTo>
                <a:lnTo>
                  <a:pt x="430907" y="16470"/>
                </a:lnTo>
                <a:lnTo>
                  <a:pt x="413032" y="4419"/>
                </a:lnTo>
                <a:lnTo>
                  <a:pt x="391143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/>
          <p:nvPr/>
        </p:nvSpPr>
        <p:spPr>
          <a:xfrm>
            <a:off x="3763323" y="3828424"/>
            <a:ext cx="2046075" cy="357371"/>
          </a:xfrm>
          <a:custGeom>
            <a:avLst/>
            <a:gdLst/>
            <a:ahLst/>
            <a:cxnLst/>
            <a:rect l="l" t="t" r="r" b="b"/>
            <a:pathLst>
              <a:path w="1032510" h="180339">
                <a:moveTo>
                  <a:pt x="1032230" y="0"/>
                </a:moveTo>
                <a:lnTo>
                  <a:pt x="0" y="0"/>
                </a:lnTo>
                <a:lnTo>
                  <a:pt x="0" y="138768"/>
                </a:lnTo>
                <a:lnTo>
                  <a:pt x="1891" y="148139"/>
                </a:lnTo>
                <a:lnTo>
                  <a:pt x="13943" y="166014"/>
                </a:lnTo>
                <a:lnTo>
                  <a:pt x="31818" y="178065"/>
                </a:lnTo>
                <a:lnTo>
                  <a:pt x="41133" y="179946"/>
                </a:lnTo>
                <a:lnTo>
                  <a:pt x="1032230" y="179946"/>
                </a:lnTo>
                <a:lnTo>
                  <a:pt x="1032230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7543050" y="3828424"/>
            <a:ext cx="887136" cy="357371"/>
          </a:xfrm>
          <a:custGeom>
            <a:avLst/>
            <a:gdLst/>
            <a:ahLst/>
            <a:cxnLst/>
            <a:rect l="l" t="t" r="r" b="b"/>
            <a:pathLst>
              <a:path w="447675" h="180339">
                <a:moveTo>
                  <a:pt x="447378" y="0"/>
                </a:moveTo>
                <a:lnTo>
                  <a:pt x="0" y="0"/>
                </a:lnTo>
                <a:lnTo>
                  <a:pt x="0" y="179946"/>
                </a:lnTo>
                <a:lnTo>
                  <a:pt x="403717" y="179946"/>
                </a:lnTo>
                <a:lnTo>
                  <a:pt x="413032" y="178065"/>
                </a:lnTo>
                <a:lnTo>
                  <a:pt x="430907" y="166014"/>
                </a:lnTo>
                <a:lnTo>
                  <a:pt x="442959" y="148139"/>
                </a:lnTo>
                <a:lnTo>
                  <a:pt x="447378" y="126249"/>
                </a:lnTo>
                <a:lnTo>
                  <a:pt x="447378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763324" y="2763653"/>
          <a:ext cx="4666271" cy="14213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4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5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1589">
                <a:tc gridSpan="2">
                  <a:txBody>
                    <a:bodyPr/>
                    <a:lstStyle/>
                    <a:p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C8D7B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dirty="0">
                          <a:solidFill>
                            <a:srgbClr val="003563"/>
                          </a:solidFill>
                          <a:latin typeface="Arial Black"/>
                          <a:cs typeface="Arial Black"/>
                        </a:rPr>
                        <a:t>Time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C8D7B2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dirty="0">
                          <a:solidFill>
                            <a:srgbClr val="003563"/>
                          </a:solidFill>
                          <a:latin typeface="Arial Black"/>
                          <a:cs typeface="Arial Black"/>
                        </a:rPr>
                        <a:t>Succ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C8D7B2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2000" b="1" spc="-5" dirty="0">
                          <a:solidFill>
                            <a:srgbClr val="003563"/>
                          </a:solidFill>
                          <a:latin typeface="Arial Black"/>
                          <a:cs typeface="Arial Black"/>
                        </a:rPr>
                        <a:t>Mem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solidFill>
                      <a:srgbClr val="C8D7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590"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50" dirty="0">
                          <a:latin typeface="Tahoma"/>
                          <a:cs typeface="Tahoma"/>
                        </a:rPr>
                        <a:t>store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55" dirty="0">
                          <a:latin typeface="Tahoma"/>
                          <a:cs typeface="Tahoma"/>
                        </a:rPr>
                        <a:t>queries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7112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i="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90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65" dirty="0">
                          <a:latin typeface="Tahoma"/>
                          <a:cs typeface="Tahoma"/>
                        </a:rPr>
                        <a:t>guess</a:t>
                      </a:r>
                      <a:r>
                        <a:rPr sz="2000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2000" spc="-50" dirty="0">
                          <a:latin typeface="Tahoma"/>
                          <a:cs typeface="Tahoma"/>
                        </a:rPr>
                        <a:t>forgery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02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solidFill>
                            <a:srgbClr val="66952D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sz="2000" i="1" dirty="0">
                          <a:solidFill>
                            <a:srgbClr val="66952D"/>
                          </a:solidFill>
                          <a:latin typeface="Century Gothic"/>
                          <a:cs typeface="Century Gothic"/>
                        </a:rPr>
                        <a:t>/</a:t>
                      </a:r>
                      <a:r>
                        <a:rPr sz="2000" i="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90">
                <a:tc gridSpan="2"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spc="-45" dirty="0">
                          <a:latin typeface="Tahoma"/>
                          <a:cs typeface="Tahoma"/>
                        </a:rPr>
                        <a:t>rewind </a:t>
                      </a:r>
                      <a:r>
                        <a:rPr sz="2000" spc="-55" dirty="0">
                          <a:latin typeface="Tahoma"/>
                          <a:cs typeface="Tahoma"/>
                        </a:rPr>
                        <a:t>adversary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3660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i="1" dirty="0">
                          <a:solidFill>
                            <a:srgbClr val="66952D"/>
                          </a:solidFill>
                          <a:latin typeface="Arial"/>
                          <a:cs typeface="Arial"/>
                        </a:rPr>
                        <a:t>q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6794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2000" dirty="0">
                          <a:latin typeface="Tahoma"/>
                          <a:cs typeface="Tahoma"/>
                        </a:rPr>
                        <a:t>1</a:t>
                      </a:r>
                      <a:endParaRPr sz="20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solidFill>
                      <a:srgbClr val="F0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32044" y="6565452"/>
            <a:ext cx="7311006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21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8733890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446" y="140556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129" dirty="0"/>
              <a:t>Lower</a:t>
            </a:r>
            <a:r>
              <a:rPr spc="-50" dirty="0"/>
              <a:t> </a:t>
            </a:r>
            <a:r>
              <a:rPr spc="-89" dirty="0"/>
              <a:t>Bounds</a:t>
            </a:r>
          </a:p>
        </p:txBody>
      </p:sp>
      <p:sp>
        <p:nvSpPr>
          <p:cNvPr id="3" name="object 3"/>
          <p:cNvSpPr/>
          <p:nvPr/>
        </p:nvSpPr>
        <p:spPr>
          <a:xfrm>
            <a:off x="2140907" y="2103657"/>
            <a:ext cx="7906202" cy="338496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2" y="170251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140910" y="2415955"/>
            <a:ext cx="7906097" cy="100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2140907" y="2503714"/>
            <a:ext cx="7906202" cy="663150"/>
          </a:xfrm>
          <a:custGeom>
            <a:avLst/>
            <a:gdLst/>
            <a:ahLst/>
            <a:cxnLst/>
            <a:rect l="l" t="t" r="r" b="b"/>
            <a:pathLst>
              <a:path w="3989704" h="334644">
                <a:moveTo>
                  <a:pt x="3989652" y="0"/>
                </a:moveTo>
                <a:lnTo>
                  <a:pt x="0" y="0"/>
                </a:lnTo>
                <a:lnTo>
                  <a:pt x="0" y="283233"/>
                </a:lnTo>
                <a:lnTo>
                  <a:pt x="4008" y="302958"/>
                </a:lnTo>
                <a:lnTo>
                  <a:pt x="14922" y="319111"/>
                </a:lnTo>
                <a:lnTo>
                  <a:pt x="31075" y="330025"/>
                </a:lnTo>
                <a:lnTo>
                  <a:pt x="50800" y="334033"/>
                </a:lnTo>
                <a:lnTo>
                  <a:pt x="3938852" y="334033"/>
                </a:lnTo>
                <a:lnTo>
                  <a:pt x="3958576" y="330025"/>
                </a:lnTo>
                <a:lnTo>
                  <a:pt x="3974729" y="319111"/>
                </a:lnTo>
                <a:lnTo>
                  <a:pt x="3985644" y="302958"/>
                </a:lnTo>
                <a:lnTo>
                  <a:pt x="3989652" y="283233"/>
                </a:lnTo>
                <a:lnTo>
                  <a:pt x="398965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2216410" y="2101616"/>
            <a:ext cx="7755201" cy="208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89" dirty="0">
                <a:solidFill>
                  <a:srgbClr val="003563"/>
                </a:solidFill>
                <a:latin typeface="Tahoma"/>
                <a:cs typeface="Tahoma"/>
              </a:rPr>
              <a:t>Theorem</a:t>
            </a:r>
            <a:endParaRPr sz="1982">
              <a:latin typeface="Tahoma"/>
              <a:cs typeface="Tahoma"/>
            </a:endParaRPr>
          </a:p>
          <a:p>
            <a:pPr marL="25168" marR="10067">
              <a:spcBef>
                <a:spcPts val="565"/>
              </a:spcBef>
            </a:pPr>
            <a:r>
              <a:rPr sz="1982" spc="119" dirty="0">
                <a:latin typeface="Tahoma"/>
                <a:cs typeface="Tahoma"/>
              </a:rPr>
              <a:t>A </a:t>
            </a:r>
            <a:r>
              <a:rPr sz="1982" spc="-59" dirty="0">
                <a:latin typeface="Tahoma"/>
                <a:cs typeface="Tahoma"/>
              </a:rPr>
              <a:t>certain </a:t>
            </a:r>
            <a:r>
              <a:rPr sz="1982" spc="-79" dirty="0">
                <a:latin typeface="Tahoma"/>
                <a:cs typeface="Tahoma"/>
              </a:rPr>
              <a:t>class </a:t>
            </a:r>
            <a:r>
              <a:rPr sz="1982" spc="-59" dirty="0">
                <a:latin typeface="Tahoma"/>
                <a:cs typeface="Tahoma"/>
              </a:rPr>
              <a:t>of </a:t>
            </a:r>
            <a:r>
              <a:rPr sz="1982" spc="-50" dirty="0">
                <a:latin typeface="Tahoma"/>
                <a:cs typeface="Tahoma"/>
              </a:rPr>
              <a:t>black </a:t>
            </a:r>
            <a:r>
              <a:rPr sz="1982" spc="-89" dirty="0">
                <a:latin typeface="Tahoma"/>
                <a:cs typeface="Tahoma"/>
              </a:rPr>
              <a:t>box </a:t>
            </a:r>
            <a:r>
              <a:rPr sz="1982" spc="-79" dirty="0">
                <a:latin typeface="Tahoma"/>
                <a:cs typeface="Tahoma"/>
              </a:rPr>
              <a:t>reductions from </a:t>
            </a:r>
            <a:r>
              <a:rPr sz="1982" spc="-99" dirty="0">
                <a:latin typeface="Tahoma"/>
                <a:cs typeface="Tahoma"/>
              </a:rPr>
              <a:t>mForge </a:t>
            </a:r>
            <a:r>
              <a:rPr sz="1982" spc="-20" dirty="0">
                <a:latin typeface="Tahoma"/>
                <a:cs typeface="Tahoma"/>
              </a:rPr>
              <a:t>to </a:t>
            </a:r>
            <a:r>
              <a:rPr sz="1982" spc="-99" dirty="0">
                <a:latin typeface="Tahoma"/>
                <a:cs typeface="Tahoma"/>
              </a:rPr>
              <a:t>Forge </a:t>
            </a:r>
            <a:r>
              <a:rPr sz="1982" spc="-79" dirty="0">
                <a:latin typeface="Tahoma"/>
                <a:cs typeface="Tahoma"/>
              </a:rPr>
              <a:t>can </a:t>
            </a:r>
            <a:r>
              <a:rPr sz="1982" spc="-50" dirty="0">
                <a:latin typeface="Tahoma"/>
                <a:cs typeface="Tahoma"/>
              </a:rPr>
              <a:t>not </a:t>
            </a:r>
            <a:r>
              <a:rPr sz="1982" spc="-99" dirty="0">
                <a:latin typeface="Tahoma"/>
                <a:cs typeface="Tahoma"/>
              </a:rPr>
              <a:t>be  </a:t>
            </a:r>
            <a:r>
              <a:rPr sz="1982" spc="-69" dirty="0">
                <a:latin typeface="Tahoma"/>
                <a:cs typeface="Tahoma"/>
              </a:rPr>
              <a:t>simultaneously </a:t>
            </a:r>
            <a:r>
              <a:rPr sz="1982" spc="-20" dirty="0">
                <a:latin typeface="Tahoma"/>
                <a:cs typeface="Tahoma"/>
              </a:rPr>
              <a:t>tight </a:t>
            </a:r>
            <a:r>
              <a:rPr sz="1982" spc="-99" dirty="0">
                <a:latin typeface="Tahoma"/>
                <a:cs typeface="Tahoma"/>
              </a:rPr>
              <a:t>and</a:t>
            </a:r>
            <a:r>
              <a:rPr sz="1982" spc="89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memory-tight.</a:t>
            </a:r>
            <a:endParaRPr sz="1982">
              <a:latin typeface="Tahoma"/>
              <a:cs typeface="Tahoma"/>
            </a:endParaRPr>
          </a:p>
          <a:p>
            <a:pPr>
              <a:spcBef>
                <a:spcPts val="79"/>
              </a:spcBef>
            </a:pPr>
            <a:endParaRPr sz="2576">
              <a:latin typeface="Times New Roman"/>
              <a:cs typeface="Times New Roman"/>
            </a:endParaRPr>
          </a:p>
          <a:p>
            <a:pPr marL="526003" indent="-241609"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10" dirty="0">
                <a:latin typeface="Tahoma"/>
                <a:cs typeface="Tahoma"/>
              </a:rPr>
              <a:t>Proof </a:t>
            </a:r>
            <a:r>
              <a:rPr sz="1982" spc="-139" dirty="0">
                <a:latin typeface="Tahoma"/>
                <a:cs typeface="Tahoma"/>
              </a:rPr>
              <a:t>uses </a:t>
            </a:r>
            <a:r>
              <a:rPr sz="1982" spc="-79" dirty="0">
                <a:latin typeface="Tahoma"/>
                <a:cs typeface="Tahoma"/>
              </a:rPr>
              <a:t>techniques from streaming </a:t>
            </a:r>
            <a:r>
              <a:rPr sz="1982" spc="10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algorithms</a:t>
            </a:r>
            <a:endParaRPr sz="1982">
              <a:latin typeface="Tahoma"/>
              <a:cs typeface="Tahoma"/>
            </a:endParaRPr>
          </a:p>
          <a:p>
            <a:pPr marL="526003" indent="-241609">
              <a:spcBef>
                <a:spcPts val="585"/>
              </a:spcBef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50" dirty="0">
                <a:latin typeface="Tahoma"/>
                <a:cs typeface="Tahoma"/>
              </a:rPr>
              <a:t>Similar </a:t>
            </a:r>
            <a:r>
              <a:rPr sz="1982" spc="-79" dirty="0">
                <a:latin typeface="Tahoma"/>
                <a:cs typeface="Tahoma"/>
              </a:rPr>
              <a:t>results for </a:t>
            </a:r>
            <a:r>
              <a:rPr sz="1982" spc="-40" dirty="0">
                <a:latin typeface="Tahoma"/>
                <a:cs typeface="Tahoma"/>
              </a:rPr>
              <a:t>multi-collision </a:t>
            </a:r>
            <a:r>
              <a:rPr sz="1982" spc="-20" dirty="0">
                <a:latin typeface="Tahoma"/>
                <a:cs typeface="Tahoma"/>
              </a:rPr>
              <a:t>to </a:t>
            </a:r>
            <a:r>
              <a:rPr sz="1982" spc="-40" dirty="0">
                <a:latin typeface="Tahoma"/>
                <a:cs typeface="Tahoma"/>
              </a:rPr>
              <a:t>collision</a:t>
            </a:r>
            <a:r>
              <a:rPr sz="1982" spc="454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resistance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565667" y="6334620"/>
            <a:ext cx="506511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22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7673770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773" y="0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129" dirty="0"/>
              <a:t>Lower</a:t>
            </a:r>
            <a:r>
              <a:rPr spc="-50" dirty="0"/>
              <a:t> </a:t>
            </a:r>
            <a:r>
              <a:rPr spc="-89" dirty="0"/>
              <a:t>Bounds</a:t>
            </a:r>
          </a:p>
        </p:txBody>
      </p:sp>
      <p:sp>
        <p:nvSpPr>
          <p:cNvPr id="3" name="object 3"/>
          <p:cNvSpPr/>
          <p:nvPr/>
        </p:nvSpPr>
        <p:spPr>
          <a:xfrm>
            <a:off x="2765962" y="784812"/>
            <a:ext cx="7906202" cy="338496"/>
          </a:xfrm>
          <a:custGeom>
            <a:avLst/>
            <a:gdLst/>
            <a:ahLst/>
            <a:cxnLst/>
            <a:rect l="l" t="t" r="r" b="b"/>
            <a:pathLst>
              <a:path w="3989704" h="170815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0251"/>
                </a:lnTo>
                <a:lnTo>
                  <a:pt x="3989652" y="170251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765965" y="1097110"/>
            <a:ext cx="7906097" cy="100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2765962" y="1184846"/>
            <a:ext cx="7906202" cy="663150"/>
          </a:xfrm>
          <a:custGeom>
            <a:avLst/>
            <a:gdLst/>
            <a:ahLst/>
            <a:cxnLst/>
            <a:rect l="l" t="t" r="r" b="b"/>
            <a:pathLst>
              <a:path w="3989704" h="334644">
                <a:moveTo>
                  <a:pt x="3989652" y="0"/>
                </a:moveTo>
                <a:lnTo>
                  <a:pt x="0" y="0"/>
                </a:lnTo>
                <a:lnTo>
                  <a:pt x="0" y="283233"/>
                </a:lnTo>
                <a:lnTo>
                  <a:pt x="4008" y="302958"/>
                </a:lnTo>
                <a:lnTo>
                  <a:pt x="14922" y="319111"/>
                </a:lnTo>
                <a:lnTo>
                  <a:pt x="31075" y="330025"/>
                </a:lnTo>
                <a:lnTo>
                  <a:pt x="50800" y="334033"/>
                </a:lnTo>
                <a:lnTo>
                  <a:pt x="3938852" y="334033"/>
                </a:lnTo>
                <a:lnTo>
                  <a:pt x="3958576" y="330025"/>
                </a:lnTo>
                <a:lnTo>
                  <a:pt x="3974729" y="319111"/>
                </a:lnTo>
                <a:lnTo>
                  <a:pt x="3985644" y="302958"/>
                </a:lnTo>
                <a:lnTo>
                  <a:pt x="3989652" y="283233"/>
                </a:lnTo>
                <a:lnTo>
                  <a:pt x="398965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/>
          <p:nvPr/>
        </p:nvSpPr>
        <p:spPr>
          <a:xfrm>
            <a:off x="4646245" y="2733717"/>
            <a:ext cx="1070855" cy="2497822"/>
          </a:xfrm>
          <a:custGeom>
            <a:avLst/>
            <a:gdLst/>
            <a:ahLst/>
            <a:cxnLst/>
            <a:rect l="l" t="t" r="r" b="b"/>
            <a:pathLst>
              <a:path w="540385" h="1260475">
                <a:moveTo>
                  <a:pt x="508374" y="0"/>
                </a:moveTo>
                <a:lnTo>
                  <a:pt x="31631" y="0"/>
                </a:lnTo>
                <a:lnTo>
                  <a:pt x="19319" y="2485"/>
                </a:lnTo>
                <a:lnTo>
                  <a:pt x="9264" y="9264"/>
                </a:lnTo>
                <a:lnTo>
                  <a:pt x="2485" y="19319"/>
                </a:lnTo>
                <a:lnTo>
                  <a:pt x="0" y="31631"/>
                </a:lnTo>
                <a:lnTo>
                  <a:pt x="0" y="1228383"/>
                </a:lnTo>
                <a:lnTo>
                  <a:pt x="2485" y="1240696"/>
                </a:lnTo>
                <a:lnTo>
                  <a:pt x="9264" y="1250751"/>
                </a:lnTo>
                <a:lnTo>
                  <a:pt x="19319" y="1257529"/>
                </a:lnTo>
                <a:lnTo>
                  <a:pt x="31631" y="1260015"/>
                </a:lnTo>
                <a:lnTo>
                  <a:pt x="508374" y="1260015"/>
                </a:lnTo>
                <a:lnTo>
                  <a:pt x="520687" y="1257529"/>
                </a:lnTo>
                <a:lnTo>
                  <a:pt x="530742" y="1250751"/>
                </a:lnTo>
                <a:lnTo>
                  <a:pt x="537520" y="1240696"/>
                </a:lnTo>
                <a:lnTo>
                  <a:pt x="540006" y="1228383"/>
                </a:lnTo>
                <a:lnTo>
                  <a:pt x="540006" y="31631"/>
                </a:lnTo>
                <a:lnTo>
                  <a:pt x="537520" y="19319"/>
                </a:lnTo>
                <a:lnTo>
                  <a:pt x="530742" y="9264"/>
                </a:lnTo>
                <a:lnTo>
                  <a:pt x="520687" y="2485"/>
                </a:lnTo>
                <a:lnTo>
                  <a:pt x="508374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4646245" y="2733717"/>
            <a:ext cx="1070855" cy="2497822"/>
          </a:xfrm>
          <a:custGeom>
            <a:avLst/>
            <a:gdLst/>
            <a:ahLst/>
            <a:cxnLst/>
            <a:rect l="l" t="t" r="r" b="b"/>
            <a:pathLst>
              <a:path w="540385" h="1260475">
                <a:moveTo>
                  <a:pt x="0" y="1228383"/>
                </a:moveTo>
                <a:lnTo>
                  <a:pt x="0" y="31631"/>
                </a:lnTo>
                <a:lnTo>
                  <a:pt x="2485" y="19319"/>
                </a:lnTo>
                <a:lnTo>
                  <a:pt x="9264" y="9264"/>
                </a:lnTo>
                <a:lnTo>
                  <a:pt x="19319" y="2485"/>
                </a:lnTo>
                <a:lnTo>
                  <a:pt x="31631" y="0"/>
                </a:lnTo>
                <a:lnTo>
                  <a:pt x="508374" y="0"/>
                </a:lnTo>
                <a:lnTo>
                  <a:pt x="520687" y="2485"/>
                </a:lnTo>
                <a:lnTo>
                  <a:pt x="530742" y="9264"/>
                </a:lnTo>
                <a:lnTo>
                  <a:pt x="537520" y="19319"/>
                </a:lnTo>
                <a:lnTo>
                  <a:pt x="540006" y="31631"/>
                </a:lnTo>
                <a:lnTo>
                  <a:pt x="540006" y="1228383"/>
                </a:lnTo>
                <a:lnTo>
                  <a:pt x="537520" y="1240696"/>
                </a:lnTo>
                <a:lnTo>
                  <a:pt x="530742" y="1250751"/>
                </a:lnTo>
                <a:lnTo>
                  <a:pt x="520687" y="1257529"/>
                </a:lnTo>
                <a:lnTo>
                  <a:pt x="508374" y="1260015"/>
                </a:lnTo>
                <a:lnTo>
                  <a:pt x="31631" y="1260015"/>
                </a:lnTo>
                <a:lnTo>
                  <a:pt x="19319" y="1257529"/>
                </a:lnTo>
                <a:lnTo>
                  <a:pt x="9264" y="1250751"/>
                </a:lnTo>
                <a:lnTo>
                  <a:pt x="2485" y="1240696"/>
                </a:lnTo>
                <a:lnTo>
                  <a:pt x="0" y="1228383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4646245" y="2733717"/>
            <a:ext cx="1070855" cy="2497822"/>
          </a:xfrm>
          <a:custGeom>
            <a:avLst/>
            <a:gdLst/>
            <a:ahLst/>
            <a:cxnLst/>
            <a:rect l="l" t="t" r="r" b="b"/>
            <a:pathLst>
              <a:path w="540385" h="1260475">
                <a:moveTo>
                  <a:pt x="508374" y="0"/>
                </a:moveTo>
                <a:lnTo>
                  <a:pt x="31631" y="0"/>
                </a:lnTo>
                <a:lnTo>
                  <a:pt x="19319" y="2485"/>
                </a:lnTo>
                <a:lnTo>
                  <a:pt x="9264" y="9264"/>
                </a:lnTo>
                <a:lnTo>
                  <a:pt x="2485" y="19319"/>
                </a:lnTo>
                <a:lnTo>
                  <a:pt x="0" y="31631"/>
                </a:lnTo>
                <a:lnTo>
                  <a:pt x="0" y="1228383"/>
                </a:lnTo>
                <a:lnTo>
                  <a:pt x="2485" y="1240696"/>
                </a:lnTo>
                <a:lnTo>
                  <a:pt x="9264" y="1250751"/>
                </a:lnTo>
                <a:lnTo>
                  <a:pt x="19319" y="1257529"/>
                </a:lnTo>
                <a:lnTo>
                  <a:pt x="31631" y="1260015"/>
                </a:lnTo>
                <a:lnTo>
                  <a:pt x="508374" y="1260015"/>
                </a:lnTo>
                <a:lnTo>
                  <a:pt x="520687" y="1257529"/>
                </a:lnTo>
                <a:lnTo>
                  <a:pt x="530742" y="1250751"/>
                </a:lnTo>
                <a:lnTo>
                  <a:pt x="537520" y="1240696"/>
                </a:lnTo>
                <a:lnTo>
                  <a:pt x="540006" y="1228383"/>
                </a:lnTo>
                <a:lnTo>
                  <a:pt x="540006" y="31631"/>
                </a:lnTo>
                <a:lnTo>
                  <a:pt x="537520" y="19319"/>
                </a:lnTo>
                <a:lnTo>
                  <a:pt x="530742" y="9264"/>
                </a:lnTo>
                <a:lnTo>
                  <a:pt x="520687" y="2485"/>
                </a:lnTo>
                <a:lnTo>
                  <a:pt x="508374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/>
          <p:nvPr/>
        </p:nvSpPr>
        <p:spPr>
          <a:xfrm>
            <a:off x="4646245" y="2733717"/>
            <a:ext cx="1070855" cy="2497822"/>
          </a:xfrm>
          <a:custGeom>
            <a:avLst/>
            <a:gdLst/>
            <a:ahLst/>
            <a:cxnLst/>
            <a:rect l="l" t="t" r="r" b="b"/>
            <a:pathLst>
              <a:path w="540385" h="1260475">
                <a:moveTo>
                  <a:pt x="0" y="1228383"/>
                </a:moveTo>
                <a:lnTo>
                  <a:pt x="0" y="31631"/>
                </a:lnTo>
                <a:lnTo>
                  <a:pt x="2485" y="19319"/>
                </a:lnTo>
                <a:lnTo>
                  <a:pt x="9264" y="9264"/>
                </a:lnTo>
                <a:lnTo>
                  <a:pt x="19319" y="2485"/>
                </a:lnTo>
                <a:lnTo>
                  <a:pt x="31631" y="0"/>
                </a:lnTo>
                <a:lnTo>
                  <a:pt x="508374" y="0"/>
                </a:lnTo>
                <a:lnTo>
                  <a:pt x="520687" y="2485"/>
                </a:lnTo>
                <a:lnTo>
                  <a:pt x="530742" y="9264"/>
                </a:lnTo>
                <a:lnTo>
                  <a:pt x="537520" y="19319"/>
                </a:lnTo>
                <a:lnTo>
                  <a:pt x="540006" y="31631"/>
                </a:lnTo>
                <a:lnTo>
                  <a:pt x="540006" y="1228383"/>
                </a:lnTo>
                <a:lnTo>
                  <a:pt x="537520" y="1240696"/>
                </a:lnTo>
                <a:lnTo>
                  <a:pt x="530742" y="1250751"/>
                </a:lnTo>
                <a:lnTo>
                  <a:pt x="520687" y="1257529"/>
                </a:lnTo>
                <a:lnTo>
                  <a:pt x="508374" y="1260015"/>
                </a:lnTo>
                <a:lnTo>
                  <a:pt x="31631" y="1260015"/>
                </a:lnTo>
                <a:lnTo>
                  <a:pt x="19319" y="1257529"/>
                </a:lnTo>
                <a:lnTo>
                  <a:pt x="9264" y="1250751"/>
                </a:lnTo>
                <a:lnTo>
                  <a:pt x="2485" y="1240696"/>
                </a:lnTo>
                <a:lnTo>
                  <a:pt x="0" y="1228383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0" name="object 10"/>
          <p:cNvSpPr txBox="1"/>
          <p:nvPr/>
        </p:nvSpPr>
        <p:spPr>
          <a:xfrm>
            <a:off x="2841465" y="782748"/>
            <a:ext cx="7755201" cy="1614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89" dirty="0">
                <a:solidFill>
                  <a:srgbClr val="003563"/>
                </a:solidFill>
                <a:latin typeface="Tahoma"/>
                <a:cs typeface="Tahoma"/>
              </a:rPr>
              <a:t>Theorem</a:t>
            </a:r>
            <a:endParaRPr sz="1982" dirty="0">
              <a:latin typeface="Tahoma"/>
              <a:cs typeface="Tahoma"/>
            </a:endParaRPr>
          </a:p>
          <a:p>
            <a:pPr marL="25168" marR="10067">
              <a:spcBef>
                <a:spcPts val="565"/>
              </a:spcBef>
            </a:pPr>
            <a:r>
              <a:rPr sz="1982" spc="119" dirty="0">
                <a:latin typeface="Tahoma"/>
                <a:cs typeface="Tahoma"/>
              </a:rPr>
              <a:t>A </a:t>
            </a:r>
            <a:r>
              <a:rPr sz="1982" spc="-59" dirty="0">
                <a:latin typeface="Tahoma"/>
                <a:cs typeface="Tahoma"/>
              </a:rPr>
              <a:t>certain </a:t>
            </a:r>
            <a:r>
              <a:rPr sz="1982" spc="-79" dirty="0">
                <a:latin typeface="Tahoma"/>
                <a:cs typeface="Tahoma"/>
              </a:rPr>
              <a:t>class </a:t>
            </a:r>
            <a:r>
              <a:rPr sz="1982" spc="-59" dirty="0">
                <a:latin typeface="Tahoma"/>
                <a:cs typeface="Tahoma"/>
              </a:rPr>
              <a:t>of </a:t>
            </a:r>
            <a:r>
              <a:rPr sz="1982" spc="-50" dirty="0">
                <a:latin typeface="Tahoma"/>
                <a:cs typeface="Tahoma"/>
              </a:rPr>
              <a:t>black </a:t>
            </a:r>
            <a:r>
              <a:rPr sz="1982" spc="-89" dirty="0">
                <a:latin typeface="Tahoma"/>
                <a:cs typeface="Tahoma"/>
              </a:rPr>
              <a:t>box </a:t>
            </a:r>
            <a:r>
              <a:rPr sz="1982" spc="-79" dirty="0">
                <a:latin typeface="Tahoma"/>
                <a:cs typeface="Tahoma"/>
              </a:rPr>
              <a:t>reductions from </a:t>
            </a:r>
            <a:r>
              <a:rPr sz="1982" spc="-99" dirty="0">
                <a:latin typeface="Tahoma"/>
                <a:cs typeface="Tahoma"/>
              </a:rPr>
              <a:t>mForge </a:t>
            </a:r>
            <a:r>
              <a:rPr sz="1982" spc="-20" dirty="0">
                <a:latin typeface="Tahoma"/>
                <a:cs typeface="Tahoma"/>
              </a:rPr>
              <a:t>to </a:t>
            </a:r>
            <a:r>
              <a:rPr sz="1982" spc="-99" dirty="0">
                <a:latin typeface="Tahoma"/>
                <a:cs typeface="Tahoma"/>
              </a:rPr>
              <a:t>Forge </a:t>
            </a:r>
            <a:r>
              <a:rPr sz="1982" spc="-79" dirty="0">
                <a:latin typeface="Tahoma"/>
                <a:cs typeface="Tahoma"/>
              </a:rPr>
              <a:t>can </a:t>
            </a:r>
            <a:r>
              <a:rPr sz="1982" spc="-50" dirty="0">
                <a:latin typeface="Tahoma"/>
                <a:cs typeface="Tahoma"/>
              </a:rPr>
              <a:t>not </a:t>
            </a:r>
            <a:r>
              <a:rPr sz="1982" spc="-99" dirty="0">
                <a:latin typeface="Tahoma"/>
                <a:cs typeface="Tahoma"/>
              </a:rPr>
              <a:t>be  </a:t>
            </a:r>
            <a:r>
              <a:rPr sz="1982" spc="-69" dirty="0">
                <a:latin typeface="Tahoma"/>
                <a:cs typeface="Tahoma"/>
              </a:rPr>
              <a:t>simultaneously </a:t>
            </a:r>
            <a:r>
              <a:rPr sz="1982" spc="-20" dirty="0">
                <a:latin typeface="Tahoma"/>
                <a:cs typeface="Tahoma"/>
              </a:rPr>
              <a:t>tight </a:t>
            </a:r>
            <a:r>
              <a:rPr sz="1982" spc="-99" dirty="0">
                <a:latin typeface="Tahoma"/>
                <a:cs typeface="Tahoma"/>
              </a:rPr>
              <a:t>and</a:t>
            </a:r>
            <a:r>
              <a:rPr sz="1982" spc="89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memory-tight.</a:t>
            </a:r>
            <a:endParaRPr sz="1982" dirty="0">
              <a:latin typeface="Tahoma"/>
              <a:cs typeface="Tahoma"/>
            </a:endParaRPr>
          </a:p>
          <a:p>
            <a:pPr>
              <a:spcBef>
                <a:spcPts val="69"/>
              </a:spcBef>
            </a:pPr>
            <a:endParaRPr sz="2477" dirty="0">
              <a:latin typeface="Times New Roman"/>
              <a:cs typeface="Times New Roman"/>
            </a:endParaRPr>
          </a:p>
          <a:p>
            <a:pPr marL="2063742"/>
            <a:r>
              <a:rPr sz="1486" spc="-59" dirty="0">
                <a:latin typeface="Tahoma"/>
                <a:cs typeface="Tahoma"/>
              </a:rPr>
              <a:t>Streaming </a:t>
            </a:r>
            <a:r>
              <a:rPr sz="1486" spc="-50" dirty="0">
                <a:latin typeface="Tahoma"/>
                <a:cs typeface="Tahoma"/>
              </a:rPr>
              <a:t>algorithm</a:t>
            </a:r>
            <a:r>
              <a:rPr sz="1486" dirty="0">
                <a:latin typeface="Tahoma"/>
                <a:cs typeface="Tahoma"/>
              </a:rPr>
              <a:t> </a:t>
            </a:r>
            <a:r>
              <a:rPr sz="1486" b="1" spc="-79" dirty="0">
                <a:latin typeface="Arial Black"/>
                <a:cs typeface="Arial Black"/>
              </a:rPr>
              <a:t>A</a:t>
            </a:r>
            <a:endParaRPr sz="1486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76139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508374" y="0"/>
                </a:moveTo>
                <a:lnTo>
                  <a:pt x="31631" y="0"/>
                </a:lnTo>
                <a:lnTo>
                  <a:pt x="19319" y="2485"/>
                </a:lnTo>
                <a:lnTo>
                  <a:pt x="9264" y="9264"/>
                </a:lnTo>
                <a:lnTo>
                  <a:pt x="2485" y="19319"/>
                </a:lnTo>
                <a:lnTo>
                  <a:pt x="0" y="31631"/>
                </a:lnTo>
                <a:lnTo>
                  <a:pt x="0" y="148370"/>
                </a:lnTo>
                <a:lnTo>
                  <a:pt x="2485" y="160683"/>
                </a:lnTo>
                <a:lnTo>
                  <a:pt x="9264" y="170737"/>
                </a:lnTo>
                <a:lnTo>
                  <a:pt x="19319" y="177516"/>
                </a:lnTo>
                <a:lnTo>
                  <a:pt x="31631" y="180002"/>
                </a:lnTo>
                <a:lnTo>
                  <a:pt x="508374" y="180002"/>
                </a:lnTo>
                <a:lnTo>
                  <a:pt x="520687" y="177516"/>
                </a:lnTo>
                <a:lnTo>
                  <a:pt x="530742" y="170737"/>
                </a:lnTo>
                <a:lnTo>
                  <a:pt x="537520" y="160683"/>
                </a:lnTo>
                <a:lnTo>
                  <a:pt x="540006" y="148370"/>
                </a:lnTo>
                <a:lnTo>
                  <a:pt x="540006" y="31631"/>
                </a:lnTo>
                <a:lnTo>
                  <a:pt x="537520" y="19319"/>
                </a:lnTo>
                <a:lnTo>
                  <a:pt x="530742" y="9264"/>
                </a:lnTo>
                <a:lnTo>
                  <a:pt x="520687" y="2485"/>
                </a:lnTo>
                <a:lnTo>
                  <a:pt x="508374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2" name="object 12"/>
          <p:cNvSpPr/>
          <p:nvPr/>
        </p:nvSpPr>
        <p:spPr>
          <a:xfrm>
            <a:off x="3576139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0" y="148370"/>
                </a:moveTo>
                <a:lnTo>
                  <a:pt x="0" y="31631"/>
                </a:lnTo>
                <a:lnTo>
                  <a:pt x="2485" y="19319"/>
                </a:lnTo>
                <a:lnTo>
                  <a:pt x="9264" y="9264"/>
                </a:lnTo>
                <a:lnTo>
                  <a:pt x="19319" y="2485"/>
                </a:lnTo>
                <a:lnTo>
                  <a:pt x="31631" y="0"/>
                </a:lnTo>
                <a:lnTo>
                  <a:pt x="508374" y="0"/>
                </a:lnTo>
                <a:lnTo>
                  <a:pt x="520687" y="2485"/>
                </a:lnTo>
                <a:lnTo>
                  <a:pt x="530742" y="9264"/>
                </a:lnTo>
                <a:lnTo>
                  <a:pt x="537520" y="19319"/>
                </a:lnTo>
                <a:lnTo>
                  <a:pt x="540006" y="31631"/>
                </a:lnTo>
                <a:lnTo>
                  <a:pt x="540006" y="148370"/>
                </a:lnTo>
                <a:lnTo>
                  <a:pt x="537520" y="160683"/>
                </a:lnTo>
                <a:lnTo>
                  <a:pt x="530742" y="170737"/>
                </a:lnTo>
                <a:lnTo>
                  <a:pt x="520687" y="177516"/>
                </a:lnTo>
                <a:lnTo>
                  <a:pt x="508374" y="180002"/>
                </a:lnTo>
                <a:lnTo>
                  <a:pt x="31631" y="180002"/>
                </a:lnTo>
                <a:lnTo>
                  <a:pt x="19319" y="177516"/>
                </a:lnTo>
                <a:lnTo>
                  <a:pt x="9264" y="170737"/>
                </a:lnTo>
                <a:lnTo>
                  <a:pt x="2485" y="160683"/>
                </a:lnTo>
                <a:lnTo>
                  <a:pt x="0" y="148370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3" name="object 13"/>
          <p:cNvSpPr txBox="1"/>
          <p:nvPr/>
        </p:nvSpPr>
        <p:spPr>
          <a:xfrm>
            <a:off x="4003000" y="4534256"/>
            <a:ext cx="20762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69" dirty="0">
                <a:latin typeface="Arial"/>
                <a:cs typeface="Arial"/>
              </a:rPr>
              <a:t>x</a:t>
            </a:r>
            <a:r>
              <a:rPr sz="1486" spc="-14" baseline="-11111" dirty="0">
                <a:latin typeface="Arial"/>
                <a:cs typeface="Arial"/>
              </a:rPr>
              <a:t>1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46245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508374" y="0"/>
                </a:moveTo>
                <a:lnTo>
                  <a:pt x="31631" y="0"/>
                </a:lnTo>
                <a:lnTo>
                  <a:pt x="19319" y="2485"/>
                </a:lnTo>
                <a:lnTo>
                  <a:pt x="9264" y="9264"/>
                </a:lnTo>
                <a:lnTo>
                  <a:pt x="2485" y="19319"/>
                </a:lnTo>
                <a:lnTo>
                  <a:pt x="0" y="31631"/>
                </a:lnTo>
                <a:lnTo>
                  <a:pt x="0" y="148370"/>
                </a:lnTo>
                <a:lnTo>
                  <a:pt x="2485" y="160683"/>
                </a:lnTo>
                <a:lnTo>
                  <a:pt x="9264" y="170737"/>
                </a:lnTo>
                <a:lnTo>
                  <a:pt x="19319" y="177516"/>
                </a:lnTo>
                <a:lnTo>
                  <a:pt x="31631" y="180002"/>
                </a:lnTo>
                <a:lnTo>
                  <a:pt x="508374" y="180002"/>
                </a:lnTo>
                <a:lnTo>
                  <a:pt x="520687" y="177516"/>
                </a:lnTo>
                <a:lnTo>
                  <a:pt x="530742" y="170737"/>
                </a:lnTo>
                <a:lnTo>
                  <a:pt x="537520" y="160683"/>
                </a:lnTo>
                <a:lnTo>
                  <a:pt x="540006" y="148370"/>
                </a:lnTo>
                <a:lnTo>
                  <a:pt x="540006" y="31631"/>
                </a:lnTo>
                <a:lnTo>
                  <a:pt x="537520" y="19319"/>
                </a:lnTo>
                <a:lnTo>
                  <a:pt x="530742" y="9264"/>
                </a:lnTo>
                <a:lnTo>
                  <a:pt x="520687" y="2485"/>
                </a:lnTo>
                <a:lnTo>
                  <a:pt x="508374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/>
          <p:nvPr/>
        </p:nvSpPr>
        <p:spPr>
          <a:xfrm>
            <a:off x="4646245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0" y="148370"/>
                </a:moveTo>
                <a:lnTo>
                  <a:pt x="0" y="31631"/>
                </a:lnTo>
                <a:lnTo>
                  <a:pt x="2485" y="19319"/>
                </a:lnTo>
                <a:lnTo>
                  <a:pt x="9264" y="9264"/>
                </a:lnTo>
                <a:lnTo>
                  <a:pt x="19319" y="2485"/>
                </a:lnTo>
                <a:lnTo>
                  <a:pt x="31631" y="0"/>
                </a:lnTo>
                <a:lnTo>
                  <a:pt x="508374" y="0"/>
                </a:lnTo>
                <a:lnTo>
                  <a:pt x="520687" y="2485"/>
                </a:lnTo>
                <a:lnTo>
                  <a:pt x="530742" y="9264"/>
                </a:lnTo>
                <a:lnTo>
                  <a:pt x="537520" y="19319"/>
                </a:lnTo>
                <a:lnTo>
                  <a:pt x="540006" y="31631"/>
                </a:lnTo>
                <a:lnTo>
                  <a:pt x="540006" y="148370"/>
                </a:lnTo>
                <a:lnTo>
                  <a:pt x="537520" y="160683"/>
                </a:lnTo>
                <a:lnTo>
                  <a:pt x="530742" y="170737"/>
                </a:lnTo>
                <a:lnTo>
                  <a:pt x="520687" y="177516"/>
                </a:lnTo>
                <a:lnTo>
                  <a:pt x="508374" y="180002"/>
                </a:lnTo>
                <a:lnTo>
                  <a:pt x="31631" y="180002"/>
                </a:lnTo>
                <a:lnTo>
                  <a:pt x="19319" y="177516"/>
                </a:lnTo>
                <a:lnTo>
                  <a:pt x="9264" y="170737"/>
                </a:lnTo>
                <a:lnTo>
                  <a:pt x="2485" y="160683"/>
                </a:lnTo>
                <a:lnTo>
                  <a:pt x="0" y="148370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 txBox="1"/>
          <p:nvPr/>
        </p:nvSpPr>
        <p:spPr>
          <a:xfrm>
            <a:off x="5073100" y="4534256"/>
            <a:ext cx="20762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69" dirty="0">
                <a:latin typeface="Arial"/>
                <a:cs typeface="Arial"/>
              </a:rPr>
              <a:t>x</a:t>
            </a:r>
            <a:r>
              <a:rPr sz="1486" spc="-14" baseline="-11111" dirty="0">
                <a:latin typeface="Arial"/>
                <a:cs typeface="Arial"/>
              </a:rPr>
              <a:t>2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6348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508374" y="0"/>
                </a:moveTo>
                <a:lnTo>
                  <a:pt x="31631" y="0"/>
                </a:lnTo>
                <a:lnTo>
                  <a:pt x="19319" y="2485"/>
                </a:lnTo>
                <a:lnTo>
                  <a:pt x="9264" y="9264"/>
                </a:lnTo>
                <a:lnTo>
                  <a:pt x="2485" y="19319"/>
                </a:lnTo>
                <a:lnTo>
                  <a:pt x="0" y="31631"/>
                </a:lnTo>
                <a:lnTo>
                  <a:pt x="0" y="148370"/>
                </a:lnTo>
                <a:lnTo>
                  <a:pt x="2485" y="160683"/>
                </a:lnTo>
                <a:lnTo>
                  <a:pt x="9264" y="170737"/>
                </a:lnTo>
                <a:lnTo>
                  <a:pt x="19319" y="177516"/>
                </a:lnTo>
                <a:lnTo>
                  <a:pt x="31631" y="180002"/>
                </a:lnTo>
                <a:lnTo>
                  <a:pt x="508374" y="180002"/>
                </a:lnTo>
                <a:lnTo>
                  <a:pt x="520687" y="177516"/>
                </a:lnTo>
                <a:lnTo>
                  <a:pt x="530742" y="170737"/>
                </a:lnTo>
                <a:lnTo>
                  <a:pt x="537521" y="160683"/>
                </a:lnTo>
                <a:lnTo>
                  <a:pt x="540006" y="148370"/>
                </a:lnTo>
                <a:lnTo>
                  <a:pt x="540006" y="31631"/>
                </a:lnTo>
                <a:lnTo>
                  <a:pt x="537521" y="19319"/>
                </a:lnTo>
                <a:lnTo>
                  <a:pt x="530742" y="9264"/>
                </a:lnTo>
                <a:lnTo>
                  <a:pt x="520687" y="2485"/>
                </a:lnTo>
                <a:lnTo>
                  <a:pt x="508374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/>
          <p:nvPr/>
        </p:nvSpPr>
        <p:spPr>
          <a:xfrm>
            <a:off x="5716348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0" y="148370"/>
                </a:moveTo>
                <a:lnTo>
                  <a:pt x="0" y="31631"/>
                </a:lnTo>
                <a:lnTo>
                  <a:pt x="2485" y="19319"/>
                </a:lnTo>
                <a:lnTo>
                  <a:pt x="9264" y="9264"/>
                </a:lnTo>
                <a:lnTo>
                  <a:pt x="19319" y="2485"/>
                </a:lnTo>
                <a:lnTo>
                  <a:pt x="31631" y="0"/>
                </a:lnTo>
                <a:lnTo>
                  <a:pt x="508374" y="0"/>
                </a:lnTo>
                <a:lnTo>
                  <a:pt x="520687" y="2485"/>
                </a:lnTo>
                <a:lnTo>
                  <a:pt x="530742" y="9264"/>
                </a:lnTo>
                <a:lnTo>
                  <a:pt x="537521" y="19319"/>
                </a:lnTo>
                <a:lnTo>
                  <a:pt x="540006" y="31631"/>
                </a:lnTo>
                <a:lnTo>
                  <a:pt x="540006" y="148370"/>
                </a:lnTo>
                <a:lnTo>
                  <a:pt x="537521" y="160683"/>
                </a:lnTo>
                <a:lnTo>
                  <a:pt x="530742" y="170737"/>
                </a:lnTo>
                <a:lnTo>
                  <a:pt x="520687" y="177516"/>
                </a:lnTo>
                <a:lnTo>
                  <a:pt x="508374" y="180002"/>
                </a:lnTo>
                <a:lnTo>
                  <a:pt x="31631" y="180002"/>
                </a:lnTo>
                <a:lnTo>
                  <a:pt x="19319" y="177516"/>
                </a:lnTo>
                <a:lnTo>
                  <a:pt x="9264" y="170737"/>
                </a:lnTo>
                <a:lnTo>
                  <a:pt x="2485" y="160683"/>
                </a:lnTo>
                <a:lnTo>
                  <a:pt x="0" y="148370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 txBox="1"/>
          <p:nvPr/>
        </p:nvSpPr>
        <p:spPr>
          <a:xfrm>
            <a:off x="6143188" y="4534256"/>
            <a:ext cx="207628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69" dirty="0">
                <a:latin typeface="Arial"/>
                <a:cs typeface="Arial"/>
              </a:rPr>
              <a:t>x</a:t>
            </a:r>
            <a:r>
              <a:rPr sz="1486" spc="-14" baseline="-11111" dirty="0">
                <a:latin typeface="Arial"/>
                <a:cs typeface="Arial"/>
              </a:rPr>
              <a:t>3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92585" y="4516755"/>
            <a:ext cx="270545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dirty="0">
                <a:latin typeface="Century Gothic"/>
                <a:cs typeface="Century Gothic"/>
              </a:rPr>
              <a:t>.</a:t>
            </a:r>
            <a:r>
              <a:rPr sz="1486" i="1" spc="-268" dirty="0">
                <a:latin typeface="Century Gothic"/>
                <a:cs typeface="Century Gothic"/>
              </a:rPr>
              <a:t> </a:t>
            </a:r>
            <a:r>
              <a:rPr sz="1486" i="1" dirty="0">
                <a:latin typeface="Century Gothic"/>
                <a:cs typeface="Century Gothic"/>
              </a:rPr>
              <a:t>.</a:t>
            </a:r>
            <a:r>
              <a:rPr sz="1486" i="1" spc="-268" dirty="0">
                <a:latin typeface="Century Gothic"/>
                <a:cs typeface="Century Gothic"/>
              </a:rPr>
              <a:t> </a:t>
            </a:r>
            <a:r>
              <a:rPr sz="1486" i="1" dirty="0">
                <a:latin typeface="Century Gothic"/>
                <a:cs typeface="Century Gothic"/>
              </a:rPr>
              <a:t>.</a:t>
            </a:r>
            <a:endParaRPr sz="1486">
              <a:latin typeface="Century Gothic"/>
              <a:cs typeface="Century Gothic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499858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508374" y="0"/>
                </a:moveTo>
                <a:lnTo>
                  <a:pt x="31631" y="0"/>
                </a:lnTo>
                <a:lnTo>
                  <a:pt x="19319" y="2485"/>
                </a:lnTo>
                <a:lnTo>
                  <a:pt x="9264" y="9264"/>
                </a:lnTo>
                <a:lnTo>
                  <a:pt x="2485" y="19319"/>
                </a:lnTo>
                <a:lnTo>
                  <a:pt x="0" y="31631"/>
                </a:lnTo>
                <a:lnTo>
                  <a:pt x="0" y="148370"/>
                </a:lnTo>
                <a:lnTo>
                  <a:pt x="2485" y="160683"/>
                </a:lnTo>
                <a:lnTo>
                  <a:pt x="9264" y="170737"/>
                </a:lnTo>
                <a:lnTo>
                  <a:pt x="19319" y="177516"/>
                </a:lnTo>
                <a:lnTo>
                  <a:pt x="31631" y="180002"/>
                </a:lnTo>
                <a:lnTo>
                  <a:pt x="508374" y="180002"/>
                </a:lnTo>
                <a:lnTo>
                  <a:pt x="520687" y="177516"/>
                </a:lnTo>
                <a:lnTo>
                  <a:pt x="530742" y="170737"/>
                </a:lnTo>
                <a:lnTo>
                  <a:pt x="537520" y="160683"/>
                </a:lnTo>
                <a:lnTo>
                  <a:pt x="540006" y="148370"/>
                </a:lnTo>
                <a:lnTo>
                  <a:pt x="540006" y="31631"/>
                </a:lnTo>
                <a:lnTo>
                  <a:pt x="537520" y="19319"/>
                </a:lnTo>
                <a:lnTo>
                  <a:pt x="530742" y="9264"/>
                </a:lnTo>
                <a:lnTo>
                  <a:pt x="520687" y="2485"/>
                </a:lnTo>
                <a:lnTo>
                  <a:pt x="508374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2" name="object 22"/>
          <p:cNvSpPr/>
          <p:nvPr/>
        </p:nvSpPr>
        <p:spPr>
          <a:xfrm>
            <a:off x="7499858" y="4517224"/>
            <a:ext cx="1070855" cy="357371"/>
          </a:xfrm>
          <a:custGeom>
            <a:avLst/>
            <a:gdLst/>
            <a:ahLst/>
            <a:cxnLst/>
            <a:rect l="l" t="t" r="r" b="b"/>
            <a:pathLst>
              <a:path w="540385" h="180339">
                <a:moveTo>
                  <a:pt x="0" y="148370"/>
                </a:moveTo>
                <a:lnTo>
                  <a:pt x="0" y="31631"/>
                </a:lnTo>
                <a:lnTo>
                  <a:pt x="2485" y="19319"/>
                </a:lnTo>
                <a:lnTo>
                  <a:pt x="9264" y="9264"/>
                </a:lnTo>
                <a:lnTo>
                  <a:pt x="19319" y="2485"/>
                </a:lnTo>
                <a:lnTo>
                  <a:pt x="31631" y="0"/>
                </a:lnTo>
                <a:lnTo>
                  <a:pt x="508374" y="0"/>
                </a:lnTo>
                <a:lnTo>
                  <a:pt x="520687" y="2485"/>
                </a:lnTo>
                <a:lnTo>
                  <a:pt x="530742" y="9264"/>
                </a:lnTo>
                <a:lnTo>
                  <a:pt x="537520" y="19319"/>
                </a:lnTo>
                <a:lnTo>
                  <a:pt x="540006" y="31631"/>
                </a:lnTo>
                <a:lnTo>
                  <a:pt x="540006" y="148370"/>
                </a:lnTo>
                <a:lnTo>
                  <a:pt x="537520" y="160683"/>
                </a:lnTo>
                <a:lnTo>
                  <a:pt x="530742" y="170737"/>
                </a:lnTo>
                <a:lnTo>
                  <a:pt x="520687" y="177516"/>
                </a:lnTo>
                <a:lnTo>
                  <a:pt x="508374" y="180002"/>
                </a:lnTo>
                <a:lnTo>
                  <a:pt x="31631" y="180002"/>
                </a:lnTo>
                <a:lnTo>
                  <a:pt x="19319" y="177516"/>
                </a:lnTo>
                <a:lnTo>
                  <a:pt x="9264" y="170737"/>
                </a:lnTo>
                <a:lnTo>
                  <a:pt x="2485" y="160683"/>
                </a:lnTo>
                <a:lnTo>
                  <a:pt x="0" y="148370"/>
                </a:lnTo>
                <a:close/>
              </a:path>
            </a:pathLst>
          </a:custGeom>
          <a:ln w="7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 txBox="1"/>
          <p:nvPr/>
        </p:nvSpPr>
        <p:spPr>
          <a:xfrm>
            <a:off x="7923022" y="4521461"/>
            <a:ext cx="210144" cy="2286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486" i="1" spc="-69" dirty="0">
                <a:latin typeface="Arial"/>
                <a:cs typeface="Arial"/>
              </a:rPr>
              <a:t>x</a:t>
            </a:r>
            <a:r>
              <a:rPr sz="1486" i="1" spc="14" baseline="-11111" dirty="0">
                <a:latin typeface="Arial"/>
                <a:cs typeface="Arial"/>
              </a:rPr>
              <a:t>q</a:t>
            </a:r>
            <a:endParaRPr sz="1486" baseline="-11111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041086" y="4695575"/>
            <a:ext cx="498306" cy="1070855"/>
          </a:xfrm>
          <a:custGeom>
            <a:avLst/>
            <a:gdLst/>
            <a:ahLst/>
            <a:cxnLst/>
            <a:rect l="l" t="t" r="r" b="b"/>
            <a:pathLst>
              <a:path w="251459" h="540385">
                <a:moveTo>
                  <a:pt x="251024" y="0"/>
                </a:moveTo>
                <a:lnTo>
                  <a:pt x="208139" y="4350"/>
                </a:lnTo>
                <a:lnTo>
                  <a:pt x="166859" y="16891"/>
                </a:lnTo>
                <a:lnTo>
                  <a:pt x="128103" y="36862"/>
                </a:lnTo>
                <a:lnTo>
                  <a:pt x="92788" y="63500"/>
                </a:lnTo>
                <a:lnTo>
                  <a:pt x="61834" y="96042"/>
                </a:lnTo>
                <a:lnTo>
                  <a:pt x="36159" y="133726"/>
                </a:lnTo>
                <a:lnTo>
                  <a:pt x="16683" y="175789"/>
                </a:lnTo>
                <a:lnTo>
                  <a:pt x="4324" y="221469"/>
                </a:lnTo>
                <a:lnTo>
                  <a:pt x="0" y="270003"/>
                </a:lnTo>
                <a:lnTo>
                  <a:pt x="1100" y="294579"/>
                </a:lnTo>
                <a:lnTo>
                  <a:pt x="9556" y="341781"/>
                </a:lnTo>
                <a:lnTo>
                  <a:pt x="25589" y="385748"/>
                </a:lnTo>
                <a:lnTo>
                  <a:pt x="48279" y="425716"/>
                </a:lnTo>
                <a:lnTo>
                  <a:pt x="76709" y="460925"/>
                </a:lnTo>
                <a:lnTo>
                  <a:pt x="109958" y="490610"/>
                </a:lnTo>
                <a:lnTo>
                  <a:pt x="147108" y="514010"/>
                </a:lnTo>
                <a:lnTo>
                  <a:pt x="187241" y="530361"/>
                </a:lnTo>
                <a:lnTo>
                  <a:pt x="229438" y="538903"/>
                </a:lnTo>
                <a:lnTo>
                  <a:pt x="251024" y="540006"/>
                </a:lnTo>
              </a:path>
            </a:pathLst>
          </a:custGeom>
          <a:ln w="75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5" name="object 25"/>
          <p:cNvSpPr/>
          <p:nvPr/>
        </p:nvSpPr>
        <p:spPr>
          <a:xfrm>
            <a:off x="3576139" y="5765680"/>
            <a:ext cx="4994386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031" y="0"/>
                </a:lnTo>
              </a:path>
            </a:pathLst>
          </a:custGeom>
          <a:ln w="75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6" name="object 26"/>
          <p:cNvSpPr/>
          <p:nvPr/>
        </p:nvSpPr>
        <p:spPr>
          <a:xfrm>
            <a:off x="8607571" y="4695575"/>
            <a:ext cx="498306" cy="1070855"/>
          </a:xfrm>
          <a:custGeom>
            <a:avLst/>
            <a:gdLst/>
            <a:ahLst/>
            <a:cxnLst/>
            <a:rect l="l" t="t" r="r" b="b"/>
            <a:pathLst>
              <a:path w="251460" h="540385">
                <a:moveTo>
                  <a:pt x="36439" y="0"/>
                </a:moveTo>
                <a:lnTo>
                  <a:pt x="91037" y="12138"/>
                </a:lnTo>
                <a:lnTo>
                  <a:pt x="127729" y="32587"/>
                </a:lnTo>
                <a:lnTo>
                  <a:pt x="162632" y="61655"/>
                </a:lnTo>
                <a:lnTo>
                  <a:pt x="194010" y="98255"/>
                </a:lnTo>
                <a:lnTo>
                  <a:pt x="220127" y="141302"/>
                </a:lnTo>
                <a:lnTo>
                  <a:pt x="239250" y="189711"/>
                </a:lnTo>
                <a:lnTo>
                  <a:pt x="249643" y="242396"/>
                </a:lnTo>
                <a:lnTo>
                  <a:pt x="251024" y="270003"/>
                </a:lnTo>
                <a:lnTo>
                  <a:pt x="249924" y="294579"/>
                </a:lnTo>
                <a:lnTo>
                  <a:pt x="241467" y="341781"/>
                </a:lnTo>
                <a:lnTo>
                  <a:pt x="225434" y="385748"/>
                </a:lnTo>
                <a:lnTo>
                  <a:pt x="202744" y="425716"/>
                </a:lnTo>
                <a:lnTo>
                  <a:pt x="174315" y="460925"/>
                </a:lnTo>
                <a:lnTo>
                  <a:pt x="141066" y="490610"/>
                </a:lnTo>
                <a:lnTo>
                  <a:pt x="103915" y="514010"/>
                </a:lnTo>
                <a:lnTo>
                  <a:pt x="63782" y="530361"/>
                </a:lnTo>
                <a:lnTo>
                  <a:pt x="21585" y="538903"/>
                </a:lnTo>
                <a:lnTo>
                  <a:pt x="0" y="540006"/>
                </a:lnTo>
              </a:path>
            </a:pathLst>
          </a:custGeom>
          <a:ln w="7591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7" name="object 27"/>
          <p:cNvSpPr/>
          <p:nvPr/>
        </p:nvSpPr>
        <p:spPr>
          <a:xfrm>
            <a:off x="8607571" y="4665487"/>
            <a:ext cx="80534" cy="60401"/>
          </a:xfrm>
          <a:custGeom>
            <a:avLst/>
            <a:gdLst/>
            <a:ahLst/>
            <a:cxnLst/>
            <a:rect l="l" t="t" r="r" b="b"/>
            <a:pathLst>
              <a:path w="40639" h="30480">
                <a:moveTo>
                  <a:pt x="40488" y="30366"/>
                </a:moveTo>
                <a:lnTo>
                  <a:pt x="40488" y="0"/>
                </a:lnTo>
                <a:lnTo>
                  <a:pt x="30556" y="5076"/>
                </a:lnTo>
                <a:lnTo>
                  <a:pt x="19738" y="9489"/>
                </a:lnTo>
                <a:lnTo>
                  <a:pt x="9173" y="12953"/>
                </a:lnTo>
                <a:lnTo>
                  <a:pt x="0" y="15183"/>
                </a:lnTo>
                <a:lnTo>
                  <a:pt x="9173" y="17413"/>
                </a:lnTo>
                <a:lnTo>
                  <a:pt x="19738" y="20876"/>
                </a:lnTo>
                <a:lnTo>
                  <a:pt x="30556" y="25289"/>
                </a:lnTo>
                <a:lnTo>
                  <a:pt x="40488" y="303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71626" y="6523038"/>
            <a:ext cx="597156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22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0978257"/>
      </p:ext>
    </p:extLst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17263" y="6450036"/>
            <a:ext cx="779226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70599" y="6565452"/>
            <a:ext cx="72606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0226" y="286692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89" dirty="0"/>
              <a:t>Conclusions </a:t>
            </a:r>
            <a:r>
              <a:rPr spc="-129" dirty="0"/>
              <a:t>and </a:t>
            </a:r>
            <a:r>
              <a:rPr spc="-69" dirty="0"/>
              <a:t>Future</a:t>
            </a:r>
            <a:r>
              <a:rPr spc="317" dirty="0"/>
              <a:t> </a:t>
            </a:r>
            <a:r>
              <a:rPr spc="-69" dirty="0"/>
              <a:t>Work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27497" y="1262073"/>
            <a:ext cx="7529958" cy="2940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6003" indent="-241609"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59" dirty="0">
                <a:latin typeface="Tahoma"/>
                <a:cs typeface="Tahoma"/>
              </a:rPr>
              <a:t>Memory </a:t>
            </a:r>
            <a:r>
              <a:rPr sz="1982" spc="-129" dirty="0">
                <a:latin typeface="Tahoma"/>
                <a:cs typeface="Tahoma"/>
              </a:rPr>
              <a:t>usage </a:t>
            </a:r>
            <a:r>
              <a:rPr sz="1982" spc="-59" dirty="0">
                <a:latin typeface="Tahoma"/>
                <a:cs typeface="Tahoma"/>
              </a:rPr>
              <a:t>is </a:t>
            </a:r>
            <a:r>
              <a:rPr sz="1982" spc="-89" dirty="0">
                <a:latin typeface="Tahoma"/>
                <a:cs typeface="Tahoma"/>
              </a:rPr>
              <a:t>ignored </a:t>
            </a:r>
            <a:r>
              <a:rPr sz="1982" spc="-50" dirty="0">
                <a:latin typeface="Tahoma"/>
                <a:cs typeface="Tahoma"/>
              </a:rPr>
              <a:t>but </a:t>
            </a:r>
            <a:r>
              <a:rPr sz="1982" spc="-79" dirty="0">
                <a:latin typeface="Tahoma"/>
                <a:cs typeface="Tahoma"/>
              </a:rPr>
              <a:t>affects </a:t>
            </a:r>
            <a:r>
              <a:rPr sz="1982" dirty="0">
                <a:latin typeface="Tahoma"/>
                <a:cs typeface="Tahoma"/>
              </a:rPr>
              <a:t> </a:t>
            </a:r>
            <a:r>
              <a:rPr sz="1982" spc="-89" dirty="0">
                <a:latin typeface="Tahoma"/>
                <a:cs typeface="Tahoma"/>
              </a:rPr>
              <a:t>security.</a:t>
            </a:r>
            <a:endParaRPr sz="1982" dirty="0">
              <a:latin typeface="Tahoma"/>
              <a:cs typeface="Tahoma"/>
            </a:endParaRPr>
          </a:p>
          <a:p>
            <a:pPr marL="526003" indent="-241609">
              <a:spcBef>
                <a:spcPts val="585"/>
              </a:spcBef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20" dirty="0">
                <a:latin typeface="Tahoma"/>
                <a:cs typeface="Tahoma"/>
              </a:rPr>
              <a:t>Many </a:t>
            </a:r>
            <a:r>
              <a:rPr sz="1982" spc="-79" dirty="0">
                <a:latin typeface="Tahoma"/>
                <a:cs typeface="Tahoma"/>
              </a:rPr>
              <a:t>reductions </a:t>
            </a:r>
            <a:r>
              <a:rPr sz="1982" spc="-129" dirty="0">
                <a:latin typeface="Tahoma"/>
                <a:cs typeface="Tahoma"/>
              </a:rPr>
              <a:t>are </a:t>
            </a:r>
            <a:r>
              <a:rPr sz="1982" spc="-79" dirty="0">
                <a:latin typeface="Tahoma"/>
                <a:cs typeface="Tahoma"/>
              </a:rPr>
              <a:t>easily</a:t>
            </a:r>
            <a:r>
              <a:rPr sz="1982" spc="386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fixed...</a:t>
            </a:r>
            <a:endParaRPr sz="1982" dirty="0">
              <a:latin typeface="Tahoma"/>
              <a:cs typeface="Tahoma"/>
            </a:endParaRPr>
          </a:p>
          <a:p>
            <a:pPr marL="526003" marR="401423" indent="-241609">
              <a:spcBef>
                <a:spcPts val="585"/>
              </a:spcBef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59" dirty="0">
                <a:latin typeface="Tahoma"/>
                <a:cs typeface="Tahoma"/>
              </a:rPr>
              <a:t>... </a:t>
            </a:r>
            <a:r>
              <a:rPr sz="1982" spc="-50" dirty="0">
                <a:latin typeface="Tahoma"/>
                <a:cs typeface="Tahoma"/>
              </a:rPr>
              <a:t>but </a:t>
            </a:r>
            <a:r>
              <a:rPr sz="1982" spc="-129" dirty="0">
                <a:latin typeface="Tahoma"/>
                <a:cs typeface="Tahoma"/>
              </a:rPr>
              <a:t>some </a:t>
            </a:r>
            <a:r>
              <a:rPr sz="1982" spc="-149" dirty="0">
                <a:latin typeface="Tahoma"/>
                <a:cs typeface="Tahoma"/>
              </a:rPr>
              <a:t>seem </a:t>
            </a:r>
            <a:r>
              <a:rPr sz="1982" spc="-69" dirty="0">
                <a:latin typeface="Tahoma"/>
                <a:cs typeface="Tahoma"/>
              </a:rPr>
              <a:t>inherently </a:t>
            </a:r>
            <a:r>
              <a:rPr sz="1982" spc="-79" dirty="0">
                <a:latin typeface="Tahoma"/>
                <a:cs typeface="Tahoma"/>
              </a:rPr>
              <a:t>loose, </a:t>
            </a:r>
            <a:r>
              <a:rPr sz="1982" spc="-50" dirty="0">
                <a:latin typeface="Tahoma"/>
                <a:cs typeface="Tahoma"/>
              </a:rPr>
              <a:t>including </a:t>
            </a:r>
            <a:r>
              <a:rPr sz="1982" spc="-129" dirty="0">
                <a:latin typeface="Tahoma"/>
                <a:cs typeface="Tahoma"/>
              </a:rPr>
              <a:t>some </a:t>
            </a:r>
            <a:r>
              <a:rPr sz="1982" spc="-69" dirty="0">
                <a:latin typeface="Tahoma"/>
                <a:cs typeface="Tahoma"/>
              </a:rPr>
              <a:t>widely </a:t>
            </a:r>
            <a:r>
              <a:rPr sz="1982" spc="-129" dirty="0">
                <a:latin typeface="Tahoma"/>
                <a:cs typeface="Tahoma"/>
              </a:rPr>
              <a:t>used  </a:t>
            </a:r>
            <a:r>
              <a:rPr sz="1982" spc="-40" dirty="0">
                <a:latin typeface="Tahoma"/>
                <a:cs typeface="Tahoma"/>
              </a:rPr>
              <a:t>implicitly.</a:t>
            </a:r>
            <a:endParaRPr sz="1982" dirty="0">
              <a:latin typeface="Tahoma"/>
              <a:cs typeface="Tahoma"/>
            </a:endParaRPr>
          </a:p>
          <a:p>
            <a:pPr marL="25168">
              <a:spcBef>
                <a:spcPts val="1536"/>
              </a:spcBef>
            </a:pPr>
            <a:r>
              <a:rPr sz="1982" spc="-59" dirty="0">
                <a:latin typeface="Tahoma"/>
                <a:cs typeface="Tahoma"/>
              </a:rPr>
              <a:t>Future</a:t>
            </a:r>
            <a:r>
              <a:rPr sz="1982" spc="-119" dirty="0">
                <a:latin typeface="Tahoma"/>
                <a:cs typeface="Tahoma"/>
              </a:rPr>
              <a:t> work:</a:t>
            </a:r>
            <a:endParaRPr sz="1982" dirty="0">
              <a:latin typeface="Tahoma"/>
              <a:cs typeface="Tahoma"/>
            </a:endParaRPr>
          </a:p>
          <a:p>
            <a:pPr marL="526003" marR="10067" indent="-241609">
              <a:spcBef>
                <a:spcPts val="585"/>
              </a:spcBef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69" dirty="0">
                <a:latin typeface="Tahoma"/>
                <a:cs typeface="Tahoma"/>
              </a:rPr>
              <a:t>Give memory-tight reductions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-129" dirty="0">
                <a:latin typeface="Tahoma"/>
                <a:cs typeface="Tahoma"/>
              </a:rPr>
              <a:t>some </a:t>
            </a:r>
            <a:r>
              <a:rPr sz="1982" spc="-59" dirty="0">
                <a:latin typeface="Tahoma"/>
                <a:cs typeface="Tahoma"/>
              </a:rPr>
              <a:t>constructions </a:t>
            </a:r>
            <a:r>
              <a:rPr sz="1982" spc="-79" dirty="0">
                <a:latin typeface="Tahoma"/>
                <a:cs typeface="Tahoma"/>
              </a:rPr>
              <a:t>(e.g. </a:t>
            </a:r>
            <a:r>
              <a:rPr sz="1982" spc="-89" dirty="0">
                <a:latin typeface="Tahoma"/>
                <a:cs typeface="Tahoma"/>
              </a:rPr>
              <a:t>Hashed  </a:t>
            </a:r>
            <a:r>
              <a:rPr sz="1982" spc="-30" dirty="0">
                <a:latin typeface="Tahoma"/>
                <a:cs typeface="Tahoma"/>
              </a:rPr>
              <a:t>ElGamal).</a:t>
            </a:r>
            <a:endParaRPr sz="1982" dirty="0">
              <a:latin typeface="Tahoma"/>
              <a:cs typeface="Tahoma"/>
            </a:endParaRPr>
          </a:p>
          <a:p>
            <a:pPr marL="526003" indent="-241609">
              <a:spcBef>
                <a:spcPts val="585"/>
              </a:spcBef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50" dirty="0">
                <a:latin typeface="Tahoma"/>
                <a:cs typeface="Tahoma"/>
              </a:rPr>
              <a:t>Prove </a:t>
            </a:r>
            <a:r>
              <a:rPr sz="1982" spc="-109" dirty="0">
                <a:latin typeface="Tahoma"/>
                <a:cs typeface="Tahoma"/>
              </a:rPr>
              <a:t>lower </a:t>
            </a:r>
            <a:r>
              <a:rPr sz="1982" spc="-89" dirty="0">
                <a:latin typeface="Tahoma"/>
                <a:cs typeface="Tahoma"/>
              </a:rPr>
              <a:t>bounds </a:t>
            </a:r>
            <a:r>
              <a:rPr sz="1982" spc="-40" dirty="0">
                <a:latin typeface="Tahoma"/>
                <a:cs typeface="Tahoma"/>
              </a:rPr>
              <a:t>in </a:t>
            </a:r>
            <a:r>
              <a:rPr sz="1982" spc="-109" dirty="0">
                <a:latin typeface="Tahoma"/>
                <a:cs typeface="Tahoma"/>
              </a:rPr>
              <a:t>less </a:t>
            </a:r>
            <a:r>
              <a:rPr sz="1982" spc="-59" dirty="0">
                <a:latin typeface="Tahoma"/>
                <a:cs typeface="Tahoma"/>
              </a:rPr>
              <a:t>restrictive </a:t>
            </a:r>
            <a:r>
              <a:rPr sz="1982" spc="89" dirty="0">
                <a:latin typeface="Tahoma"/>
                <a:cs typeface="Tahoma"/>
              </a:rPr>
              <a:t> </a:t>
            </a:r>
            <a:r>
              <a:rPr sz="1982" spc="-79" dirty="0">
                <a:latin typeface="Tahoma"/>
                <a:cs typeface="Tahoma"/>
              </a:rPr>
              <a:t>models.</a:t>
            </a:r>
            <a:endParaRPr sz="1982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75421" y="5190009"/>
            <a:ext cx="3634111" cy="625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4062" b="1" spc="-218" dirty="0">
                <a:solidFill>
                  <a:srgbClr val="66952D"/>
                </a:solidFill>
                <a:latin typeface="Arial Black"/>
                <a:cs typeface="Arial Black"/>
                <a:hlinkClick r:id="rId2"/>
              </a:rPr>
              <a:t>ia.cr/2017/675</a:t>
            </a:r>
            <a:endParaRPr sz="406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9315071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0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∉</m:t>
                      </m:r>
                      <m:r>
                        <a:rPr lang="en-US" sz="2400" i="1">
                          <a:latin typeface="Cambria Math"/>
                          <a:ea typeface="Cambria Math"/>
                        </a:rPr>
                        <m:t>𝔔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950551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339771"/>
                <a:ext cx="11066055" cy="4351338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65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3893 0.00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0.27955 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216E-6 2.6827E-7 L 0.32375 -0.0013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31" grpId="0"/>
      <p:bldP spid="32" grpId="0"/>
      <p:bldP spid="32" grpId="1"/>
      <p:bldP spid="14" grpId="0"/>
      <p:bldP spid="37" grpId="0" uiExpand="1" build="p"/>
      <p:bldP spid="3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Signature Experiment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Sig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3035" y="4468949"/>
            <a:ext cx="24497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Random bit b</a:t>
            </a:r>
          </a:p>
          <a:p>
            <a:r>
              <a:rPr lang="en-US" sz="2800" b="1" dirty="0"/>
              <a:t>(</a:t>
            </a:r>
            <a:r>
              <a:rPr lang="en-US" sz="2800" b="1" dirty="0" err="1"/>
              <a:t>pk,sk</a:t>
            </a:r>
            <a:r>
              <a:rPr lang="en-US" sz="2800" b="1" dirty="0"/>
              <a:t>) = Gen(.)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070598" y="4439704"/>
            <a:ext cx="54848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i="1" smtClean="0">
                          <a:latin typeface="Cambria Math"/>
                          <a:ea typeface="Cambria Math"/>
                        </a:rPr>
                        <m:t>σ</m:t>
                      </m:r>
                      <m:r>
                        <a:rPr lang="el-GR" sz="2400" i="1" smtClean="0">
                          <a:latin typeface="Cambria Math"/>
                          <a:ea typeface="Cambria Math"/>
                        </a:rPr>
                        <m:t> ,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∉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955" y="3978039"/>
                <a:ext cx="2722412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 flipV="1">
            <a:off x="2225305" y="2406950"/>
            <a:ext cx="5395228" cy="28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85344" y="1945285"/>
            <a:ext cx="1311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335555" y="32623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𝟐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427" y="3302507"/>
                <a:ext cx="2528063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1375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434828" y="3780532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3954919" y="3395814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4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b="0" i="0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Sig</m:t>
                              </m:r>
                              <m:r>
                                <a:rPr lang="en-US" sz="4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/>
                                </a:rPr>
                                <m:t>forge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  <m:r>
                                <a:rPr lang="en-US" sz="4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4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  <m:sup/>
                          </m:sSubSup>
                          <m:d>
                            <m:d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400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e>
                          </m:d>
                          <m:r>
                            <a:rPr lang="en-US" sz="40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3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906290" y="5120427"/>
                <a:ext cx="11066055" cy="4351338"/>
              </a:xfr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899170" y="1898763"/>
            <a:ext cx="5614909" cy="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34"/>
          <p:cNvSpPr txBox="1"/>
          <p:nvPr/>
        </p:nvSpPr>
        <p:spPr>
          <a:xfrm>
            <a:off x="3724411" y="1481140"/>
            <a:ext cx="2253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Public Key: </a:t>
            </a:r>
            <a:r>
              <a:rPr lang="en-US" sz="2800" b="1" dirty="0" err="1" smtClean="0"/>
              <a:t>pk</a:t>
            </a:r>
            <a:endParaRPr lang="en-US" sz="28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𝒔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/>
                                </a:rPr>
                                <m:t>𝟏</m:t>
                              </m:r>
                            </m:sub>
                            <m:sup/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919" y="2428768"/>
                <a:ext cx="2528064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 flipH="1">
            <a:off x="1899170" y="4900854"/>
            <a:ext cx="5692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Sig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</m:d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p</m:t>
                        </m:r>
                        <m:r>
                          <m:rPr>
                            <m:sty m:val="p"/>
                          </m:rPr>
                          <a:rPr lang="en-US" sz="2400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/>
                          </a:rPr>
                          <m:t>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7980" y="4439189"/>
                <a:ext cx="4497706" cy="488467"/>
              </a:xfrm>
              <a:prstGeom prst="rect">
                <a:avLst/>
              </a:prstGeom>
              <a:blipFill rotWithShape="1">
                <a:blip r:embed="rId11"/>
                <a:stretch>
                  <a:fillRect l="-108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ular Callout 27"/>
              <p:cNvSpPr/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numCol="2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Formally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let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Π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Gen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Sign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Vrfy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denote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signature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scheme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400" b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all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experiment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Sig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forge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</m:d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We say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𝑒𝑥𝑖𝑠𝑡𝑒𝑛𝑡𝑖𝑎𝑙𝑙𝑦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𝑢𝑛𝑓𝑜𝑟𝑔𝑒𝑎𝑏𝑙𝑒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𝑢𝑛𝑑𝑒𝑟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𝑎𝑑𝑎𝑝𝑡𝑖𝑣𝑒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𝑐h𝑜𝑠𝑒𝑛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 panose="02040503050406030204" pitchFamily="18" charset="0"/>
                      </a:rPr>
                      <m:t>𝑚𝑒𝑠𝑠𝑎𝑔𝑒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𝑎𝑡𝑡𝑎𝑐𝑘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or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just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𝑠𝑒𝑐𝑢𝑟𝑒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if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PPT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adversaries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there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n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such that </a:t>
                </a:r>
              </a:p>
              <a:p>
                <a:pPr algn="ctr"/>
                <a:r>
                  <a:rPr lang="en-US" sz="2400" b="0" dirty="0" err="1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Pr</a:t>
                </a:r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Sig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/>
                          </a:rPr>
                          <m:t>forge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2400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  <m:sup/>
                    </m:sSubSup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400" b="0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  <a:p>
                <a:pPr algn="ctr"/>
                <a:endParaRPr lang="en-US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ular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40" y="1639595"/>
                <a:ext cx="11958320" cy="4856076"/>
              </a:xfrm>
              <a:prstGeom prst="wedgeRectCallout">
                <a:avLst>
                  <a:gd name="adj1" fmla="val 29996"/>
                  <a:gd name="adj2" fmla="val -62916"/>
                </a:avLst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91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Existential </a:t>
            </a:r>
            <a:r>
              <a:rPr lang="en-US" dirty="0" err="1" smtClean="0"/>
              <a:t>Unforgeability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 smtClean="0"/>
                  <a:t>Limitation</a:t>
                </a:r>
                <a:r>
                  <a:rPr lang="en-US" dirty="0" smtClean="0"/>
                  <a:t>: Does not prevent replay attacks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←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"</m:t>
                        </m:r>
                        <m:r>
                          <a:rPr lang="en-US" b="0" i="1" smtClean="0">
                            <a:latin typeface="Cambria Math"/>
                          </a:rPr>
                          <m:t>𝑃𝑎𝑦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</a:rPr>
                          <m:t>𝐵𝑜𝑏</m:t>
                        </m:r>
                        <m:r>
                          <a:rPr lang="en-US" b="0" i="1" smtClean="0">
                            <a:latin typeface="Cambria Math"/>
                          </a:rPr>
                          <m:t> $</m:t>
                        </m:r>
                        <m:r>
                          <a:rPr lang="en-US" b="0" i="1" smtClean="0">
                            <a:latin typeface="Cambria Math"/>
                          </a:rPr>
                          <m:t>50</m:t>
                        </m:r>
                        <m:r>
                          <a:rPr lang="en-US" b="0" i="1" smtClean="0">
                            <a:latin typeface="Cambria Math"/>
                          </a:rPr>
                          <m:t>", </m:t>
                        </m:r>
                        <m:r>
                          <a:rPr lang="en-US" i="1">
                            <a:latin typeface="Cambria Math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this is a problem then you can include timestamp in signature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Unforgeability: does rule out the possibility attacker modifies a signature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Plain RSA signatures are malleable </a:t>
                </a:r>
                <a:r>
                  <a:rPr lang="en-US" dirty="0"/>
                  <a:t>(</a:t>
                </a:r>
                <a:r>
                  <a:rPr lang="en-US" dirty="0" smtClean="0"/>
                  <a:t>does not satisfy our security notion)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Remark: </a:t>
                </a:r>
                <a:r>
                  <a:rPr lang="en-US" dirty="0" smtClean="0"/>
                  <a:t>By design signatures cannot hide all information about message </a:t>
                </a:r>
                <a:r>
                  <a:rPr lang="en-US" i="1" dirty="0" smtClean="0"/>
                  <a:t>m</a:t>
                </a:r>
              </a:p>
              <a:p>
                <a:pPr lvl="1"/>
                <a:r>
                  <a:rPr lang="en-US" dirty="0" smtClean="0"/>
                  <a:t>Public Verification </a:t>
                </a:r>
                <a:r>
                  <a:rPr lang="en-US" dirty="0" smtClean="0">
                    <a:sym typeface="Wingdings" panose="05000000000000000000" pitchFamily="2" charset="2"/>
                  </a:rPr>
                  <a:t> </a:t>
                </a:r>
                <a:r>
                  <a:rPr lang="en-US" dirty="0" smtClean="0"/>
                  <a:t>Attacker can easily distinguish between a signature for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 and m</a:t>
                </a:r>
                <a:r>
                  <a:rPr lang="en-US" baseline="-25000" dirty="0" smtClean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823369" cy="4351338"/>
              </a:xfrm>
              <a:blipFill>
                <a:blip r:embed="rId2"/>
                <a:stretch>
                  <a:fillRect l="-845" t="-210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6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Plain RSA Signatures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Plain RSA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=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Secret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sk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d such that 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=1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𝐒𝐢𝐠𝐧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𝒔𝒌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𝒅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𝒎𝒐𝒅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𝒎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Verification</m:t>
                    </m:r>
                    <m:r>
                      <a:rPr lang="en-US" b="0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Works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because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𝐒𝐢𝐠𝐧</m:t>
                                  </m:r>
                                </m:e>
                                <m:sub>
                                  <m:r>
                                    <a:rPr lang="en-US" b="1" i="1">
                                      <a:latin typeface="Cambria Math"/>
                                    </a:rPr>
                                    <m:t>𝒔𝒌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p>
                          </m:sSup>
                          <m:r>
                            <a:rPr lang="en-US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𝑚𝑜𝑑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𝝓</m:t>
                              </m:r>
                              <m:d>
                                <m:d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mod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N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67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Message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Goal: </a:t>
                </a:r>
                <a:r>
                  <a:rPr lang="en-US" dirty="0" smtClean="0"/>
                  <a:t>Generate a forgery using only the public key</a:t>
                </a:r>
              </a:p>
              <a:p>
                <a:pPr lvl="1"/>
                <a:r>
                  <a:rPr lang="en-US" dirty="0" smtClean="0"/>
                  <a:t>No intercepted signatures required</a:t>
                </a:r>
              </a:p>
              <a:p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Public Key 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pk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): N = 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pq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e  such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GCD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 distinct primes p and q</a:t>
                </a:r>
              </a:p>
              <a:p>
                <a:r>
                  <a:rPr lang="en-US" dirty="0" smtClean="0"/>
                  <a:t>Pick random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𝒎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  <a:ea typeface="Cambria Math"/>
                              </a:rPr>
                              <m:t>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</a:rPr>
                              <m:t>𝒆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𝒎𝒐𝒅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𝐕𝐫𝐟𝐲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</a:rPr>
                            <m:t>𝒑𝒌</m:t>
                          </m:r>
                        </m:sub>
                        <m:sup/>
                      </m:sSub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</a:rPr>
                            <m:t>𝒎</m:t>
                          </m:r>
                          <m:r>
                            <a:rPr lang="en-US" b="1" i="1">
                              <a:latin typeface="Cambria Math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σ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𝒊𝒇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𝒎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1">
                                          <a:latin typeface="Cambria Math"/>
                                          <a:ea typeface="Cambria Math"/>
                                        </a:rPr>
                                        <m:t>σ</m:t>
                                      </m:r>
                                    </m:e>
                                    <m:sup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sup>
                                  </m:s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𝒎𝒐𝒅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1" i="1"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                    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𝒐𝒕𝒉𝒆𝒓𝒘𝒊𝒔𝒆</m:t>
                              </m:r>
                              <m:r>
                                <a:rPr lang="en-US" b="1" i="1">
                                  <a:latin typeface="Cambria Math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773" y="-47886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109" dirty="0"/>
              <a:t>Relevance </a:t>
            </a:r>
            <a:r>
              <a:rPr spc="-79" dirty="0"/>
              <a:t>of Tightness </a:t>
            </a:r>
            <a:r>
              <a:rPr spc="-99" dirty="0"/>
              <a:t>for </a:t>
            </a:r>
            <a:r>
              <a:rPr spc="-89" dirty="0"/>
              <a:t>Concrete</a:t>
            </a:r>
            <a:r>
              <a:rPr spc="614" dirty="0"/>
              <a:t> </a:t>
            </a:r>
            <a:r>
              <a:rPr spc="-69" dirty="0"/>
              <a:t>Security</a:t>
            </a:r>
          </a:p>
        </p:txBody>
      </p:sp>
      <p:sp>
        <p:nvSpPr>
          <p:cNvPr id="3" name="object 3"/>
          <p:cNvSpPr/>
          <p:nvPr/>
        </p:nvSpPr>
        <p:spPr>
          <a:xfrm>
            <a:off x="4201254" y="2180810"/>
            <a:ext cx="3210315" cy="1605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201254" y="1267851"/>
            <a:ext cx="0" cy="2519214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1270716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61138" y="121770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3879392" y="87749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1254" y="3785967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7491862" y="3745850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7635462" y="3621352"/>
            <a:ext cx="590166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297" dirty="0">
                <a:latin typeface="Arial Black"/>
                <a:cs typeface="Arial Black"/>
              </a:rPr>
              <a:t>Succ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9955" y="3192298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6090" y="1182517"/>
            <a:ext cx="256480" cy="52797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1576" y="3804744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490333" algn="l"/>
              </a:tabLst>
            </a:pPr>
            <a:r>
              <a:rPr sz="1784" spc="-149" dirty="0">
                <a:latin typeface="Lucida Sans Unicode"/>
                <a:cs typeface="Lucida Sans Unicode"/>
              </a:rPr>
              <a:t>bi</a:t>
            </a:r>
            <a:r>
              <a:rPr sz="1784" spc="-188" dirty="0">
                <a:latin typeface="Lucida Sans Unicode"/>
                <a:cs typeface="Lucida Sans Unicode"/>
              </a:rPr>
              <a:t>g</a:t>
            </a:r>
            <a:r>
              <a:rPr sz="1784" dirty="0">
                <a:latin typeface="Lucida Sans Unicode"/>
                <a:cs typeface="Lucida Sans Unicode"/>
              </a:rPr>
              <a:t>	</a:t>
            </a:r>
            <a:r>
              <a:rPr sz="1784" spc="-139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01254" y="2180809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1620020" y="810010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 txBox="1"/>
          <p:nvPr/>
        </p:nvSpPr>
        <p:spPr>
          <a:xfrm>
            <a:off x="6399212" y="2818801"/>
            <a:ext cx="74116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3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72966" y="6421303"/>
            <a:ext cx="45996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977106" y="6565452"/>
            <a:ext cx="619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4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72" y="2818801"/>
            <a:ext cx="100038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09" dirty="0">
                <a:latin typeface="Tahoma"/>
                <a:cs typeface="Tahoma"/>
              </a:rPr>
              <a:t>unbroken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4936" y="4508789"/>
            <a:ext cx="6398703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79" dirty="0">
                <a:latin typeface="Tahoma"/>
                <a:cs typeface="Tahoma"/>
              </a:rPr>
              <a:t>Time-success </a:t>
            </a:r>
            <a:r>
              <a:rPr sz="1982" spc="-69" dirty="0">
                <a:latin typeface="Tahoma"/>
                <a:cs typeface="Tahoma"/>
              </a:rPr>
              <a:t>trade-off </a:t>
            </a:r>
            <a:r>
              <a:rPr sz="1982" spc="-40" dirty="0">
                <a:latin typeface="Tahoma"/>
                <a:cs typeface="Tahoma"/>
              </a:rPr>
              <a:t>plot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-69" dirty="0">
                <a:latin typeface="Tahoma"/>
                <a:cs typeface="Tahoma"/>
              </a:rPr>
              <a:t>algorithms solving </a:t>
            </a:r>
            <a:r>
              <a:rPr sz="1982" spc="-99" dirty="0">
                <a:latin typeface="Tahoma"/>
                <a:cs typeface="Tahoma"/>
              </a:rPr>
              <a:t>problem </a:t>
            </a:r>
            <a:r>
              <a:rPr sz="1982" spc="159" dirty="0">
                <a:latin typeface="Tahoma"/>
                <a:cs typeface="Tahoma"/>
              </a:rPr>
              <a:t> </a:t>
            </a:r>
            <a:r>
              <a:rPr sz="1982" b="1" spc="-50" dirty="0">
                <a:latin typeface="Arial Black"/>
                <a:cs typeface="Arial Black"/>
              </a:rPr>
              <a:t>P</a:t>
            </a:r>
            <a:endParaRPr sz="198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42859396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Remark: </a:t>
                </a:r>
                <a:r>
                  <a:rPr lang="en-US" dirty="0" smtClean="0"/>
                  <a:t>The range of H (e.g.,SHA3) may be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b="1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Solution: </a:t>
                </a:r>
                <a:r>
                  <a:rPr lang="en-US" dirty="0" smtClean="0"/>
                  <a:t>Repeated application of H</a:t>
                </a:r>
                <a:r>
                  <a:rPr lang="en-US" dirty="0"/>
                  <a:t> </a:t>
                </a: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mod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12.7: </a:t>
                </a:r>
                <a:r>
                  <a:rPr lang="en-US" dirty="0" smtClean="0"/>
                  <a:t>RSA-FDH is a secure signature scheme assuming that the RSA-Inversion problem is hard and H is modeled as a random oracle.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  <a:r>
                  <a:rPr lang="en-US" dirty="0" smtClean="0"/>
                  <a:t>Given an RSA-Inversion challenge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( r is unknown) we will simulate the signature attacker. WLOG assume attacker always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before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the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="0" i="0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we can pick a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Whenever the attacker queries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b="0" dirty="0" smtClean="0"/>
                  <a:t> we can simply return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b="0" dirty="0" smtClean="0"/>
                  <a:t>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Exception: Pick a random query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b="0" dirty="0" smtClean="0"/>
                  <a:t> 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b="0" dirty="0" smtClean="0"/>
                  <a:t> instead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the attacker forges a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 smtClean="0"/>
                  <a:t> we can win the RSA-Inversion game by computing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n-US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Analysis: If signature forgery attacker wins with probability f(n) we win RSA-inversion game with probability f(n)/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r>
                  <a:rPr lang="en-US" dirty="0" smtClean="0"/>
                  <a:t> is the number of queries to the random oracle.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2241" r="-638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Full Domain Hash:</a:t>
                </a:r>
                <a:r>
                  <a:rPr lang="en-US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r>
                  <a:rPr lang="en-US" dirty="0" smtClean="0"/>
                  <a:t>Given a message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Sign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𝑠𝑘</m:t>
                              </m:r>
                            </m:sub>
                            <m:sup/>
                          </m:sSubSup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12.7 (Concrete): </a:t>
                </a:r>
                <a:r>
                  <a:rPr lang="en-US" dirty="0" smtClean="0"/>
                  <a:t>Suppose that any attacker running in time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wins RSA-Inversion game </a:t>
                </a:r>
                <a:r>
                  <a:rPr lang="en-US" dirty="0"/>
                  <a:t>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then the RSA-FDH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i.e., any attacker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making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</m:oMath>
                </a14:m>
                <a:r>
                  <a:rPr lang="en-US" dirty="0" smtClean="0"/>
                  <a:t>) queries to the random oracle (resp. signature oracle) wins 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38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12.7 (Concrete): </a:t>
                </a:r>
                <a:r>
                  <a:rPr lang="en-US" dirty="0" smtClean="0"/>
                  <a:t>Suppose that any attacker running in time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wins RSA-Inversion game </a:t>
                </a:r>
                <a:r>
                  <a:rPr lang="en-US" dirty="0"/>
                  <a:t>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then the RSA-FDH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i.e., any attacker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making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</m:oMath>
                </a14:m>
                <a:r>
                  <a:rPr lang="en-US" dirty="0" smtClean="0"/>
                  <a:t>) queries to the random oracle (resp. signature oracle) wins 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Idea: </a:t>
                </a:r>
                <a:r>
                  <a:rPr lang="en-US" dirty="0" smtClean="0"/>
                  <a:t>Whenever </a:t>
                </a:r>
                <a:r>
                  <a:rPr lang="en-US" dirty="0"/>
                  <a:t>the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/>
                  <a:t> we can pick a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flip a biased coin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𝑆𝑖𝑔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Heads: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Tails: </a:t>
                </a:r>
                <a:r>
                  <a:rPr lang="en-US" dirty="0"/>
                  <a:t>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If attacker queries signing oracle on this message we will need to abort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abort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𝑆𝑖𝑔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RSA-FDH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 12.7 (Concrete): </a:t>
                </a:r>
                <a:r>
                  <a:rPr lang="en-US" dirty="0" smtClean="0"/>
                  <a:t>Suppose that any attacker running in time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wins RSA-Inversion game </a:t>
                </a:r>
                <a:r>
                  <a:rPr lang="en-US" dirty="0"/>
                  <a:t>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then the RSA-FDH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i.e., any attacker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𝑆𝑖𝑔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and making at most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</m:oMath>
                </a14:m>
                <a:r>
                  <a:rPr lang="en-US" dirty="0" smtClean="0"/>
                  <a:t>) queries to the random oracle (resp. signature oracle) wins with probability at most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≤4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𝑆𝑖𝑔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Idea: </a:t>
                </a:r>
                <a:r>
                  <a:rPr lang="en-US" dirty="0" smtClean="0"/>
                  <a:t>Whenever </a:t>
                </a:r>
                <a:r>
                  <a:rPr lang="en-US" dirty="0"/>
                  <a:t>the attacker queries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pick </a:t>
                </a:r>
                <a:r>
                  <a:rPr lang="en-US" dirty="0"/>
                  <a:t>a random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:r>
                  <a:rPr lang="en-US" dirty="0" smtClean="0"/>
                  <a:t>flip a biased coin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heads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𝑆𝑖𝑔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Heads: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Tails: </a:t>
                </a:r>
                <a:r>
                  <a:rPr lang="en-US" dirty="0"/>
                  <a:t>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 smtClean="0"/>
                  <a:t>If attacker queries signing oracle on this message we will need to abort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abort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𝑆𝑖𝑔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914400" lvl="2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Memory Usage in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Prior reduction is not memory-tight since we need to remember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for each query.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Solution:</a:t>
                </a:r>
                <a:r>
                  <a:rPr lang="en-US" dirty="0" smtClean="0"/>
                  <a:t>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/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/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) </m:t>
                    </m:r>
                  </m:oMath>
                </a14:m>
                <a:r>
                  <a:rPr lang="en-US" dirty="0" smtClean="0"/>
                  <a:t>where K is secret key used in the reduction.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</m:oMath>
                </a14:m>
                <a:r>
                  <a:rPr lang="en-US" dirty="0" smtClean="0"/>
                  <a:t> as before.</a:t>
                </a:r>
              </a:p>
              <a:p>
                <a:pPr marL="0" indent="0">
                  <a:buNone/>
                </a:pPr>
                <a:r>
                  <a:rPr lang="en-US" dirty="0" smtClean="0"/>
                  <a:t>flip </a:t>
                </a:r>
                <a:r>
                  <a:rPr lang="en-US" dirty="0"/>
                  <a:t>a biased coin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heads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𝑆𝑖𝑔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Heads: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Tails: and program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1428750" lvl="2" indent="-514350">
                  <a:buFont typeface="+mj-lt"/>
                  <a:buAutoNum type="arabicPeriod"/>
                </a:pPr>
                <a:r>
                  <a:rPr lang="en-US" dirty="0"/>
                  <a:t>If attacker queries signing oracle on this message we will need to abort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abort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heads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𝑆𝑖𝑔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𝑆𝑖𝑔</m:t>
                              </m:r>
                            </m:sub>
                          </m:sSub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Idea 1: </a:t>
                </a:r>
                <a:r>
                  <a:rPr lang="en-US" dirty="0" smtClean="0"/>
                  <a:t>If the attacker does not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/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m:rPr>
                        <m:nor/>
                      </m:rPr>
                      <a:rPr lang="en-US" dirty="0"/>
                      <m:t> ) </m:t>
                    </m:r>
                  </m:oMath>
                </a14:m>
                <a:r>
                  <a:rPr lang="en-US" dirty="0" smtClean="0"/>
                  <a:t> then the reduction is unchanged.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Idea 2</a:t>
                </a:r>
                <a:r>
                  <a:rPr lang="en-US" dirty="0" smtClean="0"/>
                  <a:t>: </a:t>
                </a:r>
                <a:r>
                  <a:rPr lang="en-US" dirty="0"/>
                  <a:t>If the attacker forges a signature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we will hope that we programmed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p>
                    </m:sSup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(tails) </a:t>
                </a:r>
                <a:r>
                  <a:rPr lang="en-US" dirty="0"/>
                  <a:t> </a:t>
                </a:r>
                <a:r>
                  <a:rPr lang="en-US" dirty="0" smtClean="0"/>
                  <a:t>and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/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/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dirty="0"/>
                      <m:t> )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 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Sign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𝑠𝑘</m:t>
                        </m:r>
                      </m:sub>
                      <m:sup/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r</m:t>
                                </m:r>
                                <m:r>
                                  <m:rPr>
                                    <m:sty m:val="p"/>
                                  </m:rPr>
                                  <a:rPr lang="en-US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i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r</m:t>
                            </m:r>
                            <m:r>
                              <m:rPr>
                                <m:sty m:val="p"/>
                              </m:rPr>
                              <a:rPr lang="en-US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i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𝑒𝑑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1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Game (Single Message Version)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192324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1515424"/>
            <a:ext cx="960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,m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3331" y="4449782"/>
                <a:ext cx="2421368" cy="954107"/>
              </a:xfrm>
              <a:prstGeom prst="rect">
                <a:avLst/>
              </a:prstGeom>
              <a:blipFill>
                <a:blip r:embed="rId5"/>
                <a:stretch>
                  <a:fillRect l="-5290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233570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904175"/>
                <a:ext cx="2205347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070598" y="4466896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109955" y="3978039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237180" y="268517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2297219" y="2194660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2330797" y="297158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2601530"/>
                <a:ext cx="2398670" cy="461665"/>
              </a:xfrm>
              <a:prstGeom prst="rect">
                <a:avLst/>
              </a:prstGeom>
              <a:blipFill>
                <a:blip r:embed="rId7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>
            <a:off x="2335555" y="31947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532" y="3152734"/>
                <a:ext cx="2331344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482067" y="280040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3</a:t>
            </a:r>
            <a:endParaRPr lang="en-US" sz="2400" baseline="-250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2399117" y="35549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515081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0" y="3594818"/>
            <a:ext cx="11066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011" y="5403889"/>
                <a:ext cx="10539663" cy="1307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i="1" dirty="0"/>
                  <a:t>-</a:t>
                </a:r>
                <a:r>
                  <a:rPr lang="en-US" sz="2400" i="1" dirty="0" smtClean="0"/>
                  <a:t>secure </a:t>
                </a:r>
                <a:r>
                  <a:rPr lang="en-US" sz="2400" i="1" dirty="0" smtClean="0">
                    <a:sym typeface="Wingdings" panose="05000000000000000000" pitchFamily="2" charset="2"/>
                  </a:rPr>
                  <a:t>if any attacker A running in time t and making at most q queries wins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endParaRPr lang="en-US" i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" y="5403889"/>
                <a:ext cx="10539663" cy="1307730"/>
              </a:xfrm>
              <a:prstGeom prst="rect">
                <a:avLst/>
              </a:prstGeom>
              <a:blipFill>
                <a:blip r:embed="rId9"/>
                <a:stretch>
                  <a:fillRect l="-868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Week 1 Reduction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For </a:t>
                </a:r>
                <a:r>
                  <a:rPr lang="en-US" dirty="0">
                    <a:ea typeface="Cambria Math" panose="02040503050406030204" pitchFamily="18" charset="0"/>
                  </a:rPr>
                  <a:t>any attacker </a:t>
                </a:r>
                <a:r>
                  <a:rPr lang="en-US" dirty="0" smtClean="0">
                    <a:ea typeface="Cambria Math" panose="02040503050406030204" pitchFamily="18" charset="0"/>
                  </a:rPr>
                  <a:t>A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and </a:t>
                </a:r>
                <a:r>
                  <a:rPr lang="en-US" dirty="0">
                    <a:ea typeface="Cambria Math" panose="02040503050406030204" pitchFamily="18" charset="0"/>
                  </a:rPr>
                  <a:t>making at most q(n</a:t>
                </a:r>
                <a:r>
                  <a:rPr lang="en-US" dirty="0" smtClean="0">
                    <a:ea typeface="Cambria Math" panose="02040503050406030204" pitchFamily="18" charset="0"/>
                  </a:rPr>
                  <a:t>) encryption </a:t>
                </a:r>
                <a:r>
                  <a:rPr lang="en-US" dirty="0">
                    <a:ea typeface="Cambria Math" panose="02040503050406030204" pitchFamily="18" charset="0"/>
                  </a:rPr>
                  <a:t>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49478" y="5101025"/>
            <a:ext cx="2722244" cy="563131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82200" y="4850985"/>
            <a:ext cx="637674" cy="358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30603" y="448165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166500" y="5849920"/>
                <a:ext cx="1441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500" y="5849920"/>
                <a:ext cx="144142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8486274" y="5470358"/>
            <a:ext cx="280940" cy="4866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058253" y="4543699"/>
            <a:ext cx="882866" cy="1339232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899688" y="5737091"/>
            <a:ext cx="158565" cy="309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57539" y="6017868"/>
            <a:ext cx="296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Nonce </a:t>
            </a:r>
          </a:p>
          <a:p>
            <a:r>
              <a:rPr lang="en-US" dirty="0" smtClean="0"/>
              <a:t>Collision with </a:t>
            </a:r>
            <a:r>
              <a:rPr lang="en-US" u="sng" dirty="0" smtClean="0"/>
              <a:t>initial</a:t>
            </a:r>
            <a:r>
              <a:rPr lang="en-US" dirty="0" smtClean="0"/>
              <a:t>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7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 animBg="1"/>
      <p:bldP spid="1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CPA-Security Game (Left-Right)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164" y="1709322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270760" y="179516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354142" y="1273614"/>
                <a:ext cx="1144993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42" y="1273614"/>
                <a:ext cx="1144993" cy="468205"/>
              </a:xfrm>
              <a:prstGeom prst="rect">
                <a:avLst/>
              </a:prstGeom>
              <a:blipFill>
                <a:blip r:embed="rId5"/>
                <a:stretch>
                  <a:fillRect b="-3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34624" y="4479636"/>
                <a:ext cx="2421368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Random bit b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𝐊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US" sz="2800" b="1">
                          <a:latin typeface="Cambria Math" panose="02040503050406030204" pitchFamily="18" charset="0"/>
                        </a:rPr>
                        <m:t>𝐆𝐞𝐧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624" y="4479636"/>
                <a:ext cx="2421368" cy="954107"/>
              </a:xfrm>
              <a:prstGeom prst="rect">
                <a:avLst/>
              </a:prstGeom>
              <a:blipFill>
                <a:blip r:embed="rId6"/>
                <a:stretch>
                  <a:fillRect l="-5038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470314" y="2120855"/>
            <a:ext cx="4768686" cy="268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16910" y="1838864"/>
                <a:ext cx="2205347" cy="505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910" y="1838864"/>
                <a:ext cx="2205347" cy="5057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2154747" y="4755654"/>
            <a:ext cx="51206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60305" y="4238282"/>
            <a:ext cx="424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b’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470314" y="2612493"/>
            <a:ext cx="4921086" cy="178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475565" y="2226300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565" y="2226300"/>
                <a:ext cx="1156855" cy="468975"/>
              </a:xfrm>
              <a:prstGeom prst="rect">
                <a:avLst/>
              </a:prstGeom>
              <a:blipFill>
                <a:blip r:embed="rId8"/>
                <a:stretch>
                  <a:fillRect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>
            <a:off x="2528652" y="3100059"/>
            <a:ext cx="4917930" cy="1060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140867" y="2616776"/>
                <a:ext cx="2409506" cy="505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0867" y="2616776"/>
                <a:ext cx="2409506" cy="5057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V="1">
            <a:off x="2394692" y="3530225"/>
            <a:ext cx="5051890" cy="1911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5148494" y="3518764"/>
                <a:ext cx="2342180" cy="5057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494" y="3518764"/>
                <a:ext cx="2342180" cy="5057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 rot="21447050">
                <a:off x="2480171" y="3203140"/>
                <a:ext cx="1156855" cy="468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447050">
                <a:off x="2480171" y="3203140"/>
                <a:ext cx="1156855" cy="468975"/>
              </a:xfrm>
              <a:prstGeom prst="rect">
                <a:avLst/>
              </a:prstGeom>
              <a:blipFill>
                <a:blip r:embed="rId11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/>
          <p:cNvCxnSpPr/>
          <p:nvPr/>
        </p:nvCxnSpPr>
        <p:spPr>
          <a:xfrm flipH="1" flipV="1">
            <a:off x="2270760" y="4002886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5400000">
            <a:off x="4119448" y="3991597"/>
            <a:ext cx="574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0" y="3594818"/>
            <a:ext cx="1106605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5011" y="5403889"/>
                <a:ext cx="10539663" cy="1307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i="1" dirty="0"/>
                  <a:t>-</a:t>
                </a:r>
                <a:r>
                  <a:rPr lang="en-US" sz="2400" i="1" dirty="0" smtClean="0"/>
                  <a:t>secure </a:t>
                </a:r>
                <a:r>
                  <a:rPr lang="en-US" sz="2400" i="1" dirty="0" smtClean="0">
                    <a:sym typeface="Wingdings" panose="05000000000000000000" pitchFamily="2" charset="2"/>
                  </a:rPr>
                  <a:t>if any attacker A running in time t and making at most q encryption queries wins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i="1" dirty="0" smtClean="0">
                  <a:sym typeface="Wingdings" panose="05000000000000000000" pitchFamily="2" charset="2"/>
                </a:endParaRPr>
              </a:p>
              <a:p>
                <a:endParaRPr lang="en-US" i="1" dirty="0" smtClean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11" y="5403889"/>
                <a:ext cx="10539663" cy="1307730"/>
              </a:xfrm>
              <a:prstGeom prst="rect">
                <a:avLst/>
              </a:prstGeom>
              <a:blipFill>
                <a:blip r:embed="rId12"/>
                <a:stretch>
                  <a:fillRect l="-868" t="-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5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Left-Right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For any attacker A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making at most q(n) encryption 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  <m:t>𝐿𝑅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29853" y="5030670"/>
            <a:ext cx="2722244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82200" y="4850985"/>
            <a:ext cx="637674" cy="358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30603" y="448165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94272" y="4481653"/>
                <a:ext cx="1441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272" y="4481653"/>
                <a:ext cx="144142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8517205" y="4866303"/>
            <a:ext cx="93395" cy="34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169346" y="4921423"/>
            <a:ext cx="882866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91022" y="5890989"/>
            <a:ext cx="378324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6012" y="6075144"/>
            <a:ext cx="393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there </a:t>
            </a:r>
            <a:r>
              <a:rPr lang="en-US" u="sng" dirty="0" smtClean="0"/>
              <a:t>exists</a:t>
            </a:r>
            <a:r>
              <a:rPr lang="en-US" dirty="0" smtClean="0"/>
              <a:t> a nonce collision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0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53973" y="206476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109" dirty="0"/>
              <a:t>Relevance </a:t>
            </a:r>
            <a:r>
              <a:rPr spc="-79" dirty="0"/>
              <a:t>of Tightness </a:t>
            </a:r>
            <a:r>
              <a:rPr spc="-99" dirty="0"/>
              <a:t>for </a:t>
            </a:r>
            <a:r>
              <a:rPr spc="-89" dirty="0"/>
              <a:t>Concrete</a:t>
            </a:r>
            <a:r>
              <a:rPr spc="614" dirty="0"/>
              <a:t> </a:t>
            </a:r>
            <a:r>
              <a:rPr spc="-69" dirty="0"/>
              <a:t>Security</a:t>
            </a:r>
          </a:p>
        </p:txBody>
      </p:sp>
      <p:sp>
        <p:nvSpPr>
          <p:cNvPr id="3" name="object 3"/>
          <p:cNvSpPr/>
          <p:nvPr/>
        </p:nvSpPr>
        <p:spPr>
          <a:xfrm>
            <a:off x="4201254" y="2180810"/>
            <a:ext cx="3210315" cy="1605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201254" y="1267851"/>
            <a:ext cx="0" cy="2519214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1270716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61138" y="121770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3879392" y="87749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1254" y="3785967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7491862" y="3745850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7635462" y="3621352"/>
            <a:ext cx="590166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297" dirty="0">
                <a:latin typeface="Arial Black"/>
                <a:cs typeface="Arial Black"/>
              </a:rPr>
              <a:t>Succ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9955" y="3192298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6090" y="1049061"/>
            <a:ext cx="256480" cy="661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 dirty="0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1576" y="3804744"/>
            <a:ext cx="3012487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tabLst>
                <a:tab pos="2490333" algn="l"/>
              </a:tabLst>
            </a:pPr>
            <a:r>
              <a:rPr sz="1784" spc="-149" dirty="0">
                <a:latin typeface="Lucida Sans Unicode"/>
                <a:cs typeface="Lucida Sans Unicode"/>
              </a:rPr>
              <a:t>bi</a:t>
            </a:r>
            <a:r>
              <a:rPr sz="1784" spc="-188" dirty="0">
                <a:latin typeface="Lucida Sans Unicode"/>
                <a:cs typeface="Lucida Sans Unicode"/>
              </a:rPr>
              <a:t>g</a:t>
            </a:r>
            <a:r>
              <a:rPr sz="1784" dirty="0">
                <a:latin typeface="Lucida Sans Unicode"/>
                <a:cs typeface="Lucida Sans Unicode"/>
              </a:rPr>
              <a:t>	</a:t>
            </a:r>
            <a:r>
              <a:rPr sz="1784" spc="-139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01254" y="2180809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1620020" y="810010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 txBox="1"/>
          <p:nvPr/>
        </p:nvSpPr>
        <p:spPr>
          <a:xfrm>
            <a:off x="6399212" y="2818801"/>
            <a:ext cx="74116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3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43472" y="2818801"/>
            <a:ext cx="100038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09" dirty="0">
                <a:latin typeface="Tahoma"/>
                <a:cs typeface="Tahoma"/>
              </a:rPr>
              <a:t>unbroken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45242" y="3264321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 txBox="1"/>
          <p:nvPr/>
        </p:nvSpPr>
        <p:spPr>
          <a:xfrm>
            <a:off x="5308349" y="3315471"/>
            <a:ext cx="342271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9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238" baseline="-11904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endParaRPr sz="2081" baseline="-11904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91944" y="6418789"/>
            <a:ext cx="610726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77106" y="6565452"/>
            <a:ext cx="619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4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94936" y="4508789"/>
            <a:ext cx="6398703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79" dirty="0">
                <a:latin typeface="Tahoma"/>
                <a:cs typeface="Tahoma"/>
              </a:rPr>
              <a:t>Time-success </a:t>
            </a:r>
            <a:r>
              <a:rPr sz="1982" spc="-69" dirty="0">
                <a:latin typeface="Tahoma"/>
                <a:cs typeface="Tahoma"/>
              </a:rPr>
              <a:t>trade-off </a:t>
            </a:r>
            <a:r>
              <a:rPr sz="1982" spc="-40" dirty="0">
                <a:latin typeface="Tahoma"/>
                <a:cs typeface="Tahoma"/>
              </a:rPr>
              <a:t>plot </a:t>
            </a:r>
            <a:r>
              <a:rPr sz="1982" spc="-79" dirty="0">
                <a:latin typeface="Tahoma"/>
                <a:cs typeface="Tahoma"/>
              </a:rPr>
              <a:t>for </a:t>
            </a:r>
            <a:r>
              <a:rPr sz="1982" spc="-69" dirty="0">
                <a:latin typeface="Tahoma"/>
                <a:cs typeface="Tahoma"/>
              </a:rPr>
              <a:t>algorithms solving </a:t>
            </a:r>
            <a:r>
              <a:rPr sz="1982" spc="-99" dirty="0">
                <a:latin typeface="Tahoma"/>
                <a:cs typeface="Tahoma"/>
              </a:rPr>
              <a:t>problem </a:t>
            </a:r>
            <a:r>
              <a:rPr sz="1982" spc="159" dirty="0">
                <a:latin typeface="Tahoma"/>
                <a:cs typeface="Tahoma"/>
              </a:rPr>
              <a:t> </a:t>
            </a:r>
            <a:r>
              <a:rPr sz="1982" b="1" spc="-50" dirty="0">
                <a:latin typeface="Arial Black"/>
                <a:cs typeface="Arial Black"/>
              </a:rPr>
              <a:t>P</a:t>
            </a:r>
            <a:endParaRPr sz="1982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55961336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Left-Right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For any attacker A running in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and making at most q(n) encryption queries we have</a:t>
                </a: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𝑃𝑟𝑖𝑣𝐾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 </m:t>
                              </m:r>
                            </m:sub>
                            <m:sup>
                              <m:r>
                                <a:rPr lang="en-US" i="1" baseline="30000">
                                  <a:latin typeface="Cambria Math" panose="02040503050406030204" pitchFamily="18" charset="0"/>
                                </a:rPr>
                                <m:t>𝑐𝑝𝑎</m:t>
                              </m:r>
                              <m:r>
                                <a:rPr lang="en-US" b="0" i="1" baseline="30000" smtClean="0">
                                  <a:latin typeface="Cambria Math" panose="02040503050406030204" pitchFamily="18" charset="0"/>
                                </a:rPr>
                                <m:t>𝐿𝑅</m:t>
                              </m:r>
                            </m:sup>
                          </m:sSub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429853" y="5030670"/>
            <a:ext cx="2722244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982200" y="4850985"/>
            <a:ext cx="637674" cy="3589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330603" y="4481653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PRF 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994272" y="4481653"/>
                <a:ext cx="14414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272" y="4481653"/>
                <a:ext cx="1441420" cy="369332"/>
              </a:xfrm>
              <a:prstGeom prst="rect">
                <a:avLst/>
              </a:prstGeom>
              <a:blipFill>
                <a:blip r:embed="rId3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 flipH="1">
            <a:off x="8517205" y="4866303"/>
            <a:ext cx="93395" cy="34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3888064" y="5259070"/>
            <a:ext cx="882866" cy="109728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chemeClr val="accent1">
                <a:shade val="50000"/>
                <a:alpha val="2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91022" y="5890989"/>
            <a:ext cx="378324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226012" y="6075144"/>
            <a:ext cx="3937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there </a:t>
            </a:r>
            <a:r>
              <a:rPr lang="en-US" u="sng" dirty="0" smtClean="0"/>
              <a:t>exists</a:t>
            </a:r>
            <a:r>
              <a:rPr lang="en-US" dirty="0" smtClean="0"/>
              <a:t> a nonce collision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55032" y="1427747"/>
                <a:ext cx="9769642" cy="30539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Question: </a:t>
                </a:r>
                <a:r>
                  <a:rPr lang="en-US" sz="3200" dirty="0" smtClean="0"/>
                  <a:t>Suppose the attacker is space bounded and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so that the attacker cannot store all of the random </a:t>
                </a:r>
                <a:r>
                  <a:rPr lang="en-US" sz="3200" dirty="0" err="1" smtClean="0"/>
                  <a:t>nonces</a:t>
                </a:r>
                <a:r>
                  <a:rPr lang="en-US" sz="3200" dirty="0" smtClean="0"/>
                  <a:t>. Can we prove a tighter security bound?</a:t>
                </a:r>
                <a:endParaRPr lang="en-US" sz="32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032" y="1427747"/>
                <a:ext cx="9769642" cy="3053906"/>
              </a:xfrm>
              <a:prstGeom prst="rect">
                <a:avLst/>
              </a:prstGeom>
              <a:blipFill>
                <a:blip r:embed="rId4"/>
                <a:stretch>
                  <a:fillRect l="-623" r="-16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 flipV="1">
            <a:off x="5791022" y="4481653"/>
            <a:ext cx="743920" cy="439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69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4" grpId="0" animBg="1"/>
      <p:bldP spid="1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Switching-Lemma: Application 1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Enc</m:t>
                    </m:r>
                    <m:r>
                      <m:rPr>
                        <m:nor/>
                      </m:rPr>
                      <a:rPr lang="en-US" baseline="-25000" dirty="0" smtClean="0"/>
                      <m:t>k</m:t>
                    </m:r>
                    <m:r>
                      <m:rPr>
                        <m:nor/>
                      </m:rPr>
                      <a:rPr lang="en-US" dirty="0" smtClean="0"/>
                      <m:t>(</m:t>
                    </m:r>
                    <m:r>
                      <m:rPr>
                        <m:nor/>
                      </m:rPr>
                      <a:rPr lang="en-US" dirty="0" smtClean="0"/>
                      <m:t>m</m:t>
                    </m:r>
                    <m:r>
                      <m:rPr>
                        <m:nor/>
                      </m:rPr>
                      <a:rPr lang="en-US" dirty="0" smtClean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dirty="0" smtClean="0"/>
                      <m:t>Dec</m:t>
                    </m:r>
                    <m:r>
                      <m:rPr>
                        <m:nor/>
                      </m:rPr>
                      <a:rPr lang="en-US" baseline="-25000" dirty="0"/>
                      <m:t>k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m:rPr>
                        <m:nor/>
                      </m:rPr>
                      <a:rPr lang="en-US" dirty="0"/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Real World: </a:t>
                </a:r>
                <a:r>
                  <a:rPr lang="en-US" dirty="0" err="1" smtClean="0">
                    <a:ea typeface="Cambria Math" panose="02040503050406030204" pitchFamily="18" charset="0"/>
                  </a:rPr>
                  <a:t>Nonces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b="1" dirty="0" smtClean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picked randomly 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   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Equivalent View: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 is a truly random function</a:t>
                </a:r>
              </a:p>
              <a:p>
                <a:pPr marL="0" indent="0">
                  <a:buNone/>
                </a:pP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Ideal World: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ea typeface="Cambria Math" panose="020405030504060302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is a truly random </a:t>
                </a:r>
                <a:r>
                  <a:rPr lang="en-US" u="sng" dirty="0" smtClean="0">
                    <a:ea typeface="Cambria Math" panose="02040503050406030204" pitchFamily="18" charset="0"/>
                  </a:rPr>
                  <a:t>permutation</a:t>
                </a:r>
              </a:p>
              <a:p>
                <a:pPr marL="0" indent="0">
                  <a:buNone/>
                </a:pPr>
                <a:r>
                  <a:rPr lang="en-US" b="1" u="sng" dirty="0" smtClean="0">
                    <a:ea typeface="Cambria Math" panose="02040503050406030204" pitchFamily="18" charset="0"/>
                  </a:rPr>
                  <a:t>    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No Nonce Collisions in Ideal World!</a:t>
                </a:r>
                <a:endParaRPr lang="en-US" b="1" u="sng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Switching-Lemma: </a:t>
                </a:r>
                <a:r>
                  <a:rPr lang="en-US" dirty="0" smtClean="0"/>
                  <a:t>Attacker can distinguish between real/ideal world with probability at most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54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Switching-Lemma: Application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AES-GCM uses a PRP (AES </a:t>
                </a:r>
                <a:r>
                  <a:rPr lang="en-US" b="1" dirty="0" err="1" smtClean="0">
                    <a:ea typeface="Cambria Math" panose="02040503050406030204" pitchFamily="18" charset="0"/>
                  </a:rPr>
                  <a:t>Blockcipher</a:t>
                </a:r>
                <a:r>
                  <a:rPr lang="en-US" b="1" dirty="0" smtClean="0">
                    <a:ea typeface="Cambria Math" panose="02040503050406030204" pitchFamily="18" charset="0"/>
                  </a:rPr>
                  <a:t>) instead of a PRF </a:t>
                </a:r>
              </a:p>
              <a:p>
                <a:pPr marL="0" indent="0">
                  <a:buNone/>
                </a:pPr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ea typeface="Cambria Math" panose="02040503050406030204" pitchFamily="18" charset="0"/>
                  </a:rPr>
                  <a:t>Security analysis </a:t>
                </a:r>
                <a:r>
                  <a:rPr lang="en-US" b="1" dirty="0" smtClean="0">
                    <a:ea typeface="Cambria Math" panose="02040503050406030204" pitchFamily="18" charset="0"/>
                    <a:sym typeface="Wingdings" panose="05000000000000000000" pitchFamily="2" charset="2"/>
                  </a:rPr>
                  <a:t> it is helpful to pretend that the function is truly random</a:t>
                </a:r>
                <a:endParaRPr lang="en-US" b="1" u="sng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Switching-Lemma: </a:t>
                </a:r>
                <a:r>
                  <a:rPr lang="en-US" dirty="0" smtClean="0"/>
                  <a:t>Attacker can distinguish between truly random function and truly random permutation with probability at most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16200" y="1174749"/>
            <a:ext cx="7379970" cy="17322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575"/>
              </a:spcBef>
            </a:pPr>
            <a:r>
              <a:rPr dirty="0">
                <a:solidFill>
                  <a:srgbClr val="070504"/>
                </a:solidFill>
              </a:rPr>
              <a:t>On</a:t>
            </a:r>
            <a:r>
              <a:rPr spc="-170" dirty="0">
                <a:solidFill>
                  <a:srgbClr val="070504"/>
                </a:solidFill>
              </a:rPr>
              <a:t> </a:t>
            </a:r>
            <a:r>
              <a:rPr dirty="0">
                <a:solidFill>
                  <a:srgbClr val="070504"/>
                </a:solidFill>
              </a:rPr>
              <a:t>the</a:t>
            </a:r>
            <a:r>
              <a:rPr spc="-165" dirty="0">
                <a:solidFill>
                  <a:srgbClr val="070504"/>
                </a:solidFill>
              </a:rPr>
              <a:t> </a:t>
            </a:r>
            <a:r>
              <a:rPr spc="-45" dirty="0">
                <a:solidFill>
                  <a:srgbClr val="070504"/>
                </a:solidFill>
              </a:rPr>
              <a:t>Streaming</a:t>
            </a:r>
            <a:r>
              <a:rPr spc="-180" dirty="0">
                <a:solidFill>
                  <a:srgbClr val="070504"/>
                </a:solidFill>
              </a:rPr>
              <a:t> </a:t>
            </a:r>
            <a:r>
              <a:rPr spc="-25" dirty="0">
                <a:solidFill>
                  <a:srgbClr val="070504"/>
                </a:solidFill>
              </a:rPr>
              <a:t>Indistinguishability </a:t>
            </a:r>
            <a:r>
              <a:rPr dirty="0">
                <a:solidFill>
                  <a:srgbClr val="070504"/>
                </a:solidFill>
              </a:rPr>
              <a:t>of</a:t>
            </a:r>
            <a:r>
              <a:rPr spc="-120" dirty="0">
                <a:solidFill>
                  <a:srgbClr val="070504"/>
                </a:solidFill>
              </a:rPr>
              <a:t> </a:t>
            </a:r>
            <a:r>
              <a:rPr dirty="0">
                <a:solidFill>
                  <a:srgbClr val="070504"/>
                </a:solidFill>
              </a:rPr>
              <a:t>a</a:t>
            </a:r>
            <a:r>
              <a:rPr spc="-120" dirty="0">
                <a:solidFill>
                  <a:srgbClr val="070504"/>
                </a:solidFill>
              </a:rPr>
              <a:t> </a:t>
            </a:r>
            <a:r>
              <a:rPr spc="-35" dirty="0">
                <a:solidFill>
                  <a:srgbClr val="070504"/>
                </a:solidFill>
              </a:rPr>
              <a:t>Random</a:t>
            </a:r>
            <a:r>
              <a:rPr spc="-165" dirty="0">
                <a:solidFill>
                  <a:srgbClr val="070504"/>
                </a:solidFill>
              </a:rPr>
              <a:t> </a:t>
            </a:r>
            <a:r>
              <a:rPr spc="-60" dirty="0">
                <a:solidFill>
                  <a:srgbClr val="070504"/>
                </a:solidFill>
              </a:rPr>
              <a:t>Permutation</a:t>
            </a:r>
            <a:r>
              <a:rPr spc="-155" dirty="0">
                <a:solidFill>
                  <a:srgbClr val="070504"/>
                </a:solidFill>
              </a:rPr>
              <a:t> </a:t>
            </a:r>
            <a:r>
              <a:rPr dirty="0">
                <a:solidFill>
                  <a:srgbClr val="070504"/>
                </a:solidFill>
              </a:rPr>
              <a:t>and</a:t>
            </a:r>
            <a:r>
              <a:rPr spc="-140" dirty="0">
                <a:solidFill>
                  <a:srgbClr val="070504"/>
                </a:solidFill>
              </a:rPr>
              <a:t> </a:t>
            </a:r>
            <a:r>
              <a:rPr spc="-50" dirty="0">
                <a:solidFill>
                  <a:srgbClr val="070504"/>
                </a:solidFill>
              </a:rPr>
              <a:t>a </a:t>
            </a:r>
            <a:r>
              <a:rPr spc="-35" dirty="0">
                <a:solidFill>
                  <a:srgbClr val="070504"/>
                </a:solidFill>
              </a:rPr>
              <a:t>Random</a:t>
            </a:r>
            <a:r>
              <a:rPr spc="-185" dirty="0">
                <a:solidFill>
                  <a:srgbClr val="070504"/>
                </a:solidFill>
              </a:rPr>
              <a:t> </a:t>
            </a:r>
            <a:r>
              <a:rPr spc="-10" dirty="0">
                <a:solidFill>
                  <a:srgbClr val="070504"/>
                </a:solidFill>
              </a:rPr>
              <a:t>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597145" y="3145994"/>
            <a:ext cx="3209290" cy="26416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635" algn="ctr">
              <a:spcBef>
                <a:spcPts val="750"/>
              </a:spcBef>
            </a:pPr>
            <a:r>
              <a:rPr sz="3500" kern="0" dirty="0">
                <a:solidFill>
                  <a:srgbClr val="006FC0"/>
                </a:solidFill>
                <a:latin typeface="Calibri"/>
                <a:cs typeface="Calibri"/>
              </a:rPr>
              <a:t>Itai</a:t>
            </a:r>
            <a:r>
              <a:rPr sz="3500" kern="0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500" kern="0" spc="-20" dirty="0">
                <a:solidFill>
                  <a:srgbClr val="006FC0"/>
                </a:solidFill>
                <a:latin typeface="Calibri"/>
                <a:cs typeface="Calibri"/>
              </a:rPr>
              <a:t>Dinur</a:t>
            </a:r>
            <a:endParaRPr sz="35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>
              <a:spcBef>
                <a:spcPts val="509"/>
              </a:spcBef>
            </a:pP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Ben-</a:t>
            </a:r>
            <a:r>
              <a:rPr sz="2800" kern="0" dirty="0">
                <a:solidFill>
                  <a:srgbClr val="006FC0"/>
                </a:solidFill>
                <a:latin typeface="Calibri"/>
                <a:cs typeface="Calibri"/>
              </a:rPr>
              <a:t>Gurion</a:t>
            </a:r>
            <a:r>
              <a:rPr sz="2800" kern="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06FC0"/>
                </a:solidFill>
                <a:latin typeface="Calibri"/>
                <a:cs typeface="Calibri"/>
              </a:rPr>
              <a:t>University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40"/>
              </a:spcBef>
            </a:pPr>
            <a:endParaRPr sz="37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algn="ctr"/>
            <a:r>
              <a:rPr sz="32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Eurocrypt</a:t>
            </a:r>
            <a:r>
              <a:rPr sz="3200" b="1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32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2020</a:t>
            </a:r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1542" y="6451194"/>
            <a:ext cx="8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kern="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9947" y="464820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721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106680" algn="ctr">
              <a:lnSpc>
                <a:spcPts val="4560"/>
              </a:lnSpc>
              <a:spcBef>
                <a:spcPts val="95"/>
              </a:spcBef>
            </a:pPr>
            <a:r>
              <a:rPr spc="-10" dirty="0"/>
              <a:t>“Switching</a:t>
            </a:r>
            <a:r>
              <a:rPr spc="-160" dirty="0"/>
              <a:t> </a:t>
            </a:r>
            <a:r>
              <a:rPr spc="-10" dirty="0"/>
              <a:t>Lemma”</a:t>
            </a:r>
          </a:p>
          <a:p>
            <a:pPr marL="114300" algn="ctr">
              <a:lnSpc>
                <a:spcPts val="4560"/>
              </a:lnSpc>
            </a:pPr>
            <a:r>
              <a:rPr dirty="0"/>
              <a:t>for</a:t>
            </a:r>
            <a:r>
              <a:rPr spc="-155" dirty="0"/>
              <a:t> </a:t>
            </a:r>
            <a:r>
              <a:rPr dirty="0"/>
              <a:t>Random</a:t>
            </a:r>
            <a:r>
              <a:rPr spc="-155" dirty="0"/>
              <a:t> </a:t>
            </a:r>
            <a:r>
              <a:rPr spc="-10" dirty="0"/>
              <a:t>Permutation\Function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160009" y="3980688"/>
            <a:ext cx="497205" cy="342900"/>
          </a:xfrm>
          <a:custGeom>
            <a:avLst/>
            <a:gdLst/>
            <a:ahLst/>
            <a:cxnLst/>
            <a:rect l="l" t="t" r="r" b="b"/>
            <a:pathLst>
              <a:path w="497204" h="342900">
                <a:moveTo>
                  <a:pt x="496824" y="0"/>
                </a:moveTo>
                <a:lnTo>
                  <a:pt x="227075" y="0"/>
                </a:lnTo>
                <a:lnTo>
                  <a:pt x="227075" y="635"/>
                </a:lnTo>
                <a:lnTo>
                  <a:pt x="203707" y="635"/>
                </a:lnTo>
                <a:lnTo>
                  <a:pt x="118109" y="296672"/>
                </a:lnTo>
                <a:lnTo>
                  <a:pt x="56895" y="162051"/>
                </a:lnTo>
                <a:lnTo>
                  <a:pt x="0" y="188087"/>
                </a:lnTo>
                <a:lnTo>
                  <a:pt x="5333" y="201041"/>
                </a:lnTo>
                <a:lnTo>
                  <a:pt x="34670" y="188087"/>
                </a:lnTo>
                <a:lnTo>
                  <a:pt x="106425" y="342392"/>
                </a:lnTo>
                <a:lnTo>
                  <a:pt x="123189" y="342392"/>
                </a:lnTo>
                <a:lnTo>
                  <a:pt x="216534" y="23749"/>
                </a:lnTo>
                <a:lnTo>
                  <a:pt x="247903" y="23749"/>
                </a:lnTo>
                <a:lnTo>
                  <a:pt x="247903" y="22860"/>
                </a:lnTo>
                <a:lnTo>
                  <a:pt x="496824" y="22860"/>
                </a:lnTo>
                <a:lnTo>
                  <a:pt x="4968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442" y="1382014"/>
            <a:ext cx="9070975" cy="3362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marR="32384" indent="-342265"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Classical</a:t>
            </a:r>
            <a:r>
              <a:rPr sz="2800" kern="0" spc="-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problem:</a:t>
            </a:r>
            <a:r>
              <a:rPr sz="280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adversary</a:t>
            </a:r>
            <a:r>
              <a:rPr sz="280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kern="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tries</a:t>
            </a:r>
            <a:r>
              <a:rPr sz="2800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to</a:t>
            </a:r>
            <a:r>
              <a:rPr sz="2800" kern="0" spc="-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distinguish</a:t>
            </a:r>
            <a:r>
              <a:rPr sz="2800" b="1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a</a:t>
            </a:r>
            <a:r>
              <a:rPr sz="2800" kern="0" spc="-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random permutation</a:t>
            </a:r>
            <a:r>
              <a:rPr sz="2800" b="1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FF0000"/>
                </a:solidFill>
                <a:latin typeface="Calibri"/>
                <a:cs typeface="Calibri"/>
              </a:rPr>
              <a:t>P:[N]-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&gt;[N]</a:t>
            </a:r>
            <a:r>
              <a:rPr sz="2800" kern="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from</a:t>
            </a:r>
            <a:r>
              <a:rPr sz="280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random</a:t>
            </a:r>
            <a:r>
              <a:rPr sz="2800" b="1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function</a:t>
            </a:r>
            <a:r>
              <a:rPr sz="2800" b="1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F:[N]-</a:t>
            </a:r>
            <a:r>
              <a:rPr sz="2800" kern="0" spc="-20" dirty="0">
                <a:solidFill>
                  <a:srgbClr val="006FC0"/>
                </a:solidFill>
                <a:latin typeface="Calibri"/>
                <a:cs typeface="Calibri"/>
              </a:rPr>
              <a:t>&gt;[N]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with</a:t>
            </a:r>
            <a:r>
              <a:rPr sz="2800" kern="0" spc="-2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queries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065" indent="-342265"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“Switching</a:t>
            </a:r>
            <a:r>
              <a:rPr sz="2800" kern="0" spc="-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Lemma”:</a:t>
            </a:r>
            <a:r>
              <a:rPr sz="2800" kern="0" spc="-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kern="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has</a:t>
            </a:r>
            <a:r>
              <a:rPr sz="280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advantage</a:t>
            </a:r>
            <a:r>
              <a:rPr sz="2800" b="1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bounded</a:t>
            </a:r>
            <a:r>
              <a:rPr sz="28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by</a:t>
            </a:r>
            <a:r>
              <a:rPr sz="280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i="1" kern="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(Q</a:t>
            </a:r>
            <a:r>
              <a:rPr sz="2775" kern="0" spc="-15" baseline="255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/N)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50265" lvl="1" indent="-342265">
              <a:lnSpc>
                <a:spcPts val="2855"/>
              </a:lnSpc>
              <a:spcBef>
                <a:spcPts val="55"/>
              </a:spcBef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sz="2400" kern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Pr[A</a:t>
            </a:r>
            <a:r>
              <a:rPr sz="2400" kern="0" baseline="24305" dirty="0">
                <a:solidFill>
                  <a:srgbClr val="FF0000"/>
                </a:solidFill>
                <a:latin typeface="Calibri"/>
                <a:cs typeface="Calibri"/>
              </a:rPr>
              <a:t>P(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400" kern="0" baseline="2430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400" kern="0" spc="7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00" kern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1]</a:t>
            </a:r>
            <a:r>
              <a:rPr sz="2400" kern="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Pr[A</a:t>
            </a:r>
            <a:r>
              <a:rPr sz="2400" kern="0" baseline="24305" dirty="0">
                <a:solidFill>
                  <a:srgbClr val="006FC0"/>
                </a:solidFill>
                <a:latin typeface="Calibri"/>
                <a:cs typeface="Calibri"/>
              </a:rPr>
              <a:t>F(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⋅</a:t>
            </a:r>
            <a:r>
              <a:rPr sz="2400" kern="0" baseline="24305" dirty="0">
                <a:solidFill>
                  <a:srgbClr val="006FC0"/>
                </a:solidFill>
                <a:latin typeface="Calibri"/>
                <a:cs typeface="Calibri"/>
              </a:rPr>
              <a:t>)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1]</a:t>
            </a:r>
            <a:r>
              <a:rPr sz="24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sz="2400" kern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∊</a:t>
            </a:r>
            <a:r>
              <a:rPr sz="24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i="1" kern="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kern="0" spc="-10" dirty="0">
                <a:solidFill>
                  <a:srgbClr val="FF0000"/>
                </a:solidFill>
                <a:latin typeface="Calibri"/>
                <a:cs typeface="Calibri"/>
              </a:rPr>
              <a:t>(Q</a:t>
            </a:r>
            <a:r>
              <a:rPr sz="2400" kern="0" spc="-15" baseline="2430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kern="0" spc="-10" dirty="0">
                <a:solidFill>
                  <a:srgbClr val="FF0000"/>
                </a:solidFill>
                <a:latin typeface="Calibri"/>
                <a:cs typeface="Calibri"/>
              </a:rPr>
              <a:t>/N)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065" indent="-342265">
              <a:lnSpc>
                <a:spcPts val="3335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Widely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used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establish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concrete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security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cryptosystems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700">
              <a:spcBef>
                <a:spcPts val="350"/>
              </a:spcBef>
              <a:tabLst>
                <a:tab pos="4899025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up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birthday</a:t>
            </a:r>
            <a:r>
              <a:rPr sz="2800" b="1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r>
              <a:rPr sz="2800" b="1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Q</a:t>
            </a:r>
            <a:r>
              <a:rPr sz="2800" kern="0" spc="9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50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	</a:t>
            </a:r>
            <a:r>
              <a:rPr sz="2800" kern="0" spc="-50" dirty="0">
                <a:solidFill>
                  <a:srgbClr val="FF0000"/>
                </a:solidFill>
                <a:latin typeface="Cambria Math"/>
                <a:cs typeface="Cambria Math"/>
              </a:rPr>
              <a:t>𝑁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850265" lvl="1" indent="-342265">
              <a:spcBef>
                <a:spcPts val="5"/>
              </a:spcBef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E.g.,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modes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400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operation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(counter-mode)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1542" y="6451194"/>
            <a:ext cx="8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kern="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17311" y="6443573"/>
            <a:ext cx="231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72811" y="5007864"/>
            <a:ext cx="1074420" cy="4539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2075">
              <a:spcBef>
                <a:spcPts val="180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oracle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696711" y="5530596"/>
            <a:ext cx="76200" cy="901700"/>
          </a:xfrm>
          <a:custGeom>
            <a:avLst/>
            <a:gdLst/>
            <a:ahLst/>
            <a:cxnLst/>
            <a:rect l="l" t="t" r="r" b="b"/>
            <a:pathLst>
              <a:path w="76200" h="901700">
                <a:moveTo>
                  <a:pt x="45974" y="0"/>
                </a:moveTo>
                <a:lnTo>
                  <a:pt x="30099" y="0"/>
                </a:lnTo>
                <a:lnTo>
                  <a:pt x="30099" y="63499"/>
                </a:lnTo>
                <a:lnTo>
                  <a:pt x="45974" y="63499"/>
                </a:lnTo>
                <a:lnTo>
                  <a:pt x="45974" y="0"/>
                </a:lnTo>
                <a:close/>
              </a:path>
              <a:path w="76200" h="901700">
                <a:moveTo>
                  <a:pt x="45974" y="111124"/>
                </a:moveTo>
                <a:lnTo>
                  <a:pt x="30099" y="111124"/>
                </a:lnTo>
                <a:lnTo>
                  <a:pt x="30099" y="174624"/>
                </a:lnTo>
                <a:lnTo>
                  <a:pt x="45974" y="174624"/>
                </a:lnTo>
                <a:lnTo>
                  <a:pt x="45974" y="111124"/>
                </a:lnTo>
                <a:close/>
              </a:path>
              <a:path w="76200" h="901700">
                <a:moveTo>
                  <a:pt x="45974" y="222249"/>
                </a:moveTo>
                <a:lnTo>
                  <a:pt x="30099" y="222249"/>
                </a:lnTo>
                <a:lnTo>
                  <a:pt x="30099" y="285749"/>
                </a:lnTo>
                <a:lnTo>
                  <a:pt x="45974" y="285749"/>
                </a:lnTo>
                <a:lnTo>
                  <a:pt x="45974" y="222249"/>
                </a:lnTo>
                <a:close/>
              </a:path>
              <a:path w="76200" h="901700">
                <a:moveTo>
                  <a:pt x="45974" y="333374"/>
                </a:moveTo>
                <a:lnTo>
                  <a:pt x="30099" y="333374"/>
                </a:lnTo>
                <a:lnTo>
                  <a:pt x="30099" y="396874"/>
                </a:lnTo>
                <a:lnTo>
                  <a:pt x="45974" y="396874"/>
                </a:lnTo>
                <a:lnTo>
                  <a:pt x="45974" y="333374"/>
                </a:lnTo>
                <a:close/>
              </a:path>
              <a:path w="76200" h="901700">
                <a:moveTo>
                  <a:pt x="45974" y="444499"/>
                </a:moveTo>
                <a:lnTo>
                  <a:pt x="30099" y="444499"/>
                </a:lnTo>
                <a:lnTo>
                  <a:pt x="30099" y="507999"/>
                </a:lnTo>
                <a:lnTo>
                  <a:pt x="45974" y="507999"/>
                </a:lnTo>
                <a:lnTo>
                  <a:pt x="45974" y="444499"/>
                </a:lnTo>
                <a:close/>
              </a:path>
              <a:path w="76200" h="901700">
                <a:moveTo>
                  <a:pt x="45974" y="555624"/>
                </a:moveTo>
                <a:lnTo>
                  <a:pt x="30099" y="555624"/>
                </a:lnTo>
                <a:lnTo>
                  <a:pt x="30099" y="619124"/>
                </a:lnTo>
                <a:lnTo>
                  <a:pt x="45974" y="619124"/>
                </a:lnTo>
                <a:lnTo>
                  <a:pt x="45974" y="555624"/>
                </a:lnTo>
                <a:close/>
              </a:path>
              <a:path w="76200" h="901700">
                <a:moveTo>
                  <a:pt x="45974" y="666749"/>
                </a:moveTo>
                <a:lnTo>
                  <a:pt x="30099" y="666749"/>
                </a:lnTo>
                <a:lnTo>
                  <a:pt x="30099" y="730249"/>
                </a:lnTo>
                <a:lnTo>
                  <a:pt x="45974" y="730249"/>
                </a:lnTo>
                <a:lnTo>
                  <a:pt x="45974" y="666749"/>
                </a:lnTo>
                <a:close/>
              </a:path>
              <a:path w="76200" h="901700">
                <a:moveTo>
                  <a:pt x="30099" y="824915"/>
                </a:moveTo>
                <a:lnTo>
                  <a:pt x="0" y="824915"/>
                </a:lnTo>
                <a:lnTo>
                  <a:pt x="38100" y="901115"/>
                </a:lnTo>
                <a:lnTo>
                  <a:pt x="69850" y="837615"/>
                </a:lnTo>
                <a:lnTo>
                  <a:pt x="30099" y="837615"/>
                </a:lnTo>
                <a:lnTo>
                  <a:pt x="30099" y="824915"/>
                </a:lnTo>
                <a:close/>
              </a:path>
              <a:path w="76200" h="901700">
                <a:moveTo>
                  <a:pt x="45974" y="777874"/>
                </a:moveTo>
                <a:lnTo>
                  <a:pt x="30099" y="777874"/>
                </a:lnTo>
                <a:lnTo>
                  <a:pt x="30099" y="837615"/>
                </a:lnTo>
                <a:lnTo>
                  <a:pt x="45974" y="837615"/>
                </a:lnTo>
                <a:lnTo>
                  <a:pt x="45974" y="777874"/>
                </a:lnTo>
                <a:close/>
              </a:path>
              <a:path w="76200" h="901700">
                <a:moveTo>
                  <a:pt x="76200" y="824915"/>
                </a:moveTo>
                <a:lnTo>
                  <a:pt x="45974" y="824915"/>
                </a:lnTo>
                <a:lnTo>
                  <a:pt x="45974" y="837615"/>
                </a:lnTo>
                <a:lnTo>
                  <a:pt x="69850" y="837615"/>
                </a:lnTo>
                <a:lnTo>
                  <a:pt x="76200" y="8249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00471" y="5530596"/>
            <a:ext cx="76200" cy="901700"/>
          </a:xfrm>
          <a:custGeom>
            <a:avLst/>
            <a:gdLst/>
            <a:ahLst/>
            <a:cxnLst/>
            <a:rect l="l" t="t" r="r" b="b"/>
            <a:pathLst>
              <a:path w="76200" h="901700">
                <a:moveTo>
                  <a:pt x="45974" y="63499"/>
                </a:moveTo>
                <a:lnTo>
                  <a:pt x="30099" y="63499"/>
                </a:lnTo>
                <a:lnTo>
                  <a:pt x="30099" y="126999"/>
                </a:lnTo>
                <a:lnTo>
                  <a:pt x="45974" y="126999"/>
                </a:lnTo>
                <a:lnTo>
                  <a:pt x="45974" y="63499"/>
                </a:lnTo>
                <a:close/>
              </a:path>
              <a:path w="76200" h="901700">
                <a:moveTo>
                  <a:pt x="38100" y="0"/>
                </a:moveTo>
                <a:lnTo>
                  <a:pt x="0" y="76199"/>
                </a:lnTo>
                <a:lnTo>
                  <a:pt x="30099" y="76199"/>
                </a:lnTo>
                <a:lnTo>
                  <a:pt x="30099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901700">
                <a:moveTo>
                  <a:pt x="69850" y="63499"/>
                </a:moveTo>
                <a:lnTo>
                  <a:pt x="45974" y="63499"/>
                </a:lnTo>
                <a:lnTo>
                  <a:pt x="45974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  <a:path w="76200" h="901700">
                <a:moveTo>
                  <a:pt x="45974" y="174624"/>
                </a:moveTo>
                <a:lnTo>
                  <a:pt x="30099" y="174624"/>
                </a:lnTo>
                <a:lnTo>
                  <a:pt x="30099" y="238124"/>
                </a:lnTo>
                <a:lnTo>
                  <a:pt x="45974" y="238124"/>
                </a:lnTo>
                <a:lnTo>
                  <a:pt x="45974" y="174624"/>
                </a:lnTo>
                <a:close/>
              </a:path>
              <a:path w="76200" h="901700">
                <a:moveTo>
                  <a:pt x="45974" y="285749"/>
                </a:moveTo>
                <a:lnTo>
                  <a:pt x="30099" y="285749"/>
                </a:lnTo>
                <a:lnTo>
                  <a:pt x="30099" y="349249"/>
                </a:lnTo>
                <a:lnTo>
                  <a:pt x="45974" y="349249"/>
                </a:lnTo>
                <a:lnTo>
                  <a:pt x="45974" y="285749"/>
                </a:lnTo>
                <a:close/>
              </a:path>
              <a:path w="76200" h="901700">
                <a:moveTo>
                  <a:pt x="45974" y="396874"/>
                </a:moveTo>
                <a:lnTo>
                  <a:pt x="30099" y="396874"/>
                </a:lnTo>
                <a:lnTo>
                  <a:pt x="30099" y="460374"/>
                </a:lnTo>
                <a:lnTo>
                  <a:pt x="45974" y="460374"/>
                </a:lnTo>
                <a:lnTo>
                  <a:pt x="45974" y="396874"/>
                </a:lnTo>
                <a:close/>
              </a:path>
              <a:path w="76200" h="901700">
                <a:moveTo>
                  <a:pt x="45974" y="507999"/>
                </a:moveTo>
                <a:lnTo>
                  <a:pt x="30099" y="507999"/>
                </a:lnTo>
                <a:lnTo>
                  <a:pt x="30099" y="571499"/>
                </a:lnTo>
                <a:lnTo>
                  <a:pt x="45974" y="571499"/>
                </a:lnTo>
                <a:lnTo>
                  <a:pt x="45974" y="507999"/>
                </a:lnTo>
                <a:close/>
              </a:path>
              <a:path w="76200" h="901700">
                <a:moveTo>
                  <a:pt x="45974" y="619124"/>
                </a:moveTo>
                <a:lnTo>
                  <a:pt x="30099" y="619124"/>
                </a:lnTo>
                <a:lnTo>
                  <a:pt x="30099" y="682624"/>
                </a:lnTo>
                <a:lnTo>
                  <a:pt x="45974" y="682624"/>
                </a:lnTo>
                <a:lnTo>
                  <a:pt x="45974" y="619124"/>
                </a:lnTo>
                <a:close/>
              </a:path>
              <a:path w="76200" h="901700">
                <a:moveTo>
                  <a:pt x="45974" y="730249"/>
                </a:moveTo>
                <a:lnTo>
                  <a:pt x="30099" y="730249"/>
                </a:lnTo>
                <a:lnTo>
                  <a:pt x="30099" y="793749"/>
                </a:lnTo>
                <a:lnTo>
                  <a:pt x="45974" y="793749"/>
                </a:lnTo>
                <a:lnTo>
                  <a:pt x="45974" y="730249"/>
                </a:lnTo>
                <a:close/>
              </a:path>
              <a:path w="76200" h="901700">
                <a:moveTo>
                  <a:pt x="45974" y="841374"/>
                </a:moveTo>
                <a:lnTo>
                  <a:pt x="30099" y="841374"/>
                </a:lnTo>
                <a:lnTo>
                  <a:pt x="30099" y="901115"/>
                </a:lnTo>
                <a:lnTo>
                  <a:pt x="45974" y="901115"/>
                </a:lnTo>
                <a:lnTo>
                  <a:pt x="45974" y="841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7995" y="5769660"/>
            <a:ext cx="3168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spcBef>
                <a:spcPts val="95"/>
              </a:spcBef>
            </a:pPr>
            <a:r>
              <a:rPr sz="2800" kern="0" spc="-25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775" kern="0" spc="-37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endParaRPr sz="2775" kern="0" baseline="-21021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5979" y="5769660"/>
            <a:ext cx="123698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 marR="30480" indent="-81280">
              <a:spcBef>
                <a:spcPts val="95"/>
              </a:spcBef>
            </a:pP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75" kern="0" spc="-15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kern="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FF0000"/>
                </a:solidFill>
                <a:latin typeface="Calibri"/>
                <a:cs typeface="Calibri"/>
              </a:rPr>
              <a:t>P(q</a:t>
            </a:r>
            <a:r>
              <a:rPr sz="2775" kern="0" spc="-3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kern="0" spc="-20" dirty="0">
                <a:solidFill>
                  <a:srgbClr val="FF0000"/>
                </a:solidFill>
                <a:latin typeface="Calibri"/>
                <a:cs typeface="Calibri"/>
              </a:rPr>
              <a:t>)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or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06FC0"/>
                </a:solidFill>
                <a:latin typeface="Calibri"/>
                <a:cs typeface="Calibri"/>
              </a:rPr>
              <a:t>F(q</a:t>
            </a:r>
            <a:r>
              <a:rPr sz="2775" kern="0" spc="-30" baseline="-2102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kern="0" spc="-2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04512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0" marR="104139" algn="ctr">
              <a:lnSpc>
                <a:spcPts val="4560"/>
              </a:lnSpc>
              <a:spcBef>
                <a:spcPts val="95"/>
              </a:spcBef>
            </a:pPr>
            <a:r>
              <a:rPr spc="-10" dirty="0"/>
              <a:t>“Switching</a:t>
            </a:r>
            <a:r>
              <a:rPr spc="-145" dirty="0"/>
              <a:t> </a:t>
            </a:r>
            <a:r>
              <a:rPr spc="-10" dirty="0"/>
              <a:t>Lemma”</a:t>
            </a:r>
          </a:p>
          <a:p>
            <a:pPr marL="114300" algn="ctr">
              <a:lnSpc>
                <a:spcPts val="4560"/>
              </a:lnSpc>
            </a:pPr>
            <a:r>
              <a:rPr dirty="0"/>
              <a:t>for</a:t>
            </a:r>
            <a:r>
              <a:rPr spc="-155" dirty="0"/>
              <a:t> </a:t>
            </a:r>
            <a:r>
              <a:rPr dirty="0"/>
              <a:t>Random</a:t>
            </a:r>
            <a:r>
              <a:rPr spc="-155" dirty="0"/>
              <a:t> </a:t>
            </a:r>
            <a:r>
              <a:rPr spc="-10" dirty="0"/>
              <a:t>Permutation\Function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8442" y="1382014"/>
            <a:ext cx="9060815" cy="1674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42265"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“Switching</a:t>
            </a:r>
            <a:r>
              <a:rPr sz="2800" kern="0" spc="-6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Lemma”:</a:t>
            </a:r>
            <a:r>
              <a:rPr sz="2800" kern="0" spc="-8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800" kern="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has</a:t>
            </a:r>
            <a:r>
              <a:rPr sz="2800" kern="0" spc="-7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advantage</a:t>
            </a:r>
            <a:r>
              <a:rPr sz="2800" b="1" kern="0" spc="-6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bounded</a:t>
            </a:r>
            <a:r>
              <a:rPr sz="2800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by</a:t>
            </a:r>
            <a:r>
              <a:rPr sz="2800" kern="0" spc="-7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i="1" kern="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(Q</a:t>
            </a:r>
            <a:r>
              <a:rPr sz="2775" kern="0" spc="-15" baseline="255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/N)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50265" lvl="1" indent="-342265">
              <a:lnSpc>
                <a:spcPts val="2855"/>
              </a:lnSpc>
              <a:spcBef>
                <a:spcPts val="50"/>
              </a:spcBef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sz="2400" kern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Pr[A</a:t>
            </a:r>
            <a:r>
              <a:rPr sz="2400" kern="0" baseline="24305" dirty="0">
                <a:solidFill>
                  <a:srgbClr val="FF0000"/>
                </a:solidFill>
                <a:latin typeface="Calibri"/>
                <a:cs typeface="Calibri"/>
              </a:rPr>
              <a:t>P(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400" kern="0" baseline="24305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400" kern="0" spc="7" baseline="243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00" kern="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1]</a:t>
            </a:r>
            <a:r>
              <a:rPr sz="24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–</a:t>
            </a:r>
            <a:r>
              <a:rPr sz="24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Pr[A</a:t>
            </a:r>
            <a:r>
              <a:rPr sz="2400" kern="0" baseline="24305" dirty="0">
                <a:solidFill>
                  <a:srgbClr val="006FC0"/>
                </a:solidFill>
                <a:latin typeface="Calibri"/>
                <a:cs typeface="Calibri"/>
              </a:rPr>
              <a:t>F(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⋅</a:t>
            </a:r>
            <a:r>
              <a:rPr sz="2400" kern="0" baseline="24305" dirty="0">
                <a:solidFill>
                  <a:srgbClr val="006FC0"/>
                </a:solidFill>
                <a:latin typeface="Calibri"/>
                <a:cs typeface="Calibri"/>
              </a:rPr>
              <a:t>)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4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1]</a:t>
            </a:r>
            <a:r>
              <a:rPr sz="24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|</a:t>
            </a:r>
            <a:r>
              <a:rPr sz="2400" kern="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∊</a:t>
            </a:r>
            <a:r>
              <a:rPr sz="24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i="1" kern="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kern="0" spc="-10" dirty="0">
                <a:solidFill>
                  <a:srgbClr val="FF0000"/>
                </a:solidFill>
                <a:latin typeface="Calibri"/>
                <a:cs typeface="Calibri"/>
              </a:rPr>
              <a:t>(Q</a:t>
            </a:r>
            <a:r>
              <a:rPr sz="2400" kern="0" spc="-15" baseline="2430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kern="0" spc="-10" dirty="0">
                <a:solidFill>
                  <a:srgbClr val="FF0000"/>
                </a:solidFill>
                <a:latin typeface="Calibri"/>
                <a:cs typeface="Calibri"/>
              </a:rPr>
              <a:t>/N)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065" indent="-342265">
              <a:lnSpc>
                <a:spcPts val="3335"/>
              </a:lnSpc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Matching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algorithm: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store</a:t>
            </a:r>
            <a:r>
              <a:rPr sz="2800" b="1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the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query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outputs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look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700">
              <a:spcBef>
                <a:spcPts val="25"/>
              </a:spcBef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collision</a:t>
            </a:r>
            <a:r>
              <a:rPr sz="2800" b="1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</a:t>
            </a:r>
            <a:r>
              <a:rPr sz="2800" kern="0" dirty="0">
                <a:solidFill>
                  <a:srgbClr val="006FC0"/>
                </a:solidFill>
                <a:latin typeface="Calibri"/>
                <a:cs typeface="Calibri"/>
              </a:rPr>
              <a:t>F(q</a:t>
            </a:r>
            <a:r>
              <a:rPr sz="2775" kern="0" baseline="-2102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kern="0" dirty="0">
                <a:solidFill>
                  <a:srgbClr val="006FC0"/>
                </a:solidFill>
                <a:latin typeface="Calibri"/>
                <a:cs typeface="Calibri"/>
              </a:rPr>
              <a:t>)=</a:t>
            </a:r>
            <a:r>
              <a:rPr sz="2800" kern="0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06FC0"/>
                </a:solidFill>
                <a:latin typeface="Calibri"/>
                <a:cs typeface="Calibri"/>
              </a:rPr>
              <a:t>F(q</a:t>
            </a:r>
            <a:r>
              <a:rPr sz="2775" kern="0" baseline="-21021" dirty="0">
                <a:solidFill>
                  <a:srgbClr val="006FC0"/>
                </a:solidFill>
                <a:latin typeface="Calibri"/>
                <a:cs typeface="Calibri"/>
              </a:rPr>
              <a:t>j</a:t>
            </a:r>
            <a:r>
              <a:rPr sz="2800" kern="0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800" kern="0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2775" kern="0" baseline="-2102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775" kern="0" spc="-60" baseline="-2102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06FC0"/>
                </a:solidFill>
                <a:latin typeface="Cambria Math"/>
                <a:cs typeface="Cambria Math"/>
              </a:rPr>
              <a:t>≠</a:t>
            </a:r>
            <a:r>
              <a:rPr sz="2800" kern="0" spc="-20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r>
              <a:rPr sz="2775" kern="0" spc="-30" baseline="-21021" dirty="0">
                <a:solidFill>
                  <a:srgbClr val="006FC0"/>
                </a:solidFill>
                <a:latin typeface="Calibri"/>
                <a:cs typeface="Calibri"/>
              </a:rPr>
              <a:t>j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1542" y="6451194"/>
            <a:ext cx="8382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kern="0" dirty="0">
                <a:solidFill>
                  <a:srgbClr val="888888"/>
                </a:solidFill>
                <a:latin typeface="Calibri"/>
                <a:cs typeface="Calibri"/>
              </a:rPr>
              <a:t>3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80485" y="5879134"/>
            <a:ext cx="4278630" cy="482600"/>
            <a:chOff x="2356485" y="5879134"/>
            <a:chExt cx="4278630" cy="482600"/>
          </a:xfrm>
        </p:grpSpPr>
        <p:sp>
          <p:nvSpPr>
            <p:cNvPr id="6" name="object 6"/>
            <p:cNvSpPr/>
            <p:nvPr/>
          </p:nvSpPr>
          <p:spPr>
            <a:xfrm>
              <a:off x="2362835" y="5885484"/>
              <a:ext cx="4265930" cy="457200"/>
            </a:xfrm>
            <a:custGeom>
              <a:avLst/>
              <a:gdLst/>
              <a:ahLst/>
              <a:cxnLst/>
              <a:rect l="l" t="t" r="r" b="b"/>
              <a:pathLst>
                <a:path w="4265930" h="457200">
                  <a:moveTo>
                    <a:pt x="4265930" y="0"/>
                  </a:moveTo>
                  <a:lnTo>
                    <a:pt x="426593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4265930" y="457200"/>
                  </a:lnTo>
                  <a:lnTo>
                    <a:pt x="42659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356485" y="5879134"/>
              <a:ext cx="4278630" cy="482600"/>
            </a:xfrm>
            <a:custGeom>
              <a:avLst/>
              <a:gdLst/>
              <a:ahLst/>
              <a:cxnLst/>
              <a:rect l="l" t="t" r="r" b="b"/>
              <a:pathLst>
                <a:path w="4278630" h="482600">
                  <a:moveTo>
                    <a:pt x="558800" y="0"/>
                  </a:moveTo>
                  <a:lnTo>
                    <a:pt x="558800" y="482600"/>
                  </a:lnTo>
                </a:path>
                <a:path w="4278630" h="482600">
                  <a:moveTo>
                    <a:pt x="1071879" y="0"/>
                  </a:moveTo>
                  <a:lnTo>
                    <a:pt x="1071879" y="482600"/>
                  </a:lnTo>
                </a:path>
                <a:path w="4278630" h="482600">
                  <a:moveTo>
                    <a:pt x="1529079" y="0"/>
                  </a:moveTo>
                  <a:lnTo>
                    <a:pt x="1529079" y="482600"/>
                  </a:lnTo>
                </a:path>
                <a:path w="4278630" h="482600">
                  <a:moveTo>
                    <a:pt x="2900679" y="0"/>
                  </a:moveTo>
                  <a:lnTo>
                    <a:pt x="2900679" y="482600"/>
                  </a:lnTo>
                </a:path>
                <a:path w="4278630" h="482600">
                  <a:moveTo>
                    <a:pt x="3738879" y="0"/>
                  </a:moveTo>
                  <a:lnTo>
                    <a:pt x="3738879" y="482600"/>
                  </a:lnTo>
                </a:path>
                <a:path w="4278630" h="482600">
                  <a:moveTo>
                    <a:pt x="6350" y="0"/>
                  </a:moveTo>
                  <a:lnTo>
                    <a:pt x="6350" y="482600"/>
                  </a:lnTo>
                </a:path>
                <a:path w="4278630" h="482600">
                  <a:moveTo>
                    <a:pt x="4272280" y="0"/>
                  </a:moveTo>
                  <a:lnTo>
                    <a:pt x="4272280" y="482600"/>
                  </a:lnTo>
                </a:path>
                <a:path w="4278630" h="482600">
                  <a:moveTo>
                    <a:pt x="0" y="6350"/>
                  </a:moveTo>
                  <a:lnTo>
                    <a:pt x="427863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356485" y="6342684"/>
              <a:ext cx="4278630" cy="0"/>
            </a:xfrm>
            <a:custGeom>
              <a:avLst/>
              <a:gdLst/>
              <a:ahLst/>
              <a:cxnLst/>
              <a:rect l="l" t="t" r="r" b="b"/>
              <a:pathLst>
                <a:path w="4278630">
                  <a:moveTo>
                    <a:pt x="0" y="0"/>
                  </a:moveTo>
                  <a:lnTo>
                    <a:pt x="427863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09393" y="6016612"/>
              <a:ext cx="255269" cy="28035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2920" y="6016612"/>
              <a:ext cx="254888" cy="28035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27679" y="6016612"/>
              <a:ext cx="254000" cy="28223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487672" y="6183147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6082" y="0"/>
                  </a:moveTo>
                  <a:lnTo>
                    <a:pt x="144399" y="0"/>
                  </a:lnTo>
                  <a:lnTo>
                    <a:pt x="140207" y="1168"/>
                  </a:lnTo>
                  <a:lnTo>
                    <a:pt x="137922" y="3492"/>
                  </a:lnTo>
                  <a:lnTo>
                    <a:pt x="135508" y="5829"/>
                  </a:lnTo>
                  <a:lnTo>
                    <a:pt x="134425" y="10223"/>
                  </a:lnTo>
                  <a:lnTo>
                    <a:pt x="134365" y="24155"/>
                  </a:lnTo>
                  <a:lnTo>
                    <a:pt x="135508" y="28676"/>
                  </a:lnTo>
                  <a:lnTo>
                    <a:pt x="140080" y="33235"/>
                  </a:lnTo>
                  <a:lnTo>
                    <a:pt x="144144" y="34378"/>
                  </a:lnTo>
                  <a:lnTo>
                    <a:pt x="155828" y="34378"/>
                  </a:lnTo>
                  <a:lnTo>
                    <a:pt x="160019" y="33210"/>
                  </a:lnTo>
                  <a:lnTo>
                    <a:pt x="164591" y="28549"/>
                  </a:lnTo>
                  <a:lnTo>
                    <a:pt x="165675" y="24155"/>
                  </a:lnTo>
                  <a:lnTo>
                    <a:pt x="165735" y="10223"/>
                  </a:lnTo>
                  <a:lnTo>
                    <a:pt x="164718" y="5702"/>
                  </a:lnTo>
                  <a:lnTo>
                    <a:pt x="160147" y="1142"/>
                  </a:lnTo>
                  <a:lnTo>
                    <a:pt x="156082" y="0"/>
                  </a:lnTo>
                  <a:close/>
                </a:path>
                <a:path w="165735" h="34925">
                  <a:moveTo>
                    <a:pt x="88900" y="0"/>
                  </a:moveTo>
                  <a:lnTo>
                    <a:pt x="77215" y="0"/>
                  </a:lnTo>
                  <a:lnTo>
                    <a:pt x="73151" y="1168"/>
                  </a:lnTo>
                  <a:lnTo>
                    <a:pt x="70738" y="3492"/>
                  </a:lnTo>
                  <a:lnTo>
                    <a:pt x="68452" y="5829"/>
                  </a:lnTo>
                  <a:lnTo>
                    <a:pt x="67369" y="10223"/>
                  </a:lnTo>
                  <a:lnTo>
                    <a:pt x="67310" y="24155"/>
                  </a:lnTo>
                  <a:lnTo>
                    <a:pt x="68452" y="28676"/>
                  </a:lnTo>
                  <a:lnTo>
                    <a:pt x="73025" y="33235"/>
                  </a:lnTo>
                  <a:lnTo>
                    <a:pt x="76962" y="34378"/>
                  </a:lnTo>
                  <a:lnTo>
                    <a:pt x="88645" y="34378"/>
                  </a:lnTo>
                  <a:lnTo>
                    <a:pt x="92837" y="33210"/>
                  </a:lnTo>
                  <a:lnTo>
                    <a:pt x="97408" y="28549"/>
                  </a:lnTo>
                  <a:lnTo>
                    <a:pt x="98492" y="24155"/>
                  </a:lnTo>
                  <a:lnTo>
                    <a:pt x="98551" y="10223"/>
                  </a:lnTo>
                  <a:lnTo>
                    <a:pt x="97408" y="5702"/>
                  </a:lnTo>
                  <a:lnTo>
                    <a:pt x="95123" y="3428"/>
                  </a:lnTo>
                  <a:lnTo>
                    <a:pt x="92963" y="1142"/>
                  </a:lnTo>
                  <a:lnTo>
                    <a:pt x="88900" y="0"/>
                  </a:lnTo>
                  <a:close/>
                </a:path>
                <a:path w="165735" h="34925">
                  <a:moveTo>
                    <a:pt x="21716" y="0"/>
                  </a:moveTo>
                  <a:lnTo>
                    <a:pt x="10032" y="0"/>
                  </a:lnTo>
                  <a:lnTo>
                    <a:pt x="5841" y="1168"/>
                  </a:lnTo>
                  <a:lnTo>
                    <a:pt x="3555" y="3492"/>
                  </a:lnTo>
                  <a:lnTo>
                    <a:pt x="1142" y="5829"/>
                  </a:lnTo>
                  <a:lnTo>
                    <a:pt x="59" y="10223"/>
                  </a:lnTo>
                  <a:lnTo>
                    <a:pt x="0" y="24155"/>
                  </a:lnTo>
                  <a:lnTo>
                    <a:pt x="1142" y="28676"/>
                  </a:lnTo>
                  <a:lnTo>
                    <a:pt x="5714" y="33235"/>
                  </a:lnTo>
                  <a:lnTo>
                    <a:pt x="9778" y="34378"/>
                  </a:lnTo>
                  <a:lnTo>
                    <a:pt x="21462" y="34378"/>
                  </a:lnTo>
                  <a:lnTo>
                    <a:pt x="31368" y="10223"/>
                  </a:lnTo>
                  <a:lnTo>
                    <a:pt x="30225" y="5702"/>
                  </a:lnTo>
                  <a:lnTo>
                    <a:pt x="25653" y="1142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07050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4487672" y="6183147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0367" y="0"/>
                  </a:moveTo>
                  <a:lnTo>
                    <a:pt x="156082" y="0"/>
                  </a:lnTo>
                  <a:lnTo>
                    <a:pt x="160147" y="1142"/>
                  </a:lnTo>
                  <a:lnTo>
                    <a:pt x="162432" y="3428"/>
                  </a:lnTo>
                  <a:lnTo>
                    <a:pt x="164718" y="5702"/>
                  </a:lnTo>
                  <a:lnTo>
                    <a:pt x="165735" y="10223"/>
                  </a:lnTo>
                  <a:lnTo>
                    <a:pt x="165735" y="16967"/>
                  </a:lnTo>
                  <a:lnTo>
                    <a:pt x="165735" y="23914"/>
                  </a:lnTo>
                  <a:lnTo>
                    <a:pt x="164591" y="28549"/>
                  </a:lnTo>
                  <a:lnTo>
                    <a:pt x="162305" y="30886"/>
                  </a:lnTo>
                  <a:lnTo>
                    <a:pt x="160019" y="33210"/>
                  </a:lnTo>
                  <a:lnTo>
                    <a:pt x="155828" y="34378"/>
                  </a:lnTo>
                  <a:lnTo>
                    <a:pt x="149860" y="34378"/>
                  </a:lnTo>
                  <a:lnTo>
                    <a:pt x="144144" y="34378"/>
                  </a:lnTo>
                  <a:lnTo>
                    <a:pt x="140080" y="33235"/>
                  </a:lnTo>
                  <a:lnTo>
                    <a:pt x="137794" y="30962"/>
                  </a:lnTo>
                  <a:lnTo>
                    <a:pt x="135508" y="28676"/>
                  </a:lnTo>
                  <a:lnTo>
                    <a:pt x="134365" y="24155"/>
                  </a:lnTo>
                  <a:lnTo>
                    <a:pt x="134365" y="17411"/>
                  </a:lnTo>
                  <a:lnTo>
                    <a:pt x="134365" y="10464"/>
                  </a:lnTo>
                  <a:lnTo>
                    <a:pt x="135508" y="5829"/>
                  </a:lnTo>
                  <a:lnTo>
                    <a:pt x="137922" y="3492"/>
                  </a:lnTo>
                  <a:lnTo>
                    <a:pt x="140207" y="1168"/>
                  </a:lnTo>
                  <a:lnTo>
                    <a:pt x="144399" y="0"/>
                  </a:lnTo>
                  <a:lnTo>
                    <a:pt x="150367" y="0"/>
                  </a:lnTo>
                  <a:close/>
                </a:path>
                <a:path w="165735" h="34925">
                  <a:moveTo>
                    <a:pt x="83057" y="0"/>
                  </a:moveTo>
                  <a:lnTo>
                    <a:pt x="88900" y="0"/>
                  </a:lnTo>
                  <a:lnTo>
                    <a:pt x="92963" y="1142"/>
                  </a:lnTo>
                  <a:lnTo>
                    <a:pt x="95123" y="3428"/>
                  </a:lnTo>
                  <a:lnTo>
                    <a:pt x="97408" y="5702"/>
                  </a:lnTo>
                  <a:lnTo>
                    <a:pt x="98551" y="10223"/>
                  </a:lnTo>
                  <a:lnTo>
                    <a:pt x="98551" y="16967"/>
                  </a:lnTo>
                  <a:lnTo>
                    <a:pt x="98551" y="23914"/>
                  </a:lnTo>
                  <a:lnTo>
                    <a:pt x="97408" y="28549"/>
                  </a:lnTo>
                  <a:lnTo>
                    <a:pt x="95123" y="30886"/>
                  </a:lnTo>
                  <a:lnTo>
                    <a:pt x="92837" y="33210"/>
                  </a:lnTo>
                  <a:lnTo>
                    <a:pt x="88645" y="34378"/>
                  </a:lnTo>
                  <a:lnTo>
                    <a:pt x="82803" y="34378"/>
                  </a:lnTo>
                  <a:lnTo>
                    <a:pt x="76962" y="34378"/>
                  </a:lnTo>
                  <a:lnTo>
                    <a:pt x="73025" y="33235"/>
                  </a:lnTo>
                  <a:lnTo>
                    <a:pt x="70738" y="30962"/>
                  </a:lnTo>
                  <a:lnTo>
                    <a:pt x="68452" y="28676"/>
                  </a:lnTo>
                  <a:lnTo>
                    <a:pt x="67310" y="24155"/>
                  </a:lnTo>
                  <a:lnTo>
                    <a:pt x="67310" y="17411"/>
                  </a:lnTo>
                  <a:lnTo>
                    <a:pt x="67310" y="10464"/>
                  </a:lnTo>
                  <a:lnTo>
                    <a:pt x="68452" y="5829"/>
                  </a:lnTo>
                  <a:lnTo>
                    <a:pt x="70738" y="3492"/>
                  </a:lnTo>
                  <a:lnTo>
                    <a:pt x="73151" y="1168"/>
                  </a:lnTo>
                  <a:lnTo>
                    <a:pt x="77215" y="0"/>
                  </a:lnTo>
                  <a:lnTo>
                    <a:pt x="83057" y="0"/>
                  </a:lnTo>
                  <a:close/>
                </a:path>
                <a:path w="165735" h="34925">
                  <a:moveTo>
                    <a:pt x="15875" y="0"/>
                  </a:moveTo>
                  <a:lnTo>
                    <a:pt x="21716" y="0"/>
                  </a:lnTo>
                  <a:lnTo>
                    <a:pt x="25653" y="1142"/>
                  </a:lnTo>
                  <a:lnTo>
                    <a:pt x="27939" y="3428"/>
                  </a:lnTo>
                  <a:lnTo>
                    <a:pt x="30225" y="5702"/>
                  </a:lnTo>
                  <a:lnTo>
                    <a:pt x="31368" y="10223"/>
                  </a:lnTo>
                  <a:lnTo>
                    <a:pt x="31368" y="16967"/>
                  </a:lnTo>
                  <a:lnTo>
                    <a:pt x="31368" y="23914"/>
                  </a:lnTo>
                  <a:lnTo>
                    <a:pt x="30225" y="28549"/>
                  </a:lnTo>
                  <a:lnTo>
                    <a:pt x="27939" y="30886"/>
                  </a:lnTo>
                  <a:lnTo>
                    <a:pt x="25526" y="33210"/>
                  </a:lnTo>
                  <a:lnTo>
                    <a:pt x="21462" y="34378"/>
                  </a:lnTo>
                  <a:lnTo>
                    <a:pt x="15493" y="34378"/>
                  </a:lnTo>
                  <a:lnTo>
                    <a:pt x="9778" y="34378"/>
                  </a:lnTo>
                  <a:lnTo>
                    <a:pt x="5714" y="33235"/>
                  </a:lnTo>
                  <a:lnTo>
                    <a:pt x="3428" y="30962"/>
                  </a:lnTo>
                  <a:lnTo>
                    <a:pt x="1142" y="28676"/>
                  </a:lnTo>
                  <a:lnTo>
                    <a:pt x="0" y="24155"/>
                  </a:lnTo>
                  <a:lnTo>
                    <a:pt x="0" y="17411"/>
                  </a:lnTo>
                  <a:lnTo>
                    <a:pt x="0" y="10464"/>
                  </a:lnTo>
                  <a:lnTo>
                    <a:pt x="1142" y="5829"/>
                  </a:lnTo>
                  <a:lnTo>
                    <a:pt x="3555" y="3492"/>
                  </a:lnTo>
                  <a:lnTo>
                    <a:pt x="5841" y="1168"/>
                  </a:lnTo>
                  <a:lnTo>
                    <a:pt x="10032" y="0"/>
                  </a:lnTo>
                  <a:lnTo>
                    <a:pt x="15875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52491" y="6016612"/>
              <a:ext cx="444119" cy="29925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20587" y="6016612"/>
              <a:ext cx="294386" cy="29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17383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1598" y="3429"/>
            <a:ext cx="64496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25" dirty="0"/>
              <a:t>Memory-</a:t>
            </a:r>
            <a:r>
              <a:rPr spc="-20" dirty="0"/>
              <a:t>Restricted</a:t>
            </a:r>
            <a:r>
              <a:rPr spc="-114" dirty="0"/>
              <a:t> </a:t>
            </a:r>
            <a:r>
              <a:rPr spc="-10" dirty="0"/>
              <a:t>Adversaries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0040" y="723393"/>
            <a:ext cx="10466493" cy="3459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7665" indent="-342265">
              <a:spcBef>
                <a:spcPts val="95"/>
              </a:spcBef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Algorithm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requires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memory</a:t>
            </a:r>
            <a:r>
              <a:rPr sz="2800" b="1" kern="0" spc="-1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≈Q</a:t>
            </a:r>
            <a:r>
              <a:rPr sz="2800" kern="0" spc="-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bits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67665" indent="-342265"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What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about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25" dirty="0">
                <a:solidFill>
                  <a:srgbClr val="070504"/>
                </a:solidFill>
                <a:latin typeface="Calibri"/>
                <a:cs typeface="Calibri"/>
              </a:rPr>
              <a:t>memory-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restricted</a:t>
            </a:r>
            <a:r>
              <a:rPr sz="28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adversaries?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67665" marR="236854" indent="-342265"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Use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cycle</a:t>
            </a:r>
            <a:r>
              <a:rPr sz="2800" b="1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detection</a:t>
            </a:r>
            <a:r>
              <a:rPr sz="2800" b="1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algorithm</a:t>
            </a:r>
            <a:r>
              <a:rPr sz="2800" b="1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obtain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optimal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i="1" kern="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(Q</a:t>
            </a:r>
            <a:r>
              <a:rPr sz="2775" kern="0" spc="-15" baseline="25525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/N)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advantage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≈log(N)</a:t>
            </a:r>
            <a:r>
              <a:rPr sz="2800" kern="0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memory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67665" indent="-342265"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Requires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adaptive</a:t>
            </a:r>
            <a:r>
              <a:rPr sz="2800" b="1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queries</a:t>
            </a:r>
            <a:r>
              <a:rPr sz="2800" b="1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primitive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67665" marR="17780" indent="-342265"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What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if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adversary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kern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memory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bits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only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given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stream</a:t>
            </a:r>
            <a:r>
              <a:rPr sz="2800" b="1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of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elements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produced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by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random</a:t>
            </a:r>
            <a:r>
              <a:rPr sz="2800" b="1" kern="0" spc="-9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function\permutation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?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67665" marR="647065" indent="-342265">
              <a:buFont typeface="Arial"/>
              <a:buChar char="•"/>
              <a:tabLst>
                <a:tab pos="367665" algn="l"/>
                <a:tab pos="3683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Considered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by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Jaeger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Tessaro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at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EUROCRYPT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2019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[JT’19]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556250" y="4855971"/>
            <a:ext cx="4278630" cy="482600"/>
            <a:chOff x="4032250" y="4855971"/>
            <a:chExt cx="4278630" cy="482600"/>
          </a:xfrm>
        </p:grpSpPr>
        <p:sp>
          <p:nvSpPr>
            <p:cNvPr id="5" name="object 5"/>
            <p:cNvSpPr/>
            <p:nvPr/>
          </p:nvSpPr>
          <p:spPr>
            <a:xfrm>
              <a:off x="4038600" y="4862321"/>
              <a:ext cx="4265930" cy="457200"/>
            </a:xfrm>
            <a:custGeom>
              <a:avLst/>
              <a:gdLst/>
              <a:ahLst/>
              <a:cxnLst/>
              <a:rect l="l" t="t" r="r" b="b"/>
              <a:pathLst>
                <a:path w="4265930" h="457200">
                  <a:moveTo>
                    <a:pt x="4265930" y="0"/>
                  </a:moveTo>
                  <a:lnTo>
                    <a:pt x="426593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4265930" y="457200"/>
                  </a:lnTo>
                  <a:lnTo>
                    <a:pt x="42659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4032250" y="4855971"/>
              <a:ext cx="4278630" cy="482600"/>
            </a:xfrm>
            <a:custGeom>
              <a:avLst/>
              <a:gdLst/>
              <a:ahLst/>
              <a:cxnLst/>
              <a:rect l="l" t="t" r="r" b="b"/>
              <a:pathLst>
                <a:path w="4278630" h="482600">
                  <a:moveTo>
                    <a:pt x="558800" y="0"/>
                  </a:moveTo>
                  <a:lnTo>
                    <a:pt x="558800" y="482599"/>
                  </a:lnTo>
                </a:path>
                <a:path w="4278630" h="482600">
                  <a:moveTo>
                    <a:pt x="1071879" y="0"/>
                  </a:moveTo>
                  <a:lnTo>
                    <a:pt x="1071879" y="482599"/>
                  </a:lnTo>
                </a:path>
                <a:path w="4278630" h="482600">
                  <a:moveTo>
                    <a:pt x="1529079" y="0"/>
                  </a:moveTo>
                  <a:lnTo>
                    <a:pt x="1529079" y="482599"/>
                  </a:lnTo>
                </a:path>
                <a:path w="4278630" h="482600">
                  <a:moveTo>
                    <a:pt x="2900679" y="0"/>
                  </a:moveTo>
                  <a:lnTo>
                    <a:pt x="2900679" y="482599"/>
                  </a:lnTo>
                </a:path>
                <a:path w="4278630" h="482600">
                  <a:moveTo>
                    <a:pt x="3738879" y="0"/>
                  </a:moveTo>
                  <a:lnTo>
                    <a:pt x="3738879" y="482599"/>
                  </a:lnTo>
                </a:path>
                <a:path w="4278630" h="482600">
                  <a:moveTo>
                    <a:pt x="6350" y="0"/>
                  </a:moveTo>
                  <a:lnTo>
                    <a:pt x="6350" y="482599"/>
                  </a:lnTo>
                </a:path>
                <a:path w="4278630" h="482600">
                  <a:moveTo>
                    <a:pt x="4272280" y="0"/>
                  </a:moveTo>
                  <a:lnTo>
                    <a:pt x="4272280" y="482599"/>
                  </a:lnTo>
                </a:path>
                <a:path w="4278630" h="482600">
                  <a:moveTo>
                    <a:pt x="0" y="6350"/>
                  </a:moveTo>
                  <a:lnTo>
                    <a:pt x="427863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4032250" y="5319521"/>
              <a:ext cx="4278630" cy="0"/>
            </a:xfrm>
            <a:custGeom>
              <a:avLst/>
              <a:gdLst/>
              <a:ahLst/>
              <a:cxnLst/>
              <a:rect l="l" t="t" r="r" b="b"/>
              <a:pathLst>
                <a:path w="4278630">
                  <a:moveTo>
                    <a:pt x="0" y="0"/>
                  </a:moveTo>
                  <a:lnTo>
                    <a:pt x="427863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85157" y="4993512"/>
              <a:ext cx="255270" cy="28028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18684" y="4993512"/>
              <a:ext cx="254889" cy="28028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3444" y="4993512"/>
              <a:ext cx="254000" cy="28219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63436" y="5160009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6083" y="0"/>
                  </a:moveTo>
                  <a:lnTo>
                    <a:pt x="144399" y="0"/>
                  </a:lnTo>
                  <a:lnTo>
                    <a:pt x="140208" y="1142"/>
                  </a:lnTo>
                  <a:lnTo>
                    <a:pt x="137922" y="3556"/>
                  </a:lnTo>
                  <a:lnTo>
                    <a:pt x="135509" y="5841"/>
                  </a:lnTo>
                  <a:lnTo>
                    <a:pt x="134427" y="10287"/>
                  </a:lnTo>
                  <a:lnTo>
                    <a:pt x="134365" y="24129"/>
                  </a:lnTo>
                  <a:lnTo>
                    <a:pt x="135509" y="28701"/>
                  </a:lnTo>
                  <a:lnTo>
                    <a:pt x="140080" y="33273"/>
                  </a:lnTo>
                  <a:lnTo>
                    <a:pt x="144145" y="34416"/>
                  </a:lnTo>
                  <a:lnTo>
                    <a:pt x="155828" y="34416"/>
                  </a:lnTo>
                  <a:lnTo>
                    <a:pt x="160020" y="33273"/>
                  </a:lnTo>
                  <a:lnTo>
                    <a:pt x="162305" y="30860"/>
                  </a:lnTo>
                  <a:lnTo>
                    <a:pt x="164591" y="28575"/>
                  </a:lnTo>
                  <a:lnTo>
                    <a:pt x="165673" y="24129"/>
                  </a:lnTo>
                  <a:lnTo>
                    <a:pt x="165735" y="10287"/>
                  </a:lnTo>
                  <a:lnTo>
                    <a:pt x="164718" y="5714"/>
                  </a:lnTo>
                  <a:lnTo>
                    <a:pt x="160147" y="1142"/>
                  </a:lnTo>
                  <a:lnTo>
                    <a:pt x="156083" y="0"/>
                  </a:lnTo>
                  <a:close/>
                </a:path>
                <a:path w="165735" h="34925">
                  <a:moveTo>
                    <a:pt x="88900" y="0"/>
                  </a:moveTo>
                  <a:lnTo>
                    <a:pt x="77215" y="0"/>
                  </a:lnTo>
                  <a:lnTo>
                    <a:pt x="73151" y="1142"/>
                  </a:lnTo>
                  <a:lnTo>
                    <a:pt x="68452" y="5841"/>
                  </a:lnTo>
                  <a:lnTo>
                    <a:pt x="67371" y="10287"/>
                  </a:lnTo>
                  <a:lnTo>
                    <a:pt x="67310" y="24129"/>
                  </a:lnTo>
                  <a:lnTo>
                    <a:pt x="68452" y="28701"/>
                  </a:lnTo>
                  <a:lnTo>
                    <a:pt x="73025" y="33273"/>
                  </a:lnTo>
                  <a:lnTo>
                    <a:pt x="76962" y="34416"/>
                  </a:lnTo>
                  <a:lnTo>
                    <a:pt x="88646" y="34416"/>
                  </a:lnTo>
                  <a:lnTo>
                    <a:pt x="92837" y="33273"/>
                  </a:lnTo>
                  <a:lnTo>
                    <a:pt x="95123" y="30860"/>
                  </a:lnTo>
                  <a:lnTo>
                    <a:pt x="97409" y="28575"/>
                  </a:lnTo>
                  <a:lnTo>
                    <a:pt x="98490" y="24129"/>
                  </a:lnTo>
                  <a:lnTo>
                    <a:pt x="98551" y="10287"/>
                  </a:lnTo>
                  <a:lnTo>
                    <a:pt x="97409" y="5714"/>
                  </a:lnTo>
                  <a:lnTo>
                    <a:pt x="95123" y="3428"/>
                  </a:lnTo>
                  <a:lnTo>
                    <a:pt x="92963" y="1142"/>
                  </a:lnTo>
                  <a:lnTo>
                    <a:pt x="88900" y="0"/>
                  </a:lnTo>
                  <a:close/>
                </a:path>
                <a:path w="165735" h="34925">
                  <a:moveTo>
                    <a:pt x="21716" y="0"/>
                  </a:moveTo>
                  <a:lnTo>
                    <a:pt x="10033" y="0"/>
                  </a:lnTo>
                  <a:lnTo>
                    <a:pt x="5841" y="1142"/>
                  </a:lnTo>
                  <a:lnTo>
                    <a:pt x="3555" y="3556"/>
                  </a:lnTo>
                  <a:lnTo>
                    <a:pt x="1142" y="5841"/>
                  </a:lnTo>
                  <a:lnTo>
                    <a:pt x="61" y="10287"/>
                  </a:lnTo>
                  <a:lnTo>
                    <a:pt x="0" y="24129"/>
                  </a:lnTo>
                  <a:lnTo>
                    <a:pt x="1142" y="28701"/>
                  </a:lnTo>
                  <a:lnTo>
                    <a:pt x="5714" y="33273"/>
                  </a:lnTo>
                  <a:lnTo>
                    <a:pt x="9778" y="34416"/>
                  </a:lnTo>
                  <a:lnTo>
                    <a:pt x="21462" y="34416"/>
                  </a:lnTo>
                  <a:lnTo>
                    <a:pt x="25526" y="33273"/>
                  </a:lnTo>
                  <a:lnTo>
                    <a:pt x="30225" y="28575"/>
                  </a:lnTo>
                  <a:lnTo>
                    <a:pt x="31307" y="24129"/>
                  </a:lnTo>
                  <a:lnTo>
                    <a:pt x="31368" y="10287"/>
                  </a:lnTo>
                  <a:lnTo>
                    <a:pt x="30225" y="5714"/>
                  </a:lnTo>
                  <a:lnTo>
                    <a:pt x="25653" y="1142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07050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163436" y="5160009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0367" y="0"/>
                  </a:moveTo>
                  <a:lnTo>
                    <a:pt x="156083" y="0"/>
                  </a:lnTo>
                  <a:lnTo>
                    <a:pt x="160147" y="1142"/>
                  </a:lnTo>
                  <a:lnTo>
                    <a:pt x="162433" y="3428"/>
                  </a:lnTo>
                  <a:lnTo>
                    <a:pt x="164718" y="5714"/>
                  </a:lnTo>
                  <a:lnTo>
                    <a:pt x="165735" y="10287"/>
                  </a:lnTo>
                  <a:lnTo>
                    <a:pt x="165735" y="17017"/>
                  </a:lnTo>
                  <a:lnTo>
                    <a:pt x="165735" y="23875"/>
                  </a:lnTo>
                  <a:lnTo>
                    <a:pt x="164591" y="28575"/>
                  </a:lnTo>
                  <a:lnTo>
                    <a:pt x="162305" y="30860"/>
                  </a:lnTo>
                  <a:lnTo>
                    <a:pt x="160020" y="33273"/>
                  </a:lnTo>
                  <a:lnTo>
                    <a:pt x="155828" y="34416"/>
                  </a:lnTo>
                  <a:lnTo>
                    <a:pt x="149860" y="34416"/>
                  </a:lnTo>
                  <a:lnTo>
                    <a:pt x="144145" y="34416"/>
                  </a:lnTo>
                  <a:lnTo>
                    <a:pt x="140080" y="33273"/>
                  </a:lnTo>
                  <a:lnTo>
                    <a:pt x="137795" y="30987"/>
                  </a:lnTo>
                  <a:lnTo>
                    <a:pt x="135509" y="28701"/>
                  </a:lnTo>
                  <a:lnTo>
                    <a:pt x="134365" y="24129"/>
                  </a:lnTo>
                  <a:lnTo>
                    <a:pt x="134365" y="17398"/>
                  </a:lnTo>
                  <a:lnTo>
                    <a:pt x="134365" y="10540"/>
                  </a:lnTo>
                  <a:lnTo>
                    <a:pt x="135509" y="5841"/>
                  </a:lnTo>
                  <a:lnTo>
                    <a:pt x="137922" y="3556"/>
                  </a:lnTo>
                  <a:lnTo>
                    <a:pt x="140208" y="1142"/>
                  </a:lnTo>
                  <a:lnTo>
                    <a:pt x="144399" y="0"/>
                  </a:lnTo>
                  <a:lnTo>
                    <a:pt x="150367" y="0"/>
                  </a:lnTo>
                  <a:close/>
                </a:path>
                <a:path w="165735" h="34925">
                  <a:moveTo>
                    <a:pt x="83058" y="0"/>
                  </a:moveTo>
                  <a:lnTo>
                    <a:pt x="88900" y="0"/>
                  </a:lnTo>
                  <a:lnTo>
                    <a:pt x="92963" y="1142"/>
                  </a:lnTo>
                  <a:lnTo>
                    <a:pt x="95123" y="3428"/>
                  </a:lnTo>
                  <a:lnTo>
                    <a:pt x="97409" y="5714"/>
                  </a:lnTo>
                  <a:lnTo>
                    <a:pt x="98551" y="10287"/>
                  </a:lnTo>
                  <a:lnTo>
                    <a:pt x="98551" y="17017"/>
                  </a:lnTo>
                  <a:lnTo>
                    <a:pt x="98551" y="23875"/>
                  </a:lnTo>
                  <a:lnTo>
                    <a:pt x="97409" y="28575"/>
                  </a:lnTo>
                  <a:lnTo>
                    <a:pt x="95123" y="30860"/>
                  </a:lnTo>
                  <a:lnTo>
                    <a:pt x="92837" y="33273"/>
                  </a:lnTo>
                  <a:lnTo>
                    <a:pt x="88646" y="34416"/>
                  </a:lnTo>
                  <a:lnTo>
                    <a:pt x="82803" y="34416"/>
                  </a:lnTo>
                  <a:lnTo>
                    <a:pt x="76962" y="34416"/>
                  </a:lnTo>
                  <a:lnTo>
                    <a:pt x="73025" y="33273"/>
                  </a:lnTo>
                  <a:lnTo>
                    <a:pt x="70738" y="30987"/>
                  </a:lnTo>
                  <a:lnTo>
                    <a:pt x="68452" y="28701"/>
                  </a:lnTo>
                  <a:lnTo>
                    <a:pt x="67310" y="24129"/>
                  </a:lnTo>
                  <a:lnTo>
                    <a:pt x="67310" y="17398"/>
                  </a:lnTo>
                  <a:lnTo>
                    <a:pt x="67310" y="10540"/>
                  </a:lnTo>
                  <a:lnTo>
                    <a:pt x="68452" y="5841"/>
                  </a:lnTo>
                  <a:lnTo>
                    <a:pt x="70738" y="3556"/>
                  </a:lnTo>
                  <a:lnTo>
                    <a:pt x="73151" y="1142"/>
                  </a:lnTo>
                  <a:lnTo>
                    <a:pt x="77215" y="0"/>
                  </a:lnTo>
                  <a:lnTo>
                    <a:pt x="83058" y="0"/>
                  </a:lnTo>
                  <a:close/>
                </a:path>
                <a:path w="165735" h="34925">
                  <a:moveTo>
                    <a:pt x="15875" y="0"/>
                  </a:moveTo>
                  <a:lnTo>
                    <a:pt x="21716" y="0"/>
                  </a:lnTo>
                  <a:lnTo>
                    <a:pt x="25653" y="1142"/>
                  </a:lnTo>
                  <a:lnTo>
                    <a:pt x="27939" y="3428"/>
                  </a:lnTo>
                  <a:lnTo>
                    <a:pt x="30225" y="5714"/>
                  </a:lnTo>
                  <a:lnTo>
                    <a:pt x="31368" y="10287"/>
                  </a:lnTo>
                  <a:lnTo>
                    <a:pt x="31368" y="17017"/>
                  </a:lnTo>
                  <a:lnTo>
                    <a:pt x="31368" y="23875"/>
                  </a:lnTo>
                  <a:lnTo>
                    <a:pt x="30225" y="28575"/>
                  </a:lnTo>
                  <a:lnTo>
                    <a:pt x="27939" y="30860"/>
                  </a:lnTo>
                  <a:lnTo>
                    <a:pt x="25526" y="33273"/>
                  </a:lnTo>
                  <a:lnTo>
                    <a:pt x="21462" y="34416"/>
                  </a:lnTo>
                  <a:lnTo>
                    <a:pt x="15493" y="34416"/>
                  </a:lnTo>
                  <a:lnTo>
                    <a:pt x="9778" y="34416"/>
                  </a:lnTo>
                  <a:lnTo>
                    <a:pt x="5714" y="33273"/>
                  </a:lnTo>
                  <a:lnTo>
                    <a:pt x="3428" y="30987"/>
                  </a:lnTo>
                  <a:lnTo>
                    <a:pt x="1142" y="28701"/>
                  </a:lnTo>
                  <a:lnTo>
                    <a:pt x="0" y="24129"/>
                  </a:lnTo>
                  <a:lnTo>
                    <a:pt x="0" y="17398"/>
                  </a:lnTo>
                  <a:lnTo>
                    <a:pt x="0" y="10540"/>
                  </a:lnTo>
                  <a:lnTo>
                    <a:pt x="1142" y="5841"/>
                  </a:lnTo>
                  <a:lnTo>
                    <a:pt x="3555" y="3556"/>
                  </a:lnTo>
                  <a:lnTo>
                    <a:pt x="5841" y="1142"/>
                  </a:lnTo>
                  <a:lnTo>
                    <a:pt x="10033" y="0"/>
                  </a:lnTo>
                  <a:lnTo>
                    <a:pt x="15875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28255" y="4993512"/>
              <a:ext cx="444119" cy="29921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96352" y="4993512"/>
              <a:ext cx="294386" cy="29921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5553836" y="5889117"/>
            <a:ext cx="2457450" cy="770255"/>
            <a:chOff x="4029836" y="5889116"/>
            <a:chExt cx="2457450" cy="770255"/>
          </a:xfrm>
        </p:grpSpPr>
        <p:sp>
          <p:nvSpPr>
            <p:cNvPr id="16" name="object 16"/>
            <p:cNvSpPr/>
            <p:nvPr/>
          </p:nvSpPr>
          <p:spPr>
            <a:xfrm>
              <a:off x="4038599" y="6183096"/>
              <a:ext cx="2438400" cy="457200"/>
            </a:xfrm>
            <a:custGeom>
              <a:avLst/>
              <a:gdLst/>
              <a:ahLst/>
              <a:cxnLst/>
              <a:rect l="l" t="t" r="r" b="b"/>
              <a:pathLst>
                <a:path w="2438400" h="457200">
                  <a:moveTo>
                    <a:pt x="24384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2438400" y="457200"/>
                  </a:lnTo>
                  <a:lnTo>
                    <a:pt x="243840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4032249" y="6176746"/>
              <a:ext cx="2451100" cy="482600"/>
            </a:xfrm>
            <a:custGeom>
              <a:avLst/>
              <a:gdLst/>
              <a:ahLst/>
              <a:cxnLst/>
              <a:rect l="l" t="t" r="r" b="b"/>
              <a:pathLst>
                <a:path w="2451100" h="482600">
                  <a:moveTo>
                    <a:pt x="6350" y="0"/>
                  </a:moveTo>
                  <a:lnTo>
                    <a:pt x="6350" y="482600"/>
                  </a:lnTo>
                </a:path>
                <a:path w="2451100" h="482600">
                  <a:moveTo>
                    <a:pt x="2444750" y="0"/>
                  </a:moveTo>
                  <a:lnTo>
                    <a:pt x="2444750" y="482600"/>
                  </a:lnTo>
                </a:path>
                <a:path w="2451100" h="482600">
                  <a:moveTo>
                    <a:pt x="0" y="6349"/>
                  </a:moveTo>
                  <a:lnTo>
                    <a:pt x="2451100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4032249" y="6640296"/>
              <a:ext cx="2451100" cy="0"/>
            </a:xfrm>
            <a:custGeom>
              <a:avLst/>
              <a:gdLst/>
              <a:ahLst/>
              <a:cxnLst/>
              <a:rect l="l" t="t" r="r" b="b"/>
              <a:pathLst>
                <a:path w="2451100">
                  <a:moveTo>
                    <a:pt x="0" y="0"/>
                  </a:moveTo>
                  <a:lnTo>
                    <a:pt x="24511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4039361" y="5898641"/>
              <a:ext cx="2438400" cy="247015"/>
            </a:xfrm>
            <a:custGeom>
              <a:avLst/>
              <a:gdLst/>
              <a:ahLst/>
              <a:cxnLst/>
              <a:rect l="l" t="t" r="r" b="b"/>
              <a:pathLst>
                <a:path w="2438400" h="247014">
                  <a:moveTo>
                    <a:pt x="0" y="246888"/>
                  </a:moveTo>
                  <a:lnTo>
                    <a:pt x="1625" y="198839"/>
                  </a:lnTo>
                  <a:lnTo>
                    <a:pt x="6048" y="159600"/>
                  </a:lnTo>
                  <a:lnTo>
                    <a:pt x="12590" y="133145"/>
                  </a:lnTo>
                  <a:lnTo>
                    <a:pt x="20574" y="123444"/>
                  </a:lnTo>
                  <a:lnTo>
                    <a:pt x="1198626" y="123444"/>
                  </a:lnTo>
                  <a:lnTo>
                    <a:pt x="1206609" y="113742"/>
                  </a:lnTo>
                  <a:lnTo>
                    <a:pt x="1213151" y="87287"/>
                  </a:lnTo>
                  <a:lnTo>
                    <a:pt x="1217574" y="48048"/>
                  </a:lnTo>
                  <a:lnTo>
                    <a:pt x="1219200" y="0"/>
                  </a:lnTo>
                  <a:lnTo>
                    <a:pt x="1220825" y="48048"/>
                  </a:lnTo>
                  <a:lnTo>
                    <a:pt x="1225248" y="87287"/>
                  </a:lnTo>
                  <a:lnTo>
                    <a:pt x="1231790" y="113742"/>
                  </a:lnTo>
                  <a:lnTo>
                    <a:pt x="1239774" y="123444"/>
                  </a:lnTo>
                  <a:lnTo>
                    <a:pt x="2417826" y="123444"/>
                  </a:lnTo>
                  <a:lnTo>
                    <a:pt x="2425809" y="133145"/>
                  </a:lnTo>
                  <a:lnTo>
                    <a:pt x="2432351" y="159600"/>
                  </a:lnTo>
                  <a:lnTo>
                    <a:pt x="2436774" y="198839"/>
                  </a:lnTo>
                  <a:lnTo>
                    <a:pt x="2438400" y="246888"/>
                  </a:lnTo>
                </a:path>
              </a:pathLst>
            </a:custGeom>
            <a:ln w="19050">
              <a:solidFill>
                <a:srgbClr val="070504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664834" y="5369458"/>
            <a:ext cx="1885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96233" y="6266179"/>
            <a:ext cx="231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79419" y="4846320"/>
            <a:ext cx="1074420" cy="45461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3495" rIns="0" bIns="0" rtlCol="0">
            <a:spAutoFit/>
          </a:bodyPr>
          <a:lstStyle/>
          <a:p>
            <a:pPr marL="91440">
              <a:spcBef>
                <a:spcPts val="185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oracle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74720" y="5370576"/>
            <a:ext cx="76200" cy="901700"/>
          </a:xfrm>
          <a:custGeom>
            <a:avLst/>
            <a:gdLst/>
            <a:ahLst/>
            <a:cxnLst/>
            <a:rect l="l" t="t" r="r" b="b"/>
            <a:pathLst>
              <a:path w="76200" h="901700">
                <a:moveTo>
                  <a:pt x="45974" y="0"/>
                </a:moveTo>
                <a:lnTo>
                  <a:pt x="30099" y="0"/>
                </a:lnTo>
                <a:lnTo>
                  <a:pt x="30099" y="63500"/>
                </a:lnTo>
                <a:lnTo>
                  <a:pt x="45974" y="63500"/>
                </a:lnTo>
                <a:lnTo>
                  <a:pt x="45974" y="0"/>
                </a:lnTo>
                <a:close/>
              </a:path>
              <a:path w="76200" h="901700">
                <a:moveTo>
                  <a:pt x="45974" y="111125"/>
                </a:moveTo>
                <a:lnTo>
                  <a:pt x="30099" y="111125"/>
                </a:lnTo>
                <a:lnTo>
                  <a:pt x="30099" y="174625"/>
                </a:lnTo>
                <a:lnTo>
                  <a:pt x="45974" y="174625"/>
                </a:lnTo>
                <a:lnTo>
                  <a:pt x="45974" y="111125"/>
                </a:lnTo>
                <a:close/>
              </a:path>
              <a:path w="76200" h="901700">
                <a:moveTo>
                  <a:pt x="45974" y="222250"/>
                </a:moveTo>
                <a:lnTo>
                  <a:pt x="30099" y="222250"/>
                </a:lnTo>
                <a:lnTo>
                  <a:pt x="30099" y="285750"/>
                </a:lnTo>
                <a:lnTo>
                  <a:pt x="45974" y="285750"/>
                </a:lnTo>
                <a:lnTo>
                  <a:pt x="45974" y="222250"/>
                </a:lnTo>
                <a:close/>
              </a:path>
              <a:path w="76200" h="901700">
                <a:moveTo>
                  <a:pt x="45974" y="333375"/>
                </a:moveTo>
                <a:lnTo>
                  <a:pt x="30099" y="333375"/>
                </a:lnTo>
                <a:lnTo>
                  <a:pt x="30099" y="396875"/>
                </a:lnTo>
                <a:lnTo>
                  <a:pt x="45974" y="396875"/>
                </a:lnTo>
                <a:lnTo>
                  <a:pt x="45974" y="333375"/>
                </a:lnTo>
                <a:close/>
              </a:path>
              <a:path w="76200" h="901700">
                <a:moveTo>
                  <a:pt x="45974" y="444500"/>
                </a:moveTo>
                <a:lnTo>
                  <a:pt x="30099" y="444500"/>
                </a:lnTo>
                <a:lnTo>
                  <a:pt x="30099" y="508000"/>
                </a:lnTo>
                <a:lnTo>
                  <a:pt x="45974" y="508000"/>
                </a:lnTo>
                <a:lnTo>
                  <a:pt x="45974" y="444500"/>
                </a:lnTo>
                <a:close/>
              </a:path>
              <a:path w="76200" h="901700">
                <a:moveTo>
                  <a:pt x="45974" y="555625"/>
                </a:moveTo>
                <a:lnTo>
                  <a:pt x="30099" y="555625"/>
                </a:lnTo>
                <a:lnTo>
                  <a:pt x="30099" y="619125"/>
                </a:lnTo>
                <a:lnTo>
                  <a:pt x="45974" y="619125"/>
                </a:lnTo>
                <a:lnTo>
                  <a:pt x="45974" y="555625"/>
                </a:lnTo>
                <a:close/>
              </a:path>
              <a:path w="76200" h="901700">
                <a:moveTo>
                  <a:pt x="45974" y="666750"/>
                </a:moveTo>
                <a:lnTo>
                  <a:pt x="30099" y="666750"/>
                </a:lnTo>
                <a:lnTo>
                  <a:pt x="30099" y="730250"/>
                </a:lnTo>
                <a:lnTo>
                  <a:pt x="45974" y="730250"/>
                </a:lnTo>
                <a:lnTo>
                  <a:pt x="45974" y="666750"/>
                </a:lnTo>
                <a:close/>
              </a:path>
              <a:path w="76200" h="901700">
                <a:moveTo>
                  <a:pt x="30199" y="824928"/>
                </a:moveTo>
                <a:lnTo>
                  <a:pt x="0" y="824928"/>
                </a:lnTo>
                <a:lnTo>
                  <a:pt x="38100" y="901115"/>
                </a:lnTo>
                <a:lnTo>
                  <a:pt x="69855" y="837615"/>
                </a:lnTo>
                <a:lnTo>
                  <a:pt x="30225" y="837615"/>
                </a:lnTo>
                <a:lnTo>
                  <a:pt x="30199" y="824928"/>
                </a:lnTo>
                <a:close/>
              </a:path>
              <a:path w="76200" h="901700">
                <a:moveTo>
                  <a:pt x="45974" y="777875"/>
                </a:moveTo>
                <a:lnTo>
                  <a:pt x="30099" y="777875"/>
                </a:lnTo>
                <a:lnTo>
                  <a:pt x="30225" y="837615"/>
                </a:lnTo>
                <a:lnTo>
                  <a:pt x="45974" y="837615"/>
                </a:lnTo>
                <a:lnTo>
                  <a:pt x="45974" y="777875"/>
                </a:lnTo>
                <a:close/>
              </a:path>
              <a:path w="76200" h="901700">
                <a:moveTo>
                  <a:pt x="76200" y="824928"/>
                </a:moveTo>
                <a:lnTo>
                  <a:pt x="45974" y="824928"/>
                </a:lnTo>
                <a:lnTo>
                  <a:pt x="45974" y="837615"/>
                </a:lnTo>
                <a:lnTo>
                  <a:pt x="69855" y="837615"/>
                </a:lnTo>
                <a:lnTo>
                  <a:pt x="76200" y="8249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48938" y="5450840"/>
            <a:ext cx="10909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745" marR="30480" indent="-81280">
              <a:spcBef>
                <a:spcPts val="95"/>
              </a:spcBef>
              <a:tabLst>
                <a:tab pos="592455" algn="l"/>
              </a:tabLst>
            </a:pP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75" kern="0" spc="-15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kern="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FF0000"/>
                </a:solidFill>
                <a:latin typeface="Calibri"/>
                <a:cs typeface="Calibri"/>
              </a:rPr>
              <a:t>P(i)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or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	</a:t>
            </a:r>
            <a:r>
              <a:rPr sz="2800" kern="0" spc="-20" dirty="0">
                <a:solidFill>
                  <a:srgbClr val="006FC0"/>
                </a:solidFill>
                <a:latin typeface="Calibri"/>
                <a:cs typeface="Calibri"/>
              </a:rPr>
              <a:t>F(i)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01314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/>
              <a:t>Streaming</a:t>
            </a:r>
            <a:r>
              <a:rPr spc="-135" dirty="0"/>
              <a:t> </a:t>
            </a:r>
            <a:r>
              <a:rPr spc="-10" dirty="0"/>
              <a:t>Switching</a:t>
            </a:r>
            <a:r>
              <a:rPr spc="-140" dirty="0"/>
              <a:t> </a:t>
            </a:r>
            <a:r>
              <a:rPr dirty="0"/>
              <a:t>Lemma</a:t>
            </a:r>
            <a:r>
              <a:rPr spc="-140" dirty="0"/>
              <a:t> </a:t>
            </a:r>
            <a:r>
              <a:rPr spc="-10" dirty="0"/>
              <a:t>[JT’19]</a:t>
            </a:r>
          </a:p>
        </p:txBody>
      </p:sp>
      <p:sp>
        <p:nvSpPr>
          <p:cNvPr id="3" name="object 3"/>
          <p:cNvSpPr/>
          <p:nvPr/>
        </p:nvSpPr>
        <p:spPr>
          <a:xfrm>
            <a:off x="5035297" y="2772918"/>
            <a:ext cx="1405255" cy="441325"/>
          </a:xfrm>
          <a:custGeom>
            <a:avLst/>
            <a:gdLst/>
            <a:ahLst/>
            <a:cxnLst/>
            <a:rect l="l" t="t" r="r" b="b"/>
            <a:pathLst>
              <a:path w="1405254" h="441325">
                <a:moveTo>
                  <a:pt x="270637" y="0"/>
                </a:moveTo>
                <a:lnTo>
                  <a:pt x="222123" y="0"/>
                </a:lnTo>
                <a:lnTo>
                  <a:pt x="116839" y="394462"/>
                </a:lnTo>
                <a:lnTo>
                  <a:pt x="56895" y="260604"/>
                </a:lnTo>
                <a:lnTo>
                  <a:pt x="0" y="286639"/>
                </a:lnTo>
                <a:lnTo>
                  <a:pt x="5333" y="299720"/>
                </a:lnTo>
                <a:lnTo>
                  <a:pt x="34670" y="286639"/>
                </a:lnTo>
                <a:lnTo>
                  <a:pt x="106425" y="440944"/>
                </a:lnTo>
                <a:lnTo>
                  <a:pt x="123189" y="440944"/>
                </a:lnTo>
                <a:lnTo>
                  <a:pt x="235965" y="23114"/>
                </a:lnTo>
                <a:lnTo>
                  <a:pt x="257555" y="23114"/>
                </a:lnTo>
                <a:lnTo>
                  <a:pt x="257555" y="23622"/>
                </a:lnTo>
                <a:lnTo>
                  <a:pt x="1405127" y="23622"/>
                </a:lnTo>
                <a:lnTo>
                  <a:pt x="1405127" y="762"/>
                </a:lnTo>
                <a:lnTo>
                  <a:pt x="270637" y="762"/>
                </a:lnTo>
                <a:lnTo>
                  <a:pt x="2706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6541" y="1382014"/>
            <a:ext cx="8843645" cy="3104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“Streaming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switching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lemma“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[JT’19]: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adversary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kern="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bits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memory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(1-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pass)</a:t>
            </a: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access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elements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random</a:t>
            </a:r>
            <a:r>
              <a:rPr sz="2800" b="1" kern="0" spc="-114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permutation\function</a:t>
            </a:r>
            <a:r>
              <a:rPr sz="2800" b="1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has</a:t>
            </a:r>
            <a:r>
              <a:rPr sz="2800" kern="0" spc="-10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distinguishing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5600">
              <a:spcBef>
                <a:spcPts val="580"/>
              </a:spcBef>
              <a:tabLst>
                <a:tab pos="3766820" algn="l"/>
              </a:tabLst>
            </a:pPr>
            <a:r>
              <a:rPr sz="28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advantage</a:t>
            </a:r>
            <a:r>
              <a:rPr sz="28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28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</a:t>
            </a:r>
            <a:r>
              <a:rPr sz="2800" b="1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most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6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25" dirty="0">
                <a:solidFill>
                  <a:srgbClr val="FF0000"/>
                </a:solidFill>
                <a:latin typeface="Cambria Math"/>
                <a:cs typeface="Cambria Math"/>
              </a:rPr>
              <a:t>𝑆/𝑁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>
              <a:spcBef>
                <a:spcPts val="45"/>
              </a:spcBef>
            </a:pPr>
            <a:endParaRPr sz="295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354965" marR="81978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Application: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better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security</a:t>
            </a:r>
            <a:r>
              <a:rPr sz="2800" b="1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bounds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against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memory- restricted</a:t>
            </a:r>
            <a:r>
              <a:rPr sz="2800" b="1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adversaries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some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modes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operation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dirty="0"/>
              <a:pPr marL="38100">
                <a:lnSpc>
                  <a:spcPts val="955"/>
                </a:lnSpc>
              </a:pPr>
              <a:t>67</a:t>
            </a:fld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411303486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dirty="0"/>
              <a:pPr marL="38100">
                <a:lnSpc>
                  <a:spcPts val="955"/>
                </a:lnSpc>
              </a:pPr>
              <a:t>68</a:t>
            </a:fld>
            <a:endParaRPr kern="0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7762" y="211328"/>
            <a:ext cx="72542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/>
              <a:t>Streaming</a:t>
            </a:r>
            <a:r>
              <a:rPr spc="-135" dirty="0"/>
              <a:t> </a:t>
            </a:r>
            <a:r>
              <a:rPr spc="-10" dirty="0"/>
              <a:t>Switching</a:t>
            </a:r>
            <a:r>
              <a:rPr spc="-140" dirty="0"/>
              <a:t> </a:t>
            </a:r>
            <a:r>
              <a:rPr dirty="0"/>
              <a:t>Lemma</a:t>
            </a:r>
            <a:r>
              <a:rPr spc="-140" dirty="0"/>
              <a:t> </a:t>
            </a:r>
            <a:r>
              <a:rPr spc="-10" dirty="0"/>
              <a:t>[JT’19]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5432" y="825500"/>
            <a:ext cx="11758863" cy="389273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5765" marR="495300" indent="-342265">
              <a:spcBef>
                <a:spcPts val="9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Application: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better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security</a:t>
            </a:r>
            <a:r>
              <a:rPr sz="2800" b="1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bounds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against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memory- restricted</a:t>
            </a:r>
            <a:r>
              <a:rPr sz="2800" b="1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adversaries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some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modes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operation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05765" indent="-342265"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AES-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based</a:t>
            </a:r>
            <a:r>
              <a:rPr sz="2800" kern="0" spc="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counter-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mode: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05765" indent="-342265">
              <a:lnSpc>
                <a:spcPts val="3350"/>
              </a:lnSpc>
              <a:spcBef>
                <a:spcPts val="25"/>
              </a:spcBef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75" kern="0" spc="232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encrypted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(r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75" kern="0" spc="240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75" kern="0" spc="240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kern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AES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(r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kern="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⊕</a:t>
            </a:r>
            <a:r>
              <a:rPr sz="2800" kern="0" spc="-2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775" kern="0" spc="240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kern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uniform</a:t>
            </a: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775" kern="0" spc="-37" baseline="-21021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endParaRPr sz="2775" kern="0" baseline="-21021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05765" indent="-342265">
              <a:lnSpc>
                <a:spcPts val="3350"/>
              </a:lnSpc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Eavesdropping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 adversary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sees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stream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(r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75" kern="0" spc="254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75" kern="0" spc="262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),</a:t>
            </a:r>
            <a:r>
              <a:rPr sz="2800" kern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(r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775" kern="0" spc="277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775" kern="0" spc="254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),...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5"/>
              </a:spcBef>
              <a:buFont typeface="Arial"/>
              <a:buChar char="•"/>
            </a:pPr>
            <a:endParaRPr sz="27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05765" indent="-342265">
              <a:buFont typeface="Arial"/>
              <a:buChar char="•"/>
              <a:tabLst>
                <a:tab pos="405765" algn="l"/>
                <a:tab pos="4064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Replace</a:t>
            </a:r>
            <a:r>
              <a:rPr sz="2800" b="1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AES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by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random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2800" kern="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50" dirty="0" smtClean="0">
                <a:solidFill>
                  <a:srgbClr val="070504"/>
                </a:solidFill>
                <a:latin typeface="Calibri"/>
                <a:cs typeface="Calibri"/>
              </a:rPr>
              <a:t>+</a:t>
            </a:r>
            <a:r>
              <a:rPr lang="en-US" sz="2800" kern="0" spc="-50" dirty="0" smtClean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 smtClean="0">
                <a:solidFill>
                  <a:srgbClr val="070504"/>
                </a:solidFill>
                <a:latin typeface="Calibri"/>
                <a:cs typeface="Calibri"/>
              </a:rPr>
              <a:t>apply</a:t>
            </a:r>
            <a:r>
              <a:rPr sz="2800" b="1" kern="0" spc="-100" dirty="0" smtClean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switching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lemma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(several</a:t>
            </a:r>
            <a:r>
              <a:rPr sz="2800" kern="0" spc="-1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times):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520065" indent="-456565">
              <a:buFont typeface="Arial"/>
              <a:buChar char="•"/>
              <a:tabLst>
                <a:tab pos="520065" algn="l"/>
                <a:tab pos="520700" algn="l"/>
                <a:tab pos="4187825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show</a:t>
            </a:r>
            <a:r>
              <a:rPr sz="2800" kern="0" spc="-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(r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75" kern="0" spc="300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775" kern="0" spc="292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),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(r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775" kern="0" spc="284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775" kern="0" baseline="-2102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775" kern="0" spc="284" baseline="-2102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),...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Indistinguishable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410335" indent="-1346835">
              <a:spcBef>
                <a:spcPts val="5"/>
              </a:spcBef>
              <a:buFont typeface="Arial"/>
              <a:buChar char="•"/>
              <a:tabLst>
                <a:tab pos="1410335" algn="l"/>
                <a:tab pos="1410970" algn="l"/>
                <a:tab pos="1946910" algn="l"/>
                <a:tab pos="3233420" algn="l"/>
                <a:tab pos="4282440" algn="l"/>
              </a:tabLst>
            </a:pPr>
            <a:r>
              <a:rPr sz="2800" kern="0" spc="-2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kern="0" spc="-2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en-US" sz="2775" kern="0" spc="-30" baseline="-21021" dirty="0" smtClean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800" kern="0" spc="-20" dirty="0" smtClean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kern="0" dirty="0" smtClean="0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lang="en-US" sz="2775" kern="0" baseline="-21021" dirty="0" smtClean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775" kern="0" spc="7" baseline="-2102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)</a:t>
            </a:r>
            <a:r>
              <a:rPr sz="28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kern="0" dirty="0" smtClean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lang="en-US" sz="2775" kern="0" baseline="-21021" dirty="0" smtClean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775" kern="0" spc="300" baseline="-2102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kern="0" spc="-50" dirty="0">
                <a:solidFill>
                  <a:srgbClr val="FF0000"/>
                </a:solidFill>
                <a:latin typeface="Calibri"/>
                <a:cs typeface="Calibri"/>
              </a:rPr>
              <a:t>,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kern="0" dirty="0" smtClean="0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lang="en-US" sz="2775" kern="0" baseline="-21021" dirty="0" smtClean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775" kern="0" spc="292" baseline="-21021" dirty="0" smtClean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FF0000"/>
                </a:solidFill>
                <a:latin typeface="Calibri"/>
                <a:cs typeface="Calibri"/>
              </a:rPr>
              <a:t>),...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1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uniform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α</a:t>
            </a:r>
            <a:r>
              <a:rPr sz="2775" kern="0" spc="-37" baseline="-21021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endParaRPr sz="2775" kern="0" baseline="-21021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3632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5352" y="211328"/>
            <a:ext cx="57797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10" dirty="0"/>
              <a:t>Streaming</a:t>
            </a:r>
            <a:r>
              <a:rPr spc="-145" dirty="0"/>
              <a:t> </a:t>
            </a:r>
            <a:r>
              <a:rPr spc="-10" dirty="0"/>
              <a:t>Switching</a:t>
            </a:r>
            <a:r>
              <a:rPr spc="-145" dirty="0"/>
              <a:t> </a:t>
            </a:r>
            <a:r>
              <a:rPr spc="-10" dirty="0"/>
              <a:t>Lemma</a:t>
            </a:r>
          </a:p>
        </p:txBody>
      </p:sp>
      <p:sp>
        <p:nvSpPr>
          <p:cNvPr id="3" name="object 3"/>
          <p:cNvSpPr/>
          <p:nvPr/>
        </p:nvSpPr>
        <p:spPr>
          <a:xfrm>
            <a:off x="5060697" y="2358136"/>
            <a:ext cx="1405255" cy="441325"/>
          </a:xfrm>
          <a:custGeom>
            <a:avLst/>
            <a:gdLst/>
            <a:ahLst/>
            <a:cxnLst/>
            <a:rect l="l" t="t" r="r" b="b"/>
            <a:pathLst>
              <a:path w="1405254" h="441325">
                <a:moveTo>
                  <a:pt x="270637" y="0"/>
                </a:moveTo>
                <a:lnTo>
                  <a:pt x="222123" y="0"/>
                </a:lnTo>
                <a:lnTo>
                  <a:pt x="116839" y="394462"/>
                </a:lnTo>
                <a:lnTo>
                  <a:pt x="56895" y="260603"/>
                </a:lnTo>
                <a:lnTo>
                  <a:pt x="0" y="286512"/>
                </a:lnTo>
                <a:lnTo>
                  <a:pt x="5333" y="299592"/>
                </a:lnTo>
                <a:lnTo>
                  <a:pt x="34670" y="286512"/>
                </a:lnTo>
                <a:lnTo>
                  <a:pt x="106425" y="440816"/>
                </a:lnTo>
                <a:lnTo>
                  <a:pt x="123189" y="440816"/>
                </a:lnTo>
                <a:lnTo>
                  <a:pt x="235965" y="22987"/>
                </a:lnTo>
                <a:lnTo>
                  <a:pt x="257555" y="22987"/>
                </a:lnTo>
                <a:lnTo>
                  <a:pt x="257555" y="23494"/>
                </a:lnTo>
                <a:lnTo>
                  <a:pt x="1405127" y="23494"/>
                </a:lnTo>
                <a:lnTo>
                  <a:pt x="1405127" y="635"/>
                </a:lnTo>
                <a:lnTo>
                  <a:pt x="270637" y="635"/>
                </a:lnTo>
                <a:lnTo>
                  <a:pt x="2706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8096" y="5008372"/>
            <a:ext cx="1405255" cy="441325"/>
          </a:xfrm>
          <a:custGeom>
            <a:avLst/>
            <a:gdLst/>
            <a:ahLst/>
            <a:cxnLst/>
            <a:rect l="l" t="t" r="r" b="b"/>
            <a:pathLst>
              <a:path w="1405255" h="441325">
                <a:moveTo>
                  <a:pt x="270637" y="0"/>
                </a:moveTo>
                <a:lnTo>
                  <a:pt x="222123" y="0"/>
                </a:lnTo>
                <a:lnTo>
                  <a:pt x="116840" y="394461"/>
                </a:lnTo>
                <a:lnTo>
                  <a:pt x="56896" y="260603"/>
                </a:lnTo>
                <a:lnTo>
                  <a:pt x="0" y="286511"/>
                </a:lnTo>
                <a:lnTo>
                  <a:pt x="5334" y="299592"/>
                </a:lnTo>
                <a:lnTo>
                  <a:pt x="34671" y="286511"/>
                </a:lnTo>
                <a:lnTo>
                  <a:pt x="106426" y="440816"/>
                </a:lnTo>
                <a:lnTo>
                  <a:pt x="123190" y="440816"/>
                </a:lnTo>
                <a:lnTo>
                  <a:pt x="235966" y="22986"/>
                </a:lnTo>
                <a:lnTo>
                  <a:pt x="257556" y="22986"/>
                </a:lnTo>
                <a:lnTo>
                  <a:pt x="257556" y="23494"/>
                </a:lnTo>
                <a:lnTo>
                  <a:pt x="1405128" y="23494"/>
                </a:lnTo>
                <a:lnTo>
                  <a:pt x="1405128" y="634"/>
                </a:lnTo>
                <a:lnTo>
                  <a:pt x="270637" y="634"/>
                </a:lnTo>
                <a:lnTo>
                  <a:pt x="2706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3040" y="5514976"/>
            <a:ext cx="959485" cy="379095"/>
          </a:xfrm>
          <a:custGeom>
            <a:avLst/>
            <a:gdLst/>
            <a:ahLst/>
            <a:cxnLst/>
            <a:rect l="l" t="t" r="r" b="b"/>
            <a:pathLst>
              <a:path w="959485" h="379095">
                <a:moveTo>
                  <a:pt x="959485" y="0"/>
                </a:moveTo>
                <a:lnTo>
                  <a:pt x="221869" y="0"/>
                </a:lnTo>
                <a:lnTo>
                  <a:pt x="221869" y="508"/>
                </a:lnTo>
                <a:lnTo>
                  <a:pt x="190626" y="508"/>
                </a:lnTo>
                <a:lnTo>
                  <a:pt x="100330" y="339115"/>
                </a:lnTo>
                <a:lnTo>
                  <a:pt x="48768" y="224218"/>
                </a:lnTo>
                <a:lnTo>
                  <a:pt x="0" y="246545"/>
                </a:lnTo>
                <a:lnTo>
                  <a:pt x="4572" y="257708"/>
                </a:lnTo>
                <a:lnTo>
                  <a:pt x="29718" y="246545"/>
                </a:lnTo>
                <a:lnTo>
                  <a:pt x="91439" y="379006"/>
                </a:lnTo>
                <a:lnTo>
                  <a:pt x="105790" y="379006"/>
                </a:lnTo>
                <a:lnTo>
                  <a:pt x="202564" y="20319"/>
                </a:lnTo>
                <a:lnTo>
                  <a:pt x="232283" y="20319"/>
                </a:lnTo>
                <a:lnTo>
                  <a:pt x="232283" y="19812"/>
                </a:lnTo>
                <a:lnTo>
                  <a:pt x="959485" y="19812"/>
                </a:lnTo>
                <a:lnTo>
                  <a:pt x="9594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3740" y="967232"/>
            <a:ext cx="8894445" cy="5288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17780" indent="-343535">
              <a:spcBef>
                <a:spcPts val="9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“Streaming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switching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lemma“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[JT’19]: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adversary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kern="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bits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memory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access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stream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elements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from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random</a:t>
            </a:r>
            <a:r>
              <a:rPr sz="2800" b="1" kern="0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permutation\function</a:t>
            </a:r>
            <a:r>
              <a:rPr sz="2800" b="1" kern="0" spc="-8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has</a:t>
            </a:r>
            <a:r>
              <a:rPr sz="2800" kern="0" spc="-9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distinguishing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700">
              <a:spcBef>
                <a:spcPts val="580"/>
              </a:spcBef>
              <a:tabLst>
                <a:tab pos="3804920" algn="l"/>
              </a:tabLst>
            </a:pPr>
            <a:r>
              <a:rPr sz="28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advantage</a:t>
            </a:r>
            <a:r>
              <a:rPr sz="2800" kern="0" spc="-5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of</a:t>
            </a:r>
            <a:r>
              <a:rPr sz="2800" kern="0" spc="-5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at</a:t>
            </a:r>
            <a:r>
              <a:rPr sz="2800" b="1" kern="0" spc="-4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most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6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25" dirty="0">
                <a:solidFill>
                  <a:srgbClr val="FF0000"/>
                </a:solidFill>
                <a:latin typeface="Cambria Math"/>
                <a:cs typeface="Cambria Math"/>
              </a:rPr>
              <a:t>𝑆/𝑁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393700" marR="377825" indent="-343535">
              <a:spcBef>
                <a:spcPts val="140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Application:</a:t>
            </a: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if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r>
              <a:rPr sz="2800" kern="0" spc="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is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limited,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counter-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mode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secure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beyond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birthday</a:t>
            </a:r>
            <a:r>
              <a:rPr sz="2800" b="1" kern="0" spc="-1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5"/>
              </a:spcBef>
              <a:buClr>
                <a:srgbClr val="070504"/>
              </a:buClr>
              <a:buFont typeface="Arial"/>
              <a:buChar char="•"/>
            </a:pPr>
            <a:endParaRPr sz="27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700" indent="-343535">
              <a:spcBef>
                <a:spcPts val="5"/>
              </a:spcBef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Limitations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[JS’19]: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700" indent="-343535">
              <a:buFont typeface="Arial"/>
              <a:buChar char="•"/>
              <a:tabLst>
                <a:tab pos="393700" algn="l"/>
                <a:tab pos="394335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1)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Proof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based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on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unproven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combinatorial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conjecture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700" indent="-343535">
              <a:spcBef>
                <a:spcPts val="560"/>
              </a:spcBef>
              <a:buFont typeface="Arial"/>
              <a:buChar char="•"/>
              <a:tabLst>
                <a:tab pos="393700" algn="l"/>
                <a:tab pos="394335" algn="l"/>
                <a:tab pos="2051685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2)</a:t>
            </a:r>
            <a:r>
              <a:rPr sz="28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	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5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3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𝑆/𝑁</a:t>
            </a:r>
            <a:r>
              <a:rPr sz="2800" kern="0" spc="6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not</a:t>
            </a:r>
            <a:r>
              <a:rPr sz="2800" b="1" kern="0" spc="-3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ysClr val="windowText" lastClr="000000"/>
                </a:solidFill>
                <a:latin typeface="Calibri"/>
                <a:cs typeface="Calibri"/>
              </a:rPr>
              <a:t>tight</a:t>
            </a:r>
            <a:r>
              <a:rPr sz="2800" b="1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when</a:t>
            </a:r>
            <a:r>
              <a:rPr sz="2800" kern="0" spc="-15" dirty="0">
                <a:solidFill>
                  <a:sysClr val="windowText" lastClr="00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5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r>
              <a:rPr sz="2800" kern="0" spc="19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≪</a:t>
            </a:r>
            <a:r>
              <a:rPr sz="2800" kern="0" spc="13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50" dirty="0">
                <a:solidFill>
                  <a:srgbClr val="FF0000"/>
                </a:solidFill>
                <a:latin typeface="Cambria Math"/>
                <a:cs typeface="Cambria Math"/>
              </a:rPr>
              <a:t>𝑁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850900" marR="687705" lvl="1" indent="-342900">
              <a:lnSpc>
                <a:spcPct val="102099"/>
              </a:lnSpc>
              <a:spcBef>
                <a:spcPts val="680"/>
              </a:spcBef>
              <a:buFont typeface="Arial"/>
              <a:buChar char="•"/>
              <a:tabLst>
                <a:tab pos="850900" algn="l"/>
                <a:tab pos="851535" algn="l"/>
                <a:tab pos="448183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E.g., when</a:t>
            </a:r>
            <a:r>
              <a:rPr sz="2400" kern="0" spc="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r>
              <a:rPr sz="2400" kern="0" spc="19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r>
              <a:rPr sz="2400" kern="0" spc="1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,</a:t>
            </a:r>
            <a:r>
              <a:rPr sz="2400" kern="0" spc="-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r>
              <a:rPr sz="2400" kern="0" spc="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is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	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625" kern="0" baseline="22222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/𝑁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,</a:t>
            </a:r>
            <a:r>
              <a:rPr sz="2400" kern="0" spc="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but</a:t>
            </a:r>
            <a:r>
              <a:rPr sz="2400" kern="0" spc="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(original)</a:t>
            </a:r>
            <a:r>
              <a:rPr sz="2400" kern="0" spc="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switching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lemma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gives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625" kern="0" spc="-30" baseline="28571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24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/𝑁</a:t>
            </a:r>
            <a:endParaRPr sz="24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dirty="0"/>
              <a:pPr marL="38100">
                <a:lnSpc>
                  <a:spcPts val="955"/>
                </a:lnSpc>
              </a:pPr>
              <a:t>69</a:t>
            </a:fld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3862012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7931" y="-34755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109" dirty="0"/>
              <a:t>Relevance </a:t>
            </a:r>
            <a:r>
              <a:rPr spc="-79" dirty="0"/>
              <a:t>of Tightness </a:t>
            </a:r>
            <a:r>
              <a:rPr spc="-99" dirty="0"/>
              <a:t>for </a:t>
            </a:r>
            <a:r>
              <a:rPr spc="-89" dirty="0"/>
              <a:t>Concrete</a:t>
            </a:r>
            <a:r>
              <a:rPr spc="614" dirty="0"/>
              <a:t> </a:t>
            </a:r>
            <a:r>
              <a:rPr spc="-69" dirty="0"/>
              <a:t>Security</a:t>
            </a:r>
          </a:p>
        </p:txBody>
      </p:sp>
      <p:sp>
        <p:nvSpPr>
          <p:cNvPr id="3" name="object 3"/>
          <p:cNvSpPr/>
          <p:nvPr/>
        </p:nvSpPr>
        <p:spPr>
          <a:xfrm>
            <a:off x="4201254" y="2180810"/>
            <a:ext cx="3210315" cy="1605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201254" y="1267851"/>
            <a:ext cx="0" cy="2519214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1270716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61138" y="121770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/>
          <p:nvPr/>
        </p:nvSpPr>
        <p:spPr>
          <a:xfrm>
            <a:off x="4201254" y="3785967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7" name="object 7"/>
          <p:cNvSpPr/>
          <p:nvPr/>
        </p:nvSpPr>
        <p:spPr>
          <a:xfrm>
            <a:off x="7491862" y="3745850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 txBox="1"/>
          <p:nvPr/>
        </p:nvSpPr>
        <p:spPr>
          <a:xfrm>
            <a:off x="7635462" y="3621352"/>
            <a:ext cx="590166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297" dirty="0">
                <a:latin typeface="Arial Black"/>
                <a:cs typeface="Arial Black"/>
              </a:rPr>
              <a:t>Succ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09955" y="3192298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6090" y="1368219"/>
            <a:ext cx="512961" cy="3422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51576" y="3804744"/>
            <a:ext cx="342271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17662" y="3804744"/>
            <a:ext cx="546123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784" spc="-139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201254" y="2180809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1620020" y="810010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4" name="object 14"/>
          <p:cNvSpPr txBox="1"/>
          <p:nvPr/>
        </p:nvSpPr>
        <p:spPr>
          <a:xfrm>
            <a:off x="4343472" y="2818801"/>
            <a:ext cx="100038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09" dirty="0">
                <a:latin typeface="Tahoma"/>
                <a:cs typeface="Tahoma"/>
              </a:rPr>
              <a:t>unbroken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127463" y="2180810"/>
            <a:ext cx="0" cy="1123705"/>
          </a:xfrm>
          <a:custGeom>
            <a:avLst/>
            <a:gdLst/>
            <a:ahLst/>
            <a:cxnLst/>
            <a:rect l="l" t="t" r="r" b="b"/>
            <a:pathLst>
              <a:path h="567055">
                <a:moveTo>
                  <a:pt x="0" y="567017"/>
                </a:moveTo>
                <a:lnTo>
                  <a:pt x="0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6" name="object 16"/>
          <p:cNvSpPr txBox="1"/>
          <p:nvPr/>
        </p:nvSpPr>
        <p:spPr>
          <a:xfrm>
            <a:off x="6190855" y="2356080"/>
            <a:ext cx="950053" cy="776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spc="-30" baseline="8333" dirty="0">
                <a:solidFill>
                  <a:srgbClr val="7F7F7F"/>
                </a:solidFill>
                <a:latin typeface="Tahoma"/>
                <a:cs typeface="Tahoma"/>
              </a:rPr>
              <a:t>∆</a:t>
            </a:r>
            <a:r>
              <a:rPr sz="1387" b="1" spc="-20" dirty="0">
                <a:solidFill>
                  <a:srgbClr val="7F7F7F"/>
                </a:solidFill>
                <a:latin typeface="Arial Black"/>
                <a:cs typeface="Arial Black"/>
              </a:rPr>
              <a:t>Time</a:t>
            </a:r>
            <a:endParaRPr sz="1387">
              <a:latin typeface="Arial Black"/>
              <a:cs typeface="Arial Black"/>
            </a:endParaRPr>
          </a:p>
          <a:p>
            <a:pPr marL="232800">
              <a:spcBef>
                <a:spcPts val="1258"/>
              </a:spcBef>
            </a:pPr>
            <a:r>
              <a:rPr sz="1982" spc="-109" dirty="0">
                <a:latin typeface="Tahoma"/>
                <a:cs typeface="Tahoma"/>
              </a:rPr>
              <a:t>broken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485361" y="3304439"/>
            <a:ext cx="643016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4024" y="0"/>
                </a:lnTo>
              </a:path>
            </a:pathLst>
          </a:custGeom>
          <a:ln w="5060">
            <a:solidFill>
              <a:srgbClr val="7F7F7F"/>
            </a:solidFill>
            <a:prstDash val="dash"/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8" name="object 18"/>
          <p:cNvSpPr/>
          <p:nvPr/>
        </p:nvSpPr>
        <p:spPr>
          <a:xfrm>
            <a:off x="5445242" y="3264321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9" name="object 19"/>
          <p:cNvSpPr txBox="1"/>
          <p:nvPr/>
        </p:nvSpPr>
        <p:spPr>
          <a:xfrm>
            <a:off x="5308349" y="3353096"/>
            <a:ext cx="971445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2973" b="1" spc="-192" baseline="8333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1387" b="1" spc="-129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r>
              <a:rPr sz="1387" b="1" spc="-317" dirty="0">
                <a:solidFill>
                  <a:srgbClr val="66952D"/>
                </a:solidFill>
                <a:latin typeface="Arial Black"/>
                <a:cs typeface="Arial Black"/>
              </a:rPr>
              <a:t> </a:t>
            </a:r>
            <a:r>
              <a:rPr sz="2973" spc="-119" baseline="8333" dirty="0">
                <a:solidFill>
                  <a:srgbClr val="7F7F7F"/>
                </a:solidFill>
                <a:latin typeface="Tahoma"/>
                <a:cs typeface="Tahoma"/>
              </a:rPr>
              <a:t>∆</a:t>
            </a:r>
            <a:r>
              <a:rPr sz="1387" b="1" spc="-79" dirty="0">
                <a:solidFill>
                  <a:srgbClr val="7F7F7F"/>
                </a:solidFill>
                <a:latin typeface="Arial Black"/>
                <a:cs typeface="Arial Black"/>
              </a:rPr>
              <a:t>Succ</a:t>
            </a:r>
            <a:endParaRPr sz="1387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087344" y="2140691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40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1" name="object 21"/>
          <p:cNvSpPr txBox="1"/>
          <p:nvPr/>
        </p:nvSpPr>
        <p:spPr>
          <a:xfrm>
            <a:off x="3879392" y="877495"/>
            <a:ext cx="2421063" cy="1265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  <a:p>
            <a:pPr>
              <a:lnSpc>
                <a:spcPct val="100000"/>
              </a:lnSpc>
            </a:pPr>
            <a:endParaRPr sz="1982">
              <a:latin typeface="Times New Roman"/>
              <a:cs typeface="Times New Roman"/>
            </a:endParaRPr>
          </a:p>
          <a:p>
            <a:pPr>
              <a:spcBef>
                <a:spcPts val="10"/>
              </a:spcBef>
            </a:pPr>
            <a:endParaRPr sz="2279">
              <a:latin typeface="Times New Roman"/>
              <a:cs typeface="Times New Roman"/>
            </a:endParaRPr>
          </a:p>
          <a:p>
            <a:pPr marR="10067" algn="r"/>
            <a:r>
              <a:rPr sz="1982" b="1" spc="-9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59" baseline="-11904" dirty="0">
                <a:solidFill>
                  <a:srgbClr val="66952D"/>
                </a:solidFill>
                <a:latin typeface="Arial Black"/>
                <a:cs typeface="Arial Black"/>
              </a:rPr>
              <a:t>P</a:t>
            </a:r>
            <a:endParaRPr sz="2081" baseline="-11904">
              <a:latin typeface="Arial Black"/>
              <a:cs typeface="Arial Black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517245" y="2315020"/>
            <a:ext cx="533540" cy="933695"/>
          </a:xfrm>
          <a:custGeom>
            <a:avLst/>
            <a:gdLst/>
            <a:ahLst/>
            <a:cxnLst/>
            <a:rect l="l" t="t" r="r" b="b"/>
            <a:pathLst>
              <a:path w="269239" h="471169">
                <a:moveTo>
                  <a:pt x="0" y="471136"/>
                </a:moveTo>
                <a:lnTo>
                  <a:pt x="269230" y="0"/>
                </a:lnTo>
              </a:path>
            </a:pathLst>
          </a:custGeom>
          <a:ln w="5060">
            <a:solidFill>
              <a:srgbClr val="66952D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3" name="object 23"/>
          <p:cNvSpPr/>
          <p:nvPr/>
        </p:nvSpPr>
        <p:spPr>
          <a:xfrm>
            <a:off x="6013113" y="2236604"/>
            <a:ext cx="83051" cy="106960"/>
          </a:xfrm>
          <a:custGeom>
            <a:avLst/>
            <a:gdLst/>
            <a:ahLst/>
            <a:cxnLst/>
            <a:rect l="l" t="t" r="r" b="b"/>
            <a:pathLst>
              <a:path w="41910" h="53975">
                <a:moveTo>
                  <a:pt x="0" y="34545"/>
                </a:moveTo>
                <a:lnTo>
                  <a:pt x="32976" y="53390"/>
                </a:lnTo>
                <a:lnTo>
                  <a:pt x="33626" y="39454"/>
                </a:lnTo>
                <a:lnTo>
                  <a:pt x="35548" y="24968"/>
                </a:lnTo>
                <a:lnTo>
                  <a:pt x="38343" y="11345"/>
                </a:lnTo>
                <a:lnTo>
                  <a:pt x="41614" y="0"/>
                </a:lnTo>
                <a:lnTo>
                  <a:pt x="33500" y="8577"/>
                </a:lnTo>
                <a:lnTo>
                  <a:pt x="23182" y="17901"/>
                </a:lnTo>
                <a:lnTo>
                  <a:pt x="11677" y="26910"/>
                </a:lnTo>
                <a:lnTo>
                  <a:pt x="0" y="34545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24" name="object 24"/>
          <p:cNvSpPr txBox="1"/>
          <p:nvPr/>
        </p:nvSpPr>
        <p:spPr>
          <a:xfrm>
            <a:off x="3956203" y="4508788"/>
            <a:ext cx="4275869" cy="124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2340"/>
            <a:r>
              <a:rPr sz="1982" spc="-30" dirty="0">
                <a:latin typeface="Tahoma"/>
                <a:cs typeface="Tahoma"/>
              </a:rPr>
              <a:t>Non-tight</a:t>
            </a:r>
            <a:r>
              <a:rPr sz="1982" spc="-109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reduction</a:t>
            </a:r>
            <a:endParaRPr sz="1982">
              <a:latin typeface="Tahoma"/>
              <a:cs typeface="Tahoma"/>
            </a:endParaRPr>
          </a:p>
          <a:p>
            <a:pPr marL="25168" marR="10067" indent="450498">
              <a:lnSpc>
                <a:spcPct val="124500"/>
              </a:lnSpc>
              <a:spcBef>
                <a:spcPts val="1377"/>
              </a:spcBef>
            </a:pPr>
            <a:r>
              <a:rPr sz="1982" spc="-79" dirty="0">
                <a:latin typeface="Tahoma"/>
                <a:cs typeface="Tahoma"/>
              </a:rPr>
              <a:t>∆</a:t>
            </a:r>
            <a:r>
              <a:rPr sz="2081" b="1" spc="-119" baseline="-11904" dirty="0">
                <a:latin typeface="Arial Black"/>
                <a:cs typeface="Arial Black"/>
              </a:rPr>
              <a:t>Succ </a:t>
            </a:r>
            <a:r>
              <a:rPr sz="1982" spc="89" dirty="0">
                <a:latin typeface="Tahoma"/>
                <a:cs typeface="Tahoma"/>
              </a:rPr>
              <a:t>= </a:t>
            </a:r>
            <a:r>
              <a:rPr sz="1982" b="1" spc="-149" dirty="0">
                <a:latin typeface="Arial Black"/>
                <a:cs typeface="Arial Black"/>
              </a:rPr>
              <a:t>Succ</a:t>
            </a:r>
            <a:r>
              <a:rPr sz="1982" spc="-149" dirty="0">
                <a:latin typeface="Tahoma"/>
                <a:cs typeface="Tahoma"/>
              </a:rPr>
              <a:t>(</a:t>
            </a:r>
            <a:r>
              <a:rPr sz="1982" b="1" spc="-149" dirty="0">
                <a:latin typeface="Arial Black"/>
                <a:cs typeface="Arial Black"/>
              </a:rPr>
              <a:t>A</a:t>
            </a:r>
            <a:r>
              <a:rPr sz="2081" b="1" spc="-222" baseline="-11904" dirty="0">
                <a:latin typeface="Arial Black"/>
                <a:cs typeface="Arial Black"/>
              </a:rPr>
              <a:t>S</a:t>
            </a:r>
            <a:r>
              <a:rPr sz="1982" spc="-149" dirty="0">
                <a:latin typeface="Tahoma"/>
                <a:cs typeface="Tahoma"/>
              </a:rPr>
              <a:t>)</a:t>
            </a:r>
            <a:r>
              <a:rPr sz="1982" i="1" spc="-149" dirty="0">
                <a:latin typeface="Century Gothic"/>
                <a:cs typeface="Century Gothic"/>
              </a:rPr>
              <a:t>/</a:t>
            </a:r>
            <a:r>
              <a:rPr sz="1982" b="1" spc="-149" dirty="0">
                <a:latin typeface="Arial Black"/>
                <a:cs typeface="Arial Black"/>
              </a:rPr>
              <a:t>Succ</a:t>
            </a:r>
            <a:r>
              <a:rPr sz="1982" spc="-149" dirty="0">
                <a:latin typeface="Tahoma"/>
                <a:cs typeface="Tahoma"/>
              </a:rPr>
              <a:t>(</a:t>
            </a:r>
            <a:r>
              <a:rPr sz="1982" b="1" spc="-149" dirty="0">
                <a:latin typeface="Arial Black"/>
                <a:cs typeface="Arial Black"/>
              </a:rPr>
              <a:t>A</a:t>
            </a:r>
            <a:r>
              <a:rPr sz="2081" b="1" spc="-222" baseline="-11904" dirty="0">
                <a:latin typeface="Arial Black"/>
                <a:cs typeface="Arial Black"/>
              </a:rPr>
              <a:t>P</a:t>
            </a:r>
            <a:r>
              <a:rPr sz="1982" spc="-149" dirty="0">
                <a:latin typeface="Tahoma"/>
                <a:cs typeface="Tahoma"/>
              </a:rPr>
              <a:t>) </a:t>
            </a:r>
            <a:r>
              <a:rPr sz="1982" spc="931" dirty="0">
                <a:latin typeface="Lucida Sans Unicode"/>
                <a:cs typeface="Lucida Sans Unicode"/>
              </a:rPr>
              <a:t>» </a:t>
            </a:r>
            <a:r>
              <a:rPr sz="1982" spc="-99" dirty="0">
                <a:latin typeface="Tahoma"/>
                <a:cs typeface="Tahoma"/>
              </a:rPr>
              <a:t>1  or   </a:t>
            </a:r>
            <a:r>
              <a:rPr sz="1982" spc="-20" dirty="0">
                <a:latin typeface="Tahoma"/>
                <a:cs typeface="Tahoma"/>
              </a:rPr>
              <a:t>∆</a:t>
            </a:r>
            <a:r>
              <a:rPr sz="2081" b="1" spc="-30" baseline="-11904" dirty="0">
                <a:latin typeface="Arial Black"/>
                <a:cs typeface="Arial Black"/>
              </a:rPr>
              <a:t>Time </a:t>
            </a:r>
            <a:r>
              <a:rPr sz="1982" spc="89" dirty="0">
                <a:latin typeface="Tahoma"/>
                <a:cs typeface="Tahoma"/>
              </a:rPr>
              <a:t>= </a:t>
            </a:r>
            <a:r>
              <a:rPr sz="1982" b="1" spc="-89" dirty="0">
                <a:latin typeface="Arial Black"/>
                <a:cs typeface="Arial Black"/>
              </a:rPr>
              <a:t>Time</a:t>
            </a:r>
            <a:r>
              <a:rPr sz="1982" spc="-89" dirty="0">
                <a:latin typeface="Tahoma"/>
                <a:cs typeface="Tahoma"/>
              </a:rPr>
              <a:t>(</a:t>
            </a:r>
            <a:r>
              <a:rPr sz="1982" b="1" spc="-89" dirty="0">
                <a:latin typeface="Arial Black"/>
                <a:cs typeface="Arial Black"/>
              </a:rPr>
              <a:t>A</a:t>
            </a:r>
            <a:r>
              <a:rPr sz="2081" b="1" spc="-133" baseline="-11904" dirty="0">
                <a:latin typeface="Arial Black"/>
                <a:cs typeface="Arial Black"/>
              </a:rPr>
              <a:t>P</a:t>
            </a:r>
            <a:r>
              <a:rPr sz="1982" spc="-89" dirty="0">
                <a:latin typeface="Tahoma"/>
                <a:cs typeface="Tahoma"/>
              </a:rPr>
              <a:t>)</a:t>
            </a:r>
            <a:r>
              <a:rPr sz="1982" i="1" spc="-89" dirty="0">
                <a:latin typeface="Century Gothic"/>
                <a:cs typeface="Century Gothic"/>
              </a:rPr>
              <a:t>/</a:t>
            </a:r>
            <a:r>
              <a:rPr sz="1982" b="1" spc="-89" dirty="0">
                <a:latin typeface="Arial Black"/>
                <a:cs typeface="Arial Black"/>
              </a:rPr>
              <a:t>Time</a:t>
            </a:r>
            <a:r>
              <a:rPr sz="1982" spc="-89" dirty="0">
                <a:latin typeface="Tahoma"/>
                <a:cs typeface="Tahoma"/>
              </a:rPr>
              <a:t>(</a:t>
            </a:r>
            <a:r>
              <a:rPr sz="1982" b="1" spc="-89" dirty="0">
                <a:latin typeface="Arial Black"/>
                <a:cs typeface="Arial Black"/>
              </a:rPr>
              <a:t>A</a:t>
            </a:r>
            <a:r>
              <a:rPr sz="2081" b="1" spc="-133" baseline="-11904" dirty="0">
                <a:latin typeface="Arial Black"/>
                <a:cs typeface="Arial Black"/>
              </a:rPr>
              <a:t>S</a:t>
            </a:r>
            <a:r>
              <a:rPr sz="1982" spc="-89" dirty="0">
                <a:latin typeface="Tahoma"/>
                <a:cs typeface="Tahoma"/>
              </a:rPr>
              <a:t>) </a:t>
            </a:r>
            <a:r>
              <a:rPr sz="1982" spc="931" dirty="0">
                <a:latin typeface="Lucida Sans Unicode"/>
                <a:cs typeface="Lucida Sans Unicode"/>
              </a:rPr>
              <a:t>»</a:t>
            </a:r>
            <a:r>
              <a:rPr sz="1982" spc="-119" dirty="0">
                <a:latin typeface="Lucida Sans Unicode"/>
                <a:cs typeface="Lucida Sans Unicode"/>
              </a:rPr>
              <a:t> </a:t>
            </a:r>
            <a:r>
              <a:rPr sz="1982" spc="-99" dirty="0">
                <a:latin typeface="Tahoma"/>
                <a:cs typeface="Tahoma"/>
              </a:rPr>
              <a:t>1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163556" y="6107444"/>
            <a:ext cx="3997582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9977106" y="6565452"/>
            <a:ext cx="619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4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8892601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30504">
              <a:spcBef>
                <a:spcPts val="95"/>
              </a:spcBef>
            </a:pPr>
            <a:r>
              <a:rPr dirty="0"/>
              <a:t>New</a:t>
            </a:r>
            <a:r>
              <a:rPr spc="-135" dirty="0"/>
              <a:t> </a:t>
            </a:r>
            <a:r>
              <a:rPr spc="-10" dirty="0"/>
              <a:t>Streaming</a:t>
            </a:r>
            <a:r>
              <a:rPr spc="-125" dirty="0"/>
              <a:t> </a:t>
            </a:r>
            <a:r>
              <a:rPr spc="-10" dirty="0"/>
              <a:t>Switching</a:t>
            </a:r>
            <a:r>
              <a:rPr spc="-130" dirty="0"/>
              <a:t> </a:t>
            </a:r>
            <a:r>
              <a:rPr spc="-10" dirty="0"/>
              <a:t>Lemma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337050" y="4653660"/>
            <a:ext cx="4278630" cy="482600"/>
            <a:chOff x="2813050" y="4653660"/>
            <a:chExt cx="4278630" cy="482600"/>
          </a:xfrm>
        </p:grpSpPr>
        <p:sp>
          <p:nvSpPr>
            <p:cNvPr id="4" name="object 4"/>
            <p:cNvSpPr/>
            <p:nvPr/>
          </p:nvSpPr>
          <p:spPr>
            <a:xfrm>
              <a:off x="2819400" y="4660010"/>
              <a:ext cx="4265930" cy="457200"/>
            </a:xfrm>
            <a:custGeom>
              <a:avLst/>
              <a:gdLst/>
              <a:ahLst/>
              <a:cxnLst/>
              <a:rect l="l" t="t" r="r" b="b"/>
              <a:pathLst>
                <a:path w="4265930" h="457200">
                  <a:moveTo>
                    <a:pt x="4265930" y="0"/>
                  </a:moveTo>
                  <a:lnTo>
                    <a:pt x="426593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4265930" y="457200"/>
                  </a:lnTo>
                  <a:lnTo>
                    <a:pt x="42659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13050" y="4653660"/>
              <a:ext cx="4278630" cy="482600"/>
            </a:xfrm>
            <a:custGeom>
              <a:avLst/>
              <a:gdLst/>
              <a:ahLst/>
              <a:cxnLst/>
              <a:rect l="l" t="t" r="r" b="b"/>
              <a:pathLst>
                <a:path w="4278630" h="482600">
                  <a:moveTo>
                    <a:pt x="558800" y="0"/>
                  </a:moveTo>
                  <a:lnTo>
                    <a:pt x="558800" y="482600"/>
                  </a:lnTo>
                </a:path>
                <a:path w="4278630" h="482600">
                  <a:moveTo>
                    <a:pt x="1071879" y="0"/>
                  </a:moveTo>
                  <a:lnTo>
                    <a:pt x="1071879" y="482600"/>
                  </a:lnTo>
                </a:path>
                <a:path w="4278630" h="482600">
                  <a:moveTo>
                    <a:pt x="1529079" y="0"/>
                  </a:moveTo>
                  <a:lnTo>
                    <a:pt x="1529079" y="482600"/>
                  </a:lnTo>
                </a:path>
                <a:path w="4278630" h="482600">
                  <a:moveTo>
                    <a:pt x="2900679" y="0"/>
                  </a:moveTo>
                  <a:lnTo>
                    <a:pt x="2900679" y="482600"/>
                  </a:lnTo>
                </a:path>
                <a:path w="4278630" h="482600">
                  <a:moveTo>
                    <a:pt x="3738879" y="0"/>
                  </a:moveTo>
                  <a:lnTo>
                    <a:pt x="3738879" y="482600"/>
                  </a:lnTo>
                </a:path>
                <a:path w="4278630" h="482600">
                  <a:moveTo>
                    <a:pt x="6350" y="0"/>
                  </a:moveTo>
                  <a:lnTo>
                    <a:pt x="6350" y="482600"/>
                  </a:lnTo>
                </a:path>
                <a:path w="4278630" h="482600">
                  <a:moveTo>
                    <a:pt x="4272280" y="0"/>
                  </a:moveTo>
                  <a:lnTo>
                    <a:pt x="4272280" y="482600"/>
                  </a:lnTo>
                </a:path>
                <a:path w="4278630" h="482600">
                  <a:moveTo>
                    <a:pt x="0" y="6350"/>
                  </a:moveTo>
                  <a:lnTo>
                    <a:pt x="427863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13050" y="5117210"/>
              <a:ext cx="4278630" cy="0"/>
            </a:xfrm>
            <a:custGeom>
              <a:avLst/>
              <a:gdLst/>
              <a:ahLst/>
              <a:cxnLst/>
              <a:rect l="l" t="t" r="r" b="b"/>
              <a:pathLst>
                <a:path w="4278630">
                  <a:moveTo>
                    <a:pt x="0" y="0"/>
                  </a:moveTo>
                  <a:lnTo>
                    <a:pt x="427863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65957" y="4791201"/>
              <a:ext cx="255269" cy="2802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9484" y="4791201"/>
              <a:ext cx="254889" cy="2802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84244" y="4791201"/>
              <a:ext cx="254000" cy="28219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44236" y="4957698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6083" y="0"/>
                  </a:moveTo>
                  <a:lnTo>
                    <a:pt x="144399" y="0"/>
                  </a:lnTo>
                  <a:lnTo>
                    <a:pt x="140208" y="1143"/>
                  </a:lnTo>
                  <a:lnTo>
                    <a:pt x="137922" y="3556"/>
                  </a:lnTo>
                  <a:lnTo>
                    <a:pt x="135509" y="5842"/>
                  </a:lnTo>
                  <a:lnTo>
                    <a:pt x="134397" y="10287"/>
                  </a:lnTo>
                  <a:lnTo>
                    <a:pt x="134365" y="24130"/>
                  </a:lnTo>
                  <a:lnTo>
                    <a:pt x="135509" y="28701"/>
                  </a:lnTo>
                  <a:lnTo>
                    <a:pt x="140080" y="33274"/>
                  </a:lnTo>
                  <a:lnTo>
                    <a:pt x="144145" y="34417"/>
                  </a:lnTo>
                  <a:lnTo>
                    <a:pt x="155828" y="34417"/>
                  </a:lnTo>
                  <a:lnTo>
                    <a:pt x="160020" y="33274"/>
                  </a:lnTo>
                  <a:lnTo>
                    <a:pt x="162305" y="30861"/>
                  </a:lnTo>
                  <a:lnTo>
                    <a:pt x="164591" y="28575"/>
                  </a:lnTo>
                  <a:lnTo>
                    <a:pt x="165673" y="24130"/>
                  </a:lnTo>
                  <a:lnTo>
                    <a:pt x="165735" y="10287"/>
                  </a:lnTo>
                  <a:lnTo>
                    <a:pt x="164718" y="5714"/>
                  </a:lnTo>
                  <a:lnTo>
                    <a:pt x="160147" y="1143"/>
                  </a:lnTo>
                  <a:lnTo>
                    <a:pt x="156083" y="0"/>
                  </a:lnTo>
                  <a:close/>
                </a:path>
                <a:path w="165735" h="34925">
                  <a:moveTo>
                    <a:pt x="88900" y="0"/>
                  </a:moveTo>
                  <a:lnTo>
                    <a:pt x="77215" y="0"/>
                  </a:lnTo>
                  <a:lnTo>
                    <a:pt x="73151" y="1143"/>
                  </a:lnTo>
                  <a:lnTo>
                    <a:pt x="68452" y="5842"/>
                  </a:lnTo>
                  <a:lnTo>
                    <a:pt x="67341" y="10287"/>
                  </a:lnTo>
                  <a:lnTo>
                    <a:pt x="67310" y="24130"/>
                  </a:lnTo>
                  <a:lnTo>
                    <a:pt x="68452" y="28701"/>
                  </a:lnTo>
                  <a:lnTo>
                    <a:pt x="73025" y="33274"/>
                  </a:lnTo>
                  <a:lnTo>
                    <a:pt x="76962" y="34417"/>
                  </a:lnTo>
                  <a:lnTo>
                    <a:pt x="88646" y="34417"/>
                  </a:lnTo>
                  <a:lnTo>
                    <a:pt x="92837" y="33274"/>
                  </a:lnTo>
                  <a:lnTo>
                    <a:pt x="95123" y="30861"/>
                  </a:lnTo>
                  <a:lnTo>
                    <a:pt x="97409" y="28575"/>
                  </a:lnTo>
                  <a:lnTo>
                    <a:pt x="98490" y="24130"/>
                  </a:lnTo>
                  <a:lnTo>
                    <a:pt x="98551" y="10287"/>
                  </a:lnTo>
                  <a:lnTo>
                    <a:pt x="97409" y="5714"/>
                  </a:lnTo>
                  <a:lnTo>
                    <a:pt x="95123" y="3428"/>
                  </a:lnTo>
                  <a:lnTo>
                    <a:pt x="92963" y="1143"/>
                  </a:lnTo>
                  <a:lnTo>
                    <a:pt x="88900" y="0"/>
                  </a:lnTo>
                  <a:close/>
                </a:path>
                <a:path w="165735" h="34925">
                  <a:moveTo>
                    <a:pt x="21716" y="0"/>
                  </a:moveTo>
                  <a:lnTo>
                    <a:pt x="10033" y="0"/>
                  </a:lnTo>
                  <a:lnTo>
                    <a:pt x="5841" y="1143"/>
                  </a:lnTo>
                  <a:lnTo>
                    <a:pt x="3555" y="3556"/>
                  </a:lnTo>
                  <a:lnTo>
                    <a:pt x="1142" y="5842"/>
                  </a:lnTo>
                  <a:lnTo>
                    <a:pt x="31" y="10287"/>
                  </a:lnTo>
                  <a:lnTo>
                    <a:pt x="0" y="24130"/>
                  </a:lnTo>
                  <a:lnTo>
                    <a:pt x="1142" y="28701"/>
                  </a:lnTo>
                  <a:lnTo>
                    <a:pt x="5714" y="33274"/>
                  </a:lnTo>
                  <a:lnTo>
                    <a:pt x="9778" y="34417"/>
                  </a:lnTo>
                  <a:lnTo>
                    <a:pt x="21462" y="34417"/>
                  </a:lnTo>
                  <a:lnTo>
                    <a:pt x="25526" y="33274"/>
                  </a:lnTo>
                  <a:lnTo>
                    <a:pt x="30225" y="28575"/>
                  </a:lnTo>
                  <a:lnTo>
                    <a:pt x="31307" y="24130"/>
                  </a:lnTo>
                  <a:lnTo>
                    <a:pt x="31368" y="10287"/>
                  </a:lnTo>
                  <a:lnTo>
                    <a:pt x="30225" y="5714"/>
                  </a:lnTo>
                  <a:lnTo>
                    <a:pt x="25653" y="1143"/>
                  </a:lnTo>
                  <a:lnTo>
                    <a:pt x="21716" y="0"/>
                  </a:lnTo>
                  <a:close/>
                </a:path>
              </a:pathLst>
            </a:custGeom>
            <a:solidFill>
              <a:srgbClr val="07050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944236" y="4957698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0367" y="0"/>
                  </a:moveTo>
                  <a:lnTo>
                    <a:pt x="156083" y="0"/>
                  </a:lnTo>
                  <a:lnTo>
                    <a:pt x="160147" y="1143"/>
                  </a:lnTo>
                  <a:lnTo>
                    <a:pt x="162433" y="3428"/>
                  </a:lnTo>
                  <a:lnTo>
                    <a:pt x="164718" y="5714"/>
                  </a:lnTo>
                  <a:lnTo>
                    <a:pt x="165735" y="10287"/>
                  </a:lnTo>
                  <a:lnTo>
                    <a:pt x="165735" y="17018"/>
                  </a:lnTo>
                  <a:lnTo>
                    <a:pt x="165735" y="23875"/>
                  </a:lnTo>
                  <a:lnTo>
                    <a:pt x="164591" y="28575"/>
                  </a:lnTo>
                  <a:lnTo>
                    <a:pt x="162305" y="30861"/>
                  </a:lnTo>
                  <a:lnTo>
                    <a:pt x="160020" y="33274"/>
                  </a:lnTo>
                  <a:lnTo>
                    <a:pt x="155828" y="34417"/>
                  </a:lnTo>
                  <a:lnTo>
                    <a:pt x="149860" y="34417"/>
                  </a:lnTo>
                  <a:lnTo>
                    <a:pt x="144145" y="34417"/>
                  </a:lnTo>
                  <a:lnTo>
                    <a:pt x="140080" y="33274"/>
                  </a:lnTo>
                  <a:lnTo>
                    <a:pt x="137795" y="30987"/>
                  </a:lnTo>
                  <a:lnTo>
                    <a:pt x="135509" y="28701"/>
                  </a:lnTo>
                  <a:lnTo>
                    <a:pt x="134365" y="24130"/>
                  </a:lnTo>
                  <a:lnTo>
                    <a:pt x="134365" y="17399"/>
                  </a:lnTo>
                  <a:lnTo>
                    <a:pt x="134365" y="10413"/>
                  </a:lnTo>
                  <a:lnTo>
                    <a:pt x="135509" y="5842"/>
                  </a:lnTo>
                  <a:lnTo>
                    <a:pt x="137922" y="3556"/>
                  </a:lnTo>
                  <a:lnTo>
                    <a:pt x="140208" y="1143"/>
                  </a:lnTo>
                  <a:lnTo>
                    <a:pt x="144399" y="0"/>
                  </a:lnTo>
                  <a:lnTo>
                    <a:pt x="150367" y="0"/>
                  </a:lnTo>
                  <a:close/>
                </a:path>
                <a:path w="165735" h="34925">
                  <a:moveTo>
                    <a:pt x="83058" y="0"/>
                  </a:moveTo>
                  <a:lnTo>
                    <a:pt x="88900" y="0"/>
                  </a:lnTo>
                  <a:lnTo>
                    <a:pt x="92963" y="1143"/>
                  </a:lnTo>
                  <a:lnTo>
                    <a:pt x="95123" y="3428"/>
                  </a:lnTo>
                  <a:lnTo>
                    <a:pt x="97409" y="5714"/>
                  </a:lnTo>
                  <a:lnTo>
                    <a:pt x="98551" y="10287"/>
                  </a:lnTo>
                  <a:lnTo>
                    <a:pt x="98551" y="17018"/>
                  </a:lnTo>
                  <a:lnTo>
                    <a:pt x="98551" y="23875"/>
                  </a:lnTo>
                  <a:lnTo>
                    <a:pt x="97409" y="28575"/>
                  </a:lnTo>
                  <a:lnTo>
                    <a:pt x="95123" y="30861"/>
                  </a:lnTo>
                  <a:lnTo>
                    <a:pt x="92837" y="33274"/>
                  </a:lnTo>
                  <a:lnTo>
                    <a:pt x="88646" y="34417"/>
                  </a:lnTo>
                  <a:lnTo>
                    <a:pt x="82803" y="34417"/>
                  </a:lnTo>
                  <a:lnTo>
                    <a:pt x="76962" y="34417"/>
                  </a:lnTo>
                  <a:lnTo>
                    <a:pt x="73025" y="33274"/>
                  </a:lnTo>
                  <a:lnTo>
                    <a:pt x="70738" y="30987"/>
                  </a:lnTo>
                  <a:lnTo>
                    <a:pt x="68452" y="28701"/>
                  </a:lnTo>
                  <a:lnTo>
                    <a:pt x="67310" y="24130"/>
                  </a:lnTo>
                  <a:lnTo>
                    <a:pt x="67310" y="17399"/>
                  </a:lnTo>
                  <a:lnTo>
                    <a:pt x="67310" y="10413"/>
                  </a:lnTo>
                  <a:lnTo>
                    <a:pt x="68452" y="5842"/>
                  </a:lnTo>
                  <a:lnTo>
                    <a:pt x="70738" y="3556"/>
                  </a:lnTo>
                  <a:lnTo>
                    <a:pt x="73151" y="1143"/>
                  </a:lnTo>
                  <a:lnTo>
                    <a:pt x="77215" y="0"/>
                  </a:lnTo>
                  <a:lnTo>
                    <a:pt x="83058" y="0"/>
                  </a:lnTo>
                  <a:close/>
                </a:path>
                <a:path w="165735" h="34925">
                  <a:moveTo>
                    <a:pt x="15875" y="0"/>
                  </a:moveTo>
                  <a:lnTo>
                    <a:pt x="21716" y="0"/>
                  </a:lnTo>
                  <a:lnTo>
                    <a:pt x="25653" y="1143"/>
                  </a:lnTo>
                  <a:lnTo>
                    <a:pt x="27939" y="3428"/>
                  </a:lnTo>
                  <a:lnTo>
                    <a:pt x="30225" y="5714"/>
                  </a:lnTo>
                  <a:lnTo>
                    <a:pt x="31368" y="10287"/>
                  </a:lnTo>
                  <a:lnTo>
                    <a:pt x="31368" y="17018"/>
                  </a:lnTo>
                  <a:lnTo>
                    <a:pt x="31368" y="23875"/>
                  </a:lnTo>
                  <a:lnTo>
                    <a:pt x="30225" y="28575"/>
                  </a:lnTo>
                  <a:lnTo>
                    <a:pt x="27939" y="30861"/>
                  </a:lnTo>
                  <a:lnTo>
                    <a:pt x="25526" y="33274"/>
                  </a:lnTo>
                  <a:lnTo>
                    <a:pt x="21462" y="34417"/>
                  </a:lnTo>
                  <a:lnTo>
                    <a:pt x="15493" y="34417"/>
                  </a:lnTo>
                  <a:lnTo>
                    <a:pt x="9778" y="34417"/>
                  </a:lnTo>
                  <a:lnTo>
                    <a:pt x="5714" y="33274"/>
                  </a:lnTo>
                  <a:lnTo>
                    <a:pt x="3428" y="30987"/>
                  </a:lnTo>
                  <a:lnTo>
                    <a:pt x="1142" y="28701"/>
                  </a:lnTo>
                  <a:lnTo>
                    <a:pt x="0" y="24130"/>
                  </a:lnTo>
                  <a:lnTo>
                    <a:pt x="0" y="17399"/>
                  </a:lnTo>
                  <a:lnTo>
                    <a:pt x="0" y="10413"/>
                  </a:lnTo>
                  <a:lnTo>
                    <a:pt x="1142" y="5842"/>
                  </a:lnTo>
                  <a:lnTo>
                    <a:pt x="3555" y="3556"/>
                  </a:lnTo>
                  <a:lnTo>
                    <a:pt x="5841" y="1143"/>
                  </a:lnTo>
                  <a:lnTo>
                    <a:pt x="10033" y="0"/>
                  </a:lnTo>
                  <a:lnTo>
                    <a:pt x="15875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09055" y="4791201"/>
              <a:ext cx="444119" cy="2992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7152" y="4791201"/>
              <a:ext cx="294386" cy="29921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526541" y="1382013"/>
            <a:ext cx="9037955" cy="4163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this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work: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overcome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limitations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265" indent="-456565">
              <a:lnSpc>
                <a:spcPts val="3354"/>
              </a:lnSpc>
              <a:spcBef>
                <a:spcPts val="1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New</a:t>
            </a:r>
            <a:r>
              <a:rPr sz="2800" b="1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switching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lemma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𝑂(log</a:t>
            </a:r>
            <a:r>
              <a:rPr sz="2800" kern="0" spc="-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5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5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𝑆/𝑁)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469265" indent="-456565">
              <a:lnSpc>
                <a:spcPts val="3354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Tight</a:t>
            </a:r>
            <a:r>
              <a:rPr sz="28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(up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poly-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log</a:t>
            </a: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factors):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26465" lvl="1" indent="-456565">
              <a:lnSpc>
                <a:spcPts val="2875"/>
              </a:lnSpc>
              <a:spcBef>
                <a:spcPts val="4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Algorithm:</a:t>
            </a:r>
            <a:r>
              <a:rPr sz="24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store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first</a:t>
            </a:r>
            <a:r>
              <a:rPr sz="2400" b="1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kern="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elements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look</a:t>
            </a:r>
            <a:r>
              <a:rPr sz="24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collision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5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endParaRPr sz="24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927100">
              <a:lnSpc>
                <a:spcPts val="2875"/>
              </a:lnSpc>
            </a:pP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elements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26465" lvl="1" indent="-456565">
              <a:lnSpc>
                <a:spcPts val="2865"/>
              </a:lnSpc>
              <a:spcBef>
                <a:spcPts val="1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Advantage:</a:t>
            </a:r>
            <a:r>
              <a:rPr sz="24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≈</a:t>
            </a:r>
            <a:r>
              <a:rPr sz="24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400" kern="0" spc="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4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-25" dirty="0">
                <a:solidFill>
                  <a:srgbClr val="FF0000"/>
                </a:solidFill>
                <a:latin typeface="Cambria Math"/>
                <a:cs typeface="Cambria Math"/>
              </a:rPr>
              <a:t>𝑆/𝑁</a:t>
            </a:r>
            <a:endParaRPr sz="24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469265" indent="-456565">
              <a:lnSpc>
                <a:spcPts val="3345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Note: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when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r>
              <a:rPr sz="2800" kern="0" spc="1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r>
              <a:rPr sz="2800" kern="0" spc="8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,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we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get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(original)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switching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lemma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endParaRPr sz="32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45"/>
              </a:spcBef>
            </a:pPr>
            <a:endParaRPr sz="26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R="1003300" algn="ctr"/>
            <a:r>
              <a:rPr sz="2800" kern="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44161" y="5622798"/>
            <a:ext cx="2438400" cy="247015"/>
          </a:xfrm>
          <a:custGeom>
            <a:avLst/>
            <a:gdLst/>
            <a:ahLst/>
            <a:cxnLst/>
            <a:rect l="l" t="t" r="r" b="b"/>
            <a:pathLst>
              <a:path w="2438400" h="247014">
                <a:moveTo>
                  <a:pt x="0" y="246887"/>
                </a:moveTo>
                <a:lnTo>
                  <a:pt x="1625" y="198839"/>
                </a:lnTo>
                <a:lnTo>
                  <a:pt x="6048" y="159600"/>
                </a:lnTo>
                <a:lnTo>
                  <a:pt x="12590" y="133145"/>
                </a:lnTo>
                <a:lnTo>
                  <a:pt x="20574" y="123443"/>
                </a:lnTo>
                <a:lnTo>
                  <a:pt x="1198626" y="123443"/>
                </a:lnTo>
                <a:lnTo>
                  <a:pt x="1206609" y="113742"/>
                </a:lnTo>
                <a:lnTo>
                  <a:pt x="1213151" y="87287"/>
                </a:lnTo>
                <a:lnTo>
                  <a:pt x="1217574" y="48048"/>
                </a:lnTo>
                <a:lnTo>
                  <a:pt x="1219200" y="0"/>
                </a:lnTo>
                <a:lnTo>
                  <a:pt x="1220825" y="48048"/>
                </a:lnTo>
                <a:lnTo>
                  <a:pt x="1225248" y="87287"/>
                </a:lnTo>
                <a:lnTo>
                  <a:pt x="1231790" y="113742"/>
                </a:lnTo>
                <a:lnTo>
                  <a:pt x="1239774" y="123443"/>
                </a:lnTo>
                <a:lnTo>
                  <a:pt x="2417826" y="123443"/>
                </a:lnTo>
                <a:lnTo>
                  <a:pt x="2425809" y="133145"/>
                </a:lnTo>
                <a:lnTo>
                  <a:pt x="2432351" y="159600"/>
                </a:lnTo>
                <a:lnTo>
                  <a:pt x="2436774" y="198839"/>
                </a:lnTo>
                <a:lnTo>
                  <a:pt x="2438400" y="246887"/>
                </a:lnTo>
              </a:path>
            </a:pathLst>
          </a:custGeom>
          <a:ln w="19050">
            <a:solidFill>
              <a:srgbClr val="070504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337050" y="5983503"/>
            <a:ext cx="2451100" cy="482600"/>
            <a:chOff x="2813050" y="5983503"/>
            <a:chExt cx="2451100" cy="482600"/>
          </a:xfrm>
        </p:grpSpPr>
        <p:sp>
          <p:nvSpPr>
            <p:cNvPr id="17" name="object 17"/>
            <p:cNvSpPr/>
            <p:nvPr/>
          </p:nvSpPr>
          <p:spPr>
            <a:xfrm>
              <a:off x="2819400" y="5989853"/>
              <a:ext cx="2439035" cy="457834"/>
            </a:xfrm>
            <a:custGeom>
              <a:avLst/>
              <a:gdLst/>
              <a:ahLst/>
              <a:cxnLst/>
              <a:rect l="l" t="t" r="r" b="b"/>
              <a:pathLst>
                <a:path w="2439035" h="457835">
                  <a:moveTo>
                    <a:pt x="1054417" y="0"/>
                  </a:moveTo>
                  <a:lnTo>
                    <a:pt x="495960" y="0"/>
                  </a:lnTo>
                  <a:lnTo>
                    <a:pt x="0" y="0"/>
                  </a:lnTo>
                  <a:lnTo>
                    <a:pt x="0" y="457212"/>
                  </a:lnTo>
                  <a:lnTo>
                    <a:pt x="495935" y="457212"/>
                  </a:lnTo>
                  <a:lnTo>
                    <a:pt x="1054417" y="457212"/>
                  </a:lnTo>
                  <a:lnTo>
                    <a:pt x="1054417" y="0"/>
                  </a:lnTo>
                  <a:close/>
                </a:path>
                <a:path w="2439035" h="457835">
                  <a:moveTo>
                    <a:pt x="2438412" y="0"/>
                  </a:moveTo>
                  <a:lnTo>
                    <a:pt x="1713496" y="0"/>
                  </a:lnTo>
                  <a:lnTo>
                    <a:pt x="1054481" y="0"/>
                  </a:lnTo>
                  <a:lnTo>
                    <a:pt x="1054481" y="457212"/>
                  </a:lnTo>
                  <a:lnTo>
                    <a:pt x="1713484" y="457212"/>
                  </a:lnTo>
                  <a:lnTo>
                    <a:pt x="2438412" y="457212"/>
                  </a:lnTo>
                  <a:lnTo>
                    <a:pt x="2438412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813050" y="5983503"/>
              <a:ext cx="2451100" cy="482600"/>
            </a:xfrm>
            <a:custGeom>
              <a:avLst/>
              <a:gdLst/>
              <a:ahLst/>
              <a:cxnLst/>
              <a:rect l="l" t="t" r="r" b="b"/>
              <a:pathLst>
                <a:path w="2451100" h="482600">
                  <a:moveTo>
                    <a:pt x="502285" y="0"/>
                  </a:moveTo>
                  <a:lnTo>
                    <a:pt x="502285" y="482600"/>
                  </a:lnTo>
                </a:path>
                <a:path w="2451100" h="482600">
                  <a:moveTo>
                    <a:pt x="1060830" y="0"/>
                  </a:moveTo>
                  <a:lnTo>
                    <a:pt x="1060830" y="482600"/>
                  </a:lnTo>
                </a:path>
                <a:path w="2451100" h="482600">
                  <a:moveTo>
                    <a:pt x="1719834" y="0"/>
                  </a:moveTo>
                  <a:lnTo>
                    <a:pt x="1719834" y="482600"/>
                  </a:lnTo>
                </a:path>
                <a:path w="2451100" h="482600">
                  <a:moveTo>
                    <a:pt x="6350" y="0"/>
                  </a:moveTo>
                  <a:lnTo>
                    <a:pt x="6350" y="482600"/>
                  </a:lnTo>
                </a:path>
                <a:path w="2451100" h="482600">
                  <a:moveTo>
                    <a:pt x="2444750" y="0"/>
                  </a:moveTo>
                  <a:lnTo>
                    <a:pt x="2444750" y="482600"/>
                  </a:lnTo>
                </a:path>
                <a:path w="2451100" h="482600">
                  <a:moveTo>
                    <a:pt x="0" y="6350"/>
                  </a:moveTo>
                  <a:lnTo>
                    <a:pt x="24511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813050" y="6447053"/>
              <a:ext cx="2451100" cy="0"/>
            </a:xfrm>
            <a:custGeom>
              <a:avLst/>
              <a:gdLst/>
              <a:ahLst/>
              <a:cxnLst/>
              <a:rect l="l" t="t" r="r" b="b"/>
              <a:pathLst>
                <a:path w="2451100">
                  <a:moveTo>
                    <a:pt x="0" y="0"/>
                  </a:moveTo>
                  <a:lnTo>
                    <a:pt x="24511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38145" y="6120993"/>
              <a:ext cx="255142" cy="2803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511930" y="6287528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6083" y="0"/>
                  </a:moveTo>
                  <a:lnTo>
                    <a:pt x="144399" y="0"/>
                  </a:lnTo>
                  <a:lnTo>
                    <a:pt x="140208" y="1168"/>
                  </a:lnTo>
                  <a:lnTo>
                    <a:pt x="137922" y="3492"/>
                  </a:lnTo>
                  <a:lnTo>
                    <a:pt x="135509" y="5829"/>
                  </a:lnTo>
                  <a:lnTo>
                    <a:pt x="134425" y="10223"/>
                  </a:lnTo>
                  <a:lnTo>
                    <a:pt x="134366" y="24155"/>
                  </a:lnTo>
                  <a:lnTo>
                    <a:pt x="135509" y="28676"/>
                  </a:lnTo>
                  <a:lnTo>
                    <a:pt x="140081" y="33235"/>
                  </a:lnTo>
                  <a:lnTo>
                    <a:pt x="144145" y="34378"/>
                  </a:lnTo>
                  <a:lnTo>
                    <a:pt x="155829" y="34378"/>
                  </a:lnTo>
                  <a:lnTo>
                    <a:pt x="160020" y="33210"/>
                  </a:lnTo>
                  <a:lnTo>
                    <a:pt x="164592" y="28549"/>
                  </a:lnTo>
                  <a:lnTo>
                    <a:pt x="165675" y="24155"/>
                  </a:lnTo>
                  <a:lnTo>
                    <a:pt x="165735" y="10223"/>
                  </a:lnTo>
                  <a:lnTo>
                    <a:pt x="164592" y="5702"/>
                  </a:lnTo>
                  <a:lnTo>
                    <a:pt x="162433" y="3416"/>
                  </a:lnTo>
                  <a:lnTo>
                    <a:pt x="160147" y="1142"/>
                  </a:lnTo>
                  <a:lnTo>
                    <a:pt x="156083" y="0"/>
                  </a:lnTo>
                  <a:close/>
                </a:path>
                <a:path w="165735" h="34925">
                  <a:moveTo>
                    <a:pt x="88900" y="0"/>
                  </a:moveTo>
                  <a:lnTo>
                    <a:pt x="77216" y="0"/>
                  </a:lnTo>
                  <a:lnTo>
                    <a:pt x="73152" y="1168"/>
                  </a:lnTo>
                  <a:lnTo>
                    <a:pt x="70739" y="3492"/>
                  </a:lnTo>
                  <a:lnTo>
                    <a:pt x="68453" y="5829"/>
                  </a:lnTo>
                  <a:lnTo>
                    <a:pt x="67369" y="10223"/>
                  </a:lnTo>
                  <a:lnTo>
                    <a:pt x="67310" y="24155"/>
                  </a:lnTo>
                  <a:lnTo>
                    <a:pt x="68453" y="28676"/>
                  </a:lnTo>
                  <a:lnTo>
                    <a:pt x="73025" y="33235"/>
                  </a:lnTo>
                  <a:lnTo>
                    <a:pt x="76962" y="34378"/>
                  </a:lnTo>
                  <a:lnTo>
                    <a:pt x="88646" y="34378"/>
                  </a:lnTo>
                  <a:lnTo>
                    <a:pt x="92837" y="33210"/>
                  </a:lnTo>
                  <a:lnTo>
                    <a:pt x="97409" y="28549"/>
                  </a:lnTo>
                  <a:lnTo>
                    <a:pt x="98492" y="24155"/>
                  </a:lnTo>
                  <a:lnTo>
                    <a:pt x="98552" y="10223"/>
                  </a:lnTo>
                  <a:lnTo>
                    <a:pt x="97409" y="5702"/>
                  </a:lnTo>
                  <a:lnTo>
                    <a:pt x="95123" y="3416"/>
                  </a:lnTo>
                  <a:lnTo>
                    <a:pt x="92964" y="1142"/>
                  </a:lnTo>
                  <a:lnTo>
                    <a:pt x="88900" y="0"/>
                  </a:lnTo>
                  <a:close/>
                </a:path>
                <a:path w="165735" h="34925">
                  <a:moveTo>
                    <a:pt x="21717" y="0"/>
                  </a:moveTo>
                  <a:lnTo>
                    <a:pt x="10033" y="0"/>
                  </a:lnTo>
                  <a:lnTo>
                    <a:pt x="5842" y="1168"/>
                  </a:lnTo>
                  <a:lnTo>
                    <a:pt x="3556" y="3492"/>
                  </a:lnTo>
                  <a:lnTo>
                    <a:pt x="1143" y="5829"/>
                  </a:lnTo>
                  <a:lnTo>
                    <a:pt x="59" y="10223"/>
                  </a:lnTo>
                  <a:lnTo>
                    <a:pt x="0" y="24155"/>
                  </a:lnTo>
                  <a:lnTo>
                    <a:pt x="1143" y="28676"/>
                  </a:lnTo>
                  <a:lnTo>
                    <a:pt x="5715" y="33235"/>
                  </a:lnTo>
                  <a:lnTo>
                    <a:pt x="9779" y="34378"/>
                  </a:lnTo>
                  <a:lnTo>
                    <a:pt x="21463" y="34378"/>
                  </a:lnTo>
                  <a:lnTo>
                    <a:pt x="31369" y="10223"/>
                  </a:lnTo>
                  <a:lnTo>
                    <a:pt x="30226" y="5702"/>
                  </a:lnTo>
                  <a:lnTo>
                    <a:pt x="25654" y="1142"/>
                  </a:lnTo>
                  <a:lnTo>
                    <a:pt x="21717" y="0"/>
                  </a:lnTo>
                  <a:close/>
                </a:path>
              </a:pathLst>
            </a:custGeom>
            <a:solidFill>
              <a:srgbClr val="07050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511930" y="6287528"/>
              <a:ext cx="165735" cy="34925"/>
            </a:xfrm>
            <a:custGeom>
              <a:avLst/>
              <a:gdLst/>
              <a:ahLst/>
              <a:cxnLst/>
              <a:rect l="l" t="t" r="r" b="b"/>
              <a:pathLst>
                <a:path w="165735" h="34925">
                  <a:moveTo>
                    <a:pt x="150368" y="0"/>
                  </a:moveTo>
                  <a:lnTo>
                    <a:pt x="156083" y="0"/>
                  </a:lnTo>
                  <a:lnTo>
                    <a:pt x="160147" y="1142"/>
                  </a:lnTo>
                  <a:lnTo>
                    <a:pt x="162433" y="3416"/>
                  </a:lnTo>
                  <a:lnTo>
                    <a:pt x="164592" y="5702"/>
                  </a:lnTo>
                  <a:lnTo>
                    <a:pt x="165735" y="10223"/>
                  </a:lnTo>
                  <a:lnTo>
                    <a:pt x="165735" y="16967"/>
                  </a:lnTo>
                  <a:lnTo>
                    <a:pt x="165735" y="23914"/>
                  </a:lnTo>
                  <a:lnTo>
                    <a:pt x="164592" y="28549"/>
                  </a:lnTo>
                  <a:lnTo>
                    <a:pt x="162306" y="30886"/>
                  </a:lnTo>
                  <a:lnTo>
                    <a:pt x="160020" y="33210"/>
                  </a:lnTo>
                  <a:lnTo>
                    <a:pt x="155829" y="34378"/>
                  </a:lnTo>
                  <a:lnTo>
                    <a:pt x="149860" y="34378"/>
                  </a:lnTo>
                  <a:lnTo>
                    <a:pt x="144145" y="34378"/>
                  </a:lnTo>
                  <a:lnTo>
                    <a:pt x="140081" y="33235"/>
                  </a:lnTo>
                  <a:lnTo>
                    <a:pt x="137795" y="30949"/>
                  </a:lnTo>
                  <a:lnTo>
                    <a:pt x="135509" y="28676"/>
                  </a:lnTo>
                  <a:lnTo>
                    <a:pt x="134366" y="24155"/>
                  </a:lnTo>
                  <a:lnTo>
                    <a:pt x="134366" y="17411"/>
                  </a:lnTo>
                  <a:lnTo>
                    <a:pt x="134366" y="10464"/>
                  </a:lnTo>
                  <a:lnTo>
                    <a:pt x="135509" y="5829"/>
                  </a:lnTo>
                  <a:lnTo>
                    <a:pt x="137922" y="3492"/>
                  </a:lnTo>
                  <a:lnTo>
                    <a:pt x="140208" y="1168"/>
                  </a:lnTo>
                  <a:lnTo>
                    <a:pt x="144399" y="0"/>
                  </a:lnTo>
                  <a:lnTo>
                    <a:pt x="150368" y="0"/>
                  </a:lnTo>
                  <a:close/>
                </a:path>
                <a:path w="165735" h="34925">
                  <a:moveTo>
                    <a:pt x="83058" y="0"/>
                  </a:moveTo>
                  <a:lnTo>
                    <a:pt x="88900" y="0"/>
                  </a:lnTo>
                  <a:lnTo>
                    <a:pt x="92964" y="1142"/>
                  </a:lnTo>
                  <a:lnTo>
                    <a:pt x="95123" y="3416"/>
                  </a:lnTo>
                  <a:lnTo>
                    <a:pt x="97409" y="5702"/>
                  </a:lnTo>
                  <a:lnTo>
                    <a:pt x="98552" y="10223"/>
                  </a:lnTo>
                  <a:lnTo>
                    <a:pt x="98552" y="16967"/>
                  </a:lnTo>
                  <a:lnTo>
                    <a:pt x="98552" y="23914"/>
                  </a:lnTo>
                  <a:lnTo>
                    <a:pt x="97409" y="28549"/>
                  </a:lnTo>
                  <a:lnTo>
                    <a:pt x="95123" y="30886"/>
                  </a:lnTo>
                  <a:lnTo>
                    <a:pt x="92837" y="33210"/>
                  </a:lnTo>
                  <a:lnTo>
                    <a:pt x="88646" y="34378"/>
                  </a:lnTo>
                  <a:lnTo>
                    <a:pt x="82804" y="34378"/>
                  </a:lnTo>
                  <a:lnTo>
                    <a:pt x="76962" y="34378"/>
                  </a:lnTo>
                  <a:lnTo>
                    <a:pt x="73025" y="33235"/>
                  </a:lnTo>
                  <a:lnTo>
                    <a:pt x="70739" y="30949"/>
                  </a:lnTo>
                  <a:lnTo>
                    <a:pt x="68453" y="28676"/>
                  </a:lnTo>
                  <a:lnTo>
                    <a:pt x="67310" y="24155"/>
                  </a:lnTo>
                  <a:lnTo>
                    <a:pt x="67310" y="17411"/>
                  </a:lnTo>
                  <a:lnTo>
                    <a:pt x="67310" y="10464"/>
                  </a:lnTo>
                  <a:lnTo>
                    <a:pt x="68453" y="5829"/>
                  </a:lnTo>
                  <a:lnTo>
                    <a:pt x="70739" y="3492"/>
                  </a:lnTo>
                  <a:lnTo>
                    <a:pt x="73152" y="1168"/>
                  </a:lnTo>
                  <a:lnTo>
                    <a:pt x="77216" y="0"/>
                  </a:lnTo>
                  <a:lnTo>
                    <a:pt x="83058" y="0"/>
                  </a:lnTo>
                  <a:close/>
                </a:path>
                <a:path w="165735" h="34925">
                  <a:moveTo>
                    <a:pt x="15875" y="0"/>
                  </a:moveTo>
                  <a:lnTo>
                    <a:pt x="21717" y="0"/>
                  </a:lnTo>
                  <a:lnTo>
                    <a:pt x="25654" y="1142"/>
                  </a:lnTo>
                  <a:lnTo>
                    <a:pt x="27940" y="3416"/>
                  </a:lnTo>
                  <a:lnTo>
                    <a:pt x="30226" y="5702"/>
                  </a:lnTo>
                  <a:lnTo>
                    <a:pt x="31369" y="10223"/>
                  </a:lnTo>
                  <a:lnTo>
                    <a:pt x="31369" y="16967"/>
                  </a:lnTo>
                  <a:lnTo>
                    <a:pt x="31369" y="23914"/>
                  </a:lnTo>
                  <a:lnTo>
                    <a:pt x="30226" y="28549"/>
                  </a:lnTo>
                  <a:lnTo>
                    <a:pt x="27940" y="30886"/>
                  </a:lnTo>
                  <a:lnTo>
                    <a:pt x="25527" y="33210"/>
                  </a:lnTo>
                  <a:lnTo>
                    <a:pt x="21463" y="34378"/>
                  </a:lnTo>
                  <a:lnTo>
                    <a:pt x="15494" y="34378"/>
                  </a:lnTo>
                  <a:lnTo>
                    <a:pt x="9779" y="34378"/>
                  </a:lnTo>
                  <a:lnTo>
                    <a:pt x="5715" y="33235"/>
                  </a:lnTo>
                  <a:lnTo>
                    <a:pt x="3429" y="30949"/>
                  </a:lnTo>
                  <a:lnTo>
                    <a:pt x="1143" y="28676"/>
                  </a:lnTo>
                  <a:lnTo>
                    <a:pt x="0" y="24155"/>
                  </a:lnTo>
                  <a:lnTo>
                    <a:pt x="0" y="17411"/>
                  </a:lnTo>
                  <a:lnTo>
                    <a:pt x="0" y="10464"/>
                  </a:lnTo>
                  <a:lnTo>
                    <a:pt x="1143" y="5829"/>
                  </a:lnTo>
                  <a:lnTo>
                    <a:pt x="3556" y="3492"/>
                  </a:lnTo>
                  <a:lnTo>
                    <a:pt x="5842" y="1168"/>
                  </a:lnTo>
                  <a:lnTo>
                    <a:pt x="10033" y="0"/>
                  </a:lnTo>
                  <a:lnTo>
                    <a:pt x="15875" y="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97705" y="6120993"/>
              <a:ext cx="407543" cy="28223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772151" y="6120993"/>
              <a:ext cx="246253" cy="282232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dirty="0"/>
              <a:pPr marL="38100">
                <a:lnSpc>
                  <a:spcPts val="955"/>
                </a:lnSpc>
              </a:pPr>
              <a:t>70</a:t>
            </a:fld>
            <a:endParaRPr kern="0" dirty="0"/>
          </a:p>
        </p:txBody>
      </p:sp>
    </p:spTree>
    <p:extLst>
      <p:ext uri="{BB962C8B-B14F-4D97-AF65-F5344CB8AC3E}">
        <p14:creationId xmlns:p14="http://schemas.microsoft.com/office/powerpoint/2010/main" val="133550024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8" y="572739"/>
            <a:ext cx="10815484" cy="1976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" y="3321722"/>
            <a:ext cx="11169445" cy="26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52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8" y="572739"/>
            <a:ext cx="10815484" cy="1976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258" y="3321722"/>
            <a:ext cx="11169445" cy="261538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11179" y="3102459"/>
                <a:ext cx="9769642" cy="305390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 smtClean="0"/>
                  <a:t>Question: </a:t>
                </a:r>
                <a:r>
                  <a:rPr lang="en-US" sz="3200" dirty="0" smtClean="0"/>
                  <a:t>Suppose the attacker is space bounded and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 so that the attacker cannot store all of the random </a:t>
                </a:r>
                <a:r>
                  <a:rPr lang="en-US" sz="3200" dirty="0" err="1" smtClean="0"/>
                  <a:t>nonces</a:t>
                </a:r>
                <a:r>
                  <a:rPr lang="en-US" sz="3200" dirty="0" smtClean="0"/>
                  <a:t>. Can we prove a tighter security bound?</a:t>
                </a:r>
                <a:endParaRPr lang="en-US" sz="32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179" y="3102459"/>
                <a:ext cx="9769642" cy="3053906"/>
              </a:xfrm>
              <a:prstGeom prst="rect">
                <a:avLst/>
              </a:prstGeom>
              <a:blipFill>
                <a:blip r:embed="rId4"/>
                <a:stretch>
                  <a:fillRect l="-623" r="-1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08194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77" y="33946"/>
            <a:ext cx="10933471" cy="349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77" y="3814643"/>
            <a:ext cx="11169445" cy="26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5801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367" y="211328"/>
            <a:ext cx="3326129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dirty="0"/>
              <a:t>CC</a:t>
            </a:r>
            <a:r>
              <a:rPr spc="-55" dirty="0"/>
              <a:t> </a:t>
            </a:r>
            <a:r>
              <a:rPr dirty="0">
                <a:solidFill>
                  <a:srgbClr val="006FC0"/>
                </a:solidFill>
              </a:rPr>
              <a:t>→</a:t>
            </a:r>
            <a:r>
              <a:rPr spc="-40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Streaming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4640" y="934974"/>
            <a:ext cx="8911590" cy="36753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390525" indent="-342265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Main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idea: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reduce</a:t>
            </a:r>
            <a:r>
              <a:rPr sz="2800" b="1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communication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complexity</a:t>
            </a:r>
            <a:r>
              <a:rPr sz="2800" b="1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(</a:t>
            </a:r>
            <a:r>
              <a:rPr sz="2800" b="1" kern="0" spc="-20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)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problem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(with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strong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lower</a:t>
            </a:r>
            <a:r>
              <a:rPr sz="2800" b="1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bounds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)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General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reduction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framework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25" dirty="0">
                <a:solidFill>
                  <a:srgbClr val="070504"/>
                </a:solidFill>
                <a:latin typeface="Calibri"/>
                <a:cs typeface="Calibri"/>
              </a:rPr>
              <a:t>one-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way</a:t>
            </a:r>
            <a:r>
              <a:rPr sz="2800" b="1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problem: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lvl="1" indent="-342265">
              <a:spcBef>
                <a:spcPts val="3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Alice,</a:t>
            </a:r>
            <a:r>
              <a:rPr sz="24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Bob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solve</a:t>
            </a:r>
            <a:r>
              <a:rPr sz="2400" b="1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r>
              <a:rPr sz="2400" b="1" kern="0" spc="-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problem</a:t>
            </a:r>
            <a:r>
              <a:rPr sz="2400" b="1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given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access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400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4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algorithm: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lvl="1" indent="-342265"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View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concatenated</a:t>
            </a:r>
            <a:r>
              <a:rPr sz="24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inputs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as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 stream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marR="46355" lvl="1" indent="-342265"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Alice</a:t>
            </a:r>
            <a:r>
              <a:rPr sz="24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simulates</a:t>
            </a:r>
            <a:r>
              <a:rPr sz="2400" b="1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4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algorithm</a:t>
            </a:r>
            <a:r>
              <a:rPr sz="24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on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her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input,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passes</a:t>
            </a:r>
            <a:r>
              <a:rPr sz="24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state</a:t>
            </a:r>
            <a:r>
              <a:rPr sz="24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to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Bob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which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continues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simulation,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outputs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result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30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25" algn="ctr">
              <a:tabLst>
                <a:tab pos="2963545" algn="l"/>
                <a:tab pos="5163185" algn="l"/>
              </a:tabLst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Alice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	S</a:t>
            </a:r>
            <a:r>
              <a:rPr sz="28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bits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Bob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8524" y="4682364"/>
            <a:ext cx="7232650" cy="1668145"/>
            <a:chOff x="694524" y="4682363"/>
            <a:chExt cx="7232650" cy="1668145"/>
          </a:xfrm>
        </p:grpSpPr>
        <p:sp>
          <p:nvSpPr>
            <p:cNvPr id="5" name="object 5"/>
            <p:cNvSpPr/>
            <p:nvPr/>
          </p:nvSpPr>
          <p:spPr>
            <a:xfrm>
              <a:off x="2192020" y="5873661"/>
              <a:ext cx="3047365" cy="457200"/>
            </a:xfrm>
            <a:custGeom>
              <a:avLst/>
              <a:gdLst/>
              <a:ahLst/>
              <a:cxnLst/>
              <a:rect l="l" t="t" r="r" b="b"/>
              <a:pathLst>
                <a:path w="3047365" h="457200">
                  <a:moveTo>
                    <a:pt x="3047365" y="0"/>
                  </a:moveTo>
                  <a:lnTo>
                    <a:pt x="1980565" y="0"/>
                  </a:lnTo>
                  <a:lnTo>
                    <a:pt x="1294765" y="0"/>
                  </a:lnTo>
                  <a:lnTo>
                    <a:pt x="55245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552450" y="457200"/>
                  </a:lnTo>
                  <a:lnTo>
                    <a:pt x="1294765" y="457200"/>
                  </a:lnTo>
                  <a:lnTo>
                    <a:pt x="1980565" y="457200"/>
                  </a:lnTo>
                  <a:lnTo>
                    <a:pt x="3047365" y="457200"/>
                  </a:lnTo>
                  <a:lnTo>
                    <a:pt x="30473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39385" y="5873661"/>
              <a:ext cx="1218565" cy="457200"/>
            </a:xfrm>
            <a:custGeom>
              <a:avLst/>
              <a:gdLst/>
              <a:ahLst/>
              <a:cxnLst/>
              <a:rect l="l" t="t" r="r" b="b"/>
              <a:pathLst>
                <a:path w="1218564" h="457200">
                  <a:moveTo>
                    <a:pt x="1218565" y="0"/>
                  </a:moveTo>
                  <a:lnTo>
                    <a:pt x="685165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685165" y="457200"/>
                  </a:lnTo>
                  <a:lnTo>
                    <a:pt x="1218565" y="457200"/>
                  </a:lnTo>
                  <a:lnTo>
                    <a:pt x="12185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185670" y="5867311"/>
              <a:ext cx="4278630" cy="482600"/>
            </a:xfrm>
            <a:custGeom>
              <a:avLst/>
              <a:gdLst/>
              <a:ahLst/>
              <a:cxnLst/>
              <a:rect l="l" t="t" r="r" b="b"/>
              <a:pathLst>
                <a:path w="4278630" h="482600">
                  <a:moveTo>
                    <a:pt x="558800" y="0"/>
                  </a:moveTo>
                  <a:lnTo>
                    <a:pt x="558800" y="482600"/>
                  </a:lnTo>
                </a:path>
                <a:path w="4278630" h="482600">
                  <a:moveTo>
                    <a:pt x="1301115" y="0"/>
                  </a:moveTo>
                  <a:lnTo>
                    <a:pt x="1301115" y="482600"/>
                  </a:lnTo>
                </a:path>
                <a:path w="4278630" h="482600">
                  <a:moveTo>
                    <a:pt x="1986915" y="0"/>
                  </a:moveTo>
                  <a:lnTo>
                    <a:pt x="1986915" y="482600"/>
                  </a:lnTo>
                </a:path>
                <a:path w="4278630" h="482600">
                  <a:moveTo>
                    <a:pt x="3053715" y="0"/>
                  </a:moveTo>
                  <a:lnTo>
                    <a:pt x="3053715" y="482600"/>
                  </a:lnTo>
                </a:path>
                <a:path w="4278630" h="482600">
                  <a:moveTo>
                    <a:pt x="3738879" y="0"/>
                  </a:moveTo>
                  <a:lnTo>
                    <a:pt x="3738879" y="482600"/>
                  </a:lnTo>
                </a:path>
                <a:path w="4278630" h="482600">
                  <a:moveTo>
                    <a:pt x="6350" y="0"/>
                  </a:moveTo>
                  <a:lnTo>
                    <a:pt x="6350" y="482600"/>
                  </a:lnTo>
                </a:path>
                <a:path w="4278630" h="482600">
                  <a:moveTo>
                    <a:pt x="4272280" y="0"/>
                  </a:moveTo>
                  <a:lnTo>
                    <a:pt x="4272280" y="482600"/>
                  </a:lnTo>
                </a:path>
                <a:path w="4278630" h="482600">
                  <a:moveTo>
                    <a:pt x="0" y="6350"/>
                  </a:moveTo>
                  <a:lnTo>
                    <a:pt x="427863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185670" y="6330861"/>
              <a:ext cx="4278630" cy="0"/>
            </a:xfrm>
            <a:custGeom>
              <a:avLst/>
              <a:gdLst/>
              <a:ahLst/>
              <a:cxnLst/>
              <a:rect l="l" t="t" r="r" b="b"/>
              <a:pathLst>
                <a:path w="4278630">
                  <a:moveTo>
                    <a:pt x="0" y="0"/>
                  </a:moveTo>
                  <a:lnTo>
                    <a:pt x="427863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701663" y="4688712"/>
              <a:ext cx="1218565" cy="457200"/>
            </a:xfrm>
            <a:custGeom>
              <a:avLst/>
              <a:gdLst/>
              <a:ahLst/>
              <a:cxnLst/>
              <a:rect l="l" t="t" r="r" b="b"/>
              <a:pathLst>
                <a:path w="1218565" h="457200">
                  <a:moveTo>
                    <a:pt x="1218565" y="0"/>
                  </a:moveTo>
                  <a:lnTo>
                    <a:pt x="685165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685165" y="457200"/>
                  </a:lnTo>
                  <a:lnTo>
                    <a:pt x="1218565" y="457200"/>
                  </a:lnTo>
                  <a:lnTo>
                    <a:pt x="12185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695312" y="4682363"/>
              <a:ext cx="1231265" cy="482600"/>
            </a:xfrm>
            <a:custGeom>
              <a:avLst/>
              <a:gdLst/>
              <a:ahLst/>
              <a:cxnLst/>
              <a:rect l="l" t="t" r="r" b="b"/>
              <a:pathLst>
                <a:path w="1231265" h="482600">
                  <a:moveTo>
                    <a:pt x="691514" y="0"/>
                  </a:moveTo>
                  <a:lnTo>
                    <a:pt x="691514" y="482600"/>
                  </a:lnTo>
                </a:path>
                <a:path w="1231265" h="482600">
                  <a:moveTo>
                    <a:pt x="6350" y="0"/>
                  </a:moveTo>
                  <a:lnTo>
                    <a:pt x="6350" y="482600"/>
                  </a:lnTo>
                </a:path>
                <a:path w="1231265" h="482600">
                  <a:moveTo>
                    <a:pt x="1224914" y="0"/>
                  </a:moveTo>
                  <a:lnTo>
                    <a:pt x="1224914" y="482600"/>
                  </a:lnTo>
                </a:path>
                <a:path w="1231265" h="482600">
                  <a:moveTo>
                    <a:pt x="0" y="6350"/>
                  </a:moveTo>
                  <a:lnTo>
                    <a:pt x="1231264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695312" y="5145913"/>
              <a:ext cx="1231265" cy="0"/>
            </a:xfrm>
            <a:custGeom>
              <a:avLst/>
              <a:gdLst/>
              <a:ahLst/>
              <a:cxnLst/>
              <a:rect l="l" t="t" r="r" b="b"/>
              <a:pathLst>
                <a:path w="1231265">
                  <a:moveTo>
                    <a:pt x="0" y="0"/>
                  </a:moveTo>
                  <a:lnTo>
                    <a:pt x="123126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960619" y="5138928"/>
              <a:ext cx="2353310" cy="720725"/>
            </a:xfrm>
            <a:custGeom>
              <a:avLst/>
              <a:gdLst/>
              <a:ahLst/>
              <a:cxnLst/>
              <a:rect l="l" t="t" r="r" b="b"/>
              <a:pathLst>
                <a:path w="2353309" h="720725">
                  <a:moveTo>
                    <a:pt x="2348737" y="0"/>
                  </a:moveTo>
                  <a:lnTo>
                    <a:pt x="2287904" y="18034"/>
                  </a:lnTo>
                  <a:lnTo>
                    <a:pt x="2292477" y="33274"/>
                  </a:lnTo>
                  <a:lnTo>
                    <a:pt x="2353309" y="15240"/>
                  </a:lnTo>
                  <a:lnTo>
                    <a:pt x="2348737" y="0"/>
                  </a:lnTo>
                  <a:close/>
                </a:path>
                <a:path w="2353309" h="720725">
                  <a:moveTo>
                    <a:pt x="2242311" y="31623"/>
                  </a:moveTo>
                  <a:lnTo>
                    <a:pt x="2181352" y="49657"/>
                  </a:lnTo>
                  <a:lnTo>
                    <a:pt x="2185924" y="64897"/>
                  </a:lnTo>
                  <a:lnTo>
                    <a:pt x="2246756" y="46863"/>
                  </a:lnTo>
                  <a:lnTo>
                    <a:pt x="2242311" y="31623"/>
                  </a:lnTo>
                  <a:close/>
                </a:path>
                <a:path w="2353309" h="720725">
                  <a:moveTo>
                    <a:pt x="2135758" y="63246"/>
                  </a:moveTo>
                  <a:lnTo>
                    <a:pt x="2074799" y="81407"/>
                  </a:lnTo>
                  <a:lnTo>
                    <a:pt x="2079371" y="96520"/>
                  </a:lnTo>
                  <a:lnTo>
                    <a:pt x="2140204" y="78486"/>
                  </a:lnTo>
                  <a:lnTo>
                    <a:pt x="2135758" y="63246"/>
                  </a:lnTo>
                  <a:close/>
                </a:path>
                <a:path w="2353309" h="720725">
                  <a:moveTo>
                    <a:pt x="2029205" y="94869"/>
                  </a:moveTo>
                  <a:lnTo>
                    <a:pt x="1968373" y="113030"/>
                  </a:lnTo>
                  <a:lnTo>
                    <a:pt x="1972818" y="128143"/>
                  </a:lnTo>
                  <a:lnTo>
                    <a:pt x="2033777" y="110109"/>
                  </a:lnTo>
                  <a:lnTo>
                    <a:pt x="2029205" y="94869"/>
                  </a:lnTo>
                  <a:close/>
                </a:path>
                <a:path w="2353309" h="720725">
                  <a:moveTo>
                    <a:pt x="1922652" y="126492"/>
                  </a:moveTo>
                  <a:lnTo>
                    <a:pt x="1861820" y="144653"/>
                  </a:lnTo>
                  <a:lnTo>
                    <a:pt x="1866264" y="159893"/>
                  </a:lnTo>
                  <a:lnTo>
                    <a:pt x="1927225" y="141732"/>
                  </a:lnTo>
                  <a:lnTo>
                    <a:pt x="1922652" y="126492"/>
                  </a:lnTo>
                  <a:close/>
                </a:path>
                <a:path w="2353309" h="720725">
                  <a:moveTo>
                    <a:pt x="1816100" y="158115"/>
                  </a:moveTo>
                  <a:lnTo>
                    <a:pt x="1755266" y="176276"/>
                  </a:lnTo>
                  <a:lnTo>
                    <a:pt x="1759838" y="191516"/>
                  </a:lnTo>
                  <a:lnTo>
                    <a:pt x="1820672" y="173355"/>
                  </a:lnTo>
                  <a:lnTo>
                    <a:pt x="1816100" y="158115"/>
                  </a:lnTo>
                  <a:close/>
                </a:path>
                <a:path w="2353309" h="720725">
                  <a:moveTo>
                    <a:pt x="1709674" y="189865"/>
                  </a:moveTo>
                  <a:lnTo>
                    <a:pt x="1648713" y="207899"/>
                  </a:lnTo>
                  <a:lnTo>
                    <a:pt x="1653285" y="223139"/>
                  </a:lnTo>
                  <a:lnTo>
                    <a:pt x="1714119" y="204978"/>
                  </a:lnTo>
                  <a:lnTo>
                    <a:pt x="1709674" y="189865"/>
                  </a:lnTo>
                  <a:close/>
                </a:path>
                <a:path w="2353309" h="720725">
                  <a:moveTo>
                    <a:pt x="1603121" y="221488"/>
                  </a:moveTo>
                  <a:lnTo>
                    <a:pt x="1542160" y="239522"/>
                  </a:lnTo>
                  <a:lnTo>
                    <a:pt x="1546732" y="254762"/>
                  </a:lnTo>
                  <a:lnTo>
                    <a:pt x="1607565" y="236601"/>
                  </a:lnTo>
                  <a:lnTo>
                    <a:pt x="1603121" y="221488"/>
                  </a:lnTo>
                  <a:close/>
                </a:path>
                <a:path w="2353309" h="720725">
                  <a:moveTo>
                    <a:pt x="1496567" y="253111"/>
                  </a:moveTo>
                  <a:lnTo>
                    <a:pt x="1435734" y="271145"/>
                  </a:lnTo>
                  <a:lnTo>
                    <a:pt x="1440179" y="286385"/>
                  </a:lnTo>
                  <a:lnTo>
                    <a:pt x="1501139" y="268351"/>
                  </a:lnTo>
                  <a:lnTo>
                    <a:pt x="1496567" y="253111"/>
                  </a:lnTo>
                  <a:close/>
                </a:path>
                <a:path w="2353309" h="720725">
                  <a:moveTo>
                    <a:pt x="1390014" y="284734"/>
                  </a:moveTo>
                  <a:lnTo>
                    <a:pt x="1329181" y="302768"/>
                  </a:lnTo>
                  <a:lnTo>
                    <a:pt x="1333627" y="318008"/>
                  </a:lnTo>
                  <a:lnTo>
                    <a:pt x="1394587" y="299974"/>
                  </a:lnTo>
                  <a:lnTo>
                    <a:pt x="1390014" y="284734"/>
                  </a:lnTo>
                  <a:close/>
                </a:path>
                <a:path w="2353309" h="720725">
                  <a:moveTo>
                    <a:pt x="1283462" y="316357"/>
                  </a:moveTo>
                  <a:lnTo>
                    <a:pt x="1222628" y="334391"/>
                  </a:lnTo>
                  <a:lnTo>
                    <a:pt x="1227201" y="349631"/>
                  </a:lnTo>
                  <a:lnTo>
                    <a:pt x="1288033" y="331597"/>
                  </a:lnTo>
                  <a:lnTo>
                    <a:pt x="1283462" y="316357"/>
                  </a:lnTo>
                  <a:close/>
                </a:path>
                <a:path w="2353309" h="720725">
                  <a:moveTo>
                    <a:pt x="1177035" y="347980"/>
                  </a:moveTo>
                  <a:lnTo>
                    <a:pt x="1116076" y="366014"/>
                  </a:lnTo>
                  <a:lnTo>
                    <a:pt x="1120647" y="381254"/>
                  </a:lnTo>
                  <a:lnTo>
                    <a:pt x="1181480" y="363220"/>
                  </a:lnTo>
                  <a:lnTo>
                    <a:pt x="1177035" y="347980"/>
                  </a:lnTo>
                  <a:close/>
                </a:path>
                <a:path w="2353309" h="720725">
                  <a:moveTo>
                    <a:pt x="1070482" y="379603"/>
                  </a:moveTo>
                  <a:lnTo>
                    <a:pt x="1009522" y="397637"/>
                  </a:lnTo>
                  <a:lnTo>
                    <a:pt x="1014094" y="412877"/>
                  </a:lnTo>
                  <a:lnTo>
                    <a:pt x="1074927" y="394843"/>
                  </a:lnTo>
                  <a:lnTo>
                    <a:pt x="1070482" y="379603"/>
                  </a:lnTo>
                  <a:close/>
                </a:path>
                <a:path w="2353309" h="720725">
                  <a:moveTo>
                    <a:pt x="963929" y="411226"/>
                  </a:moveTo>
                  <a:lnTo>
                    <a:pt x="903096" y="429260"/>
                  </a:lnTo>
                  <a:lnTo>
                    <a:pt x="907541" y="444500"/>
                  </a:lnTo>
                  <a:lnTo>
                    <a:pt x="968501" y="426466"/>
                  </a:lnTo>
                  <a:lnTo>
                    <a:pt x="963929" y="411226"/>
                  </a:lnTo>
                  <a:close/>
                </a:path>
                <a:path w="2353309" h="720725">
                  <a:moveTo>
                    <a:pt x="857376" y="442849"/>
                  </a:moveTo>
                  <a:lnTo>
                    <a:pt x="796543" y="460946"/>
                  </a:lnTo>
                  <a:lnTo>
                    <a:pt x="800988" y="476173"/>
                  </a:lnTo>
                  <a:lnTo>
                    <a:pt x="861949" y="458089"/>
                  </a:lnTo>
                  <a:lnTo>
                    <a:pt x="857376" y="442849"/>
                  </a:lnTo>
                  <a:close/>
                </a:path>
                <a:path w="2353309" h="720725">
                  <a:moveTo>
                    <a:pt x="750824" y="474510"/>
                  </a:moveTo>
                  <a:lnTo>
                    <a:pt x="689990" y="492582"/>
                  </a:lnTo>
                  <a:lnTo>
                    <a:pt x="694563" y="507796"/>
                  </a:lnTo>
                  <a:lnTo>
                    <a:pt x="755395" y="489724"/>
                  </a:lnTo>
                  <a:lnTo>
                    <a:pt x="750824" y="474510"/>
                  </a:lnTo>
                  <a:close/>
                </a:path>
                <a:path w="2353309" h="720725">
                  <a:moveTo>
                    <a:pt x="644397" y="506133"/>
                  </a:moveTo>
                  <a:lnTo>
                    <a:pt x="583438" y="524217"/>
                  </a:lnTo>
                  <a:lnTo>
                    <a:pt x="588009" y="539432"/>
                  </a:lnTo>
                  <a:lnTo>
                    <a:pt x="648842" y="521360"/>
                  </a:lnTo>
                  <a:lnTo>
                    <a:pt x="644397" y="506133"/>
                  </a:lnTo>
                  <a:close/>
                </a:path>
                <a:path w="2353309" h="720725">
                  <a:moveTo>
                    <a:pt x="537844" y="537768"/>
                  </a:moveTo>
                  <a:lnTo>
                    <a:pt x="476884" y="555853"/>
                  </a:lnTo>
                  <a:lnTo>
                    <a:pt x="481456" y="571068"/>
                  </a:lnTo>
                  <a:lnTo>
                    <a:pt x="542289" y="552996"/>
                  </a:lnTo>
                  <a:lnTo>
                    <a:pt x="537844" y="537768"/>
                  </a:lnTo>
                  <a:close/>
                </a:path>
                <a:path w="2353309" h="720725">
                  <a:moveTo>
                    <a:pt x="431291" y="569404"/>
                  </a:moveTo>
                  <a:lnTo>
                    <a:pt x="370458" y="587476"/>
                  </a:lnTo>
                  <a:lnTo>
                    <a:pt x="374903" y="602703"/>
                  </a:lnTo>
                  <a:lnTo>
                    <a:pt x="435863" y="584619"/>
                  </a:lnTo>
                  <a:lnTo>
                    <a:pt x="431291" y="569404"/>
                  </a:lnTo>
                  <a:close/>
                </a:path>
                <a:path w="2353309" h="720725">
                  <a:moveTo>
                    <a:pt x="324738" y="601040"/>
                  </a:moveTo>
                  <a:lnTo>
                    <a:pt x="263905" y="619112"/>
                  </a:lnTo>
                  <a:lnTo>
                    <a:pt x="268350" y="634326"/>
                  </a:lnTo>
                  <a:lnTo>
                    <a:pt x="329310" y="616254"/>
                  </a:lnTo>
                  <a:lnTo>
                    <a:pt x="324738" y="601040"/>
                  </a:lnTo>
                  <a:close/>
                </a:path>
                <a:path w="2353309" h="720725">
                  <a:moveTo>
                    <a:pt x="218185" y="632675"/>
                  </a:moveTo>
                  <a:lnTo>
                    <a:pt x="157352" y="650748"/>
                  </a:lnTo>
                  <a:lnTo>
                    <a:pt x="161925" y="665962"/>
                  </a:lnTo>
                  <a:lnTo>
                    <a:pt x="222757" y="647890"/>
                  </a:lnTo>
                  <a:lnTo>
                    <a:pt x="218185" y="632675"/>
                  </a:lnTo>
                  <a:close/>
                </a:path>
                <a:path w="2353309" h="720725">
                  <a:moveTo>
                    <a:pt x="62229" y="647547"/>
                  </a:moveTo>
                  <a:lnTo>
                    <a:pt x="0" y="705751"/>
                  </a:lnTo>
                  <a:lnTo>
                    <a:pt x="83946" y="720585"/>
                  </a:lnTo>
                  <a:lnTo>
                    <a:pt x="76424" y="695286"/>
                  </a:lnTo>
                  <a:lnTo>
                    <a:pt x="63118" y="695286"/>
                  </a:lnTo>
                  <a:lnTo>
                    <a:pt x="58546" y="680072"/>
                  </a:lnTo>
                  <a:lnTo>
                    <a:pt x="70820" y="676437"/>
                  </a:lnTo>
                  <a:lnTo>
                    <a:pt x="62229" y="647547"/>
                  </a:lnTo>
                  <a:close/>
                </a:path>
                <a:path w="2353309" h="720725">
                  <a:moveTo>
                    <a:pt x="70820" y="676437"/>
                  </a:moveTo>
                  <a:lnTo>
                    <a:pt x="58546" y="680072"/>
                  </a:lnTo>
                  <a:lnTo>
                    <a:pt x="63118" y="695286"/>
                  </a:lnTo>
                  <a:lnTo>
                    <a:pt x="75345" y="691656"/>
                  </a:lnTo>
                  <a:lnTo>
                    <a:pt x="70820" y="676437"/>
                  </a:lnTo>
                  <a:close/>
                </a:path>
                <a:path w="2353309" h="720725">
                  <a:moveTo>
                    <a:pt x="75345" y="691656"/>
                  </a:moveTo>
                  <a:lnTo>
                    <a:pt x="63118" y="695286"/>
                  </a:lnTo>
                  <a:lnTo>
                    <a:pt x="76424" y="695286"/>
                  </a:lnTo>
                  <a:lnTo>
                    <a:pt x="75345" y="691656"/>
                  </a:lnTo>
                  <a:close/>
                </a:path>
                <a:path w="2353309" h="720725">
                  <a:moveTo>
                    <a:pt x="111759" y="664311"/>
                  </a:moveTo>
                  <a:lnTo>
                    <a:pt x="70820" y="676437"/>
                  </a:lnTo>
                  <a:lnTo>
                    <a:pt x="75345" y="691656"/>
                  </a:lnTo>
                  <a:lnTo>
                    <a:pt x="116204" y="679526"/>
                  </a:lnTo>
                  <a:lnTo>
                    <a:pt x="111759" y="664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00874" y="4688712"/>
              <a:ext cx="3048000" cy="457200"/>
            </a:xfrm>
            <a:custGeom>
              <a:avLst/>
              <a:gdLst/>
              <a:ahLst/>
              <a:cxnLst/>
              <a:rect l="l" t="t" r="r" b="b"/>
              <a:pathLst>
                <a:path w="3048000" h="457200">
                  <a:moveTo>
                    <a:pt x="1294765" y="0"/>
                  </a:moveTo>
                  <a:lnTo>
                    <a:pt x="55245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552450" y="457200"/>
                  </a:lnTo>
                  <a:lnTo>
                    <a:pt x="1294765" y="457200"/>
                  </a:lnTo>
                  <a:lnTo>
                    <a:pt x="1294765" y="0"/>
                  </a:lnTo>
                  <a:close/>
                </a:path>
                <a:path w="3048000" h="457200">
                  <a:moveTo>
                    <a:pt x="3047403" y="0"/>
                  </a:moveTo>
                  <a:lnTo>
                    <a:pt x="1980603" y="0"/>
                  </a:lnTo>
                  <a:lnTo>
                    <a:pt x="1294803" y="0"/>
                  </a:lnTo>
                  <a:lnTo>
                    <a:pt x="1294803" y="457200"/>
                  </a:lnTo>
                  <a:lnTo>
                    <a:pt x="1980603" y="457200"/>
                  </a:lnTo>
                  <a:lnTo>
                    <a:pt x="3047403" y="457200"/>
                  </a:lnTo>
                  <a:lnTo>
                    <a:pt x="30474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94524" y="4682363"/>
              <a:ext cx="3060700" cy="482600"/>
            </a:xfrm>
            <a:custGeom>
              <a:avLst/>
              <a:gdLst/>
              <a:ahLst/>
              <a:cxnLst/>
              <a:rect l="l" t="t" r="r" b="b"/>
              <a:pathLst>
                <a:path w="3060700" h="482600">
                  <a:moveTo>
                    <a:pt x="558800" y="0"/>
                  </a:moveTo>
                  <a:lnTo>
                    <a:pt x="558800" y="482600"/>
                  </a:lnTo>
                </a:path>
                <a:path w="3060700" h="482600">
                  <a:moveTo>
                    <a:pt x="1301153" y="0"/>
                  </a:moveTo>
                  <a:lnTo>
                    <a:pt x="1301153" y="482600"/>
                  </a:lnTo>
                </a:path>
                <a:path w="3060700" h="482600">
                  <a:moveTo>
                    <a:pt x="1986953" y="0"/>
                  </a:moveTo>
                  <a:lnTo>
                    <a:pt x="1986953" y="482600"/>
                  </a:lnTo>
                </a:path>
                <a:path w="3060700" h="482600">
                  <a:moveTo>
                    <a:pt x="6350" y="0"/>
                  </a:moveTo>
                  <a:lnTo>
                    <a:pt x="6350" y="482600"/>
                  </a:lnTo>
                </a:path>
                <a:path w="3060700" h="482600">
                  <a:moveTo>
                    <a:pt x="3053753" y="0"/>
                  </a:moveTo>
                  <a:lnTo>
                    <a:pt x="3053753" y="482600"/>
                  </a:lnTo>
                </a:path>
                <a:path w="3060700" h="482600">
                  <a:moveTo>
                    <a:pt x="0" y="6350"/>
                  </a:moveTo>
                  <a:lnTo>
                    <a:pt x="3060103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94524" y="5145913"/>
              <a:ext cx="3060700" cy="0"/>
            </a:xfrm>
            <a:custGeom>
              <a:avLst/>
              <a:gdLst/>
              <a:ahLst/>
              <a:cxnLst/>
              <a:rect l="l" t="t" r="r" b="b"/>
              <a:pathLst>
                <a:path w="3060700">
                  <a:moveTo>
                    <a:pt x="0" y="0"/>
                  </a:moveTo>
                  <a:lnTo>
                    <a:pt x="306010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988693" y="4852415"/>
              <a:ext cx="4427855" cy="996315"/>
            </a:xfrm>
            <a:custGeom>
              <a:avLst/>
              <a:gdLst/>
              <a:ahLst/>
              <a:cxnLst/>
              <a:rect l="l" t="t" r="r" b="b"/>
              <a:pathLst>
                <a:path w="4427855" h="996314">
                  <a:moveTo>
                    <a:pt x="64516" y="341503"/>
                  </a:moveTo>
                  <a:lnTo>
                    <a:pt x="6350" y="315849"/>
                  </a:lnTo>
                  <a:lnTo>
                    <a:pt x="0" y="330327"/>
                  </a:lnTo>
                  <a:lnTo>
                    <a:pt x="58039" y="355993"/>
                  </a:lnTo>
                  <a:lnTo>
                    <a:pt x="64516" y="341503"/>
                  </a:lnTo>
                  <a:close/>
                </a:path>
                <a:path w="4427855" h="996314">
                  <a:moveTo>
                    <a:pt x="166116" y="386461"/>
                  </a:moveTo>
                  <a:lnTo>
                    <a:pt x="108077" y="360819"/>
                  </a:lnTo>
                  <a:lnTo>
                    <a:pt x="101600" y="375285"/>
                  </a:lnTo>
                  <a:lnTo>
                    <a:pt x="159639" y="400939"/>
                  </a:lnTo>
                  <a:lnTo>
                    <a:pt x="166116" y="386461"/>
                  </a:lnTo>
                  <a:close/>
                </a:path>
                <a:path w="4427855" h="996314">
                  <a:moveTo>
                    <a:pt x="267716" y="431292"/>
                  </a:moveTo>
                  <a:lnTo>
                    <a:pt x="209677" y="405638"/>
                  </a:lnTo>
                  <a:lnTo>
                    <a:pt x="203200" y="420243"/>
                  </a:lnTo>
                  <a:lnTo>
                    <a:pt x="261366" y="445897"/>
                  </a:lnTo>
                  <a:lnTo>
                    <a:pt x="267716" y="431292"/>
                  </a:lnTo>
                  <a:close/>
                </a:path>
                <a:path w="4427855" h="996314">
                  <a:moveTo>
                    <a:pt x="369443" y="476250"/>
                  </a:moveTo>
                  <a:lnTo>
                    <a:pt x="311277" y="450596"/>
                  </a:lnTo>
                  <a:lnTo>
                    <a:pt x="304927" y="465074"/>
                  </a:lnTo>
                  <a:lnTo>
                    <a:pt x="362966" y="490728"/>
                  </a:lnTo>
                  <a:lnTo>
                    <a:pt x="369443" y="476250"/>
                  </a:lnTo>
                  <a:close/>
                </a:path>
                <a:path w="4427855" h="996314">
                  <a:moveTo>
                    <a:pt x="471043" y="521208"/>
                  </a:moveTo>
                  <a:lnTo>
                    <a:pt x="413004" y="495554"/>
                  </a:lnTo>
                  <a:lnTo>
                    <a:pt x="406527" y="510032"/>
                  </a:lnTo>
                  <a:lnTo>
                    <a:pt x="464566" y="535686"/>
                  </a:lnTo>
                  <a:lnTo>
                    <a:pt x="471043" y="521208"/>
                  </a:lnTo>
                  <a:close/>
                </a:path>
                <a:path w="4427855" h="996314">
                  <a:moveTo>
                    <a:pt x="572643" y="566039"/>
                  </a:moveTo>
                  <a:lnTo>
                    <a:pt x="514604" y="540385"/>
                  </a:lnTo>
                  <a:lnTo>
                    <a:pt x="508127" y="554990"/>
                  </a:lnTo>
                  <a:lnTo>
                    <a:pt x="566293" y="580644"/>
                  </a:lnTo>
                  <a:lnTo>
                    <a:pt x="572643" y="566039"/>
                  </a:lnTo>
                  <a:close/>
                </a:path>
                <a:path w="4427855" h="996314">
                  <a:moveTo>
                    <a:pt x="674370" y="610997"/>
                  </a:moveTo>
                  <a:lnTo>
                    <a:pt x="616204" y="585343"/>
                  </a:lnTo>
                  <a:lnTo>
                    <a:pt x="609854" y="599821"/>
                  </a:lnTo>
                  <a:lnTo>
                    <a:pt x="667893" y="625475"/>
                  </a:lnTo>
                  <a:lnTo>
                    <a:pt x="674370" y="610997"/>
                  </a:lnTo>
                  <a:close/>
                </a:path>
                <a:path w="4427855" h="996314">
                  <a:moveTo>
                    <a:pt x="775970" y="655955"/>
                  </a:moveTo>
                  <a:lnTo>
                    <a:pt x="717931" y="630301"/>
                  </a:lnTo>
                  <a:lnTo>
                    <a:pt x="711454" y="644779"/>
                  </a:lnTo>
                  <a:lnTo>
                    <a:pt x="769493" y="670433"/>
                  </a:lnTo>
                  <a:lnTo>
                    <a:pt x="775970" y="655955"/>
                  </a:lnTo>
                  <a:close/>
                </a:path>
                <a:path w="4427855" h="996314">
                  <a:moveTo>
                    <a:pt x="877570" y="700786"/>
                  </a:moveTo>
                  <a:lnTo>
                    <a:pt x="819531" y="675132"/>
                  </a:lnTo>
                  <a:lnTo>
                    <a:pt x="813054" y="689737"/>
                  </a:lnTo>
                  <a:lnTo>
                    <a:pt x="871220" y="715391"/>
                  </a:lnTo>
                  <a:lnTo>
                    <a:pt x="877570" y="700786"/>
                  </a:lnTo>
                  <a:close/>
                </a:path>
                <a:path w="4427855" h="996314">
                  <a:moveTo>
                    <a:pt x="979297" y="745756"/>
                  </a:moveTo>
                  <a:lnTo>
                    <a:pt x="921131" y="720090"/>
                  </a:lnTo>
                  <a:lnTo>
                    <a:pt x="914781" y="734568"/>
                  </a:lnTo>
                  <a:lnTo>
                    <a:pt x="972820" y="760272"/>
                  </a:lnTo>
                  <a:lnTo>
                    <a:pt x="979297" y="745756"/>
                  </a:lnTo>
                  <a:close/>
                </a:path>
                <a:path w="4427855" h="996314">
                  <a:moveTo>
                    <a:pt x="1080897" y="790663"/>
                  </a:moveTo>
                  <a:lnTo>
                    <a:pt x="1022858" y="764997"/>
                  </a:lnTo>
                  <a:lnTo>
                    <a:pt x="1016381" y="779526"/>
                  </a:lnTo>
                  <a:lnTo>
                    <a:pt x="1074420" y="805192"/>
                  </a:lnTo>
                  <a:lnTo>
                    <a:pt x="1080897" y="790663"/>
                  </a:lnTo>
                  <a:close/>
                </a:path>
                <a:path w="4427855" h="996314">
                  <a:moveTo>
                    <a:pt x="1182497" y="835583"/>
                  </a:moveTo>
                  <a:lnTo>
                    <a:pt x="1124458" y="809917"/>
                  </a:lnTo>
                  <a:lnTo>
                    <a:pt x="1117981" y="824445"/>
                  </a:lnTo>
                  <a:lnTo>
                    <a:pt x="1176147" y="850112"/>
                  </a:lnTo>
                  <a:lnTo>
                    <a:pt x="1182497" y="835583"/>
                  </a:lnTo>
                  <a:close/>
                </a:path>
                <a:path w="4427855" h="996314">
                  <a:moveTo>
                    <a:pt x="1284211" y="880503"/>
                  </a:moveTo>
                  <a:lnTo>
                    <a:pt x="1226058" y="854837"/>
                  </a:lnTo>
                  <a:lnTo>
                    <a:pt x="1219708" y="869353"/>
                  </a:lnTo>
                  <a:lnTo>
                    <a:pt x="1277747" y="895019"/>
                  </a:lnTo>
                  <a:lnTo>
                    <a:pt x="1284211" y="880503"/>
                  </a:lnTo>
                  <a:close/>
                </a:path>
                <a:path w="4427855" h="996314">
                  <a:moveTo>
                    <a:pt x="1385824" y="925423"/>
                  </a:moveTo>
                  <a:lnTo>
                    <a:pt x="1327785" y="899756"/>
                  </a:lnTo>
                  <a:lnTo>
                    <a:pt x="1321308" y="914273"/>
                  </a:lnTo>
                  <a:lnTo>
                    <a:pt x="1379347" y="939939"/>
                  </a:lnTo>
                  <a:lnTo>
                    <a:pt x="1385824" y="925423"/>
                  </a:lnTo>
                  <a:close/>
                </a:path>
                <a:path w="4427855" h="996314">
                  <a:moveTo>
                    <a:pt x="1516126" y="991666"/>
                  </a:moveTo>
                  <a:lnTo>
                    <a:pt x="1500873" y="973251"/>
                  </a:lnTo>
                  <a:lnTo>
                    <a:pt x="1461770" y="926007"/>
                  </a:lnTo>
                  <a:lnTo>
                    <a:pt x="1449539" y="953617"/>
                  </a:lnTo>
                  <a:lnTo>
                    <a:pt x="1429385" y="944676"/>
                  </a:lnTo>
                  <a:lnTo>
                    <a:pt x="1422908" y="959192"/>
                  </a:lnTo>
                  <a:lnTo>
                    <a:pt x="1443126" y="968121"/>
                  </a:lnTo>
                  <a:lnTo>
                    <a:pt x="1430909" y="995705"/>
                  </a:lnTo>
                  <a:lnTo>
                    <a:pt x="1516126" y="991666"/>
                  </a:lnTo>
                  <a:close/>
                </a:path>
                <a:path w="4427855" h="996314">
                  <a:moveTo>
                    <a:pt x="4427347" y="38100"/>
                  </a:moveTo>
                  <a:lnTo>
                    <a:pt x="4411332" y="30099"/>
                  </a:lnTo>
                  <a:lnTo>
                    <a:pt x="4351147" y="0"/>
                  </a:lnTo>
                  <a:lnTo>
                    <a:pt x="4351147" y="30099"/>
                  </a:lnTo>
                  <a:lnTo>
                    <a:pt x="1988947" y="30099"/>
                  </a:lnTo>
                  <a:lnTo>
                    <a:pt x="1988947" y="45974"/>
                  </a:lnTo>
                  <a:lnTo>
                    <a:pt x="4351147" y="45974"/>
                  </a:lnTo>
                  <a:lnTo>
                    <a:pt x="4351147" y="76200"/>
                  </a:lnTo>
                  <a:lnTo>
                    <a:pt x="4411599" y="45974"/>
                  </a:lnTo>
                  <a:lnTo>
                    <a:pt x="4427347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64607" y="6376290"/>
            <a:ext cx="10287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stream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6142" y="6697700"/>
            <a:ext cx="20510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kern="0" spc="-25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955"/>
                </a:lnSpc>
              </a:pPr>
              <a:t>74</a:t>
            </a:fld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60758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997075">
              <a:spcBef>
                <a:spcPts val="95"/>
              </a:spcBef>
            </a:pPr>
            <a:r>
              <a:rPr dirty="0"/>
              <a:t>C</a:t>
            </a:r>
            <a:r>
              <a:rPr dirty="0">
                <a:solidFill>
                  <a:srgbClr val="006FC0"/>
                </a:solidFill>
              </a:rPr>
              <a:t>C</a:t>
            </a:r>
            <a:r>
              <a:rPr spc="-5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→</a:t>
            </a:r>
            <a:r>
              <a:rPr spc="-45" dirty="0">
                <a:solidFill>
                  <a:srgbClr val="006FC0"/>
                </a:solidFill>
              </a:rPr>
              <a:t> </a:t>
            </a:r>
            <a:r>
              <a:rPr spc="-10" dirty="0">
                <a:solidFill>
                  <a:srgbClr val="006FC0"/>
                </a:solidFill>
              </a:rPr>
              <a:t>Streaming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6540" y="1610613"/>
            <a:ext cx="8619490" cy="29997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5080" indent="-342265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algorithm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memory</a:t>
            </a:r>
            <a:r>
              <a:rPr sz="2800" b="1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kern="0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gives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25" dirty="0">
                <a:solidFill>
                  <a:srgbClr val="070504"/>
                </a:solidFill>
                <a:latin typeface="Calibri"/>
                <a:cs typeface="Calibri"/>
              </a:rPr>
              <a:t>one-way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communication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protocol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communication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cost</a:t>
            </a:r>
            <a:r>
              <a:rPr sz="2800" b="1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kern="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(and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same</a:t>
            </a:r>
            <a:r>
              <a:rPr sz="2800" b="1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advantage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)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Lower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on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cost</a:t>
            </a:r>
            <a:r>
              <a:rPr sz="2800" b="1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communication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protocol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→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17830">
              <a:spcBef>
                <a:spcPts val="5"/>
              </a:spcBef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lower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on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memory</a:t>
            </a:r>
            <a:r>
              <a:rPr sz="2800" b="1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algorithm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25"/>
              </a:spcBef>
            </a:pPr>
            <a:endParaRPr sz="265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77825" algn="ctr">
              <a:tabLst>
                <a:tab pos="3331210" algn="l"/>
                <a:tab pos="5530850" algn="l"/>
              </a:tabLst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Alice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	S</a:t>
            </a:r>
            <a:r>
              <a:rPr sz="28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bits</a:t>
            </a:r>
            <a:r>
              <a:rPr sz="2800" kern="0" dirty="0">
                <a:solidFill>
                  <a:sysClr val="windowText" lastClr="000000"/>
                </a:solidFill>
                <a:latin typeface="Calibri"/>
                <a:cs typeface="Calibri"/>
              </a:rPr>
              <a:t>	</a:t>
            </a: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Bob</a:t>
            </a:r>
            <a:endParaRPr sz="2800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18524" y="4682364"/>
            <a:ext cx="7232650" cy="1668145"/>
            <a:chOff x="694524" y="4682363"/>
            <a:chExt cx="7232650" cy="1668145"/>
          </a:xfrm>
        </p:grpSpPr>
        <p:sp>
          <p:nvSpPr>
            <p:cNvPr id="5" name="object 5"/>
            <p:cNvSpPr/>
            <p:nvPr/>
          </p:nvSpPr>
          <p:spPr>
            <a:xfrm>
              <a:off x="2192020" y="5873661"/>
              <a:ext cx="3047365" cy="457200"/>
            </a:xfrm>
            <a:custGeom>
              <a:avLst/>
              <a:gdLst/>
              <a:ahLst/>
              <a:cxnLst/>
              <a:rect l="l" t="t" r="r" b="b"/>
              <a:pathLst>
                <a:path w="3047365" h="457200">
                  <a:moveTo>
                    <a:pt x="3047365" y="0"/>
                  </a:moveTo>
                  <a:lnTo>
                    <a:pt x="1980565" y="0"/>
                  </a:lnTo>
                  <a:lnTo>
                    <a:pt x="1294765" y="0"/>
                  </a:lnTo>
                  <a:lnTo>
                    <a:pt x="55245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552450" y="457200"/>
                  </a:lnTo>
                  <a:lnTo>
                    <a:pt x="1294765" y="457200"/>
                  </a:lnTo>
                  <a:lnTo>
                    <a:pt x="1980565" y="457200"/>
                  </a:lnTo>
                  <a:lnTo>
                    <a:pt x="3047365" y="457200"/>
                  </a:lnTo>
                  <a:lnTo>
                    <a:pt x="304736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5239385" y="5873661"/>
              <a:ext cx="1218565" cy="457200"/>
            </a:xfrm>
            <a:custGeom>
              <a:avLst/>
              <a:gdLst/>
              <a:ahLst/>
              <a:cxnLst/>
              <a:rect l="l" t="t" r="r" b="b"/>
              <a:pathLst>
                <a:path w="1218564" h="457200">
                  <a:moveTo>
                    <a:pt x="1218565" y="0"/>
                  </a:moveTo>
                  <a:lnTo>
                    <a:pt x="685165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685165" y="457200"/>
                  </a:lnTo>
                  <a:lnTo>
                    <a:pt x="1218565" y="457200"/>
                  </a:lnTo>
                  <a:lnTo>
                    <a:pt x="12185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185670" y="5867311"/>
              <a:ext cx="4278630" cy="482600"/>
            </a:xfrm>
            <a:custGeom>
              <a:avLst/>
              <a:gdLst/>
              <a:ahLst/>
              <a:cxnLst/>
              <a:rect l="l" t="t" r="r" b="b"/>
              <a:pathLst>
                <a:path w="4278630" h="482600">
                  <a:moveTo>
                    <a:pt x="558800" y="0"/>
                  </a:moveTo>
                  <a:lnTo>
                    <a:pt x="558800" y="482600"/>
                  </a:lnTo>
                </a:path>
                <a:path w="4278630" h="482600">
                  <a:moveTo>
                    <a:pt x="1301115" y="0"/>
                  </a:moveTo>
                  <a:lnTo>
                    <a:pt x="1301115" y="482600"/>
                  </a:lnTo>
                </a:path>
                <a:path w="4278630" h="482600">
                  <a:moveTo>
                    <a:pt x="1986915" y="0"/>
                  </a:moveTo>
                  <a:lnTo>
                    <a:pt x="1986915" y="482600"/>
                  </a:lnTo>
                </a:path>
                <a:path w="4278630" h="482600">
                  <a:moveTo>
                    <a:pt x="3053715" y="0"/>
                  </a:moveTo>
                  <a:lnTo>
                    <a:pt x="3053715" y="482600"/>
                  </a:lnTo>
                </a:path>
                <a:path w="4278630" h="482600">
                  <a:moveTo>
                    <a:pt x="3738879" y="0"/>
                  </a:moveTo>
                  <a:lnTo>
                    <a:pt x="3738879" y="482600"/>
                  </a:lnTo>
                </a:path>
                <a:path w="4278630" h="482600">
                  <a:moveTo>
                    <a:pt x="6350" y="0"/>
                  </a:moveTo>
                  <a:lnTo>
                    <a:pt x="6350" y="482600"/>
                  </a:lnTo>
                </a:path>
                <a:path w="4278630" h="482600">
                  <a:moveTo>
                    <a:pt x="4272280" y="0"/>
                  </a:moveTo>
                  <a:lnTo>
                    <a:pt x="4272280" y="482600"/>
                  </a:lnTo>
                </a:path>
                <a:path w="4278630" h="482600">
                  <a:moveTo>
                    <a:pt x="0" y="6350"/>
                  </a:moveTo>
                  <a:lnTo>
                    <a:pt x="427863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185670" y="6330861"/>
              <a:ext cx="4278630" cy="0"/>
            </a:xfrm>
            <a:custGeom>
              <a:avLst/>
              <a:gdLst/>
              <a:ahLst/>
              <a:cxnLst/>
              <a:rect l="l" t="t" r="r" b="b"/>
              <a:pathLst>
                <a:path w="4278630">
                  <a:moveTo>
                    <a:pt x="0" y="0"/>
                  </a:moveTo>
                  <a:lnTo>
                    <a:pt x="427863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701663" y="4688712"/>
              <a:ext cx="1218565" cy="457200"/>
            </a:xfrm>
            <a:custGeom>
              <a:avLst/>
              <a:gdLst/>
              <a:ahLst/>
              <a:cxnLst/>
              <a:rect l="l" t="t" r="r" b="b"/>
              <a:pathLst>
                <a:path w="1218565" h="457200">
                  <a:moveTo>
                    <a:pt x="1218565" y="0"/>
                  </a:moveTo>
                  <a:lnTo>
                    <a:pt x="685165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685165" y="457200"/>
                  </a:lnTo>
                  <a:lnTo>
                    <a:pt x="1218565" y="457200"/>
                  </a:lnTo>
                  <a:lnTo>
                    <a:pt x="1218565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695312" y="4682363"/>
              <a:ext cx="1231265" cy="482600"/>
            </a:xfrm>
            <a:custGeom>
              <a:avLst/>
              <a:gdLst/>
              <a:ahLst/>
              <a:cxnLst/>
              <a:rect l="l" t="t" r="r" b="b"/>
              <a:pathLst>
                <a:path w="1231265" h="482600">
                  <a:moveTo>
                    <a:pt x="691514" y="0"/>
                  </a:moveTo>
                  <a:lnTo>
                    <a:pt x="691514" y="482600"/>
                  </a:lnTo>
                </a:path>
                <a:path w="1231265" h="482600">
                  <a:moveTo>
                    <a:pt x="6350" y="0"/>
                  </a:moveTo>
                  <a:lnTo>
                    <a:pt x="6350" y="482600"/>
                  </a:lnTo>
                </a:path>
                <a:path w="1231265" h="482600">
                  <a:moveTo>
                    <a:pt x="1224914" y="0"/>
                  </a:moveTo>
                  <a:lnTo>
                    <a:pt x="1224914" y="482600"/>
                  </a:lnTo>
                </a:path>
                <a:path w="1231265" h="482600">
                  <a:moveTo>
                    <a:pt x="0" y="6350"/>
                  </a:moveTo>
                  <a:lnTo>
                    <a:pt x="1231264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695312" y="5145913"/>
              <a:ext cx="1231265" cy="0"/>
            </a:xfrm>
            <a:custGeom>
              <a:avLst/>
              <a:gdLst/>
              <a:ahLst/>
              <a:cxnLst/>
              <a:rect l="l" t="t" r="r" b="b"/>
              <a:pathLst>
                <a:path w="1231265">
                  <a:moveTo>
                    <a:pt x="0" y="0"/>
                  </a:moveTo>
                  <a:lnTo>
                    <a:pt x="123126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4960619" y="5138928"/>
              <a:ext cx="2353310" cy="720725"/>
            </a:xfrm>
            <a:custGeom>
              <a:avLst/>
              <a:gdLst/>
              <a:ahLst/>
              <a:cxnLst/>
              <a:rect l="l" t="t" r="r" b="b"/>
              <a:pathLst>
                <a:path w="2353309" h="720725">
                  <a:moveTo>
                    <a:pt x="2348737" y="0"/>
                  </a:moveTo>
                  <a:lnTo>
                    <a:pt x="2287904" y="18034"/>
                  </a:lnTo>
                  <a:lnTo>
                    <a:pt x="2292477" y="33274"/>
                  </a:lnTo>
                  <a:lnTo>
                    <a:pt x="2353309" y="15240"/>
                  </a:lnTo>
                  <a:lnTo>
                    <a:pt x="2348737" y="0"/>
                  </a:lnTo>
                  <a:close/>
                </a:path>
                <a:path w="2353309" h="720725">
                  <a:moveTo>
                    <a:pt x="2242311" y="31623"/>
                  </a:moveTo>
                  <a:lnTo>
                    <a:pt x="2181352" y="49657"/>
                  </a:lnTo>
                  <a:lnTo>
                    <a:pt x="2185924" y="64897"/>
                  </a:lnTo>
                  <a:lnTo>
                    <a:pt x="2246756" y="46863"/>
                  </a:lnTo>
                  <a:lnTo>
                    <a:pt x="2242311" y="31623"/>
                  </a:lnTo>
                  <a:close/>
                </a:path>
                <a:path w="2353309" h="720725">
                  <a:moveTo>
                    <a:pt x="2135758" y="63246"/>
                  </a:moveTo>
                  <a:lnTo>
                    <a:pt x="2074799" y="81407"/>
                  </a:lnTo>
                  <a:lnTo>
                    <a:pt x="2079371" y="96520"/>
                  </a:lnTo>
                  <a:lnTo>
                    <a:pt x="2140204" y="78486"/>
                  </a:lnTo>
                  <a:lnTo>
                    <a:pt x="2135758" y="63246"/>
                  </a:lnTo>
                  <a:close/>
                </a:path>
                <a:path w="2353309" h="720725">
                  <a:moveTo>
                    <a:pt x="2029205" y="94869"/>
                  </a:moveTo>
                  <a:lnTo>
                    <a:pt x="1968373" y="113030"/>
                  </a:lnTo>
                  <a:lnTo>
                    <a:pt x="1972818" y="128143"/>
                  </a:lnTo>
                  <a:lnTo>
                    <a:pt x="2033777" y="110109"/>
                  </a:lnTo>
                  <a:lnTo>
                    <a:pt x="2029205" y="94869"/>
                  </a:lnTo>
                  <a:close/>
                </a:path>
                <a:path w="2353309" h="720725">
                  <a:moveTo>
                    <a:pt x="1922652" y="126492"/>
                  </a:moveTo>
                  <a:lnTo>
                    <a:pt x="1861820" y="144653"/>
                  </a:lnTo>
                  <a:lnTo>
                    <a:pt x="1866264" y="159893"/>
                  </a:lnTo>
                  <a:lnTo>
                    <a:pt x="1927225" y="141732"/>
                  </a:lnTo>
                  <a:lnTo>
                    <a:pt x="1922652" y="126492"/>
                  </a:lnTo>
                  <a:close/>
                </a:path>
                <a:path w="2353309" h="720725">
                  <a:moveTo>
                    <a:pt x="1816100" y="158115"/>
                  </a:moveTo>
                  <a:lnTo>
                    <a:pt x="1755266" y="176276"/>
                  </a:lnTo>
                  <a:lnTo>
                    <a:pt x="1759838" y="191516"/>
                  </a:lnTo>
                  <a:lnTo>
                    <a:pt x="1820672" y="173355"/>
                  </a:lnTo>
                  <a:lnTo>
                    <a:pt x="1816100" y="158115"/>
                  </a:lnTo>
                  <a:close/>
                </a:path>
                <a:path w="2353309" h="720725">
                  <a:moveTo>
                    <a:pt x="1709674" y="189865"/>
                  </a:moveTo>
                  <a:lnTo>
                    <a:pt x="1648713" y="207899"/>
                  </a:lnTo>
                  <a:lnTo>
                    <a:pt x="1653285" y="223139"/>
                  </a:lnTo>
                  <a:lnTo>
                    <a:pt x="1714119" y="204978"/>
                  </a:lnTo>
                  <a:lnTo>
                    <a:pt x="1709674" y="189865"/>
                  </a:lnTo>
                  <a:close/>
                </a:path>
                <a:path w="2353309" h="720725">
                  <a:moveTo>
                    <a:pt x="1603121" y="221488"/>
                  </a:moveTo>
                  <a:lnTo>
                    <a:pt x="1542160" y="239522"/>
                  </a:lnTo>
                  <a:lnTo>
                    <a:pt x="1546732" y="254762"/>
                  </a:lnTo>
                  <a:lnTo>
                    <a:pt x="1607565" y="236601"/>
                  </a:lnTo>
                  <a:lnTo>
                    <a:pt x="1603121" y="221488"/>
                  </a:lnTo>
                  <a:close/>
                </a:path>
                <a:path w="2353309" h="720725">
                  <a:moveTo>
                    <a:pt x="1496567" y="253111"/>
                  </a:moveTo>
                  <a:lnTo>
                    <a:pt x="1435734" y="271145"/>
                  </a:lnTo>
                  <a:lnTo>
                    <a:pt x="1440179" y="286385"/>
                  </a:lnTo>
                  <a:lnTo>
                    <a:pt x="1501139" y="268351"/>
                  </a:lnTo>
                  <a:lnTo>
                    <a:pt x="1496567" y="253111"/>
                  </a:lnTo>
                  <a:close/>
                </a:path>
                <a:path w="2353309" h="720725">
                  <a:moveTo>
                    <a:pt x="1390014" y="284734"/>
                  </a:moveTo>
                  <a:lnTo>
                    <a:pt x="1329181" y="302768"/>
                  </a:lnTo>
                  <a:lnTo>
                    <a:pt x="1333627" y="318008"/>
                  </a:lnTo>
                  <a:lnTo>
                    <a:pt x="1394587" y="299974"/>
                  </a:lnTo>
                  <a:lnTo>
                    <a:pt x="1390014" y="284734"/>
                  </a:lnTo>
                  <a:close/>
                </a:path>
                <a:path w="2353309" h="720725">
                  <a:moveTo>
                    <a:pt x="1283462" y="316357"/>
                  </a:moveTo>
                  <a:lnTo>
                    <a:pt x="1222628" y="334391"/>
                  </a:lnTo>
                  <a:lnTo>
                    <a:pt x="1227201" y="349631"/>
                  </a:lnTo>
                  <a:lnTo>
                    <a:pt x="1288033" y="331597"/>
                  </a:lnTo>
                  <a:lnTo>
                    <a:pt x="1283462" y="316357"/>
                  </a:lnTo>
                  <a:close/>
                </a:path>
                <a:path w="2353309" h="720725">
                  <a:moveTo>
                    <a:pt x="1177035" y="347980"/>
                  </a:moveTo>
                  <a:lnTo>
                    <a:pt x="1116076" y="366014"/>
                  </a:lnTo>
                  <a:lnTo>
                    <a:pt x="1120647" y="381254"/>
                  </a:lnTo>
                  <a:lnTo>
                    <a:pt x="1181480" y="363220"/>
                  </a:lnTo>
                  <a:lnTo>
                    <a:pt x="1177035" y="347980"/>
                  </a:lnTo>
                  <a:close/>
                </a:path>
                <a:path w="2353309" h="720725">
                  <a:moveTo>
                    <a:pt x="1070482" y="379603"/>
                  </a:moveTo>
                  <a:lnTo>
                    <a:pt x="1009522" y="397637"/>
                  </a:lnTo>
                  <a:lnTo>
                    <a:pt x="1014094" y="412877"/>
                  </a:lnTo>
                  <a:lnTo>
                    <a:pt x="1074927" y="394843"/>
                  </a:lnTo>
                  <a:lnTo>
                    <a:pt x="1070482" y="379603"/>
                  </a:lnTo>
                  <a:close/>
                </a:path>
                <a:path w="2353309" h="720725">
                  <a:moveTo>
                    <a:pt x="963929" y="411226"/>
                  </a:moveTo>
                  <a:lnTo>
                    <a:pt x="903096" y="429260"/>
                  </a:lnTo>
                  <a:lnTo>
                    <a:pt x="907541" y="444500"/>
                  </a:lnTo>
                  <a:lnTo>
                    <a:pt x="968501" y="426466"/>
                  </a:lnTo>
                  <a:lnTo>
                    <a:pt x="963929" y="411226"/>
                  </a:lnTo>
                  <a:close/>
                </a:path>
                <a:path w="2353309" h="720725">
                  <a:moveTo>
                    <a:pt x="857376" y="442849"/>
                  </a:moveTo>
                  <a:lnTo>
                    <a:pt x="796543" y="460946"/>
                  </a:lnTo>
                  <a:lnTo>
                    <a:pt x="800988" y="476173"/>
                  </a:lnTo>
                  <a:lnTo>
                    <a:pt x="861949" y="458089"/>
                  </a:lnTo>
                  <a:lnTo>
                    <a:pt x="857376" y="442849"/>
                  </a:lnTo>
                  <a:close/>
                </a:path>
                <a:path w="2353309" h="720725">
                  <a:moveTo>
                    <a:pt x="750824" y="474510"/>
                  </a:moveTo>
                  <a:lnTo>
                    <a:pt x="689990" y="492582"/>
                  </a:lnTo>
                  <a:lnTo>
                    <a:pt x="694563" y="507796"/>
                  </a:lnTo>
                  <a:lnTo>
                    <a:pt x="755395" y="489724"/>
                  </a:lnTo>
                  <a:lnTo>
                    <a:pt x="750824" y="474510"/>
                  </a:lnTo>
                  <a:close/>
                </a:path>
                <a:path w="2353309" h="720725">
                  <a:moveTo>
                    <a:pt x="644397" y="506133"/>
                  </a:moveTo>
                  <a:lnTo>
                    <a:pt x="583438" y="524217"/>
                  </a:lnTo>
                  <a:lnTo>
                    <a:pt x="588009" y="539432"/>
                  </a:lnTo>
                  <a:lnTo>
                    <a:pt x="648842" y="521360"/>
                  </a:lnTo>
                  <a:lnTo>
                    <a:pt x="644397" y="506133"/>
                  </a:lnTo>
                  <a:close/>
                </a:path>
                <a:path w="2353309" h="720725">
                  <a:moveTo>
                    <a:pt x="537844" y="537768"/>
                  </a:moveTo>
                  <a:lnTo>
                    <a:pt x="476884" y="555853"/>
                  </a:lnTo>
                  <a:lnTo>
                    <a:pt x="481456" y="571068"/>
                  </a:lnTo>
                  <a:lnTo>
                    <a:pt x="542289" y="552996"/>
                  </a:lnTo>
                  <a:lnTo>
                    <a:pt x="537844" y="537768"/>
                  </a:lnTo>
                  <a:close/>
                </a:path>
                <a:path w="2353309" h="720725">
                  <a:moveTo>
                    <a:pt x="431291" y="569404"/>
                  </a:moveTo>
                  <a:lnTo>
                    <a:pt x="370458" y="587476"/>
                  </a:lnTo>
                  <a:lnTo>
                    <a:pt x="374903" y="602703"/>
                  </a:lnTo>
                  <a:lnTo>
                    <a:pt x="435863" y="584619"/>
                  </a:lnTo>
                  <a:lnTo>
                    <a:pt x="431291" y="569404"/>
                  </a:lnTo>
                  <a:close/>
                </a:path>
                <a:path w="2353309" h="720725">
                  <a:moveTo>
                    <a:pt x="324738" y="601040"/>
                  </a:moveTo>
                  <a:lnTo>
                    <a:pt x="263905" y="619112"/>
                  </a:lnTo>
                  <a:lnTo>
                    <a:pt x="268350" y="634326"/>
                  </a:lnTo>
                  <a:lnTo>
                    <a:pt x="329310" y="616254"/>
                  </a:lnTo>
                  <a:lnTo>
                    <a:pt x="324738" y="601040"/>
                  </a:lnTo>
                  <a:close/>
                </a:path>
                <a:path w="2353309" h="720725">
                  <a:moveTo>
                    <a:pt x="218185" y="632675"/>
                  </a:moveTo>
                  <a:lnTo>
                    <a:pt x="157352" y="650748"/>
                  </a:lnTo>
                  <a:lnTo>
                    <a:pt x="161925" y="665962"/>
                  </a:lnTo>
                  <a:lnTo>
                    <a:pt x="222757" y="647890"/>
                  </a:lnTo>
                  <a:lnTo>
                    <a:pt x="218185" y="632675"/>
                  </a:lnTo>
                  <a:close/>
                </a:path>
                <a:path w="2353309" h="720725">
                  <a:moveTo>
                    <a:pt x="62229" y="647547"/>
                  </a:moveTo>
                  <a:lnTo>
                    <a:pt x="0" y="705751"/>
                  </a:lnTo>
                  <a:lnTo>
                    <a:pt x="83946" y="720585"/>
                  </a:lnTo>
                  <a:lnTo>
                    <a:pt x="76424" y="695286"/>
                  </a:lnTo>
                  <a:lnTo>
                    <a:pt x="63118" y="695286"/>
                  </a:lnTo>
                  <a:lnTo>
                    <a:pt x="58546" y="680072"/>
                  </a:lnTo>
                  <a:lnTo>
                    <a:pt x="70820" y="676437"/>
                  </a:lnTo>
                  <a:lnTo>
                    <a:pt x="62229" y="647547"/>
                  </a:lnTo>
                  <a:close/>
                </a:path>
                <a:path w="2353309" h="720725">
                  <a:moveTo>
                    <a:pt x="70820" y="676437"/>
                  </a:moveTo>
                  <a:lnTo>
                    <a:pt x="58546" y="680072"/>
                  </a:lnTo>
                  <a:lnTo>
                    <a:pt x="63118" y="695286"/>
                  </a:lnTo>
                  <a:lnTo>
                    <a:pt x="75345" y="691656"/>
                  </a:lnTo>
                  <a:lnTo>
                    <a:pt x="70820" y="676437"/>
                  </a:lnTo>
                  <a:close/>
                </a:path>
                <a:path w="2353309" h="720725">
                  <a:moveTo>
                    <a:pt x="75345" y="691656"/>
                  </a:moveTo>
                  <a:lnTo>
                    <a:pt x="63118" y="695286"/>
                  </a:lnTo>
                  <a:lnTo>
                    <a:pt x="76424" y="695286"/>
                  </a:lnTo>
                  <a:lnTo>
                    <a:pt x="75345" y="691656"/>
                  </a:lnTo>
                  <a:close/>
                </a:path>
                <a:path w="2353309" h="720725">
                  <a:moveTo>
                    <a:pt x="111759" y="664311"/>
                  </a:moveTo>
                  <a:lnTo>
                    <a:pt x="70820" y="676437"/>
                  </a:lnTo>
                  <a:lnTo>
                    <a:pt x="75345" y="691656"/>
                  </a:lnTo>
                  <a:lnTo>
                    <a:pt x="116204" y="679526"/>
                  </a:lnTo>
                  <a:lnTo>
                    <a:pt x="111759" y="6643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00874" y="4688712"/>
              <a:ext cx="3048000" cy="457200"/>
            </a:xfrm>
            <a:custGeom>
              <a:avLst/>
              <a:gdLst/>
              <a:ahLst/>
              <a:cxnLst/>
              <a:rect l="l" t="t" r="r" b="b"/>
              <a:pathLst>
                <a:path w="3048000" h="457200">
                  <a:moveTo>
                    <a:pt x="1294765" y="0"/>
                  </a:moveTo>
                  <a:lnTo>
                    <a:pt x="552450" y="0"/>
                  </a:lnTo>
                  <a:lnTo>
                    <a:pt x="0" y="0"/>
                  </a:lnTo>
                  <a:lnTo>
                    <a:pt x="0" y="457200"/>
                  </a:lnTo>
                  <a:lnTo>
                    <a:pt x="552450" y="457200"/>
                  </a:lnTo>
                  <a:lnTo>
                    <a:pt x="1294765" y="457200"/>
                  </a:lnTo>
                  <a:lnTo>
                    <a:pt x="1294765" y="0"/>
                  </a:lnTo>
                  <a:close/>
                </a:path>
                <a:path w="3048000" h="457200">
                  <a:moveTo>
                    <a:pt x="3047403" y="0"/>
                  </a:moveTo>
                  <a:lnTo>
                    <a:pt x="1980603" y="0"/>
                  </a:lnTo>
                  <a:lnTo>
                    <a:pt x="1294803" y="0"/>
                  </a:lnTo>
                  <a:lnTo>
                    <a:pt x="1294803" y="457200"/>
                  </a:lnTo>
                  <a:lnTo>
                    <a:pt x="1980603" y="457200"/>
                  </a:lnTo>
                  <a:lnTo>
                    <a:pt x="3047403" y="457200"/>
                  </a:lnTo>
                  <a:lnTo>
                    <a:pt x="3047403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694524" y="4682363"/>
              <a:ext cx="3060700" cy="482600"/>
            </a:xfrm>
            <a:custGeom>
              <a:avLst/>
              <a:gdLst/>
              <a:ahLst/>
              <a:cxnLst/>
              <a:rect l="l" t="t" r="r" b="b"/>
              <a:pathLst>
                <a:path w="3060700" h="482600">
                  <a:moveTo>
                    <a:pt x="558800" y="0"/>
                  </a:moveTo>
                  <a:lnTo>
                    <a:pt x="558800" y="482600"/>
                  </a:lnTo>
                </a:path>
                <a:path w="3060700" h="482600">
                  <a:moveTo>
                    <a:pt x="1301153" y="0"/>
                  </a:moveTo>
                  <a:lnTo>
                    <a:pt x="1301153" y="482600"/>
                  </a:lnTo>
                </a:path>
                <a:path w="3060700" h="482600">
                  <a:moveTo>
                    <a:pt x="1986953" y="0"/>
                  </a:moveTo>
                  <a:lnTo>
                    <a:pt x="1986953" y="482600"/>
                  </a:lnTo>
                </a:path>
                <a:path w="3060700" h="482600">
                  <a:moveTo>
                    <a:pt x="6350" y="0"/>
                  </a:moveTo>
                  <a:lnTo>
                    <a:pt x="6350" y="482600"/>
                  </a:lnTo>
                </a:path>
                <a:path w="3060700" h="482600">
                  <a:moveTo>
                    <a:pt x="3053753" y="0"/>
                  </a:moveTo>
                  <a:lnTo>
                    <a:pt x="3053753" y="482600"/>
                  </a:lnTo>
                </a:path>
                <a:path w="3060700" h="482600">
                  <a:moveTo>
                    <a:pt x="0" y="6350"/>
                  </a:moveTo>
                  <a:lnTo>
                    <a:pt x="3060103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694524" y="5145913"/>
              <a:ext cx="3060700" cy="0"/>
            </a:xfrm>
            <a:custGeom>
              <a:avLst/>
              <a:gdLst/>
              <a:ahLst/>
              <a:cxnLst/>
              <a:rect l="l" t="t" r="r" b="b"/>
              <a:pathLst>
                <a:path w="3060700">
                  <a:moveTo>
                    <a:pt x="0" y="0"/>
                  </a:moveTo>
                  <a:lnTo>
                    <a:pt x="3060103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988693" y="4852415"/>
              <a:ext cx="4427855" cy="996315"/>
            </a:xfrm>
            <a:custGeom>
              <a:avLst/>
              <a:gdLst/>
              <a:ahLst/>
              <a:cxnLst/>
              <a:rect l="l" t="t" r="r" b="b"/>
              <a:pathLst>
                <a:path w="4427855" h="996314">
                  <a:moveTo>
                    <a:pt x="64516" y="341503"/>
                  </a:moveTo>
                  <a:lnTo>
                    <a:pt x="6350" y="315849"/>
                  </a:lnTo>
                  <a:lnTo>
                    <a:pt x="0" y="330327"/>
                  </a:lnTo>
                  <a:lnTo>
                    <a:pt x="58039" y="355993"/>
                  </a:lnTo>
                  <a:lnTo>
                    <a:pt x="64516" y="341503"/>
                  </a:lnTo>
                  <a:close/>
                </a:path>
                <a:path w="4427855" h="996314">
                  <a:moveTo>
                    <a:pt x="166116" y="386461"/>
                  </a:moveTo>
                  <a:lnTo>
                    <a:pt x="108077" y="360819"/>
                  </a:lnTo>
                  <a:lnTo>
                    <a:pt x="101600" y="375285"/>
                  </a:lnTo>
                  <a:lnTo>
                    <a:pt x="159639" y="400939"/>
                  </a:lnTo>
                  <a:lnTo>
                    <a:pt x="166116" y="386461"/>
                  </a:lnTo>
                  <a:close/>
                </a:path>
                <a:path w="4427855" h="996314">
                  <a:moveTo>
                    <a:pt x="267716" y="431292"/>
                  </a:moveTo>
                  <a:lnTo>
                    <a:pt x="209677" y="405638"/>
                  </a:lnTo>
                  <a:lnTo>
                    <a:pt x="203200" y="420243"/>
                  </a:lnTo>
                  <a:lnTo>
                    <a:pt x="261366" y="445897"/>
                  </a:lnTo>
                  <a:lnTo>
                    <a:pt x="267716" y="431292"/>
                  </a:lnTo>
                  <a:close/>
                </a:path>
                <a:path w="4427855" h="996314">
                  <a:moveTo>
                    <a:pt x="369443" y="476250"/>
                  </a:moveTo>
                  <a:lnTo>
                    <a:pt x="311277" y="450596"/>
                  </a:lnTo>
                  <a:lnTo>
                    <a:pt x="304927" y="465074"/>
                  </a:lnTo>
                  <a:lnTo>
                    <a:pt x="362966" y="490728"/>
                  </a:lnTo>
                  <a:lnTo>
                    <a:pt x="369443" y="476250"/>
                  </a:lnTo>
                  <a:close/>
                </a:path>
                <a:path w="4427855" h="996314">
                  <a:moveTo>
                    <a:pt x="471043" y="521208"/>
                  </a:moveTo>
                  <a:lnTo>
                    <a:pt x="413004" y="495554"/>
                  </a:lnTo>
                  <a:lnTo>
                    <a:pt x="406527" y="510032"/>
                  </a:lnTo>
                  <a:lnTo>
                    <a:pt x="464566" y="535686"/>
                  </a:lnTo>
                  <a:lnTo>
                    <a:pt x="471043" y="521208"/>
                  </a:lnTo>
                  <a:close/>
                </a:path>
                <a:path w="4427855" h="996314">
                  <a:moveTo>
                    <a:pt x="572643" y="566039"/>
                  </a:moveTo>
                  <a:lnTo>
                    <a:pt x="514604" y="540385"/>
                  </a:lnTo>
                  <a:lnTo>
                    <a:pt x="508127" y="554990"/>
                  </a:lnTo>
                  <a:lnTo>
                    <a:pt x="566293" y="580644"/>
                  </a:lnTo>
                  <a:lnTo>
                    <a:pt x="572643" y="566039"/>
                  </a:lnTo>
                  <a:close/>
                </a:path>
                <a:path w="4427855" h="996314">
                  <a:moveTo>
                    <a:pt x="674370" y="610997"/>
                  </a:moveTo>
                  <a:lnTo>
                    <a:pt x="616204" y="585343"/>
                  </a:lnTo>
                  <a:lnTo>
                    <a:pt x="609854" y="599821"/>
                  </a:lnTo>
                  <a:lnTo>
                    <a:pt x="667893" y="625475"/>
                  </a:lnTo>
                  <a:lnTo>
                    <a:pt x="674370" y="610997"/>
                  </a:lnTo>
                  <a:close/>
                </a:path>
                <a:path w="4427855" h="996314">
                  <a:moveTo>
                    <a:pt x="775970" y="655955"/>
                  </a:moveTo>
                  <a:lnTo>
                    <a:pt x="717931" y="630301"/>
                  </a:lnTo>
                  <a:lnTo>
                    <a:pt x="711454" y="644779"/>
                  </a:lnTo>
                  <a:lnTo>
                    <a:pt x="769493" y="670433"/>
                  </a:lnTo>
                  <a:lnTo>
                    <a:pt x="775970" y="655955"/>
                  </a:lnTo>
                  <a:close/>
                </a:path>
                <a:path w="4427855" h="996314">
                  <a:moveTo>
                    <a:pt x="877570" y="700786"/>
                  </a:moveTo>
                  <a:lnTo>
                    <a:pt x="819531" y="675132"/>
                  </a:lnTo>
                  <a:lnTo>
                    <a:pt x="813054" y="689737"/>
                  </a:lnTo>
                  <a:lnTo>
                    <a:pt x="871220" y="715391"/>
                  </a:lnTo>
                  <a:lnTo>
                    <a:pt x="877570" y="700786"/>
                  </a:lnTo>
                  <a:close/>
                </a:path>
                <a:path w="4427855" h="996314">
                  <a:moveTo>
                    <a:pt x="979297" y="745756"/>
                  </a:moveTo>
                  <a:lnTo>
                    <a:pt x="921131" y="720090"/>
                  </a:lnTo>
                  <a:lnTo>
                    <a:pt x="914781" y="734568"/>
                  </a:lnTo>
                  <a:lnTo>
                    <a:pt x="972820" y="760272"/>
                  </a:lnTo>
                  <a:lnTo>
                    <a:pt x="979297" y="745756"/>
                  </a:lnTo>
                  <a:close/>
                </a:path>
                <a:path w="4427855" h="996314">
                  <a:moveTo>
                    <a:pt x="1080897" y="790663"/>
                  </a:moveTo>
                  <a:lnTo>
                    <a:pt x="1022858" y="764997"/>
                  </a:lnTo>
                  <a:lnTo>
                    <a:pt x="1016381" y="779526"/>
                  </a:lnTo>
                  <a:lnTo>
                    <a:pt x="1074420" y="805192"/>
                  </a:lnTo>
                  <a:lnTo>
                    <a:pt x="1080897" y="790663"/>
                  </a:lnTo>
                  <a:close/>
                </a:path>
                <a:path w="4427855" h="996314">
                  <a:moveTo>
                    <a:pt x="1182497" y="835583"/>
                  </a:moveTo>
                  <a:lnTo>
                    <a:pt x="1124458" y="809917"/>
                  </a:lnTo>
                  <a:lnTo>
                    <a:pt x="1117981" y="824445"/>
                  </a:lnTo>
                  <a:lnTo>
                    <a:pt x="1176147" y="850112"/>
                  </a:lnTo>
                  <a:lnTo>
                    <a:pt x="1182497" y="835583"/>
                  </a:lnTo>
                  <a:close/>
                </a:path>
                <a:path w="4427855" h="996314">
                  <a:moveTo>
                    <a:pt x="1284211" y="880503"/>
                  </a:moveTo>
                  <a:lnTo>
                    <a:pt x="1226058" y="854837"/>
                  </a:lnTo>
                  <a:lnTo>
                    <a:pt x="1219708" y="869353"/>
                  </a:lnTo>
                  <a:lnTo>
                    <a:pt x="1277747" y="895019"/>
                  </a:lnTo>
                  <a:lnTo>
                    <a:pt x="1284211" y="880503"/>
                  </a:lnTo>
                  <a:close/>
                </a:path>
                <a:path w="4427855" h="996314">
                  <a:moveTo>
                    <a:pt x="1385824" y="925423"/>
                  </a:moveTo>
                  <a:lnTo>
                    <a:pt x="1327785" y="899756"/>
                  </a:lnTo>
                  <a:lnTo>
                    <a:pt x="1321308" y="914273"/>
                  </a:lnTo>
                  <a:lnTo>
                    <a:pt x="1379347" y="939939"/>
                  </a:lnTo>
                  <a:lnTo>
                    <a:pt x="1385824" y="925423"/>
                  </a:lnTo>
                  <a:close/>
                </a:path>
                <a:path w="4427855" h="996314">
                  <a:moveTo>
                    <a:pt x="1516126" y="991666"/>
                  </a:moveTo>
                  <a:lnTo>
                    <a:pt x="1500873" y="973251"/>
                  </a:lnTo>
                  <a:lnTo>
                    <a:pt x="1461770" y="926007"/>
                  </a:lnTo>
                  <a:lnTo>
                    <a:pt x="1449539" y="953617"/>
                  </a:lnTo>
                  <a:lnTo>
                    <a:pt x="1429385" y="944676"/>
                  </a:lnTo>
                  <a:lnTo>
                    <a:pt x="1422908" y="959192"/>
                  </a:lnTo>
                  <a:lnTo>
                    <a:pt x="1443126" y="968121"/>
                  </a:lnTo>
                  <a:lnTo>
                    <a:pt x="1430909" y="995705"/>
                  </a:lnTo>
                  <a:lnTo>
                    <a:pt x="1516126" y="991666"/>
                  </a:lnTo>
                  <a:close/>
                </a:path>
                <a:path w="4427855" h="996314">
                  <a:moveTo>
                    <a:pt x="4427347" y="38100"/>
                  </a:moveTo>
                  <a:lnTo>
                    <a:pt x="4411332" y="30099"/>
                  </a:lnTo>
                  <a:lnTo>
                    <a:pt x="4351147" y="0"/>
                  </a:lnTo>
                  <a:lnTo>
                    <a:pt x="4351147" y="30099"/>
                  </a:lnTo>
                  <a:lnTo>
                    <a:pt x="1988947" y="30099"/>
                  </a:lnTo>
                  <a:lnTo>
                    <a:pt x="1988947" y="45974"/>
                  </a:lnTo>
                  <a:lnTo>
                    <a:pt x="4351147" y="45974"/>
                  </a:lnTo>
                  <a:lnTo>
                    <a:pt x="4351147" y="76200"/>
                  </a:lnTo>
                  <a:lnTo>
                    <a:pt x="4411599" y="45974"/>
                  </a:lnTo>
                  <a:lnTo>
                    <a:pt x="4427347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364607" y="6376290"/>
            <a:ext cx="102870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stream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6142" y="6697700"/>
            <a:ext cx="205104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sz="900" kern="0" spc="-25" dirty="0">
                <a:solidFill>
                  <a:srgbClr val="888888"/>
                </a:solidFill>
                <a:latin typeface="Calibri"/>
                <a:cs typeface="Calibri"/>
              </a:rPr>
              <a:pPr marL="38100">
                <a:lnSpc>
                  <a:spcPts val="955"/>
                </a:lnSpc>
              </a:pPr>
              <a:t>75</a:t>
            </a:fld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925320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329775"/>
            <a:ext cx="10290183" cy="1231106"/>
          </a:xfrm>
        </p:spPr>
        <p:txBody>
          <a:bodyPr/>
          <a:lstStyle/>
          <a:p>
            <a:r>
              <a:rPr lang="en-US" dirty="0" smtClean="0"/>
              <a:t>Set-</a:t>
            </a:r>
            <a:r>
              <a:rPr lang="en-US" dirty="0" err="1" smtClean="0"/>
              <a:t>Disjointness</a:t>
            </a:r>
            <a:r>
              <a:rPr lang="en-US" dirty="0" smtClean="0"/>
              <a:t> and Unique-</a:t>
            </a:r>
            <a:r>
              <a:rPr lang="en-US" dirty="0" err="1" smtClean="0"/>
              <a:t>Disjointness</a:t>
            </a:r>
            <a:r>
              <a:rPr lang="en-US" dirty="0" smtClean="0"/>
              <a:t>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31" y="1430104"/>
            <a:ext cx="11314853" cy="4308872"/>
          </a:xfrm>
        </p:spPr>
        <p:txBody>
          <a:bodyPr/>
          <a:lstStyle/>
          <a:p>
            <a:r>
              <a:rPr lang="en-US" dirty="0" smtClean="0"/>
              <a:t>   Alice (resp. Bob) are given lists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b</a:t>
            </a:r>
            <a:r>
              <a:rPr lang="en-US" dirty="0" smtClean="0"/>
              <a:t> encoded as incidence vectors</a:t>
            </a:r>
          </a:p>
          <a:p>
            <a:r>
              <a:rPr lang="en-US" dirty="0"/>
              <a:t> </a:t>
            </a:r>
            <a:r>
              <a:rPr lang="en-US" dirty="0" smtClean="0"/>
              <a:t>  Alice and Bob want to compute DISJ(</a:t>
            </a:r>
            <a:r>
              <a:rPr lang="en-US" b="1" dirty="0" err="1" smtClean="0"/>
              <a:t>a</a:t>
            </a:r>
            <a:r>
              <a:rPr lang="en-US" dirty="0" err="1" smtClean="0"/>
              <a:t>,</a:t>
            </a:r>
            <a:r>
              <a:rPr lang="en-US" b="1" dirty="0" err="1" smtClean="0"/>
              <a:t>b</a:t>
            </a:r>
            <a:r>
              <a:rPr lang="en-US" dirty="0" smtClean="0"/>
              <a:t>) where</a:t>
            </a:r>
          </a:p>
          <a:p>
            <a:r>
              <a:rPr lang="en-US" dirty="0"/>
              <a:t> </a:t>
            </a:r>
            <a:r>
              <a:rPr lang="en-US" dirty="0" smtClean="0"/>
              <a:t>       DISJ(</a:t>
            </a:r>
            <a:r>
              <a:rPr lang="en-US" b="1" dirty="0" err="1" smtClean="0"/>
              <a:t>a,b</a:t>
            </a:r>
            <a:r>
              <a:rPr lang="en-US" dirty="0" smtClean="0"/>
              <a:t>) = 0    if </a:t>
            </a:r>
            <a:r>
              <a:rPr lang="en-US" b="1" dirty="0" smtClean="0"/>
              <a:t>a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= </a:t>
            </a:r>
            <a:r>
              <a:rPr lang="en-US" b="1" dirty="0" smtClean="0"/>
              <a:t>b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]=1 for some index </a:t>
            </a:r>
            <a:r>
              <a:rPr lang="en-US" dirty="0" err="1" smtClean="0"/>
              <a:t>i</a:t>
            </a:r>
            <a:r>
              <a:rPr lang="en-US" dirty="0" smtClean="0"/>
              <a:t>; </a:t>
            </a:r>
          </a:p>
          <a:p>
            <a:r>
              <a:rPr lang="en-US" dirty="0"/>
              <a:t> </a:t>
            </a:r>
            <a:r>
              <a:rPr lang="en-US" dirty="0" smtClean="0"/>
              <a:t>       DISJ(</a:t>
            </a:r>
            <a:r>
              <a:rPr lang="en-US" b="1" dirty="0" err="1" smtClean="0"/>
              <a:t>a,b</a:t>
            </a:r>
            <a:r>
              <a:rPr lang="en-US" dirty="0" smtClean="0"/>
              <a:t>) = 1    otherwise</a:t>
            </a:r>
          </a:p>
          <a:p>
            <a:endParaRPr lang="en-US" dirty="0" smtClean="0"/>
          </a:p>
          <a:p>
            <a:r>
              <a:rPr lang="en-US" dirty="0" smtClean="0"/>
              <a:t>Solution 1: Alice sends </a:t>
            </a:r>
            <a:r>
              <a:rPr lang="en-US" b="1" dirty="0" smtClean="0"/>
              <a:t>a </a:t>
            </a:r>
            <a:r>
              <a:rPr lang="en-US" dirty="0" smtClean="0"/>
              <a:t>to Bob who computes </a:t>
            </a:r>
            <a:r>
              <a:rPr lang="en-US" dirty="0"/>
              <a:t>DISJ(</a:t>
            </a:r>
            <a:r>
              <a:rPr lang="en-US" b="1" dirty="0" err="1"/>
              <a:t>a</a:t>
            </a:r>
            <a:r>
              <a:rPr lang="en-US" dirty="0" err="1"/>
              <a:t>,</a:t>
            </a:r>
            <a:r>
              <a:rPr lang="en-US" b="1" dirty="0" err="1"/>
              <a:t>b</a:t>
            </a:r>
            <a:r>
              <a:rPr lang="en-US" dirty="0"/>
              <a:t>)</a:t>
            </a:r>
            <a:endParaRPr lang="en-US" b="1" dirty="0"/>
          </a:p>
          <a:p>
            <a:r>
              <a:rPr lang="en-US" b="1" dirty="0" smtClean="0"/>
              <a:t>Goal: </a:t>
            </a:r>
            <a:r>
              <a:rPr lang="en-US" dirty="0" smtClean="0"/>
              <a:t>Minimize communication</a:t>
            </a:r>
          </a:p>
          <a:p>
            <a:endParaRPr lang="en-US" dirty="0"/>
          </a:p>
          <a:p>
            <a:r>
              <a:rPr lang="en-US" b="1" dirty="0" smtClean="0"/>
              <a:t>Unique-</a:t>
            </a:r>
            <a:r>
              <a:rPr lang="en-US" b="1" dirty="0" err="1" smtClean="0"/>
              <a:t>Disjointness</a:t>
            </a:r>
            <a:r>
              <a:rPr lang="en-US" b="1" dirty="0" smtClean="0"/>
              <a:t> Variant (UDISJ): </a:t>
            </a:r>
            <a:r>
              <a:rPr lang="en-US" dirty="0" smtClean="0"/>
              <a:t>promise that </a:t>
            </a:r>
            <a:r>
              <a:rPr lang="en-US" b="1" dirty="0" smtClean="0"/>
              <a:t>a </a:t>
            </a:r>
            <a:r>
              <a:rPr lang="en-US" dirty="0" smtClean="0"/>
              <a:t>and </a:t>
            </a:r>
            <a:r>
              <a:rPr lang="en-US" b="1" dirty="0" smtClean="0"/>
              <a:t>b</a:t>
            </a:r>
            <a:r>
              <a:rPr lang="en-US" dirty="0" smtClean="0"/>
              <a:t> intersect in at most one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9577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329775"/>
            <a:ext cx="10290183" cy="615553"/>
          </a:xfrm>
        </p:spPr>
        <p:txBody>
          <a:bodyPr/>
          <a:lstStyle/>
          <a:p>
            <a:r>
              <a:rPr lang="en-US" dirty="0" smtClean="0"/>
              <a:t>Unique-</a:t>
            </a:r>
            <a:r>
              <a:rPr lang="en-US" dirty="0" err="1" smtClean="0"/>
              <a:t>Disjointness</a:t>
            </a:r>
            <a:r>
              <a:rPr lang="en-US" dirty="0" smtClean="0"/>
              <a:t>: Communication Complexity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31" y="1430104"/>
            <a:ext cx="11314853" cy="5601533"/>
          </a:xfrm>
        </p:spPr>
        <p:txBody>
          <a:bodyPr/>
          <a:lstStyle/>
          <a:p>
            <a:r>
              <a:rPr lang="en-US" b="1" dirty="0" smtClean="0"/>
              <a:t>Unique-</a:t>
            </a:r>
            <a:r>
              <a:rPr lang="en-US" b="1" dirty="0" err="1" smtClean="0"/>
              <a:t>Disjointness</a:t>
            </a:r>
            <a:r>
              <a:rPr lang="en-US" b="1" dirty="0" smtClean="0"/>
              <a:t> Variant (UDISJ): </a:t>
            </a:r>
            <a:r>
              <a:rPr lang="en-US" dirty="0" smtClean="0"/>
              <a:t>promise that </a:t>
            </a:r>
            <a:r>
              <a:rPr lang="en-US" b="1" dirty="0" smtClean="0"/>
              <a:t>a </a:t>
            </a:r>
            <a:r>
              <a:rPr lang="en-US" dirty="0" smtClean="0"/>
              <a:t>and </a:t>
            </a:r>
            <a:r>
              <a:rPr lang="en-US" b="1" dirty="0" smtClean="0"/>
              <a:t>b</a:t>
            </a:r>
            <a:r>
              <a:rPr lang="en-US" dirty="0" smtClean="0"/>
              <a:t> intersect in at most one 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not possible to do much better than the trivial protocol (Alice sends Bob her entire input 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6" y="2539180"/>
            <a:ext cx="11090787" cy="17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7206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267" y="329775"/>
            <a:ext cx="10290183" cy="615553"/>
          </a:xfrm>
        </p:spPr>
        <p:txBody>
          <a:bodyPr/>
          <a:lstStyle/>
          <a:p>
            <a:r>
              <a:rPr lang="en-US" dirty="0" smtClean="0"/>
              <a:t>Unique-</a:t>
            </a:r>
            <a:r>
              <a:rPr lang="en-US" dirty="0" err="1" smtClean="0"/>
              <a:t>Disjointness</a:t>
            </a:r>
            <a:r>
              <a:rPr lang="en-US" dirty="0" smtClean="0"/>
              <a:t>: Communication Complexity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931" y="1430104"/>
            <a:ext cx="11314853" cy="5601533"/>
          </a:xfrm>
        </p:spPr>
        <p:txBody>
          <a:bodyPr/>
          <a:lstStyle/>
          <a:p>
            <a:r>
              <a:rPr lang="en-US" b="1" dirty="0" smtClean="0"/>
              <a:t>Unique-</a:t>
            </a:r>
            <a:r>
              <a:rPr lang="en-US" b="1" dirty="0" err="1" smtClean="0"/>
              <a:t>Disjointness</a:t>
            </a:r>
            <a:r>
              <a:rPr lang="en-US" b="1" dirty="0" smtClean="0"/>
              <a:t> Variant (UDISJ): </a:t>
            </a:r>
            <a:r>
              <a:rPr lang="en-US" dirty="0" smtClean="0"/>
              <a:t>promise that </a:t>
            </a:r>
            <a:r>
              <a:rPr lang="en-US" b="1" dirty="0" smtClean="0"/>
              <a:t>a </a:t>
            </a:r>
            <a:r>
              <a:rPr lang="en-US" dirty="0" smtClean="0"/>
              <a:t>and </a:t>
            </a:r>
            <a:r>
              <a:rPr lang="en-US" b="1" dirty="0" smtClean="0"/>
              <a:t>b</a:t>
            </a:r>
            <a:r>
              <a:rPr lang="en-US" dirty="0" smtClean="0"/>
              <a:t> intersect in at most one location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It is not possible to do much better than the trivial protocol (Alice sends Bob her entire input 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267" y="2829232"/>
            <a:ext cx="11169445" cy="18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679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392555" marR="5080" indent="-928369">
              <a:lnSpc>
                <a:spcPts val="4320"/>
              </a:lnSpc>
              <a:spcBef>
                <a:spcPts val="640"/>
              </a:spcBef>
            </a:pPr>
            <a:r>
              <a:rPr spc="-10" dirty="0"/>
              <a:t>Reduction</a:t>
            </a:r>
            <a:r>
              <a:rPr spc="-185" dirty="0"/>
              <a:t> </a:t>
            </a:r>
            <a:r>
              <a:rPr spc="-25" dirty="0"/>
              <a:t>Attempt</a:t>
            </a:r>
            <a:r>
              <a:rPr spc="-165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/>
              <a:t>Random </a:t>
            </a:r>
            <a:r>
              <a:rPr spc="-10" dirty="0">
                <a:solidFill>
                  <a:srgbClr val="006FC0"/>
                </a:solidFill>
              </a:rPr>
              <a:t>Permutation\Function</a:t>
            </a:r>
          </a:p>
        </p:txBody>
      </p:sp>
      <p:sp>
        <p:nvSpPr>
          <p:cNvPr id="3" name="object 3"/>
          <p:cNvSpPr/>
          <p:nvPr/>
        </p:nvSpPr>
        <p:spPr>
          <a:xfrm>
            <a:off x="2814531" y="2715386"/>
            <a:ext cx="426084" cy="293370"/>
          </a:xfrm>
          <a:custGeom>
            <a:avLst/>
            <a:gdLst/>
            <a:ahLst/>
            <a:cxnLst/>
            <a:rect l="l" t="t" r="r" b="b"/>
            <a:pathLst>
              <a:path w="426085" h="293369">
                <a:moveTo>
                  <a:pt x="212852" y="0"/>
                </a:moveTo>
                <a:lnTo>
                  <a:pt x="174879" y="0"/>
                </a:lnTo>
                <a:lnTo>
                  <a:pt x="101346" y="254126"/>
                </a:lnTo>
                <a:lnTo>
                  <a:pt x="48768" y="138557"/>
                </a:lnTo>
                <a:lnTo>
                  <a:pt x="0" y="160909"/>
                </a:lnTo>
                <a:lnTo>
                  <a:pt x="4572" y="172085"/>
                </a:lnTo>
                <a:lnTo>
                  <a:pt x="29718" y="160909"/>
                </a:lnTo>
                <a:lnTo>
                  <a:pt x="91440" y="293370"/>
                </a:lnTo>
                <a:lnTo>
                  <a:pt x="105791" y="293370"/>
                </a:lnTo>
                <a:lnTo>
                  <a:pt x="185928" y="19812"/>
                </a:lnTo>
                <a:lnTo>
                  <a:pt x="194437" y="19812"/>
                </a:lnTo>
                <a:lnTo>
                  <a:pt x="194437" y="20065"/>
                </a:lnTo>
                <a:lnTo>
                  <a:pt x="426085" y="20065"/>
                </a:lnTo>
                <a:lnTo>
                  <a:pt x="426085" y="253"/>
                </a:lnTo>
                <a:lnTo>
                  <a:pt x="212852" y="253"/>
                </a:lnTo>
                <a:lnTo>
                  <a:pt x="21285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53926" y="1403343"/>
            <a:ext cx="11314853" cy="2471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marR="234950" indent="-342265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pc="-20" dirty="0"/>
              <a:t>Attempt:</a:t>
            </a:r>
            <a:r>
              <a:rPr spc="-45" dirty="0"/>
              <a:t> </a:t>
            </a:r>
            <a:r>
              <a:rPr dirty="0"/>
              <a:t>CC</a:t>
            </a:r>
            <a:r>
              <a:rPr spc="-60" dirty="0"/>
              <a:t> </a:t>
            </a:r>
            <a:r>
              <a:rPr dirty="0"/>
              <a:t>problem</a:t>
            </a:r>
            <a:r>
              <a:rPr spc="-25" dirty="0"/>
              <a:t> </a:t>
            </a:r>
            <a:r>
              <a:rPr dirty="0"/>
              <a:t>–</a:t>
            </a:r>
            <a:r>
              <a:rPr spc="-50" dirty="0"/>
              <a:t> </a:t>
            </a:r>
            <a:r>
              <a:rPr dirty="0"/>
              <a:t>each</a:t>
            </a:r>
            <a:r>
              <a:rPr spc="-60" dirty="0"/>
              <a:t> </a:t>
            </a:r>
            <a:r>
              <a:rPr spc="-10" dirty="0"/>
              <a:t>player</a:t>
            </a:r>
            <a:r>
              <a:rPr spc="-50" dirty="0"/>
              <a:t> </a:t>
            </a:r>
            <a:r>
              <a:rPr dirty="0"/>
              <a:t>gets</a:t>
            </a:r>
            <a:r>
              <a:rPr spc="-60" dirty="0"/>
              <a:t> </a:t>
            </a:r>
            <a:r>
              <a:rPr dirty="0">
                <a:solidFill>
                  <a:srgbClr val="FF0000"/>
                </a:solidFill>
              </a:rPr>
              <a:t>Q/2</a:t>
            </a:r>
            <a:r>
              <a:rPr spc="-15" dirty="0">
                <a:solidFill>
                  <a:srgbClr val="FF0000"/>
                </a:solidFill>
              </a:rPr>
              <a:t> </a:t>
            </a:r>
            <a:r>
              <a:rPr spc="-10" dirty="0"/>
              <a:t>elements, </a:t>
            </a:r>
            <a:r>
              <a:rPr dirty="0"/>
              <a:t>chosen</a:t>
            </a:r>
            <a:r>
              <a:rPr spc="-85" dirty="0"/>
              <a:t> </a:t>
            </a:r>
            <a:r>
              <a:rPr dirty="0"/>
              <a:t>using</a:t>
            </a:r>
            <a:r>
              <a:rPr spc="-75" dirty="0"/>
              <a:t> </a:t>
            </a:r>
            <a:r>
              <a:rPr dirty="0"/>
              <a:t>rand</a:t>
            </a:r>
            <a:r>
              <a:rPr spc="-80" dirty="0"/>
              <a:t> </a:t>
            </a:r>
            <a:r>
              <a:rPr spc="-10" dirty="0"/>
              <a:t>permutation\function</a:t>
            </a: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Useless:</a:t>
            </a:r>
            <a:r>
              <a:rPr spc="-80" dirty="0"/>
              <a:t> </a:t>
            </a:r>
            <a:r>
              <a:rPr dirty="0"/>
              <a:t>CC</a:t>
            </a:r>
            <a:r>
              <a:rPr spc="-90" dirty="0"/>
              <a:t> </a:t>
            </a:r>
            <a:r>
              <a:rPr dirty="0"/>
              <a:t>problem</a:t>
            </a:r>
            <a:r>
              <a:rPr spc="-60" dirty="0"/>
              <a:t> </a:t>
            </a:r>
            <a:r>
              <a:rPr dirty="0"/>
              <a:t>is</a:t>
            </a:r>
            <a:r>
              <a:rPr spc="-80" dirty="0"/>
              <a:t> </a:t>
            </a:r>
            <a:r>
              <a:rPr b="1" spc="-20" dirty="0"/>
              <a:t>easy</a:t>
            </a:r>
          </a:p>
          <a:p>
            <a:pPr marL="812165" marR="671195" lvl="1" indent="-342265">
              <a:lnSpc>
                <a:spcPts val="2870"/>
              </a:lnSpc>
              <a:spcBef>
                <a:spcPts val="425"/>
              </a:spcBef>
              <a:buFont typeface="Arial"/>
              <a:buChar char="•"/>
              <a:tabLst>
                <a:tab pos="812165" algn="l"/>
                <a:tab pos="812800" algn="l"/>
                <a:tab pos="2432685" algn="l"/>
              </a:tabLst>
            </a:pP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E.g.,</a:t>
            </a:r>
            <a:r>
              <a:rPr sz="2400" spc="-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if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Q</a:t>
            </a:r>
            <a:r>
              <a:rPr sz="2400" spc="12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Cambria Math"/>
                <a:cs typeface="Cambria Math"/>
              </a:rPr>
              <a:t>&gt;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	𝑁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,</a:t>
            </a:r>
            <a:r>
              <a:rPr sz="240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players</a:t>
            </a:r>
            <a:r>
              <a:rPr sz="240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can</a:t>
            </a:r>
            <a:r>
              <a:rPr sz="240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70504"/>
                </a:solidFill>
                <a:latin typeface="Calibri"/>
                <a:cs typeface="Calibri"/>
              </a:rPr>
              <a:t>trivially</a:t>
            </a:r>
            <a:r>
              <a:rPr sz="2400" b="1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70504"/>
                </a:solidFill>
                <a:latin typeface="Calibri"/>
                <a:cs typeface="Calibri"/>
              </a:rPr>
              <a:t>distinguish</a:t>
            </a:r>
            <a:r>
              <a:rPr sz="2400" b="1" spc="-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0504"/>
                </a:solidFill>
                <a:latin typeface="Calibri"/>
                <a:cs typeface="Calibri"/>
              </a:rPr>
              <a:t>between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permutation\function</a:t>
            </a:r>
            <a:r>
              <a:rPr sz="240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with</a:t>
            </a:r>
            <a:r>
              <a:rPr sz="240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70504"/>
                </a:solidFill>
                <a:latin typeface="Calibri"/>
                <a:cs typeface="Calibri"/>
              </a:rPr>
              <a:t>no</a:t>
            </a:r>
            <a:r>
              <a:rPr sz="2400" b="1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70504"/>
                </a:solidFill>
                <a:latin typeface="Calibri"/>
                <a:cs typeface="Calibri"/>
              </a:rPr>
              <a:t>communication</a:t>
            </a:r>
            <a:endParaRPr sz="2400" dirty="0">
              <a:latin typeface="Calibri"/>
              <a:cs typeface="Calibri"/>
            </a:endParaRPr>
          </a:p>
          <a:p>
            <a:pPr marL="812165" marR="5080" lvl="1" indent="-342265">
              <a:lnSpc>
                <a:spcPts val="2880"/>
              </a:lnSpc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Each</a:t>
            </a:r>
            <a:r>
              <a:rPr sz="240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player</a:t>
            </a:r>
            <a:r>
              <a:rPr sz="240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has</a:t>
            </a:r>
            <a:r>
              <a:rPr sz="240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70504"/>
                </a:solidFill>
                <a:latin typeface="Calibri"/>
                <a:cs typeface="Calibri"/>
              </a:rPr>
              <a:t>unlimited</a:t>
            </a:r>
            <a:r>
              <a:rPr sz="2400" b="1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70504"/>
                </a:solidFill>
                <a:latin typeface="Calibri"/>
                <a:cs typeface="Calibri"/>
              </a:rPr>
              <a:t>resources</a:t>
            </a:r>
            <a:r>
              <a:rPr sz="2400" b="1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40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can</a:t>
            </a:r>
            <a:r>
              <a:rPr sz="240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detect</a:t>
            </a:r>
            <a:r>
              <a:rPr sz="240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0504"/>
                </a:solidFill>
                <a:latin typeface="Calibri"/>
                <a:cs typeface="Calibri"/>
              </a:rPr>
              <a:t>a</a:t>
            </a:r>
            <a:r>
              <a:rPr sz="240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0504"/>
                </a:solidFill>
                <a:latin typeface="Calibri"/>
                <a:cs typeface="Calibri"/>
              </a:rPr>
              <a:t>collision locally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spc="-25" dirty="0"/>
              <a:pPr marL="38100">
                <a:lnSpc>
                  <a:spcPts val="955"/>
                </a:lnSpc>
              </a:pPr>
              <a:t>79</a:t>
            </a:fld>
            <a:endParaRPr kern="0"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3282188" y="4888179"/>
            <a:ext cx="72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Alice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36992" y="4888179"/>
            <a:ext cx="593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Bob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95600" y="5334000"/>
            <a:ext cx="1506220" cy="45397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91440">
              <a:spcBef>
                <a:spcPts val="180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775" kern="0" spc="-15" baseline="-21021" dirty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,…,x</a:t>
            </a:r>
            <a:r>
              <a:rPr sz="2775" kern="0" spc="-15" baseline="-21021" dirty="0">
                <a:solidFill>
                  <a:srgbClr val="FF0000"/>
                </a:solidFill>
                <a:latin typeface="Calibri"/>
                <a:cs typeface="Calibri"/>
              </a:rPr>
              <a:t>Q/2</a:t>
            </a:r>
            <a:endParaRPr sz="2775" kern="0" baseline="-21021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24800" y="5334000"/>
            <a:ext cx="1734820" cy="52324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0490" rIns="0" bIns="0" rtlCol="0">
            <a:spAutoFit/>
          </a:bodyPr>
          <a:lstStyle/>
          <a:p>
            <a:pPr marL="92075">
              <a:lnSpc>
                <a:spcPts val="3245"/>
              </a:lnSpc>
              <a:spcBef>
                <a:spcPts val="870"/>
              </a:spcBef>
            </a:pPr>
            <a:r>
              <a:rPr sz="4200" kern="0" spc="-15" baseline="13888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1850" kern="0" spc="-10" dirty="0">
                <a:solidFill>
                  <a:srgbClr val="006FC0"/>
                </a:solidFill>
                <a:latin typeface="Calibri"/>
                <a:cs typeface="Calibri"/>
              </a:rPr>
              <a:t>Q/2+1</a:t>
            </a:r>
            <a:r>
              <a:rPr sz="4200" kern="0" spc="-15" baseline="13888" dirty="0">
                <a:solidFill>
                  <a:srgbClr val="006FC0"/>
                </a:solidFill>
                <a:latin typeface="Calibri"/>
                <a:cs typeface="Calibri"/>
              </a:rPr>
              <a:t>,…,x</a:t>
            </a:r>
            <a:r>
              <a:rPr sz="1850" kern="0" spc="-10" dirty="0">
                <a:solidFill>
                  <a:srgbClr val="006FC0"/>
                </a:solidFill>
                <a:latin typeface="Calibri"/>
                <a:cs typeface="Calibri"/>
              </a:rPr>
              <a:t>Q</a:t>
            </a:r>
            <a:endParaRPr sz="185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333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4183" y="6351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109" dirty="0"/>
              <a:t>Relevance </a:t>
            </a:r>
            <a:r>
              <a:rPr spc="-79" dirty="0"/>
              <a:t>of Tightness </a:t>
            </a:r>
            <a:r>
              <a:rPr spc="-99" dirty="0"/>
              <a:t>for </a:t>
            </a:r>
            <a:r>
              <a:rPr spc="-89" dirty="0"/>
              <a:t>Concrete</a:t>
            </a:r>
            <a:r>
              <a:rPr spc="614" dirty="0"/>
              <a:t> </a:t>
            </a:r>
            <a:r>
              <a:rPr spc="-69" dirty="0"/>
              <a:t>Security</a:t>
            </a:r>
          </a:p>
        </p:txBody>
      </p:sp>
      <p:sp>
        <p:nvSpPr>
          <p:cNvPr id="3" name="object 3"/>
          <p:cNvSpPr/>
          <p:nvPr/>
        </p:nvSpPr>
        <p:spPr>
          <a:xfrm>
            <a:off x="4201254" y="2180810"/>
            <a:ext cx="3210315" cy="16051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4201254" y="1267851"/>
            <a:ext cx="0" cy="2519214"/>
          </a:xfrm>
          <a:custGeom>
            <a:avLst/>
            <a:gdLst/>
            <a:ahLst/>
            <a:cxnLst/>
            <a:rect l="l" t="t" r="r" b="b"/>
            <a:pathLst>
              <a:path h="1271270">
                <a:moveTo>
                  <a:pt x="0" y="1270716"/>
                </a:moveTo>
                <a:lnTo>
                  <a:pt x="0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4161138" y="1217705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0" y="40487"/>
                </a:moveTo>
                <a:lnTo>
                  <a:pt x="20243" y="25305"/>
                </a:lnTo>
                <a:lnTo>
                  <a:pt x="40487" y="40487"/>
                </a:lnTo>
                <a:lnTo>
                  <a:pt x="20243" y="0"/>
                </a:lnTo>
                <a:lnTo>
                  <a:pt x="0" y="404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3879392" y="877496"/>
            <a:ext cx="644274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188" dirty="0">
                <a:latin typeface="Arial Black"/>
                <a:cs typeface="Arial Black"/>
              </a:rPr>
              <a:t>Time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201254" y="3785967"/>
            <a:ext cx="3320780" cy="0"/>
          </a:xfrm>
          <a:custGeom>
            <a:avLst/>
            <a:gdLst/>
            <a:ahLst/>
            <a:cxnLst/>
            <a:rect l="l" t="t" r="r" b="b"/>
            <a:pathLst>
              <a:path w="1675764">
                <a:moveTo>
                  <a:pt x="0" y="0"/>
                </a:moveTo>
                <a:lnTo>
                  <a:pt x="1675721" y="0"/>
                </a:lnTo>
              </a:path>
            </a:pathLst>
          </a:custGeom>
          <a:ln w="50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8" name="object 8"/>
          <p:cNvSpPr/>
          <p:nvPr/>
        </p:nvSpPr>
        <p:spPr>
          <a:xfrm>
            <a:off x="7491862" y="3745850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0" y="0"/>
                </a:moveTo>
                <a:lnTo>
                  <a:pt x="15182" y="20243"/>
                </a:lnTo>
                <a:lnTo>
                  <a:pt x="0" y="40487"/>
                </a:lnTo>
                <a:lnTo>
                  <a:pt x="40487" y="202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9" name="object 9"/>
          <p:cNvSpPr txBox="1"/>
          <p:nvPr/>
        </p:nvSpPr>
        <p:spPr>
          <a:xfrm>
            <a:off x="7635462" y="3621352"/>
            <a:ext cx="590166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b="1" spc="-297" dirty="0">
                <a:latin typeface="Arial Black"/>
                <a:cs typeface="Arial Black"/>
              </a:rPr>
              <a:t>Succ</a:t>
            </a:r>
            <a:endParaRPr sz="1982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09955" y="3192298"/>
            <a:ext cx="512961" cy="54612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66090" y="1368219"/>
            <a:ext cx="512961" cy="342271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5168">
              <a:lnSpc>
                <a:spcPts val="1952"/>
              </a:lnSpc>
            </a:pPr>
            <a:r>
              <a:rPr sz="1784" spc="-10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1576" y="3804744"/>
            <a:ext cx="342271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784" spc="-168" dirty="0">
                <a:latin typeface="Lucida Sans Unicode"/>
                <a:cs typeface="Lucida Sans Unicode"/>
              </a:rPr>
              <a:t>big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17662" y="3804744"/>
            <a:ext cx="546123" cy="274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784" spc="-139" dirty="0">
                <a:latin typeface="Lucida Sans Unicode"/>
                <a:cs typeface="Lucida Sans Unicode"/>
              </a:rPr>
              <a:t>small</a:t>
            </a:r>
            <a:endParaRPr sz="1784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01254" y="2180809"/>
            <a:ext cx="3211306" cy="1605653"/>
          </a:xfrm>
          <a:custGeom>
            <a:avLst/>
            <a:gdLst/>
            <a:ahLst/>
            <a:cxnLst/>
            <a:rect l="l" t="t" r="r" b="b"/>
            <a:pathLst>
              <a:path w="1620520" h="810260">
                <a:moveTo>
                  <a:pt x="0" y="0"/>
                </a:moveTo>
                <a:lnTo>
                  <a:pt x="1620020" y="810010"/>
                </a:lnTo>
              </a:path>
            </a:pathLst>
          </a:custGeom>
          <a:ln w="1012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5" name="object 15"/>
          <p:cNvSpPr txBox="1"/>
          <p:nvPr/>
        </p:nvSpPr>
        <p:spPr>
          <a:xfrm>
            <a:off x="6399212" y="2818801"/>
            <a:ext cx="741167" cy="305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39" dirty="0">
                <a:latin typeface="Tahoma"/>
                <a:cs typeface="Tahoma"/>
              </a:rPr>
              <a:t>b</a:t>
            </a:r>
            <a:r>
              <a:rPr sz="1982" spc="-59" dirty="0">
                <a:latin typeface="Tahoma"/>
                <a:cs typeface="Tahoma"/>
              </a:rPr>
              <a:t>ro</a:t>
            </a:r>
            <a:r>
              <a:rPr sz="1982" spc="-119" dirty="0">
                <a:latin typeface="Tahoma"/>
                <a:cs typeface="Tahoma"/>
              </a:rPr>
              <a:t>k</a:t>
            </a:r>
            <a:r>
              <a:rPr sz="1982" spc="-129" dirty="0">
                <a:latin typeface="Tahoma"/>
                <a:cs typeface="Tahoma"/>
              </a:rPr>
              <a:t>en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45242" y="3264321"/>
            <a:ext cx="80534" cy="80534"/>
          </a:xfrm>
          <a:custGeom>
            <a:avLst/>
            <a:gdLst/>
            <a:ahLst/>
            <a:cxnLst/>
            <a:rect l="l" t="t" r="r" b="b"/>
            <a:pathLst>
              <a:path w="40639" h="40639">
                <a:moveTo>
                  <a:pt x="20245" y="0"/>
                </a:moveTo>
                <a:lnTo>
                  <a:pt x="12364" y="1590"/>
                </a:lnTo>
                <a:lnTo>
                  <a:pt x="5929" y="5929"/>
                </a:lnTo>
                <a:lnTo>
                  <a:pt x="1590" y="12364"/>
                </a:lnTo>
                <a:lnTo>
                  <a:pt x="0" y="20245"/>
                </a:lnTo>
                <a:lnTo>
                  <a:pt x="1590" y="28125"/>
                </a:lnTo>
                <a:lnTo>
                  <a:pt x="5929" y="34560"/>
                </a:lnTo>
                <a:lnTo>
                  <a:pt x="12364" y="38899"/>
                </a:lnTo>
                <a:lnTo>
                  <a:pt x="20245" y="40490"/>
                </a:lnTo>
                <a:lnTo>
                  <a:pt x="28125" y="38899"/>
                </a:lnTo>
                <a:lnTo>
                  <a:pt x="34560" y="34560"/>
                </a:lnTo>
                <a:lnTo>
                  <a:pt x="38899" y="28125"/>
                </a:lnTo>
                <a:lnTo>
                  <a:pt x="40490" y="20245"/>
                </a:lnTo>
                <a:lnTo>
                  <a:pt x="38899" y="12364"/>
                </a:lnTo>
                <a:lnTo>
                  <a:pt x="34560" y="5929"/>
                </a:lnTo>
                <a:lnTo>
                  <a:pt x="28125" y="1590"/>
                </a:lnTo>
                <a:lnTo>
                  <a:pt x="20245" y="0"/>
                </a:lnTo>
                <a:close/>
              </a:path>
            </a:pathLst>
          </a:custGeom>
          <a:solidFill>
            <a:srgbClr val="66952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17" name="object 17"/>
          <p:cNvSpPr txBox="1"/>
          <p:nvPr/>
        </p:nvSpPr>
        <p:spPr>
          <a:xfrm>
            <a:off x="4343472" y="2818800"/>
            <a:ext cx="1528894" cy="8152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109" dirty="0">
                <a:latin typeface="Tahoma"/>
                <a:cs typeface="Tahoma"/>
              </a:rPr>
              <a:t>unbroken</a:t>
            </a:r>
            <a:endParaRPr sz="1982">
              <a:latin typeface="Tahoma"/>
              <a:cs typeface="Tahoma"/>
            </a:endParaRPr>
          </a:p>
          <a:p>
            <a:pPr marL="766353">
              <a:spcBef>
                <a:spcPts val="1635"/>
              </a:spcBef>
            </a:pPr>
            <a:r>
              <a:rPr sz="1982" b="1" spc="-9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103" baseline="-11904" dirty="0">
                <a:solidFill>
                  <a:srgbClr val="66952D"/>
                </a:solidFill>
                <a:latin typeface="Arial Black"/>
                <a:cs typeface="Arial Black"/>
              </a:rPr>
              <a:t>S</a:t>
            </a:r>
            <a:r>
              <a:rPr sz="1982" i="1" spc="119" dirty="0">
                <a:solidFill>
                  <a:srgbClr val="66952D"/>
                </a:solidFill>
                <a:latin typeface="Century Gothic"/>
                <a:cs typeface="Century Gothic"/>
              </a:rPr>
              <a:t>/</a:t>
            </a:r>
            <a:r>
              <a:rPr sz="1982" b="1" spc="-99" dirty="0">
                <a:solidFill>
                  <a:srgbClr val="66952D"/>
                </a:solidFill>
                <a:latin typeface="Arial Black"/>
                <a:cs typeface="Arial Black"/>
              </a:rPr>
              <a:t>A</a:t>
            </a:r>
            <a:r>
              <a:rPr sz="2081" b="1" spc="-59" baseline="-11904" dirty="0">
                <a:solidFill>
                  <a:srgbClr val="66952D"/>
                </a:solidFill>
                <a:latin typeface="Arial Black"/>
                <a:cs typeface="Arial Black"/>
              </a:rPr>
              <a:t>P</a:t>
            </a:r>
            <a:endParaRPr sz="2081" baseline="-11904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37892" y="6279439"/>
            <a:ext cx="487002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9977106" y="6565452"/>
            <a:ext cx="619108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4 </a:t>
            </a:r>
            <a:r>
              <a:rPr sz="1585" spc="396" dirty="0">
                <a:solidFill>
                  <a:srgbClr val="66952D"/>
                </a:solidFill>
                <a:latin typeface="Arial"/>
                <a:cs typeface="Arial"/>
              </a:rPr>
              <a:t>/</a:t>
            </a:r>
            <a:r>
              <a:rPr sz="1585" spc="109" dirty="0">
                <a:solidFill>
                  <a:srgbClr val="66952D"/>
                </a:solidFill>
                <a:latin typeface="Arial"/>
                <a:cs typeface="Arial"/>
              </a:rPr>
              <a:t> </a:t>
            </a:r>
            <a:r>
              <a:rPr sz="1585" spc="-50" dirty="0">
                <a:solidFill>
                  <a:srgbClr val="66952D"/>
                </a:solidFill>
                <a:latin typeface="Arial"/>
                <a:cs typeface="Arial"/>
              </a:rPr>
              <a:t>23</a:t>
            </a:r>
            <a:endParaRPr sz="158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01511" y="4508788"/>
            <a:ext cx="2585906" cy="1247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982" dirty="0">
                <a:latin typeface="Tahoma"/>
                <a:cs typeface="Tahoma"/>
              </a:rPr>
              <a:t>Tight</a:t>
            </a:r>
            <a:r>
              <a:rPr sz="1982" spc="-109" dirty="0">
                <a:latin typeface="Tahoma"/>
                <a:cs typeface="Tahoma"/>
              </a:rPr>
              <a:t> </a:t>
            </a:r>
            <a:r>
              <a:rPr sz="1982" spc="-69" dirty="0">
                <a:latin typeface="Tahoma"/>
                <a:cs typeface="Tahoma"/>
              </a:rPr>
              <a:t>reduction</a:t>
            </a:r>
            <a:endParaRPr sz="1982">
              <a:latin typeface="Tahoma"/>
              <a:cs typeface="Tahoma"/>
            </a:endParaRPr>
          </a:p>
          <a:p>
            <a:pPr marL="25168" marR="10067" algn="ctr">
              <a:lnSpc>
                <a:spcPct val="124500"/>
              </a:lnSpc>
              <a:spcBef>
                <a:spcPts val="1377"/>
              </a:spcBef>
            </a:pPr>
            <a:r>
              <a:rPr sz="1982" b="1" spc="-149" dirty="0">
                <a:latin typeface="Arial Black"/>
                <a:cs typeface="Arial Black"/>
              </a:rPr>
              <a:t>Succ</a:t>
            </a:r>
            <a:r>
              <a:rPr sz="1982" spc="-149" dirty="0">
                <a:latin typeface="Tahoma"/>
                <a:cs typeface="Tahoma"/>
              </a:rPr>
              <a:t>(</a:t>
            </a:r>
            <a:r>
              <a:rPr sz="1982" b="1" spc="-149" dirty="0">
                <a:latin typeface="Arial Black"/>
                <a:cs typeface="Arial Black"/>
              </a:rPr>
              <a:t>A</a:t>
            </a:r>
            <a:r>
              <a:rPr sz="2081" b="1" spc="-222" baseline="-11904" dirty="0">
                <a:latin typeface="Arial Black"/>
                <a:cs typeface="Arial Black"/>
              </a:rPr>
              <a:t>P</a:t>
            </a:r>
            <a:r>
              <a:rPr sz="1982" spc="-14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 </a:t>
            </a:r>
            <a:r>
              <a:rPr sz="1982" b="1" spc="-168" dirty="0">
                <a:latin typeface="Arial Black"/>
                <a:cs typeface="Arial Black"/>
              </a:rPr>
              <a:t>Succ</a:t>
            </a:r>
            <a:r>
              <a:rPr sz="1982" spc="-168" dirty="0">
                <a:latin typeface="Tahoma"/>
                <a:cs typeface="Tahoma"/>
              </a:rPr>
              <a:t>(</a:t>
            </a:r>
            <a:r>
              <a:rPr sz="1982" b="1" spc="-168" dirty="0">
                <a:latin typeface="Arial Black"/>
                <a:cs typeface="Arial Black"/>
              </a:rPr>
              <a:t>A</a:t>
            </a:r>
            <a:r>
              <a:rPr sz="2081" b="1" spc="-252" baseline="-11904" dirty="0">
                <a:latin typeface="Arial Black"/>
                <a:cs typeface="Arial Black"/>
              </a:rPr>
              <a:t>S</a:t>
            </a:r>
            <a:r>
              <a:rPr sz="1982" spc="-168" dirty="0">
                <a:latin typeface="Tahoma"/>
                <a:cs typeface="Tahoma"/>
              </a:rPr>
              <a:t>)  </a:t>
            </a:r>
            <a:r>
              <a:rPr sz="1982" b="1" spc="-99" dirty="0">
                <a:latin typeface="Arial Black"/>
                <a:cs typeface="Arial Black"/>
              </a:rPr>
              <a:t>Time</a:t>
            </a:r>
            <a:r>
              <a:rPr sz="1982" spc="-99" dirty="0">
                <a:latin typeface="Tahoma"/>
                <a:cs typeface="Tahoma"/>
              </a:rPr>
              <a:t>(</a:t>
            </a:r>
            <a:r>
              <a:rPr sz="1982" b="1" spc="-99" dirty="0">
                <a:latin typeface="Arial Black"/>
                <a:cs typeface="Arial Black"/>
              </a:rPr>
              <a:t>A</a:t>
            </a:r>
            <a:r>
              <a:rPr sz="2081" b="1" spc="-149" baseline="-11904" dirty="0">
                <a:latin typeface="Arial Black"/>
                <a:cs typeface="Arial Black"/>
              </a:rPr>
              <a:t>P</a:t>
            </a:r>
            <a:r>
              <a:rPr sz="1982" spc="-99" dirty="0">
                <a:latin typeface="Tahoma"/>
                <a:cs typeface="Tahoma"/>
              </a:rPr>
              <a:t>) </a:t>
            </a:r>
            <a:r>
              <a:rPr sz="1982" spc="-40" dirty="0">
                <a:latin typeface="Lucida Sans Unicode"/>
                <a:cs typeface="Lucida Sans Unicode"/>
              </a:rPr>
              <a:t>≈</a:t>
            </a:r>
            <a:r>
              <a:rPr sz="1982" spc="-149" dirty="0">
                <a:latin typeface="Lucida Sans Unicode"/>
                <a:cs typeface="Lucida Sans Unicode"/>
              </a:rPr>
              <a:t> </a:t>
            </a:r>
            <a:r>
              <a:rPr sz="1982" b="1" spc="-119" dirty="0">
                <a:latin typeface="Arial Black"/>
                <a:cs typeface="Arial Black"/>
              </a:rPr>
              <a:t>Time</a:t>
            </a:r>
            <a:r>
              <a:rPr sz="1982" spc="-119" dirty="0">
                <a:latin typeface="Tahoma"/>
                <a:cs typeface="Tahoma"/>
              </a:rPr>
              <a:t>(</a:t>
            </a:r>
            <a:r>
              <a:rPr sz="1982" b="1" spc="-119" dirty="0">
                <a:latin typeface="Arial Black"/>
                <a:cs typeface="Arial Black"/>
              </a:rPr>
              <a:t>A</a:t>
            </a:r>
            <a:r>
              <a:rPr sz="2081" b="1" spc="-176" baseline="-11904" dirty="0">
                <a:latin typeface="Arial Black"/>
                <a:cs typeface="Arial Black"/>
              </a:rPr>
              <a:t>S</a:t>
            </a:r>
            <a:r>
              <a:rPr sz="1982" spc="-119" dirty="0">
                <a:latin typeface="Tahoma"/>
                <a:cs typeface="Tahoma"/>
              </a:rPr>
              <a:t>)</a:t>
            </a:r>
            <a:endParaRPr sz="1982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77778549"/>
      </p:ext>
    </p:extLst>
  </p:cSld>
  <p:clrMapOvr>
    <a:masterClrMapping/>
  </p:clrMapOvr>
  <p:transition>
    <p:cut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spc="-25" dirty="0"/>
              <a:pPr marL="38100">
                <a:lnSpc>
                  <a:spcPts val="955"/>
                </a:lnSpc>
              </a:pPr>
              <a:t>80</a:t>
            </a:fld>
            <a:endParaRPr kern="0" spc="-25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11849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392555" marR="5080" indent="-928369">
              <a:lnSpc>
                <a:spcPts val="4320"/>
              </a:lnSpc>
              <a:spcBef>
                <a:spcPts val="640"/>
              </a:spcBef>
            </a:pPr>
            <a:r>
              <a:rPr spc="-10" dirty="0"/>
              <a:t>Reduction</a:t>
            </a:r>
            <a:r>
              <a:rPr spc="-185" dirty="0"/>
              <a:t> </a:t>
            </a:r>
            <a:r>
              <a:rPr spc="-25" dirty="0"/>
              <a:t>Attempt</a:t>
            </a:r>
            <a:r>
              <a:rPr spc="-165" dirty="0"/>
              <a:t> </a:t>
            </a:r>
            <a:r>
              <a:rPr dirty="0"/>
              <a:t>for</a:t>
            </a:r>
            <a:r>
              <a:rPr spc="-170" dirty="0"/>
              <a:t> </a:t>
            </a:r>
            <a:r>
              <a:rPr spc="-10" dirty="0"/>
              <a:t>Random </a:t>
            </a:r>
            <a:r>
              <a:rPr spc="-10" dirty="0">
                <a:solidFill>
                  <a:srgbClr val="006FC0"/>
                </a:solidFill>
              </a:rPr>
              <a:t>Permutation\Function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6540" y="1382014"/>
            <a:ext cx="8738870" cy="4418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marR="59690" indent="-342265" algn="r">
              <a:spcBef>
                <a:spcPts val="95"/>
              </a:spcBef>
              <a:buFont typeface="Arial"/>
              <a:buChar char="•"/>
              <a:tabLst>
                <a:tab pos="342265" algn="l"/>
                <a:tab pos="3429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General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restriction: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hard</a:t>
            </a:r>
            <a:r>
              <a:rPr sz="2800" b="1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r>
              <a:rPr sz="2800" b="1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problem</a:t>
            </a:r>
            <a:r>
              <a:rPr sz="2800" b="1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joint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distributions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R="42545" algn="r"/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Alice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Bob’s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inputs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should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have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identical</a:t>
            </a:r>
            <a:r>
              <a:rPr sz="2800" b="1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marginals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lvl="1" indent="-342265">
              <a:lnSpc>
                <a:spcPts val="2865"/>
              </a:lnSpc>
              <a:spcBef>
                <a:spcPts val="3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Alice</a:t>
            </a:r>
            <a:r>
              <a:rPr sz="24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400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Bob</a:t>
            </a:r>
            <a:r>
              <a:rPr sz="24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should</a:t>
            </a:r>
            <a:r>
              <a:rPr sz="2400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have</a:t>
            </a:r>
            <a:r>
              <a:rPr sz="24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same</a:t>
            </a:r>
            <a:r>
              <a:rPr sz="24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local</a:t>
            </a:r>
            <a:r>
              <a:rPr sz="2400" b="1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spc="-20" dirty="0">
                <a:solidFill>
                  <a:srgbClr val="070504"/>
                </a:solidFill>
                <a:latin typeface="Calibri"/>
                <a:cs typeface="Calibri"/>
              </a:rPr>
              <a:t>view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marR="172720" indent="-342265">
              <a:lnSpc>
                <a:spcPts val="336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Impossible</a:t>
            </a:r>
            <a:r>
              <a:rPr sz="2800" b="1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when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considering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rand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permutation\function distributions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15"/>
              </a:spcBef>
              <a:buClr>
                <a:srgbClr val="070504"/>
              </a:buClr>
              <a:buFont typeface="Arial"/>
              <a:buChar char="•"/>
            </a:pPr>
            <a:endParaRPr sz="26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Solution: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use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hybrid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argument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marR="362585" lvl="1" indent="-342265">
              <a:spcBef>
                <a:spcPts val="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Consider</a:t>
            </a:r>
            <a:r>
              <a:rPr sz="24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intermediate</a:t>
            </a:r>
            <a:r>
              <a:rPr sz="2400" b="1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hybrid</a:t>
            </a:r>
            <a:r>
              <a:rPr sz="2400" b="1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distributions</a:t>
            </a:r>
            <a:r>
              <a:rPr sz="2400" b="1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between</a:t>
            </a:r>
            <a:r>
              <a:rPr sz="24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random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permutation</a:t>
            </a:r>
            <a:r>
              <a:rPr sz="24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random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function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lvl="1" indent="-342265"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Prove</a:t>
            </a:r>
            <a:r>
              <a:rPr sz="24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indistinguishability</a:t>
            </a:r>
            <a:r>
              <a:rPr sz="24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4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neighboring</a:t>
            </a:r>
            <a:r>
              <a:rPr sz="2400" b="1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hybrid</a:t>
            </a:r>
            <a:r>
              <a:rPr sz="2400" b="1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distributions</a:t>
            </a:r>
            <a:r>
              <a:rPr sz="2400" b="1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by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800">
              <a:spcBef>
                <a:spcPts val="5"/>
              </a:spcBef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reduction</a:t>
            </a:r>
            <a:r>
              <a:rPr sz="24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4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1249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898014">
              <a:spcBef>
                <a:spcPts val="95"/>
              </a:spcBef>
            </a:pPr>
            <a:r>
              <a:rPr dirty="0"/>
              <a:t>Hybrid</a:t>
            </a:r>
            <a:r>
              <a:rPr spc="-135" dirty="0"/>
              <a:t> </a:t>
            </a:r>
            <a:r>
              <a:rPr spc="-10" dirty="0"/>
              <a:t>Argument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1141" y="1382014"/>
            <a:ext cx="5300980" cy="826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94665" indent="-456565">
              <a:spcBef>
                <a:spcPts val="95"/>
              </a:spcBef>
              <a:buFont typeface="Arial"/>
              <a:buChar char="•"/>
              <a:tabLst>
                <a:tab pos="494665" algn="l"/>
                <a:tab pos="495300" algn="l"/>
              </a:tabLst>
            </a:pP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Attempt: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define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hybrids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games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51865" lvl="1" indent="-456565">
              <a:spcBef>
                <a:spcPts val="65"/>
              </a:spcBef>
              <a:buFont typeface="Arial"/>
              <a:buChar char="•"/>
              <a:tabLst>
                <a:tab pos="951865" algn="l"/>
                <a:tab pos="9525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sz="2400" kern="0" spc="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:</a:t>
            </a:r>
            <a:r>
              <a:rPr sz="2400" kern="0" spc="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9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10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𝒙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𝑸−𝒊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9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𝑄−𝑖+1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14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9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9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-25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spc="-37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14693" y="1816050"/>
            <a:ext cx="37134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577215" algn="l"/>
              </a:tabLst>
            </a:pP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or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	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8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9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𝑄−𝑖−1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8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𝒙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𝑸−𝒊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8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8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8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-25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spc="-37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2739" y="3564458"/>
            <a:ext cx="7711440" cy="82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(Standard)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hybrid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argument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far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800" b="1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tight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27100" lvl="1" indent="-457834">
              <a:spcBef>
                <a:spcPts val="3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(Distinguishing</a:t>
            </a:r>
            <a:r>
              <a:rPr sz="24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advantage)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x</a:t>
            </a:r>
            <a:r>
              <a:rPr sz="2400" kern="0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(num</a:t>
            </a:r>
            <a:r>
              <a:rPr sz="24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4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hybrids)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too</a:t>
            </a:r>
            <a:r>
              <a:rPr sz="2400" b="1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spc="-10" dirty="0">
                <a:solidFill>
                  <a:srgbClr val="070504"/>
                </a:solidFill>
                <a:latin typeface="Calibri"/>
                <a:cs typeface="Calibri"/>
              </a:rPr>
              <a:t>large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582161" y="2289810"/>
            <a:ext cx="1219200" cy="386080"/>
          </a:xfrm>
          <a:custGeom>
            <a:avLst/>
            <a:gdLst/>
            <a:ahLst/>
            <a:cxnLst/>
            <a:rect l="l" t="t" r="r" b="b"/>
            <a:pathLst>
              <a:path w="1219200" h="386080">
                <a:moveTo>
                  <a:pt x="1219200" y="0"/>
                </a:moveTo>
                <a:lnTo>
                  <a:pt x="1216679" y="75021"/>
                </a:lnTo>
                <a:lnTo>
                  <a:pt x="1209802" y="136302"/>
                </a:lnTo>
                <a:lnTo>
                  <a:pt x="1199590" y="177629"/>
                </a:lnTo>
                <a:lnTo>
                  <a:pt x="1187069" y="192786"/>
                </a:lnTo>
                <a:lnTo>
                  <a:pt x="641731" y="192786"/>
                </a:lnTo>
                <a:lnTo>
                  <a:pt x="629209" y="207942"/>
                </a:lnTo>
                <a:lnTo>
                  <a:pt x="618998" y="249269"/>
                </a:lnTo>
                <a:lnTo>
                  <a:pt x="612120" y="310550"/>
                </a:lnTo>
                <a:lnTo>
                  <a:pt x="609600" y="385572"/>
                </a:lnTo>
                <a:lnTo>
                  <a:pt x="607079" y="310550"/>
                </a:lnTo>
                <a:lnTo>
                  <a:pt x="600201" y="249269"/>
                </a:lnTo>
                <a:lnTo>
                  <a:pt x="589990" y="207942"/>
                </a:lnTo>
                <a:lnTo>
                  <a:pt x="577469" y="192786"/>
                </a:lnTo>
                <a:lnTo>
                  <a:pt x="32131" y="192786"/>
                </a:lnTo>
                <a:lnTo>
                  <a:pt x="19609" y="177629"/>
                </a:lnTo>
                <a:lnTo>
                  <a:pt x="9398" y="136302"/>
                </a:lnTo>
                <a:lnTo>
                  <a:pt x="2520" y="75021"/>
                </a:lnTo>
                <a:lnTo>
                  <a:pt x="0" y="0"/>
                </a:lnTo>
              </a:path>
            </a:pathLst>
          </a:custGeom>
          <a:ln w="19050">
            <a:solidFill>
              <a:srgbClr val="070504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506462" y="2279142"/>
            <a:ext cx="1525905" cy="413384"/>
          </a:xfrm>
          <a:custGeom>
            <a:avLst/>
            <a:gdLst/>
            <a:ahLst/>
            <a:cxnLst/>
            <a:rect l="l" t="t" r="r" b="b"/>
            <a:pathLst>
              <a:path w="1525904" h="413385">
                <a:moveTo>
                  <a:pt x="1525523" y="0"/>
                </a:moveTo>
                <a:lnTo>
                  <a:pt x="1522825" y="80379"/>
                </a:lnTo>
                <a:lnTo>
                  <a:pt x="1515459" y="146018"/>
                </a:lnTo>
                <a:lnTo>
                  <a:pt x="1504521" y="190273"/>
                </a:lnTo>
                <a:lnTo>
                  <a:pt x="1491107" y="206502"/>
                </a:lnTo>
                <a:lnTo>
                  <a:pt x="843534" y="206502"/>
                </a:lnTo>
                <a:lnTo>
                  <a:pt x="830119" y="222730"/>
                </a:lnTo>
                <a:lnTo>
                  <a:pt x="819181" y="266985"/>
                </a:lnTo>
                <a:lnTo>
                  <a:pt x="811815" y="332624"/>
                </a:lnTo>
                <a:lnTo>
                  <a:pt x="809116" y="413004"/>
                </a:lnTo>
                <a:lnTo>
                  <a:pt x="806400" y="332624"/>
                </a:lnTo>
                <a:lnTo>
                  <a:pt x="799004" y="266985"/>
                </a:lnTo>
                <a:lnTo>
                  <a:pt x="788060" y="222730"/>
                </a:lnTo>
                <a:lnTo>
                  <a:pt x="774699" y="206502"/>
                </a:lnTo>
                <a:lnTo>
                  <a:pt x="34416" y="206502"/>
                </a:lnTo>
                <a:lnTo>
                  <a:pt x="21002" y="190273"/>
                </a:lnTo>
                <a:lnTo>
                  <a:pt x="10064" y="146018"/>
                </a:lnTo>
                <a:lnTo>
                  <a:pt x="2698" y="80379"/>
                </a:lnTo>
                <a:lnTo>
                  <a:pt x="0" y="0"/>
                </a:lnTo>
              </a:path>
            </a:pathLst>
          </a:custGeom>
          <a:ln w="19050">
            <a:solidFill>
              <a:srgbClr val="070504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83658" y="2338578"/>
            <a:ext cx="1766570" cy="368935"/>
          </a:xfrm>
          <a:custGeom>
            <a:avLst/>
            <a:gdLst/>
            <a:ahLst/>
            <a:cxnLst/>
            <a:rect l="l" t="t" r="r" b="b"/>
            <a:pathLst>
              <a:path w="1766570" h="368935">
                <a:moveTo>
                  <a:pt x="1766315" y="0"/>
                </a:moveTo>
                <a:lnTo>
                  <a:pt x="1763906" y="71782"/>
                </a:lnTo>
                <a:lnTo>
                  <a:pt x="1757330" y="130397"/>
                </a:lnTo>
                <a:lnTo>
                  <a:pt x="1747563" y="169914"/>
                </a:lnTo>
                <a:lnTo>
                  <a:pt x="1735581" y="184404"/>
                </a:lnTo>
                <a:lnTo>
                  <a:pt x="913891" y="184404"/>
                </a:lnTo>
                <a:lnTo>
                  <a:pt x="901910" y="198893"/>
                </a:lnTo>
                <a:lnTo>
                  <a:pt x="892143" y="238410"/>
                </a:lnTo>
                <a:lnTo>
                  <a:pt x="885567" y="297025"/>
                </a:lnTo>
                <a:lnTo>
                  <a:pt x="883157" y="368808"/>
                </a:lnTo>
                <a:lnTo>
                  <a:pt x="880748" y="297025"/>
                </a:lnTo>
                <a:lnTo>
                  <a:pt x="874172" y="238410"/>
                </a:lnTo>
                <a:lnTo>
                  <a:pt x="864405" y="198893"/>
                </a:lnTo>
                <a:lnTo>
                  <a:pt x="852424" y="184404"/>
                </a:lnTo>
                <a:lnTo>
                  <a:pt x="30733" y="184404"/>
                </a:lnTo>
                <a:lnTo>
                  <a:pt x="18752" y="169914"/>
                </a:lnTo>
                <a:lnTo>
                  <a:pt x="8985" y="130397"/>
                </a:lnTo>
                <a:lnTo>
                  <a:pt x="2409" y="71782"/>
                </a:lnTo>
                <a:lnTo>
                  <a:pt x="0" y="0"/>
                </a:lnTo>
              </a:path>
            </a:pathLst>
          </a:custGeom>
          <a:ln w="19049">
            <a:solidFill>
              <a:srgbClr val="070504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9144761" y="2274570"/>
            <a:ext cx="1447800" cy="433070"/>
          </a:xfrm>
          <a:custGeom>
            <a:avLst/>
            <a:gdLst/>
            <a:ahLst/>
            <a:cxnLst/>
            <a:rect l="l" t="t" r="r" b="b"/>
            <a:pathLst>
              <a:path w="1447800" h="433069">
                <a:moveTo>
                  <a:pt x="1447800" y="0"/>
                </a:moveTo>
                <a:lnTo>
                  <a:pt x="1445963" y="68397"/>
                </a:lnTo>
                <a:lnTo>
                  <a:pt x="1440846" y="127802"/>
                </a:lnTo>
                <a:lnTo>
                  <a:pt x="1433041" y="174650"/>
                </a:lnTo>
                <a:lnTo>
                  <a:pt x="1411732" y="216407"/>
                </a:lnTo>
                <a:lnTo>
                  <a:pt x="783336" y="216407"/>
                </a:lnTo>
                <a:lnTo>
                  <a:pt x="771928" y="227441"/>
                </a:lnTo>
                <a:lnTo>
                  <a:pt x="762026" y="258165"/>
                </a:lnTo>
                <a:lnTo>
                  <a:pt x="754221" y="305013"/>
                </a:lnTo>
                <a:lnTo>
                  <a:pt x="749104" y="364418"/>
                </a:lnTo>
                <a:lnTo>
                  <a:pt x="747268" y="432815"/>
                </a:lnTo>
                <a:lnTo>
                  <a:pt x="745431" y="364418"/>
                </a:lnTo>
                <a:lnTo>
                  <a:pt x="740314" y="305013"/>
                </a:lnTo>
                <a:lnTo>
                  <a:pt x="732509" y="258165"/>
                </a:lnTo>
                <a:lnTo>
                  <a:pt x="722607" y="227441"/>
                </a:lnTo>
                <a:lnTo>
                  <a:pt x="711200" y="216407"/>
                </a:lnTo>
                <a:lnTo>
                  <a:pt x="36068" y="216407"/>
                </a:lnTo>
                <a:lnTo>
                  <a:pt x="24660" y="205374"/>
                </a:lnTo>
                <a:lnTo>
                  <a:pt x="14758" y="174650"/>
                </a:lnTo>
                <a:lnTo>
                  <a:pt x="6953" y="127802"/>
                </a:lnTo>
                <a:lnTo>
                  <a:pt x="1836" y="68397"/>
                </a:lnTo>
                <a:lnTo>
                  <a:pt x="0" y="0"/>
                </a:lnTo>
              </a:path>
            </a:pathLst>
          </a:custGeom>
          <a:ln w="19050">
            <a:solidFill>
              <a:srgbClr val="070504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6157" y="2726816"/>
            <a:ext cx="3074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w\o</a:t>
            </a:r>
            <a:r>
              <a:rPr kern="0" spc="-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replacement</a:t>
            </a:r>
            <a:r>
              <a:rPr kern="0" spc="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w</a:t>
            </a:r>
            <a:r>
              <a:rPr kern="0" spc="-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rgbClr val="070504"/>
                </a:solidFill>
                <a:latin typeface="Calibri"/>
                <a:cs typeface="Calibri"/>
              </a:rPr>
              <a:t>replacement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kern="0" spc="-25" dirty="0"/>
              <a:pPr marL="38100">
                <a:lnSpc>
                  <a:spcPts val="955"/>
                </a:lnSpc>
              </a:pPr>
              <a:t>81</a:t>
            </a:fld>
            <a:endParaRPr kern="0" spc="-25" dirty="0"/>
          </a:p>
        </p:txBody>
      </p:sp>
      <p:sp>
        <p:nvSpPr>
          <p:cNvPr id="11" name="object 11"/>
          <p:cNvSpPr txBox="1"/>
          <p:nvPr/>
        </p:nvSpPr>
        <p:spPr>
          <a:xfrm>
            <a:off x="7308341" y="2752471"/>
            <a:ext cx="1625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w\o </a:t>
            </a:r>
            <a:r>
              <a:rPr kern="0" spc="-10" dirty="0">
                <a:solidFill>
                  <a:srgbClr val="070504"/>
                </a:solidFill>
                <a:latin typeface="Calibri"/>
                <a:cs typeface="Calibri"/>
              </a:rPr>
              <a:t>replacement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50858" y="2731770"/>
            <a:ext cx="14166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w</a:t>
            </a:r>
            <a:r>
              <a:rPr kern="0" spc="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10" dirty="0">
                <a:solidFill>
                  <a:srgbClr val="070504"/>
                </a:solidFill>
                <a:latin typeface="Calibri"/>
                <a:cs typeface="Calibri"/>
              </a:rPr>
              <a:t>replacement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549145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kern="0" spc="-25" dirty="0"/>
              <a:t>16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795731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864235">
              <a:spcBef>
                <a:spcPts val="95"/>
              </a:spcBef>
            </a:pPr>
            <a:r>
              <a:rPr spc="-20" dirty="0"/>
              <a:t>Improved</a:t>
            </a:r>
            <a:r>
              <a:rPr spc="-135" dirty="0"/>
              <a:t> </a:t>
            </a:r>
            <a:r>
              <a:rPr dirty="0"/>
              <a:t>Hybrid</a:t>
            </a:r>
            <a:r>
              <a:rPr spc="-135" dirty="0"/>
              <a:t> </a:t>
            </a:r>
            <a:r>
              <a:rPr spc="-10" dirty="0"/>
              <a:t>Argument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07644" y="1345437"/>
            <a:ext cx="9068435" cy="4311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065" indent="-342265">
              <a:spcBef>
                <a:spcPts val="95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Main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idea:</a:t>
            </a:r>
            <a:r>
              <a:rPr sz="2800" kern="0" spc="-114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break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dependency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between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halves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065" indent="-342265">
              <a:spcBef>
                <a:spcPts val="50"/>
              </a:spcBef>
              <a:buFont typeface="Arial"/>
              <a:buChar char="•"/>
              <a:tabLst>
                <a:tab pos="393065" algn="l"/>
                <a:tab pos="393700" algn="l"/>
                <a:tab pos="2047239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Denote</a:t>
            </a:r>
            <a:r>
              <a:rPr sz="2800" kern="0" spc="-1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1</a:t>
            </a:r>
            <a:r>
              <a:rPr sz="2775" kern="0" spc="-37" baseline="25525" dirty="0">
                <a:solidFill>
                  <a:srgbClr val="070504"/>
                </a:solidFill>
                <a:latin typeface="Calibri"/>
                <a:cs typeface="Calibri"/>
              </a:rPr>
              <a:t>st</a:t>
            </a:r>
            <a:r>
              <a:rPr sz="2775" kern="0" baseline="25525" dirty="0">
                <a:solidFill>
                  <a:srgbClr val="070504"/>
                </a:solidFill>
                <a:latin typeface="Calibri"/>
                <a:cs typeface="Calibri"/>
              </a:rPr>
              <a:t>	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sequence</a:t>
            </a:r>
            <a:r>
              <a:rPr sz="2800" kern="0" spc="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by</a:t>
            </a:r>
            <a:r>
              <a:rPr sz="2800" kern="0" spc="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3075" kern="0" baseline="-16260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800" kern="0" spc="-1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3075" kern="0" baseline="-16260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800" kern="0" spc="-1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3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800" kern="0" spc="-13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800" kern="0" spc="-1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3075" kern="0" baseline="-16260" dirty="0">
                <a:solidFill>
                  <a:srgbClr val="FF0000"/>
                </a:solidFill>
                <a:latin typeface="Cambria Math"/>
                <a:cs typeface="Cambria Math"/>
              </a:rPr>
              <a:t>𝑄/2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800" kern="0" spc="-12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1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3075" kern="0" spc="-15" baseline="-16260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800" kern="0" spc="-1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800" kern="0" spc="-1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3075" kern="0" baseline="-16260" dirty="0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sz="28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800" kern="0" spc="-1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spc="-30" dirty="0">
                <a:solidFill>
                  <a:srgbClr val="006FC0"/>
                </a:solidFill>
                <a:latin typeface="Cambria Math"/>
                <a:cs typeface="Cambria Math"/>
              </a:rPr>
              <a:t>…</a:t>
            </a:r>
            <a:r>
              <a:rPr sz="2800" kern="0" spc="-1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spc="-1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800" kern="0" spc="-1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spc="-2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3075" kern="0" spc="-30" baseline="-16260" dirty="0">
                <a:solidFill>
                  <a:srgbClr val="006FC0"/>
                </a:solidFill>
                <a:latin typeface="Cambria Math"/>
                <a:cs typeface="Cambria Math"/>
              </a:rPr>
              <a:t>𝑄/2</a:t>
            </a:r>
            <a:endParaRPr sz="3075" kern="0" baseline="-1626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393065" indent="-342265">
              <a:spcBef>
                <a:spcPts val="26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1</a:t>
            </a:r>
            <a:r>
              <a:rPr sz="2775" kern="0" baseline="25525" dirty="0">
                <a:solidFill>
                  <a:srgbClr val="070504"/>
                </a:solidFill>
                <a:latin typeface="Calibri"/>
                <a:cs typeface="Calibri"/>
              </a:rPr>
              <a:t>st</a:t>
            </a:r>
            <a:r>
              <a:rPr sz="2775" kern="0" spc="187" baseline="255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distribution: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elements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chosen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using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same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)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permutation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065" indent="-342265">
              <a:spcBef>
                <a:spcPts val="40"/>
              </a:spcBef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1</a:t>
            </a:r>
            <a:r>
              <a:rPr sz="2775" kern="0" baseline="25525" dirty="0">
                <a:solidFill>
                  <a:srgbClr val="070504"/>
                </a:solidFill>
                <a:latin typeface="Calibri"/>
                <a:cs typeface="Calibri"/>
              </a:rPr>
              <a:t>st</a:t>
            </a:r>
            <a:r>
              <a:rPr sz="2775" kern="0" spc="217" baseline="255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intermediate</a:t>
            </a:r>
            <a:r>
              <a:rPr sz="2800" b="1" kern="0" spc="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hybrid:</a:t>
            </a:r>
            <a:r>
              <a:rPr sz="2800" kern="0" spc="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3075" kern="0" baseline="-16260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800" kern="0" spc="-15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3075" kern="0" baseline="-16260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800" kern="0" spc="-15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3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800" kern="0" spc="-15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800" kern="0" spc="-15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3075" kern="0" baseline="-16260" dirty="0">
                <a:solidFill>
                  <a:srgbClr val="FF0000"/>
                </a:solidFill>
                <a:latin typeface="Cambria Math"/>
                <a:cs typeface="Cambria Math"/>
              </a:rPr>
              <a:t>𝑄/2</a:t>
            </a:r>
            <a:r>
              <a:rPr sz="3075" kern="0" spc="419" baseline="-162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800" kern="0" spc="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3075" kern="0" spc="-15" baseline="-16260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800" kern="0" spc="-1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800" kern="0" spc="-1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3075" kern="0" baseline="-16260" dirty="0">
                <a:solidFill>
                  <a:srgbClr val="006FC0"/>
                </a:solidFill>
                <a:latin typeface="Cambria Math"/>
                <a:cs typeface="Cambria Math"/>
              </a:rPr>
              <a:t>2</a:t>
            </a:r>
            <a:r>
              <a:rPr sz="28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800" kern="0" spc="-15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spc="-30" dirty="0">
                <a:solidFill>
                  <a:srgbClr val="006FC0"/>
                </a:solidFill>
                <a:latin typeface="Cambria Math"/>
                <a:cs typeface="Cambria Math"/>
              </a:rPr>
              <a:t>…</a:t>
            </a:r>
            <a:r>
              <a:rPr sz="2800" kern="0" spc="-15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spc="-1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800" kern="0" spc="-16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800" kern="0" spc="-2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3075" kern="0" spc="-30" baseline="-16260" dirty="0">
                <a:solidFill>
                  <a:srgbClr val="006FC0"/>
                </a:solidFill>
                <a:latin typeface="Cambria Math"/>
                <a:cs typeface="Cambria Math"/>
              </a:rPr>
              <a:t>𝑄/2</a:t>
            </a:r>
            <a:endParaRPr sz="3075" kern="0" baseline="-1626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393700">
              <a:spcBef>
                <a:spcPts val="265"/>
              </a:spcBef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chosen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using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independent</a:t>
            </a:r>
            <a:r>
              <a:rPr sz="2800" b="1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permutations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>
              <a:spcBef>
                <a:spcPts val="5"/>
              </a:spcBef>
            </a:pPr>
            <a:endParaRPr sz="275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93065" indent="-342265"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Reduction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800" kern="0" spc="-1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(one-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way)</a:t>
            </a:r>
            <a:r>
              <a:rPr sz="2800" kern="0" spc="-1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CC: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73380" marR="452120" indent="-323215">
              <a:buFont typeface="Arial"/>
              <a:buChar char="•"/>
              <a:tabLst>
                <a:tab pos="393065" algn="l"/>
                <a:tab pos="3937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Alice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gets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1</a:t>
            </a:r>
            <a:r>
              <a:rPr sz="2775" kern="0" baseline="25525" dirty="0">
                <a:solidFill>
                  <a:srgbClr val="070504"/>
                </a:solidFill>
                <a:latin typeface="Calibri"/>
                <a:cs typeface="Calibri"/>
              </a:rPr>
              <a:t>st</a:t>
            </a:r>
            <a:r>
              <a:rPr sz="2775" kern="0" spc="-52" baseline="255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half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sequence,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Bob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gets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2</a:t>
            </a:r>
            <a:r>
              <a:rPr sz="2775" kern="0" baseline="25525" dirty="0">
                <a:solidFill>
                  <a:srgbClr val="070504"/>
                </a:solidFill>
                <a:latin typeface="Calibri"/>
                <a:cs typeface="Calibri"/>
              </a:rPr>
              <a:t>nd</a:t>
            </a:r>
            <a:r>
              <a:rPr sz="2775" kern="0" spc="209" baseline="255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half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(decide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if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they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obtain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same</a:t>
            </a:r>
            <a:r>
              <a:rPr sz="2800" b="1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or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independent</a:t>
            </a:r>
            <a:r>
              <a:rPr sz="2800" b="1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permutations)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50265" lvl="1" indent="-342265">
              <a:spcBef>
                <a:spcPts val="15"/>
              </a:spcBef>
              <a:buFont typeface="Arial"/>
              <a:buChar char="•"/>
              <a:tabLst>
                <a:tab pos="850265" algn="l"/>
                <a:tab pos="8509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Marginals</a:t>
            </a:r>
            <a:r>
              <a:rPr sz="24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are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identical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47899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605" y="3928534"/>
            <a:ext cx="11090787" cy="21827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51" y="55680"/>
            <a:ext cx="10697497" cy="344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649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795731"/>
          </a:xfrm>
          <a:prstGeom prst="rect">
            <a:avLst/>
          </a:prstGeom>
        </p:spPr>
        <p:txBody>
          <a:bodyPr vert="horz" wrap="square" lIns="0" tIns="178435" rIns="0" bIns="0" rtlCol="0">
            <a:spAutoFit/>
          </a:bodyPr>
          <a:lstStyle/>
          <a:p>
            <a:pPr marL="1027430">
              <a:spcBef>
                <a:spcPts val="95"/>
              </a:spcBef>
            </a:pPr>
            <a:r>
              <a:rPr spc="-25" dirty="0"/>
              <a:t>Permutation</a:t>
            </a:r>
            <a:r>
              <a:rPr spc="-140" dirty="0"/>
              <a:t> </a:t>
            </a:r>
            <a:r>
              <a:rPr spc="-10" dirty="0"/>
              <a:t>Dependence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5743" y="1425702"/>
            <a:ext cx="9020175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(one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way)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problem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-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permutation</a:t>
            </a:r>
            <a:r>
              <a:rPr sz="2800" b="1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dependence</a:t>
            </a:r>
            <a:r>
              <a:rPr sz="2800" b="1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(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PDEP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):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265" indent="-456565"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Alice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Bob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decide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if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their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inputs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were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drawn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using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20" dirty="0">
                <a:solidFill>
                  <a:srgbClr val="070504"/>
                </a:solidFill>
                <a:latin typeface="Calibri"/>
                <a:cs typeface="Calibri"/>
              </a:rPr>
              <a:t>same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R="4230370" algn="r"/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or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independent</a:t>
            </a:r>
            <a:r>
              <a:rPr sz="2800" b="1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permutations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56565" marR="4260215" indent="-456565" algn="r">
              <a:buFont typeface="Arial"/>
              <a:buChar char="•"/>
              <a:tabLst>
                <a:tab pos="456565" algn="l"/>
                <a:tab pos="4572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PDEP</a:t>
            </a:r>
            <a:r>
              <a:rPr sz="2800" b="1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b="1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reduction: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10401" y="5178298"/>
            <a:ext cx="1787525" cy="351155"/>
          </a:xfrm>
          <a:custGeom>
            <a:avLst/>
            <a:gdLst/>
            <a:ahLst/>
            <a:cxnLst/>
            <a:rect l="l" t="t" r="r" b="b"/>
            <a:pathLst>
              <a:path w="1787525" h="351154">
                <a:moveTo>
                  <a:pt x="1784603" y="0"/>
                </a:moveTo>
                <a:lnTo>
                  <a:pt x="1722120" y="11175"/>
                </a:lnTo>
                <a:lnTo>
                  <a:pt x="1724914" y="26796"/>
                </a:lnTo>
                <a:lnTo>
                  <a:pt x="1787398" y="15747"/>
                </a:lnTo>
                <a:lnTo>
                  <a:pt x="1784603" y="0"/>
                </a:lnTo>
                <a:close/>
              </a:path>
              <a:path w="1787525" h="351154">
                <a:moveTo>
                  <a:pt x="1675256" y="19557"/>
                </a:moveTo>
                <a:lnTo>
                  <a:pt x="1612773" y="30733"/>
                </a:lnTo>
                <a:lnTo>
                  <a:pt x="1615567" y="46354"/>
                </a:lnTo>
                <a:lnTo>
                  <a:pt x="1678051" y="35178"/>
                </a:lnTo>
                <a:lnTo>
                  <a:pt x="1675256" y="19557"/>
                </a:lnTo>
                <a:close/>
              </a:path>
              <a:path w="1787525" h="351154">
                <a:moveTo>
                  <a:pt x="1565909" y="39115"/>
                </a:moveTo>
                <a:lnTo>
                  <a:pt x="1503299" y="50291"/>
                </a:lnTo>
                <a:lnTo>
                  <a:pt x="1506093" y="65912"/>
                </a:lnTo>
                <a:lnTo>
                  <a:pt x="1568703" y="54736"/>
                </a:lnTo>
                <a:lnTo>
                  <a:pt x="1565909" y="39115"/>
                </a:lnTo>
                <a:close/>
              </a:path>
              <a:path w="1787525" h="351154">
                <a:moveTo>
                  <a:pt x="1456435" y="58673"/>
                </a:moveTo>
                <a:lnTo>
                  <a:pt x="1393952" y="69849"/>
                </a:lnTo>
                <a:lnTo>
                  <a:pt x="1396746" y="85470"/>
                </a:lnTo>
                <a:lnTo>
                  <a:pt x="1459229" y="74294"/>
                </a:lnTo>
                <a:lnTo>
                  <a:pt x="1456435" y="58673"/>
                </a:lnTo>
                <a:close/>
              </a:path>
              <a:path w="1787525" h="351154">
                <a:moveTo>
                  <a:pt x="1347089" y="78231"/>
                </a:moveTo>
                <a:lnTo>
                  <a:pt x="1284604" y="89407"/>
                </a:lnTo>
                <a:lnTo>
                  <a:pt x="1287399" y="105028"/>
                </a:lnTo>
                <a:lnTo>
                  <a:pt x="1349882" y="93852"/>
                </a:lnTo>
                <a:lnTo>
                  <a:pt x="1347089" y="78231"/>
                </a:lnTo>
                <a:close/>
              </a:path>
              <a:path w="1787525" h="351154">
                <a:moveTo>
                  <a:pt x="1237615" y="97789"/>
                </a:moveTo>
                <a:lnTo>
                  <a:pt x="1175130" y="108965"/>
                </a:lnTo>
                <a:lnTo>
                  <a:pt x="1177925" y="124586"/>
                </a:lnTo>
                <a:lnTo>
                  <a:pt x="1240408" y="113410"/>
                </a:lnTo>
                <a:lnTo>
                  <a:pt x="1237615" y="97789"/>
                </a:lnTo>
                <a:close/>
              </a:path>
              <a:path w="1787525" h="351154">
                <a:moveTo>
                  <a:pt x="1128268" y="117347"/>
                </a:moveTo>
                <a:lnTo>
                  <a:pt x="1065783" y="128523"/>
                </a:lnTo>
                <a:lnTo>
                  <a:pt x="1068577" y="144144"/>
                </a:lnTo>
                <a:lnTo>
                  <a:pt x="1131061" y="132968"/>
                </a:lnTo>
                <a:lnTo>
                  <a:pt x="1128268" y="117347"/>
                </a:lnTo>
                <a:close/>
              </a:path>
              <a:path w="1787525" h="351154">
                <a:moveTo>
                  <a:pt x="1018921" y="136778"/>
                </a:moveTo>
                <a:lnTo>
                  <a:pt x="956437" y="147954"/>
                </a:lnTo>
                <a:lnTo>
                  <a:pt x="959230" y="163575"/>
                </a:lnTo>
                <a:lnTo>
                  <a:pt x="1021715" y="152526"/>
                </a:lnTo>
                <a:lnTo>
                  <a:pt x="1018921" y="136778"/>
                </a:lnTo>
                <a:close/>
              </a:path>
              <a:path w="1787525" h="351154">
                <a:moveTo>
                  <a:pt x="909447" y="156336"/>
                </a:moveTo>
                <a:lnTo>
                  <a:pt x="846963" y="167512"/>
                </a:lnTo>
                <a:lnTo>
                  <a:pt x="849757" y="183133"/>
                </a:lnTo>
                <a:lnTo>
                  <a:pt x="912240" y="171957"/>
                </a:lnTo>
                <a:lnTo>
                  <a:pt x="909447" y="156336"/>
                </a:lnTo>
                <a:close/>
              </a:path>
              <a:path w="1787525" h="351154">
                <a:moveTo>
                  <a:pt x="800100" y="175894"/>
                </a:moveTo>
                <a:lnTo>
                  <a:pt x="737615" y="187070"/>
                </a:lnTo>
                <a:lnTo>
                  <a:pt x="740410" y="202691"/>
                </a:lnTo>
                <a:lnTo>
                  <a:pt x="802894" y="191515"/>
                </a:lnTo>
                <a:lnTo>
                  <a:pt x="800100" y="175894"/>
                </a:lnTo>
                <a:close/>
              </a:path>
              <a:path w="1787525" h="351154">
                <a:moveTo>
                  <a:pt x="690752" y="195452"/>
                </a:moveTo>
                <a:lnTo>
                  <a:pt x="628141" y="206628"/>
                </a:lnTo>
                <a:lnTo>
                  <a:pt x="630936" y="222249"/>
                </a:lnTo>
                <a:lnTo>
                  <a:pt x="693547" y="211073"/>
                </a:lnTo>
                <a:lnTo>
                  <a:pt x="690752" y="195452"/>
                </a:lnTo>
                <a:close/>
              </a:path>
              <a:path w="1787525" h="351154">
                <a:moveTo>
                  <a:pt x="581278" y="215010"/>
                </a:moveTo>
                <a:lnTo>
                  <a:pt x="518795" y="226186"/>
                </a:lnTo>
                <a:lnTo>
                  <a:pt x="521588" y="241807"/>
                </a:lnTo>
                <a:lnTo>
                  <a:pt x="584073" y="230631"/>
                </a:lnTo>
                <a:lnTo>
                  <a:pt x="581278" y="215010"/>
                </a:lnTo>
                <a:close/>
              </a:path>
              <a:path w="1787525" h="351154">
                <a:moveTo>
                  <a:pt x="471932" y="234568"/>
                </a:moveTo>
                <a:lnTo>
                  <a:pt x="409448" y="245744"/>
                </a:lnTo>
                <a:lnTo>
                  <a:pt x="412241" y="261365"/>
                </a:lnTo>
                <a:lnTo>
                  <a:pt x="474725" y="250189"/>
                </a:lnTo>
                <a:lnTo>
                  <a:pt x="471932" y="234568"/>
                </a:lnTo>
                <a:close/>
              </a:path>
              <a:path w="1787525" h="351154">
                <a:moveTo>
                  <a:pt x="362585" y="254126"/>
                </a:moveTo>
                <a:lnTo>
                  <a:pt x="299974" y="265302"/>
                </a:lnTo>
                <a:lnTo>
                  <a:pt x="302767" y="280923"/>
                </a:lnTo>
                <a:lnTo>
                  <a:pt x="365378" y="269747"/>
                </a:lnTo>
                <a:lnTo>
                  <a:pt x="362585" y="254126"/>
                </a:lnTo>
                <a:close/>
              </a:path>
              <a:path w="1787525" h="351154">
                <a:moveTo>
                  <a:pt x="253111" y="273684"/>
                </a:moveTo>
                <a:lnTo>
                  <a:pt x="190626" y="284733"/>
                </a:lnTo>
                <a:lnTo>
                  <a:pt x="193421" y="300481"/>
                </a:lnTo>
                <a:lnTo>
                  <a:pt x="255904" y="289305"/>
                </a:lnTo>
                <a:lnTo>
                  <a:pt x="253111" y="273684"/>
                </a:lnTo>
                <a:close/>
              </a:path>
              <a:path w="1787525" h="351154">
                <a:moveTo>
                  <a:pt x="68325" y="275970"/>
                </a:moveTo>
                <a:lnTo>
                  <a:pt x="0" y="326897"/>
                </a:lnTo>
                <a:lnTo>
                  <a:pt x="81661" y="351027"/>
                </a:lnTo>
                <a:lnTo>
                  <a:pt x="68325" y="275970"/>
                </a:lnTo>
                <a:close/>
              </a:path>
              <a:path w="1787525" h="351154">
                <a:moveTo>
                  <a:pt x="143763" y="293115"/>
                </a:moveTo>
                <a:lnTo>
                  <a:pt x="81279" y="304291"/>
                </a:lnTo>
                <a:lnTo>
                  <a:pt x="84074" y="319913"/>
                </a:lnTo>
                <a:lnTo>
                  <a:pt x="146558" y="308736"/>
                </a:lnTo>
                <a:lnTo>
                  <a:pt x="143763" y="293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3945" y="5179949"/>
            <a:ext cx="1557020" cy="365125"/>
          </a:xfrm>
          <a:custGeom>
            <a:avLst/>
            <a:gdLst/>
            <a:ahLst/>
            <a:cxnLst/>
            <a:rect l="l" t="t" r="r" b="b"/>
            <a:pathLst>
              <a:path w="1557020" h="365125">
                <a:moveTo>
                  <a:pt x="3302" y="0"/>
                </a:moveTo>
                <a:lnTo>
                  <a:pt x="0" y="15493"/>
                </a:lnTo>
                <a:lnTo>
                  <a:pt x="62103" y="28956"/>
                </a:lnTo>
                <a:lnTo>
                  <a:pt x="65405" y="13334"/>
                </a:lnTo>
                <a:lnTo>
                  <a:pt x="3302" y="0"/>
                </a:lnTo>
                <a:close/>
              </a:path>
              <a:path w="1557020" h="365125">
                <a:moveTo>
                  <a:pt x="111887" y="23368"/>
                </a:moveTo>
                <a:lnTo>
                  <a:pt x="108585" y="38988"/>
                </a:lnTo>
                <a:lnTo>
                  <a:pt x="170687" y="52324"/>
                </a:lnTo>
                <a:lnTo>
                  <a:pt x="173990" y="36830"/>
                </a:lnTo>
                <a:lnTo>
                  <a:pt x="111887" y="23368"/>
                </a:lnTo>
                <a:close/>
              </a:path>
              <a:path w="1557020" h="365125">
                <a:moveTo>
                  <a:pt x="220599" y="46862"/>
                </a:moveTo>
                <a:lnTo>
                  <a:pt x="217169" y="62356"/>
                </a:lnTo>
                <a:lnTo>
                  <a:pt x="279273" y="75818"/>
                </a:lnTo>
                <a:lnTo>
                  <a:pt x="282702" y="60325"/>
                </a:lnTo>
                <a:lnTo>
                  <a:pt x="220599" y="46862"/>
                </a:lnTo>
                <a:close/>
              </a:path>
              <a:path w="1557020" h="365125">
                <a:moveTo>
                  <a:pt x="329184" y="70357"/>
                </a:moveTo>
                <a:lnTo>
                  <a:pt x="325881" y="85851"/>
                </a:lnTo>
                <a:lnTo>
                  <a:pt x="387857" y="99187"/>
                </a:lnTo>
                <a:lnTo>
                  <a:pt x="391287" y="83692"/>
                </a:lnTo>
                <a:lnTo>
                  <a:pt x="329184" y="70357"/>
                </a:lnTo>
                <a:close/>
              </a:path>
              <a:path w="1557020" h="365125">
                <a:moveTo>
                  <a:pt x="437769" y="93725"/>
                </a:moveTo>
                <a:lnTo>
                  <a:pt x="434467" y="109219"/>
                </a:lnTo>
                <a:lnTo>
                  <a:pt x="496569" y="122681"/>
                </a:lnTo>
                <a:lnTo>
                  <a:pt x="499872" y="107187"/>
                </a:lnTo>
                <a:lnTo>
                  <a:pt x="437769" y="93725"/>
                </a:lnTo>
                <a:close/>
              </a:path>
              <a:path w="1557020" h="365125">
                <a:moveTo>
                  <a:pt x="546481" y="117220"/>
                </a:moveTo>
                <a:lnTo>
                  <a:pt x="543052" y="132714"/>
                </a:lnTo>
                <a:lnTo>
                  <a:pt x="605155" y="146050"/>
                </a:lnTo>
                <a:lnTo>
                  <a:pt x="608457" y="130556"/>
                </a:lnTo>
                <a:lnTo>
                  <a:pt x="546481" y="117220"/>
                </a:lnTo>
                <a:close/>
              </a:path>
              <a:path w="1557020" h="365125">
                <a:moveTo>
                  <a:pt x="655066" y="140588"/>
                </a:moveTo>
                <a:lnTo>
                  <a:pt x="651763" y="156209"/>
                </a:lnTo>
                <a:lnTo>
                  <a:pt x="713740" y="169544"/>
                </a:lnTo>
                <a:lnTo>
                  <a:pt x="717169" y="154050"/>
                </a:lnTo>
                <a:lnTo>
                  <a:pt x="655066" y="140588"/>
                </a:lnTo>
                <a:close/>
              </a:path>
              <a:path w="1557020" h="365125">
                <a:moveTo>
                  <a:pt x="763651" y="164084"/>
                </a:moveTo>
                <a:lnTo>
                  <a:pt x="760349" y="179578"/>
                </a:lnTo>
                <a:lnTo>
                  <a:pt x="822452" y="193039"/>
                </a:lnTo>
                <a:lnTo>
                  <a:pt x="825754" y="177419"/>
                </a:lnTo>
                <a:lnTo>
                  <a:pt x="763651" y="164084"/>
                </a:lnTo>
                <a:close/>
              </a:path>
              <a:path w="1557020" h="365125">
                <a:moveTo>
                  <a:pt x="872363" y="187578"/>
                </a:moveTo>
                <a:lnTo>
                  <a:pt x="868934" y="203072"/>
                </a:lnTo>
                <a:lnTo>
                  <a:pt x="931037" y="216407"/>
                </a:lnTo>
                <a:lnTo>
                  <a:pt x="934338" y="200913"/>
                </a:lnTo>
                <a:lnTo>
                  <a:pt x="872363" y="187578"/>
                </a:lnTo>
                <a:close/>
              </a:path>
              <a:path w="1557020" h="365125">
                <a:moveTo>
                  <a:pt x="980948" y="210947"/>
                </a:moveTo>
                <a:lnTo>
                  <a:pt x="977646" y="226440"/>
                </a:lnTo>
                <a:lnTo>
                  <a:pt x="1039622" y="239903"/>
                </a:lnTo>
                <a:lnTo>
                  <a:pt x="1043051" y="224409"/>
                </a:lnTo>
                <a:lnTo>
                  <a:pt x="980948" y="210947"/>
                </a:lnTo>
                <a:close/>
              </a:path>
              <a:path w="1557020" h="365125">
                <a:moveTo>
                  <a:pt x="1089533" y="234441"/>
                </a:moveTo>
                <a:lnTo>
                  <a:pt x="1086231" y="249935"/>
                </a:lnTo>
                <a:lnTo>
                  <a:pt x="1148334" y="263270"/>
                </a:lnTo>
                <a:lnTo>
                  <a:pt x="1151635" y="247776"/>
                </a:lnTo>
                <a:lnTo>
                  <a:pt x="1089533" y="234441"/>
                </a:lnTo>
                <a:close/>
              </a:path>
              <a:path w="1557020" h="365125">
                <a:moveTo>
                  <a:pt x="1198245" y="257809"/>
                </a:moveTo>
                <a:lnTo>
                  <a:pt x="1194816" y="273431"/>
                </a:lnTo>
                <a:lnTo>
                  <a:pt x="1256919" y="286766"/>
                </a:lnTo>
                <a:lnTo>
                  <a:pt x="1260220" y="271272"/>
                </a:lnTo>
                <a:lnTo>
                  <a:pt x="1198245" y="257809"/>
                </a:lnTo>
                <a:close/>
              </a:path>
              <a:path w="1557020" h="365125">
                <a:moveTo>
                  <a:pt x="1306830" y="281304"/>
                </a:moveTo>
                <a:lnTo>
                  <a:pt x="1303528" y="296798"/>
                </a:lnTo>
                <a:lnTo>
                  <a:pt x="1365504" y="310260"/>
                </a:lnTo>
                <a:lnTo>
                  <a:pt x="1368933" y="294639"/>
                </a:lnTo>
                <a:lnTo>
                  <a:pt x="1306830" y="281304"/>
                </a:lnTo>
                <a:close/>
              </a:path>
              <a:path w="1557020" h="365125">
                <a:moveTo>
                  <a:pt x="1490599" y="290067"/>
                </a:moveTo>
                <a:lnTo>
                  <a:pt x="1474470" y="364616"/>
                </a:lnTo>
                <a:lnTo>
                  <a:pt x="1557020" y="343407"/>
                </a:lnTo>
                <a:lnTo>
                  <a:pt x="1490599" y="290067"/>
                </a:lnTo>
                <a:close/>
              </a:path>
              <a:path w="1557020" h="365125">
                <a:moveTo>
                  <a:pt x="1415415" y="304800"/>
                </a:moveTo>
                <a:lnTo>
                  <a:pt x="1412113" y="320294"/>
                </a:lnTo>
                <a:lnTo>
                  <a:pt x="1474216" y="333628"/>
                </a:lnTo>
                <a:lnTo>
                  <a:pt x="1477518" y="318134"/>
                </a:lnTo>
                <a:lnTo>
                  <a:pt x="1415415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57700" y="5594603"/>
            <a:ext cx="3276600" cy="500380"/>
          </a:xfrm>
          <a:custGeom>
            <a:avLst/>
            <a:gdLst/>
            <a:ahLst/>
            <a:cxnLst/>
            <a:rect l="l" t="t" r="r" b="b"/>
            <a:pathLst>
              <a:path w="3276600" h="500379">
                <a:moveTo>
                  <a:pt x="0" y="499872"/>
                </a:moveTo>
                <a:lnTo>
                  <a:pt x="1613915" y="499872"/>
                </a:lnTo>
                <a:lnTo>
                  <a:pt x="1613915" y="6096"/>
                </a:lnTo>
                <a:lnTo>
                  <a:pt x="0" y="6096"/>
                </a:lnTo>
                <a:lnTo>
                  <a:pt x="0" y="499872"/>
                </a:lnTo>
                <a:close/>
              </a:path>
              <a:path w="3276600" h="500379">
                <a:moveTo>
                  <a:pt x="1633727" y="493776"/>
                </a:moveTo>
                <a:lnTo>
                  <a:pt x="3276600" y="493776"/>
                </a:lnTo>
                <a:lnTo>
                  <a:pt x="3276600" y="0"/>
                </a:lnTo>
                <a:lnTo>
                  <a:pt x="1633727" y="0"/>
                </a:lnTo>
                <a:lnTo>
                  <a:pt x="1633727" y="49377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1663" y="5481210"/>
            <a:ext cx="3368675" cy="1116330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R="16510" algn="ctr">
              <a:spcBef>
                <a:spcPts val="1185"/>
              </a:spcBef>
              <a:tabLst>
                <a:tab pos="1645920" algn="l"/>
              </a:tabLst>
            </a:pP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114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spc="-30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𝑄/2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	</a:t>
            </a:r>
            <a:r>
              <a:rPr sz="3600" kern="0" baseline="1157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2625" kern="0" baseline="-14285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3600" kern="0" baseline="1157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3600" kern="0" spc="-202" baseline="1157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3600" kern="0" baseline="1157" dirty="0">
                <a:solidFill>
                  <a:srgbClr val="006FC0"/>
                </a:solidFill>
                <a:latin typeface="Cambria Math"/>
                <a:cs typeface="Cambria Math"/>
              </a:rPr>
              <a:t>…</a:t>
            </a:r>
            <a:r>
              <a:rPr sz="3600" kern="0" spc="-209" baseline="1157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3600" kern="0" baseline="1157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3600" kern="0" spc="-202" baseline="1157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3600" kern="0" spc="-30" baseline="1157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2625" kern="0" spc="-30" baseline="-14285" dirty="0">
                <a:solidFill>
                  <a:srgbClr val="006FC0"/>
                </a:solidFill>
                <a:latin typeface="Cambria Math"/>
                <a:cs typeface="Cambria Math"/>
              </a:rPr>
              <a:t>𝑄/2</a:t>
            </a:r>
            <a:endParaRPr sz="2625" kern="0" baseline="-14285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R="77470" algn="ctr">
              <a:spcBef>
                <a:spcPts val="1260"/>
              </a:spcBef>
            </a:pPr>
            <a:r>
              <a:rPr sz="2800" kern="0" spc="-10" dirty="0">
                <a:solidFill>
                  <a:sysClr val="windowText" lastClr="000000"/>
                </a:solidFill>
                <a:latin typeface="Calibri"/>
                <a:cs typeface="Calibri"/>
              </a:rPr>
              <a:t>stream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6998" y="4215206"/>
            <a:ext cx="72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Alice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20532" y="4215206"/>
            <a:ext cx="593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Bob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9400" y="4692396"/>
            <a:ext cx="1614170" cy="401392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121920">
              <a:spcBef>
                <a:spcPts val="250"/>
              </a:spcBef>
            </a:pP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baseline="-15873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114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spc="-30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𝑄/2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75091" y="4690872"/>
            <a:ext cx="1643380" cy="40075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35255">
              <a:spcBef>
                <a:spcPts val="245"/>
              </a:spcBef>
            </a:pP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2625" kern="0" baseline="-15873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…</a:t>
            </a:r>
            <a:r>
              <a:rPr sz="2400" kern="0" spc="-14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spc="-2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2625" kern="0" spc="-30" baseline="-15873" dirty="0">
                <a:solidFill>
                  <a:srgbClr val="006FC0"/>
                </a:solidFill>
                <a:latin typeface="Cambria Math"/>
                <a:cs typeface="Cambria Math"/>
              </a:rPr>
              <a:t>𝑄/2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91100" y="4905755"/>
            <a:ext cx="2438400" cy="76200"/>
          </a:xfrm>
          <a:custGeom>
            <a:avLst/>
            <a:gdLst/>
            <a:ahLst/>
            <a:cxnLst/>
            <a:rect l="l" t="t" r="r" b="b"/>
            <a:pathLst>
              <a:path w="2438400" h="76200">
                <a:moveTo>
                  <a:pt x="2362200" y="0"/>
                </a:moveTo>
                <a:lnTo>
                  <a:pt x="2362200" y="76200"/>
                </a:lnTo>
                <a:lnTo>
                  <a:pt x="2422652" y="45974"/>
                </a:lnTo>
                <a:lnTo>
                  <a:pt x="2374900" y="45974"/>
                </a:lnTo>
                <a:lnTo>
                  <a:pt x="2374900" y="30099"/>
                </a:lnTo>
                <a:lnTo>
                  <a:pt x="2422398" y="30099"/>
                </a:lnTo>
                <a:lnTo>
                  <a:pt x="2362200" y="0"/>
                </a:lnTo>
                <a:close/>
              </a:path>
              <a:path w="2438400" h="76200">
                <a:moveTo>
                  <a:pt x="2362200" y="30099"/>
                </a:moveTo>
                <a:lnTo>
                  <a:pt x="0" y="30099"/>
                </a:lnTo>
                <a:lnTo>
                  <a:pt x="0" y="45974"/>
                </a:lnTo>
                <a:lnTo>
                  <a:pt x="2362200" y="45974"/>
                </a:lnTo>
                <a:lnTo>
                  <a:pt x="2362200" y="30099"/>
                </a:lnTo>
                <a:close/>
              </a:path>
              <a:path w="2438400" h="76200">
                <a:moveTo>
                  <a:pt x="2422398" y="30099"/>
                </a:moveTo>
                <a:lnTo>
                  <a:pt x="2374900" y="30099"/>
                </a:lnTo>
                <a:lnTo>
                  <a:pt x="2374900" y="45974"/>
                </a:lnTo>
                <a:lnTo>
                  <a:pt x="2422652" y="45974"/>
                </a:lnTo>
                <a:lnTo>
                  <a:pt x="2438400" y="38100"/>
                </a:lnTo>
                <a:lnTo>
                  <a:pt x="2422398" y="30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5621" y="4212082"/>
            <a:ext cx="7943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800" kern="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ysClr val="windowText" lastClr="000000"/>
                </a:solidFill>
                <a:latin typeface="Calibri"/>
                <a:cs typeface="Calibri"/>
              </a:rPr>
              <a:t>bits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kern="0" spc="-25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44095159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5830" y="103378"/>
            <a:ext cx="2760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30" dirty="0"/>
              <a:t>UDISJ-</a:t>
            </a:r>
            <a:r>
              <a:rPr dirty="0"/>
              <a:t>&gt;</a:t>
            </a:r>
            <a:r>
              <a:rPr spc="15" dirty="0"/>
              <a:t> </a:t>
            </a:r>
            <a:r>
              <a:rPr spc="-20" dirty="0"/>
              <a:t>PDEP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6541" y="883411"/>
            <a:ext cx="9010015" cy="3260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Communication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cost</a:t>
            </a:r>
            <a:r>
              <a:rPr sz="2800" b="1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\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advantage</a:t>
            </a:r>
            <a:r>
              <a:rPr sz="2800" b="1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tradeoff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PDEP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?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265" indent="-456565"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Reduction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800" kern="0" spc="-1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(unique)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disjointness</a:t>
            </a:r>
            <a:r>
              <a:rPr sz="2800" b="1" kern="0" spc="-1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(UDISJ)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26465" marR="427355" lvl="1" indent="-456565">
              <a:spcBef>
                <a:spcPts val="30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Each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player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receives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set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size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kern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(domain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size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i="1" kern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kern="0" dirty="0">
                <a:solidFill>
                  <a:srgbClr val="FF0000"/>
                </a:solidFill>
                <a:latin typeface="Calibri"/>
                <a:cs typeface="Calibri"/>
              </a:rPr>
              <a:t>(n)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),</a:t>
            </a:r>
            <a:r>
              <a:rPr sz="24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need</a:t>
            </a:r>
            <a:r>
              <a:rPr sz="2400" kern="0" spc="-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to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decide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if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sets</a:t>
            </a:r>
            <a:r>
              <a:rPr sz="24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intersect</a:t>
            </a:r>
            <a:r>
              <a:rPr sz="24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or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spc="-10" dirty="0">
                <a:solidFill>
                  <a:srgbClr val="070504"/>
                </a:solidFill>
                <a:latin typeface="Calibri"/>
                <a:cs typeface="Calibri"/>
              </a:rPr>
              <a:t>disjoint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265" marR="5080" indent="-456565">
              <a:lnSpc>
                <a:spcPts val="3360"/>
              </a:lnSpc>
              <a:spcBef>
                <a:spcPts val="8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Theorem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(informal)[BM’13,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GW’14]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:</a:t>
            </a:r>
            <a:r>
              <a:rPr sz="2800" b="1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if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Alice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and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Bob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communicate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kern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bits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DISJ</a:t>
            </a:r>
            <a:r>
              <a:rPr sz="2800" b="1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UDISJ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)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the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worst</a:t>
            </a:r>
            <a:r>
              <a:rPr sz="2800" b="1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case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,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their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900">
              <a:lnSpc>
                <a:spcPts val="3260"/>
              </a:lnSpc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max</a:t>
            </a:r>
            <a:r>
              <a:rPr sz="2800" b="1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advantage</a:t>
            </a:r>
            <a:r>
              <a:rPr sz="2800" b="1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is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i="1" kern="0" spc="-1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c/</a:t>
            </a: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n)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26465" lvl="1" indent="-456565">
              <a:spcBef>
                <a:spcPts val="15"/>
              </a:spcBef>
              <a:buFont typeface="Arial"/>
              <a:buChar char="•"/>
              <a:tabLst>
                <a:tab pos="926465" algn="l"/>
                <a:tab pos="9271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Even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when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given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access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4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public</a:t>
            </a:r>
            <a:r>
              <a:rPr sz="2400" b="1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spc="-10" dirty="0">
                <a:solidFill>
                  <a:srgbClr val="070504"/>
                </a:solidFill>
                <a:latin typeface="Calibri"/>
                <a:cs typeface="Calibri"/>
              </a:rPr>
              <a:t>randomness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58163" y="6390234"/>
            <a:ext cx="14160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kern="0" spc="-2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9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0799" y="5498388"/>
            <a:ext cx="72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Alice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44332" y="5498388"/>
            <a:ext cx="593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Bob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43200" y="5975604"/>
            <a:ext cx="1361440" cy="40075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20650">
              <a:spcBef>
                <a:spcPts val="245"/>
              </a:spcBef>
            </a:pPr>
            <a:r>
              <a:rPr sz="24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𝑎</a:t>
            </a:r>
            <a:r>
              <a:rPr sz="2400" kern="0" spc="-15" baseline="-20833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4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4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12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2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35" dirty="0">
                <a:solidFill>
                  <a:srgbClr val="FF0000"/>
                </a:solidFill>
                <a:latin typeface="Cambria Math"/>
                <a:cs typeface="Cambria Math"/>
              </a:rPr>
              <a:t>𝑎</a:t>
            </a:r>
            <a:r>
              <a:rPr sz="2625" kern="0" spc="52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𝑛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62672" y="5943601"/>
            <a:ext cx="1641475" cy="39754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264795">
              <a:spcBef>
                <a:spcPts val="220"/>
              </a:spcBef>
            </a:pP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𝑏</a:t>
            </a:r>
            <a:r>
              <a:rPr sz="2625" kern="0" baseline="-15873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…</a:t>
            </a:r>
            <a:r>
              <a:rPr sz="2400" kern="0" spc="-1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spc="-25" dirty="0">
                <a:solidFill>
                  <a:srgbClr val="006FC0"/>
                </a:solidFill>
                <a:latin typeface="Cambria Math"/>
                <a:cs typeface="Cambria Math"/>
              </a:rPr>
              <a:t>𝑏</a:t>
            </a:r>
            <a:r>
              <a:rPr sz="2625" kern="0" spc="-37" baseline="-15873" dirty="0">
                <a:solidFill>
                  <a:srgbClr val="006FC0"/>
                </a:solidFill>
                <a:latin typeface="Cambria Math"/>
                <a:cs typeface="Cambria Math"/>
              </a:rPr>
              <a:t>𝑛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7587888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35830" y="103378"/>
            <a:ext cx="27603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pc="-30" dirty="0"/>
              <a:t>UDISJ-</a:t>
            </a:r>
            <a:r>
              <a:rPr dirty="0"/>
              <a:t>&gt;</a:t>
            </a:r>
            <a:r>
              <a:rPr spc="15" dirty="0"/>
              <a:t> </a:t>
            </a:r>
            <a:r>
              <a:rPr spc="-20" dirty="0"/>
              <a:t>PDEP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42339" y="3764407"/>
            <a:ext cx="8686165" cy="2952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5080" indent="-457834">
              <a:spcBef>
                <a:spcPts val="95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Theorem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(informal):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there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is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public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coin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local</a:t>
            </a:r>
            <a:r>
              <a:rPr sz="2800" b="1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reduction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that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converts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UDISJ</a:t>
            </a:r>
            <a:r>
              <a:rPr sz="2800" b="1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instance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size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n=N/Q</a:t>
            </a:r>
            <a:r>
              <a:rPr sz="2800" kern="0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a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20" dirty="0">
                <a:solidFill>
                  <a:srgbClr val="070504"/>
                </a:solidFill>
                <a:latin typeface="Calibri"/>
                <a:cs typeface="Calibri"/>
              </a:rPr>
              <a:t>PDEP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instance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size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5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927100" lvl="1" indent="-457834">
              <a:lnSpc>
                <a:spcPts val="2865"/>
              </a:lnSpc>
              <a:spcBef>
                <a:spcPts val="3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Shorter</a:t>
            </a:r>
            <a:r>
              <a:rPr sz="2400" b="1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inputs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harder</a:t>
            </a:r>
            <a:r>
              <a:rPr sz="2400" b="1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PDEP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,</a:t>
            </a:r>
            <a:r>
              <a:rPr sz="24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but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easier</a:t>
            </a:r>
            <a:r>
              <a:rPr sz="24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spc="-10" dirty="0">
                <a:solidFill>
                  <a:srgbClr val="070504"/>
                </a:solidFill>
                <a:latin typeface="Calibri"/>
                <a:cs typeface="Calibri"/>
              </a:rPr>
              <a:t>UDISJ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900" indent="-457834">
              <a:lnSpc>
                <a:spcPts val="3345"/>
              </a:lnSpc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Overall: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UDISJ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&gt;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 PDEP-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&gt;</a:t>
            </a:r>
            <a:r>
              <a:rPr sz="28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99109"/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bounds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max</a:t>
            </a:r>
            <a:r>
              <a:rPr sz="2800" b="1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advantage</a:t>
            </a:r>
            <a:r>
              <a:rPr sz="2800" b="1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1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hybrid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sz="2800" kern="0" spc="-114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by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99109">
              <a:spcBef>
                <a:spcPts val="10"/>
              </a:spcBef>
            </a:pPr>
            <a:r>
              <a:rPr sz="2800" i="1" kern="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(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c/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n)</a:t>
            </a:r>
            <a:r>
              <a:rPr sz="2800" kern="0" spc="1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=</a:t>
            </a:r>
            <a:r>
              <a:rPr sz="2800" kern="0" spc="1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𝑂(𝑆/(𝑁/𝑄))</a:t>
            </a:r>
            <a:r>
              <a:rPr sz="2800" kern="0" spc="1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sz="2800" kern="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𝑂(𝑄</a:t>
            </a:r>
            <a:r>
              <a:rPr sz="2800" kern="0" spc="7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 </a:t>
            </a:r>
            <a:r>
              <a:rPr sz="28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𝑆/𝑁)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95598" y="2326386"/>
            <a:ext cx="72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Alice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0677" y="779779"/>
            <a:ext cx="593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Bob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8001" y="2804161"/>
            <a:ext cx="2181225" cy="527685"/>
          </a:xfrm>
          <a:custGeom>
            <a:avLst/>
            <a:gdLst/>
            <a:ahLst/>
            <a:cxnLst/>
            <a:rect l="l" t="t" r="r" b="b"/>
            <a:pathLst>
              <a:path w="2181225" h="527685">
                <a:moveTo>
                  <a:pt x="0" y="527303"/>
                </a:moveTo>
                <a:lnTo>
                  <a:pt x="2180844" y="527303"/>
                </a:lnTo>
                <a:lnTo>
                  <a:pt x="2180844" y="0"/>
                </a:lnTo>
                <a:lnTo>
                  <a:pt x="0" y="0"/>
                </a:lnTo>
                <a:lnTo>
                  <a:pt x="0" y="52730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04870" y="2841447"/>
            <a:ext cx="1454150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65"/>
              </a:lnSpc>
              <a:spcBef>
                <a:spcPts val="100"/>
              </a:spcBef>
            </a:pPr>
            <a:r>
              <a:rPr sz="2400" kern="0" spc="7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spc="104" baseline="28571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400" kern="0" spc="7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14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30" dirty="0">
                <a:solidFill>
                  <a:srgbClr val="FF0000"/>
                </a:solidFill>
                <a:latin typeface="Cambria Math"/>
                <a:cs typeface="Cambria Math"/>
              </a:rPr>
              <a:t>𝑥</a:t>
            </a:r>
            <a:r>
              <a:rPr sz="2625" kern="0" spc="44" baseline="30158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endParaRPr sz="2625" kern="0" baseline="30158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188595">
              <a:lnSpc>
                <a:spcPts val="1285"/>
              </a:lnSpc>
              <a:tabLst>
                <a:tab pos="1014730" algn="l"/>
              </a:tabLst>
            </a:pPr>
            <a:r>
              <a:rPr sz="2625" kern="0" spc="-75" baseline="1587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625" kern="0" baseline="1587" dirty="0">
                <a:solidFill>
                  <a:srgbClr val="FF0000"/>
                </a:solidFill>
                <a:latin typeface="Cambria Math"/>
                <a:cs typeface="Cambria Math"/>
              </a:rPr>
              <a:t>	</a:t>
            </a:r>
            <a:r>
              <a:rPr sz="1750" kern="0" spc="-25" dirty="0">
                <a:solidFill>
                  <a:srgbClr val="FF0000"/>
                </a:solidFill>
                <a:latin typeface="Cambria Math"/>
                <a:cs typeface="Cambria Math"/>
              </a:rPr>
              <a:t>𝑄/2</a:t>
            </a:r>
            <a:endParaRPr sz="175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203693" y="2801112"/>
            <a:ext cx="2181225" cy="528955"/>
          </a:xfrm>
          <a:custGeom>
            <a:avLst/>
            <a:gdLst/>
            <a:ahLst/>
            <a:cxnLst/>
            <a:rect l="l" t="t" r="r" b="b"/>
            <a:pathLst>
              <a:path w="2181225" h="528954">
                <a:moveTo>
                  <a:pt x="0" y="528827"/>
                </a:moveTo>
                <a:lnTo>
                  <a:pt x="2180844" y="528827"/>
                </a:lnTo>
                <a:lnTo>
                  <a:pt x="2180844" y="0"/>
                </a:lnTo>
                <a:lnTo>
                  <a:pt x="0" y="0"/>
                </a:lnTo>
                <a:lnTo>
                  <a:pt x="0" y="52882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58784" y="2839973"/>
            <a:ext cx="1461135" cy="451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065"/>
              </a:lnSpc>
              <a:spcBef>
                <a:spcPts val="100"/>
              </a:spcBef>
            </a:pPr>
            <a:r>
              <a:rPr sz="2400" kern="0" spc="6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2625" kern="0" spc="89" baseline="28571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400" kern="0" spc="6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…</a:t>
            </a:r>
            <a:r>
              <a:rPr sz="2400" kern="0" spc="-1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spc="-25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2625" kern="0" spc="-37" baseline="30158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endParaRPr sz="2625" kern="0" baseline="30158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191770">
              <a:lnSpc>
                <a:spcPts val="1285"/>
              </a:lnSpc>
              <a:tabLst>
                <a:tab pos="1023619" algn="l"/>
              </a:tabLst>
            </a:pPr>
            <a:r>
              <a:rPr sz="2625" kern="0" spc="-75" baseline="1587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625" kern="0" baseline="1587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1750" kern="0" spc="-25" dirty="0">
                <a:solidFill>
                  <a:srgbClr val="006FC0"/>
                </a:solidFill>
                <a:latin typeface="Cambria Math"/>
                <a:cs typeface="Cambria Math"/>
              </a:rPr>
              <a:t>𝑄/2</a:t>
            </a:r>
            <a:endParaRPr sz="175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48001" y="1371600"/>
            <a:ext cx="1659889" cy="4001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21920">
              <a:spcBef>
                <a:spcPts val="240"/>
              </a:spcBef>
            </a:pPr>
            <a:r>
              <a:rPr sz="24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𝑎</a:t>
            </a:r>
            <a:r>
              <a:rPr sz="2400" kern="0" spc="-15" baseline="-20833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r>
              <a:rPr sz="2400" kern="0" spc="-1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…</a:t>
            </a:r>
            <a:r>
              <a:rPr sz="2400" kern="0" spc="-1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FF0000"/>
                </a:solidFill>
                <a:latin typeface="Cambria Math"/>
                <a:cs typeface="Cambria Math"/>
              </a:rPr>
              <a:t>,</a:t>
            </a:r>
            <a:r>
              <a:rPr sz="2400" kern="0" spc="-12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4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𝑎</a:t>
            </a:r>
            <a:r>
              <a:rPr sz="2625" kern="0" spc="-30" baseline="-15873" dirty="0">
                <a:solidFill>
                  <a:srgbClr val="FF0000"/>
                </a:solidFill>
                <a:latin typeface="Cambria Math"/>
                <a:cs typeface="Cambria Math"/>
              </a:rPr>
              <a:t>𝑁/𝑄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9977" y="1353312"/>
            <a:ext cx="1641475" cy="400751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>
              <a:spcBef>
                <a:spcPts val="245"/>
              </a:spcBef>
            </a:pPr>
            <a:r>
              <a:rPr sz="2400" i="1" kern="0" spc="-1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kern="0" spc="-15" baseline="-20833" dirty="0">
                <a:solidFill>
                  <a:srgbClr val="006FC0"/>
                </a:solidFill>
                <a:latin typeface="Cambria Math"/>
                <a:cs typeface="Cambria Math"/>
              </a:rPr>
              <a:t>1</a:t>
            </a:r>
            <a:r>
              <a:rPr sz="2400" kern="0" spc="-1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3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…</a:t>
            </a:r>
            <a:r>
              <a:rPr sz="2400" kern="0" spc="-13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kern="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400" kern="0" spc="-12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400" i="1" kern="0" spc="-20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625" kern="0" spc="-30" baseline="-15873" dirty="0">
                <a:solidFill>
                  <a:srgbClr val="006FC0"/>
                </a:solidFill>
                <a:latin typeface="Cambria Math"/>
                <a:cs typeface="Cambria Math"/>
              </a:rPr>
              <a:t>𝑁/𝑄</a:t>
            </a:r>
            <a:endParaRPr sz="2625" kern="0" baseline="-15873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33698" y="725550"/>
            <a:ext cx="720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10" dirty="0">
                <a:solidFill>
                  <a:srgbClr val="FF0000"/>
                </a:solidFill>
                <a:latin typeface="Calibri"/>
                <a:cs typeface="Calibri"/>
              </a:rPr>
              <a:t>Alice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21607" y="1955292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80">
                <a:moveTo>
                  <a:pt x="45974" y="0"/>
                </a:moveTo>
                <a:lnTo>
                  <a:pt x="30099" y="0"/>
                </a:lnTo>
                <a:lnTo>
                  <a:pt x="30099" y="63500"/>
                </a:lnTo>
                <a:lnTo>
                  <a:pt x="45974" y="63500"/>
                </a:lnTo>
                <a:lnTo>
                  <a:pt x="45974" y="0"/>
                </a:lnTo>
                <a:close/>
              </a:path>
              <a:path w="76200" h="360680">
                <a:moveTo>
                  <a:pt x="45974" y="111125"/>
                </a:moveTo>
                <a:lnTo>
                  <a:pt x="30099" y="111125"/>
                </a:lnTo>
                <a:lnTo>
                  <a:pt x="30099" y="174625"/>
                </a:lnTo>
                <a:lnTo>
                  <a:pt x="45974" y="174625"/>
                </a:lnTo>
                <a:lnTo>
                  <a:pt x="45974" y="111125"/>
                </a:lnTo>
                <a:close/>
              </a:path>
              <a:path w="76200" h="360680">
                <a:moveTo>
                  <a:pt x="30099" y="284099"/>
                </a:moveTo>
                <a:lnTo>
                  <a:pt x="0" y="284099"/>
                </a:lnTo>
                <a:lnTo>
                  <a:pt x="38100" y="360299"/>
                </a:lnTo>
                <a:lnTo>
                  <a:pt x="75374" y="285750"/>
                </a:lnTo>
                <a:lnTo>
                  <a:pt x="30099" y="285750"/>
                </a:lnTo>
                <a:lnTo>
                  <a:pt x="30099" y="284099"/>
                </a:lnTo>
                <a:close/>
              </a:path>
              <a:path w="76200" h="360680">
                <a:moveTo>
                  <a:pt x="45974" y="222250"/>
                </a:moveTo>
                <a:lnTo>
                  <a:pt x="30099" y="222250"/>
                </a:lnTo>
                <a:lnTo>
                  <a:pt x="30099" y="285750"/>
                </a:lnTo>
                <a:lnTo>
                  <a:pt x="45974" y="285750"/>
                </a:lnTo>
                <a:lnTo>
                  <a:pt x="45974" y="222250"/>
                </a:lnTo>
                <a:close/>
              </a:path>
              <a:path w="76200" h="360680">
                <a:moveTo>
                  <a:pt x="76200" y="284099"/>
                </a:moveTo>
                <a:lnTo>
                  <a:pt x="45974" y="284099"/>
                </a:lnTo>
                <a:lnTo>
                  <a:pt x="45974" y="285750"/>
                </a:lnTo>
                <a:lnTo>
                  <a:pt x="75374" y="285750"/>
                </a:lnTo>
                <a:lnTo>
                  <a:pt x="76200" y="284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971788" y="1938527"/>
            <a:ext cx="76200" cy="360680"/>
          </a:xfrm>
          <a:custGeom>
            <a:avLst/>
            <a:gdLst/>
            <a:ahLst/>
            <a:cxnLst/>
            <a:rect l="l" t="t" r="r" b="b"/>
            <a:pathLst>
              <a:path w="76200" h="360680">
                <a:moveTo>
                  <a:pt x="45973" y="0"/>
                </a:moveTo>
                <a:lnTo>
                  <a:pt x="30098" y="0"/>
                </a:lnTo>
                <a:lnTo>
                  <a:pt x="30098" y="63500"/>
                </a:lnTo>
                <a:lnTo>
                  <a:pt x="45973" y="63500"/>
                </a:lnTo>
                <a:lnTo>
                  <a:pt x="45973" y="0"/>
                </a:lnTo>
                <a:close/>
              </a:path>
              <a:path w="76200" h="360680">
                <a:moveTo>
                  <a:pt x="45973" y="111125"/>
                </a:moveTo>
                <a:lnTo>
                  <a:pt x="30098" y="111125"/>
                </a:lnTo>
                <a:lnTo>
                  <a:pt x="30098" y="174625"/>
                </a:lnTo>
                <a:lnTo>
                  <a:pt x="45973" y="174625"/>
                </a:lnTo>
                <a:lnTo>
                  <a:pt x="45973" y="111125"/>
                </a:lnTo>
                <a:close/>
              </a:path>
              <a:path w="76200" h="360680">
                <a:moveTo>
                  <a:pt x="30098" y="284099"/>
                </a:moveTo>
                <a:lnTo>
                  <a:pt x="0" y="284099"/>
                </a:lnTo>
                <a:lnTo>
                  <a:pt x="38100" y="360299"/>
                </a:lnTo>
                <a:lnTo>
                  <a:pt x="75374" y="285750"/>
                </a:lnTo>
                <a:lnTo>
                  <a:pt x="30098" y="285750"/>
                </a:lnTo>
                <a:lnTo>
                  <a:pt x="30098" y="284099"/>
                </a:lnTo>
                <a:close/>
              </a:path>
              <a:path w="76200" h="360680">
                <a:moveTo>
                  <a:pt x="45973" y="222250"/>
                </a:moveTo>
                <a:lnTo>
                  <a:pt x="30098" y="222250"/>
                </a:lnTo>
                <a:lnTo>
                  <a:pt x="30098" y="285750"/>
                </a:lnTo>
                <a:lnTo>
                  <a:pt x="45973" y="285750"/>
                </a:lnTo>
                <a:lnTo>
                  <a:pt x="45973" y="222250"/>
                </a:lnTo>
                <a:close/>
              </a:path>
              <a:path w="76200" h="360680">
                <a:moveTo>
                  <a:pt x="76200" y="284099"/>
                </a:moveTo>
                <a:lnTo>
                  <a:pt x="45973" y="284099"/>
                </a:lnTo>
                <a:lnTo>
                  <a:pt x="45973" y="285750"/>
                </a:lnTo>
                <a:lnTo>
                  <a:pt x="75374" y="285750"/>
                </a:lnTo>
                <a:lnTo>
                  <a:pt x="76200" y="2840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25662" y="2341879"/>
            <a:ext cx="5937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2800" kern="0" spc="-25" dirty="0">
                <a:solidFill>
                  <a:srgbClr val="006FC0"/>
                </a:solidFill>
                <a:latin typeface="Calibri"/>
                <a:cs typeface="Calibri"/>
              </a:rPr>
              <a:t>Bob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28844" y="998219"/>
            <a:ext cx="2542540" cy="3956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26034" rIns="0" bIns="0" rtlCol="0">
            <a:spAutoFit/>
          </a:bodyPr>
          <a:lstStyle/>
          <a:p>
            <a:pPr marL="91440">
              <a:spcBef>
                <a:spcPts val="204"/>
              </a:spcBef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Public</a:t>
            </a:r>
            <a:r>
              <a:rPr sz="24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randomness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702937" y="1228345"/>
            <a:ext cx="526415" cy="396875"/>
          </a:xfrm>
          <a:custGeom>
            <a:avLst/>
            <a:gdLst/>
            <a:ahLst/>
            <a:cxnLst/>
            <a:rect l="l" t="t" r="r" b="b"/>
            <a:pathLst>
              <a:path w="526414" h="396875">
                <a:moveTo>
                  <a:pt x="50800" y="345566"/>
                </a:moveTo>
                <a:lnTo>
                  <a:pt x="0" y="383666"/>
                </a:lnTo>
                <a:lnTo>
                  <a:pt x="9398" y="396366"/>
                </a:lnTo>
                <a:lnTo>
                  <a:pt x="60325" y="358266"/>
                </a:lnTo>
                <a:lnTo>
                  <a:pt x="50800" y="345566"/>
                </a:lnTo>
                <a:close/>
              </a:path>
              <a:path w="526414" h="396875">
                <a:moveTo>
                  <a:pt x="139700" y="279018"/>
                </a:moveTo>
                <a:lnTo>
                  <a:pt x="88900" y="316991"/>
                </a:lnTo>
                <a:lnTo>
                  <a:pt x="98425" y="329691"/>
                </a:lnTo>
                <a:lnTo>
                  <a:pt x="149225" y="291718"/>
                </a:lnTo>
                <a:lnTo>
                  <a:pt x="139700" y="279018"/>
                </a:lnTo>
                <a:close/>
              </a:path>
              <a:path w="526414" h="396875">
                <a:moveTo>
                  <a:pt x="228726" y="212470"/>
                </a:moveTo>
                <a:lnTo>
                  <a:pt x="177926" y="250443"/>
                </a:lnTo>
                <a:lnTo>
                  <a:pt x="187451" y="263143"/>
                </a:lnTo>
                <a:lnTo>
                  <a:pt x="238251" y="225170"/>
                </a:lnTo>
                <a:lnTo>
                  <a:pt x="228726" y="212470"/>
                </a:lnTo>
                <a:close/>
              </a:path>
              <a:path w="526414" h="396875">
                <a:moveTo>
                  <a:pt x="317753" y="145795"/>
                </a:moveTo>
                <a:lnTo>
                  <a:pt x="266826" y="183895"/>
                </a:lnTo>
                <a:lnTo>
                  <a:pt x="276351" y="196595"/>
                </a:lnTo>
                <a:lnTo>
                  <a:pt x="327278" y="158495"/>
                </a:lnTo>
                <a:lnTo>
                  <a:pt x="317753" y="145795"/>
                </a:lnTo>
                <a:close/>
              </a:path>
              <a:path w="526414" h="396875">
                <a:moveTo>
                  <a:pt x="406653" y="79247"/>
                </a:moveTo>
                <a:lnTo>
                  <a:pt x="355853" y="117347"/>
                </a:lnTo>
                <a:lnTo>
                  <a:pt x="365378" y="130047"/>
                </a:lnTo>
                <a:lnTo>
                  <a:pt x="416178" y="91947"/>
                </a:lnTo>
                <a:lnTo>
                  <a:pt x="406653" y="79247"/>
                </a:lnTo>
                <a:close/>
              </a:path>
              <a:path w="526414" h="396875">
                <a:moveTo>
                  <a:pt x="509979" y="31750"/>
                </a:moveTo>
                <a:lnTo>
                  <a:pt x="470280" y="31750"/>
                </a:lnTo>
                <a:lnTo>
                  <a:pt x="479805" y="44450"/>
                </a:lnTo>
                <a:lnTo>
                  <a:pt x="469643" y="52034"/>
                </a:lnTo>
                <a:lnTo>
                  <a:pt x="487679" y="76200"/>
                </a:lnTo>
                <a:lnTo>
                  <a:pt x="509979" y="31750"/>
                </a:lnTo>
                <a:close/>
              </a:path>
              <a:path w="526414" h="396875">
                <a:moveTo>
                  <a:pt x="460148" y="39311"/>
                </a:moveTo>
                <a:lnTo>
                  <a:pt x="444753" y="50800"/>
                </a:lnTo>
                <a:lnTo>
                  <a:pt x="454278" y="63500"/>
                </a:lnTo>
                <a:lnTo>
                  <a:pt x="469643" y="52034"/>
                </a:lnTo>
                <a:lnTo>
                  <a:pt x="460148" y="39311"/>
                </a:lnTo>
                <a:close/>
              </a:path>
              <a:path w="526414" h="396875">
                <a:moveTo>
                  <a:pt x="470280" y="31750"/>
                </a:moveTo>
                <a:lnTo>
                  <a:pt x="460148" y="39311"/>
                </a:lnTo>
                <a:lnTo>
                  <a:pt x="469643" y="52034"/>
                </a:lnTo>
                <a:lnTo>
                  <a:pt x="479805" y="44450"/>
                </a:lnTo>
                <a:lnTo>
                  <a:pt x="470280" y="31750"/>
                </a:lnTo>
                <a:close/>
              </a:path>
              <a:path w="526414" h="396875">
                <a:moveTo>
                  <a:pt x="525907" y="0"/>
                </a:moveTo>
                <a:lnTo>
                  <a:pt x="442087" y="15112"/>
                </a:lnTo>
                <a:lnTo>
                  <a:pt x="460148" y="39311"/>
                </a:lnTo>
                <a:lnTo>
                  <a:pt x="470280" y="31750"/>
                </a:lnTo>
                <a:lnTo>
                  <a:pt x="509979" y="31750"/>
                </a:lnTo>
                <a:lnTo>
                  <a:pt x="52590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70877" y="1228345"/>
            <a:ext cx="423545" cy="377825"/>
          </a:xfrm>
          <a:custGeom>
            <a:avLst/>
            <a:gdLst/>
            <a:ahLst/>
            <a:cxnLst/>
            <a:rect l="l" t="t" r="r" b="b"/>
            <a:pathLst>
              <a:path w="423545" h="377825">
                <a:moveTo>
                  <a:pt x="375666" y="323722"/>
                </a:moveTo>
                <a:lnTo>
                  <a:pt x="365125" y="335660"/>
                </a:lnTo>
                <a:lnTo>
                  <a:pt x="412496" y="377825"/>
                </a:lnTo>
                <a:lnTo>
                  <a:pt x="423164" y="366013"/>
                </a:lnTo>
                <a:lnTo>
                  <a:pt x="375666" y="323722"/>
                </a:lnTo>
                <a:close/>
              </a:path>
              <a:path w="423545" h="377825">
                <a:moveTo>
                  <a:pt x="292734" y="249935"/>
                </a:moveTo>
                <a:lnTo>
                  <a:pt x="282067" y="261746"/>
                </a:lnTo>
                <a:lnTo>
                  <a:pt x="329565" y="304038"/>
                </a:lnTo>
                <a:lnTo>
                  <a:pt x="340105" y="292100"/>
                </a:lnTo>
                <a:lnTo>
                  <a:pt x="292734" y="249935"/>
                </a:lnTo>
                <a:close/>
              </a:path>
              <a:path w="423545" h="377825">
                <a:moveTo>
                  <a:pt x="209676" y="176021"/>
                </a:moveTo>
                <a:lnTo>
                  <a:pt x="199136" y="187832"/>
                </a:lnTo>
                <a:lnTo>
                  <a:pt x="246507" y="230123"/>
                </a:lnTo>
                <a:lnTo>
                  <a:pt x="257048" y="218185"/>
                </a:lnTo>
                <a:lnTo>
                  <a:pt x="209676" y="176021"/>
                </a:lnTo>
                <a:close/>
              </a:path>
              <a:path w="423545" h="377825">
                <a:moveTo>
                  <a:pt x="126619" y="102107"/>
                </a:moveTo>
                <a:lnTo>
                  <a:pt x="116077" y="114045"/>
                </a:lnTo>
                <a:lnTo>
                  <a:pt x="163575" y="156209"/>
                </a:lnTo>
                <a:lnTo>
                  <a:pt x="174116" y="144398"/>
                </a:lnTo>
                <a:lnTo>
                  <a:pt x="126619" y="102107"/>
                </a:lnTo>
                <a:close/>
              </a:path>
              <a:path w="423545" h="377825">
                <a:moveTo>
                  <a:pt x="62204" y="44783"/>
                </a:moveTo>
                <a:lnTo>
                  <a:pt x="51675" y="56605"/>
                </a:lnTo>
                <a:lnTo>
                  <a:pt x="80518" y="82295"/>
                </a:lnTo>
                <a:lnTo>
                  <a:pt x="91059" y="70484"/>
                </a:lnTo>
                <a:lnTo>
                  <a:pt x="62204" y="44783"/>
                </a:lnTo>
                <a:close/>
              </a:path>
              <a:path w="423545" h="377825">
                <a:moveTo>
                  <a:pt x="0" y="0"/>
                </a:moveTo>
                <a:lnTo>
                  <a:pt x="31623" y="79120"/>
                </a:lnTo>
                <a:lnTo>
                  <a:pt x="51675" y="56605"/>
                </a:lnTo>
                <a:lnTo>
                  <a:pt x="42163" y="48132"/>
                </a:lnTo>
                <a:lnTo>
                  <a:pt x="52704" y="36321"/>
                </a:lnTo>
                <a:lnTo>
                  <a:pt x="69740" y="36321"/>
                </a:lnTo>
                <a:lnTo>
                  <a:pt x="82296" y="22225"/>
                </a:lnTo>
                <a:lnTo>
                  <a:pt x="0" y="0"/>
                </a:lnTo>
                <a:close/>
              </a:path>
              <a:path w="423545" h="377825">
                <a:moveTo>
                  <a:pt x="52704" y="36321"/>
                </a:moveTo>
                <a:lnTo>
                  <a:pt x="42163" y="48132"/>
                </a:lnTo>
                <a:lnTo>
                  <a:pt x="51675" y="56605"/>
                </a:lnTo>
                <a:lnTo>
                  <a:pt x="62204" y="44783"/>
                </a:lnTo>
                <a:lnTo>
                  <a:pt x="52704" y="36321"/>
                </a:lnTo>
                <a:close/>
              </a:path>
              <a:path w="423545" h="377825">
                <a:moveTo>
                  <a:pt x="69740" y="36321"/>
                </a:moveTo>
                <a:lnTo>
                  <a:pt x="52704" y="36321"/>
                </a:lnTo>
                <a:lnTo>
                  <a:pt x="62204" y="44783"/>
                </a:lnTo>
                <a:lnTo>
                  <a:pt x="69740" y="363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316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96436" y="-21894"/>
            <a:ext cx="5237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dirty="0"/>
              <a:t>The</a:t>
            </a:r>
            <a:r>
              <a:rPr spc="-85" dirty="0"/>
              <a:t> </a:t>
            </a:r>
            <a:r>
              <a:rPr dirty="0"/>
              <a:t>Full</a:t>
            </a:r>
            <a:r>
              <a:rPr spc="-80" dirty="0"/>
              <a:t> </a:t>
            </a:r>
            <a:r>
              <a:rPr dirty="0"/>
              <a:t>Hybrid</a:t>
            </a:r>
            <a:r>
              <a:rPr spc="-100" dirty="0"/>
              <a:t> </a:t>
            </a:r>
            <a:r>
              <a:rPr spc="-10" dirty="0"/>
              <a:t>Argument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5743" y="526797"/>
            <a:ext cx="9120505" cy="3441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Once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dependency</a:t>
            </a:r>
            <a:r>
              <a:rPr sz="2800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between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2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halves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broken: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1007744" lvl="1" indent="-538480">
              <a:buFont typeface="Arial"/>
              <a:buChar char="•"/>
              <a:tabLst>
                <a:tab pos="1007744" algn="l"/>
                <a:tab pos="100838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Continue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recursively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(tree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structure)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265" marR="5080" indent="-456565"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’nd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level: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800" kern="0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games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of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distinguishing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stream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distributions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on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Q/2</a:t>
            </a:r>
            <a:r>
              <a:rPr sz="2800" kern="0" spc="1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elements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265" marR="332105" indent="-456565"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Final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distribution:</a:t>
            </a:r>
            <a:r>
              <a:rPr sz="28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7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elements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divided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into</a:t>
            </a:r>
            <a:r>
              <a:rPr sz="2800" kern="0" spc="-8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libri"/>
                <a:cs typeface="Calibri"/>
              </a:rPr>
              <a:t>Q</a:t>
            </a:r>
            <a:r>
              <a:rPr sz="2800" kern="0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independent permutations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==</a:t>
            </a:r>
            <a:r>
              <a:rPr sz="2800" kern="0" spc="-10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random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function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469265" indent="-456565">
              <a:spcBef>
                <a:spcPts val="1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Max</a:t>
            </a:r>
            <a:r>
              <a:rPr sz="2800" b="1" kern="0" spc="-6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advantage</a:t>
            </a:r>
            <a:r>
              <a:rPr sz="2800" b="1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8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each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level: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𝑂(𝑄</a:t>
            </a:r>
            <a:r>
              <a:rPr sz="2800" kern="0" spc="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7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𝑆/𝑁)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469265" indent="-456565"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kern="0" spc="-50" dirty="0">
                <a:solidFill>
                  <a:srgbClr val="070504"/>
                </a:solidFill>
                <a:latin typeface="Calibri"/>
                <a:cs typeface="Calibri"/>
              </a:rPr>
              <a:t>Total</a:t>
            </a:r>
            <a:r>
              <a:rPr sz="2800" b="1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max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0" dirty="0">
                <a:solidFill>
                  <a:srgbClr val="070504"/>
                </a:solidFill>
                <a:latin typeface="Calibri"/>
                <a:cs typeface="Calibri"/>
              </a:rPr>
              <a:t>advantage: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𝑂(log</a:t>
            </a:r>
            <a:r>
              <a:rPr sz="2800" kern="0" spc="-3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2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3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𝑆/𝑁)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36850" y="4010534"/>
            <a:ext cx="6108700" cy="704215"/>
            <a:chOff x="1212850" y="4010533"/>
            <a:chExt cx="6108700" cy="704215"/>
          </a:xfrm>
        </p:grpSpPr>
        <p:sp>
          <p:nvSpPr>
            <p:cNvPr id="5" name="object 5"/>
            <p:cNvSpPr/>
            <p:nvPr/>
          </p:nvSpPr>
          <p:spPr>
            <a:xfrm>
              <a:off x="1219200" y="4016895"/>
              <a:ext cx="6096000" cy="370840"/>
            </a:xfrm>
            <a:custGeom>
              <a:avLst/>
              <a:gdLst/>
              <a:ahLst/>
              <a:cxnLst/>
              <a:rect l="l" t="t" r="r" b="b"/>
              <a:pathLst>
                <a:path w="6096000" h="370839">
                  <a:moveTo>
                    <a:pt x="6096000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370827"/>
                  </a:lnTo>
                  <a:lnTo>
                    <a:pt x="6096000" y="370827"/>
                  </a:lnTo>
                  <a:lnTo>
                    <a:pt x="6096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212850" y="4010533"/>
              <a:ext cx="6108700" cy="396240"/>
            </a:xfrm>
            <a:custGeom>
              <a:avLst/>
              <a:gdLst/>
              <a:ahLst/>
              <a:cxnLst/>
              <a:rect l="l" t="t" r="r" b="b"/>
              <a:pathLst>
                <a:path w="6108700" h="396239">
                  <a:moveTo>
                    <a:pt x="768350" y="0"/>
                  </a:moveTo>
                  <a:lnTo>
                    <a:pt x="768350" y="396240"/>
                  </a:lnTo>
                </a:path>
                <a:path w="6108700" h="396239">
                  <a:moveTo>
                    <a:pt x="1530350" y="0"/>
                  </a:moveTo>
                  <a:lnTo>
                    <a:pt x="1530350" y="396240"/>
                  </a:lnTo>
                </a:path>
                <a:path w="6108700" h="396239">
                  <a:moveTo>
                    <a:pt x="2292350" y="0"/>
                  </a:moveTo>
                  <a:lnTo>
                    <a:pt x="2292350" y="396240"/>
                  </a:lnTo>
                </a:path>
                <a:path w="6108700" h="396239">
                  <a:moveTo>
                    <a:pt x="3054350" y="0"/>
                  </a:moveTo>
                  <a:lnTo>
                    <a:pt x="3054350" y="396240"/>
                  </a:lnTo>
                </a:path>
                <a:path w="6108700" h="396239">
                  <a:moveTo>
                    <a:pt x="3816350" y="0"/>
                  </a:moveTo>
                  <a:lnTo>
                    <a:pt x="3816350" y="396240"/>
                  </a:lnTo>
                </a:path>
                <a:path w="6108700" h="396239">
                  <a:moveTo>
                    <a:pt x="4578350" y="0"/>
                  </a:moveTo>
                  <a:lnTo>
                    <a:pt x="4578350" y="396240"/>
                  </a:lnTo>
                </a:path>
                <a:path w="6108700" h="396239">
                  <a:moveTo>
                    <a:pt x="5340350" y="0"/>
                  </a:moveTo>
                  <a:lnTo>
                    <a:pt x="5340350" y="396240"/>
                  </a:lnTo>
                </a:path>
                <a:path w="6108700" h="396239">
                  <a:moveTo>
                    <a:pt x="6350" y="0"/>
                  </a:moveTo>
                  <a:lnTo>
                    <a:pt x="6350" y="396240"/>
                  </a:lnTo>
                </a:path>
                <a:path w="6108700" h="396239">
                  <a:moveTo>
                    <a:pt x="6102350" y="0"/>
                  </a:moveTo>
                  <a:lnTo>
                    <a:pt x="6102350" y="396240"/>
                  </a:lnTo>
                </a:path>
                <a:path w="6108700" h="396239">
                  <a:moveTo>
                    <a:pt x="0" y="6350"/>
                  </a:moveTo>
                  <a:lnTo>
                    <a:pt x="6108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12850" y="4387723"/>
              <a:ext cx="6108700" cy="0"/>
            </a:xfrm>
            <a:custGeom>
              <a:avLst/>
              <a:gdLst/>
              <a:ahLst/>
              <a:cxnLst/>
              <a:rect l="l" t="t" r="r" b="b"/>
              <a:pathLst>
                <a:path w="6108700">
                  <a:moveTo>
                    <a:pt x="0" y="0"/>
                  </a:moveTo>
                  <a:lnTo>
                    <a:pt x="6108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229100" y="4387596"/>
              <a:ext cx="76200" cy="327025"/>
            </a:xfrm>
            <a:custGeom>
              <a:avLst/>
              <a:gdLst/>
              <a:ahLst/>
              <a:cxnLst/>
              <a:rect l="l" t="t" r="r" b="b"/>
              <a:pathLst>
                <a:path w="76200" h="327025">
                  <a:moveTo>
                    <a:pt x="45974" y="0"/>
                  </a:moveTo>
                  <a:lnTo>
                    <a:pt x="30099" y="0"/>
                  </a:lnTo>
                  <a:lnTo>
                    <a:pt x="30099" y="63499"/>
                  </a:lnTo>
                  <a:lnTo>
                    <a:pt x="45974" y="63499"/>
                  </a:lnTo>
                  <a:lnTo>
                    <a:pt x="45974" y="0"/>
                  </a:lnTo>
                  <a:close/>
                </a:path>
                <a:path w="76200" h="327025">
                  <a:moveTo>
                    <a:pt x="45974" y="111124"/>
                  </a:moveTo>
                  <a:lnTo>
                    <a:pt x="30099" y="111124"/>
                  </a:lnTo>
                  <a:lnTo>
                    <a:pt x="30099" y="174624"/>
                  </a:lnTo>
                  <a:lnTo>
                    <a:pt x="45974" y="174624"/>
                  </a:lnTo>
                  <a:lnTo>
                    <a:pt x="45974" y="111124"/>
                  </a:lnTo>
                  <a:close/>
                </a:path>
                <a:path w="76200" h="327025">
                  <a:moveTo>
                    <a:pt x="30099" y="250570"/>
                  </a:moveTo>
                  <a:lnTo>
                    <a:pt x="0" y="250570"/>
                  </a:lnTo>
                  <a:lnTo>
                    <a:pt x="38100" y="326770"/>
                  </a:lnTo>
                  <a:lnTo>
                    <a:pt x="69850" y="263270"/>
                  </a:lnTo>
                  <a:lnTo>
                    <a:pt x="30099" y="263270"/>
                  </a:lnTo>
                  <a:lnTo>
                    <a:pt x="30099" y="250570"/>
                  </a:lnTo>
                  <a:close/>
                </a:path>
                <a:path w="76200" h="327025">
                  <a:moveTo>
                    <a:pt x="45974" y="222249"/>
                  </a:moveTo>
                  <a:lnTo>
                    <a:pt x="30099" y="222249"/>
                  </a:lnTo>
                  <a:lnTo>
                    <a:pt x="30099" y="263270"/>
                  </a:lnTo>
                  <a:lnTo>
                    <a:pt x="45974" y="263270"/>
                  </a:lnTo>
                  <a:lnTo>
                    <a:pt x="45974" y="222249"/>
                  </a:lnTo>
                  <a:close/>
                </a:path>
                <a:path w="76200" h="327025">
                  <a:moveTo>
                    <a:pt x="76200" y="250570"/>
                  </a:moveTo>
                  <a:lnTo>
                    <a:pt x="45974" y="250570"/>
                  </a:lnTo>
                  <a:lnTo>
                    <a:pt x="45974" y="263270"/>
                  </a:lnTo>
                  <a:lnTo>
                    <a:pt x="69850" y="263270"/>
                  </a:lnTo>
                  <a:lnTo>
                    <a:pt x="76200" y="2505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717800" y="4790441"/>
            <a:ext cx="6146800" cy="1471295"/>
            <a:chOff x="1193800" y="4790440"/>
            <a:chExt cx="6146800" cy="1471295"/>
          </a:xfrm>
        </p:grpSpPr>
        <p:sp>
          <p:nvSpPr>
            <p:cNvPr id="10" name="object 10"/>
            <p:cNvSpPr/>
            <p:nvPr/>
          </p:nvSpPr>
          <p:spPr>
            <a:xfrm>
              <a:off x="1219200" y="4803152"/>
              <a:ext cx="3048000" cy="370840"/>
            </a:xfrm>
            <a:custGeom>
              <a:avLst/>
              <a:gdLst/>
              <a:ahLst/>
              <a:cxnLst/>
              <a:rect l="l" t="t" r="r" b="b"/>
              <a:pathLst>
                <a:path w="3048000" h="370839">
                  <a:moveTo>
                    <a:pt x="3048000" y="0"/>
                  </a:moveTo>
                  <a:lnTo>
                    <a:pt x="2286000" y="0"/>
                  </a:lnTo>
                  <a:lnTo>
                    <a:pt x="1524000" y="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370827"/>
                  </a:lnTo>
                  <a:lnTo>
                    <a:pt x="762000" y="370827"/>
                  </a:lnTo>
                  <a:lnTo>
                    <a:pt x="1524000" y="370827"/>
                  </a:lnTo>
                  <a:lnTo>
                    <a:pt x="2286000" y="370827"/>
                  </a:lnTo>
                  <a:lnTo>
                    <a:pt x="3048000" y="37082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267200" y="4803152"/>
              <a:ext cx="3048000" cy="370840"/>
            </a:xfrm>
            <a:custGeom>
              <a:avLst/>
              <a:gdLst/>
              <a:ahLst/>
              <a:cxnLst/>
              <a:rect l="l" t="t" r="r" b="b"/>
              <a:pathLst>
                <a:path w="3048000" h="370839">
                  <a:moveTo>
                    <a:pt x="3048000" y="0"/>
                  </a:moveTo>
                  <a:lnTo>
                    <a:pt x="2286000" y="0"/>
                  </a:lnTo>
                  <a:lnTo>
                    <a:pt x="1524000" y="0"/>
                  </a:lnTo>
                  <a:lnTo>
                    <a:pt x="762000" y="0"/>
                  </a:lnTo>
                  <a:lnTo>
                    <a:pt x="0" y="0"/>
                  </a:lnTo>
                  <a:lnTo>
                    <a:pt x="0" y="370827"/>
                  </a:lnTo>
                  <a:lnTo>
                    <a:pt x="762000" y="370827"/>
                  </a:lnTo>
                  <a:lnTo>
                    <a:pt x="1524000" y="370827"/>
                  </a:lnTo>
                  <a:lnTo>
                    <a:pt x="2286000" y="370827"/>
                  </a:lnTo>
                  <a:lnTo>
                    <a:pt x="3048000" y="370827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212850" y="4796790"/>
              <a:ext cx="6108700" cy="396240"/>
            </a:xfrm>
            <a:custGeom>
              <a:avLst/>
              <a:gdLst/>
              <a:ahLst/>
              <a:cxnLst/>
              <a:rect l="l" t="t" r="r" b="b"/>
              <a:pathLst>
                <a:path w="6108700" h="396239">
                  <a:moveTo>
                    <a:pt x="768350" y="0"/>
                  </a:moveTo>
                  <a:lnTo>
                    <a:pt x="768350" y="396240"/>
                  </a:lnTo>
                </a:path>
                <a:path w="6108700" h="396239">
                  <a:moveTo>
                    <a:pt x="1530350" y="0"/>
                  </a:moveTo>
                  <a:lnTo>
                    <a:pt x="1530350" y="396240"/>
                  </a:lnTo>
                </a:path>
                <a:path w="6108700" h="396239">
                  <a:moveTo>
                    <a:pt x="2292350" y="0"/>
                  </a:moveTo>
                  <a:lnTo>
                    <a:pt x="2292350" y="396240"/>
                  </a:lnTo>
                </a:path>
                <a:path w="6108700" h="396239">
                  <a:moveTo>
                    <a:pt x="3054350" y="0"/>
                  </a:moveTo>
                  <a:lnTo>
                    <a:pt x="3054350" y="396240"/>
                  </a:lnTo>
                </a:path>
                <a:path w="6108700" h="396239">
                  <a:moveTo>
                    <a:pt x="3816350" y="0"/>
                  </a:moveTo>
                  <a:lnTo>
                    <a:pt x="3816350" y="396240"/>
                  </a:lnTo>
                </a:path>
                <a:path w="6108700" h="396239">
                  <a:moveTo>
                    <a:pt x="4578350" y="0"/>
                  </a:moveTo>
                  <a:lnTo>
                    <a:pt x="4578350" y="396240"/>
                  </a:lnTo>
                </a:path>
                <a:path w="6108700" h="396239">
                  <a:moveTo>
                    <a:pt x="5340350" y="0"/>
                  </a:moveTo>
                  <a:lnTo>
                    <a:pt x="5340350" y="396240"/>
                  </a:lnTo>
                </a:path>
                <a:path w="6108700" h="396239">
                  <a:moveTo>
                    <a:pt x="6350" y="0"/>
                  </a:moveTo>
                  <a:lnTo>
                    <a:pt x="6350" y="396240"/>
                  </a:lnTo>
                </a:path>
                <a:path w="6108700" h="396239">
                  <a:moveTo>
                    <a:pt x="6102350" y="0"/>
                  </a:moveTo>
                  <a:lnTo>
                    <a:pt x="6102350" y="396240"/>
                  </a:lnTo>
                </a:path>
                <a:path w="6108700" h="396239">
                  <a:moveTo>
                    <a:pt x="0" y="6350"/>
                  </a:moveTo>
                  <a:lnTo>
                    <a:pt x="6108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212850" y="5173980"/>
              <a:ext cx="6108700" cy="0"/>
            </a:xfrm>
            <a:custGeom>
              <a:avLst/>
              <a:gdLst/>
              <a:ahLst/>
              <a:cxnLst/>
              <a:rect l="l" t="t" r="r" b="b"/>
              <a:pathLst>
                <a:path w="6108700">
                  <a:moveTo>
                    <a:pt x="0" y="0"/>
                  </a:moveTo>
                  <a:lnTo>
                    <a:pt x="6108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1219200" y="5505297"/>
              <a:ext cx="1524000" cy="370840"/>
            </a:xfrm>
            <a:custGeom>
              <a:avLst/>
              <a:gdLst/>
              <a:ahLst/>
              <a:cxnLst/>
              <a:rect l="l" t="t" r="r" b="b"/>
              <a:pathLst>
                <a:path w="1524000" h="370839">
                  <a:moveTo>
                    <a:pt x="1524000" y="0"/>
                  </a:moveTo>
                  <a:lnTo>
                    <a:pt x="762000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1524000" y="37084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743200" y="5505297"/>
              <a:ext cx="1524000" cy="370840"/>
            </a:xfrm>
            <a:custGeom>
              <a:avLst/>
              <a:gdLst/>
              <a:ahLst/>
              <a:cxnLst/>
              <a:rect l="l" t="t" r="r" b="b"/>
              <a:pathLst>
                <a:path w="1524000" h="370839">
                  <a:moveTo>
                    <a:pt x="1524000" y="0"/>
                  </a:moveTo>
                  <a:lnTo>
                    <a:pt x="762000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1524000" y="37084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4267200" y="5505297"/>
              <a:ext cx="1524000" cy="370840"/>
            </a:xfrm>
            <a:custGeom>
              <a:avLst/>
              <a:gdLst/>
              <a:ahLst/>
              <a:cxnLst/>
              <a:rect l="l" t="t" r="r" b="b"/>
              <a:pathLst>
                <a:path w="1524000" h="370839">
                  <a:moveTo>
                    <a:pt x="1524000" y="0"/>
                  </a:moveTo>
                  <a:lnTo>
                    <a:pt x="762000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1524000" y="37084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791200" y="5505297"/>
              <a:ext cx="1524000" cy="370840"/>
            </a:xfrm>
            <a:custGeom>
              <a:avLst/>
              <a:gdLst/>
              <a:ahLst/>
              <a:cxnLst/>
              <a:rect l="l" t="t" r="r" b="b"/>
              <a:pathLst>
                <a:path w="1524000" h="370839">
                  <a:moveTo>
                    <a:pt x="1524000" y="0"/>
                  </a:moveTo>
                  <a:lnTo>
                    <a:pt x="762000" y="0"/>
                  </a:ln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1524000" y="370840"/>
                  </a:lnTo>
                  <a:lnTo>
                    <a:pt x="15240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212850" y="5498973"/>
              <a:ext cx="6108700" cy="396240"/>
            </a:xfrm>
            <a:custGeom>
              <a:avLst/>
              <a:gdLst/>
              <a:ahLst/>
              <a:cxnLst/>
              <a:rect l="l" t="t" r="r" b="b"/>
              <a:pathLst>
                <a:path w="6108700" h="396239">
                  <a:moveTo>
                    <a:pt x="768350" y="0"/>
                  </a:moveTo>
                  <a:lnTo>
                    <a:pt x="768350" y="396214"/>
                  </a:lnTo>
                </a:path>
                <a:path w="6108700" h="396239">
                  <a:moveTo>
                    <a:pt x="1530350" y="0"/>
                  </a:moveTo>
                  <a:lnTo>
                    <a:pt x="1530350" y="396214"/>
                  </a:lnTo>
                </a:path>
                <a:path w="6108700" h="396239">
                  <a:moveTo>
                    <a:pt x="2292350" y="0"/>
                  </a:moveTo>
                  <a:lnTo>
                    <a:pt x="2292350" y="396214"/>
                  </a:lnTo>
                </a:path>
                <a:path w="6108700" h="396239">
                  <a:moveTo>
                    <a:pt x="3054350" y="0"/>
                  </a:moveTo>
                  <a:lnTo>
                    <a:pt x="3054350" y="396214"/>
                  </a:lnTo>
                </a:path>
                <a:path w="6108700" h="396239">
                  <a:moveTo>
                    <a:pt x="3816350" y="0"/>
                  </a:moveTo>
                  <a:lnTo>
                    <a:pt x="3816350" y="396214"/>
                  </a:lnTo>
                </a:path>
                <a:path w="6108700" h="396239">
                  <a:moveTo>
                    <a:pt x="4578350" y="0"/>
                  </a:moveTo>
                  <a:lnTo>
                    <a:pt x="4578350" y="396214"/>
                  </a:lnTo>
                </a:path>
                <a:path w="6108700" h="396239">
                  <a:moveTo>
                    <a:pt x="5340350" y="0"/>
                  </a:moveTo>
                  <a:lnTo>
                    <a:pt x="5340350" y="396214"/>
                  </a:lnTo>
                </a:path>
                <a:path w="6108700" h="396239">
                  <a:moveTo>
                    <a:pt x="6350" y="0"/>
                  </a:moveTo>
                  <a:lnTo>
                    <a:pt x="6350" y="396214"/>
                  </a:lnTo>
                </a:path>
                <a:path w="6108700" h="396239">
                  <a:moveTo>
                    <a:pt x="6102350" y="0"/>
                  </a:moveTo>
                  <a:lnTo>
                    <a:pt x="6102350" y="396214"/>
                  </a:lnTo>
                </a:path>
                <a:path w="6108700" h="396239">
                  <a:moveTo>
                    <a:pt x="0" y="6349"/>
                  </a:moveTo>
                  <a:lnTo>
                    <a:pt x="6108700" y="63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212850" y="5876137"/>
              <a:ext cx="6108700" cy="0"/>
            </a:xfrm>
            <a:custGeom>
              <a:avLst/>
              <a:gdLst/>
              <a:ahLst/>
              <a:cxnLst/>
              <a:rect l="l" t="t" r="r" b="b"/>
              <a:pathLst>
                <a:path w="6108700">
                  <a:moveTo>
                    <a:pt x="0" y="0"/>
                  </a:moveTo>
                  <a:lnTo>
                    <a:pt x="6108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898904" y="5913120"/>
              <a:ext cx="1644650" cy="348615"/>
            </a:xfrm>
            <a:custGeom>
              <a:avLst/>
              <a:gdLst/>
              <a:ahLst/>
              <a:cxnLst/>
              <a:rect l="l" t="t" r="r" b="b"/>
              <a:pathLst>
                <a:path w="1644650" h="348614">
                  <a:moveTo>
                    <a:pt x="45974" y="111125"/>
                  </a:moveTo>
                  <a:lnTo>
                    <a:pt x="30099" y="111125"/>
                  </a:lnTo>
                  <a:lnTo>
                    <a:pt x="30099" y="174625"/>
                  </a:lnTo>
                  <a:lnTo>
                    <a:pt x="45974" y="174625"/>
                  </a:lnTo>
                  <a:lnTo>
                    <a:pt x="45974" y="111125"/>
                  </a:lnTo>
                  <a:close/>
                </a:path>
                <a:path w="1644650" h="348614">
                  <a:moveTo>
                    <a:pt x="45974" y="0"/>
                  </a:moveTo>
                  <a:lnTo>
                    <a:pt x="30099" y="0"/>
                  </a:lnTo>
                  <a:lnTo>
                    <a:pt x="30099" y="63500"/>
                  </a:lnTo>
                  <a:lnTo>
                    <a:pt x="45974" y="63500"/>
                  </a:lnTo>
                  <a:lnTo>
                    <a:pt x="45974" y="0"/>
                  </a:lnTo>
                  <a:close/>
                </a:path>
                <a:path w="1644650" h="348614">
                  <a:moveTo>
                    <a:pt x="76200" y="250558"/>
                  </a:moveTo>
                  <a:lnTo>
                    <a:pt x="45974" y="250558"/>
                  </a:lnTo>
                  <a:lnTo>
                    <a:pt x="45974" y="222250"/>
                  </a:lnTo>
                  <a:lnTo>
                    <a:pt x="30099" y="222250"/>
                  </a:lnTo>
                  <a:lnTo>
                    <a:pt x="30099" y="250558"/>
                  </a:lnTo>
                  <a:lnTo>
                    <a:pt x="0" y="250558"/>
                  </a:lnTo>
                  <a:lnTo>
                    <a:pt x="38100" y="326758"/>
                  </a:lnTo>
                  <a:lnTo>
                    <a:pt x="69850" y="263258"/>
                  </a:lnTo>
                  <a:lnTo>
                    <a:pt x="76200" y="250558"/>
                  </a:lnTo>
                  <a:close/>
                </a:path>
                <a:path w="1644650" h="348614">
                  <a:moveTo>
                    <a:pt x="1614170" y="132461"/>
                  </a:moveTo>
                  <a:lnTo>
                    <a:pt x="1598295" y="132461"/>
                  </a:lnTo>
                  <a:lnTo>
                    <a:pt x="1598295" y="195961"/>
                  </a:lnTo>
                  <a:lnTo>
                    <a:pt x="1614170" y="195961"/>
                  </a:lnTo>
                  <a:lnTo>
                    <a:pt x="1614170" y="132461"/>
                  </a:lnTo>
                  <a:close/>
                </a:path>
                <a:path w="1644650" h="348614">
                  <a:moveTo>
                    <a:pt x="1614170" y="21336"/>
                  </a:moveTo>
                  <a:lnTo>
                    <a:pt x="1598295" y="21336"/>
                  </a:lnTo>
                  <a:lnTo>
                    <a:pt x="1598295" y="84836"/>
                  </a:lnTo>
                  <a:lnTo>
                    <a:pt x="1614170" y="84836"/>
                  </a:lnTo>
                  <a:lnTo>
                    <a:pt x="1614170" y="21336"/>
                  </a:lnTo>
                  <a:close/>
                </a:path>
                <a:path w="1644650" h="348614">
                  <a:moveTo>
                    <a:pt x="1644396" y="271894"/>
                  </a:moveTo>
                  <a:lnTo>
                    <a:pt x="1614170" y="271894"/>
                  </a:lnTo>
                  <a:lnTo>
                    <a:pt x="1614170" y="243586"/>
                  </a:lnTo>
                  <a:lnTo>
                    <a:pt x="1598295" y="243586"/>
                  </a:lnTo>
                  <a:lnTo>
                    <a:pt x="1598295" y="271894"/>
                  </a:lnTo>
                  <a:lnTo>
                    <a:pt x="1568196" y="271894"/>
                  </a:lnTo>
                  <a:lnTo>
                    <a:pt x="1606296" y="348094"/>
                  </a:lnTo>
                  <a:lnTo>
                    <a:pt x="1638046" y="284594"/>
                  </a:lnTo>
                  <a:lnTo>
                    <a:pt x="1644396" y="2718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736850" y="6320790"/>
            <a:ext cx="6108700" cy="396240"/>
            <a:chOff x="1212850" y="6320790"/>
            <a:chExt cx="6108700" cy="396240"/>
          </a:xfrm>
        </p:grpSpPr>
        <p:sp>
          <p:nvSpPr>
            <p:cNvPr id="22" name="object 22"/>
            <p:cNvSpPr/>
            <p:nvPr/>
          </p:nvSpPr>
          <p:spPr>
            <a:xfrm>
              <a:off x="1219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1981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743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3505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267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070504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5029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791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525252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553200" y="6327140"/>
              <a:ext cx="762000" cy="370840"/>
            </a:xfrm>
            <a:custGeom>
              <a:avLst/>
              <a:gdLst/>
              <a:ahLst/>
              <a:cxnLst/>
              <a:rect l="l" t="t" r="r" b="b"/>
              <a:pathLst>
                <a:path w="762000" h="370840">
                  <a:moveTo>
                    <a:pt x="762000" y="0"/>
                  </a:moveTo>
                  <a:lnTo>
                    <a:pt x="0" y="0"/>
                  </a:lnTo>
                  <a:lnTo>
                    <a:pt x="0" y="370840"/>
                  </a:lnTo>
                  <a:lnTo>
                    <a:pt x="762000" y="370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1212850" y="6320790"/>
              <a:ext cx="6108700" cy="396240"/>
            </a:xfrm>
            <a:custGeom>
              <a:avLst/>
              <a:gdLst/>
              <a:ahLst/>
              <a:cxnLst/>
              <a:rect l="l" t="t" r="r" b="b"/>
              <a:pathLst>
                <a:path w="6108700" h="396240">
                  <a:moveTo>
                    <a:pt x="768350" y="0"/>
                  </a:moveTo>
                  <a:lnTo>
                    <a:pt x="768350" y="396240"/>
                  </a:lnTo>
                </a:path>
                <a:path w="6108700" h="396240">
                  <a:moveTo>
                    <a:pt x="1530350" y="0"/>
                  </a:moveTo>
                  <a:lnTo>
                    <a:pt x="1530350" y="396240"/>
                  </a:lnTo>
                </a:path>
                <a:path w="6108700" h="396240">
                  <a:moveTo>
                    <a:pt x="2292350" y="0"/>
                  </a:moveTo>
                  <a:lnTo>
                    <a:pt x="2292350" y="396240"/>
                  </a:lnTo>
                </a:path>
                <a:path w="6108700" h="396240">
                  <a:moveTo>
                    <a:pt x="3054350" y="0"/>
                  </a:moveTo>
                  <a:lnTo>
                    <a:pt x="3054350" y="396240"/>
                  </a:lnTo>
                </a:path>
                <a:path w="6108700" h="396240">
                  <a:moveTo>
                    <a:pt x="3816350" y="0"/>
                  </a:moveTo>
                  <a:lnTo>
                    <a:pt x="3816350" y="396240"/>
                  </a:lnTo>
                </a:path>
                <a:path w="6108700" h="396240">
                  <a:moveTo>
                    <a:pt x="4578350" y="0"/>
                  </a:moveTo>
                  <a:lnTo>
                    <a:pt x="4578350" y="396240"/>
                  </a:lnTo>
                </a:path>
                <a:path w="6108700" h="396240">
                  <a:moveTo>
                    <a:pt x="5340350" y="0"/>
                  </a:moveTo>
                  <a:lnTo>
                    <a:pt x="5340350" y="396240"/>
                  </a:lnTo>
                </a:path>
                <a:path w="6108700" h="396240">
                  <a:moveTo>
                    <a:pt x="6350" y="0"/>
                  </a:moveTo>
                  <a:lnTo>
                    <a:pt x="6350" y="396240"/>
                  </a:lnTo>
                </a:path>
                <a:path w="6108700" h="396240">
                  <a:moveTo>
                    <a:pt x="6102350" y="0"/>
                  </a:moveTo>
                  <a:lnTo>
                    <a:pt x="6102350" y="396240"/>
                  </a:lnTo>
                </a:path>
                <a:path w="6108700" h="396240">
                  <a:moveTo>
                    <a:pt x="0" y="6350"/>
                  </a:moveTo>
                  <a:lnTo>
                    <a:pt x="6108700" y="635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1212850" y="6697980"/>
              <a:ext cx="6108700" cy="0"/>
            </a:xfrm>
            <a:custGeom>
              <a:avLst/>
              <a:gdLst/>
              <a:ahLst/>
              <a:cxnLst/>
              <a:rect l="l" t="t" r="r" b="b"/>
              <a:pathLst>
                <a:path w="6108700">
                  <a:moveTo>
                    <a:pt x="0" y="0"/>
                  </a:moveTo>
                  <a:lnTo>
                    <a:pt x="610870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870576" y="4363973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rgbClr val="070504"/>
                </a:solidFill>
                <a:latin typeface="Calibri"/>
                <a:cs typeface="Calibri"/>
              </a:rPr>
              <a:t>1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472689" y="514908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rgbClr val="070504"/>
                </a:solidFill>
                <a:latin typeface="Calibri"/>
                <a:cs typeface="Calibri"/>
              </a:rPr>
              <a:t>2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37936" y="591108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rgbClr val="070504"/>
                </a:solidFill>
                <a:latin typeface="Calibri"/>
                <a:cs typeface="Calibri"/>
              </a:rPr>
              <a:t>6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21323" y="5153025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rgbClr val="070504"/>
                </a:solidFill>
                <a:latin typeface="Calibri"/>
                <a:cs typeface="Calibri"/>
              </a:rPr>
              <a:t>3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69844" y="5911088"/>
            <a:ext cx="703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rgbClr val="070504"/>
                </a:solidFill>
                <a:latin typeface="Calibri"/>
                <a:cs typeface="Calibri"/>
              </a:rPr>
              <a:t>4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09999" y="591108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rgbClr val="070504"/>
                </a:solidFill>
                <a:latin typeface="Calibri"/>
                <a:cs typeface="Calibri"/>
              </a:rPr>
              <a:t>5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366254" y="5911088"/>
            <a:ext cx="704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kern="0" dirty="0">
                <a:solidFill>
                  <a:srgbClr val="070504"/>
                </a:solidFill>
                <a:latin typeface="Calibri"/>
                <a:cs typeface="Calibri"/>
              </a:rPr>
              <a:t>game</a:t>
            </a:r>
            <a:r>
              <a:rPr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kern="0" spc="-50" dirty="0">
                <a:solidFill>
                  <a:srgbClr val="070504"/>
                </a:solidFill>
                <a:latin typeface="Calibri"/>
                <a:cs typeface="Calibri"/>
              </a:rPr>
              <a:t>7</a:t>
            </a:r>
            <a:endParaRPr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224529" y="5169408"/>
            <a:ext cx="3891279" cy="1092200"/>
          </a:xfrm>
          <a:custGeom>
            <a:avLst/>
            <a:gdLst/>
            <a:ahLst/>
            <a:cxnLst/>
            <a:rect l="l" t="t" r="r" b="b"/>
            <a:pathLst>
              <a:path w="3891279" h="1092200">
                <a:moveTo>
                  <a:pt x="45974" y="114173"/>
                </a:moveTo>
                <a:lnTo>
                  <a:pt x="30099" y="114173"/>
                </a:lnTo>
                <a:lnTo>
                  <a:pt x="30099" y="177673"/>
                </a:lnTo>
                <a:lnTo>
                  <a:pt x="45974" y="177673"/>
                </a:lnTo>
                <a:lnTo>
                  <a:pt x="45974" y="114173"/>
                </a:lnTo>
                <a:close/>
              </a:path>
              <a:path w="3891279" h="1092200">
                <a:moveTo>
                  <a:pt x="45974" y="3048"/>
                </a:moveTo>
                <a:lnTo>
                  <a:pt x="30099" y="3048"/>
                </a:lnTo>
                <a:lnTo>
                  <a:pt x="30099" y="66548"/>
                </a:lnTo>
                <a:lnTo>
                  <a:pt x="45974" y="66548"/>
                </a:lnTo>
                <a:lnTo>
                  <a:pt x="45974" y="3048"/>
                </a:lnTo>
                <a:close/>
              </a:path>
              <a:path w="3891279" h="1092200">
                <a:moveTo>
                  <a:pt x="76200" y="253619"/>
                </a:moveTo>
                <a:lnTo>
                  <a:pt x="45974" y="253619"/>
                </a:lnTo>
                <a:lnTo>
                  <a:pt x="45974" y="225298"/>
                </a:lnTo>
                <a:lnTo>
                  <a:pt x="30099" y="225298"/>
                </a:lnTo>
                <a:lnTo>
                  <a:pt x="30099" y="253619"/>
                </a:lnTo>
                <a:lnTo>
                  <a:pt x="0" y="253619"/>
                </a:lnTo>
                <a:lnTo>
                  <a:pt x="38100" y="329819"/>
                </a:lnTo>
                <a:lnTo>
                  <a:pt x="69850" y="266319"/>
                </a:lnTo>
                <a:lnTo>
                  <a:pt x="76200" y="253619"/>
                </a:lnTo>
                <a:close/>
              </a:path>
              <a:path w="3891279" h="1092200">
                <a:moveTo>
                  <a:pt x="2336546" y="876173"/>
                </a:moveTo>
                <a:lnTo>
                  <a:pt x="2320671" y="876173"/>
                </a:lnTo>
                <a:lnTo>
                  <a:pt x="2320671" y="939673"/>
                </a:lnTo>
                <a:lnTo>
                  <a:pt x="2336546" y="939673"/>
                </a:lnTo>
                <a:lnTo>
                  <a:pt x="2336546" y="876173"/>
                </a:lnTo>
                <a:close/>
              </a:path>
              <a:path w="3891279" h="1092200">
                <a:moveTo>
                  <a:pt x="2336546" y="765048"/>
                </a:moveTo>
                <a:lnTo>
                  <a:pt x="2320671" y="765048"/>
                </a:lnTo>
                <a:lnTo>
                  <a:pt x="2320671" y="828548"/>
                </a:lnTo>
                <a:lnTo>
                  <a:pt x="2336546" y="828548"/>
                </a:lnTo>
                <a:lnTo>
                  <a:pt x="2336546" y="765048"/>
                </a:lnTo>
                <a:close/>
              </a:path>
              <a:path w="3891279" h="1092200">
                <a:moveTo>
                  <a:pt x="2366772" y="1015606"/>
                </a:moveTo>
                <a:lnTo>
                  <a:pt x="2336546" y="1015606"/>
                </a:lnTo>
                <a:lnTo>
                  <a:pt x="2336546" y="987298"/>
                </a:lnTo>
                <a:lnTo>
                  <a:pt x="2320671" y="987298"/>
                </a:lnTo>
                <a:lnTo>
                  <a:pt x="2320671" y="1015606"/>
                </a:lnTo>
                <a:lnTo>
                  <a:pt x="2290572" y="1015606"/>
                </a:lnTo>
                <a:lnTo>
                  <a:pt x="2328672" y="1091806"/>
                </a:lnTo>
                <a:lnTo>
                  <a:pt x="2360422" y="1028306"/>
                </a:lnTo>
                <a:lnTo>
                  <a:pt x="2366772" y="1015606"/>
                </a:lnTo>
                <a:close/>
              </a:path>
              <a:path w="3891279" h="1092200">
                <a:moveTo>
                  <a:pt x="3104642" y="111125"/>
                </a:moveTo>
                <a:lnTo>
                  <a:pt x="3088767" y="111125"/>
                </a:lnTo>
                <a:lnTo>
                  <a:pt x="3088767" y="174625"/>
                </a:lnTo>
                <a:lnTo>
                  <a:pt x="3104642" y="174625"/>
                </a:lnTo>
                <a:lnTo>
                  <a:pt x="3104642" y="111125"/>
                </a:lnTo>
                <a:close/>
              </a:path>
              <a:path w="3891279" h="1092200">
                <a:moveTo>
                  <a:pt x="3104642" y="0"/>
                </a:moveTo>
                <a:lnTo>
                  <a:pt x="3088767" y="0"/>
                </a:lnTo>
                <a:lnTo>
                  <a:pt x="3088767" y="63500"/>
                </a:lnTo>
                <a:lnTo>
                  <a:pt x="3104642" y="63500"/>
                </a:lnTo>
                <a:lnTo>
                  <a:pt x="3104642" y="0"/>
                </a:lnTo>
                <a:close/>
              </a:path>
              <a:path w="3891279" h="1092200">
                <a:moveTo>
                  <a:pt x="3134868" y="250571"/>
                </a:moveTo>
                <a:lnTo>
                  <a:pt x="3104642" y="250571"/>
                </a:lnTo>
                <a:lnTo>
                  <a:pt x="3104642" y="222250"/>
                </a:lnTo>
                <a:lnTo>
                  <a:pt x="3088767" y="222250"/>
                </a:lnTo>
                <a:lnTo>
                  <a:pt x="3088767" y="250571"/>
                </a:lnTo>
                <a:lnTo>
                  <a:pt x="3058668" y="250571"/>
                </a:lnTo>
                <a:lnTo>
                  <a:pt x="3096768" y="326771"/>
                </a:lnTo>
                <a:lnTo>
                  <a:pt x="3128518" y="263271"/>
                </a:lnTo>
                <a:lnTo>
                  <a:pt x="3134868" y="250571"/>
                </a:lnTo>
                <a:close/>
              </a:path>
              <a:path w="3891279" h="1092200">
                <a:moveTo>
                  <a:pt x="3860546" y="876173"/>
                </a:moveTo>
                <a:lnTo>
                  <a:pt x="3844671" y="876173"/>
                </a:lnTo>
                <a:lnTo>
                  <a:pt x="3844671" y="939673"/>
                </a:lnTo>
                <a:lnTo>
                  <a:pt x="3860546" y="939673"/>
                </a:lnTo>
                <a:lnTo>
                  <a:pt x="3860546" y="876173"/>
                </a:lnTo>
                <a:close/>
              </a:path>
              <a:path w="3891279" h="1092200">
                <a:moveTo>
                  <a:pt x="3860546" y="765048"/>
                </a:moveTo>
                <a:lnTo>
                  <a:pt x="3844671" y="765048"/>
                </a:lnTo>
                <a:lnTo>
                  <a:pt x="3844671" y="828548"/>
                </a:lnTo>
                <a:lnTo>
                  <a:pt x="3860546" y="828548"/>
                </a:lnTo>
                <a:lnTo>
                  <a:pt x="3860546" y="765048"/>
                </a:lnTo>
                <a:close/>
              </a:path>
              <a:path w="3891279" h="1092200">
                <a:moveTo>
                  <a:pt x="3890772" y="1015606"/>
                </a:moveTo>
                <a:lnTo>
                  <a:pt x="3860546" y="1015606"/>
                </a:lnTo>
                <a:lnTo>
                  <a:pt x="3860546" y="987298"/>
                </a:lnTo>
                <a:lnTo>
                  <a:pt x="3844671" y="987298"/>
                </a:lnTo>
                <a:lnTo>
                  <a:pt x="3844671" y="1015606"/>
                </a:lnTo>
                <a:lnTo>
                  <a:pt x="3814572" y="1015606"/>
                </a:lnTo>
                <a:lnTo>
                  <a:pt x="3852672" y="1091806"/>
                </a:lnTo>
                <a:lnTo>
                  <a:pt x="3884422" y="1028306"/>
                </a:lnTo>
                <a:lnTo>
                  <a:pt x="3890772" y="10156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kern="0" spc="-25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69066331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kern="0" spc="-25" dirty="0"/>
              <a:t>23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2350" y="-62992"/>
            <a:ext cx="9675300" cy="904735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2432685">
              <a:spcBef>
                <a:spcPts val="95"/>
              </a:spcBef>
            </a:pPr>
            <a:r>
              <a:rPr spc="-10" dirty="0"/>
              <a:t>Conclusions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6541" y="1383537"/>
            <a:ext cx="9037955" cy="4112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265" indent="-456565">
              <a:lnSpc>
                <a:spcPts val="3354"/>
              </a:lnSpc>
              <a:spcBef>
                <a:spcPts val="9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New</a:t>
            </a:r>
            <a:r>
              <a:rPr sz="2800" b="1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switching</a:t>
            </a:r>
            <a:r>
              <a:rPr sz="28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lemma</a:t>
            </a:r>
            <a:r>
              <a:rPr sz="28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bound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𝑂(log</a:t>
            </a:r>
            <a:r>
              <a:rPr sz="2800" kern="0" spc="-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45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𝑄</a:t>
            </a:r>
            <a:r>
              <a:rPr sz="2800" kern="0" spc="1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dirty="0">
                <a:solidFill>
                  <a:srgbClr val="FF0000"/>
                </a:solidFill>
                <a:latin typeface="Cambria Math"/>
                <a:cs typeface="Cambria Math"/>
              </a:rPr>
              <a:t>⋅</a:t>
            </a:r>
            <a:r>
              <a:rPr sz="2800" kern="0" spc="-6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800" kern="0" spc="-20" dirty="0">
                <a:solidFill>
                  <a:srgbClr val="FF0000"/>
                </a:solidFill>
                <a:latin typeface="Cambria Math"/>
                <a:cs typeface="Cambria Math"/>
              </a:rPr>
              <a:t>𝑆/𝑁)</a:t>
            </a:r>
            <a:endParaRPr sz="2800" kern="0">
              <a:solidFill>
                <a:sysClr val="windowText" lastClr="000000"/>
              </a:solidFill>
              <a:latin typeface="Cambria Math"/>
              <a:cs typeface="Cambria Math"/>
            </a:endParaRPr>
          </a:p>
          <a:p>
            <a:pPr marL="469265" indent="-456565">
              <a:lnSpc>
                <a:spcPts val="3354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Tight</a:t>
            </a:r>
            <a:r>
              <a:rPr sz="2800" b="1" kern="0" spc="-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up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25" dirty="0">
                <a:solidFill>
                  <a:srgbClr val="070504"/>
                </a:solidFill>
                <a:latin typeface="Calibri"/>
                <a:cs typeface="Calibri"/>
              </a:rPr>
              <a:t>poly-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log</a:t>
            </a:r>
            <a:r>
              <a:rPr sz="28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factors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Reduction</a:t>
            </a:r>
            <a:r>
              <a:rPr sz="2800" kern="0" spc="-7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from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uses</a:t>
            </a:r>
            <a:r>
              <a:rPr sz="2800" kern="0" spc="-5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unconventional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5600"/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hybrid</a:t>
            </a:r>
            <a:r>
              <a:rPr sz="2800" kern="0" spc="-12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argument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Standard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problems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defined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worst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case</a:t>
            </a:r>
            <a:r>
              <a:rPr sz="2800" b="1" kern="0" spc="-12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setting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lvl="1" indent="-342265">
              <a:lnSpc>
                <a:spcPts val="2865"/>
              </a:lnSpc>
              <a:spcBef>
                <a:spcPts val="25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Gives</a:t>
            </a:r>
            <a:r>
              <a:rPr sz="24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freedom</a:t>
            </a:r>
            <a:r>
              <a:rPr sz="2400" b="1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400" b="1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b="1" kern="0" dirty="0">
                <a:solidFill>
                  <a:srgbClr val="070504"/>
                </a:solidFill>
                <a:latin typeface="Calibri"/>
                <a:cs typeface="Calibri"/>
              </a:rPr>
              <a:t>choose</a:t>
            </a:r>
            <a:r>
              <a:rPr sz="2400" b="1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hard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distributions</a:t>
            </a:r>
            <a:r>
              <a:rPr sz="24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for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CC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problem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lnSpc>
                <a:spcPts val="33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In</a:t>
            </a:r>
            <a:r>
              <a:rPr sz="2800" kern="0" spc="-11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our</a:t>
            </a:r>
            <a:r>
              <a:rPr sz="2800" kern="0" spc="-9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(cryptographic)</a:t>
            </a:r>
            <a:r>
              <a:rPr sz="2800" kern="0" spc="-7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setting</a:t>
            </a:r>
            <a:r>
              <a:rPr sz="2800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streams</a:t>
            </a:r>
            <a:r>
              <a:rPr sz="2800" b="1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distributions</a:t>
            </a:r>
            <a:r>
              <a:rPr sz="2800" b="1" kern="0" spc="-8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10" dirty="0">
                <a:solidFill>
                  <a:srgbClr val="070504"/>
                </a:solidFill>
                <a:latin typeface="Calibri"/>
                <a:cs typeface="Calibri"/>
              </a:rPr>
              <a:t>fixed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lvl="1" indent="-342265">
              <a:lnSpc>
                <a:spcPts val="2865"/>
              </a:lnSpc>
              <a:spcBef>
                <a:spcPts val="3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Hybrid</a:t>
            </a:r>
            <a:r>
              <a:rPr sz="2400" kern="0" spc="-6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argument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reduction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applicable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to</a:t>
            </a:r>
            <a:r>
              <a:rPr sz="2400" kern="0" spc="-4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more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10" dirty="0">
                <a:solidFill>
                  <a:srgbClr val="070504"/>
                </a:solidFill>
                <a:latin typeface="Calibri"/>
                <a:cs typeface="Calibri"/>
              </a:rPr>
              <a:t>problems?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354965" indent="-342265">
              <a:lnSpc>
                <a:spcPts val="334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Extension: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b="1" kern="0" spc="-20" dirty="0">
                <a:solidFill>
                  <a:srgbClr val="070504"/>
                </a:solidFill>
                <a:latin typeface="Calibri"/>
                <a:cs typeface="Calibri"/>
              </a:rPr>
              <a:t>multi-</a:t>
            </a:r>
            <a:r>
              <a:rPr sz="2800" b="1" kern="0" dirty="0">
                <a:solidFill>
                  <a:srgbClr val="070504"/>
                </a:solidFill>
                <a:latin typeface="Calibri"/>
                <a:cs typeface="Calibri"/>
              </a:rPr>
              <a:t>pass</a:t>
            </a:r>
            <a:r>
              <a:rPr sz="2800" b="1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800" kern="0" spc="-10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dirty="0">
                <a:solidFill>
                  <a:srgbClr val="070504"/>
                </a:solidFill>
                <a:latin typeface="Calibri"/>
                <a:cs typeface="Calibri"/>
              </a:rPr>
              <a:t>switching</a:t>
            </a:r>
            <a:r>
              <a:rPr sz="2800" kern="0" spc="-9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800" kern="0" spc="-10" dirty="0">
                <a:solidFill>
                  <a:srgbClr val="070504"/>
                </a:solidFill>
                <a:latin typeface="Calibri"/>
                <a:cs typeface="Calibri"/>
              </a:rPr>
              <a:t>lemma</a:t>
            </a:r>
            <a:endParaRPr sz="2800" kern="0">
              <a:solidFill>
                <a:sysClr val="windowText" lastClr="000000"/>
              </a:solidFill>
              <a:latin typeface="Calibri"/>
              <a:cs typeface="Calibri"/>
            </a:endParaRPr>
          </a:p>
          <a:p>
            <a:pPr marL="812165" lvl="1" indent="-342265">
              <a:spcBef>
                <a:spcPts val="30"/>
              </a:spcBef>
              <a:buFont typeface="Arial"/>
              <a:buChar char="•"/>
              <a:tabLst>
                <a:tab pos="812165" algn="l"/>
                <a:tab pos="812800" algn="l"/>
              </a:tabLst>
            </a:pP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Streaming</a:t>
            </a:r>
            <a:r>
              <a:rPr sz="2400" kern="0" spc="-5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alg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allowed</a:t>
            </a:r>
            <a:r>
              <a:rPr sz="2400" kern="0" spc="-4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multiple</a:t>
            </a:r>
            <a:r>
              <a:rPr sz="2400" kern="0" spc="-3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passes</a:t>
            </a:r>
            <a:r>
              <a:rPr sz="2400" kern="0" spc="-30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dirty="0">
                <a:solidFill>
                  <a:srgbClr val="070504"/>
                </a:solidFill>
                <a:latin typeface="Calibri"/>
                <a:cs typeface="Calibri"/>
              </a:rPr>
              <a:t>over</a:t>
            </a:r>
            <a:r>
              <a:rPr sz="2400" kern="0" spc="-15" dirty="0">
                <a:solidFill>
                  <a:srgbClr val="070504"/>
                </a:solidFill>
                <a:latin typeface="Calibri"/>
                <a:cs typeface="Calibri"/>
              </a:rPr>
              <a:t> </a:t>
            </a:r>
            <a:r>
              <a:rPr sz="2400" kern="0" spc="-20" dirty="0">
                <a:solidFill>
                  <a:srgbClr val="070504"/>
                </a:solidFill>
                <a:latin typeface="Calibri"/>
                <a:cs typeface="Calibri"/>
              </a:rPr>
              <a:t>data</a:t>
            </a:r>
            <a:endParaRPr sz="2400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870703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r>
              <a:rPr kern="0" spc="-25" dirty="0"/>
              <a:t>24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257" y="3011246"/>
            <a:ext cx="53365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dirty="0"/>
              <a:t>Thanks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dirty="0"/>
              <a:t>your</a:t>
            </a:r>
            <a:r>
              <a:rPr spc="-160" dirty="0"/>
              <a:t> </a:t>
            </a:r>
            <a:r>
              <a:rPr spc="-10" dirty="0"/>
              <a:t>attention!</a:t>
            </a:r>
          </a:p>
        </p:txBody>
      </p:sp>
    </p:spTree>
    <p:extLst>
      <p:ext uri="{BB962C8B-B14F-4D97-AF65-F5344CB8AC3E}">
        <p14:creationId xmlns:p14="http://schemas.microsoft.com/office/powerpoint/2010/main" val="612020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9215" y="1698397"/>
            <a:ext cx="20838253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168">
              <a:lnSpc>
                <a:spcPct val="100000"/>
              </a:lnSpc>
            </a:pPr>
            <a:r>
              <a:rPr spc="-20" dirty="0"/>
              <a:t>What </a:t>
            </a:r>
            <a:r>
              <a:rPr spc="-69" dirty="0"/>
              <a:t>about</a:t>
            </a:r>
            <a:r>
              <a:rPr dirty="0"/>
              <a:t> </a:t>
            </a:r>
            <a:r>
              <a:rPr spc="-129" dirty="0"/>
              <a:t>memory?</a:t>
            </a:r>
          </a:p>
        </p:txBody>
      </p:sp>
      <p:sp>
        <p:nvSpPr>
          <p:cNvPr id="3" name="object 3"/>
          <p:cNvSpPr/>
          <p:nvPr/>
        </p:nvSpPr>
        <p:spPr>
          <a:xfrm>
            <a:off x="2140907" y="2349940"/>
            <a:ext cx="7906202" cy="348563"/>
          </a:xfrm>
          <a:custGeom>
            <a:avLst/>
            <a:gdLst/>
            <a:ahLst/>
            <a:cxnLst/>
            <a:rect l="l" t="t" r="r" b="b"/>
            <a:pathLst>
              <a:path w="3989704" h="175894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175874"/>
                </a:lnTo>
                <a:lnTo>
                  <a:pt x="3989652" y="175874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C8D7B2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4" name="object 4"/>
          <p:cNvSpPr/>
          <p:nvPr/>
        </p:nvSpPr>
        <p:spPr>
          <a:xfrm>
            <a:off x="2140910" y="2673388"/>
            <a:ext cx="7906097" cy="1002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5" name="object 5"/>
          <p:cNvSpPr/>
          <p:nvPr/>
        </p:nvSpPr>
        <p:spPr>
          <a:xfrm>
            <a:off x="2140907" y="2761123"/>
            <a:ext cx="7906202" cy="1113639"/>
          </a:xfrm>
          <a:custGeom>
            <a:avLst/>
            <a:gdLst/>
            <a:ahLst/>
            <a:cxnLst/>
            <a:rect l="l" t="t" r="r" b="b"/>
            <a:pathLst>
              <a:path w="3989704" h="561975">
                <a:moveTo>
                  <a:pt x="3989652" y="0"/>
                </a:moveTo>
                <a:lnTo>
                  <a:pt x="0" y="0"/>
                </a:lnTo>
                <a:lnTo>
                  <a:pt x="0" y="510982"/>
                </a:lnTo>
                <a:lnTo>
                  <a:pt x="4008" y="530707"/>
                </a:lnTo>
                <a:lnTo>
                  <a:pt x="14922" y="546860"/>
                </a:lnTo>
                <a:lnTo>
                  <a:pt x="31075" y="557774"/>
                </a:lnTo>
                <a:lnTo>
                  <a:pt x="50800" y="561782"/>
                </a:lnTo>
                <a:lnTo>
                  <a:pt x="3938852" y="561782"/>
                </a:lnTo>
                <a:lnTo>
                  <a:pt x="3958576" y="557774"/>
                </a:lnTo>
                <a:lnTo>
                  <a:pt x="3974729" y="546860"/>
                </a:lnTo>
                <a:lnTo>
                  <a:pt x="3985644" y="530707"/>
                </a:lnTo>
                <a:lnTo>
                  <a:pt x="3989652" y="510982"/>
                </a:lnTo>
                <a:lnTo>
                  <a:pt x="3989652" y="0"/>
                </a:lnTo>
                <a:close/>
              </a:path>
            </a:pathLst>
          </a:custGeom>
          <a:solidFill>
            <a:srgbClr val="F0EEED"/>
          </a:solidFill>
        </p:spPr>
        <p:txBody>
          <a:bodyPr wrap="square" lIns="0" tIns="0" rIns="0" bIns="0" rtlCol="0"/>
          <a:lstStyle/>
          <a:p>
            <a:endParaRPr sz="3567"/>
          </a:p>
        </p:txBody>
      </p:sp>
      <p:sp>
        <p:nvSpPr>
          <p:cNvPr id="6" name="object 6"/>
          <p:cNvSpPr txBox="1"/>
          <p:nvPr/>
        </p:nvSpPr>
        <p:spPr>
          <a:xfrm>
            <a:off x="2216410" y="2347877"/>
            <a:ext cx="2813668" cy="1463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/>
            <a:r>
              <a:rPr sz="1982" spc="-99" dirty="0">
                <a:solidFill>
                  <a:srgbClr val="003563"/>
                </a:solidFill>
                <a:latin typeface="Tahoma"/>
                <a:cs typeface="Tahoma"/>
              </a:rPr>
              <a:t>Resources </a:t>
            </a:r>
            <a:r>
              <a:rPr sz="1982" spc="-59" dirty="0">
                <a:solidFill>
                  <a:srgbClr val="003563"/>
                </a:solidFill>
                <a:latin typeface="Tahoma"/>
                <a:cs typeface="Tahoma"/>
              </a:rPr>
              <a:t>of</a:t>
            </a:r>
            <a:r>
              <a:rPr sz="1982" spc="50" dirty="0">
                <a:solidFill>
                  <a:srgbClr val="003563"/>
                </a:solidFill>
                <a:latin typeface="Tahoma"/>
                <a:cs typeface="Tahoma"/>
              </a:rPr>
              <a:t> </a:t>
            </a:r>
            <a:r>
              <a:rPr sz="1982" spc="-109" dirty="0">
                <a:solidFill>
                  <a:srgbClr val="003563"/>
                </a:solidFill>
                <a:latin typeface="Tahoma"/>
                <a:cs typeface="Tahoma"/>
              </a:rPr>
              <a:t>adversary</a:t>
            </a:r>
            <a:endParaRPr sz="1982">
              <a:latin typeface="Tahoma"/>
              <a:cs typeface="Tahoma"/>
            </a:endParaRPr>
          </a:p>
          <a:p>
            <a:pPr marL="526003" indent="-241609">
              <a:spcBef>
                <a:spcPts val="654"/>
              </a:spcBef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79" dirty="0">
                <a:latin typeface="Tahoma"/>
                <a:cs typeface="Tahoma"/>
              </a:rPr>
              <a:t>Running</a:t>
            </a:r>
            <a:r>
              <a:rPr sz="1982" spc="-109" dirty="0">
                <a:latin typeface="Tahoma"/>
                <a:cs typeface="Tahoma"/>
              </a:rPr>
              <a:t> </a:t>
            </a:r>
            <a:r>
              <a:rPr sz="1982" spc="-50" dirty="0">
                <a:latin typeface="Tahoma"/>
                <a:cs typeface="Tahoma"/>
              </a:rPr>
              <a:t>time</a:t>
            </a:r>
            <a:endParaRPr sz="1982">
              <a:latin typeface="Tahoma"/>
              <a:cs typeface="Tahoma"/>
            </a:endParaRPr>
          </a:p>
          <a:p>
            <a:pPr marL="526003" indent="-241609">
              <a:spcBef>
                <a:spcPts val="585"/>
              </a:spcBef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99" dirty="0">
                <a:latin typeface="Tahoma"/>
                <a:cs typeface="Tahoma"/>
              </a:rPr>
              <a:t>Success</a:t>
            </a:r>
            <a:r>
              <a:rPr sz="1982" spc="-79" dirty="0">
                <a:latin typeface="Tahoma"/>
                <a:cs typeface="Tahoma"/>
              </a:rPr>
              <a:t> </a:t>
            </a:r>
            <a:r>
              <a:rPr sz="1982" spc="-59" dirty="0">
                <a:latin typeface="Tahoma"/>
                <a:cs typeface="Tahoma"/>
              </a:rPr>
              <a:t>probability</a:t>
            </a:r>
            <a:endParaRPr sz="1982">
              <a:latin typeface="Tahoma"/>
              <a:cs typeface="Tahoma"/>
            </a:endParaRPr>
          </a:p>
          <a:p>
            <a:pPr marL="526003" indent="-241609">
              <a:spcBef>
                <a:spcPts val="585"/>
              </a:spcBef>
              <a:buClr>
                <a:srgbClr val="000000"/>
              </a:buClr>
              <a:buSzPct val="90000"/>
              <a:buFont typeface="Arial"/>
              <a:buChar char="•"/>
              <a:tabLst>
                <a:tab pos="527261" algn="l"/>
              </a:tabLst>
            </a:pPr>
            <a:r>
              <a:rPr sz="1982" spc="-59" dirty="0">
                <a:solidFill>
                  <a:srgbClr val="66952D"/>
                </a:solidFill>
                <a:latin typeface="Tahoma"/>
                <a:cs typeface="Tahoma"/>
              </a:rPr>
              <a:t>Memory</a:t>
            </a:r>
            <a:r>
              <a:rPr sz="1982" spc="-89" dirty="0">
                <a:solidFill>
                  <a:srgbClr val="66952D"/>
                </a:solidFill>
                <a:latin typeface="Tahoma"/>
                <a:cs typeface="Tahoma"/>
              </a:rPr>
              <a:t> </a:t>
            </a:r>
            <a:r>
              <a:rPr sz="1982" spc="-69" dirty="0">
                <a:solidFill>
                  <a:srgbClr val="66952D"/>
                </a:solidFill>
                <a:latin typeface="Tahoma"/>
                <a:cs typeface="Tahoma"/>
              </a:rPr>
              <a:t>consumption</a:t>
            </a:r>
            <a:endParaRPr sz="1982">
              <a:latin typeface="Tahoma"/>
              <a:cs typeface="Tahom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357120" y="6240379"/>
            <a:ext cx="75997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168">
              <a:lnSpc>
                <a:spcPts val="1754"/>
              </a:lnSpc>
            </a:pPr>
            <a:r>
              <a:rPr dirty="0"/>
              <a:t>Benedikt </a:t>
            </a:r>
            <a:r>
              <a:rPr spc="-40" dirty="0"/>
              <a:t>Auerbach:  </a:t>
            </a:r>
            <a:r>
              <a:rPr spc="20" dirty="0"/>
              <a:t>Memory-Tight</a:t>
            </a:r>
            <a:r>
              <a:rPr spc="129" dirty="0"/>
              <a:t> </a:t>
            </a:r>
            <a:r>
              <a:rPr spc="-40" dirty="0"/>
              <a:t>Reductions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1528193" y="0"/>
            <a:ext cx="235399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6039">
              <a:lnSpc>
                <a:spcPts val="1754"/>
              </a:lnSpc>
            </a:pPr>
            <a:r>
              <a:rPr spc="-50" dirty="0"/>
              <a:t>5 </a:t>
            </a:r>
            <a:r>
              <a:rPr spc="396" dirty="0"/>
              <a:t>/</a:t>
            </a:r>
            <a:r>
              <a:rPr spc="109" dirty="0"/>
              <a:t> </a:t>
            </a:r>
            <a:r>
              <a:rPr spc="-5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979157191"/>
      </p:ext>
    </p:extLst>
  </p:cSld>
  <p:clrMapOvr>
    <a:masterClrMapping/>
  </p:clrMapOvr>
  <p:transition>
    <p:cut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01711"/>
            <a:ext cx="12192000" cy="1656080"/>
          </a:xfrm>
          <a:custGeom>
            <a:avLst/>
            <a:gdLst/>
            <a:ahLst/>
            <a:cxnLst/>
            <a:rect l="l" t="t" r="r" b="b"/>
            <a:pathLst>
              <a:path w="9144000" h="1242060">
                <a:moveTo>
                  <a:pt x="0" y="0"/>
                </a:moveTo>
                <a:lnTo>
                  <a:pt x="9144000" y="0"/>
                </a:lnTo>
                <a:lnTo>
                  <a:pt x="9144000" y="1241700"/>
                </a:lnTo>
                <a:lnTo>
                  <a:pt x="0" y="1241700"/>
                </a:lnTo>
                <a:lnTo>
                  <a:pt x="0" y="0"/>
                </a:lnTo>
                <a:close/>
              </a:path>
            </a:pathLst>
          </a:custGeom>
          <a:solidFill>
            <a:srgbClr val="FEE59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1001711"/>
            <a:ext cx="12192000" cy="1656080"/>
          </a:xfrm>
          <a:custGeom>
            <a:avLst/>
            <a:gdLst/>
            <a:ahLst/>
            <a:cxnLst/>
            <a:rect l="l" t="t" r="r" b="b"/>
            <a:pathLst>
              <a:path w="9144000" h="1242060">
                <a:moveTo>
                  <a:pt x="0" y="0"/>
                </a:moveTo>
                <a:lnTo>
                  <a:pt x="9144000" y="0"/>
                </a:lnTo>
                <a:lnTo>
                  <a:pt x="9144000" y="1241700"/>
                </a:lnTo>
                <a:lnTo>
                  <a:pt x="0" y="1241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3153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1099989"/>
            <a:ext cx="12192000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6742" marR="2326582" indent="22013">
              <a:lnSpc>
                <a:spcPts val="6013"/>
              </a:lnSpc>
            </a:pPr>
            <a:r>
              <a:rPr sz="5467" dirty="0"/>
              <a:t>The </a:t>
            </a:r>
            <a:r>
              <a:rPr sz="5467" spc="-7" dirty="0"/>
              <a:t>Memory-Tightness of  Authenticated</a:t>
            </a:r>
            <a:r>
              <a:rPr sz="5467" spc="-60" dirty="0"/>
              <a:t> </a:t>
            </a:r>
            <a:r>
              <a:rPr sz="5467" spc="-7" dirty="0"/>
              <a:t>Encryption</a:t>
            </a:r>
            <a:endParaRPr sz="5467"/>
          </a:p>
        </p:txBody>
      </p:sp>
      <p:sp>
        <p:nvSpPr>
          <p:cNvPr id="5" name="object 5"/>
          <p:cNvSpPr txBox="1"/>
          <p:nvPr/>
        </p:nvSpPr>
        <p:spPr>
          <a:xfrm>
            <a:off x="403061" y="3833705"/>
            <a:ext cx="3376507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b="1" spc="-7" dirty="0">
                <a:solidFill>
                  <a:srgbClr val="FF0000"/>
                </a:solidFill>
                <a:latin typeface="Candara"/>
                <a:cs typeface="Candara"/>
              </a:rPr>
              <a:t>Ashrujit</a:t>
            </a:r>
            <a:r>
              <a:rPr sz="3733" b="1" spc="-8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3733" b="1" spc="-7" dirty="0">
                <a:solidFill>
                  <a:srgbClr val="FF0000"/>
                </a:solidFill>
                <a:latin typeface="Candara"/>
                <a:cs typeface="Candara"/>
              </a:rPr>
              <a:t>Ghoshal</a:t>
            </a:r>
            <a:endParaRPr sz="3733">
              <a:latin typeface="Candara"/>
              <a:cs typeface="Candar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358213" y="3834384"/>
            <a:ext cx="31877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600" b="1" spc="-7" dirty="0">
                <a:latin typeface="Candara"/>
                <a:cs typeface="Candara"/>
              </a:rPr>
              <a:t>Stefano</a:t>
            </a:r>
            <a:r>
              <a:rPr sz="3600" b="1" spc="-93" dirty="0">
                <a:latin typeface="Candara"/>
                <a:cs typeface="Candara"/>
              </a:rPr>
              <a:t> </a:t>
            </a:r>
            <a:r>
              <a:rPr sz="3600" b="1" dirty="0">
                <a:latin typeface="Candara"/>
                <a:cs typeface="Candara"/>
              </a:rPr>
              <a:t>Tessaro</a:t>
            </a:r>
            <a:endParaRPr sz="3600">
              <a:latin typeface="Candara"/>
              <a:cs typeface="Candar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1854" y="3833705"/>
            <a:ext cx="2909993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b="1" spc="-7" dirty="0">
                <a:latin typeface="Candara"/>
                <a:cs typeface="Candara"/>
              </a:rPr>
              <a:t>Joseph</a:t>
            </a:r>
            <a:r>
              <a:rPr sz="3733" b="1" spc="-100" dirty="0">
                <a:latin typeface="Candara"/>
                <a:cs typeface="Candara"/>
              </a:rPr>
              <a:t> </a:t>
            </a:r>
            <a:r>
              <a:rPr sz="3733" b="1" spc="-7" dirty="0">
                <a:latin typeface="Candara"/>
                <a:cs typeface="Candara"/>
              </a:rPr>
              <a:t>Jaeger</a:t>
            </a:r>
            <a:endParaRPr sz="3733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53467" y="5002785"/>
            <a:ext cx="3286760" cy="1395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spc="-7" dirty="0">
                <a:solidFill>
                  <a:srgbClr val="0000FF"/>
                </a:solidFill>
                <a:latin typeface="Candara"/>
                <a:cs typeface="Candara"/>
              </a:rPr>
              <a:t>University of</a:t>
            </a:r>
            <a:r>
              <a:rPr sz="2400" spc="-47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0000FF"/>
                </a:solidFill>
                <a:latin typeface="Candara"/>
                <a:cs typeface="Candara"/>
              </a:rPr>
              <a:t>Washington</a:t>
            </a:r>
            <a:endParaRPr sz="24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2667">
              <a:latin typeface="Times New Roman"/>
              <a:cs typeface="Times New Roman"/>
            </a:endParaRPr>
          </a:p>
          <a:p>
            <a:pPr algn="ctr">
              <a:spcBef>
                <a:spcPts val="7"/>
              </a:spcBef>
            </a:pPr>
            <a:r>
              <a:rPr sz="4000" spc="-7" dirty="0">
                <a:latin typeface="Candara"/>
                <a:cs typeface="Candara"/>
              </a:rPr>
              <a:t>CRYPTO</a:t>
            </a:r>
            <a:r>
              <a:rPr sz="4000" spc="-107" dirty="0">
                <a:latin typeface="Candara"/>
                <a:cs typeface="Candara"/>
              </a:rPr>
              <a:t> </a:t>
            </a:r>
            <a:r>
              <a:rPr sz="4000" dirty="0">
                <a:latin typeface="Candara"/>
                <a:cs typeface="Candara"/>
              </a:rPr>
              <a:t>2020</a:t>
            </a:r>
            <a:endParaRPr sz="40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9766711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47033" y="451163"/>
            <a:ext cx="1940560" cy="376767"/>
          </a:xfrm>
          <a:custGeom>
            <a:avLst/>
            <a:gdLst/>
            <a:ahLst/>
            <a:cxnLst/>
            <a:rect l="l" t="t" r="r" b="b"/>
            <a:pathLst>
              <a:path w="1455420" h="282575">
                <a:moveTo>
                  <a:pt x="1365089" y="0"/>
                </a:moveTo>
                <a:lnTo>
                  <a:pt x="1361071" y="11459"/>
                </a:lnTo>
                <a:lnTo>
                  <a:pt x="1377414" y="18552"/>
                </a:lnTo>
                <a:lnTo>
                  <a:pt x="1391469" y="28370"/>
                </a:lnTo>
                <a:lnTo>
                  <a:pt x="1420007" y="73878"/>
                </a:lnTo>
                <a:lnTo>
                  <a:pt x="1428341" y="115662"/>
                </a:lnTo>
                <a:lnTo>
                  <a:pt x="1429383" y="139749"/>
                </a:lnTo>
                <a:lnTo>
                  <a:pt x="1428337" y="164649"/>
                </a:lnTo>
                <a:lnTo>
                  <a:pt x="1419965" y="207586"/>
                </a:lnTo>
                <a:lnTo>
                  <a:pt x="1391487" y="253825"/>
                </a:lnTo>
                <a:lnTo>
                  <a:pt x="1361517" y="270866"/>
                </a:lnTo>
                <a:lnTo>
                  <a:pt x="1365089" y="282326"/>
                </a:lnTo>
                <a:lnTo>
                  <a:pt x="1403598" y="264262"/>
                </a:lnTo>
                <a:lnTo>
                  <a:pt x="1431913" y="232990"/>
                </a:lnTo>
                <a:lnTo>
                  <a:pt x="1449326" y="191113"/>
                </a:lnTo>
                <a:lnTo>
                  <a:pt x="1455130" y="141236"/>
                </a:lnTo>
                <a:lnTo>
                  <a:pt x="1453674" y="115354"/>
                </a:lnTo>
                <a:lnTo>
                  <a:pt x="1442028" y="69478"/>
                </a:lnTo>
                <a:lnTo>
                  <a:pt x="1418932" y="32131"/>
                </a:lnTo>
                <a:lnTo>
                  <a:pt x="1385558" y="7389"/>
                </a:lnTo>
                <a:lnTo>
                  <a:pt x="1365089" y="0"/>
                </a:lnTo>
                <a:close/>
              </a:path>
              <a:path w="1455420" h="282575">
                <a:moveTo>
                  <a:pt x="90041" y="0"/>
                </a:moveTo>
                <a:lnTo>
                  <a:pt x="51625" y="18100"/>
                </a:lnTo>
                <a:lnTo>
                  <a:pt x="23291" y="49484"/>
                </a:lnTo>
                <a:lnTo>
                  <a:pt x="5823" y="91435"/>
                </a:lnTo>
                <a:lnTo>
                  <a:pt x="0" y="141236"/>
                </a:lnTo>
                <a:lnTo>
                  <a:pt x="1451" y="167175"/>
                </a:lnTo>
                <a:lnTo>
                  <a:pt x="13060" y="213051"/>
                </a:lnTo>
                <a:lnTo>
                  <a:pt x="36100" y="250277"/>
                </a:lnTo>
                <a:lnTo>
                  <a:pt x="69512" y="274945"/>
                </a:lnTo>
                <a:lnTo>
                  <a:pt x="90041" y="282326"/>
                </a:lnTo>
                <a:lnTo>
                  <a:pt x="93612" y="270866"/>
                </a:lnTo>
                <a:lnTo>
                  <a:pt x="77525" y="263741"/>
                </a:lnTo>
                <a:lnTo>
                  <a:pt x="63642" y="253825"/>
                </a:lnTo>
                <a:lnTo>
                  <a:pt x="35165" y="207586"/>
                </a:lnTo>
                <a:lnTo>
                  <a:pt x="26794" y="164649"/>
                </a:lnTo>
                <a:lnTo>
                  <a:pt x="25747" y="139749"/>
                </a:lnTo>
                <a:lnTo>
                  <a:pt x="26794" y="115662"/>
                </a:lnTo>
                <a:lnTo>
                  <a:pt x="35165" y="73878"/>
                </a:lnTo>
                <a:lnTo>
                  <a:pt x="63754" y="28370"/>
                </a:lnTo>
                <a:lnTo>
                  <a:pt x="94060" y="11459"/>
                </a:lnTo>
                <a:lnTo>
                  <a:pt x="900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5366" y="349503"/>
            <a:ext cx="844465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7819618" algn="l"/>
              </a:tabLst>
            </a:pPr>
            <a:r>
              <a:rPr sz="3200" spc="-13" dirty="0">
                <a:solidFill>
                  <a:srgbClr val="002060"/>
                </a:solidFill>
              </a:rPr>
              <a:t>Co</a:t>
            </a:r>
            <a:r>
              <a:rPr sz="3200" dirty="0">
                <a:solidFill>
                  <a:srgbClr val="002060"/>
                </a:solidFill>
              </a:rPr>
              <a:t>nc</a:t>
            </a:r>
            <a:r>
              <a:rPr sz="3200" spc="-7" dirty="0">
                <a:solidFill>
                  <a:srgbClr val="002060"/>
                </a:solidFill>
              </a:rPr>
              <a:t>r</a:t>
            </a:r>
            <a:r>
              <a:rPr sz="3200" spc="7" dirty="0">
                <a:solidFill>
                  <a:srgbClr val="002060"/>
                </a:solidFill>
              </a:rPr>
              <a:t>e</a:t>
            </a:r>
            <a:r>
              <a:rPr sz="3200" dirty="0">
                <a:solidFill>
                  <a:srgbClr val="002060"/>
                </a:solidFill>
              </a:rPr>
              <a:t>te</a:t>
            </a:r>
            <a:r>
              <a:rPr sz="3200" spc="13" dirty="0">
                <a:solidFill>
                  <a:srgbClr val="002060"/>
                </a:solidFill>
              </a:rPr>
              <a:t> </a:t>
            </a:r>
            <a:r>
              <a:rPr sz="3200" spc="-7" dirty="0">
                <a:solidFill>
                  <a:srgbClr val="002060"/>
                </a:solidFill>
              </a:rPr>
              <a:t>s</a:t>
            </a:r>
            <a:r>
              <a:rPr sz="3200" spc="7" dirty="0">
                <a:solidFill>
                  <a:srgbClr val="002060"/>
                </a:solidFill>
              </a:rPr>
              <a:t>e</a:t>
            </a:r>
            <a:r>
              <a:rPr sz="3200" dirty="0">
                <a:solidFill>
                  <a:srgbClr val="002060"/>
                </a:solidFill>
              </a:rPr>
              <a:t>cu</a:t>
            </a:r>
            <a:r>
              <a:rPr sz="3200" spc="-7" dirty="0">
                <a:solidFill>
                  <a:srgbClr val="002060"/>
                </a:solidFill>
              </a:rPr>
              <a:t>r</a:t>
            </a:r>
            <a:r>
              <a:rPr sz="3200" dirty="0">
                <a:solidFill>
                  <a:srgbClr val="002060"/>
                </a:solidFill>
              </a:rPr>
              <a:t>ity</a:t>
            </a:r>
            <a:r>
              <a:rPr sz="3200" spc="-7" dirty="0">
                <a:solidFill>
                  <a:srgbClr val="00206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t</a:t>
            </a:r>
            <a:r>
              <a:rPr sz="3200" spc="-7" dirty="0">
                <a:solidFill>
                  <a:srgbClr val="000000"/>
                </a:solidFill>
              </a:rPr>
              <a:t>h</a:t>
            </a:r>
            <a:r>
              <a:rPr sz="3200" spc="7" dirty="0">
                <a:solidFill>
                  <a:srgbClr val="000000"/>
                </a:solidFill>
              </a:rPr>
              <a:t>e</a:t>
            </a:r>
            <a:r>
              <a:rPr sz="3200" spc="-7" dirty="0">
                <a:solidFill>
                  <a:srgbClr val="000000"/>
                </a:solidFill>
              </a:rPr>
              <a:t>or</a:t>
            </a:r>
            <a:r>
              <a:rPr sz="3200" spc="7" dirty="0">
                <a:solidFill>
                  <a:srgbClr val="000000"/>
                </a:solidFill>
              </a:rPr>
              <a:t>e</a:t>
            </a:r>
            <a:r>
              <a:rPr sz="3200" spc="-7" dirty="0">
                <a:solidFill>
                  <a:srgbClr val="000000"/>
                </a:solidFill>
              </a:rPr>
              <a:t>m</a:t>
            </a:r>
            <a:r>
              <a:rPr sz="3200" spc="-13" dirty="0">
                <a:solidFill>
                  <a:srgbClr val="000000"/>
                </a:solidFill>
              </a:rPr>
              <a:t>s</a:t>
            </a:r>
            <a:r>
              <a:rPr sz="3200" dirty="0">
                <a:solidFill>
                  <a:srgbClr val="000000"/>
                </a:solidFill>
              </a:rPr>
              <a:t>: </a:t>
            </a:r>
            <a:r>
              <a:rPr sz="3200" spc="-7" dirty="0">
                <a:solidFill>
                  <a:srgbClr val="000000"/>
                </a:solidFill>
                <a:latin typeface="Cambria Math"/>
                <a:cs typeface="Cambria Math"/>
              </a:rPr>
              <a:t>𝐀</a:t>
            </a:r>
            <a:r>
              <a:rPr sz="3200" spc="-13" dirty="0">
                <a:solidFill>
                  <a:srgbClr val="000000"/>
                </a:solidFill>
                <a:latin typeface="Cambria Math"/>
                <a:cs typeface="Cambria Math"/>
              </a:rPr>
              <a:t>𝐝</a:t>
            </a:r>
            <a:r>
              <a:rPr sz="3200" dirty="0">
                <a:solidFill>
                  <a:srgbClr val="000000"/>
                </a:solidFill>
                <a:latin typeface="Cambria Math"/>
                <a:cs typeface="Cambria Math"/>
              </a:rPr>
              <a:t>𝐯 </a:t>
            </a:r>
            <a:r>
              <a:rPr sz="3200" spc="-80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3200" spc="-7" dirty="0">
                <a:solidFill>
                  <a:srgbClr val="BF9000"/>
                </a:solidFill>
              </a:rPr>
              <a:t>r</a:t>
            </a:r>
            <a:r>
              <a:rPr sz="3200" dirty="0">
                <a:solidFill>
                  <a:srgbClr val="BF9000"/>
                </a:solidFill>
              </a:rPr>
              <a:t>e</a:t>
            </a:r>
            <a:r>
              <a:rPr sz="3200" spc="-13" dirty="0">
                <a:solidFill>
                  <a:srgbClr val="BF9000"/>
                </a:solidFill>
              </a:rPr>
              <a:t>s</a:t>
            </a:r>
            <a:r>
              <a:rPr sz="3200" spc="-7" dirty="0">
                <a:solidFill>
                  <a:srgbClr val="BF9000"/>
                </a:solidFill>
              </a:rPr>
              <a:t>o</a:t>
            </a:r>
            <a:r>
              <a:rPr sz="3200" dirty="0">
                <a:solidFill>
                  <a:srgbClr val="BF9000"/>
                </a:solidFill>
              </a:rPr>
              <a:t>urc</a:t>
            </a:r>
            <a:r>
              <a:rPr sz="3200" spc="7" dirty="0">
                <a:solidFill>
                  <a:srgbClr val="BF9000"/>
                </a:solidFill>
              </a:rPr>
              <a:t>e</a:t>
            </a:r>
            <a:r>
              <a:rPr sz="3200" dirty="0">
                <a:solidFill>
                  <a:srgbClr val="BF9000"/>
                </a:solidFill>
              </a:rPr>
              <a:t>s	</a:t>
            </a:r>
            <a:r>
              <a:rPr sz="3200" dirty="0">
                <a:solidFill>
                  <a:srgbClr val="000000"/>
                </a:solidFill>
                <a:latin typeface="Cambria Math"/>
                <a:cs typeface="Cambria Math"/>
              </a:rPr>
              <a:t>≤ </a:t>
            </a:r>
            <a:r>
              <a:rPr sz="3200" spc="187" dirty="0">
                <a:solidFill>
                  <a:srgbClr val="00000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0000"/>
                </a:solidFill>
                <a:latin typeface="Cambria Math"/>
                <a:cs typeface="Cambria Math"/>
              </a:rPr>
              <a:t>𝜖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78586" y="1818058"/>
            <a:ext cx="684452" cy="10241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078586" y="1818057"/>
            <a:ext cx="684953" cy="1024467"/>
          </a:xfrm>
          <a:custGeom>
            <a:avLst/>
            <a:gdLst/>
            <a:ahLst/>
            <a:cxnLst/>
            <a:rect l="l" t="t" r="r" b="b"/>
            <a:pathLst>
              <a:path w="513714" h="768350">
                <a:moveTo>
                  <a:pt x="0" y="0"/>
                </a:moveTo>
                <a:lnTo>
                  <a:pt x="513339" y="0"/>
                </a:lnTo>
                <a:lnTo>
                  <a:pt x="513339" y="768115"/>
                </a:lnTo>
                <a:lnTo>
                  <a:pt x="0" y="768115"/>
                </a:lnTo>
                <a:lnTo>
                  <a:pt x="0" y="0"/>
                </a:lnTo>
              </a:path>
            </a:pathLst>
          </a:custGeom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337399" y="1818059"/>
            <a:ext cx="5741247" cy="1024467"/>
          </a:xfrm>
          <a:custGeom>
            <a:avLst/>
            <a:gdLst/>
            <a:ahLst/>
            <a:cxnLst/>
            <a:rect l="l" t="t" r="r" b="b"/>
            <a:pathLst>
              <a:path w="4305935" h="768350">
                <a:moveTo>
                  <a:pt x="0" y="0"/>
                </a:moveTo>
                <a:lnTo>
                  <a:pt x="4305890" y="0"/>
                </a:lnTo>
                <a:lnTo>
                  <a:pt x="4305890" y="768115"/>
                </a:lnTo>
                <a:lnTo>
                  <a:pt x="0" y="768115"/>
                </a:lnTo>
                <a:lnTo>
                  <a:pt x="0" y="0"/>
                </a:lnTo>
                <a:close/>
              </a:path>
            </a:pathLst>
          </a:custGeom>
          <a:solidFill>
            <a:srgbClr val="DCF0D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7764239" y="1818059"/>
            <a:ext cx="2612813" cy="1027853"/>
          </a:xfrm>
          <a:custGeom>
            <a:avLst/>
            <a:gdLst/>
            <a:ahLst/>
            <a:cxnLst/>
            <a:rect l="l" t="t" r="r" b="b"/>
            <a:pathLst>
              <a:path w="1959609" h="770889">
                <a:moveTo>
                  <a:pt x="0" y="0"/>
                </a:moveTo>
                <a:lnTo>
                  <a:pt x="1959503" y="0"/>
                </a:lnTo>
                <a:lnTo>
                  <a:pt x="1959503" y="770696"/>
                </a:lnTo>
                <a:lnTo>
                  <a:pt x="0" y="770696"/>
                </a:lnTo>
                <a:lnTo>
                  <a:pt x="0" y="0"/>
                </a:lnTo>
                <a:close/>
              </a:path>
            </a:pathLst>
          </a:custGeom>
          <a:solidFill>
            <a:srgbClr val="FF9F9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76993" y="2810323"/>
            <a:ext cx="9453033" cy="101600"/>
          </a:xfrm>
          <a:custGeom>
            <a:avLst/>
            <a:gdLst/>
            <a:ahLst/>
            <a:cxnLst/>
            <a:rect l="l" t="t" r="r" b="b"/>
            <a:pathLst>
              <a:path w="7089775" h="76200">
                <a:moveTo>
                  <a:pt x="7013039" y="50799"/>
                </a:moveTo>
                <a:lnTo>
                  <a:pt x="7013039" y="76200"/>
                </a:lnTo>
                <a:lnTo>
                  <a:pt x="7063839" y="50800"/>
                </a:lnTo>
                <a:lnTo>
                  <a:pt x="7013039" y="50799"/>
                </a:lnTo>
                <a:close/>
              </a:path>
              <a:path w="7089775" h="76200">
                <a:moveTo>
                  <a:pt x="7013039" y="25399"/>
                </a:moveTo>
                <a:lnTo>
                  <a:pt x="7013039" y="50799"/>
                </a:lnTo>
                <a:lnTo>
                  <a:pt x="7025748" y="50800"/>
                </a:lnTo>
                <a:lnTo>
                  <a:pt x="7025748" y="25400"/>
                </a:lnTo>
                <a:lnTo>
                  <a:pt x="7013039" y="25399"/>
                </a:lnTo>
                <a:close/>
              </a:path>
              <a:path w="7089775" h="76200">
                <a:moveTo>
                  <a:pt x="7013039" y="0"/>
                </a:moveTo>
                <a:lnTo>
                  <a:pt x="7013039" y="25399"/>
                </a:lnTo>
                <a:lnTo>
                  <a:pt x="7025748" y="25400"/>
                </a:lnTo>
                <a:lnTo>
                  <a:pt x="7025748" y="50800"/>
                </a:lnTo>
                <a:lnTo>
                  <a:pt x="7063841" y="50798"/>
                </a:lnTo>
                <a:lnTo>
                  <a:pt x="7089239" y="38100"/>
                </a:lnTo>
                <a:lnTo>
                  <a:pt x="7013039" y="0"/>
                </a:lnTo>
                <a:close/>
              </a:path>
              <a:path w="7089775" h="76200">
                <a:moveTo>
                  <a:pt x="0" y="25398"/>
                </a:moveTo>
                <a:lnTo>
                  <a:pt x="0" y="50798"/>
                </a:lnTo>
                <a:lnTo>
                  <a:pt x="7013039" y="50799"/>
                </a:lnTo>
                <a:lnTo>
                  <a:pt x="7013039" y="25399"/>
                </a:lnTo>
                <a:lnTo>
                  <a:pt x="0" y="253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298675" y="1605402"/>
            <a:ext cx="9131384" cy="1365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296415" y="1780033"/>
            <a:ext cx="9168384" cy="1219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350444" y="1814611"/>
            <a:ext cx="9054253" cy="847"/>
          </a:xfrm>
          <a:custGeom>
            <a:avLst/>
            <a:gdLst/>
            <a:ahLst/>
            <a:cxnLst/>
            <a:rect l="l" t="t" r="r" b="b"/>
            <a:pathLst>
              <a:path w="6790690" h="634">
                <a:moveTo>
                  <a:pt x="0" y="0"/>
                </a:moveTo>
                <a:lnTo>
                  <a:pt x="6790662" y="64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4987563" y="3068319"/>
            <a:ext cx="17085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latin typeface="Candara"/>
                <a:cs typeface="Candara"/>
              </a:rPr>
              <a:t>resources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7515" y="2924726"/>
            <a:ext cx="22182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latin typeface="Cambria Math"/>
                <a:cs typeface="Cambria Math"/>
              </a:rPr>
              <a:t>0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988" y="1644564"/>
            <a:ext cx="911013" cy="8593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773" algn="r"/>
            <a:r>
              <a:rPr sz="2667" dirty="0">
                <a:latin typeface="Cambria Math"/>
                <a:cs typeface="Cambria Math"/>
              </a:rPr>
              <a:t>1</a:t>
            </a:r>
            <a:endParaRPr sz="2667">
              <a:latin typeface="Cambria Math"/>
              <a:cs typeface="Cambria Math"/>
            </a:endParaRPr>
          </a:p>
          <a:p>
            <a:pPr marL="16933">
              <a:spcBef>
                <a:spcPts val="287"/>
              </a:spcBef>
            </a:pPr>
            <a:r>
              <a:rPr sz="2667" spc="7" dirty="0">
                <a:latin typeface="Cambria Math"/>
                <a:cs typeface="Cambria Math"/>
              </a:rPr>
              <a:t>𝐀</a:t>
            </a:r>
            <a:r>
              <a:rPr sz="2667" dirty="0">
                <a:latin typeface="Cambria Math"/>
                <a:cs typeface="Cambria Math"/>
              </a:rPr>
              <a:t>𝐝𝐯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3089" y="4204885"/>
            <a:ext cx="7354111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3" dirty="0">
                <a:latin typeface="Candara"/>
                <a:cs typeface="Candara"/>
              </a:rPr>
              <a:t>T</a:t>
            </a:r>
            <a:r>
              <a:rPr sz="2667" dirty="0">
                <a:latin typeface="Candara"/>
                <a:cs typeface="Candara"/>
              </a:rPr>
              <a:t>r</a:t>
            </a:r>
            <a:r>
              <a:rPr sz="2667" spc="7" dirty="0">
                <a:latin typeface="Candara"/>
                <a:cs typeface="Candara"/>
              </a:rPr>
              <a:t>a</a:t>
            </a:r>
            <a:r>
              <a:rPr sz="2667" spc="-7" dirty="0">
                <a:latin typeface="Candara"/>
                <a:cs typeface="Candara"/>
              </a:rPr>
              <a:t>d</a:t>
            </a:r>
            <a:r>
              <a:rPr sz="2667" dirty="0">
                <a:latin typeface="Candara"/>
                <a:cs typeface="Candara"/>
              </a:rPr>
              <a:t>i</a:t>
            </a:r>
            <a:r>
              <a:rPr sz="2667" spc="-13" dirty="0">
                <a:latin typeface="Candara"/>
                <a:cs typeface="Candara"/>
              </a:rPr>
              <a:t>t</a:t>
            </a:r>
            <a:r>
              <a:rPr sz="2667" dirty="0">
                <a:latin typeface="Candara"/>
                <a:cs typeface="Candara"/>
              </a:rPr>
              <a:t>i</a:t>
            </a:r>
            <a:r>
              <a:rPr sz="2667" spc="-7" dirty="0">
                <a:latin typeface="Candara"/>
                <a:cs typeface="Candara"/>
              </a:rPr>
              <a:t>o</a:t>
            </a:r>
            <a:r>
              <a:rPr sz="2667" dirty="0">
                <a:latin typeface="Candara"/>
                <a:cs typeface="Candara"/>
              </a:rPr>
              <a:t>n</a:t>
            </a:r>
            <a:r>
              <a:rPr sz="2667" spc="7" dirty="0">
                <a:latin typeface="Candara"/>
                <a:cs typeface="Candara"/>
              </a:rPr>
              <a:t>a</a:t>
            </a:r>
            <a:r>
              <a:rPr sz="2667" dirty="0">
                <a:latin typeface="Candara"/>
                <a:cs typeface="Candara"/>
              </a:rPr>
              <a:t>ll</a:t>
            </a:r>
            <a:r>
              <a:rPr sz="2667" spc="-7" dirty="0">
                <a:latin typeface="Candara"/>
                <a:cs typeface="Candara"/>
              </a:rPr>
              <a:t>y</a:t>
            </a:r>
            <a:r>
              <a:rPr sz="2667" dirty="0">
                <a:latin typeface="Candara"/>
                <a:cs typeface="Candara"/>
              </a:rPr>
              <a:t>:</a:t>
            </a:r>
            <a:r>
              <a:rPr sz="2667" spc="-7" dirty="0">
                <a:latin typeface="Candara"/>
                <a:cs typeface="Candara"/>
              </a:rPr>
              <a:t> </a:t>
            </a:r>
            <a:r>
              <a:rPr sz="2667" spc="-13" dirty="0">
                <a:solidFill>
                  <a:srgbClr val="C55A11"/>
                </a:solidFill>
                <a:latin typeface="Candara"/>
                <a:cs typeface="Candara"/>
              </a:rPr>
              <a:t>t</a:t>
            </a:r>
            <a:r>
              <a:rPr sz="2667" dirty="0">
                <a:solidFill>
                  <a:srgbClr val="C55A11"/>
                </a:solidFill>
                <a:latin typeface="Candara"/>
                <a:cs typeface="Candara"/>
              </a:rPr>
              <a:t>ime </a:t>
            </a:r>
            <a:r>
              <a:rPr sz="2667" spc="60" dirty="0">
                <a:solidFill>
                  <a:srgbClr val="C55A11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latin typeface="Candara"/>
                <a:cs typeface="Candara"/>
              </a:rPr>
              <a:t>, 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d</a:t>
            </a:r>
            <a:r>
              <a:rPr sz="2667" spc="7" dirty="0">
                <a:solidFill>
                  <a:srgbClr val="00B050"/>
                </a:solidFill>
                <a:latin typeface="Candara"/>
                <a:cs typeface="Candara"/>
              </a:rPr>
              <a:t>a</a:t>
            </a:r>
            <a:r>
              <a:rPr sz="2667" spc="-13" dirty="0">
                <a:solidFill>
                  <a:srgbClr val="00B050"/>
                </a:solidFill>
                <a:latin typeface="Candara"/>
                <a:cs typeface="Candara"/>
              </a:rPr>
              <a:t>t</a:t>
            </a:r>
            <a:r>
              <a:rPr sz="2667" dirty="0">
                <a:solidFill>
                  <a:srgbClr val="00B050"/>
                </a:solidFill>
                <a:latin typeface="Candara"/>
                <a:cs typeface="Candara"/>
              </a:rPr>
              <a:t>a</a:t>
            </a:r>
            <a:r>
              <a:rPr sz="2667" spc="13" dirty="0">
                <a:solidFill>
                  <a:srgbClr val="00B050"/>
                </a:solidFill>
                <a:latin typeface="Candara"/>
                <a:cs typeface="Candara"/>
              </a:rPr>
              <a:t> 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com</a:t>
            </a:r>
            <a:r>
              <a:rPr sz="2667" dirty="0">
                <a:solidFill>
                  <a:srgbClr val="00B050"/>
                </a:solidFill>
                <a:latin typeface="Candara"/>
                <a:cs typeface="Candara"/>
              </a:rPr>
              <a:t>pl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e</a:t>
            </a:r>
            <a:r>
              <a:rPr sz="2667" dirty="0">
                <a:solidFill>
                  <a:srgbClr val="00B050"/>
                </a:solidFill>
                <a:latin typeface="Candara"/>
                <a:cs typeface="Candara"/>
              </a:rPr>
              <a:t>xi</a:t>
            </a:r>
            <a:r>
              <a:rPr sz="2667" spc="-13" dirty="0">
                <a:solidFill>
                  <a:srgbClr val="00B050"/>
                </a:solidFill>
                <a:latin typeface="Candara"/>
                <a:cs typeface="Candara"/>
              </a:rPr>
              <a:t>t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y</a:t>
            </a:r>
            <a:r>
              <a:rPr sz="2667" dirty="0">
                <a:solidFill>
                  <a:srgbClr val="00B050"/>
                </a:solidFill>
                <a:latin typeface="Candara"/>
                <a:cs typeface="Candara"/>
              </a:rPr>
              <a:t>/qu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e</a:t>
            </a:r>
            <a:r>
              <a:rPr sz="2667" dirty="0">
                <a:solidFill>
                  <a:srgbClr val="00B050"/>
                </a:solidFill>
                <a:latin typeface="Candara"/>
                <a:cs typeface="Candara"/>
              </a:rPr>
              <a:t>ri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e</a:t>
            </a:r>
            <a:r>
              <a:rPr sz="2667" dirty="0">
                <a:solidFill>
                  <a:srgbClr val="00B050"/>
                </a:solidFill>
                <a:latin typeface="Candara"/>
                <a:cs typeface="Candara"/>
              </a:rPr>
              <a:t>s  </a:t>
            </a:r>
            <a:r>
              <a:rPr sz="2667" dirty="0">
                <a:solidFill>
                  <a:srgbClr val="00B050"/>
                </a:solidFill>
                <a:latin typeface="Cambria Math"/>
                <a:cs typeface="Cambria Math"/>
              </a:rPr>
              <a:t>𝑞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854711" y="4288886"/>
            <a:ext cx="682412" cy="314113"/>
          </a:xfrm>
          <a:custGeom>
            <a:avLst/>
            <a:gdLst/>
            <a:ahLst/>
            <a:cxnLst/>
            <a:rect l="l" t="t" r="r" b="b"/>
            <a:pathLst>
              <a:path w="511809" h="235585">
                <a:moveTo>
                  <a:pt x="436332" y="0"/>
                </a:moveTo>
                <a:lnTo>
                  <a:pt x="432983" y="9549"/>
                </a:lnTo>
                <a:lnTo>
                  <a:pt x="446603" y="15459"/>
                </a:lnTo>
                <a:lnTo>
                  <a:pt x="458315" y="23641"/>
                </a:lnTo>
                <a:lnTo>
                  <a:pt x="482097" y="61565"/>
                </a:lnTo>
                <a:lnTo>
                  <a:pt x="489911" y="116457"/>
                </a:lnTo>
                <a:lnTo>
                  <a:pt x="489039" y="137208"/>
                </a:lnTo>
                <a:lnTo>
                  <a:pt x="475957" y="188019"/>
                </a:lnTo>
                <a:lnTo>
                  <a:pt x="446761" y="219784"/>
                </a:lnTo>
                <a:lnTo>
                  <a:pt x="433355" y="225722"/>
                </a:lnTo>
                <a:lnTo>
                  <a:pt x="436332" y="235272"/>
                </a:lnTo>
                <a:lnTo>
                  <a:pt x="481283" y="208564"/>
                </a:lnTo>
                <a:lnTo>
                  <a:pt x="506529" y="159261"/>
                </a:lnTo>
                <a:lnTo>
                  <a:pt x="511366" y="117698"/>
                </a:lnTo>
                <a:lnTo>
                  <a:pt x="510153" y="96129"/>
                </a:lnTo>
                <a:lnTo>
                  <a:pt x="500449" y="57899"/>
                </a:lnTo>
                <a:lnTo>
                  <a:pt x="468345" y="15084"/>
                </a:lnTo>
                <a:lnTo>
                  <a:pt x="453389" y="6158"/>
                </a:lnTo>
                <a:lnTo>
                  <a:pt x="436332" y="0"/>
                </a:lnTo>
                <a:close/>
              </a:path>
              <a:path w="511809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4"/>
                </a:lnTo>
                <a:lnTo>
                  <a:pt x="53034" y="211521"/>
                </a:lnTo>
                <a:lnTo>
                  <a:pt x="29303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7" y="46818"/>
                </a:lnTo>
                <a:lnTo>
                  <a:pt x="64813" y="15459"/>
                </a:lnTo>
                <a:lnTo>
                  <a:pt x="78381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723090" y="5054261"/>
            <a:ext cx="8132405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b="1" spc="-7" dirty="0">
                <a:latin typeface="Candara"/>
                <a:cs typeface="Candara"/>
              </a:rPr>
              <a:t>This work</a:t>
            </a:r>
            <a:r>
              <a:rPr sz="2667" spc="-7" dirty="0">
                <a:latin typeface="Candara"/>
                <a:cs typeface="Candara"/>
              </a:rPr>
              <a:t>: </a:t>
            </a:r>
            <a:r>
              <a:rPr sz="2667" spc="-7" dirty="0">
                <a:solidFill>
                  <a:srgbClr val="C55A11"/>
                </a:solidFill>
                <a:latin typeface="Candara"/>
                <a:cs typeface="Candara"/>
              </a:rPr>
              <a:t>time </a:t>
            </a:r>
            <a:r>
              <a:rPr sz="2667" spc="40" dirty="0">
                <a:solidFill>
                  <a:srgbClr val="C55A11"/>
                </a:solidFill>
                <a:latin typeface="Cambria Math"/>
                <a:cs typeface="Cambria Math"/>
              </a:rPr>
              <a:t>𝑡</a:t>
            </a:r>
            <a:r>
              <a:rPr sz="2667" spc="40" dirty="0">
                <a:latin typeface="Candara"/>
                <a:cs typeface="Candara"/>
              </a:rPr>
              <a:t>, </a:t>
            </a:r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data complexity/queries </a:t>
            </a:r>
            <a:r>
              <a:rPr sz="2667" spc="47" dirty="0">
                <a:solidFill>
                  <a:srgbClr val="00B050"/>
                </a:solidFill>
                <a:latin typeface="Cambria Math"/>
                <a:cs typeface="Cambria Math"/>
              </a:rPr>
              <a:t>𝑞</a:t>
            </a:r>
            <a:r>
              <a:rPr sz="2667" spc="47" dirty="0">
                <a:latin typeface="Candara"/>
                <a:cs typeface="Candara"/>
              </a:rPr>
              <a:t>,  </a:t>
            </a:r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memory</a:t>
            </a:r>
            <a:r>
              <a:rPr sz="2667" spc="-113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endParaRPr sz="2667" dirty="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856997" y="5139125"/>
            <a:ext cx="994833" cy="314113"/>
          </a:xfrm>
          <a:custGeom>
            <a:avLst/>
            <a:gdLst/>
            <a:ahLst/>
            <a:cxnLst/>
            <a:rect l="l" t="t" r="r" b="b"/>
            <a:pathLst>
              <a:path w="746125" h="235585">
                <a:moveTo>
                  <a:pt x="670965" y="0"/>
                </a:moveTo>
                <a:lnTo>
                  <a:pt x="667616" y="9550"/>
                </a:lnTo>
                <a:lnTo>
                  <a:pt x="681235" y="15460"/>
                </a:lnTo>
                <a:lnTo>
                  <a:pt x="692948" y="23642"/>
                </a:lnTo>
                <a:lnTo>
                  <a:pt x="716730" y="61566"/>
                </a:lnTo>
                <a:lnTo>
                  <a:pt x="724543" y="116458"/>
                </a:lnTo>
                <a:lnTo>
                  <a:pt x="723671" y="137208"/>
                </a:lnTo>
                <a:lnTo>
                  <a:pt x="710590" y="188019"/>
                </a:lnTo>
                <a:lnTo>
                  <a:pt x="681394" y="219785"/>
                </a:lnTo>
                <a:lnTo>
                  <a:pt x="667988" y="225722"/>
                </a:lnTo>
                <a:lnTo>
                  <a:pt x="670965" y="235272"/>
                </a:lnTo>
                <a:lnTo>
                  <a:pt x="715915" y="208564"/>
                </a:lnTo>
                <a:lnTo>
                  <a:pt x="741162" y="159261"/>
                </a:lnTo>
                <a:lnTo>
                  <a:pt x="745999" y="117698"/>
                </a:lnTo>
                <a:lnTo>
                  <a:pt x="744786" y="96129"/>
                </a:lnTo>
                <a:lnTo>
                  <a:pt x="735081" y="57899"/>
                </a:lnTo>
                <a:lnTo>
                  <a:pt x="702978" y="15084"/>
                </a:lnTo>
                <a:lnTo>
                  <a:pt x="688022" y="6158"/>
                </a:lnTo>
                <a:lnTo>
                  <a:pt x="670965" y="0"/>
                </a:lnTo>
                <a:close/>
              </a:path>
              <a:path w="746125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5"/>
                </a:lnTo>
                <a:lnTo>
                  <a:pt x="53034" y="211521"/>
                </a:lnTo>
                <a:lnTo>
                  <a:pt x="29303" y="172989"/>
                </a:lnTo>
                <a:lnTo>
                  <a:pt x="21455" y="116458"/>
                </a:lnTo>
                <a:lnTo>
                  <a:pt x="22327" y="96385"/>
                </a:lnTo>
                <a:lnTo>
                  <a:pt x="35407" y="46818"/>
                </a:lnTo>
                <a:lnTo>
                  <a:pt x="64813" y="15460"/>
                </a:lnTo>
                <a:lnTo>
                  <a:pt x="78381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9187827" y="4204885"/>
            <a:ext cx="2665505" cy="1282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472317" algn="l"/>
              </a:tabLst>
            </a:pPr>
            <a:r>
              <a:rPr sz="2667" spc="7" dirty="0">
                <a:latin typeface="Cambria Math"/>
                <a:cs typeface="Cambria Math"/>
              </a:rPr>
              <a:t>𝐀</a:t>
            </a:r>
            <a:r>
              <a:rPr sz="2667" dirty="0">
                <a:latin typeface="Cambria Math"/>
                <a:cs typeface="Cambria Math"/>
              </a:rPr>
              <a:t>𝐝𝐯 </a:t>
            </a:r>
            <a:r>
              <a:rPr sz="2667" spc="-80" dirty="0">
                <a:latin typeface="Cambria Math"/>
                <a:cs typeface="Cambria Math"/>
              </a:rPr>
              <a:t> </a:t>
            </a:r>
            <a:r>
              <a:rPr sz="2667" spc="60" dirty="0">
                <a:latin typeface="Cambria Math"/>
                <a:cs typeface="Cambria Math"/>
              </a:rPr>
              <a:t>𝑡</a:t>
            </a:r>
            <a:r>
              <a:rPr sz="2667" dirty="0">
                <a:latin typeface="Cambria Math"/>
                <a:cs typeface="Cambria Math"/>
              </a:rPr>
              <a:t>,</a:t>
            </a:r>
            <a:r>
              <a:rPr sz="2667" spc="-140" dirty="0">
                <a:latin typeface="Cambria Math"/>
                <a:cs typeface="Cambria Math"/>
              </a:rPr>
              <a:t> </a:t>
            </a:r>
            <a:r>
              <a:rPr sz="2667" dirty="0">
                <a:latin typeface="Cambria Math"/>
                <a:cs typeface="Cambria Math"/>
              </a:rPr>
              <a:t>𝑞	≤ </a:t>
            </a:r>
            <a:r>
              <a:rPr sz="2667" spc="152" dirty="0">
                <a:latin typeface="Cambria Math"/>
                <a:cs typeface="Cambria Math"/>
              </a:rPr>
              <a:t> </a:t>
            </a:r>
            <a:r>
              <a:rPr sz="2667" dirty="0">
                <a:latin typeface="Cambria Math"/>
                <a:cs typeface="Cambria Math"/>
              </a:rPr>
              <a:t>𝜖</a:t>
            </a:r>
          </a:p>
          <a:p>
            <a:pPr>
              <a:spcBef>
                <a:spcPts val="33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18626">
              <a:tabLst>
                <a:tab pos="1787269" algn="l"/>
              </a:tabLst>
            </a:pPr>
            <a:r>
              <a:rPr sz="2667" spc="7" dirty="0">
                <a:latin typeface="Cambria Math"/>
                <a:cs typeface="Cambria Math"/>
              </a:rPr>
              <a:t>𝐀</a:t>
            </a:r>
            <a:r>
              <a:rPr sz="2667" dirty="0">
                <a:latin typeface="Cambria Math"/>
                <a:cs typeface="Cambria Math"/>
              </a:rPr>
              <a:t>𝐝𝐯 </a:t>
            </a:r>
            <a:r>
              <a:rPr sz="2667" spc="-80" dirty="0">
                <a:latin typeface="Cambria Math"/>
                <a:cs typeface="Cambria Math"/>
              </a:rPr>
              <a:t> </a:t>
            </a:r>
            <a:r>
              <a:rPr sz="2667" spc="60" dirty="0">
                <a:latin typeface="Cambria Math"/>
                <a:cs typeface="Cambria Math"/>
              </a:rPr>
              <a:t>𝑡</a:t>
            </a:r>
            <a:r>
              <a:rPr sz="2667" dirty="0">
                <a:latin typeface="Cambria Math"/>
                <a:cs typeface="Cambria Math"/>
              </a:rPr>
              <a:t>,</a:t>
            </a:r>
            <a:r>
              <a:rPr sz="2667" spc="-140" dirty="0">
                <a:latin typeface="Cambria Math"/>
                <a:cs typeface="Cambria Math"/>
              </a:rPr>
              <a:t> </a:t>
            </a:r>
            <a:r>
              <a:rPr sz="2667" spc="73" dirty="0">
                <a:latin typeface="Cambria Math"/>
                <a:cs typeface="Cambria Math"/>
              </a:rPr>
              <a:t>𝑞</a:t>
            </a:r>
            <a:r>
              <a:rPr sz="2667" dirty="0">
                <a:latin typeface="Cambria Math"/>
                <a:cs typeface="Cambria Math"/>
              </a:rPr>
              <a:t>, </a:t>
            </a:r>
            <a:r>
              <a:rPr sz="2667" spc="-140" dirty="0">
                <a:latin typeface="Cambria Math"/>
                <a:cs typeface="Cambria Math"/>
              </a:rPr>
              <a:t> </a:t>
            </a:r>
            <a:r>
              <a:rPr sz="2667" dirty="0">
                <a:latin typeface="Cambria Math"/>
                <a:cs typeface="Cambria Math"/>
              </a:rPr>
              <a:t>𝑆	≤  𝜖</a:t>
            </a:r>
          </a:p>
        </p:txBody>
      </p:sp>
    </p:spTree>
    <p:extLst>
      <p:ext uri="{BB962C8B-B14F-4D97-AF65-F5344CB8AC3E}">
        <p14:creationId xmlns:p14="http://schemas.microsoft.com/office/powerpoint/2010/main" val="303361493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397" y="627897"/>
            <a:ext cx="5528737" cy="26170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998270" y="1116137"/>
            <a:ext cx="3280833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0400"/>
              </a:lnSpc>
            </a:pPr>
            <a:r>
              <a:rPr sz="2400" b="1" spc="-7" dirty="0">
                <a:solidFill>
                  <a:srgbClr val="548235"/>
                </a:solidFill>
                <a:latin typeface="Candara"/>
                <a:cs typeface="Candara"/>
              </a:rPr>
              <a:t>Time-memory tradeoffs  </a:t>
            </a:r>
            <a:r>
              <a:rPr sz="2400" spc="-7" dirty="0">
                <a:latin typeface="Candara"/>
                <a:cs typeface="Candara"/>
              </a:rPr>
              <a:t>for symmetric encryption  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[TT18, JT19, Dinur20,  </a:t>
            </a:r>
            <a:r>
              <a:rPr sz="2400" dirty="0">
                <a:solidFill>
                  <a:srgbClr val="FF0000"/>
                </a:solidFill>
                <a:latin typeface="Candara"/>
                <a:cs typeface="Candara"/>
              </a:rPr>
              <a:t>SS20]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7078" y="128692"/>
            <a:ext cx="159173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b="1" spc="-7" dirty="0">
                <a:solidFill>
                  <a:srgbClr val="C55A11"/>
                </a:solidFill>
                <a:latin typeface="Candara"/>
                <a:cs typeface="Candara"/>
              </a:rPr>
              <a:t>Prior</a:t>
            </a:r>
            <a:r>
              <a:rPr sz="2667" b="1" spc="-87" dirty="0">
                <a:solidFill>
                  <a:srgbClr val="C55A11"/>
                </a:solidFill>
                <a:latin typeface="Candara"/>
                <a:cs typeface="Candara"/>
              </a:rPr>
              <a:t> </a:t>
            </a:r>
            <a:r>
              <a:rPr sz="2667" b="1" spc="-7" dirty="0">
                <a:solidFill>
                  <a:srgbClr val="C55A11"/>
                </a:solidFill>
                <a:latin typeface="Candara"/>
                <a:cs typeface="Candara"/>
              </a:rPr>
              <a:t>work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23795" y="117527"/>
            <a:ext cx="2722880" cy="1469813"/>
          </a:xfrm>
          <a:custGeom>
            <a:avLst/>
            <a:gdLst/>
            <a:ahLst/>
            <a:cxnLst/>
            <a:rect l="l" t="t" r="r" b="b"/>
            <a:pathLst>
              <a:path w="2042160" h="1102360">
                <a:moveTo>
                  <a:pt x="158554" y="0"/>
                </a:moveTo>
                <a:lnTo>
                  <a:pt x="0" y="623175"/>
                </a:lnTo>
                <a:lnTo>
                  <a:pt x="1883063" y="1102282"/>
                </a:lnTo>
                <a:lnTo>
                  <a:pt x="2041617" y="479107"/>
                </a:lnTo>
                <a:lnTo>
                  <a:pt x="158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323795" y="117527"/>
            <a:ext cx="2722880" cy="1469813"/>
          </a:xfrm>
          <a:custGeom>
            <a:avLst/>
            <a:gdLst/>
            <a:ahLst/>
            <a:cxnLst/>
            <a:rect l="l" t="t" r="r" b="b"/>
            <a:pathLst>
              <a:path w="2042160" h="1102360">
                <a:moveTo>
                  <a:pt x="158554" y="0"/>
                </a:moveTo>
                <a:lnTo>
                  <a:pt x="2041617" y="479107"/>
                </a:lnTo>
                <a:lnTo>
                  <a:pt x="1883063" y="1102282"/>
                </a:lnTo>
                <a:lnTo>
                  <a:pt x="0" y="623175"/>
                </a:lnTo>
                <a:lnTo>
                  <a:pt x="158554" y="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 rot="840000">
            <a:off x="3581797" y="759886"/>
            <a:ext cx="219470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0"/>
              </a:lnSpc>
            </a:pPr>
            <a:r>
              <a:rPr sz="2800" spc="-9" baseline="1984" dirty="0">
                <a:solidFill>
                  <a:srgbClr val="FF0000"/>
                </a:solidFill>
                <a:latin typeface="Candara"/>
                <a:cs typeface="Candara"/>
              </a:rPr>
              <a:t>Focus:</a:t>
            </a:r>
            <a:r>
              <a:rPr sz="2800" spc="-200" baseline="1984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800" b="1" spc="-9" baseline="1984" dirty="0">
                <a:solidFill>
                  <a:srgbClr val="FF0000"/>
                </a:solidFill>
                <a:latin typeface="Candara"/>
                <a:cs typeface="Candara"/>
              </a:rPr>
              <a:t>confid</a:t>
            </a:r>
            <a:r>
              <a:rPr sz="1867" b="1" spc="-7" dirty="0">
                <a:solidFill>
                  <a:srgbClr val="FF0000"/>
                </a:solidFill>
                <a:latin typeface="Candara"/>
                <a:cs typeface="Candara"/>
              </a:rPr>
              <a:t>entiality</a:t>
            </a:r>
            <a:endParaRPr sz="1867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75771" y="847204"/>
            <a:ext cx="1448647" cy="384387"/>
          </a:xfrm>
          <a:custGeom>
            <a:avLst/>
            <a:gdLst/>
            <a:ahLst/>
            <a:cxnLst/>
            <a:rect l="l" t="t" r="r" b="b"/>
            <a:pathLst>
              <a:path w="1086485" h="288290">
                <a:moveTo>
                  <a:pt x="3131" y="0"/>
                </a:moveTo>
                <a:lnTo>
                  <a:pt x="0" y="12307"/>
                </a:lnTo>
                <a:lnTo>
                  <a:pt x="1083092" y="287878"/>
                </a:lnTo>
                <a:lnTo>
                  <a:pt x="1086224" y="275570"/>
                </a:lnTo>
                <a:lnTo>
                  <a:pt x="3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853960" y="5220273"/>
            <a:ext cx="1784827" cy="1520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445766" y="627897"/>
            <a:ext cx="5528737" cy="26170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7328640" y="1300479"/>
            <a:ext cx="3305387" cy="11003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2847"/>
              </a:lnSpc>
            </a:pPr>
            <a:r>
              <a:rPr sz="2400" b="1" spc="-7" dirty="0">
                <a:solidFill>
                  <a:srgbClr val="843C0C"/>
                </a:solidFill>
                <a:latin typeface="Candara"/>
                <a:cs typeface="Candara"/>
              </a:rPr>
              <a:t>Memory-tight</a:t>
            </a:r>
            <a:r>
              <a:rPr sz="2400" b="1" spc="-120" dirty="0">
                <a:solidFill>
                  <a:srgbClr val="843C0C"/>
                </a:solidFill>
                <a:latin typeface="Candara"/>
                <a:cs typeface="Candara"/>
              </a:rPr>
              <a:t> </a:t>
            </a:r>
            <a:r>
              <a:rPr sz="2400" b="1" spc="-7" dirty="0">
                <a:solidFill>
                  <a:srgbClr val="843C0C"/>
                </a:solidFill>
                <a:latin typeface="Candara"/>
                <a:cs typeface="Candara"/>
              </a:rPr>
              <a:t>reductions</a:t>
            </a:r>
            <a:endParaRPr sz="2400">
              <a:latin typeface="Candara"/>
              <a:cs typeface="Candara"/>
            </a:endParaRPr>
          </a:p>
          <a:p>
            <a:pPr marL="16933">
              <a:lnSpc>
                <a:spcPts val="2847"/>
              </a:lnSpc>
            </a:pP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[ACFK17, WMHT18,</a:t>
            </a:r>
            <a:r>
              <a:rPr sz="2400" spc="-8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GT20,</a:t>
            </a:r>
            <a:endParaRPr sz="2400">
              <a:latin typeface="Candara"/>
              <a:cs typeface="Candara"/>
            </a:endParaRPr>
          </a:p>
          <a:p>
            <a:pPr marL="16933">
              <a:spcBef>
                <a:spcPts val="60"/>
              </a:spcBef>
            </a:pP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Bhattacharya20]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65984" y="176511"/>
            <a:ext cx="2722880" cy="1469813"/>
          </a:xfrm>
          <a:custGeom>
            <a:avLst/>
            <a:gdLst/>
            <a:ahLst/>
            <a:cxnLst/>
            <a:rect l="l" t="t" r="r" b="b"/>
            <a:pathLst>
              <a:path w="2042159" h="1102360">
                <a:moveTo>
                  <a:pt x="158554" y="0"/>
                </a:moveTo>
                <a:lnTo>
                  <a:pt x="0" y="623176"/>
                </a:lnTo>
                <a:lnTo>
                  <a:pt x="1883063" y="1102282"/>
                </a:lnTo>
                <a:lnTo>
                  <a:pt x="2041617" y="479107"/>
                </a:lnTo>
                <a:lnTo>
                  <a:pt x="1585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8565984" y="176511"/>
            <a:ext cx="2722880" cy="1469813"/>
          </a:xfrm>
          <a:custGeom>
            <a:avLst/>
            <a:gdLst/>
            <a:ahLst/>
            <a:cxnLst/>
            <a:rect l="l" t="t" r="r" b="b"/>
            <a:pathLst>
              <a:path w="2042159" h="1102360">
                <a:moveTo>
                  <a:pt x="158554" y="0"/>
                </a:moveTo>
                <a:lnTo>
                  <a:pt x="2041617" y="479107"/>
                </a:lnTo>
                <a:lnTo>
                  <a:pt x="1883063" y="1102282"/>
                </a:lnTo>
                <a:lnTo>
                  <a:pt x="0" y="623175"/>
                </a:lnTo>
                <a:lnTo>
                  <a:pt x="158554" y="0"/>
                </a:lnTo>
                <a:close/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9766371" y="822619"/>
            <a:ext cx="1005840" cy="271780"/>
          </a:xfrm>
          <a:custGeom>
            <a:avLst/>
            <a:gdLst/>
            <a:ahLst/>
            <a:cxnLst/>
            <a:rect l="l" t="t" r="r" b="b"/>
            <a:pathLst>
              <a:path w="754379" h="203834">
                <a:moveTo>
                  <a:pt x="3130" y="0"/>
                </a:moveTo>
                <a:lnTo>
                  <a:pt x="0" y="12307"/>
                </a:lnTo>
                <a:lnTo>
                  <a:pt x="750779" y="203329"/>
                </a:lnTo>
                <a:lnTo>
                  <a:pt x="753911" y="191020"/>
                </a:lnTo>
                <a:lnTo>
                  <a:pt x="31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 rot="840000">
            <a:off x="9081399" y="681701"/>
            <a:ext cx="174926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67"/>
              </a:lnSpc>
            </a:pPr>
            <a:r>
              <a:rPr sz="2800" spc="-9" baseline="1984" dirty="0">
                <a:solidFill>
                  <a:srgbClr val="FF0000"/>
                </a:solidFill>
                <a:latin typeface="Candara"/>
                <a:cs typeface="Candara"/>
              </a:rPr>
              <a:t>Focus:</a:t>
            </a:r>
            <a:r>
              <a:rPr sz="2800" spc="-169" baseline="1984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1867" b="1" spc="-13" dirty="0">
                <a:solidFill>
                  <a:srgbClr val="FF0000"/>
                </a:solidFill>
                <a:latin typeface="Candara"/>
                <a:cs typeface="Candara"/>
              </a:rPr>
              <a:t>public-key</a:t>
            </a:r>
            <a:endParaRPr sz="1867">
              <a:latin typeface="Candara"/>
              <a:cs typeface="Candara"/>
            </a:endParaRPr>
          </a:p>
        </p:txBody>
      </p:sp>
      <p:sp>
        <p:nvSpPr>
          <p:cNvPr id="16" name="object 16"/>
          <p:cNvSpPr txBox="1"/>
          <p:nvPr/>
        </p:nvSpPr>
        <p:spPr>
          <a:xfrm rot="840000">
            <a:off x="9530679" y="965931"/>
            <a:ext cx="70804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33"/>
              </a:lnSpc>
            </a:pPr>
            <a:r>
              <a:rPr sz="1867" b="1" dirty="0">
                <a:solidFill>
                  <a:srgbClr val="FF0000"/>
                </a:solidFill>
                <a:latin typeface="Candara"/>
                <a:cs typeface="Candara"/>
              </a:rPr>
              <a:t>c</a:t>
            </a:r>
            <a:r>
              <a:rPr sz="1867" b="1" spc="-13" dirty="0">
                <a:solidFill>
                  <a:srgbClr val="FF0000"/>
                </a:solidFill>
                <a:latin typeface="Candara"/>
                <a:cs typeface="Candara"/>
              </a:rPr>
              <a:t>r</a:t>
            </a:r>
            <a:r>
              <a:rPr sz="1867" b="1" spc="-7" dirty="0">
                <a:solidFill>
                  <a:srgbClr val="FF0000"/>
                </a:solidFill>
                <a:latin typeface="Candara"/>
                <a:cs typeface="Candara"/>
              </a:rPr>
              <a:t>ypt</a:t>
            </a:r>
            <a:r>
              <a:rPr sz="1867" b="1" dirty="0">
                <a:solidFill>
                  <a:srgbClr val="FF0000"/>
                </a:solidFill>
                <a:latin typeface="Candara"/>
                <a:cs typeface="Candara"/>
              </a:rPr>
              <a:t>o</a:t>
            </a:r>
            <a:endParaRPr sz="1867">
              <a:latin typeface="Candara"/>
              <a:cs typeface="Candar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47695" y="1064020"/>
            <a:ext cx="644312" cy="179493"/>
          </a:xfrm>
          <a:custGeom>
            <a:avLst/>
            <a:gdLst/>
            <a:ahLst/>
            <a:cxnLst/>
            <a:rect l="l" t="t" r="r" b="b"/>
            <a:pathLst>
              <a:path w="483234" h="134619">
                <a:moveTo>
                  <a:pt x="3131" y="0"/>
                </a:moveTo>
                <a:lnTo>
                  <a:pt x="0" y="12307"/>
                </a:lnTo>
                <a:lnTo>
                  <a:pt x="480006" y="134435"/>
                </a:lnTo>
                <a:lnTo>
                  <a:pt x="483138" y="122127"/>
                </a:lnTo>
                <a:lnTo>
                  <a:pt x="313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1177881" y="3950207"/>
            <a:ext cx="9154160" cy="2495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dirty="0">
                <a:solidFill>
                  <a:srgbClr val="C55A11"/>
                </a:solidFill>
                <a:latin typeface="Candara"/>
                <a:cs typeface="Candara"/>
              </a:rPr>
              <a:t>This </a:t>
            </a:r>
            <a:r>
              <a:rPr sz="3200" b="1" spc="-7" dirty="0">
                <a:solidFill>
                  <a:srgbClr val="C55A11"/>
                </a:solidFill>
                <a:latin typeface="Candara"/>
                <a:cs typeface="Candara"/>
              </a:rPr>
              <a:t>work: </a:t>
            </a:r>
            <a:r>
              <a:rPr sz="3200" spc="-7" dirty="0">
                <a:latin typeface="Candara"/>
                <a:cs typeface="Candara"/>
              </a:rPr>
              <a:t>Time-memory tradeoffs for</a:t>
            </a:r>
            <a:r>
              <a:rPr sz="3200" spc="73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(nonce-based)</a:t>
            </a:r>
            <a:endParaRPr sz="3200">
              <a:latin typeface="Candara"/>
              <a:cs typeface="Candara"/>
            </a:endParaRPr>
          </a:p>
          <a:p>
            <a:pPr marL="16933">
              <a:spcBef>
                <a:spcPts val="33"/>
              </a:spcBef>
            </a:pPr>
            <a:r>
              <a:rPr sz="3200" b="1" spc="-7" dirty="0">
                <a:solidFill>
                  <a:srgbClr val="1F4E79"/>
                </a:solidFill>
                <a:latin typeface="Candara"/>
                <a:cs typeface="Candara"/>
              </a:rPr>
              <a:t>authenticated encryption</a:t>
            </a:r>
            <a:r>
              <a:rPr sz="3200" b="1" spc="47" dirty="0">
                <a:solidFill>
                  <a:srgbClr val="1F4E79"/>
                </a:solidFill>
                <a:latin typeface="Candara"/>
                <a:cs typeface="Candara"/>
              </a:rPr>
              <a:t> </a:t>
            </a:r>
            <a:r>
              <a:rPr sz="3200" b="1" spc="-7" dirty="0">
                <a:solidFill>
                  <a:srgbClr val="1F4E79"/>
                </a:solidFill>
                <a:latin typeface="Candara"/>
                <a:cs typeface="Candara"/>
              </a:rPr>
              <a:t>(AE)</a:t>
            </a:r>
            <a:endParaRPr sz="3200">
              <a:latin typeface="Candara"/>
              <a:cs typeface="Candara"/>
            </a:endParaRPr>
          </a:p>
          <a:p>
            <a:pPr marL="6079761">
              <a:spcBef>
                <a:spcPts val="2367"/>
              </a:spcBef>
            </a:pPr>
            <a:r>
              <a:rPr sz="2400" b="1" spc="-7" dirty="0">
                <a:solidFill>
                  <a:srgbClr val="00B050"/>
                </a:solidFill>
                <a:latin typeface="Arial"/>
                <a:cs typeface="Arial"/>
              </a:rPr>
              <a:t>Positive</a:t>
            </a:r>
            <a:r>
              <a:rPr sz="2400" b="1" spc="-127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  <a:p>
            <a:pPr marL="1758483">
              <a:lnSpc>
                <a:spcPts val="3173"/>
              </a:lnSpc>
              <a:spcBef>
                <a:spcPts val="373"/>
              </a:spcBef>
            </a:pPr>
            <a:r>
              <a:rPr sz="2667" b="1" spc="-7" dirty="0">
                <a:solidFill>
                  <a:srgbClr val="BF9000"/>
                </a:solidFill>
                <a:latin typeface="Candara"/>
                <a:cs typeface="Candara"/>
              </a:rPr>
              <a:t>Tl;dr:</a:t>
            </a:r>
            <a:endParaRPr sz="2667">
              <a:latin typeface="Candara"/>
              <a:cs typeface="Candara"/>
            </a:endParaRPr>
          </a:p>
          <a:p>
            <a:pPr marR="666310" algn="r">
              <a:lnSpc>
                <a:spcPts val="2853"/>
              </a:lnSpc>
            </a:pPr>
            <a:r>
              <a:rPr sz="2400" b="1" spc="-7" dirty="0">
                <a:solidFill>
                  <a:srgbClr val="FF0000"/>
                </a:solidFill>
                <a:latin typeface="Arial"/>
                <a:cs typeface="Arial"/>
              </a:rPr>
              <a:t>Negative</a:t>
            </a:r>
            <a:r>
              <a:rPr sz="2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b="1" spc="-7" dirty="0">
                <a:latin typeface="Arial"/>
                <a:cs typeface="Arial"/>
              </a:rPr>
              <a:t>results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64882" y="5395101"/>
            <a:ext cx="1271692" cy="400473"/>
          </a:xfrm>
          <a:custGeom>
            <a:avLst/>
            <a:gdLst/>
            <a:ahLst/>
            <a:cxnLst/>
            <a:rect l="l" t="t" r="r" b="b"/>
            <a:pathLst>
              <a:path w="953770" h="300354">
                <a:moveTo>
                  <a:pt x="877784" y="27446"/>
                </a:moveTo>
                <a:lnTo>
                  <a:pt x="0" y="281694"/>
                </a:lnTo>
                <a:lnTo>
                  <a:pt x="5300" y="299992"/>
                </a:lnTo>
                <a:lnTo>
                  <a:pt x="883084" y="45744"/>
                </a:lnTo>
                <a:lnTo>
                  <a:pt x="877784" y="27446"/>
                </a:lnTo>
                <a:close/>
              </a:path>
              <a:path w="953770" h="300354">
                <a:moveTo>
                  <a:pt x="944402" y="23913"/>
                </a:moveTo>
                <a:lnTo>
                  <a:pt x="889982" y="23913"/>
                </a:lnTo>
                <a:lnTo>
                  <a:pt x="895282" y="42211"/>
                </a:lnTo>
                <a:lnTo>
                  <a:pt x="883084" y="45744"/>
                </a:lnTo>
                <a:lnTo>
                  <a:pt x="891034" y="73191"/>
                </a:lnTo>
                <a:lnTo>
                  <a:pt x="944402" y="23913"/>
                </a:lnTo>
                <a:close/>
              </a:path>
              <a:path w="953770" h="300354">
                <a:moveTo>
                  <a:pt x="889982" y="23913"/>
                </a:moveTo>
                <a:lnTo>
                  <a:pt x="877784" y="27446"/>
                </a:lnTo>
                <a:lnTo>
                  <a:pt x="883084" y="45744"/>
                </a:lnTo>
                <a:lnTo>
                  <a:pt x="895282" y="42211"/>
                </a:lnTo>
                <a:lnTo>
                  <a:pt x="889982" y="23913"/>
                </a:lnTo>
                <a:close/>
              </a:path>
              <a:path w="953770" h="300354">
                <a:moveTo>
                  <a:pt x="869834" y="0"/>
                </a:moveTo>
                <a:lnTo>
                  <a:pt x="877784" y="27446"/>
                </a:lnTo>
                <a:lnTo>
                  <a:pt x="889982" y="23913"/>
                </a:lnTo>
                <a:lnTo>
                  <a:pt x="944402" y="23913"/>
                </a:lnTo>
                <a:lnTo>
                  <a:pt x="953626" y="15396"/>
                </a:lnTo>
                <a:lnTo>
                  <a:pt x="869834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5866525" y="6016555"/>
            <a:ext cx="1313180" cy="245533"/>
          </a:xfrm>
          <a:custGeom>
            <a:avLst/>
            <a:gdLst/>
            <a:ahLst/>
            <a:cxnLst/>
            <a:rect l="l" t="t" r="r" b="b"/>
            <a:pathLst>
              <a:path w="984885" h="184150">
                <a:moveTo>
                  <a:pt x="914977" y="108503"/>
                </a:moveTo>
                <a:lnTo>
                  <a:pt x="910721" y="136759"/>
                </a:lnTo>
                <a:lnTo>
                  <a:pt x="923281" y="138651"/>
                </a:lnTo>
                <a:lnTo>
                  <a:pt x="920442" y="157489"/>
                </a:lnTo>
                <a:lnTo>
                  <a:pt x="907599" y="157489"/>
                </a:lnTo>
                <a:lnTo>
                  <a:pt x="903627" y="183853"/>
                </a:lnTo>
                <a:lnTo>
                  <a:pt x="984652" y="157528"/>
                </a:lnTo>
                <a:lnTo>
                  <a:pt x="920442" y="157489"/>
                </a:lnTo>
                <a:lnTo>
                  <a:pt x="907884" y="155597"/>
                </a:lnTo>
                <a:lnTo>
                  <a:pt x="981907" y="155597"/>
                </a:lnTo>
                <a:lnTo>
                  <a:pt x="914977" y="108503"/>
                </a:lnTo>
                <a:close/>
              </a:path>
              <a:path w="984885" h="184150">
                <a:moveTo>
                  <a:pt x="910721" y="136759"/>
                </a:moveTo>
                <a:lnTo>
                  <a:pt x="907884" y="155597"/>
                </a:lnTo>
                <a:lnTo>
                  <a:pt x="920442" y="157489"/>
                </a:lnTo>
                <a:lnTo>
                  <a:pt x="923281" y="138651"/>
                </a:lnTo>
                <a:lnTo>
                  <a:pt x="910721" y="136759"/>
                </a:lnTo>
                <a:close/>
              </a:path>
              <a:path w="984885" h="184150">
                <a:moveTo>
                  <a:pt x="2837" y="0"/>
                </a:moveTo>
                <a:lnTo>
                  <a:pt x="0" y="18837"/>
                </a:lnTo>
                <a:lnTo>
                  <a:pt x="907884" y="155597"/>
                </a:lnTo>
                <a:lnTo>
                  <a:pt x="910721" y="136759"/>
                </a:lnTo>
                <a:lnTo>
                  <a:pt x="28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2961341" y="3429000"/>
            <a:ext cx="101600" cy="496147"/>
          </a:xfrm>
          <a:custGeom>
            <a:avLst/>
            <a:gdLst/>
            <a:ahLst/>
            <a:cxnLst/>
            <a:rect l="l" t="t" r="r" b="b"/>
            <a:pathLst>
              <a:path w="76200" h="372110">
                <a:moveTo>
                  <a:pt x="33337" y="295694"/>
                </a:moveTo>
                <a:lnTo>
                  <a:pt x="0" y="295694"/>
                </a:lnTo>
                <a:lnTo>
                  <a:pt x="38100" y="371894"/>
                </a:lnTo>
                <a:lnTo>
                  <a:pt x="69850" y="308394"/>
                </a:lnTo>
                <a:lnTo>
                  <a:pt x="33337" y="308394"/>
                </a:lnTo>
                <a:lnTo>
                  <a:pt x="33337" y="295694"/>
                </a:lnTo>
                <a:close/>
              </a:path>
              <a:path w="76200" h="372110">
                <a:moveTo>
                  <a:pt x="42862" y="0"/>
                </a:moveTo>
                <a:lnTo>
                  <a:pt x="33337" y="0"/>
                </a:lnTo>
                <a:lnTo>
                  <a:pt x="33337" y="308394"/>
                </a:lnTo>
                <a:lnTo>
                  <a:pt x="42862" y="308394"/>
                </a:lnTo>
                <a:lnTo>
                  <a:pt x="42862" y="0"/>
                </a:lnTo>
                <a:close/>
              </a:path>
              <a:path w="76200" h="372110">
                <a:moveTo>
                  <a:pt x="76200" y="295694"/>
                </a:moveTo>
                <a:lnTo>
                  <a:pt x="42862" y="295694"/>
                </a:lnTo>
                <a:lnTo>
                  <a:pt x="42862" y="308394"/>
                </a:lnTo>
                <a:lnTo>
                  <a:pt x="69850" y="308394"/>
                </a:lnTo>
                <a:lnTo>
                  <a:pt x="76200" y="295694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099177" y="3429000"/>
            <a:ext cx="101600" cy="496147"/>
          </a:xfrm>
          <a:custGeom>
            <a:avLst/>
            <a:gdLst/>
            <a:ahLst/>
            <a:cxnLst/>
            <a:rect l="l" t="t" r="r" b="b"/>
            <a:pathLst>
              <a:path w="76200" h="372110">
                <a:moveTo>
                  <a:pt x="33337" y="295694"/>
                </a:moveTo>
                <a:lnTo>
                  <a:pt x="0" y="295694"/>
                </a:lnTo>
                <a:lnTo>
                  <a:pt x="38100" y="371894"/>
                </a:lnTo>
                <a:lnTo>
                  <a:pt x="69850" y="308394"/>
                </a:lnTo>
                <a:lnTo>
                  <a:pt x="33337" y="308394"/>
                </a:lnTo>
                <a:lnTo>
                  <a:pt x="33337" y="295694"/>
                </a:lnTo>
                <a:close/>
              </a:path>
              <a:path w="76200" h="372110">
                <a:moveTo>
                  <a:pt x="42861" y="0"/>
                </a:moveTo>
                <a:lnTo>
                  <a:pt x="33336" y="0"/>
                </a:lnTo>
                <a:lnTo>
                  <a:pt x="33337" y="308394"/>
                </a:lnTo>
                <a:lnTo>
                  <a:pt x="42862" y="308394"/>
                </a:lnTo>
                <a:lnTo>
                  <a:pt x="42861" y="0"/>
                </a:lnTo>
                <a:close/>
              </a:path>
              <a:path w="76200" h="372110">
                <a:moveTo>
                  <a:pt x="76200" y="295694"/>
                </a:moveTo>
                <a:lnTo>
                  <a:pt x="42862" y="295694"/>
                </a:lnTo>
                <a:lnTo>
                  <a:pt x="42862" y="308394"/>
                </a:lnTo>
                <a:lnTo>
                  <a:pt x="69850" y="308394"/>
                </a:lnTo>
                <a:lnTo>
                  <a:pt x="76200" y="295694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7425291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spc="-7" dirty="0"/>
              <a:t>Nonce-based</a:t>
            </a:r>
            <a:r>
              <a:rPr spc="-87" dirty="0"/>
              <a:t> </a:t>
            </a:r>
            <a:r>
              <a:rPr dirty="0"/>
              <a:t>encryption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256829" y="575733"/>
            <a:ext cx="422232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NE=(NE.Kg, NE.Enc,</a:t>
            </a:r>
            <a:r>
              <a:rPr sz="2667" spc="-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NE.Dec)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2994" y="1515517"/>
            <a:ext cx="1540933" cy="483893"/>
          </a:xfrm>
          <a:prstGeom prst="rect">
            <a:avLst/>
          </a:prstGeom>
          <a:solidFill>
            <a:srgbClr val="92D050"/>
          </a:solidFill>
          <a:ln w="12700">
            <a:solidFill>
              <a:srgbClr val="002060"/>
            </a:solidFill>
          </a:ln>
        </p:spPr>
        <p:txBody>
          <a:bodyPr vert="horz" wrap="square" lIns="0" tIns="113453" rIns="0" bIns="0" rtlCol="0">
            <a:spAutoFit/>
          </a:bodyPr>
          <a:lstStyle/>
          <a:p>
            <a:pPr marL="324264">
              <a:spcBef>
                <a:spcPts val="893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NE.Kg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2625" y="2129466"/>
            <a:ext cx="101600" cy="392853"/>
          </a:xfrm>
          <a:custGeom>
            <a:avLst/>
            <a:gdLst/>
            <a:ahLst/>
            <a:cxnLst/>
            <a:rect l="l" t="t" r="r" b="b"/>
            <a:pathLst>
              <a:path w="76200" h="294639">
                <a:moveTo>
                  <a:pt x="33337" y="217887"/>
                </a:moveTo>
                <a:lnTo>
                  <a:pt x="0" y="217887"/>
                </a:lnTo>
                <a:lnTo>
                  <a:pt x="38100" y="294087"/>
                </a:lnTo>
                <a:lnTo>
                  <a:pt x="69850" y="230587"/>
                </a:lnTo>
                <a:lnTo>
                  <a:pt x="33337" y="230587"/>
                </a:lnTo>
                <a:lnTo>
                  <a:pt x="33337" y="217887"/>
                </a:lnTo>
                <a:close/>
              </a:path>
              <a:path w="76200" h="294639">
                <a:moveTo>
                  <a:pt x="42863" y="0"/>
                </a:moveTo>
                <a:lnTo>
                  <a:pt x="33338" y="0"/>
                </a:lnTo>
                <a:lnTo>
                  <a:pt x="33337" y="230587"/>
                </a:lnTo>
                <a:lnTo>
                  <a:pt x="42862" y="230587"/>
                </a:lnTo>
                <a:lnTo>
                  <a:pt x="42863" y="0"/>
                </a:lnTo>
                <a:close/>
              </a:path>
              <a:path w="76200" h="294639">
                <a:moveTo>
                  <a:pt x="76200" y="217887"/>
                </a:moveTo>
                <a:lnTo>
                  <a:pt x="42862" y="217887"/>
                </a:lnTo>
                <a:lnTo>
                  <a:pt x="42862" y="230587"/>
                </a:lnTo>
                <a:lnTo>
                  <a:pt x="69850" y="230587"/>
                </a:lnTo>
                <a:lnTo>
                  <a:pt x="76200" y="217887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434120" y="2515615"/>
            <a:ext cx="24722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38969" y="1629827"/>
            <a:ext cx="5517727" cy="994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0800"/>
              </a:lnSpc>
            </a:pPr>
            <a:r>
              <a:rPr sz="3200" spc="-7" dirty="0">
                <a:latin typeface="Candara"/>
                <a:cs typeface="Candara"/>
              </a:rPr>
              <a:t>Security holds only </a:t>
            </a:r>
            <a:r>
              <a:rPr sz="3200" dirty="0">
                <a:latin typeface="Candara"/>
                <a:cs typeface="Candara"/>
              </a:rPr>
              <a:t>if </a:t>
            </a:r>
            <a:r>
              <a:rPr sz="3200" spc="-7" dirty="0">
                <a:latin typeface="Candara"/>
                <a:cs typeface="Candara"/>
              </a:rPr>
              <a:t>encryption  </a:t>
            </a:r>
            <a:r>
              <a:rPr sz="3200" dirty="0">
                <a:latin typeface="Candara"/>
                <a:cs typeface="Candara"/>
              </a:rPr>
              <a:t>under </a:t>
            </a:r>
            <a:r>
              <a:rPr sz="3200" u="heavy" spc="-7" dirty="0">
                <a:latin typeface="Candara"/>
                <a:cs typeface="Candara"/>
              </a:rPr>
              <a:t>distinct</a:t>
            </a:r>
            <a:r>
              <a:rPr sz="3200" u="heavy" spc="-73" dirty="0">
                <a:latin typeface="Candara"/>
                <a:cs typeface="Candara"/>
              </a:rPr>
              <a:t> </a:t>
            </a:r>
            <a:r>
              <a:rPr sz="3200" u="heavy" dirty="0">
                <a:latin typeface="Candara"/>
                <a:cs typeface="Candara"/>
              </a:rPr>
              <a:t>nonces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494433" y="3601935"/>
            <a:ext cx="101600" cy="317500"/>
          </a:xfrm>
          <a:custGeom>
            <a:avLst/>
            <a:gdLst/>
            <a:ahLst/>
            <a:cxnLst/>
            <a:rect l="l" t="t" r="r" b="b"/>
            <a:pathLst>
              <a:path w="76200" h="238125">
                <a:moveTo>
                  <a:pt x="0" y="160582"/>
                </a:moveTo>
                <a:lnTo>
                  <a:pt x="36617" y="237505"/>
                </a:lnTo>
                <a:lnTo>
                  <a:pt x="69864" y="174109"/>
                </a:lnTo>
                <a:lnTo>
                  <a:pt x="42608" y="174109"/>
                </a:lnTo>
                <a:lnTo>
                  <a:pt x="33084" y="173925"/>
                </a:lnTo>
                <a:lnTo>
                  <a:pt x="33330" y="161227"/>
                </a:lnTo>
                <a:lnTo>
                  <a:pt x="0" y="160582"/>
                </a:lnTo>
                <a:close/>
              </a:path>
              <a:path w="76200" h="238125">
                <a:moveTo>
                  <a:pt x="33330" y="161227"/>
                </a:moveTo>
                <a:lnTo>
                  <a:pt x="33084" y="173925"/>
                </a:lnTo>
                <a:lnTo>
                  <a:pt x="42608" y="174109"/>
                </a:lnTo>
                <a:lnTo>
                  <a:pt x="42854" y="161412"/>
                </a:lnTo>
                <a:lnTo>
                  <a:pt x="33330" y="161227"/>
                </a:lnTo>
                <a:close/>
              </a:path>
              <a:path w="76200" h="238125">
                <a:moveTo>
                  <a:pt x="42854" y="161412"/>
                </a:moveTo>
                <a:lnTo>
                  <a:pt x="42608" y="174109"/>
                </a:lnTo>
                <a:lnTo>
                  <a:pt x="69864" y="174109"/>
                </a:lnTo>
                <a:lnTo>
                  <a:pt x="76184" y="162057"/>
                </a:lnTo>
                <a:lnTo>
                  <a:pt x="42854" y="161412"/>
                </a:lnTo>
                <a:close/>
              </a:path>
              <a:path w="76200" h="238125">
                <a:moveTo>
                  <a:pt x="36451" y="0"/>
                </a:moveTo>
                <a:lnTo>
                  <a:pt x="33330" y="161227"/>
                </a:lnTo>
                <a:lnTo>
                  <a:pt x="42854" y="161412"/>
                </a:lnTo>
                <a:lnTo>
                  <a:pt x="45975" y="184"/>
                </a:lnTo>
                <a:lnTo>
                  <a:pt x="36451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219678" y="4011383"/>
            <a:ext cx="590127" cy="101600"/>
          </a:xfrm>
          <a:custGeom>
            <a:avLst/>
            <a:gdLst/>
            <a:ahLst/>
            <a:cxnLst/>
            <a:rect l="l" t="t" r="r" b="b"/>
            <a:pathLst>
              <a:path w="442594" h="76200">
                <a:moveTo>
                  <a:pt x="365881" y="42862"/>
                </a:moveTo>
                <a:lnTo>
                  <a:pt x="365790" y="76198"/>
                </a:lnTo>
                <a:lnTo>
                  <a:pt x="432850" y="42896"/>
                </a:lnTo>
                <a:lnTo>
                  <a:pt x="378580" y="42896"/>
                </a:lnTo>
                <a:lnTo>
                  <a:pt x="365881" y="42862"/>
                </a:lnTo>
                <a:close/>
              </a:path>
              <a:path w="442594" h="76200">
                <a:moveTo>
                  <a:pt x="365907" y="33337"/>
                </a:moveTo>
                <a:lnTo>
                  <a:pt x="365881" y="42862"/>
                </a:lnTo>
                <a:lnTo>
                  <a:pt x="378580" y="42896"/>
                </a:lnTo>
                <a:lnTo>
                  <a:pt x="378607" y="33371"/>
                </a:lnTo>
                <a:lnTo>
                  <a:pt x="365907" y="33337"/>
                </a:lnTo>
                <a:close/>
              </a:path>
              <a:path w="442594" h="76200">
                <a:moveTo>
                  <a:pt x="365997" y="0"/>
                </a:moveTo>
                <a:lnTo>
                  <a:pt x="365907" y="33337"/>
                </a:lnTo>
                <a:lnTo>
                  <a:pt x="378607" y="33371"/>
                </a:lnTo>
                <a:lnTo>
                  <a:pt x="378580" y="42896"/>
                </a:lnTo>
                <a:lnTo>
                  <a:pt x="432850" y="42896"/>
                </a:lnTo>
                <a:lnTo>
                  <a:pt x="442093" y="38307"/>
                </a:lnTo>
                <a:lnTo>
                  <a:pt x="365997" y="0"/>
                </a:lnTo>
                <a:close/>
              </a:path>
              <a:path w="442594" h="76200">
                <a:moveTo>
                  <a:pt x="25" y="32341"/>
                </a:moveTo>
                <a:lnTo>
                  <a:pt x="0" y="41866"/>
                </a:lnTo>
                <a:lnTo>
                  <a:pt x="365881" y="42862"/>
                </a:lnTo>
                <a:lnTo>
                  <a:pt x="365907" y="33337"/>
                </a:lnTo>
                <a:lnTo>
                  <a:pt x="25" y="3234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203535" y="4371005"/>
            <a:ext cx="590127" cy="101600"/>
          </a:xfrm>
          <a:custGeom>
            <a:avLst/>
            <a:gdLst/>
            <a:ahLst/>
            <a:cxnLst/>
            <a:rect l="l" t="t" r="r" b="b"/>
            <a:pathLst>
              <a:path w="442594" h="76200">
                <a:moveTo>
                  <a:pt x="365881" y="42862"/>
                </a:moveTo>
                <a:lnTo>
                  <a:pt x="365790" y="76199"/>
                </a:lnTo>
                <a:lnTo>
                  <a:pt x="432851" y="42896"/>
                </a:lnTo>
                <a:lnTo>
                  <a:pt x="378581" y="42896"/>
                </a:lnTo>
                <a:lnTo>
                  <a:pt x="365881" y="42862"/>
                </a:lnTo>
                <a:close/>
              </a:path>
              <a:path w="442594" h="76200">
                <a:moveTo>
                  <a:pt x="365907" y="33337"/>
                </a:moveTo>
                <a:lnTo>
                  <a:pt x="365881" y="42862"/>
                </a:lnTo>
                <a:lnTo>
                  <a:pt x="378581" y="42896"/>
                </a:lnTo>
                <a:lnTo>
                  <a:pt x="378606" y="33371"/>
                </a:lnTo>
                <a:lnTo>
                  <a:pt x="365907" y="33337"/>
                </a:lnTo>
                <a:close/>
              </a:path>
              <a:path w="442594" h="76200">
                <a:moveTo>
                  <a:pt x="365997" y="0"/>
                </a:moveTo>
                <a:lnTo>
                  <a:pt x="365907" y="33337"/>
                </a:lnTo>
                <a:lnTo>
                  <a:pt x="378606" y="33371"/>
                </a:lnTo>
                <a:lnTo>
                  <a:pt x="378581" y="42896"/>
                </a:lnTo>
                <a:lnTo>
                  <a:pt x="432851" y="42896"/>
                </a:lnTo>
                <a:lnTo>
                  <a:pt x="442093" y="38307"/>
                </a:lnTo>
                <a:lnTo>
                  <a:pt x="365997" y="0"/>
                </a:lnTo>
                <a:close/>
              </a:path>
              <a:path w="442594" h="76200">
                <a:moveTo>
                  <a:pt x="25" y="32343"/>
                </a:moveTo>
                <a:lnTo>
                  <a:pt x="0" y="41868"/>
                </a:lnTo>
                <a:lnTo>
                  <a:pt x="365881" y="42862"/>
                </a:lnTo>
                <a:lnTo>
                  <a:pt x="365907" y="33337"/>
                </a:lnTo>
                <a:lnTo>
                  <a:pt x="25" y="32343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908846" y="3836416"/>
            <a:ext cx="293793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59">
              <a:lnSpc>
                <a:spcPts val="2867"/>
              </a:lnSpc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endParaRPr sz="2400">
              <a:latin typeface="Cambria Math"/>
              <a:cs typeface="Cambria Math"/>
            </a:endParaRPr>
          </a:p>
          <a:p>
            <a:pPr marL="16933">
              <a:lnSpc>
                <a:spcPts val="2867"/>
              </a:lnSpc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345846" y="4205879"/>
            <a:ext cx="590127" cy="101600"/>
          </a:xfrm>
          <a:custGeom>
            <a:avLst/>
            <a:gdLst/>
            <a:ahLst/>
            <a:cxnLst/>
            <a:rect l="l" t="t" r="r" b="b"/>
            <a:pathLst>
              <a:path w="442594" h="76200">
                <a:moveTo>
                  <a:pt x="365881" y="42862"/>
                </a:moveTo>
                <a:lnTo>
                  <a:pt x="365790" y="76200"/>
                </a:lnTo>
                <a:lnTo>
                  <a:pt x="432851" y="42896"/>
                </a:lnTo>
                <a:lnTo>
                  <a:pt x="378580" y="42896"/>
                </a:lnTo>
                <a:lnTo>
                  <a:pt x="365881" y="42862"/>
                </a:lnTo>
                <a:close/>
              </a:path>
              <a:path w="442594" h="76200">
                <a:moveTo>
                  <a:pt x="365906" y="33337"/>
                </a:moveTo>
                <a:lnTo>
                  <a:pt x="365881" y="42862"/>
                </a:lnTo>
                <a:lnTo>
                  <a:pt x="378580" y="42896"/>
                </a:lnTo>
                <a:lnTo>
                  <a:pt x="378607" y="33371"/>
                </a:lnTo>
                <a:lnTo>
                  <a:pt x="365906" y="33337"/>
                </a:lnTo>
                <a:close/>
              </a:path>
              <a:path w="442594" h="76200">
                <a:moveTo>
                  <a:pt x="365997" y="0"/>
                </a:moveTo>
                <a:lnTo>
                  <a:pt x="365906" y="33337"/>
                </a:lnTo>
                <a:lnTo>
                  <a:pt x="378607" y="33371"/>
                </a:lnTo>
                <a:lnTo>
                  <a:pt x="378580" y="42896"/>
                </a:lnTo>
                <a:lnTo>
                  <a:pt x="432851" y="42896"/>
                </a:lnTo>
                <a:lnTo>
                  <a:pt x="442093" y="38307"/>
                </a:lnTo>
                <a:lnTo>
                  <a:pt x="365997" y="0"/>
                </a:lnTo>
                <a:close/>
              </a:path>
              <a:path w="442594" h="76200">
                <a:moveTo>
                  <a:pt x="25" y="32343"/>
                </a:moveTo>
                <a:lnTo>
                  <a:pt x="0" y="41868"/>
                </a:lnTo>
                <a:lnTo>
                  <a:pt x="365881" y="42862"/>
                </a:lnTo>
                <a:lnTo>
                  <a:pt x="365906" y="33337"/>
                </a:lnTo>
                <a:lnTo>
                  <a:pt x="25" y="32343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 txBox="1"/>
          <p:nvPr/>
        </p:nvSpPr>
        <p:spPr>
          <a:xfrm>
            <a:off x="1795690" y="3218688"/>
            <a:ext cx="2439247" cy="16004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5304"/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endParaRPr sz="2400">
              <a:latin typeface="Cambria Math"/>
              <a:cs typeface="Cambria Math"/>
            </a:endParaRPr>
          </a:p>
          <a:p>
            <a:pPr>
              <a:spcBef>
                <a:spcPts val="27"/>
              </a:spcBef>
            </a:pPr>
            <a:endParaRPr sz="3200">
              <a:latin typeface="Times New Roman"/>
              <a:cs typeface="Times New Roman"/>
            </a:endParaRPr>
          </a:p>
          <a:p>
            <a:pPr marL="264153">
              <a:spcBef>
                <a:spcPts val="7"/>
              </a:spcBef>
              <a:tabLst>
                <a:tab pos="2239377" algn="l"/>
              </a:tabLst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NE.Enc 	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600" baseline="1543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3600" baseline="1543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25058" y="3947576"/>
            <a:ext cx="1540933" cy="486458"/>
          </a:xfrm>
          <a:prstGeom prst="rect">
            <a:avLst/>
          </a:prstGeom>
          <a:solidFill>
            <a:srgbClr val="EFF8E5"/>
          </a:solidFill>
          <a:ln w="12700">
            <a:solidFill>
              <a:srgbClr val="002060"/>
            </a:solidFill>
          </a:ln>
        </p:spPr>
        <p:txBody>
          <a:bodyPr vert="horz" wrap="square" lIns="0" tIns="115993" rIns="0" bIns="0" rtlCol="0">
            <a:spAutoFit/>
          </a:bodyPr>
          <a:lstStyle/>
          <a:p>
            <a:pPr marL="253147">
              <a:spcBef>
                <a:spcPts val="913"/>
              </a:spcBef>
            </a:pP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NE.Dec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824451" y="3668436"/>
            <a:ext cx="101600" cy="282787"/>
          </a:xfrm>
          <a:custGeom>
            <a:avLst/>
            <a:gdLst/>
            <a:ahLst/>
            <a:cxnLst/>
            <a:rect l="l" t="t" r="r" b="b"/>
            <a:pathLst>
              <a:path w="76200" h="212089">
                <a:moveTo>
                  <a:pt x="33337" y="135347"/>
                </a:moveTo>
                <a:lnTo>
                  <a:pt x="0" y="135347"/>
                </a:lnTo>
                <a:lnTo>
                  <a:pt x="38101" y="211546"/>
                </a:lnTo>
                <a:lnTo>
                  <a:pt x="69850" y="148046"/>
                </a:lnTo>
                <a:lnTo>
                  <a:pt x="33337" y="148046"/>
                </a:lnTo>
                <a:lnTo>
                  <a:pt x="33337" y="135347"/>
                </a:lnTo>
                <a:close/>
              </a:path>
              <a:path w="76200" h="212089">
                <a:moveTo>
                  <a:pt x="42862" y="135346"/>
                </a:moveTo>
                <a:lnTo>
                  <a:pt x="33337" y="135347"/>
                </a:lnTo>
                <a:lnTo>
                  <a:pt x="33337" y="148046"/>
                </a:lnTo>
                <a:lnTo>
                  <a:pt x="42862" y="148046"/>
                </a:lnTo>
                <a:lnTo>
                  <a:pt x="42862" y="135346"/>
                </a:lnTo>
                <a:close/>
              </a:path>
              <a:path w="76200" h="212089">
                <a:moveTo>
                  <a:pt x="76200" y="135346"/>
                </a:moveTo>
                <a:lnTo>
                  <a:pt x="42862" y="135346"/>
                </a:lnTo>
                <a:lnTo>
                  <a:pt x="42862" y="148046"/>
                </a:lnTo>
                <a:lnTo>
                  <a:pt x="69850" y="148046"/>
                </a:lnTo>
                <a:lnTo>
                  <a:pt x="76200" y="135346"/>
                </a:lnTo>
                <a:close/>
              </a:path>
              <a:path w="76200" h="212089">
                <a:moveTo>
                  <a:pt x="42862" y="0"/>
                </a:moveTo>
                <a:lnTo>
                  <a:pt x="33337" y="0"/>
                </a:lnTo>
                <a:lnTo>
                  <a:pt x="33337" y="135347"/>
                </a:lnTo>
                <a:lnTo>
                  <a:pt x="42862" y="135346"/>
                </a:lnTo>
                <a:lnTo>
                  <a:pt x="42862" y="0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745947" y="3239007"/>
            <a:ext cx="24722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528737" y="4009779"/>
            <a:ext cx="590127" cy="101600"/>
          </a:xfrm>
          <a:custGeom>
            <a:avLst/>
            <a:gdLst/>
            <a:ahLst/>
            <a:cxnLst/>
            <a:rect l="l" t="t" r="r" b="b"/>
            <a:pathLst>
              <a:path w="442595" h="76200">
                <a:moveTo>
                  <a:pt x="365881" y="42862"/>
                </a:moveTo>
                <a:lnTo>
                  <a:pt x="365790" y="76200"/>
                </a:lnTo>
                <a:lnTo>
                  <a:pt x="432851" y="42896"/>
                </a:lnTo>
                <a:lnTo>
                  <a:pt x="378580" y="42896"/>
                </a:lnTo>
                <a:lnTo>
                  <a:pt x="365881" y="42862"/>
                </a:lnTo>
                <a:close/>
              </a:path>
              <a:path w="442595" h="76200">
                <a:moveTo>
                  <a:pt x="365906" y="33337"/>
                </a:moveTo>
                <a:lnTo>
                  <a:pt x="365881" y="42862"/>
                </a:lnTo>
                <a:lnTo>
                  <a:pt x="378580" y="42896"/>
                </a:lnTo>
                <a:lnTo>
                  <a:pt x="378607" y="33371"/>
                </a:lnTo>
                <a:lnTo>
                  <a:pt x="365906" y="33337"/>
                </a:lnTo>
                <a:close/>
              </a:path>
              <a:path w="442595" h="76200">
                <a:moveTo>
                  <a:pt x="365997" y="0"/>
                </a:moveTo>
                <a:lnTo>
                  <a:pt x="365906" y="33337"/>
                </a:lnTo>
                <a:lnTo>
                  <a:pt x="378607" y="33371"/>
                </a:lnTo>
                <a:lnTo>
                  <a:pt x="378580" y="42896"/>
                </a:lnTo>
                <a:lnTo>
                  <a:pt x="432851" y="42896"/>
                </a:lnTo>
                <a:lnTo>
                  <a:pt x="442093" y="38307"/>
                </a:lnTo>
                <a:lnTo>
                  <a:pt x="365997" y="0"/>
                </a:lnTo>
                <a:close/>
              </a:path>
              <a:path w="442595" h="76200">
                <a:moveTo>
                  <a:pt x="25" y="32343"/>
                </a:moveTo>
                <a:lnTo>
                  <a:pt x="0" y="41868"/>
                </a:lnTo>
                <a:lnTo>
                  <a:pt x="365881" y="42862"/>
                </a:lnTo>
                <a:lnTo>
                  <a:pt x="365906" y="33337"/>
                </a:lnTo>
                <a:lnTo>
                  <a:pt x="25" y="32343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528737" y="4384837"/>
            <a:ext cx="590127" cy="101600"/>
          </a:xfrm>
          <a:custGeom>
            <a:avLst/>
            <a:gdLst/>
            <a:ahLst/>
            <a:cxnLst/>
            <a:rect l="l" t="t" r="r" b="b"/>
            <a:pathLst>
              <a:path w="442595" h="76200">
                <a:moveTo>
                  <a:pt x="365881" y="42862"/>
                </a:moveTo>
                <a:lnTo>
                  <a:pt x="365790" y="76200"/>
                </a:lnTo>
                <a:lnTo>
                  <a:pt x="432851" y="42896"/>
                </a:lnTo>
                <a:lnTo>
                  <a:pt x="378580" y="42896"/>
                </a:lnTo>
                <a:lnTo>
                  <a:pt x="365881" y="42862"/>
                </a:lnTo>
                <a:close/>
              </a:path>
              <a:path w="442595" h="76200">
                <a:moveTo>
                  <a:pt x="365906" y="33337"/>
                </a:moveTo>
                <a:lnTo>
                  <a:pt x="365881" y="42862"/>
                </a:lnTo>
                <a:lnTo>
                  <a:pt x="378580" y="42896"/>
                </a:lnTo>
                <a:lnTo>
                  <a:pt x="378607" y="33371"/>
                </a:lnTo>
                <a:lnTo>
                  <a:pt x="365906" y="33337"/>
                </a:lnTo>
                <a:close/>
              </a:path>
              <a:path w="442595" h="76200">
                <a:moveTo>
                  <a:pt x="365997" y="0"/>
                </a:moveTo>
                <a:lnTo>
                  <a:pt x="365906" y="33337"/>
                </a:lnTo>
                <a:lnTo>
                  <a:pt x="378607" y="33371"/>
                </a:lnTo>
                <a:lnTo>
                  <a:pt x="378580" y="42896"/>
                </a:lnTo>
                <a:lnTo>
                  <a:pt x="432851" y="42896"/>
                </a:lnTo>
                <a:lnTo>
                  <a:pt x="442093" y="38307"/>
                </a:lnTo>
                <a:lnTo>
                  <a:pt x="365997" y="0"/>
                </a:lnTo>
                <a:close/>
              </a:path>
              <a:path w="442595" h="76200">
                <a:moveTo>
                  <a:pt x="25" y="32341"/>
                </a:moveTo>
                <a:lnTo>
                  <a:pt x="0" y="41866"/>
                </a:lnTo>
                <a:lnTo>
                  <a:pt x="365881" y="42862"/>
                </a:lnTo>
                <a:lnTo>
                  <a:pt x="365906" y="33337"/>
                </a:lnTo>
                <a:lnTo>
                  <a:pt x="25" y="3234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7253948" y="3832352"/>
            <a:ext cx="257387" cy="7771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endParaRPr sz="2400">
              <a:latin typeface="Cambria Math"/>
              <a:cs typeface="Cambria Math"/>
            </a:endParaRPr>
          </a:p>
          <a:p>
            <a:pPr marL="25399">
              <a:spcBef>
                <a:spcPts val="253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665902" y="4256000"/>
            <a:ext cx="590127" cy="101600"/>
          </a:xfrm>
          <a:custGeom>
            <a:avLst/>
            <a:gdLst/>
            <a:ahLst/>
            <a:cxnLst/>
            <a:rect l="l" t="t" r="r" b="b"/>
            <a:pathLst>
              <a:path w="442595" h="76200">
                <a:moveTo>
                  <a:pt x="365881" y="42863"/>
                </a:moveTo>
                <a:lnTo>
                  <a:pt x="365790" y="76200"/>
                </a:lnTo>
                <a:lnTo>
                  <a:pt x="432851" y="42898"/>
                </a:lnTo>
                <a:lnTo>
                  <a:pt x="378581" y="42898"/>
                </a:lnTo>
                <a:lnTo>
                  <a:pt x="365881" y="42863"/>
                </a:lnTo>
                <a:close/>
              </a:path>
              <a:path w="442595" h="76200">
                <a:moveTo>
                  <a:pt x="365907" y="33338"/>
                </a:moveTo>
                <a:lnTo>
                  <a:pt x="365881" y="42863"/>
                </a:lnTo>
                <a:lnTo>
                  <a:pt x="378581" y="42898"/>
                </a:lnTo>
                <a:lnTo>
                  <a:pt x="378607" y="33373"/>
                </a:lnTo>
                <a:lnTo>
                  <a:pt x="365907" y="33338"/>
                </a:lnTo>
                <a:close/>
              </a:path>
              <a:path w="442595" h="76200">
                <a:moveTo>
                  <a:pt x="365998" y="0"/>
                </a:moveTo>
                <a:lnTo>
                  <a:pt x="365907" y="33338"/>
                </a:lnTo>
                <a:lnTo>
                  <a:pt x="378607" y="33373"/>
                </a:lnTo>
                <a:lnTo>
                  <a:pt x="378581" y="42898"/>
                </a:lnTo>
                <a:lnTo>
                  <a:pt x="432851" y="42898"/>
                </a:lnTo>
                <a:lnTo>
                  <a:pt x="442094" y="38308"/>
                </a:lnTo>
                <a:lnTo>
                  <a:pt x="365998" y="0"/>
                </a:lnTo>
                <a:close/>
              </a:path>
              <a:path w="442595" h="76200">
                <a:moveTo>
                  <a:pt x="26" y="32343"/>
                </a:moveTo>
                <a:lnTo>
                  <a:pt x="0" y="41868"/>
                </a:lnTo>
                <a:lnTo>
                  <a:pt x="365881" y="42863"/>
                </a:lnTo>
                <a:lnTo>
                  <a:pt x="365907" y="33338"/>
                </a:lnTo>
                <a:lnTo>
                  <a:pt x="26" y="32343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10410568" y="4104639"/>
            <a:ext cx="6544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/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⊥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63425" y="2965727"/>
            <a:ext cx="0" cy="210820"/>
          </a:xfrm>
          <a:custGeom>
            <a:avLst/>
            <a:gdLst/>
            <a:ahLst/>
            <a:cxnLst/>
            <a:rect l="l" t="t" r="r" b="b"/>
            <a:pathLst>
              <a:path h="158114">
                <a:moveTo>
                  <a:pt x="0" y="0"/>
                </a:moveTo>
                <a:lnTo>
                  <a:pt x="1" y="157700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563425" y="3054382"/>
            <a:ext cx="6299200" cy="1693"/>
          </a:xfrm>
          <a:custGeom>
            <a:avLst/>
            <a:gdLst/>
            <a:ahLst/>
            <a:cxnLst/>
            <a:rect l="l" t="t" r="r" b="b"/>
            <a:pathLst>
              <a:path w="4724400" h="1269">
                <a:moveTo>
                  <a:pt x="0" y="824"/>
                </a:moveTo>
                <a:lnTo>
                  <a:pt x="4724054" y="0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8862163" y="3054382"/>
            <a:ext cx="0" cy="197273"/>
          </a:xfrm>
          <a:custGeom>
            <a:avLst/>
            <a:gdLst/>
            <a:ahLst/>
            <a:cxnLst/>
            <a:rect l="l" t="t" r="r" b="b"/>
            <a:pathLst>
              <a:path h="147955">
                <a:moveTo>
                  <a:pt x="0" y="0"/>
                </a:moveTo>
                <a:lnTo>
                  <a:pt x="1" y="147851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5841556" y="4433211"/>
            <a:ext cx="1281853" cy="0"/>
          </a:xfrm>
          <a:custGeom>
            <a:avLst/>
            <a:gdLst/>
            <a:ahLst/>
            <a:cxnLst/>
            <a:rect l="l" t="t" r="r" b="b"/>
            <a:pathLst>
              <a:path w="961389">
                <a:moveTo>
                  <a:pt x="961381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5848420" y="4249044"/>
            <a:ext cx="0" cy="184573"/>
          </a:xfrm>
          <a:custGeom>
            <a:avLst/>
            <a:gdLst/>
            <a:ahLst/>
            <a:cxnLst/>
            <a:rect l="l" t="t" r="r" b="b"/>
            <a:pathLst>
              <a:path h="138429">
                <a:moveTo>
                  <a:pt x="0" y="138125"/>
                </a:moveTo>
                <a:lnTo>
                  <a:pt x="1" y="0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4389285" y="4245094"/>
            <a:ext cx="1440180" cy="11007"/>
          </a:xfrm>
          <a:custGeom>
            <a:avLst/>
            <a:gdLst/>
            <a:ahLst/>
            <a:cxnLst/>
            <a:rect l="l" t="t" r="r" b="b"/>
            <a:pathLst>
              <a:path w="1080135" h="8255">
                <a:moveTo>
                  <a:pt x="1079792" y="7696"/>
                </a:moveTo>
                <a:lnTo>
                  <a:pt x="0" y="0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873455" y="5108448"/>
            <a:ext cx="9891607" cy="1390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latin typeface="Candara"/>
                <a:cs typeface="Candara"/>
              </a:rPr>
              <a:t>Long </a:t>
            </a:r>
            <a:r>
              <a:rPr sz="3200" dirty="0">
                <a:latin typeface="Candara"/>
                <a:cs typeface="Candara"/>
              </a:rPr>
              <a:t>line </a:t>
            </a:r>
            <a:r>
              <a:rPr sz="3200" spc="-7" dirty="0">
                <a:latin typeface="Candara"/>
                <a:cs typeface="Candara"/>
              </a:rPr>
              <a:t>of work on </a:t>
            </a:r>
            <a:r>
              <a:rPr sz="3200" dirty="0">
                <a:latin typeface="Candara"/>
                <a:cs typeface="Candara"/>
              </a:rPr>
              <a:t>concrete </a:t>
            </a:r>
            <a:r>
              <a:rPr sz="3200" spc="-7" dirty="0">
                <a:latin typeface="Candara"/>
                <a:cs typeface="Candara"/>
              </a:rPr>
              <a:t>security of nonce-based</a:t>
            </a:r>
            <a:r>
              <a:rPr sz="3200" spc="10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AE</a:t>
            </a:r>
            <a:endParaRPr sz="3200">
              <a:latin typeface="Candara"/>
              <a:cs typeface="Candara"/>
            </a:endParaRPr>
          </a:p>
          <a:p>
            <a:pPr marL="386917">
              <a:lnSpc>
                <a:spcPts val="3140"/>
              </a:lnSpc>
              <a:spcBef>
                <a:spcPts val="147"/>
              </a:spcBef>
            </a:pPr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[BR00, </a:t>
            </a:r>
            <a:r>
              <a:rPr sz="2667" dirty="0">
                <a:solidFill>
                  <a:srgbClr val="FF0000"/>
                </a:solidFill>
                <a:latin typeface="Candara"/>
                <a:cs typeface="Candara"/>
              </a:rPr>
              <a:t>RBBK01, R02, RS06</a:t>
            </a:r>
            <a:r>
              <a:rPr sz="2667" spc="-10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667" dirty="0">
                <a:solidFill>
                  <a:srgbClr val="FF0000"/>
                </a:solidFill>
                <a:latin typeface="Candara"/>
                <a:cs typeface="Candara"/>
              </a:rPr>
              <a:t>…]</a:t>
            </a:r>
            <a:endParaRPr sz="2667">
              <a:latin typeface="Candara"/>
              <a:cs typeface="Candara"/>
            </a:endParaRPr>
          </a:p>
          <a:p>
            <a:pPr marL="16933">
              <a:lnSpc>
                <a:spcPts val="3780"/>
              </a:lnSpc>
            </a:pPr>
            <a:r>
              <a:rPr sz="3200" spc="-7" dirty="0">
                <a:latin typeface="Candara"/>
                <a:cs typeface="Candara"/>
              </a:rPr>
              <a:t>Can we </a:t>
            </a:r>
            <a:r>
              <a:rPr sz="3200" dirty="0">
                <a:latin typeface="Candara"/>
                <a:cs typeface="Candara"/>
              </a:rPr>
              <a:t>extend them to </a:t>
            </a:r>
            <a:r>
              <a:rPr sz="3200" spc="-7" dirty="0">
                <a:latin typeface="Candara"/>
                <a:cs typeface="Candara"/>
              </a:rPr>
              <a:t>consider</a:t>
            </a:r>
            <a:r>
              <a:rPr sz="320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memory?</a:t>
            </a:r>
            <a:endParaRPr sz="32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4141908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005" y="3154633"/>
            <a:ext cx="5655377" cy="35949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6117805" y="319879"/>
            <a:ext cx="574887" cy="376767"/>
          </a:xfrm>
          <a:custGeom>
            <a:avLst/>
            <a:gdLst/>
            <a:ahLst/>
            <a:cxnLst/>
            <a:rect l="l" t="t" r="r" b="b"/>
            <a:pathLst>
              <a:path w="431164" h="282575">
                <a:moveTo>
                  <a:pt x="340643" y="0"/>
                </a:moveTo>
                <a:lnTo>
                  <a:pt x="336624" y="11460"/>
                </a:lnTo>
                <a:lnTo>
                  <a:pt x="352968" y="18552"/>
                </a:lnTo>
                <a:lnTo>
                  <a:pt x="367023" y="28370"/>
                </a:lnTo>
                <a:lnTo>
                  <a:pt x="395560" y="73880"/>
                </a:lnTo>
                <a:lnTo>
                  <a:pt x="403895" y="115662"/>
                </a:lnTo>
                <a:lnTo>
                  <a:pt x="404936" y="139749"/>
                </a:lnTo>
                <a:lnTo>
                  <a:pt x="403890" y="164650"/>
                </a:lnTo>
                <a:lnTo>
                  <a:pt x="395519" y="207587"/>
                </a:lnTo>
                <a:lnTo>
                  <a:pt x="367042" y="253826"/>
                </a:lnTo>
                <a:lnTo>
                  <a:pt x="337071" y="270868"/>
                </a:lnTo>
                <a:lnTo>
                  <a:pt x="340643" y="282327"/>
                </a:lnTo>
                <a:lnTo>
                  <a:pt x="379152" y="264263"/>
                </a:lnTo>
                <a:lnTo>
                  <a:pt x="407466" y="232990"/>
                </a:lnTo>
                <a:lnTo>
                  <a:pt x="424880" y="191114"/>
                </a:lnTo>
                <a:lnTo>
                  <a:pt x="430684" y="141237"/>
                </a:lnTo>
                <a:lnTo>
                  <a:pt x="429229" y="115355"/>
                </a:lnTo>
                <a:lnTo>
                  <a:pt x="417582" y="69479"/>
                </a:lnTo>
                <a:lnTo>
                  <a:pt x="394486" y="32133"/>
                </a:lnTo>
                <a:lnTo>
                  <a:pt x="361111" y="7390"/>
                </a:lnTo>
                <a:lnTo>
                  <a:pt x="340643" y="0"/>
                </a:lnTo>
                <a:close/>
              </a:path>
              <a:path w="431164" h="282575">
                <a:moveTo>
                  <a:pt x="90040" y="0"/>
                </a:moveTo>
                <a:lnTo>
                  <a:pt x="51624" y="18101"/>
                </a:lnTo>
                <a:lnTo>
                  <a:pt x="23291" y="49485"/>
                </a:lnTo>
                <a:lnTo>
                  <a:pt x="5822" y="91436"/>
                </a:lnTo>
                <a:lnTo>
                  <a:pt x="0" y="141237"/>
                </a:lnTo>
                <a:lnTo>
                  <a:pt x="1451" y="167176"/>
                </a:lnTo>
                <a:lnTo>
                  <a:pt x="13059" y="213052"/>
                </a:lnTo>
                <a:lnTo>
                  <a:pt x="36100" y="250277"/>
                </a:lnTo>
                <a:lnTo>
                  <a:pt x="69511" y="274946"/>
                </a:lnTo>
                <a:lnTo>
                  <a:pt x="90040" y="282327"/>
                </a:lnTo>
                <a:lnTo>
                  <a:pt x="93612" y="270868"/>
                </a:lnTo>
                <a:lnTo>
                  <a:pt x="77525" y="263742"/>
                </a:lnTo>
                <a:lnTo>
                  <a:pt x="63642" y="253826"/>
                </a:lnTo>
                <a:lnTo>
                  <a:pt x="35165" y="207587"/>
                </a:lnTo>
                <a:lnTo>
                  <a:pt x="26793" y="164650"/>
                </a:lnTo>
                <a:lnTo>
                  <a:pt x="25746" y="139749"/>
                </a:lnTo>
                <a:lnTo>
                  <a:pt x="26793" y="115662"/>
                </a:lnTo>
                <a:lnTo>
                  <a:pt x="35165" y="73880"/>
                </a:lnTo>
                <a:lnTo>
                  <a:pt x="63754" y="28370"/>
                </a:lnTo>
                <a:lnTo>
                  <a:pt x="94058" y="11460"/>
                </a:lnTo>
                <a:lnTo>
                  <a:pt x="90040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2186" y="219455"/>
            <a:ext cx="7424164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5718244" algn="l"/>
                <a:tab pos="6285496" algn="l"/>
              </a:tabLst>
            </a:pPr>
            <a:r>
              <a:rPr sz="3200" dirty="0">
                <a:solidFill>
                  <a:srgbClr val="002060"/>
                </a:solidFill>
              </a:rPr>
              <a:t>Ex</a:t>
            </a:r>
            <a:r>
              <a:rPr sz="3200" spc="-7" dirty="0">
                <a:solidFill>
                  <a:srgbClr val="002060"/>
                </a:solidFill>
              </a:rPr>
              <a:t>am</a:t>
            </a:r>
            <a:r>
              <a:rPr sz="3200" spc="7" dirty="0">
                <a:solidFill>
                  <a:srgbClr val="002060"/>
                </a:solidFill>
              </a:rPr>
              <a:t>p</a:t>
            </a:r>
            <a:r>
              <a:rPr sz="3200" spc="-7" dirty="0">
                <a:solidFill>
                  <a:srgbClr val="002060"/>
                </a:solidFill>
              </a:rPr>
              <a:t>l</a:t>
            </a:r>
            <a:r>
              <a:rPr sz="3200" spc="7" dirty="0">
                <a:solidFill>
                  <a:srgbClr val="002060"/>
                </a:solidFill>
              </a:rPr>
              <a:t>e</a:t>
            </a:r>
            <a:r>
              <a:rPr sz="3200" dirty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sz="3200" spc="-13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3200" spc="-7" dirty="0">
                <a:solidFill>
                  <a:srgbClr val="002060"/>
                </a:solidFill>
                <a:latin typeface="Cambria Math"/>
                <a:cs typeface="Cambria Math"/>
              </a:rPr>
              <a:t>E.En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c(</a:t>
            </a:r>
            <a:r>
              <a:rPr sz="3200" spc="93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3200" spc="-1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80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3200" spc="-1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6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3200" spc="18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3200" spc="17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200" spc="-13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3600" spc="589" baseline="-15432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3600" baseline="-15432" dirty="0">
                <a:solidFill>
                  <a:srgbClr val="002060"/>
                </a:solidFill>
                <a:latin typeface="Cambria Math"/>
                <a:cs typeface="Cambria Math"/>
              </a:rPr>
              <a:t>	</a:t>
            </a:r>
            <a:r>
              <a:rPr sz="3200" dirty="0">
                <a:solidFill>
                  <a:srgbClr val="002060"/>
                </a:solidFill>
                <a:latin typeface="Cambria Math"/>
                <a:cs typeface="Cambria Math"/>
              </a:rPr>
              <a:t>𝑁	⊕  𝑀</a:t>
            </a:r>
            <a:endParaRPr sz="3200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201" y="1456420"/>
            <a:ext cx="11337713" cy="1679787"/>
          </a:xfrm>
          <a:custGeom>
            <a:avLst/>
            <a:gdLst/>
            <a:ahLst/>
            <a:cxnLst/>
            <a:rect l="l" t="t" r="r" b="b"/>
            <a:pathLst>
              <a:path w="8503285" h="1259839">
                <a:moveTo>
                  <a:pt x="0" y="0"/>
                </a:moveTo>
                <a:lnTo>
                  <a:pt x="8503199" y="0"/>
                </a:lnTo>
                <a:lnTo>
                  <a:pt x="8503199" y="1259575"/>
                </a:lnTo>
                <a:lnTo>
                  <a:pt x="0" y="1259575"/>
                </a:lnTo>
                <a:lnTo>
                  <a:pt x="0" y="0"/>
                </a:lnTo>
                <a:close/>
              </a:path>
            </a:pathLst>
          </a:custGeom>
          <a:solidFill>
            <a:srgbClr val="FAF0E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2682803" y="2306744"/>
            <a:ext cx="102954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00" b="1" spc="53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2600" b="1" spc="60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600" b="1" spc="53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</a:t>
            </a:r>
            <a:endParaRPr sz="4000" baseline="-20833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65395" y="2160693"/>
            <a:ext cx="64431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i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dr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35749" y="2394928"/>
            <a:ext cx="994833" cy="314113"/>
          </a:xfrm>
          <a:custGeom>
            <a:avLst/>
            <a:gdLst/>
            <a:ahLst/>
            <a:cxnLst/>
            <a:rect l="l" t="t" r="r" b="b"/>
            <a:pathLst>
              <a:path w="746125" h="235585">
                <a:moveTo>
                  <a:pt x="670966" y="0"/>
                </a:moveTo>
                <a:lnTo>
                  <a:pt x="667617" y="9550"/>
                </a:lnTo>
                <a:lnTo>
                  <a:pt x="681237" y="15460"/>
                </a:lnTo>
                <a:lnTo>
                  <a:pt x="692949" y="23642"/>
                </a:lnTo>
                <a:lnTo>
                  <a:pt x="716731" y="61565"/>
                </a:lnTo>
                <a:lnTo>
                  <a:pt x="724543" y="116457"/>
                </a:lnTo>
                <a:lnTo>
                  <a:pt x="723671" y="137208"/>
                </a:lnTo>
                <a:lnTo>
                  <a:pt x="710591" y="188019"/>
                </a:lnTo>
                <a:lnTo>
                  <a:pt x="681395" y="219785"/>
                </a:lnTo>
                <a:lnTo>
                  <a:pt x="667989" y="225723"/>
                </a:lnTo>
                <a:lnTo>
                  <a:pt x="670966" y="235272"/>
                </a:lnTo>
                <a:lnTo>
                  <a:pt x="715917" y="208564"/>
                </a:lnTo>
                <a:lnTo>
                  <a:pt x="741163" y="159261"/>
                </a:lnTo>
                <a:lnTo>
                  <a:pt x="746000" y="117698"/>
                </a:lnTo>
                <a:lnTo>
                  <a:pt x="744787" y="96129"/>
                </a:lnTo>
                <a:lnTo>
                  <a:pt x="735082" y="57899"/>
                </a:lnTo>
                <a:lnTo>
                  <a:pt x="702979" y="15084"/>
                </a:lnTo>
                <a:lnTo>
                  <a:pt x="688023" y="6158"/>
                </a:lnTo>
                <a:lnTo>
                  <a:pt x="670966" y="0"/>
                </a:lnTo>
                <a:close/>
              </a:path>
              <a:path w="746125" h="235585">
                <a:moveTo>
                  <a:pt x="75034" y="0"/>
                </a:moveTo>
                <a:lnTo>
                  <a:pt x="30165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7"/>
                </a:lnTo>
                <a:lnTo>
                  <a:pt x="22328" y="96385"/>
                </a:lnTo>
                <a:lnTo>
                  <a:pt x="35408" y="46818"/>
                </a:lnTo>
                <a:lnTo>
                  <a:pt x="64814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4029596" y="2311061"/>
            <a:ext cx="129540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024441" algn="l"/>
              </a:tabLst>
            </a:pP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	≤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95439" y="2555392"/>
            <a:ext cx="1371600" cy="0"/>
          </a:xfrm>
          <a:custGeom>
            <a:avLst/>
            <a:gdLst/>
            <a:ahLst/>
            <a:cxnLst/>
            <a:rect l="l" t="t" r="r" b="b"/>
            <a:pathLst>
              <a:path w="1028700">
                <a:moveTo>
                  <a:pt x="0" y="0"/>
                </a:moveTo>
                <a:lnTo>
                  <a:pt x="1028700" y="0"/>
                </a:lnTo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5385363" y="2055028"/>
            <a:ext cx="165938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 ⋅ 𝑞 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log</a:t>
            </a:r>
            <a:r>
              <a:rPr sz="2667" spc="-27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endParaRPr sz="2667" dirty="0">
              <a:latin typeface="Cambria Math"/>
              <a:cs typeface="Cambria Math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object 12"/>
              <p:cNvSpPr txBox="1"/>
              <p:nvPr/>
            </p:nvSpPr>
            <p:spPr>
              <a:xfrm>
                <a:off x="5885574" y="2432981"/>
                <a:ext cx="387773" cy="60138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16933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pc="9" baseline="-16666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Cambria Math"/>
                        </a:rPr>
                        <m:t>2</m:t>
                      </m:r>
                      <m:r>
                        <a:rPr lang="en-US" sz="2000" b="0" i="1" spc="727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/>
                        </a:rPr>
                        <m:t>𝑛</m:t>
                      </m:r>
                    </m:oMath>
                  </m:oMathPara>
                </a14:m>
                <a:endParaRPr sz="2000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12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5574" y="2432981"/>
                <a:ext cx="387773" cy="6013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bject 13"/>
          <p:cNvSpPr txBox="1"/>
          <p:nvPr/>
        </p:nvSpPr>
        <p:spPr>
          <a:xfrm>
            <a:off x="6828591" y="2311060"/>
            <a:ext cx="1127759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+</a:t>
            </a:r>
            <a:r>
              <a:rPr sz="2667" spc="-10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900" b="1" spc="59" baseline="1424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r>
              <a:rPr sz="4000" spc="59" baseline="-26388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endParaRPr sz="4000" baseline="-26388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740452" y="2111925"/>
            <a:ext cx="55033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p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r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p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17673" y="2394928"/>
            <a:ext cx="994833" cy="314113"/>
          </a:xfrm>
          <a:custGeom>
            <a:avLst/>
            <a:gdLst/>
            <a:ahLst/>
            <a:cxnLst/>
            <a:rect l="l" t="t" r="r" b="b"/>
            <a:pathLst>
              <a:path w="746125" h="235585">
                <a:moveTo>
                  <a:pt x="670966" y="0"/>
                </a:moveTo>
                <a:lnTo>
                  <a:pt x="667617" y="9550"/>
                </a:lnTo>
                <a:lnTo>
                  <a:pt x="681236" y="15460"/>
                </a:lnTo>
                <a:lnTo>
                  <a:pt x="692948" y="23642"/>
                </a:lnTo>
                <a:lnTo>
                  <a:pt x="716730" y="61565"/>
                </a:lnTo>
                <a:lnTo>
                  <a:pt x="724543" y="116457"/>
                </a:lnTo>
                <a:lnTo>
                  <a:pt x="723671" y="137208"/>
                </a:lnTo>
                <a:lnTo>
                  <a:pt x="710591" y="188019"/>
                </a:lnTo>
                <a:lnTo>
                  <a:pt x="681395" y="219785"/>
                </a:lnTo>
                <a:lnTo>
                  <a:pt x="667989" y="225723"/>
                </a:lnTo>
                <a:lnTo>
                  <a:pt x="670966" y="235272"/>
                </a:lnTo>
                <a:lnTo>
                  <a:pt x="715916" y="208564"/>
                </a:lnTo>
                <a:lnTo>
                  <a:pt x="741163" y="159261"/>
                </a:lnTo>
                <a:lnTo>
                  <a:pt x="746000" y="117698"/>
                </a:lnTo>
                <a:lnTo>
                  <a:pt x="744787" y="96129"/>
                </a:lnTo>
                <a:lnTo>
                  <a:pt x="735082" y="57899"/>
                </a:lnTo>
                <a:lnTo>
                  <a:pt x="702979" y="15084"/>
                </a:lnTo>
                <a:lnTo>
                  <a:pt x="688023" y="6158"/>
                </a:lnTo>
                <a:lnTo>
                  <a:pt x="670966" y="0"/>
                </a:lnTo>
                <a:close/>
              </a:path>
              <a:path w="746125" h="235585">
                <a:moveTo>
                  <a:pt x="75034" y="0"/>
                </a:moveTo>
                <a:lnTo>
                  <a:pt x="30165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7"/>
                </a:lnTo>
                <a:lnTo>
                  <a:pt x="22328" y="96385"/>
                </a:lnTo>
                <a:lnTo>
                  <a:pt x="35408" y="46818"/>
                </a:lnTo>
                <a:lnTo>
                  <a:pt x="64814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411518" y="2311060"/>
            <a:ext cx="98805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32185" y="1064768"/>
            <a:ext cx="6512560" cy="10362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indr </a:t>
            </a:r>
            <a:r>
              <a:rPr sz="2400" dirty="0">
                <a:solidFill>
                  <a:srgbClr val="FF0000"/>
                </a:solidFill>
                <a:latin typeface="Candara"/>
                <a:cs typeface="Candara"/>
              </a:rPr>
              <a:t>= 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indistinguishability from random</a:t>
            </a:r>
            <a:r>
              <a:rPr sz="2400" spc="-2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ciphertexts</a:t>
            </a:r>
            <a:endParaRPr sz="2400">
              <a:latin typeface="Candara"/>
              <a:cs typeface="Candara"/>
            </a:endParaRPr>
          </a:p>
          <a:p>
            <a:pPr marL="138849">
              <a:spcBef>
                <a:spcPts val="2000"/>
              </a:spcBef>
            </a:pP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Theorem. [JT19 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+</a:t>
            </a:r>
            <a:r>
              <a:rPr sz="2667" b="1" spc="-53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Dinur20]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68744" y="258740"/>
            <a:ext cx="372165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E = </a:t>
            </a:r>
            <a:r>
              <a:rPr sz="2667" spc="13" dirty="0">
                <a:solidFill>
                  <a:srgbClr val="002060"/>
                </a:solidFill>
                <a:latin typeface="Cambria Math"/>
                <a:cs typeface="Cambria Math"/>
              </a:rPr>
              <a:t>𝑛</a:t>
            </a:r>
            <a:r>
              <a:rPr sz="2667" spc="13" dirty="0">
                <a:solidFill>
                  <a:srgbClr val="002060"/>
                </a:solidFill>
                <a:latin typeface="Candara"/>
                <a:cs typeface="Candara"/>
              </a:rPr>
              <a:t>-bit </a:t>
            </a:r>
            <a:r>
              <a:rPr sz="2667" spc="-7" dirty="0">
                <a:solidFill>
                  <a:srgbClr val="002060"/>
                </a:solidFill>
                <a:latin typeface="Candara"/>
                <a:cs typeface="Candara"/>
              </a:rPr>
              <a:t>block  cipher</a:t>
            </a:r>
            <a:endParaRPr sz="2667" dirty="0">
              <a:latin typeface="Candara"/>
              <a:cs typeface="Candar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87858" y="5724491"/>
            <a:ext cx="4000500" cy="0"/>
          </a:xfrm>
          <a:custGeom>
            <a:avLst/>
            <a:gdLst/>
            <a:ahLst/>
            <a:cxnLst/>
            <a:rect l="l" t="t" r="r" b="b"/>
            <a:pathLst>
              <a:path w="3000375">
                <a:moveTo>
                  <a:pt x="0" y="0"/>
                </a:moveTo>
                <a:lnTo>
                  <a:pt x="3000363" y="1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150352" y="3760133"/>
            <a:ext cx="0" cy="2105660"/>
          </a:xfrm>
          <a:custGeom>
            <a:avLst/>
            <a:gdLst/>
            <a:ahLst/>
            <a:cxnLst/>
            <a:rect l="l" t="t" r="r" b="b"/>
            <a:pathLst>
              <a:path h="1579245">
                <a:moveTo>
                  <a:pt x="0" y="1578887"/>
                </a:moveTo>
                <a:lnTo>
                  <a:pt x="1" y="0"/>
                </a:lnTo>
              </a:path>
            </a:pathLst>
          </a:custGeom>
          <a:ln w="9525">
            <a:solidFill>
              <a:srgbClr val="3F6EC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741524" y="4530004"/>
            <a:ext cx="21336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37984" y="5716693"/>
            <a:ext cx="21674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255337" y="5062388"/>
            <a:ext cx="97874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B050"/>
                </a:solidFill>
                <a:latin typeface="Candara"/>
                <a:cs typeface="Candara"/>
              </a:rPr>
              <a:t>sec</a:t>
            </a:r>
            <a:r>
              <a:rPr sz="2667" dirty="0">
                <a:solidFill>
                  <a:srgbClr val="00B050"/>
                </a:solidFill>
                <a:latin typeface="Candara"/>
                <a:cs typeface="Candara"/>
              </a:rPr>
              <a:t>ure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158859" y="4440596"/>
            <a:ext cx="12369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insecure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19492" y="3819205"/>
            <a:ext cx="3233797" cy="1760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 txBox="1"/>
          <p:nvPr/>
        </p:nvSpPr>
        <p:spPr>
          <a:xfrm>
            <a:off x="6501765" y="5072033"/>
            <a:ext cx="4834467" cy="994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>
              <a:lnSpc>
                <a:spcPct val="100800"/>
              </a:lnSpc>
            </a:pPr>
            <a:r>
              <a:rPr sz="3200" b="1" spc="-7" dirty="0">
                <a:latin typeface="Candara"/>
                <a:cs typeface="Candara"/>
              </a:rPr>
              <a:t>Goal</a:t>
            </a:r>
            <a:r>
              <a:rPr sz="3200" spc="-7" dirty="0">
                <a:latin typeface="Candara"/>
                <a:cs typeface="Candara"/>
              </a:rPr>
              <a:t>: similar results for </a:t>
            </a:r>
            <a:r>
              <a:rPr sz="3200" b="1" dirty="0">
                <a:solidFill>
                  <a:srgbClr val="1F4E79"/>
                </a:solidFill>
                <a:latin typeface="Candara"/>
                <a:cs typeface="Candara"/>
              </a:rPr>
              <a:t>AE  security</a:t>
            </a:r>
            <a:r>
              <a:rPr sz="3200" dirty="0">
                <a:latin typeface="Candara"/>
                <a:cs typeface="Candara"/>
              </a:rPr>
              <a:t>? (like </a:t>
            </a:r>
            <a:r>
              <a:rPr sz="3200" b="1" spc="-7" dirty="0">
                <a:latin typeface="Candara"/>
                <a:cs typeface="Candara"/>
              </a:rPr>
              <a:t>GCM</a:t>
            </a:r>
            <a:r>
              <a:rPr sz="3200" b="1" spc="-80" dirty="0">
                <a:latin typeface="Candara"/>
                <a:cs typeface="Candara"/>
              </a:rPr>
              <a:t> </a:t>
            </a:r>
            <a:r>
              <a:rPr sz="3200" spc="-7" dirty="0">
                <a:solidFill>
                  <a:srgbClr val="FF0000"/>
                </a:solidFill>
                <a:latin typeface="Candara"/>
                <a:cs typeface="Candara"/>
              </a:rPr>
              <a:t>[MV04]</a:t>
            </a:r>
            <a:r>
              <a:rPr sz="3200" spc="-7" dirty="0">
                <a:latin typeface="Candara"/>
                <a:cs typeface="Candara"/>
              </a:rPr>
              <a:t>)</a:t>
            </a:r>
            <a:endParaRPr sz="3200">
              <a:latin typeface="Candara"/>
              <a:cs typeface="Candar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80000" y="2891284"/>
            <a:ext cx="802640" cy="538480"/>
          </a:xfrm>
          <a:custGeom>
            <a:avLst/>
            <a:gdLst/>
            <a:ahLst/>
            <a:cxnLst/>
            <a:rect l="l" t="t" r="r" b="b"/>
            <a:pathLst>
              <a:path w="601979" h="403860">
                <a:moveTo>
                  <a:pt x="601980" y="0"/>
                </a:moveTo>
                <a:lnTo>
                  <a:pt x="0" y="403286"/>
                </a:lnTo>
              </a:path>
            </a:pathLst>
          </a:custGeom>
          <a:ln w="9525">
            <a:solidFill>
              <a:srgbClr val="70AD4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11740415" y="4138737"/>
            <a:ext cx="15240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object 29"/>
              <p:cNvSpPr txBox="1"/>
              <p:nvPr/>
            </p:nvSpPr>
            <p:spPr>
              <a:xfrm>
                <a:off x="5385363" y="3186176"/>
                <a:ext cx="6522692" cy="946413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406390"/>
                <a:r>
                  <a:rPr lang="en-US" sz="2400" dirty="0" smtClean="0">
                    <a:solidFill>
                      <a:srgbClr val="002060"/>
                    </a:solidFill>
                    <a:latin typeface="Cambria Math"/>
                    <a:cs typeface="Cambria Math"/>
                  </a:rPr>
                  <a:t>𝑡 </a:t>
                </a:r>
                <a:r>
                  <a:rPr lang="en-US" sz="2400" dirty="0">
                    <a:latin typeface="Candara"/>
                    <a:cs typeface="Candara"/>
                  </a:rPr>
                  <a:t>= </a:t>
                </a:r>
                <a:r>
                  <a:rPr lang="en-US" sz="2400" spc="-7" dirty="0">
                    <a:latin typeface="Candara"/>
                    <a:cs typeface="Candara"/>
                  </a:rPr>
                  <a:t>time,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cs typeface="Cambria Math"/>
                  </a:rPr>
                  <a:t>𝑞 </a:t>
                </a:r>
                <a:r>
                  <a:rPr lang="en-US" sz="2400" dirty="0">
                    <a:latin typeface="Cambria Math"/>
                    <a:cs typeface="Cambria Math"/>
                  </a:rPr>
                  <a:t>= </a:t>
                </a:r>
                <a:r>
                  <a:rPr lang="en-US" sz="2400" dirty="0">
                    <a:latin typeface="Candara"/>
                    <a:cs typeface="Candara"/>
                  </a:rPr>
                  <a:t># </a:t>
                </a:r>
                <a:r>
                  <a:rPr lang="en-US" sz="2400" spc="-7" dirty="0">
                    <a:latin typeface="Candara"/>
                    <a:cs typeface="Candara"/>
                  </a:rPr>
                  <a:t>encryptions, </a:t>
                </a:r>
                <a:r>
                  <a:rPr lang="en-US" sz="2400" dirty="0">
                    <a:solidFill>
                      <a:srgbClr val="002060"/>
                    </a:solidFill>
                    <a:latin typeface="Cambria Math"/>
                    <a:cs typeface="Cambria Math"/>
                  </a:rPr>
                  <a:t>𝑆 </a:t>
                </a:r>
                <a:r>
                  <a:rPr lang="en-US" sz="2400" dirty="0">
                    <a:latin typeface="Cambria Math"/>
                    <a:cs typeface="Cambria Math"/>
                  </a:rPr>
                  <a:t>=  </a:t>
                </a:r>
                <a:r>
                  <a:rPr lang="en-US" sz="2400" spc="-7" dirty="0">
                    <a:latin typeface="Candara"/>
                    <a:cs typeface="Candara"/>
                  </a:rPr>
                  <a:t>memory</a:t>
                </a:r>
                <a:endParaRPr lang="en-US" sz="2400" dirty="0">
                  <a:latin typeface="Candara"/>
                  <a:cs typeface="Candara"/>
                </a:endParaRPr>
              </a:p>
              <a:p>
                <a:pPr marR="6773" algn="r">
                  <a:lnSpc>
                    <a:spcPts val="1640"/>
                  </a:lnSpc>
                </a:pPr>
                <a:endParaRPr lang="en-US" sz="1600" dirty="0">
                  <a:latin typeface="Cambria Math"/>
                  <a:cs typeface="Cambria Math"/>
                </a:endParaRPr>
              </a:p>
              <a:p>
                <a:pPr marR="17780" algn="r">
                  <a:lnSpc>
                    <a:spcPts val="2920"/>
                  </a:lnSpc>
                </a:pPr>
                <a:r>
                  <a:rPr lang="en-US" sz="2667" spc="-7" dirty="0">
                    <a:latin typeface="Candara"/>
                    <a:cs typeface="Candara"/>
                  </a:rPr>
                  <a:t>e.g. </a:t>
                </a:r>
                <a:r>
                  <a:rPr lang="en-US" sz="2667" spc="-7" dirty="0">
                    <a:latin typeface="Candara"/>
                    <a:cs typeface="Candara"/>
                  </a:rPr>
                  <a:t>beyond-birthday security for</a:t>
                </a:r>
                <a:r>
                  <a:rPr lang="en-US" sz="2667" spc="-27" dirty="0">
                    <a:latin typeface="Candara"/>
                    <a:cs typeface="Candara"/>
                  </a:rPr>
                  <a:t> </a:t>
                </a:r>
                <a:r>
                  <a:rPr lang="en-US" sz="2667" dirty="0">
                    <a:solidFill>
                      <a:srgbClr val="002060"/>
                    </a:solidFill>
                    <a:latin typeface="Cambria Math"/>
                    <a:cs typeface="Cambria Math"/>
                  </a:rPr>
                  <a:t>𝑆</a:t>
                </a:r>
                <a:r>
                  <a:rPr lang="en-US" sz="2667" spc="193" dirty="0">
                    <a:solidFill>
                      <a:srgbClr val="002060"/>
                    </a:solidFill>
                    <a:latin typeface="Cambria Math"/>
                    <a:cs typeface="Cambria Math"/>
                  </a:rPr>
                  <a:t> </a:t>
                </a:r>
                <a:r>
                  <a:rPr lang="en-US" sz="2667" dirty="0">
                    <a:solidFill>
                      <a:srgbClr val="002060"/>
                    </a:solidFill>
                    <a:latin typeface="Cambria Math"/>
                    <a:cs typeface="Cambria Math"/>
                  </a:rPr>
                  <a:t>&lt; </a:t>
                </a:r>
                <a:r>
                  <a:rPr lang="en-US" sz="2667" spc="152" dirty="0">
                    <a:solidFill>
                      <a:srgbClr val="002060"/>
                    </a:solidFill>
                    <a:latin typeface="Cambria Math"/>
                    <a:cs typeface="Cambria Math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2667" i="1" spc="152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2667" b="0" i="1" spc="152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667" b="0" i="1" spc="152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67" b="0" i="1" spc="152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667" b="0" i="1" spc="152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2400" baseline="11574" dirty="0">
                  <a:latin typeface="Cambria Math"/>
                  <a:cs typeface="Cambria Math"/>
                </a:endParaRPr>
              </a:p>
            </p:txBody>
          </p:sp>
        </mc:Choice>
        <mc:Fallback>
          <p:sp>
            <p:nvSpPr>
              <p:cNvPr id="29" name="object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5363" y="3186176"/>
                <a:ext cx="6522692" cy="946413"/>
              </a:xfrm>
              <a:prstGeom prst="rect">
                <a:avLst/>
              </a:prstGeom>
              <a:blipFill>
                <a:blip r:embed="rId5"/>
                <a:stretch>
                  <a:fillRect t="-11613" b="-2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569550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7200" y="3159648"/>
            <a:ext cx="5080" cy="1063413"/>
          </a:xfrm>
          <a:custGeom>
            <a:avLst/>
            <a:gdLst/>
            <a:ahLst/>
            <a:cxnLst/>
            <a:rect l="l" t="t" r="r" b="b"/>
            <a:pathLst>
              <a:path w="3810" h="797560">
                <a:moveTo>
                  <a:pt x="0" y="797462"/>
                </a:moveTo>
                <a:lnTo>
                  <a:pt x="3449" y="797462"/>
                </a:lnTo>
                <a:lnTo>
                  <a:pt x="3449" y="0"/>
                </a:lnTo>
                <a:lnTo>
                  <a:pt x="0" y="0"/>
                </a:lnTo>
                <a:lnTo>
                  <a:pt x="0" y="797462"/>
                </a:lnTo>
                <a:close/>
              </a:path>
            </a:pathLst>
          </a:custGeom>
          <a:solidFill>
            <a:srgbClr val="C55A1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3174426" y="3590154"/>
            <a:ext cx="682412" cy="314113"/>
          </a:xfrm>
          <a:custGeom>
            <a:avLst/>
            <a:gdLst/>
            <a:ahLst/>
            <a:cxnLst/>
            <a:rect l="l" t="t" r="r" b="b"/>
            <a:pathLst>
              <a:path w="511810" h="235585">
                <a:moveTo>
                  <a:pt x="436333" y="0"/>
                </a:moveTo>
                <a:lnTo>
                  <a:pt x="432984" y="9550"/>
                </a:lnTo>
                <a:lnTo>
                  <a:pt x="446604" y="15460"/>
                </a:lnTo>
                <a:lnTo>
                  <a:pt x="458316" y="23642"/>
                </a:lnTo>
                <a:lnTo>
                  <a:pt x="482098" y="61566"/>
                </a:lnTo>
                <a:lnTo>
                  <a:pt x="489911" y="116459"/>
                </a:lnTo>
                <a:lnTo>
                  <a:pt x="489039" y="137209"/>
                </a:lnTo>
                <a:lnTo>
                  <a:pt x="475959" y="188019"/>
                </a:lnTo>
                <a:lnTo>
                  <a:pt x="446763" y="219785"/>
                </a:lnTo>
                <a:lnTo>
                  <a:pt x="433357" y="225723"/>
                </a:lnTo>
                <a:lnTo>
                  <a:pt x="436333" y="235272"/>
                </a:lnTo>
                <a:lnTo>
                  <a:pt x="481284" y="208564"/>
                </a:lnTo>
                <a:lnTo>
                  <a:pt x="506531" y="159261"/>
                </a:lnTo>
                <a:lnTo>
                  <a:pt x="511368" y="117698"/>
                </a:lnTo>
                <a:lnTo>
                  <a:pt x="510155" y="96130"/>
                </a:lnTo>
                <a:lnTo>
                  <a:pt x="500450" y="57899"/>
                </a:lnTo>
                <a:lnTo>
                  <a:pt x="468347" y="15084"/>
                </a:lnTo>
                <a:lnTo>
                  <a:pt x="453390" y="6158"/>
                </a:lnTo>
                <a:lnTo>
                  <a:pt x="436333" y="0"/>
                </a:lnTo>
                <a:close/>
              </a:path>
              <a:path w="511810" h="235585">
                <a:moveTo>
                  <a:pt x="75035" y="0"/>
                </a:moveTo>
                <a:lnTo>
                  <a:pt x="30165" y="26777"/>
                </a:lnTo>
                <a:lnTo>
                  <a:pt x="4852" y="76197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5" y="235272"/>
                </a:lnTo>
                <a:lnTo>
                  <a:pt x="78011" y="225723"/>
                </a:lnTo>
                <a:lnTo>
                  <a:pt x="64605" y="219785"/>
                </a:lnTo>
                <a:lnTo>
                  <a:pt x="53036" y="211522"/>
                </a:lnTo>
                <a:lnTo>
                  <a:pt x="29304" y="172989"/>
                </a:lnTo>
                <a:lnTo>
                  <a:pt x="21456" y="116459"/>
                </a:lnTo>
                <a:lnTo>
                  <a:pt x="22328" y="96386"/>
                </a:lnTo>
                <a:lnTo>
                  <a:pt x="35408" y="46819"/>
                </a:lnTo>
                <a:lnTo>
                  <a:pt x="64814" y="15460"/>
                </a:lnTo>
                <a:lnTo>
                  <a:pt x="78383" y="9550"/>
                </a:lnTo>
                <a:lnTo>
                  <a:pt x="75035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557793" y="3590154"/>
            <a:ext cx="682412" cy="314113"/>
          </a:xfrm>
          <a:custGeom>
            <a:avLst/>
            <a:gdLst/>
            <a:ahLst/>
            <a:cxnLst/>
            <a:rect l="l" t="t" r="r" b="b"/>
            <a:pathLst>
              <a:path w="511810" h="235585">
                <a:moveTo>
                  <a:pt x="436333" y="0"/>
                </a:moveTo>
                <a:lnTo>
                  <a:pt x="432984" y="9550"/>
                </a:lnTo>
                <a:lnTo>
                  <a:pt x="446604" y="15460"/>
                </a:lnTo>
                <a:lnTo>
                  <a:pt x="458316" y="23642"/>
                </a:lnTo>
                <a:lnTo>
                  <a:pt x="482098" y="61566"/>
                </a:lnTo>
                <a:lnTo>
                  <a:pt x="489911" y="116459"/>
                </a:lnTo>
                <a:lnTo>
                  <a:pt x="489039" y="137209"/>
                </a:lnTo>
                <a:lnTo>
                  <a:pt x="475959" y="188019"/>
                </a:lnTo>
                <a:lnTo>
                  <a:pt x="446763" y="219785"/>
                </a:lnTo>
                <a:lnTo>
                  <a:pt x="433357" y="225723"/>
                </a:lnTo>
                <a:lnTo>
                  <a:pt x="436333" y="235272"/>
                </a:lnTo>
                <a:lnTo>
                  <a:pt x="481284" y="208564"/>
                </a:lnTo>
                <a:lnTo>
                  <a:pt x="506531" y="159261"/>
                </a:lnTo>
                <a:lnTo>
                  <a:pt x="511368" y="117698"/>
                </a:lnTo>
                <a:lnTo>
                  <a:pt x="510155" y="96130"/>
                </a:lnTo>
                <a:lnTo>
                  <a:pt x="500450" y="57899"/>
                </a:lnTo>
                <a:lnTo>
                  <a:pt x="468347" y="15084"/>
                </a:lnTo>
                <a:lnTo>
                  <a:pt x="453390" y="6158"/>
                </a:lnTo>
                <a:lnTo>
                  <a:pt x="436333" y="0"/>
                </a:lnTo>
                <a:close/>
              </a:path>
              <a:path w="511810" h="235585">
                <a:moveTo>
                  <a:pt x="75034" y="0"/>
                </a:moveTo>
                <a:lnTo>
                  <a:pt x="30164" y="26777"/>
                </a:lnTo>
                <a:lnTo>
                  <a:pt x="4852" y="76197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9"/>
                </a:lnTo>
                <a:lnTo>
                  <a:pt x="22328" y="96386"/>
                </a:lnTo>
                <a:lnTo>
                  <a:pt x="35408" y="46819"/>
                </a:lnTo>
                <a:lnTo>
                  <a:pt x="64814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7835834" y="3590154"/>
            <a:ext cx="682412" cy="314113"/>
          </a:xfrm>
          <a:custGeom>
            <a:avLst/>
            <a:gdLst/>
            <a:ahLst/>
            <a:cxnLst/>
            <a:rect l="l" t="t" r="r" b="b"/>
            <a:pathLst>
              <a:path w="511810" h="235585">
                <a:moveTo>
                  <a:pt x="436333" y="0"/>
                </a:moveTo>
                <a:lnTo>
                  <a:pt x="432984" y="9550"/>
                </a:lnTo>
                <a:lnTo>
                  <a:pt x="446603" y="15460"/>
                </a:lnTo>
                <a:lnTo>
                  <a:pt x="458316" y="23642"/>
                </a:lnTo>
                <a:lnTo>
                  <a:pt x="482098" y="61566"/>
                </a:lnTo>
                <a:lnTo>
                  <a:pt x="489911" y="116459"/>
                </a:lnTo>
                <a:lnTo>
                  <a:pt x="489039" y="137209"/>
                </a:lnTo>
                <a:lnTo>
                  <a:pt x="475959" y="188019"/>
                </a:lnTo>
                <a:lnTo>
                  <a:pt x="446763" y="219785"/>
                </a:lnTo>
                <a:lnTo>
                  <a:pt x="433357" y="225723"/>
                </a:lnTo>
                <a:lnTo>
                  <a:pt x="436333" y="235272"/>
                </a:lnTo>
                <a:lnTo>
                  <a:pt x="481283" y="208564"/>
                </a:lnTo>
                <a:lnTo>
                  <a:pt x="506531" y="159261"/>
                </a:lnTo>
                <a:lnTo>
                  <a:pt x="511368" y="117698"/>
                </a:lnTo>
                <a:lnTo>
                  <a:pt x="510154" y="96130"/>
                </a:lnTo>
                <a:lnTo>
                  <a:pt x="500449" y="57899"/>
                </a:lnTo>
                <a:lnTo>
                  <a:pt x="468347" y="15084"/>
                </a:lnTo>
                <a:lnTo>
                  <a:pt x="453390" y="6158"/>
                </a:lnTo>
                <a:lnTo>
                  <a:pt x="436333" y="0"/>
                </a:lnTo>
                <a:close/>
              </a:path>
              <a:path w="511810" h="235585">
                <a:moveTo>
                  <a:pt x="75034" y="0"/>
                </a:moveTo>
                <a:lnTo>
                  <a:pt x="30164" y="26777"/>
                </a:lnTo>
                <a:lnTo>
                  <a:pt x="4852" y="76197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3"/>
                </a:lnTo>
                <a:lnTo>
                  <a:pt x="64604" y="219785"/>
                </a:lnTo>
                <a:lnTo>
                  <a:pt x="53035" y="211522"/>
                </a:lnTo>
                <a:lnTo>
                  <a:pt x="29304" y="172989"/>
                </a:lnTo>
                <a:lnTo>
                  <a:pt x="21456" y="116459"/>
                </a:lnTo>
                <a:lnTo>
                  <a:pt x="22328" y="96386"/>
                </a:lnTo>
                <a:lnTo>
                  <a:pt x="35408" y="46819"/>
                </a:lnTo>
                <a:lnTo>
                  <a:pt x="64814" y="15460"/>
                </a:lnTo>
                <a:lnTo>
                  <a:pt x="78383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431801" y="3153404"/>
            <a:ext cx="9663007" cy="767732"/>
          </a:xfrm>
          <a:prstGeom prst="rect">
            <a:avLst/>
          </a:prstGeom>
        </p:spPr>
        <p:txBody>
          <a:bodyPr vert="horz" wrap="square" lIns="0" tIns="201507" rIns="0" bIns="0" rtlCol="0">
            <a:spAutoFit/>
          </a:bodyPr>
          <a:lstStyle/>
          <a:p>
            <a:pPr marL="2285943">
              <a:lnSpc>
                <a:spcPts val="2193"/>
              </a:lnSpc>
              <a:spcBef>
                <a:spcPts val="1587"/>
              </a:spcBef>
              <a:tabLst>
                <a:tab pos="4471982" algn="l"/>
                <a:tab pos="6818036" algn="l"/>
              </a:tabLst>
            </a:pP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ae	indr	ctxt</a:t>
            </a:r>
            <a:endParaRPr sz="2667">
              <a:latin typeface="Cambria Math"/>
              <a:cs typeface="Cambria Math"/>
            </a:endParaRPr>
          </a:p>
          <a:p>
            <a:pPr marL="238754">
              <a:lnSpc>
                <a:spcPts val="2193"/>
              </a:lnSpc>
              <a:tabLst>
                <a:tab pos="3547445" algn="l"/>
                <a:tab pos="5236502" algn="l"/>
                <a:tab pos="5912126" algn="l"/>
                <a:tab pos="7513979" algn="l"/>
              </a:tabLst>
            </a:pP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T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he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o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re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m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. 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900" b="1" spc="20" baseline="1424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</a:t>
            </a:r>
            <a:r>
              <a:rPr sz="4000" spc="59" baseline="-208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𝑞	≤</a:t>
            </a:r>
            <a:r>
              <a:rPr sz="2667" spc="152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900" b="1" spc="20" baseline="1424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	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𝑞	+</a:t>
            </a:r>
            <a:r>
              <a:rPr sz="2667" spc="1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900" b="1" spc="20" baseline="1424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	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55880" y="2018452"/>
            <a:ext cx="311912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1246" marR="6773" indent="-275160">
              <a:lnSpc>
                <a:spcPts val="2813"/>
              </a:lnSpc>
            </a:pP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indistinguishability</a:t>
            </a:r>
            <a:r>
              <a:rPr sz="2400" spc="-8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from  random</a:t>
            </a:r>
            <a:r>
              <a:rPr sz="2400" spc="-8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FF0000"/>
                </a:solidFill>
                <a:latin typeface="Candara"/>
                <a:cs typeface="Candara"/>
              </a:rPr>
              <a:t>ciphertexts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7047" y="2068576"/>
            <a:ext cx="252221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7" dirty="0">
                <a:solidFill>
                  <a:srgbClr val="1F4E79"/>
                </a:solidFill>
                <a:latin typeface="Candara"/>
                <a:cs typeface="Candara"/>
              </a:rPr>
              <a:t>ciphertext</a:t>
            </a:r>
            <a:r>
              <a:rPr sz="2400" spc="-60" dirty="0">
                <a:solidFill>
                  <a:srgbClr val="1F4E79"/>
                </a:solidFill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1F4E79"/>
                </a:solidFill>
                <a:latin typeface="Candara"/>
                <a:cs typeface="Candara"/>
              </a:rPr>
              <a:t>integrity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263166" y="1607571"/>
            <a:ext cx="1794933" cy="416560"/>
          </a:xfrm>
          <a:custGeom>
            <a:avLst/>
            <a:gdLst/>
            <a:ahLst/>
            <a:cxnLst/>
            <a:rect l="l" t="t" r="r" b="b"/>
            <a:pathLst>
              <a:path w="1346200" h="312419">
                <a:moveTo>
                  <a:pt x="0" y="0"/>
                </a:moveTo>
                <a:lnTo>
                  <a:pt x="1345768" y="312208"/>
                </a:lnTo>
              </a:path>
            </a:pathLst>
          </a:custGeom>
          <a:ln w="9525">
            <a:solidFill>
              <a:srgbClr val="1F4E79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515865" y="1661096"/>
            <a:ext cx="795020" cy="296333"/>
          </a:xfrm>
          <a:custGeom>
            <a:avLst/>
            <a:gdLst/>
            <a:ahLst/>
            <a:cxnLst/>
            <a:rect l="l" t="t" r="r" b="b"/>
            <a:pathLst>
              <a:path w="596264" h="222250">
                <a:moveTo>
                  <a:pt x="0" y="221884"/>
                </a:moveTo>
                <a:lnTo>
                  <a:pt x="595699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548427"/>
          </a:xfrm>
          <a:prstGeom prst="rect">
            <a:avLst/>
          </a:prstGeom>
        </p:spPr>
        <p:txBody>
          <a:bodyPr vert="horz" wrap="square" lIns="0" tIns="136659" rIns="0" bIns="0" rtlCol="0">
            <a:spAutoFit/>
          </a:bodyPr>
          <a:lstStyle/>
          <a:p>
            <a:pPr marL="434329"/>
            <a:r>
              <a:rPr sz="2667" spc="-7" dirty="0">
                <a:solidFill>
                  <a:srgbClr val="000000"/>
                </a:solidFill>
              </a:rPr>
              <a:t>Target: </a:t>
            </a:r>
            <a:r>
              <a:rPr sz="2667" u="sng" spc="-7" dirty="0">
                <a:solidFill>
                  <a:srgbClr val="000000"/>
                </a:solidFill>
              </a:rPr>
              <a:t>combined </a:t>
            </a:r>
            <a:r>
              <a:rPr sz="2667" dirty="0">
                <a:solidFill>
                  <a:srgbClr val="000000"/>
                </a:solidFill>
              </a:rPr>
              <a:t>AE </a:t>
            </a:r>
            <a:r>
              <a:rPr sz="2667" spc="-7" dirty="0">
                <a:solidFill>
                  <a:srgbClr val="000000"/>
                </a:solidFill>
              </a:rPr>
              <a:t>security notion (confidentiality </a:t>
            </a:r>
            <a:r>
              <a:rPr sz="2667" dirty="0">
                <a:solidFill>
                  <a:srgbClr val="000000"/>
                </a:solidFill>
              </a:rPr>
              <a:t>+</a:t>
            </a:r>
            <a:r>
              <a:rPr sz="2667" spc="47" dirty="0">
                <a:solidFill>
                  <a:srgbClr val="000000"/>
                </a:solidFill>
              </a:rPr>
              <a:t> </a:t>
            </a:r>
            <a:r>
              <a:rPr sz="2667" spc="-7" dirty="0">
                <a:solidFill>
                  <a:srgbClr val="000000"/>
                </a:solidFill>
              </a:rPr>
              <a:t>integrity)</a:t>
            </a:r>
            <a:endParaRPr sz="2667"/>
          </a:p>
        </p:txBody>
      </p:sp>
      <p:sp>
        <p:nvSpPr>
          <p:cNvPr id="12" name="object 12"/>
          <p:cNvSpPr txBox="1"/>
          <p:nvPr/>
        </p:nvSpPr>
        <p:spPr>
          <a:xfrm>
            <a:off x="532186" y="1173140"/>
            <a:ext cx="590973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latin typeface="Candara"/>
                <a:cs typeface="Candara"/>
              </a:rPr>
              <a:t>Usual </a:t>
            </a:r>
            <a:r>
              <a:rPr sz="2667" spc="-7" dirty="0">
                <a:latin typeface="Candara"/>
                <a:cs typeface="Candara"/>
              </a:rPr>
              <a:t>proof </a:t>
            </a:r>
            <a:r>
              <a:rPr sz="2667" dirty="0">
                <a:latin typeface="Candara"/>
                <a:cs typeface="Candara"/>
              </a:rPr>
              <a:t>approach: </a:t>
            </a:r>
            <a:r>
              <a:rPr sz="2667" spc="-7" dirty="0">
                <a:latin typeface="Candara"/>
                <a:cs typeface="Candara"/>
              </a:rPr>
              <a:t>INDR </a:t>
            </a:r>
            <a:r>
              <a:rPr sz="2667" dirty="0">
                <a:latin typeface="Candara"/>
                <a:cs typeface="Candara"/>
              </a:rPr>
              <a:t>+ </a:t>
            </a:r>
            <a:r>
              <a:rPr sz="2667" spc="-7" dirty="0">
                <a:latin typeface="Candara"/>
                <a:cs typeface="Candara"/>
              </a:rPr>
              <a:t>CTXT </a:t>
            </a:r>
            <a:r>
              <a:rPr sz="2667" dirty="0">
                <a:latin typeface="Cambria Math"/>
                <a:cs typeface="Cambria Math"/>
              </a:rPr>
              <a:t>⇒</a:t>
            </a:r>
            <a:r>
              <a:rPr sz="2667" spc="-60" dirty="0">
                <a:latin typeface="Cambria Math"/>
                <a:cs typeface="Cambria Math"/>
              </a:rPr>
              <a:t> </a:t>
            </a:r>
            <a:r>
              <a:rPr sz="2667" spc="7" dirty="0">
                <a:latin typeface="Candara"/>
                <a:cs typeface="Candara"/>
              </a:rPr>
              <a:t>AE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31801" y="3153404"/>
            <a:ext cx="9663007" cy="1063413"/>
          </a:xfrm>
          <a:custGeom>
            <a:avLst/>
            <a:gdLst/>
            <a:ahLst/>
            <a:cxnLst/>
            <a:rect l="l" t="t" r="r" b="b"/>
            <a:pathLst>
              <a:path w="7247255" h="797560">
                <a:moveTo>
                  <a:pt x="0" y="0"/>
                </a:moveTo>
                <a:lnTo>
                  <a:pt x="7247049" y="0"/>
                </a:lnTo>
                <a:lnTo>
                  <a:pt x="7247049" y="797462"/>
                </a:lnTo>
                <a:lnTo>
                  <a:pt x="0" y="797462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2720245" y="3627798"/>
            <a:ext cx="42587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73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NE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189516" y="3583913"/>
            <a:ext cx="994833" cy="314113"/>
          </a:xfrm>
          <a:custGeom>
            <a:avLst/>
            <a:gdLst/>
            <a:ahLst/>
            <a:cxnLst/>
            <a:rect l="l" t="t" r="r" b="b"/>
            <a:pathLst>
              <a:path w="746125" h="235585">
                <a:moveTo>
                  <a:pt x="670965" y="0"/>
                </a:moveTo>
                <a:lnTo>
                  <a:pt x="667617" y="9549"/>
                </a:lnTo>
                <a:lnTo>
                  <a:pt x="681236" y="15459"/>
                </a:lnTo>
                <a:lnTo>
                  <a:pt x="692948" y="23641"/>
                </a:lnTo>
                <a:lnTo>
                  <a:pt x="716730" y="61565"/>
                </a:lnTo>
                <a:lnTo>
                  <a:pt x="724543" y="116457"/>
                </a:lnTo>
                <a:lnTo>
                  <a:pt x="723671" y="137208"/>
                </a:lnTo>
                <a:lnTo>
                  <a:pt x="710590" y="188019"/>
                </a:lnTo>
                <a:lnTo>
                  <a:pt x="681394" y="219784"/>
                </a:lnTo>
                <a:lnTo>
                  <a:pt x="667988" y="225722"/>
                </a:lnTo>
                <a:lnTo>
                  <a:pt x="670965" y="235272"/>
                </a:lnTo>
                <a:lnTo>
                  <a:pt x="715916" y="208564"/>
                </a:lnTo>
                <a:lnTo>
                  <a:pt x="741162" y="159261"/>
                </a:lnTo>
                <a:lnTo>
                  <a:pt x="745999" y="117698"/>
                </a:lnTo>
                <a:lnTo>
                  <a:pt x="744786" y="96129"/>
                </a:lnTo>
                <a:lnTo>
                  <a:pt x="735081" y="57899"/>
                </a:lnTo>
                <a:lnTo>
                  <a:pt x="702978" y="15084"/>
                </a:lnTo>
                <a:lnTo>
                  <a:pt x="688022" y="6158"/>
                </a:lnTo>
                <a:lnTo>
                  <a:pt x="670965" y="0"/>
                </a:lnTo>
                <a:close/>
              </a:path>
              <a:path w="746125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4"/>
                </a:lnTo>
                <a:lnTo>
                  <a:pt x="53035" y="211521"/>
                </a:lnTo>
                <a:lnTo>
                  <a:pt x="29304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8" y="46818"/>
                </a:lnTo>
                <a:lnTo>
                  <a:pt x="64813" y="15459"/>
                </a:lnTo>
                <a:lnTo>
                  <a:pt x="78381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640918" y="3512896"/>
            <a:ext cx="357838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2613595" algn="l"/>
              </a:tabLst>
            </a:pP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T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he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o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re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m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. 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900" b="1" spc="20" baseline="1424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900" b="1" spc="239" baseline="1424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spc="-9" baseline="25000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4000" baseline="25000" dirty="0">
                <a:solidFill>
                  <a:srgbClr val="002060"/>
                </a:solidFill>
                <a:latin typeface="Cambria Math"/>
                <a:cs typeface="Cambria Math"/>
              </a:rPr>
              <a:t>e	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r>
              <a:rPr lang="en-US" sz="2400" baseline="-25000" dirty="0">
                <a:solidFill>
                  <a:srgbClr val="FF0000"/>
                </a:solidFill>
                <a:latin typeface="Cambria Math"/>
                <a:cs typeface="Cambria Math"/>
              </a:rPr>
              <a:t>1</a:t>
            </a:r>
            <a:endParaRPr sz="2400" baseline="-25000" dirty="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07999" y="3497748"/>
            <a:ext cx="91101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73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≤</a:t>
            </a:r>
            <a:r>
              <a:rPr sz="2667" spc="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900" b="1" spc="59" baseline="1424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endParaRPr sz="3900" baseline="1424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9097" y="3473364"/>
            <a:ext cx="623145" cy="566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700">
              <a:lnSpc>
                <a:spcPct val="69000"/>
              </a:lnSpc>
            </a:pPr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i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dr  NE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85726" y="3583913"/>
            <a:ext cx="1123525" cy="314113"/>
          </a:xfrm>
          <a:custGeom>
            <a:avLst/>
            <a:gdLst/>
            <a:ahLst/>
            <a:cxnLst/>
            <a:rect l="l" t="t" r="r" b="b"/>
            <a:pathLst>
              <a:path w="842645" h="235585">
                <a:moveTo>
                  <a:pt x="767421" y="0"/>
                </a:moveTo>
                <a:lnTo>
                  <a:pt x="764072" y="9549"/>
                </a:lnTo>
                <a:lnTo>
                  <a:pt x="777692" y="15459"/>
                </a:lnTo>
                <a:lnTo>
                  <a:pt x="789404" y="23641"/>
                </a:lnTo>
                <a:lnTo>
                  <a:pt x="813186" y="61565"/>
                </a:lnTo>
                <a:lnTo>
                  <a:pt x="821000" y="116457"/>
                </a:lnTo>
                <a:lnTo>
                  <a:pt x="820128" y="137208"/>
                </a:lnTo>
                <a:lnTo>
                  <a:pt x="807046" y="188019"/>
                </a:lnTo>
                <a:lnTo>
                  <a:pt x="777850" y="219784"/>
                </a:lnTo>
                <a:lnTo>
                  <a:pt x="764444" y="225722"/>
                </a:lnTo>
                <a:lnTo>
                  <a:pt x="767421" y="235272"/>
                </a:lnTo>
                <a:lnTo>
                  <a:pt x="812372" y="208564"/>
                </a:lnTo>
                <a:lnTo>
                  <a:pt x="837618" y="159261"/>
                </a:lnTo>
                <a:lnTo>
                  <a:pt x="842455" y="117698"/>
                </a:lnTo>
                <a:lnTo>
                  <a:pt x="841242" y="96129"/>
                </a:lnTo>
                <a:lnTo>
                  <a:pt x="831538" y="57899"/>
                </a:lnTo>
                <a:lnTo>
                  <a:pt x="799434" y="15084"/>
                </a:lnTo>
                <a:lnTo>
                  <a:pt x="784478" y="6158"/>
                </a:lnTo>
                <a:lnTo>
                  <a:pt x="767421" y="0"/>
                </a:lnTo>
                <a:close/>
              </a:path>
              <a:path w="842645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4"/>
                </a:lnTo>
                <a:lnTo>
                  <a:pt x="53035" y="211521"/>
                </a:lnTo>
                <a:lnTo>
                  <a:pt x="29304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8" y="46818"/>
                </a:lnTo>
                <a:lnTo>
                  <a:pt x="64813" y="15459"/>
                </a:lnTo>
                <a:lnTo>
                  <a:pt x="78381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5990100" y="3521203"/>
            <a:ext cx="951824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73"/>
              </a:lnSpc>
            </a:pP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lang="en-US" sz="2400" spc="-173" dirty="0">
                <a:solidFill>
                  <a:srgbClr val="FF0000"/>
                </a:solidFill>
                <a:latin typeface="Cambria Math"/>
                <a:cs typeface="Cambria Math"/>
              </a:rPr>
              <a:t>S</a:t>
            </a:r>
            <a:r>
              <a:rPr lang="en-US" sz="2400" spc="-173" baseline="-25000" dirty="0">
                <a:solidFill>
                  <a:srgbClr val="FF0000"/>
                </a:solidFill>
                <a:latin typeface="Cambria Math"/>
                <a:cs typeface="Cambria Math"/>
              </a:rPr>
              <a:t>2</a:t>
            </a:r>
            <a:endParaRPr sz="2667" baseline="-25000" dirty="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14020" y="3497748"/>
            <a:ext cx="892387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73"/>
              </a:lnSpc>
            </a:pP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+</a:t>
            </a:r>
            <a:r>
              <a:rPr sz="2667" spc="-10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900" b="1" spc="59" baseline="1424" dirty="0">
                <a:solidFill>
                  <a:srgbClr val="002060"/>
                </a:solidFill>
                <a:latin typeface="Cambria Math"/>
                <a:cs typeface="Cambria Math"/>
              </a:rPr>
              <a:t>Adv</a:t>
            </a:r>
            <a:endParaRPr sz="3900" baseline="1424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006322" y="3473364"/>
            <a:ext cx="555412" cy="566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700">
              <a:lnSpc>
                <a:spcPct val="69000"/>
              </a:lnSpc>
            </a:pPr>
            <a:r>
              <a:rPr sz="2667" spc="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t</a:t>
            </a:r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x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t  NE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05216" y="3583913"/>
            <a:ext cx="1131147" cy="314113"/>
          </a:xfrm>
          <a:custGeom>
            <a:avLst/>
            <a:gdLst/>
            <a:ahLst/>
            <a:cxnLst/>
            <a:rect l="l" t="t" r="r" b="b"/>
            <a:pathLst>
              <a:path w="848359" h="235585">
                <a:moveTo>
                  <a:pt x="773328" y="0"/>
                </a:moveTo>
                <a:lnTo>
                  <a:pt x="769979" y="9549"/>
                </a:lnTo>
                <a:lnTo>
                  <a:pt x="783599" y="15459"/>
                </a:lnTo>
                <a:lnTo>
                  <a:pt x="795311" y="23641"/>
                </a:lnTo>
                <a:lnTo>
                  <a:pt x="819093" y="61565"/>
                </a:lnTo>
                <a:lnTo>
                  <a:pt x="826905" y="116457"/>
                </a:lnTo>
                <a:lnTo>
                  <a:pt x="826033" y="137208"/>
                </a:lnTo>
                <a:lnTo>
                  <a:pt x="812953" y="188019"/>
                </a:lnTo>
                <a:lnTo>
                  <a:pt x="783757" y="219784"/>
                </a:lnTo>
                <a:lnTo>
                  <a:pt x="770351" y="225722"/>
                </a:lnTo>
                <a:lnTo>
                  <a:pt x="773328" y="235272"/>
                </a:lnTo>
                <a:lnTo>
                  <a:pt x="818279" y="208564"/>
                </a:lnTo>
                <a:lnTo>
                  <a:pt x="843525" y="159261"/>
                </a:lnTo>
                <a:lnTo>
                  <a:pt x="848362" y="117698"/>
                </a:lnTo>
                <a:lnTo>
                  <a:pt x="847149" y="96129"/>
                </a:lnTo>
                <a:lnTo>
                  <a:pt x="837444" y="57899"/>
                </a:lnTo>
                <a:lnTo>
                  <a:pt x="805342" y="15084"/>
                </a:lnTo>
                <a:lnTo>
                  <a:pt x="790385" y="6158"/>
                </a:lnTo>
                <a:lnTo>
                  <a:pt x="773328" y="0"/>
                </a:lnTo>
                <a:close/>
              </a:path>
              <a:path w="848359" h="235585">
                <a:moveTo>
                  <a:pt x="75034" y="0"/>
                </a:moveTo>
                <a:lnTo>
                  <a:pt x="30165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3" y="177543"/>
                </a:lnTo>
                <a:lnTo>
                  <a:pt x="42943" y="220219"/>
                </a:lnTo>
                <a:lnTo>
                  <a:pt x="75034" y="235272"/>
                </a:lnTo>
                <a:lnTo>
                  <a:pt x="78011" y="225722"/>
                </a:lnTo>
                <a:lnTo>
                  <a:pt x="64604" y="219784"/>
                </a:lnTo>
                <a:lnTo>
                  <a:pt x="53035" y="211521"/>
                </a:lnTo>
                <a:lnTo>
                  <a:pt x="29304" y="172989"/>
                </a:lnTo>
                <a:lnTo>
                  <a:pt x="21456" y="116457"/>
                </a:lnTo>
                <a:lnTo>
                  <a:pt x="22328" y="96385"/>
                </a:lnTo>
                <a:lnTo>
                  <a:pt x="35408" y="46818"/>
                </a:lnTo>
                <a:lnTo>
                  <a:pt x="64814" y="15459"/>
                </a:lnTo>
                <a:lnTo>
                  <a:pt x="78383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8715998" y="3497748"/>
            <a:ext cx="964521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173"/>
              </a:lnSpc>
            </a:pP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r>
              <a:rPr lang="en-US" sz="2400" baseline="-25000" dirty="0">
                <a:solidFill>
                  <a:srgbClr val="FF0000"/>
                </a:solidFill>
                <a:latin typeface="Cambria Math"/>
                <a:cs typeface="Cambria Math"/>
              </a:rPr>
              <a:t>3</a:t>
            </a:r>
            <a:endParaRPr sz="2667" baseline="-25000" dirty="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536808" y="3467268"/>
            <a:ext cx="14731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80"/>
              </a:lnSpc>
            </a:pPr>
            <a:r>
              <a:rPr sz="2000" spc="-87" dirty="0">
                <a:solidFill>
                  <a:srgbClr val="FF0000"/>
                </a:solidFill>
                <a:latin typeface="Cambria Math"/>
                <a:cs typeface="Cambria Math"/>
              </a:rPr>
              <a:t>#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7200" y="4719978"/>
            <a:ext cx="11233965" cy="14157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6486"/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W</a:t>
            </a:r>
            <a:r>
              <a:rPr sz="2667" b="1" spc="7" dirty="0">
                <a:solidFill>
                  <a:srgbClr val="FF0000"/>
                </a:solidFill>
                <a:latin typeface="Candara"/>
                <a:cs typeface="Candara"/>
              </a:rPr>
              <a:t>a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n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t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e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d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: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 m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e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mo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r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y-t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i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g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ht re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d</a:t>
            </a:r>
            <a:r>
              <a:rPr sz="2667" b="1" spc="-13" dirty="0">
                <a:solidFill>
                  <a:srgbClr val="FF0000"/>
                </a:solidFill>
                <a:latin typeface="Candara"/>
                <a:cs typeface="Candara"/>
              </a:rPr>
              <a:t>u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ct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i</a:t>
            </a:r>
            <a:r>
              <a:rPr sz="2667" b="1" spc="-7" dirty="0">
                <a:solidFill>
                  <a:srgbClr val="FF0000"/>
                </a:solidFill>
                <a:latin typeface="Candara"/>
                <a:cs typeface="Candara"/>
              </a:rPr>
              <a:t>o</a:t>
            </a:r>
            <a:r>
              <a:rPr sz="2667" b="1" dirty="0">
                <a:solidFill>
                  <a:srgbClr val="FF0000"/>
                </a:solidFill>
                <a:latin typeface="Candara"/>
                <a:cs typeface="Candara"/>
              </a:rPr>
              <a:t>n </a:t>
            </a:r>
            <a:r>
              <a:rPr sz="2667" spc="-13" dirty="0">
                <a:solidFill>
                  <a:srgbClr val="FF0000"/>
                </a:solidFill>
                <a:latin typeface="Candara"/>
                <a:cs typeface="Candara"/>
              </a:rPr>
              <a:t>[</a:t>
            </a:r>
            <a:r>
              <a:rPr sz="2667" spc="7" dirty="0">
                <a:solidFill>
                  <a:srgbClr val="FF0000"/>
                </a:solidFill>
                <a:latin typeface="Candara"/>
                <a:cs typeface="Candara"/>
              </a:rPr>
              <a:t>A</a:t>
            </a:r>
            <a:r>
              <a:rPr sz="2667" dirty="0">
                <a:solidFill>
                  <a:srgbClr val="FF0000"/>
                </a:solidFill>
                <a:latin typeface="Candara"/>
                <a:cs typeface="Candara"/>
              </a:rPr>
              <a:t>C</a:t>
            </a:r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F</a:t>
            </a:r>
            <a:r>
              <a:rPr sz="2667" dirty="0">
                <a:solidFill>
                  <a:srgbClr val="FF0000"/>
                </a:solidFill>
                <a:latin typeface="Candara"/>
                <a:cs typeface="Candara"/>
              </a:rPr>
              <a:t>K17]</a:t>
            </a:r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667" spc="-180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lang="en-US" sz="3000" spc="549" baseline="-14814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spc="-8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2667" spc="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113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lang="en-US" sz="3000" spc="-89" baseline="-14814" dirty="0">
                <a:solidFill>
                  <a:srgbClr val="002060"/>
                </a:solidFill>
                <a:latin typeface="Cambria Math"/>
                <a:cs typeface="Cambria Math"/>
              </a:rPr>
              <a:t>2</a:t>
            </a:r>
            <a:r>
              <a:rPr sz="3000" spc="-89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3000" spc="-80" baseline="-14814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=</a:t>
            </a:r>
            <a:r>
              <a:rPr sz="2667" spc="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lang="en-US" sz="2667" baseline="-25000" dirty="0">
                <a:solidFill>
                  <a:srgbClr val="002060"/>
                </a:solidFill>
                <a:latin typeface="Cambria Math"/>
                <a:cs typeface="Cambria Math"/>
              </a:rPr>
              <a:t>3</a:t>
            </a:r>
            <a:endParaRPr sz="2667" baseline="-25000" dirty="0">
              <a:latin typeface="Cambria Math"/>
              <a:cs typeface="Cambria Math"/>
            </a:endParaRPr>
          </a:p>
          <a:p>
            <a:pPr>
              <a:spcBef>
                <a:spcPts val="13"/>
              </a:spcBef>
            </a:pPr>
            <a:endParaRPr sz="3333" dirty="0">
              <a:latin typeface="Times New Roman"/>
              <a:cs typeface="Times New Roman"/>
            </a:endParaRPr>
          </a:p>
          <a:p>
            <a:pPr marL="16933"/>
            <a:r>
              <a:rPr sz="3200" spc="-7" dirty="0">
                <a:latin typeface="Candara"/>
                <a:cs typeface="Candara"/>
              </a:rPr>
              <a:t>Unclear! </a:t>
            </a:r>
            <a:r>
              <a:rPr sz="3200" b="1" spc="-7" dirty="0">
                <a:latin typeface="Candara"/>
                <a:cs typeface="Candara"/>
              </a:rPr>
              <a:t>Known </a:t>
            </a:r>
            <a:r>
              <a:rPr sz="3200" b="1" dirty="0">
                <a:latin typeface="Candara"/>
                <a:cs typeface="Candara"/>
              </a:rPr>
              <a:t>reduction is </a:t>
            </a:r>
            <a:r>
              <a:rPr sz="3200" b="1" u="sng" dirty="0">
                <a:latin typeface="Candara"/>
                <a:cs typeface="Candara"/>
              </a:rPr>
              <a:t>not</a:t>
            </a:r>
            <a:r>
              <a:rPr sz="3200" b="1" u="sng" spc="47" dirty="0">
                <a:latin typeface="Candara"/>
                <a:cs typeface="Candara"/>
              </a:rPr>
              <a:t> </a:t>
            </a:r>
            <a:r>
              <a:rPr sz="3200" b="1" spc="-7" dirty="0">
                <a:latin typeface="Candara"/>
                <a:cs typeface="Candara"/>
              </a:rPr>
              <a:t>memory-tight!</a:t>
            </a:r>
            <a:endParaRPr sz="3200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58272011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0651" y="1658756"/>
            <a:ext cx="3441700" cy="3969173"/>
          </a:xfrm>
          <a:custGeom>
            <a:avLst/>
            <a:gdLst/>
            <a:ahLst/>
            <a:cxnLst/>
            <a:rect l="l" t="t" r="r" b="b"/>
            <a:pathLst>
              <a:path w="2581275" h="2976879">
                <a:moveTo>
                  <a:pt x="0" y="0"/>
                </a:moveTo>
                <a:lnTo>
                  <a:pt x="2580829" y="0"/>
                </a:lnTo>
                <a:lnTo>
                  <a:pt x="2580829" y="2976404"/>
                </a:lnTo>
                <a:lnTo>
                  <a:pt x="0" y="2976404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8435431" y="1658756"/>
            <a:ext cx="3200400" cy="3969173"/>
          </a:xfrm>
          <a:custGeom>
            <a:avLst/>
            <a:gdLst/>
            <a:ahLst/>
            <a:cxnLst/>
            <a:rect l="l" t="t" r="r" b="b"/>
            <a:pathLst>
              <a:path w="2400300" h="2976879">
                <a:moveTo>
                  <a:pt x="0" y="0"/>
                </a:moveTo>
                <a:lnTo>
                  <a:pt x="2400021" y="0"/>
                </a:lnTo>
                <a:lnTo>
                  <a:pt x="2400021" y="2976404"/>
                </a:lnTo>
                <a:lnTo>
                  <a:pt x="0" y="2976404"/>
                </a:lnTo>
                <a:lnTo>
                  <a:pt x="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22860" y="1638301"/>
            <a:ext cx="3664373" cy="401571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33">
              <a:latin typeface="Times New Roman"/>
              <a:cs typeface="Times New Roman"/>
            </a:endParaRPr>
          </a:p>
          <a:p>
            <a:pPr>
              <a:spcBef>
                <a:spcPts val="13"/>
              </a:spcBef>
            </a:pPr>
            <a:endParaRPr>
              <a:latin typeface="Times New Roman"/>
              <a:cs typeface="Times New Roman"/>
            </a:endParaRPr>
          </a:p>
          <a:p>
            <a:pPr marL="628211">
              <a:lnSpc>
                <a:spcPts val="1653"/>
              </a:lnSpc>
              <a:spcBef>
                <a:spcPts val="7"/>
              </a:spcBef>
            </a:pPr>
            <a:r>
              <a:rPr sz="1733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1733">
              <a:latin typeface="Cambria Math"/>
              <a:cs typeface="Cambria Math"/>
            </a:endParaRPr>
          </a:p>
          <a:p>
            <a:pPr marL="282780">
              <a:lnSpc>
                <a:spcPts val="2452"/>
              </a:lnSpc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𝐾 ←</a:t>
            </a:r>
            <a:r>
              <a:rPr sz="2400" spc="-3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NE.Kg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824" y="1956762"/>
            <a:ext cx="3298613" cy="1584985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60959" rIns="0" bIns="0" rtlCol="0">
            <a:spAutoFit/>
          </a:bodyPr>
          <a:lstStyle/>
          <a:p>
            <a:pPr marL="119377">
              <a:spcBef>
                <a:spcPts val="479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spcBef>
                <a:spcPts val="60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2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>
              <a:spcBef>
                <a:spcPts val="60"/>
              </a:spcBef>
            </a:pPr>
            <a:endParaRPr sz="2533" dirty="0">
              <a:latin typeface="Times New Roman"/>
              <a:cs typeface="Times New Roman"/>
            </a:endParaRPr>
          </a:p>
          <a:p>
            <a:pPr marL="119377"/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3824" y="4081373"/>
            <a:ext cx="3298613" cy="741229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19377">
              <a:lnSpc>
                <a:spcPts val="2793"/>
              </a:lnSpc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119377">
              <a:spcBef>
                <a:spcPts val="60"/>
              </a:spcBef>
            </a:pPr>
            <a:r>
              <a:rPr sz="2400" spc="-7" dirty="0">
                <a:latin typeface="Candara"/>
                <a:cs typeface="Candara"/>
              </a:rPr>
              <a:t>R</a:t>
            </a:r>
            <a:r>
              <a:rPr sz="2400" dirty="0">
                <a:latin typeface="Candara"/>
                <a:cs typeface="Candara"/>
              </a:rPr>
              <a:t>et</a:t>
            </a:r>
            <a:r>
              <a:rPr sz="2400" spc="-7" dirty="0">
                <a:latin typeface="Candara"/>
                <a:cs typeface="Candara"/>
              </a:rPr>
              <a:t>ur</a:t>
            </a:r>
            <a:r>
              <a:rPr sz="2400" dirty="0">
                <a:latin typeface="Candara"/>
                <a:cs typeface="Candara"/>
              </a:rPr>
              <a:t>n</a:t>
            </a:r>
            <a:r>
              <a:rPr sz="2400" spc="-7" dirty="0">
                <a:latin typeface="Candara"/>
                <a:cs typeface="Candara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De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7" dirty="0">
                <a:solidFill>
                  <a:srgbClr val="002060"/>
                </a:solidFill>
                <a:latin typeface="Cambria Math"/>
                <a:cs typeface="Cambria Math"/>
              </a:rPr>
              <a:t>𝐶)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0066" y="4814993"/>
            <a:ext cx="66887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8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981509" y="4814993"/>
            <a:ext cx="66887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8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981509" y="4543212"/>
            <a:ext cx="66887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761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708055" y="4079257"/>
          <a:ext cx="3082853" cy="832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919">
                <a:tc gridSpan="3">
                  <a:txBody>
                    <a:bodyPr/>
                    <a:lstStyle/>
                    <a:p>
                      <a:pPr marL="89535">
                        <a:lnSpc>
                          <a:spcPts val="2095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ro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</a:t>
                      </a:r>
                      <a:r>
                        <a:rPr sz="2400" b="1" i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i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D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EC</a:t>
                      </a:r>
                      <a:r>
                        <a:rPr sz="3600" spc="112" baseline="-1697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8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24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T w="3175">
                      <a:solidFill>
                        <a:srgbClr val="2F528F"/>
                      </a:solidFill>
                      <a:prstDash val="solid"/>
                    </a:lnT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9535">
                        <a:lnSpc>
                          <a:spcPts val="1650"/>
                        </a:lnSpc>
                      </a:pPr>
                      <a:r>
                        <a:rPr sz="2400" spc="-5" dirty="0">
                          <a:latin typeface="Candara"/>
                          <a:cs typeface="Candara"/>
                        </a:rPr>
                        <a:t>Return</a:t>
                      </a:r>
                      <a:r>
                        <a:rPr sz="2400" spc="-9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L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18528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650"/>
                        </a:lnSpc>
                      </a:pP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 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endParaRPr sz="24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8">
                      <a:solidFill>
                        <a:srgbClr val="002060"/>
                      </a:solidFill>
                      <a:prstDash val="solid"/>
                    </a:lnL>
                    <a:lnR w="18529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 dirty="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9">
                      <a:solidFill>
                        <a:srgbClr val="002060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4691545" y="1951806"/>
            <a:ext cx="3083560" cy="1645073"/>
          </a:xfrm>
          <a:custGeom>
            <a:avLst/>
            <a:gdLst/>
            <a:ahLst/>
            <a:cxnLst/>
            <a:rect l="l" t="t" r="r" b="b"/>
            <a:pathLst>
              <a:path w="2312670" h="1233805">
                <a:moveTo>
                  <a:pt x="0" y="0"/>
                </a:moveTo>
                <a:lnTo>
                  <a:pt x="2312141" y="0"/>
                </a:lnTo>
                <a:lnTo>
                  <a:pt x="2312141" y="1233514"/>
                </a:lnTo>
                <a:lnTo>
                  <a:pt x="0" y="12335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691545" y="1951806"/>
            <a:ext cx="3083560" cy="1645073"/>
          </a:xfrm>
          <a:custGeom>
            <a:avLst/>
            <a:gdLst/>
            <a:ahLst/>
            <a:cxnLst/>
            <a:rect l="l" t="t" r="r" b="b"/>
            <a:pathLst>
              <a:path w="2312670" h="1233805">
                <a:moveTo>
                  <a:pt x="0" y="0"/>
                </a:moveTo>
                <a:lnTo>
                  <a:pt x="2312141" y="0"/>
                </a:lnTo>
                <a:lnTo>
                  <a:pt x="2312141" y="1233514"/>
                </a:lnTo>
                <a:lnTo>
                  <a:pt x="0" y="123351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628941" y="3116580"/>
            <a:ext cx="66887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8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682964" y="2849880"/>
            <a:ext cx="0" cy="260773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1852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5628941" y="2843952"/>
            <a:ext cx="66887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8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5010382" y="3116580"/>
            <a:ext cx="66887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84" y="0"/>
                </a:lnTo>
              </a:path>
            </a:pathLst>
          </a:custGeom>
          <a:ln w="888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5022735" y="2849880"/>
            <a:ext cx="0" cy="260773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0"/>
                </a:moveTo>
                <a:lnTo>
                  <a:pt x="0" y="195580"/>
                </a:lnTo>
              </a:path>
            </a:pathLst>
          </a:custGeom>
          <a:ln w="1852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5010382" y="2843952"/>
            <a:ext cx="66887" cy="0"/>
          </a:xfrm>
          <a:custGeom>
            <a:avLst/>
            <a:gdLst/>
            <a:ahLst/>
            <a:cxnLst/>
            <a:rect l="l" t="t" r="r" b="b"/>
            <a:pathLst>
              <a:path w="50164">
                <a:moveTo>
                  <a:pt x="0" y="0"/>
                </a:moveTo>
                <a:lnTo>
                  <a:pt x="49784" y="0"/>
                </a:lnTo>
              </a:path>
            </a:pathLst>
          </a:custGeom>
          <a:ln w="888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4691545" y="1951806"/>
            <a:ext cx="3083560" cy="1554486"/>
          </a:xfrm>
          <a:prstGeom prst="rect">
            <a:avLst/>
          </a:prstGeom>
          <a:ln w="3175">
            <a:solidFill>
              <a:srgbClr val="2F528F"/>
            </a:solidFill>
          </a:ln>
        </p:spPr>
        <p:txBody>
          <a:bodyPr vert="horz" wrap="square" lIns="0" tIns="61807" rIns="0" bIns="0" rtlCol="0">
            <a:spAutoFit/>
          </a:bodyPr>
          <a:lstStyle/>
          <a:p>
            <a:pPr marL="119377">
              <a:spcBef>
                <a:spcPts val="487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19377" marR="197268">
              <a:lnSpc>
                <a:spcPct val="102200"/>
              </a:lnSpc>
              <a:tabLst>
                <a:tab pos="1120112" algn="l"/>
              </a:tabLst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2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 L </a:t>
            </a:r>
            <a:r>
              <a:rPr sz="2400" spc="-2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	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spcBef>
                <a:spcPts val="27"/>
              </a:spcBef>
            </a:pPr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09930" y="4564379"/>
            <a:ext cx="66887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9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636478" y="4100960"/>
          <a:ext cx="2783623" cy="832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7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7229">
                <a:tc gridSpan="3">
                  <a:txBody>
                    <a:bodyPr/>
                    <a:lstStyle/>
                    <a:p>
                      <a:pPr marL="89535">
                        <a:lnSpc>
                          <a:spcPts val="2085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ro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</a:t>
                      </a:r>
                      <a:r>
                        <a:rPr sz="2400" b="1" i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i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D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EC</a:t>
                      </a:r>
                      <a:r>
                        <a:rPr sz="3600" spc="112" baseline="-1697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8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T w="3175">
                      <a:solidFill>
                        <a:srgbClr val="2F528F"/>
                      </a:solidFill>
                      <a:prstDash val="solid"/>
                    </a:lnT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9535">
                        <a:lnSpc>
                          <a:spcPts val="1639"/>
                        </a:lnSpc>
                      </a:pPr>
                      <a:r>
                        <a:rPr sz="2400" spc="-5" dirty="0">
                          <a:latin typeface="Candara"/>
                          <a:cs typeface="Candara"/>
                        </a:rPr>
                        <a:t>Return</a:t>
                      </a:r>
                      <a:r>
                        <a:rPr sz="2400" spc="-9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L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18529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639"/>
                        </a:lnSpc>
                      </a:pP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 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9">
                      <a:solidFill>
                        <a:srgbClr val="002060"/>
                      </a:solidFill>
                      <a:prstDash val="solid"/>
                    </a:lnL>
                    <a:lnR w="18529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9">
                      <a:solidFill>
                        <a:srgbClr val="002060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15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NE=(NE.Kg, NE.Enc,</a:t>
            </a:r>
            <a:r>
              <a:rPr sz="2667" spc="-2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NE.Dec)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02359" y="5984917"/>
            <a:ext cx="576579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t</a:t>
            </a:r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x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t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01789" y="6133252"/>
            <a:ext cx="338667" cy="3386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3019768" y="6135285"/>
            <a:ext cx="2638213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900" b="1" spc="89" baseline="1424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</a:t>
            </a:r>
            <a:r>
              <a:rPr sz="4000" spc="-69" baseline="-208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53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2593" dirty="0">
                <a:latin typeface="Calibri"/>
                <a:cs typeface="Calibri"/>
              </a:rPr>
              <a:t>👍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745053" y="5915828"/>
            <a:ext cx="644312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13" dirty="0">
                <a:solidFill>
                  <a:srgbClr val="002060"/>
                </a:solidFill>
                <a:latin typeface="Cambria Math"/>
                <a:cs typeface="Cambria Math"/>
              </a:rPr>
              <a:t>i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dr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415407" y="6152264"/>
            <a:ext cx="2108200" cy="314113"/>
          </a:xfrm>
          <a:custGeom>
            <a:avLst/>
            <a:gdLst/>
            <a:ahLst/>
            <a:cxnLst/>
            <a:rect l="l" t="t" r="r" b="b"/>
            <a:pathLst>
              <a:path w="1581150" h="235585">
                <a:moveTo>
                  <a:pt x="1505799" y="0"/>
                </a:moveTo>
                <a:lnTo>
                  <a:pt x="1502450" y="9549"/>
                </a:lnTo>
                <a:lnTo>
                  <a:pt x="1516070" y="15460"/>
                </a:lnTo>
                <a:lnTo>
                  <a:pt x="1527782" y="23641"/>
                </a:lnTo>
                <a:lnTo>
                  <a:pt x="1551564" y="61565"/>
                </a:lnTo>
                <a:lnTo>
                  <a:pt x="1559378" y="116457"/>
                </a:lnTo>
                <a:lnTo>
                  <a:pt x="1558506" y="137208"/>
                </a:lnTo>
                <a:lnTo>
                  <a:pt x="1545424" y="188019"/>
                </a:lnTo>
                <a:lnTo>
                  <a:pt x="1516228" y="219784"/>
                </a:lnTo>
                <a:lnTo>
                  <a:pt x="1502822" y="225722"/>
                </a:lnTo>
                <a:lnTo>
                  <a:pt x="1505799" y="235272"/>
                </a:lnTo>
                <a:lnTo>
                  <a:pt x="1550750" y="208564"/>
                </a:lnTo>
                <a:lnTo>
                  <a:pt x="1575996" y="159261"/>
                </a:lnTo>
                <a:lnTo>
                  <a:pt x="1580833" y="117698"/>
                </a:lnTo>
                <a:lnTo>
                  <a:pt x="1579620" y="96129"/>
                </a:lnTo>
                <a:lnTo>
                  <a:pt x="1569916" y="57899"/>
                </a:lnTo>
                <a:lnTo>
                  <a:pt x="1537812" y="15084"/>
                </a:lnTo>
                <a:lnTo>
                  <a:pt x="1522856" y="6158"/>
                </a:lnTo>
                <a:lnTo>
                  <a:pt x="1505799" y="0"/>
                </a:lnTo>
                <a:close/>
              </a:path>
              <a:path w="1581150" h="235585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09" y="225722"/>
                </a:lnTo>
                <a:lnTo>
                  <a:pt x="64603" y="219784"/>
                </a:lnTo>
                <a:lnTo>
                  <a:pt x="53035" y="211521"/>
                </a:lnTo>
                <a:lnTo>
                  <a:pt x="29304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8" y="46818"/>
                </a:lnTo>
                <a:lnTo>
                  <a:pt x="64813" y="15460"/>
                </a:lnTo>
                <a:lnTo>
                  <a:pt x="78381" y="9549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10627021" y="6064164"/>
            <a:ext cx="338667" cy="338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 txBox="1"/>
          <p:nvPr/>
        </p:nvSpPr>
        <p:spPr>
          <a:xfrm>
            <a:off x="7162463" y="6066196"/>
            <a:ext cx="3820160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363099" algn="l"/>
                <a:tab pos="3463627" algn="l"/>
              </a:tabLst>
            </a:pP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900" b="1" spc="89" baseline="1424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	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𝑆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+ </a:t>
            </a:r>
            <a:r>
              <a:rPr sz="2667" spc="1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𝑂</a:t>
            </a:r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)	</a:t>
            </a:r>
            <a:r>
              <a:rPr sz="2667" spc="2593" dirty="0">
                <a:latin typeface="Calibri"/>
                <a:cs typeface="Calibri"/>
              </a:rPr>
              <a:t>👎</a:t>
            </a:r>
            <a:endParaRPr sz="2667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747959" y="4993977"/>
            <a:ext cx="140377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1518">
              <a:lnSpc>
                <a:spcPts val="1653"/>
              </a:lnSpc>
            </a:pPr>
            <a:r>
              <a:rPr sz="1733" dirty="0">
                <a:solidFill>
                  <a:srgbClr val="002060"/>
                </a:solidFill>
                <a:latin typeface="Cambria Math"/>
                <a:cs typeface="Cambria Math"/>
              </a:rPr>
              <a:t>$</a:t>
            </a:r>
            <a:endParaRPr sz="1733" dirty="0">
              <a:latin typeface="Cambria Math"/>
              <a:cs typeface="Cambria Math"/>
            </a:endParaRPr>
          </a:p>
          <a:p>
            <a:pPr marL="16933">
              <a:lnSpc>
                <a:spcPts val="2452"/>
              </a:lnSpc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𝐾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dirty="0" err="1">
                <a:solidFill>
                  <a:srgbClr val="002060"/>
                </a:solidFill>
                <a:latin typeface="Cambria Math"/>
                <a:cs typeface="Cambria Math"/>
              </a:rPr>
              <a:t>NE.Kg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606503" y="1973176"/>
            <a:ext cx="2816013" cy="1645073"/>
          </a:xfrm>
          <a:custGeom>
            <a:avLst/>
            <a:gdLst/>
            <a:ahLst/>
            <a:cxnLst/>
            <a:rect l="l" t="t" r="r" b="b"/>
            <a:pathLst>
              <a:path w="2112009" h="1233805">
                <a:moveTo>
                  <a:pt x="0" y="0"/>
                </a:moveTo>
                <a:lnTo>
                  <a:pt x="2111786" y="0"/>
                </a:lnTo>
                <a:lnTo>
                  <a:pt x="2111786" y="1233764"/>
                </a:lnTo>
                <a:lnTo>
                  <a:pt x="0" y="1233764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606503" y="1973176"/>
            <a:ext cx="2816013" cy="1645073"/>
          </a:xfrm>
          <a:custGeom>
            <a:avLst/>
            <a:gdLst/>
            <a:ahLst/>
            <a:cxnLst/>
            <a:rect l="l" t="t" r="r" b="b"/>
            <a:pathLst>
              <a:path w="2112009" h="1233805">
                <a:moveTo>
                  <a:pt x="0" y="0"/>
                </a:moveTo>
                <a:lnTo>
                  <a:pt x="2111786" y="0"/>
                </a:lnTo>
                <a:lnTo>
                  <a:pt x="2111786" y="1233764"/>
                </a:lnTo>
                <a:lnTo>
                  <a:pt x="0" y="12337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9543898" y="3136900"/>
            <a:ext cx="66887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783" y="0"/>
                </a:lnTo>
              </a:path>
            </a:pathLst>
          </a:custGeom>
          <a:ln w="889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9597923" y="2870200"/>
            <a:ext cx="0" cy="260773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1852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9543898" y="2864272"/>
            <a:ext cx="66887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783" y="0"/>
                </a:lnTo>
              </a:path>
            </a:pathLst>
          </a:custGeom>
          <a:ln w="889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8925339" y="3136900"/>
            <a:ext cx="66887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9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8937692" y="2870200"/>
            <a:ext cx="0" cy="260773"/>
          </a:xfrm>
          <a:custGeom>
            <a:avLst/>
            <a:gdLst/>
            <a:ahLst/>
            <a:cxnLst/>
            <a:rect l="l" t="t" r="r" b="b"/>
            <a:pathLst>
              <a:path h="195580">
                <a:moveTo>
                  <a:pt x="0" y="0"/>
                </a:moveTo>
                <a:lnTo>
                  <a:pt x="0" y="195579"/>
                </a:lnTo>
              </a:path>
            </a:pathLst>
          </a:custGeom>
          <a:ln w="1852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8925339" y="2864272"/>
            <a:ext cx="66887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90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8606503" y="1973175"/>
            <a:ext cx="2816013" cy="1543157"/>
          </a:xfrm>
          <a:prstGeom prst="rect">
            <a:avLst/>
          </a:prstGeom>
          <a:ln w="3175">
            <a:solidFill>
              <a:srgbClr val="2F528F"/>
            </a:solidFill>
          </a:ln>
        </p:spPr>
        <p:txBody>
          <a:bodyPr vert="horz" wrap="square" lIns="0" tIns="60113" rIns="0" bIns="0" rtlCol="0">
            <a:spAutoFit/>
          </a:bodyPr>
          <a:lstStyle/>
          <a:p>
            <a:pPr marL="119377">
              <a:spcBef>
                <a:spcPts val="473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119377">
              <a:lnSpc>
                <a:spcPts val="2847"/>
              </a:lnSpc>
              <a:spcBef>
                <a:spcPts val="193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endParaRPr sz="2400">
              <a:latin typeface="Cambria Math"/>
              <a:cs typeface="Cambria Math"/>
            </a:endParaRPr>
          </a:p>
          <a:p>
            <a:pPr marL="119377">
              <a:lnSpc>
                <a:spcPts val="2847"/>
              </a:lnSpc>
              <a:tabLst>
                <a:tab pos="1120112" algn="l"/>
              </a:tabLst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L </a:t>
            </a:r>
            <a:r>
              <a:rPr sz="2400" spc="-2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	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  <a:p>
            <a:pPr marL="119377">
              <a:spcBef>
                <a:spcPts val="33"/>
              </a:spcBef>
            </a:pPr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9324702" y="2468343"/>
            <a:ext cx="313705" cy="353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2254916" y="1327150"/>
            <a:ext cx="7780867" cy="331893"/>
          </a:xfrm>
          <a:custGeom>
            <a:avLst/>
            <a:gdLst/>
            <a:ahLst/>
            <a:cxnLst/>
            <a:rect l="l" t="t" r="r" b="b"/>
            <a:pathLst>
              <a:path w="5835650" h="248919">
                <a:moveTo>
                  <a:pt x="5770128" y="208993"/>
                </a:moveTo>
                <a:lnTo>
                  <a:pt x="5751226" y="235532"/>
                </a:lnTo>
                <a:lnTo>
                  <a:pt x="5835396" y="248705"/>
                </a:lnTo>
                <a:lnTo>
                  <a:pt x="5817971" y="215901"/>
                </a:lnTo>
                <a:lnTo>
                  <a:pt x="5781142" y="215901"/>
                </a:lnTo>
                <a:lnTo>
                  <a:pt x="5770128" y="208993"/>
                </a:lnTo>
                <a:close/>
              </a:path>
              <a:path w="5835650" h="248919">
                <a:moveTo>
                  <a:pt x="42623" y="159597"/>
                </a:moveTo>
                <a:lnTo>
                  <a:pt x="0" y="233362"/>
                </a:lnTo>
                <a:lnTo>
                  <a:pt x="84587" y="223201"/>
                </a:lnTo>
                <a:lnTo>
                  <a:pt x="70899" y="202454"/>
                </a:lnTo>
                <a:lnTo>
                  <a:pt x="55490" y="202454"/>
                </a:lnTo>
                <a:lnTo>
                  <a:pt x="50518" y="194330"/>
                </a:lnTo>
                <a:lnTo>
                  <a:pt x="61218" y="187781"/>
                </a:lnTo>
                <a:lnTo>
                  <a:pt x="42623" y="159597"/>
                </a:lnTo>
                <a:close/>
              </a:path>
              <a:path w="5835650" h="248919">
                <a:moveTo>
                  <a:pt x="5775664" y="201221"/>
                </a:moveTo>
                <a:lnTo>
                  <a:pt x="5770128" y="208993"/>
                </a:lnTo>
                <a:lnTo>
                  <a:pt x="5781142" y="215901"/>
                </a:lnTo>
                <a:lnTo>
                  <a:pt x="5786203" y="207832"/>
                </a:lnTo>
                <a:lnTo>
                  <a:pt x="5775664" y="201221"/>
                </a:lnTo>
                <a:close/>
              </a:path>
              <a:path w="5835650" h="248919">
                <a:moveTo>
                  <a:pt x="5795431" y="173466"/>
                </a:moveTo>
                <a:lnTo>
                  <a:pt x="5775664" y="201221"/>
                </a:lnTo>
                <a:lnTo>
                  <a:pt x="5786203" y="207832"/>
                </a:lnTo>
                <a:lnTo>
                  <a:pt x="5781142" y="215901"/>
                </a:lnTo>
                <a:lnTo>
                  <a:pt x="5817971" y="215901"/>
                </a:lnTo>
                <a:lnTo>
                  <a:pt x="5795431" y="173466"/>
                </a:lnTo>
                <a:close/>
              </a:path>
              <a:path w="5835650" h="248919">
                <a:moveTo>
                  <a:pt x="5767817" y="207543"/>
                </a:moveTo>
                <a:lnTo>
                  <a:pt x="5770128" y="208993"/>
                </a:lnTo>
                <a:lnTo>
                  <a:pt x="5771032" y="207725"/>
                </a:lnTo>
                <a:lnTo>
                  <a:pt x="5768365" y="207725"/>
                </a:lnTo>
                <a:lnTo>
                  <a:pt x="5767817" y="207543"/>
                </a:lnTo>
                <a:close/>
              </a:path>
              <a:path w="5835650" h="248919">
                <a:moveTo>
                  <a:pt x="5767331" y="207238"/>
                </a:moveTo>
                <a:lnTo>
                  <a:pt x="5767817" y="207543"/>
                </a:lnTo>
                <a:lnTo>
                  <a:pt x="5768365" y="207725"/>
                </a:lnTo>
                <a:lnTo>
                  <a:pt x="5767331" y="207238"/>
                </a:lnTo>
                <a:close/>
              </a:path>
              <a:path w="5835650" h="248919">
                <a:moveTo>
                  <a:pt x="5771378" y="207238"/>
                </a:moveTo>
                <a:lnTo>
                  <a:pt x="5767331" y="207238"/>
                </a:lnTo>
                <a:lnTo>
                  <a:pt x="5768365" y="207725"/>
                </a:lnTo>
                <a:lnTo>
                  <a:pt x="5771032" y="207725"/>
                </a:lnTo>
                <a:lnTo>
                  <a:pt x="5771378" y="207238"/>
                </a:lnTo>
                <a:close/>
              </a:path>
              <a:path w="5835650" h="248919">
                <a:moveTo>
                  <a:pt x="3635113" y="9525"/>
                </a:moveTo>
                <a:lnTo>
                  <a:pt x="2917720" y="9525"/>
                </a:lnTo>
                <a:lnTo>
                  <a:pt x="3461846" y="15003"/>
                </a:lnTo>
                <a:lnTo>
                  <a:pt x="3988866" y="30485"/>
                </a:lnTo>
                <a:lnTo>
                  <a:pt x="4481703" y="54541"/>
                </a:lnTo>
                <a:lnTo>
                  <a:pt x="4818597" y="77350"/>
                </a:lnTo>
                <a:lnTo>
                  <a:pt x="5072080" y="98990"/>
                </a:lnTo>
                <a:lnTo>
                  <a:pt x="5274789" y="120167"/>
                </a:lnTo>
                <a:lnTo>
                  <a:pt x="5337303" y="127594"/>
                </a:lnTo>
                <a:lnTo>
                  <a:pt x="5451862" y="142796"/>
                </a:lnTo>
                <a:lnTo>
                  <a:pt x="5520931" y="153211"/>
                </a:lnTo>
                <a:lnTo>
                  <a:pt x="5583842" y="163824"/>
                </a:lnTo>
                <a:lnTo>
                  <a:pt x="5640320" y="174611"/>
                </a:lnTo>
                <a:lnTo>
                  <a:pt x="5690090" y="185543"/>
                </a:lnTo>
                <a:lnTo>
                  <a:pt x="5732870" y="196593"/>
                </a:lnTo>
                <a:lnTo>
                  <a:pt x="5767817" y="207543"/>
                </a:lnTo>
                <a:lnTo>
                  <a:pt x="5767331" y="207238"/>
                </a:lnTo>
                <a:lnTo>
                  <a:pt x="5771378" y="207238"/>
                </a:lnTo>
                <a:lnTo>
                  <a:pt x="5775664" y="201221"/>
                </a:lnTo>
                <a:lnTo>
                  <a:pt x="5735354" y="187398"/>
                </a:lnTo>
                <a:lnTo>
                  <a:pt x="5692209" y="176256"/>
                </a:lnTo>
                <a:lnTo>
                  <a:pt x="5642165" y="165266"/>
                </a:lnTo>
                <a:lnTo>
                  <a:pt x="5585472" y="154439"/>
                </a:lnTo>
                <a:lnTo>
                  <a:pt x="5522389" y="143799"/>
                </a:lnTo>
                <a:lnTo>
                  <a:pt x="5453178" y="133362"/>
                </a:lnTo>
                <a:lnTo>
                  <a:pt x="5354466" y="120163"/>
                </a:lnTo>
                <a:lnTo>
                  <a:pt x="5211406" y="103493"/>
                </a:lnTo>
                <a:lnTo>
                  <a:pt x="5024423" y="85001"/>
                </a:lnTo>
                <a:lnTo>
                  <a:pt x="4710595" y="59834"/>
                </a:lnTo>
                <a:lnTo>
                  <a:pt x="4363124" y="38289"/>
                </a:lnTo>
                <a:lnTo>
                  <a:pt x="3859949" y="16234"/>
                </a:lnTo>
                <a:lnTo>
                  <a:pt x="3635113" y="9525"/>
                </a:lnTo>
                <a:close/>
              </a:path>
              <a:path w="5835650" h="248919">
                <a:moveTo>
                  <a:pt x="61218" y="187781"/>
                </a:moveTo>
                <a:lnTo>
                  <a:pt x="50518" y="194330"/>
                </a:lnTo>
                <a:lnTo>
                  <a:pt x="55490" y="202454"/>
                </a:lnTo>
                <a:lnTo>
                  <a:pt x="66466" y="195736"/>
                </a:lnTo>
                <a:lnTo>
                  <a:pt x="61218" y="187781"/>
                </a:lnTo>
                <a:close/>
              </a:path>
              <a:path w="5835650" h="248919">
                <a:moveTo>
                  <a:pt x="66466" y="195736"/>
                </a:moveTo>
                <a:lnTo>
                  <a:pt x="55490" y="202454"/>
                </a:lnTo>
                <a:lnTo>
                  <a:pt x="70899" y="202454"/>
                </a:lnTo>
                <a:lnTo>
                  <a:pt x="66466" y="195736"/>
                </a:lnTo>
                <a:close/>
              </a:path>
              <a:path w="5835650" h="248919">
                <a:moveTo>
                  <a:pt x="2917675" y="0"/>
                </a:moveTo>
                <a:lnTo>
                  <a:pt x="2644453" y="1311"/>
                </a:lnTo>
                <a:lnTo>
                  <a:pt x="2239307" y="7936"/>
                </a:lnTo>
                <a:lnTo>
                  <a:pt x="1719042" y="24584"/>
                </a:lnTo>
                <a:lnTo>
                  <a:pt x="1237236" y="48936"/>
                </a:lnTo>
                <a:lnTo>
                  <a:pt x="911393" y="71452"/>
                </a:lnTo>
                <a:lnTo>
                  <a:pt x="715086" y="88173"/>
                </a:lnTo>
                <a:lnTo>
                  <a:pt x="537985" y="106069"/>
                </a:lnTo>
                <a:lnTo>
                  <a:pt x="419021" y="120167"/>
                </a:lnTo>
                <a:lnTo>
                  <a:pt x="313014" y="134757"/>
                </a:lnTo>
                <a:lnTo>
                  <a:pt x="249927" y="144730"/>
                </a:lnTo>
                <a:lnTo>
                  <a:pt x="193227" y="154877"/>
                </a:lnTo>
                <a:lnTo>
                  <a:pt x="143172" y="165182"/>
                </a:lnTo>
                <a:lnTo>
                  <a:pt x="100006" y="175632"/>
                </a:lnTo>
                <a:lnTo>
                  <a:pt x="63385" y="186455"/>
                </a:lnTo>
                <a:lnTo>
                  <a:pt x="61218" y="187781"/>
                </a:lnTo>
                <a:lnTo>
                  <a:pt x="66466" y="195736"/>
                </a:lnTo>
                <a:lnTo>
                  <a:pt x="67226" y="195271"/>
                </a:lnTo>
                <a:lnTo>
                  <a:pt x="66946" y="195271"/>
                </a:lnTo>
                <a:lnTo>
                  <a:pt x="68021" y="194784"/>
                </a:lnTo>
                <a:lnTo>
                  <a:pt x="68513" y="194784"/>
                </a:lnTo>
                <a:lnTo>
                  <a:pt x="83903" y="190008"/>
                </a:lnTo>
                <a:lnTo>
                  <a:pt x="102563" y="184807"/>
                </a:lnTo>
                <a:lnTo>
                  <a:pt x="145322" y="174461"/>
                </a:lnTo>
                <a:lnTo>
                  <a:pt x="195080" y="164221"/>
                </a:lnTo>
                <a:lnTo>
                  <a:pt x="251552" y="154115"/>
                </a:lnTo>
                <a:lnTo>
                  <a:pt x="314459" y="144171"/>
                </a:lnTo>
                <a:lnTo>
                  <a:pt x="383526" y="134411"/>
                </a:lnTo>
                <a:lnTo>
                  <a:pt x="498117" y="120163"/>
                </a:lnTo>
                <a:lnTo>
                  <a:pt x="669862" y="102022"/>
                </a:lnTo>
                <a:lnTo>
                  <a:pt x="912168" y="80945"/>
                </a:lnTo>
                <a:lnTo>
                  <a:pt x="1237839" y="58442"/>
                </a:lnTo>
                <a:lnTo>
                  <a:pt x="1719456" y="34100"/>
                </a:lnTo>
                <a:lnTo>
                  <a:pt x="2239548" y="17458"/>
                </a:lnTo>
                <a:lnTo>
                  <a:pt x="2644588" y="10835"/>
                </a:lnTo>
                <a:lnTo>
                  <a:pt x="3635113" y="9525"/>
                </a:lnTo>
                <a:lnTo>
                  <a:pt x="3190900" y="1399"/>
                </a:lnTo>
                <a:lnTo>
                  <a:pt x="2917675" y="0"/>
                </a:lnTo>
                <a:close/>
              </a:path>
              <a:path w="5835650" h="248919">
                <a:moveTo>
                  <a:pt x="68021" y="194784"/>
                </a:moveTo>
                <a:lnTo>
                  <a:pt x="66946" y="195271"/>
                </a:lnTo>
                <a:lnTo>
                  <a:pt x="67514" y="195095"/>
                </a:lnTo>
                <a:lnTo>
                  <a:pt x="68021" y="194784"/>
                </a:lnTo>
                <a:close/>
              </a:path>
              <a:path w="5835650" h="248919">
                <a:moveTo>
                  <a:pt x="67514" y="195095"/>
                </a:moveTo>
                <a:lnTo>
                  <a:pt x="66946" y="195271"/>
                </a:lnTo>
                <a:lnTo>
                  <a:pt x="67226" y="195271"/>
                </a:lnTo>
                <a:lnTo>
                  <a:pt x="67514" y="195095"/>
                </a:lnTo>
                <a:close/>
              </a:path>
              <a:path w="5835650" h="248919">
                <a:moveTo>
                  <a:pt x="68513" y="194784"/>
                </a:moveTo>
                <a:lnTo>
                  <a:pt x="68021" y="194784"/>
                </a:lnTo>
                <a:lnTo>
                  <a:pt x="67514" y="195095"/>
                </a:lnTo>
                <a:lnTo>
                  <a:pt x="68513" y="194784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 txBox="1"/>
          <p:nvPr/>
        </p:nvSpPr>
        <p:spPr>
          <a:xfrm>
            <a:off x="5324200" y="596052"/>
            <a:ext cx="36406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solidFill>
                  <a:srgbClr val="002060"/>
                </a:solidFill>
                <a:latin typeface="Cambria Math"/>
                <a:cs typeface="Cambria Math"/>
              </a:rPr>
              <a:t>ae</a:t>
            </a:r>
            <a:endParaRPr sz="2667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797197" y="830690"/>
            <a:ext cx="994833" cy="314113"/>
          </a:xfrm>
          <a:custGeom>
            <a:avLst/>
            <a:gdLst/>
            <a:ahLst/>
            <a:cxnLst/>
            <a:rect l="l" t="t" r="r" b="b"/>
            <a:pathLst>
              <a:path w="746125" h="235584">
                <a:moveTo>
                  <a:pt x="670965" y="0"/>
                </a:moveTo>
                <a:lnTo>
                  <a:pt x="667616" y="9550"/>
                </a:lnTo>
                <a:lnTo>
                  <a:pt x="681235" y="15460"/>
                </a:lnTo>
                <a:lnTo>
                  <a:pt x="692948" y="23642"/>
                </a:lnTo>
                <a:lnTo>
                  <a:pt x="716730" y="61565"/>
                </a:lnTo>
                <a:lnTo>
                  <a:pt x="724543" y="116457"/>
                </a:lnTo>
                <a:lnTo>
                  <a:pt x="723671" y="137208"/>
                </a:lnTo>
                <a:lnTo>
                  <a:pt x="710590" y="188019"/>
                </a:lnTo>
                <a:lnTo>
                  <a:pt x="681394" y="219784"/>
                </a:lnTo>
                <a:lnTo>
                  <a:pt x="667988" y="225722"/>
                </a:lnTo>
                <a:lnTo>
                  <a:pt x="670965" y="235272"/>
                </a:lnTo>
                <a:lnTo>
                  <a:pt x="715916" y="208564"/>
                </a:lnTo>
                <a:lnTo>
                  <a:pt x="741162" y="159261"/>
                </a:lnTo>
                <a:lnTo>
                  <a:pt x="745999" y="117698"/>
                </a:lnTo>
                <a:lnTo>
                  <a:pt x="744786" y="96129"/>
                </a:lnTo>
                <a:lnTo>
                  <a:pt x="735081" y="57899"/>
                </a:lnTo>
                <a:lnTo>
                  <a:pt x="702978" y="15084"/>
                </a:lnTo>
                <a:lnTo>
                  <a:pt x="688022" y="6158"/>
                </a:lnTo>
                <a:lnTo>
                  <a:pt x="670965" y="0"/>
                </a:lnTo>
                <a:close/>
              </a:path>
              <a:path w="746125" h="235584">
                <a:moveTo>
                  <a:pt x="75034" y="0"/>
                </a:moveTo>
                <a:lnTo>
                  <a:pt x="30164" y="26777"/>
                </a:lnTo>
                <a:lnTo>
                  <a:pt x="4852" y="76196"/>
                </a:lnTo>
                <a:lnTo>
                  <a:pt x="0" y="117698"/>
                </a:lnTo>
                <a:lnTo>
                  <a:pt x="1209" y="139313"/>
                </a:lnTo>
                <a:lnTo>
                  <a:pt x="10882" y="177543"/>
                </a:lnTo>
                <a:lnTo>
                  <a:pt x="42942" y="220219"/>
                </a:lnTo>
                <a:lnTo>
                  <a:pt x="75034" y="235272"/>
                </a:lnTo>
                <a:lnTo>
                  <a:pt x="78011" y="225722"/>
                </a:lnTo>
                <a:lnTo>
                  <a:pt x="64604" y="219784"/>
                </a:lnTo>
                <a:lnTo>
                  <a:pt x="53035" y="211521"/>
                </a:lnTo>
                <a:lnTo>
                  <a:pt x="29304" y="172989"/>
                </a:lnTo>
                <a:lnTo>
                  <a:pt x="21455" y="116457"/>
                </a:lnTo>
                <a:lnTo>
                  <a:pt x="22327" y="96385"/>
                </a:lnTo>
                <a:lnTo>
                  <a:pt x="35408" y="46818"/>
                </a:lnTo>
                <a:lnTo>
                  <a:pt x="64813" y="15460"/>
                </a:lnTo>
                <a:lnTo>
                  <a:pt x="78381" y="9550"/>
                </a:lnTo>
                <a:lnTo>
                  <a:pt x="75034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 txBox="1"/>
          <p:nvPr/>
        </p:nvSpPr>
        <p:spPr>
          <a:xfrm>
            <a:off x="4747959" y="746420"/>
            <a:ext cx="2279227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A</a:t>
            </a:r>
            <a:r>
              <a:rPr sz="3900" b="1" spc="20" baseline="1424" dirty="0">
                <a:solidFill>
                  <a:srgbClr val="002060"/>
                </a:solidFill>
                <a:latin typeface="Cambria Math"/>
                <a:cs typeface="Cambria Math"/>
              </a:rPr>
              <a:t>d</a:t>
            </a:r>
            <a:r>
              <a:rPr sz="3900" b="1" spc="80" baseline="1424" dirty="0">
                <a:solidFill>
                  <a:srgbClr val="002060"/>
                </a:solidFill>
                <a:latin typeface="Cambria Math"/>
                <a:cs typeface="Cambria Math"/>
              </a:rPr>
              <a:t>v</a:t>
            </a:r>
            <a:r>
              <a:rPr sz="4000" baseline="-20833" dirty="0">
                <a:solidFill>
                  <a:srgbClr val="002060"/>
                </a:solidFill>
                <a:latin typeface="Cambria Math"/>
                <a:cs typeface="Cambria Math"/>
              </a:rPr>
              <a:t>NE </a:t>
            </a:r>
            <a:r>
              <a:rPr sz="4000" spc="59" baseline="-20833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60" dirty="0">
                <a:solidFill>
                  <a:srgbClr val="002060"/>
                </a:solidFill>
                <a:latin typeface="Cambria Math"/>
                <a:cs typeface="Cambria Math"/>
              </a:rPr>
              <a:t>𝑡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spc="73" dirty="0">
                <a:solidFill>
                  <a:srgbClr val="002060"/>
                </a:solidFill>
                <a:latin typeface="Cambria Math"/>
                <a:cs typeface="Cambria Math"/>
              </a:rPr>
              <a:t>𝑞</a:t>
            </a:r>
            <a:r>
              <a:rPr sz="2667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667" spc="-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667" dirty="0">
                <a:solidFill>
                  <a:srgbClr val="FF0000"/>
                </a:solidFill>
                <a:latin typeface="Cambria Math"/>
                <a:cs typeface="Cambria Math"/>
              </a:rPr>
              <a:t>𝑆</a:t>
            </a:r>
            <a:r>
              <a:rPr sz="2667" spc="440" dirty="0">
                <a:solidFill>
                  <a:srgbClr val="FF0000"/>
                </a:solidFill>
                <a:latin typeface="Cambria Math"/>
                <a:cs typeface="Cambria Math"/>
              </a:rPr>
              <a:t> </a:t>
            </a:r>
            <a:r>
              <a:rPr sz="2667" i="1" dirty="0">
                <a:latin typeface="Arial"/>
                <a:cs typeface="Arial"/>
              </a:rPr>
              <a:t>?</a:t>
            </a:r>
            <a:endParaRPr sz="2667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254919" y="5606838"/>
            <a:ext cx="4006427" cy="331893"/>
          </a:xfrm>
          <a:custGeom>
            <a:avLst/>
            <a:gdLst/>
            <a:ahLst/>
            <a:cxnLst/>
            <a:rect l="l" t="t" r="r" b="b"/>
            <a:pathLst>
              <a:path w="3004820" h="248920">
                <a:moveTo>
                  <a:pt x="54990" y="52973"/>
                </a:moveTo>
                <a:lnTo>
                  <a:pt x="48056" y="59309"/>
                </a:lnTo>
                <a:lnTo>
                  <a:pt x="49076" y="60385"/>
                </a:lnTo>
                <a:lnTo>
                  <a:pt x="49523" y="60717"/>
                </a:lnTo>
                <a:lnTo>
                  <a:pt x="98103" y="83147"/>
                </a:lnTo>
                <a:lnTo>
                  <a:pt x="160064" y="104725"/>
                </a:lnTo>
                <a:lnTo>
                  <a:pt x="234558" y="125433"/>
                </a:lnTo>
                <a:lnTo>
                  <a:pt x="276180" y="135416"/>
                </a:lnTo>
                <a:lnTo>
                  <a:pt x="320539" y="145127"/>
                </a:lnTo>
                <a:lnTo>
                  <a:pt x="367501" y="154543"/>
                </a:lnTo>
                <a:lnTo>
                  <a:pt x="416930" y="163643"/>
                </a:lnTo>
                <a:lnTo>
                  <a:pt x="468692" y="172406"/>
                </a:lnTo>
                <a:lnTo>
                  <a:pt x="522648" y="180810"/>
                </a:lnTo>
                <a:lnTo>
                  <a:pt x="578664" y="188832"/>
                </a:lnTo>
                <a:lnTo>
                  <a:pt x="636601" y="196452"/>
                </a:lnTo>
                <a:lnTo>
                  <a:pt x="696324" y="203646"/>
                </a:lnTo>
                <a:lnTo>
                  <a:pt x="757695" y="210393"/>
                </a:lnTo>
                <a:lnTo>
                  <a:pt x="820578" y="216670"/>
                </a:lnTo>
                <a:lnTo>
                  <a:pt x="950328" y="227726"/>
                </a:lnTo>
                <a:lnTo>
                  <a:pt x="1084455" y="236634"/>
                </a:lnTo>
                <a:lnTo>
                  <a:pt x="1221905" y="243220"/>
                </a:lnTo>
                <a:lnTo>
                  <a:pt x="1361555" y="247303"/>
                </a:lnTo>
                <a:lnTo>
                  <a:pt x="1502309" y="248705"/>
                </a:lnTo>
                <a:lnTo>
                  <a:pt x="1643063" y="247393"/>
                </a:lnTo>
                <a:lnTo>
                  <a:pt x="1782712" y="243569"/>
                </a:lnTo>
                <a:lnTo>
                  <a:pt x="1880469" y="239180"/>
                </a:lnTo>
                <a:lnTo>
                  <a:pt x="1502404" y="239180"/>
                </a:lnTo>
                <a:lnTo>
                  <a:pt x="1361833" y="237782"/>
                </a:lnTo>
                <a:lnTo>
                  <a:pt x="1222361" y="233706"/>
                </a:lnTo>
                <a:lnTo>
                  <a:pt x="1085086" y="227130"/>
                </a:lnTo>
                <a:lnTo>
                  <a:pt x="951092" y="218231"/>
                </a:lnTo>
                <a:lnTo>
                  <a:pt x="821524" y="207192"/>
                </a:lnTo>
                <a:lnTo>
                  <a:pt x="758737" y="200925"/>
                </a:lnTo>
                <a:lnTo>
                  <a:pt x="697463" y="194189"/>
                </a:lnTo>
                <a:lnTo>
                  <a:pt x="637843" y="187008"/>
                </a:lnTo>
                <a:lnTo>
                  <a:pt x="580015" y="179404"/>
                </a:lnTo>
                <a:lnTo>
                  <a:pt x="524115" y="171398"/>
                </a:lnTo>
                <a:lnTo>
                  <a:pt x="470282" y="163014"/>
                </a:lnTo>
                <a:lnTo>
                  <a:pt x="418655" y="154275"/>
                </a:lnTo>
                <a:lnTo>
                  <a:pt x="369373" y="145203"/>
                </a:lnTo>
                <a:lnTo>
                  <a:pt x="322576" y="135822"/>
                </a:lnTo>
                <a:lnTo>
                  <a:pt x="278401" y="126154"/>
                </a:lnTo>
                <a:lnTo>
                  <a:pt x="236990" y="116223"/>
                </a:lnTo>
                <a:lnTo>
                  <a:pt x="198487" y="106055"/>
                </a:lnTo>
                <a:lnTo>
                  <a:pt x="130765" y="85107"/>
                </a:lnTo>
                <a:lnTo>
                  <a:pt x="76409" y="63547"/>
                </a:lnTo>
                <a:lnTo>
                  <a:pt x="56243" y="53432"/>
                </a:lnTo>
                <a:lnTo>
                  <a:pt x="55609" y="53432"/>
                </a:lnTo>
                <a:lnTo>
                  <a:pt x="54990" y="52973"/>
                </a:lnTo>
                <a:close/>
              </a:path>
              <a:path w="3004820" h="248920">
                <a:moveTo>
                  <a:pt x="2928264" y="74624"/>
                </a:moveTo>
                <a:lnTo>
                  <a:pt x="2874208" y="94729"/>
                </a:lnTo>
                <a:lnTo>
                  <a:pt x="2806421" y="114388"/>
                </a:lnTo>
                <a:lnTo>
                  <a:pt x="2767895" y="123925"/>
                </a:lnTo>
                <a:lnTo>
                  <a:pt x="2726466" y="133237"/>
                </a:lnTo>
                <a:lnTo>
                  <a:pt x="2682278" y="142302"/>
                </a:lnTo>
                <a:lnTo>
                  <a:pt x="2635467" y="151097"/>
                </a:lnTo>
                <a:lnTo>
                  <a:pt x="2586175" y="159601"/>
                </a:lnTo>
                <a:lnTo>
                  <a:pt x="2534540" y="167792"/>
                </a:lnTo>
                <a:lnTo>
                  <a:pt x="2480699" y="175651"/>
                </a:lnTo>
                <a:lnTo>
                  <a:pt x="2424793" y="183154"/>
                </a:lnTo>
                <a:lnTo>
                  <a:pt x="2366957" y="190282"/>
                </a:lnTo>
                <a:lnTo>
                  <a:pt x="2307332" y="197012"/>
                </a:lnTo>
                <a:lnTo>
                  <a:pt x="2183263" y="209199"/>
                </a:lnTo>
                <a:lnTo>
                  <a:pt x="2053708" y="219544"/>
                </a:lnTo>
                <a:lnTo>
                  <a:pt x="1919729" y="227883"/>
                </a:lnTo>
                <a:lnTo>
                  <a:pt x="1782451" y="234047"/>
                </a:lnTo>
                <a:lnTo>
                  <a:pt x="1642974" y="237869"/>
                </a:lnTo>
                <a:lnTo>
                  <a:pt x="1502404" y="239180"/>
                </a:lnTo>
                <a:lnTo>
                  <a:pt x="1880469" y="239180"/>
                </a:lnTo>
                <a:lnTo>
                  <a:pt x="1920157" y="237399"/>
                </a:lnTo>
                <a:lnTo>
                  <a:pt x="2054299" y="229050"/>
                </a:lnTo>
                <a:lnTo>
                  <a:pt x="2184063" y="218690"/>
                </a:lnTo>
                <a:lnTo>
                  <a:pt x="2308307" y="206487"/>
                </a:lnTo>
                <a:lnTo>
                  <a:pt x="2368026" y="199747"/>
                </a:lnTo>
                <a:lnTo>
                  <a:pt x="2425957" y="192608"/>
                </a:lnTo>
                <a:lnTo>
                  <a:pt x="2481966" y="185091"/>
                </a:lnTo>
                <a:lnTo>
                  <a:pt x="2535915" y="177218"/>
                </a:lnTo>
                <a:lnTo>
                  <a:pt x="2587668" y="169008"/>
                </a:lnTo>
                <a:lnTo>
                  <a:pt x="2637087" y="160483"/>
                </a:lnTo>
                <a:lnTo>
                  <a:pt x="2684037" y="151663"/>
                </a:lnTo>
                <a:lnTo>
                  <a:pt x="2728380" y="142568"/>
                </a:lnTo>
                <a:lnTo>
                  <a:pt x="2769983" y="133218"/>
                </a:lnTo>
                <a:lnTo>
                  <a:pt x="2808710" y="123634"/>
                </a:lnTo>
                <a:lnTo>
                  <a:pt x="2877003" y="103834"/>
                </a:lnTo>
                <a:lnTo>
                  <a:pt x="2932575" y="83147"/>
                </a:lnTo>
                <a:lnTo>
                  <a:pt x="2945718" y="74857"/>
                </a:lnTo>
                <a:lnTo>
                  <a:pt x="2927894" y="74857"/>
                </a:lnTo>
                <a:lnTo>
                  <a:pt x="2928264" y="74624"/>
                </a:lnTo>
                <a:close/>
              </a:path>
              <a:path w="3004820" h="248920">
                <a:moveTo>
                  <a:pt x="2991117" y="56260"/>
                </a:moveTo>
                <a:lnTo>
                  <a:pt x="2957309" y="56260"/>
                </a:lnTo>
                <a:lnTo>
                  <a:pt x="2962399" y="64311"/>
                </a:lnTo>
                <a:lnTo>
                  <a:pt x="2952304" y="70693"/>
                </a:lnTo>
                <a:lnTo>
                  <a:pt x="2977847" y="96190"/>
                </a:lnTo>
                <a:lnTo>
                  <a:pt x="2991117" y="56260"/>
                </a:lnTo>
                <a:close/>
              </a:path>
              <a:path w="3004820" h="248920">
                <a:moveTo>
                  <a:pt x="0" y="0"/>
                </a:moveTo>
                <a:lnTo>
                  <a:pt x="23276" y="81952"/>
                </a:lnTo>
                <a:lnTo>
                  <a:pt x="48056" y="59309"/>
                </a:lnTo>
                <a:lnTo>
                  <a:pt x="39378" y="50152"/>
                </a:lnTo>
                <a:lnTo>
                  <a:pt x="46292" y="43600"/>
                </a:lnTo>
                <a:lnTo>
                  <a:pt x="65247" y="43600"/>
                </a:lnTo>
                <a:lnTo>
                  <a:pt x="79528" y="30550"/>
                </a:lnTo>
                <a:lnTo>
                  <a:pt x="0" y="0"/>
                </a:lnTo>
                <a:close/>
              </a:path>
              <a:path w="3004820" h="248920">
                <a:moveTo>
                  <a:pt x="2928672" y="74461"/>
                </a:moveTo>
                <a:lnTo>
                  <a:pt x="2928264" y="74624"/>
                </a:lnTo>
                <a:lnTo>
                  <a:pt x="2927894" y="74857"/>
                </a:lnTo>
                <a:lnTo>
                  <a:pt x="2928672" y="74461"/>
                </a:lnTo>
                <a:close/>
              </a:path>
              <a:path w="3004820" h="248920">
                <a:moveTo>
                  <a:pt x="2946346" y="74461"/>
                </a:moveTo>
                <a:lnTo>
                  <a:pt x="2928672" y="74461"/>
                </a:lnTo>
                <a:lnTo>
                  <a:pt x="2927894" y="74857"/>
                </a:lnTo>
                <a:lnTo>
                  <a:pt x="2945718" y="74857"/>
                </a:lnTo>
                <a:lnTo>
                  <a:pt x="2946346" y="74461"/>
                </a:lnTo>
                <a:close/>
              </a:path>
              <a:path w="3004820" h="248920">
                <a:moveTo>
                  <a:pt x="2945392" y="63794"/>
                </a:moveTo>
                <a:lnTo>
                  <a:pt x="2928264" y="74624"/>
                </a:lnTo>
                <a:lnTo>
                  <a:pt x="2928672" y="74461"/>
                </a:lnTo>
                <a:lnTo>
                  <a:pt x="2946346" y="74461"/>
                </a:lnTo>
                <a:lnTo>
                  <a:pt x="2952304" y="70693"/>
                </a:lnTo>
                <a:lnTo>
                  <a:pt x="2945392" y="63794"/>
                </a:lnTo>
                <a:close/>
              </a:path>
              <a:path w="3004820" h="248920">
                <a:moveTo>
                  <a:pt x="2957309" y="56260"/>
                </a:moveTo>
                <a:lnTo>
                  <a:pt x="2945392" y="63794"/>
                </a:lnTo>
                <a:lnTo>
                  <a:pt x="2952304" y="70693"/>
                </a:lnTo>
                <a:lnTo>
                  <a:pt x="2962399" y="64311"/>
                </a:lnTo>
                <a:lnTo>
                  <a:pt x="2957309" y="56260"/>
                </a:lnTo>
                <a:close/>
              </a:path>
              <a:path w="3004820" h="248920">
                <a:moveTo>
                  <a:pt x="3004714" y="15342"/>
                </a:moveTo>
                <a:lnTo>
                  <a:pt x="2923917" y="42358"/>
                </a:lnTo>
                <a:lnTo>
                  <a:pt x="2945392" y="63794"/>
                </a:lnTo>
                <a:lnTo>
                  <a:pt x="2957309" y="56260"/>
                </a:lnTo>
                <a:lnTo>
                  <a:pt x="2991117" y="56260"/>
                </a:lnTo>
                <a:lnTo>
                  <a:pt x="3004714" y="15342"/>
                </a:lnTo>
                <a:close/>
              </a:path>
              <a:path w="3004820" h="248920">
                <a:moveTo>
                  <a:pt x="46292" y="43600"/>
                </a:moveTo>
                <a:lnTo>
                  <a:pt x="39378" y="50152"/>
                </a:lnTo>
                <a:lnTo>
                  <a:pt x="48056" y="59309"/>
                </a:lnTo>
                <a:lnTo>
                  <a:pt x="54990" y="52973"/>
                </a:lnTo>
                <a:lnTo>
                  <a:pt x="54287" y="52451"/>
                </a:lnTo>
                <a:lnTo>
                  <a:pt x="54679" y="52451"/>
                </a:lnTo>
                <a:lnTo>
                  <a:pt x="46292" y="43600"/>
                </a:lnTo>
                <a:close/>
              </a:path>
              <a:path w="3004820" h="248920">
                <a:moveTo>
                  <a:pt x="55088" y="52883"/>
                </a:moveTo>
                <a:lnTo>
                  <a:pt x="55609" y="53432"/>
                </a:lnTo>
                <a:lnTo>
                  <a:pt x="55088" y="52883"/>
                </a:lnTo>
                <a:close/>
              </a:path>
              <a:path w="3004820" h="248920">
                <a:moveTo>
                  <a:pt x="55109" y="52864"/>
                </a:moveTo>
                <a:lnTo>
                  <a:pt x="55609" y="53432"/>
                </a:lnTo>
                <a:lnTo>
                  <a:pt x="56243" y="53432"/>
                </a:lnTo>
                <a:lnTo>
                  <a:pt x="55109" y="52864"/>
                </a:lnTo>
                <a:close/>
              </a:path>
              <a:path w="3004820" h="248920">
                <a:moveTo>
                  <a:pt x="54287" y="52451"/>
                </a:moveTo>
                <a:lnTo>
                  <a:pt x="54990" y="52973"/>
                </a:lnTo>
                <a:lnTo>
                  <a:pt x="55035" y="52826"/>
                </a:lnTo>
                <a:lnTo>
                  <a:pt x="54287" y="52451"/>
                </a:lnTo>
                <a:close/>
              </a:path>
              <a:path w="3004820" h="248920">
                <a:moveTo>
                  <a:pt x="65247" y="43600"/>
                </a:moveTo>
                <a:lnTo>
                  <a:pt x="46292" y="43600"/>
                </a:lnTo>
                <a:lnTo>
                  <a:pt x="55035" y="52826"/>
                </a:lnTo>
                <a:lnTo>
                  <a:pt x="65247" y="43600"/>
                </a:lnTo>
                <a:close/>
              </a:path>
              <a:path w="3004820" h="248920">
                <a:moveTo>
                  <a:pt x="54679" y="52451"/>
                </a:moveTo>
                <a:lnTo>
                  <a:pt x="54287" y="52451"/>
                </a:lnTo>
                <a:lnTo>
                  <a:pt x="55035" y="52826"/>
                </a:lnTo>
                <a:lnTo>
                  <a:pt x="54679" y="52451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6269669" y="5618829"/>
            <a:ext cx="3774440" cy="311572"/>
          </a:xfrm>
          <a:custGeom>
            <a:avLst/>
            <a:gdLst/>
            <a:ahLst/>
            <a:cxnLst/>
            <a:rect l="l" t="t" r="r" b="b"/>
            <a:pathLst>
              <a:path w="2830829" h="233679">
                <a:moveTo>
                  <a:pt x="58210" y="49746"/>
                </a:moveTo>
                <a:lnTo>
                  <a:pt x="92321" y="78197"/>
                </a:lnTo>
                <a:lnTo>
                  <a:pt x="150714" y="98425"/>
                </a:lnTo>
                <a:lnTo>
                  <a:pt x="220908" y="117835"/>
                </a:lnTo>
                <a:lnTo>
                  <a:pt x="260125" y="127192"/>
                </a:lnTo>
                <a:lnTo>
                  <a:pt x="301919" y="136293"/>
                </a:lnTo>
                <a:lnTo>
                  <a:pt x="346166" y="145117"/>
                </a:lnTo>
                <a:lnTo>
                  <a:pt x="392737" y="153646"/>
                </a:lnTo>
                <a:lnTo>
                  <a:pt x="441504" y="161858"/>
                </a:lnTo>
                <a:lnTo>
                  <a:pt x="492338" y="169734"/>
                </a:lnTo>
                <a:lnTo>
                  <a:pt x="545113" y="177253"/>
                </a:lnTo>
                <a:lnTo>
                  <a:pt x="599697" y="184393"/>
                </a:lnTo>
                <a:lnTo>
                  <a:pt x="655963" y="191135"/>
                </a:lnTo>
                <a:lnTo>
                  <a:pt x="713783" y="197458"/>
                </a:lnTo>
                <a:lnTo>
                  <a:pt x="773026" y="203340"/>
                </a:lnTo>
                <a:lnTo>
                  <a:pt x="895266" y="213702"/>
                </a:lnTo>
                <a:lnTo>
                  <a:pt x="1021627" y="222050"/>
                </a:lnTo>
                <a:lnTo>
                  <a:pt x="1151120" y="228222"/>
                </a:lnTo>
                <a:lnTo>
                  <a:pt x="1282687" y="232048"/>
                </a:lnTo>
                <a:lnTo>
                  <a:pt x="1415294" y="233362"/>
                </a:lnTo>
                <a:lnTo>
                  <a:pt x="1547901" y="232123"/>
                </a:lnTo>
                <a:lnTo>
                  <a:pt x="1679465" y="228511"/>
                </a:lnTo>
                <a:lnTo>
                  <a:pt x="1783314" y="223837"/>
                </a:lnTo>
                <a:lnTo>
                  <a:pt x="1415388" y="223837"/>
                </a:lnTo>
                <a:lnTo>
                  <a:pt x="1282964" y="222527"/>
                </a:lnTo>
                <a:lnTo>
                  <a:pt x="1151573" y="218708"/>
                </a:lnTo>
                <a:lnTo>
                  <a:pt x="1022256" y="212546"/>
                </a:lnTo>
                <a:lnTo>
                  <a:pt x="896025" y="204207"/>
                </a:lnTo>
                <a:lnTo>
                  <a:pt x="773967" y="193862"/>
                </a:lnTo>
                <a:lnTo>
                  <a:pt x="714818" y="187989"/>
                </a:lnTo>
                <a:lnTo>
                  <a:pt x="657096" y="181678"/>
                </a:lnTo>
                <a:lnTo>
                  <a:pt x="600933" y="174949"/>
                </a:lnTo>
                <a:lnTo>
                  <a:pt x="546455" y="167823"/>
                </a:lnTo>
                <a:lnTo>
                  <a:pt x="493796" y="160321"/>
                </a:lnTo>
                <a:lnTo>
                  <a:pt x="443085" y="152466"/>
                </a:lnTo>
                <a:lnTo>
                  <a:pt x="394453" y="144277"/>
                </a:lnTo>
                <a:lnTo>
                  <a:pt x="348029" y="135776"/>
                </a:lnTo>
                <a:lnTo>
                  <a:pt x="303946" y="126986"/>
                </a:lnTo>
                <a:lnTo>
                  <a:pt x="262335" y="117927"/>
                </a:lnTo>
                <a:lnTo>
                  <a:pt x="223329" y="108622"/>
                </a:lnTo>
                <a:lnTo>
                  <a:pt x="153666" y="89369"/>
                </a:lnTo>
                <a:lnTo>
                  <a:pt x="96042" y="69428"/>
                </a:lnTo>
                <a:lnTo>
                  <a:pt x="72894" y="59606"/>
                </a:lnTo>
                <a:lnTo>
                  <a:pt x="72657" y="59606"/>
                </a:lnTo>
                <a:lnTo>
                  <a:pt x="71832" y="59156"/>
                </a:lnTo>
                <a:lnTo>
                  <a:pt x="71997" y="59156"/>
                </a:lnTo>
                <a:lnTo>
                  <a:pt x="58210" y="49746"/>
                </a:lnTo>
                <a:close/>
              </a:path>
              <a:path w="2830829" h="233679">
                <a:moveTo>
                  <a:pt x="2758492" y="68468"/>
                </a:moveTo>
                <a:lnTo>
                  <a:pt x="2707650" y="87424"/>
                </a:lnTo>
                <a:lnTo>
                  <a:pt x="2643805" y="105986"/>
                </a:lnTo>
                <a:lnTo>
                  <a:pt x="2568493" y="123786"/>
                </a:lnTo>
                <a:lnTo>
                  <a:pt x="2526868" y="132346"/>
                </a:lnTo>
                <a:lnTo>
                  <a:pt x="2482773" y="140651"/>
                </a:lnTo>
                <a:lnTo>
                  <a:pt x="2436340" y="148682"/>
                </a:lnTo>
                <a:lnTo>
                  <a:pt x="2387699" y="156418"/>
                </a:lnTo>
                <a:lnTo>
                  <a:pt x="2336980" y="163840"/>
                </a:lnTo>
                <a:lnTo>
                  <a:pt x="2284314" y="170926"/>
                </a:lnTo>
                <a:lnTo>
                  <a:pt x="2229831" y="177657"/>
                </a:lnTo>
                <a:lnTo>
                  <a:pt x="2173663" y="184013"/>
                </a:lnTo>
                <a:lnTo>
                  <a:pt x="2056785" y="195522"/>
                </a:lnTo>
                <a:lnTo>
                  <a:pt x="1934740" y="205292"/>
                </a:lnTo>
                <a:lnTo>
                  <a:pt x="1808526" y="213168"/>
                </a:lnTo>
                <a:lnTo>
                  <a:pt x="1679205" y="218989"/>
                </a:lnTo>
                <a:lnTo>
                  <a:pt x="1547812" y="222598"/>
                </a:lnTo>
                <a:lnTo>
                  <a:pt x="1415388" y="223837"/>
                </a:lnTo>
                <a:lnTo>
                  <a:pt x="1783314" y="223837"/>
                </a:lnTo>
                <a:lnTo>
                  <a:pt x="1935333" y="214799"/>
                </a:lnTo>
                <a:lnTo>
                  <a:pt x="2057587" y="205013"/>
                </a:lnTo>
                <a:lnTo>
                  <a:pt x="2174641" y="193488"/>
                </a:lnTo>
                <a:lnTo>
                  <a:pt x="2230903" y="187122"/>
                </a:lnTo>
                <a:lnTo>
                  <a:pt x="2285483" y="180379"/>
                </a:lnTo>
                <a:lnTo>
                  <a:pt x="2338250" y="173279"/>
                </a:lnTo>
                <a:lnTo>
                  <a:pt x="2389078" y="165843"/>
                </a:lnTo>
                <a:lnTo>
                  <a:pt x="2437836" y="158089"/>
                </a:lnTo>
                <a:lnTo>
                  <a:pt x="2484396" y="150037"/>
                </a:lnTo>
                <a:lnTo>
                  <a:pt x="2528630" y="141706"/>
                </a:lnTo>
                <a:lnTo>
                  <a:pt x="2570411" y="133115"/>
                </a:lnTo>
                <a:lnTo>
                  <a:pt x="2609609" y="124284"/>
                </a:lnTo>
                <a:lnTo>
                  <a:pt x="2679755" y="105973"/>
                </a:lnTo>
                <a:lnTo>
                  <a:pt x="2738067" y="86909"/>
                </a:lnTo>
                <a:lnTo>
                  <a:pt x="2775441" y="68729"/>
                </a:lnTo>
                <a:lnTo>
                  <a:pt x="2758094" y="68729"/>
                </a:lnTo>
                <a:lnTo>
                  <a:pt x="2758492" y="68468"/>
                </a:lnTo>
                <a:close/>
              </a:path>
              <a:path w="2830829" h="233679">
                <a:moveTo>
                  <a:pt x="2816498" y="52792"/>
                </a:moveTo>
                <a:lnTo>
                  <a:pt x="2782352" y="52792"/>
                </a:lnTo>
                <a:lnTo>
                  <a:pt x="2787582" y="60753"/>
                </a:lnTo>
                <a:lnTo>
                  <a:pt x="2777531" y="67357"/>
                </a:lnTo>
                <a:lnTo>
                  <a:pt x="2802268" y="93016"/>
                </a:lnTo>
                <a:lnTo>
                  <a:pt x="2816498" y="52792"/>
                </a:lnTo>
                <a:close/>
              </a:path>
              <a:path w="2830829" h="233679">
                <a:moveTo>
                  <a:pt x="0" y="0"/>
                </a:moveTo>
                <a:lnTo>
                  <a:pt x="25298" y="81351"/>
                </a:lnTo>
                <a:lnTo>
                  <a:pt x="51190" y="56487"/>
                </a:lnTo>
                <a:lnTo>
                  <a:pt x="41297" y="49735"/>
                </a:lnTo>
                <a:lnTo>
                  <a:pt x="46667" y="41867"/>
                </a:lnTo>
                <a:lnTo>
                  <a:pt x="66414" y="41867"/>
                </a:lnTo>
                <a:lnTo>
                  <a:pt x="80260" y="28572"/>
                </a:lnTo>
                <a:lnTo>
                  <a:pt x="0" y="0"/>
                </a:lnTo>
                <a:close/>
              </a:path>
              <a:path w="2830829" h="233679">
                <a:moveTo>
                  <a:pt x="2758939" y="68289"/>
                </a:moveTo>
                <a:lnTo>
                  <a:pt x="2758492" y="68468"/>
                </a:lnTo>
                <a:lnTo>
                  <a:pt x="2758094" y="68729"/>
                </a:lnTo>
                <a:lnTo>
                  <a:pt x="2758939" y="68289"/>
                </a:lnTo>
                <a:close/>
              </a:path>
              <a:path w="2830829" h="233679">
                <a:moveTo>
                  <a:pt x="2776112" y="68289"/>
                </a:moveTo>
                <a:lnTo>
                  <a:pt x="2758939" y="68289"/>
                </a:lnTo>
                <a:lnTo>
                  <a:pt x="2758094" y="68729"/>
                </a:lnTo>
                <a:lnTo>
                  <a:pt x="2775441" y="68729"/>
                </a:lnTo>
                <a:lnTo>
                  <a:pt x="2776112" y="68289"/>
                </a:lnTo>
                <a:close/>
              </a:path>
              <a:path w="2830829" h="233679">
                <a:moveTo>
                  <a:pt x="2770804" y="60380"/>
                </a:moveTo>
                <a:lnTo>
                  <a:pt x="2758492" y="68468"/>
                </a:lnTo>
                <a:lnTo>
                  <a:pt x="2758939" y="68289"/>
                </a:lnTo>
                <a:lnTo>
                  <a:pt x="2776112" y="68289"/>
                </a:lnTo>
                <a:lnTo>
                  <a:pt x="2777531" y="67357"/>
                </a:lnTo>
                <a:lnTo>
                  <a:pt x="2770804" y="60380"/>
                </a:lnTo>
                <a:close/>
              </a:path>
              <a:path w="2830829" h="233679">
                <a:moveTo>
                  <a:pt x="2782352" y="52792"/>
                </a:moveTo>
                <a:lnTo>
                  <a:pt x="2770804" y="60380"/>
                </a:lnTo>
                <a:lnTo>
                  <a:pt x="2777531" y="67357"/>
                </a:lnTo>
                <a:lnTo>
                  <a:pt x="2787582" y="60753"/>
                </a:lnTo>
                <a:lnTo>
                  <a:pt x="2782352" y="52792"/>
                </a:lnTo>
                <a:close/>
              </a:path>
              <a:path w="2830829" h="233679">
                <a:moveTo>
                  <a:pt x="2830682" y="12699"/>
                </a:moveTo>
                <a:lnTo>
                  <a:pt x="2749381" y="38159"/>
                </a:lnTo>
                <a:lnTo>
                  <a:pt x="2770804" y="60380"/>
                </a:lnTo>
                <a:lnTo>
                  <a:pt x="2782352" y="52792"/>
                </a:lnTo>
                <a:lnTo>
                  <a:pt x="2816498" y="52792"/>
                </a:lnTo>
                <a:lnTo>
                  <a:pt x="2830682" y="12699"/>
                </a:lnTo>
                <a:close/>
              </a:path>
              <a:path w="2830829" h="233679">
                <a:moveTo>
                  <a:pt x="71832" y="59156"/>
                </a:moveTo>
                <a:lnTo>
                  <a:pt x="72657" y="59606"/>
                </a:lnTo>
                <a:lnTo>
                  <a:pt x="72269" y="59341"/>
                </a:lnTo>
                <a:lnTo>
                  <a:pt x="71832" y="59156"/>
                </a:lnTo>
                <a:close/>
              </a:path>
              <a:path w="2830829" h="233679">
                <a:moveTo>
                  <a:pt x="72269" y="59341"/>
                </a:moveTo>
                <a:lnTo>
                  <a:pt x="72657" y="59606"/>
                </a:lnTo>
                <a:lnTo>
                  <a:pt x="72894" y="59606"/>
                </a:lnTo>
                <a:lnTo>
                  <a:pt x="72269" y="59341"/>
                </a:lnTo>
                <a:close/>
              </a:path>
              <a:path w="2830829" h="233679">
                <a:moveTo>
                  <a:pt x="71997" y="59156"/>
                </a:moveTo>
                <a:lnTo>
                  <a:pt x="71832" y="59156"/>
                </a:lnTo>
                <a:lnTo>
                  <a:pt x="72269" y="59341"/>
                </a:lnTo>
                <a:lnTo>
                  <a:pt x="71997" y="59156"/>
                </a:lnTo>
                <a:close/>
              </a:path>
              <a:path w="2830829" h="233679">
                <a:moveTo>
                  <a:pt x="46667" y="41867"/>
                </a:moveTo>
                <a:lnTo>
                  <a:pt x="41297" y="49735"/>
                </a:lnTo>
                <a:lnTo>
                  <a:pt x="51190" y="56487"/>
                </a:lnTo>
                <a:lnTo>
                  <a:pt x="58210" y="49746"/>
                </a:lnTo>
                <a:lnTo>
                  <a:pt x="46667" y="41867"/>
                </a:lnTo>
                <a:close/>
              </a:path>
              <a:path w="2830829" h="233679">
                <a:moveTo>
                  <a:pt x="66414" y="41867"/>
                </a:moveTo>
                <a:lnTo>
                  <a:pt x="46667" y="41867"/>
                </a:lnTo>
                <a:lnTo>
                  <a:pt x="58210" y="49746"/>
                </a:lnTo>
                <a:lnTo>
                  <a:pt x="66414" y="41867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1427630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809232" y="2123565"/>
          <a:ext cx="3082854" cy="8325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6811">
                <a:tc gridSpan="3">
                  <a:txBody>
                    <a:bodyPr/>
                    <a:lstStyle/>
                    <a:p>
                      <a:pPr marL="89535">
                        <a:lnSpc>
                          <a:spcPts val="2100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ro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</a:t>
                      </a:r>
                      <a:r>
                        <a:rPr sz="2400" b="1" i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i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D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EC</a:t>
                      </a:r>
                      <a:r>
                        <a:rPr sz="3600" spc="112" baseline="-1697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8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T w="3175">
                      <a:solidFill>
                        <a:srgbClr val="2F528F"/>
                      </a:solidFill>
                      <a:prstDash val="solid"/>
                    </a:lnT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9535">
                        <a:lnSpc>
                          <a:spcPts val="1660"/>
                        </a:lnSpc>
                      </a:pPr>
                      <a:r>
                        <a:rPr sz="2400" spc="-5" dirty="0">
                          <a:latin typeface="Candara"/>
                          <a:cs typeface="Candara"/>
                        </a:rPr>
                        <a:t>Return</a:t>
                      </a:r>
                      <a:r>
                        <a:rPr sz="2400" spc="-9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L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18529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660"/>
                        </a:lnSpc>
                      </a:pP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 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9">
                      <a:solidFill>
                        <a:srgbClr val="002060"/>
                      </a:solidFill>
                      <a:prstDash val="solid"/>
                    </a:lnL>
                    <a:lnR w="18529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9">
                      <a:solidFill>
                        <a:srgbClr val="002060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8783121" y="330649"/>
            <a:ext cx="3083560" cy="1645073"/>
          </a:xfrm>
          <a:custGeom>
            <a:avLst/>
            <a:gdLst/>
            <a:ahLst/>
            <a:cxnLst/>
            <a:rect l="l" t="t" r="r" b="b"/>
            <a:pathLst>
              <a:path w="2312670" h="1233805">
                <a:moveTo>
                  <a:pt x="0" y="0"/>
                </a:moveTo>
                <a:lnTo>
                  <a:pt x="2312140" y="0"/>
                </a:lnTo>
                <a:lnTo>
                  <a:pt x="2312140" y="1233514"/>
                </a:lnTo>
                <a:lnTo>
                  <a:pt x="0" y="1233514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783121" y="330649"/>
            <a:ext cx="3083560" cy="1645073"/>
          </a:xfrm>
          <a:custGeom>
            <a:avLst/>
            <a:gdLst/>
            <a:ahLst/>
            <a:cxnLst/>
            <a:rect l="l" t="t" r="r" b="b"/>
            <a:pathLst>
              <a:path w="2312670" h="1233805">
                <a:moveTo>
                  <a:pt x="0" y="0"/>
                </a:moveTo>
                <a:lnTo>
                  <a:pt x="2312141" y="0"/>
                </a:lnTo>
                <a:lnTo>
                  <a:pt x="2312141" y="1233514"/>
                </a:lnTo>
                <a:lnTo>
                  <a:pt x="0" y="123351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8783121" y="1078913"/>
            <a:ext cx="1940560" cy="432597"/>
          </a:xfrm>
          <a:prstGeom prst="rect">
            <a:avLst/>
          </a:prstGeom>
        </p:spPr>
        <p:txBody>
          <a:bodyPr vert="horz" wrap="square" lIns="0" tIns="62653" rIns="0" bIns="0" rtlCol="0">
            <a:spAutoFit/>
          </a:bodyPr>
          <a:lstStyle/>
          <a:p>
            <a:pPr marL="121070">
              <a:spcBef>
                <a:spcPts val="493"/>
              </a:spcBef>
              <a:tabLst>
                <a:tab pos="1121805" algn="l"/>
              </a:tabLst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L </a:t>
            </a:r>
            <a:r>
              <a:rPr sz="2400" spc="-2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	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3121" y="330649"/>
            <a:ext cx="3083560" cy="1573935"/>
          </a:xfrm>
          <a:prstGeom prst="rect">
            <a:avLst/>
          </a:prstGeom>
          <a:ln w="3175">
            <a:solidFill>
              <a:srgbClr val="2F528F"/>
            </a:solidFill>
          </a:ln>
        </p:spPr>
        <p:txBody>
          <a:bodyPr vert="horz" wrap="square" lIns="0" tIns="65193" rIns="0" bIns="0" rtlCol="0">
            <a:spAutoFit/>
          </a:bodyPr>
          <a:lstStyle/>
          <a:p>
            <a:pPr marL="119377">
              <a:spcBef>
                <a:spcPts val="513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 dirty="0">
              <a:latin typeface="Cambria Math"/>
              <a:cs typeface="Cambria Math"/>
            </a:endParaRPr>
          </a:p>
          <a:p>
            <a:pPr marL="119377">
              <a:spcBef>
                <a:spcPts val="27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2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Cambria Math"/>
                <a:cs typeface="Cambria Math"/>
              </a:rPr>
              <a:t>𝑀)</a:t>
            </a:r>
            <a:endParaRPr sz="2400" dirty="0">
              <a:latin typeface="Cambria Math"/>
              <a:cs typeface="Cambria Math"/>
            </a:endParaRPr>
          </a:p>
          <a:p>
            <a:pPr>
              <a:spcBef>
                <a:spcPts val="13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9377"/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54458" y="4130885"/>
            <a:ext cx="66887" cy="0"/>
          </a:xfrm>
          <a:custGeom>
            <a:avLst/>
            <a:gdLst/>
            <a:ahLst/>
            <a:cxnLst/>
            <a:rect l="l" t="t" r="r" b="b"/>
            <a:pathLst>
              <a:path w="50165">
                <a:moveTo>
                  <a:pt x="0" y="0"/>
                </a:moveTo>
                <a:lnTo>
                  <a:pt x="49782" y="0"/>
                </a:lnTo>
              </a:path>
            </a:pathLst>
          </a:custGeom>
          <a:ln w="8889"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8781004" y="3666664"/>
          <a:ext cx="3082851" cy="8337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33">
                <a:tc gridSpan="3">
                  <a:txBody>
                    <a:bodyPr/>
                    <a:lstStyle/>
                    <a:p>
                      <a:pPr marL="89535">
                        <a:lnSpc>
                          <a:spcPts val="2080"/>
                        </a:lnSpc>
                      </a:pPr>
                      <a:r>
                        <a:rPr sz="2400" b="1" spc="-5" dirty="0">
                          <a:latin typeface="Candara"/>
                          <a:cs typeface="Candara"/>
                        </a:rPr>
                        <a:t>P</a:t>
                      </a:r>
                      <a:r>
                        <a:rPr sz="2400" b="1" spc="-10" dirty="0">
                          <a:latin typeface="Candara"/>
                          <a:cs typeface="Candara"/>
                        </a:rPr>
                        <a:t>ro</a:t>
                      </a:r>
                      <a:r>
                        <a:rPr sz="2400" b="1" spc="-5" dirty="0">
                          <a:latin typeface="Candara"/>
                          <a:cs typeface="Candara"/>
                        </a:rPr>
                        <a:t>c</a:t>
                      </a:r>
                      <a:r>
                        <a:rPr sz="2400" b="1" i="1" dirty="0">
                          <a:latin typeface="Candara"/>
                          <a:cs typeface="Candara"/>
                        </a:rPr>
                        <a:t>.</a:t>
                      </a:r>
                      <a:r>
                        <a:rPr sz="2400" b="1" i="1" spc="-1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spc="-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D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EC</a:t>
                      </a:r>
                      <a:r>
                        <a:rPr sz="3600" spc="112" baseline="-1697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8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)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T w="3175">
                      <a:solidFill>
                        <a:srgbClr val="2F528F"/>
                      </a:solidFill>
                      <a:prstDash val="solid"/>
                    </a:lnT>
                    <a:solidFill>
                      <a:srgbClr val="4472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89535">
                        <a:lnSpc>
                          <a:spcPts val="1635"/>
                        </a:lnSpc>
                      </a:pPr>
                      <a:r>
                        <a:rPr sz="2400" spc="-5" dirty="0">
                          <a:latin typeface="Candara"/>
                          <a:cs typeface="Candara"/>
                        </a:rPr>
                        <a:t>Return</a:t>
                      </a:r>
                      <a:r>
                        <a:rPr sz="2400" spc="-90" dirty="0">
                          <a:latin typeface="Candara"/>
                          <a:cs typeface="Candara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L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3175">
                      <a:solidFill>
                        <a:srgbClr val="2F528F"/>
                      </a:solidFill>
                      <a:prstDash val="solid"/>
                    </a:lnL>
                    <a:lnR w="18529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ts val="1635"/>
                        </a:lnSpc>
                      </a:pPr>
                      <a:r>
                        <a:rPr sz="2400" spc="3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𝑁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, </a:t>
                      </a:r>
                      <a:r>
                        <a:rPr sz="2400" spc="-95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dirty="0">
                          <a:solidFill>
                            <a:srgbClr val="002060"/>
                          </a:solidFill>
                          <a:latin typeface="Cambria Math"/>
                          <a:cs typeface="Cambria Math"/>
                        </a:rPr>
                        <a:t>𝐶</a:t>
                      </a:r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9">
                      <a:solidFill>
                        <a:srgbClr val="002060"/>
                      </a:solidFill>
                      <a:prstDash val="solid"/>
                    </a:lnL>
                    <a:lnR w="18529">
                      <a:solidFill>
                        <a:srgbClr val="002060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endParaRPr sz="24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8529">
                      <a:solidFill>
                        <a:srgbClr val="002060"/>
                      </a:solidFill>
                      <a:prstDash val="solid"/>
                    </a:lnL>
                    <a:lnR w="3175">
                      <a:solidFill>
                        <a:srgbClr val="2F528F"/>
                      </a:solidFill>
                      <a:prstDash val="solid"/>
                    </a:lnR>
                    <a:lnB w="3175">
                      <a:solidFill>
                        <a:srgbClr val="2F528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/>
          <p:nvPr/>
        </p:nvSpPr>
        <p:spPr>
          <a:xfrm>
            <a:off x="8811350" y="4612176"/>
            <a:ext cx="3054773" cy="1645073"/>
          </a:xfrm>
          <a:custGeom>
            <a:avLst/>
            <a:gdLst/>
            <a:ahLst/>
            <a:cxnLst/>
            <a:rect l="l" t="t" r="r" b="b"/>
            <a:pathLst>
              <a:path w="2291079" h="1233804">
                <a:moveTo>
                  <a:pt x="0" y="0"/>
                </a:moveTo>
                <a:lnTo>
                  <a:pt x="2290968" y="0"/>
                </a:lnTo>
                <a:lnTo>
                  <a:pt x="2290968" y="1233763"/>
                </a:lnTo>
                <a:lnTo>
                  <a:pt x="0" y="1233763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811350" y="4612176"/>
            <a:ext cx="3054773" cy="1645073"/>
          </a:xfrm>
          <a:custGeom>
            <a:avLst/>
            <a:gdLst/>
            <a:ahLst/>
            <a:cxnLst/>
            <a:rect l="l" t="t" r="r" b="b"/>
            <a:pathLst>
              <a:path w="2291079" h="1233804">
                <a:moveTo>
                  <a:pt x="0" y="0"/>
                </a:moveTo>
                <a:lnTo>
                  <a:pt x="2290968" y="0"/>
                </a:lnTo>
                <a:lnTo>
                  <a:pt x="2290968" y="1233764"/>
                </a:lnTo>
                <a:lnTo>
                  <a:pt x="0" y="123376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8811349" y="5388067"/>
            <a:ext cx="1940560" cy="402674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1070">
              <a:spcBef>
                <a:spcPts val="260"/>
              </a:spcBef>
              <a:tabLst>
                <a:tab pos="1121805" algn="l"/>
              </a:tabLst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L </a:t>
            </a:r>
            <a:r>
              <a:rPr sz="2400" spc="-2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	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11350" y="4612175"/>
            <a:ext cx="3054773" cy="1577420"/>
          </a:xfrm>
          <a:prstGeom prst="rect">
            <a:avLst/>
          </a:prstGeom>
          <a:ln w="3175">
            <a:solidFill>
              <a:srgbClr val="2F528F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119377">
              <a:spcBef>
                <a:spcPts val="500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119377">
              <a:spcBef>
                <a:spcPts val="193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endParaRPr sz="2400">
              <a:latin typeface="Cambria Math"/>
              <a:cs typeface="Cambria Math"/>
            </a:endParaRPr>
          </a:p>
          <a:p>
            <a:pPr>
              <a:spcBef>
                <a:spcPts val="7"/>
              </a:spcBef>
            </a:pPr>
            <a:endParaRPr sz="2467">
              <a:latin typeface="Times New Roman"/>
              <a:cs typeface="Times New Roman"/>
            </a:endParaRPr>
          </a:p>
          <a:p>
            <a:pPr marL="119377"/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7795" y="330649"/>
            <a:ext cx="3083560" cy="1198619"/>
          </a:xfrm>
          <a:prstGeom prst="rect">
            <a:avLst/>
          </a:prstGeom>
          <a:solidFill>
            <a:srgbClr val="FF0000"/>
          </a:solidFill>
          <a:ln w="3175">
            <a:solidFill>
              <a:srgbClr val="2F528F"/>
            </a:solidFill>
          </a:ln>
        </p:spPr>
        <p:txBody>
          <a:bodyPr vert="horz" wrap="square" lIns="0" tIns="77047" rIns="0" bIns="0" rtlCol="0">
            <a:spAutoFit/>
          </a:bodyPr>
          <a:lstStyle/>
          <a:p>
            <a:pPr marL="119377">
              <a:spcBef>
                <a:spcPts val="607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119377">
              <a:spcBef>
                <a:spcPts val="27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2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r>
              <a:rPr sz="2400" spc="14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.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spc="7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80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 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40" dirty="0">
                <a:solidFill>
                  <a:srgbClr val="002060"/>
                </a:solidFill>
                <a:latin typeface="Cambria Math"/>
                <a:cs typeface="Cambria Math"/>
              </a:rPr>
              <a:t>𝑀)</a:t>
            </a:r>
            <a:endParaRPr sz="2400">
              <a:latin typeface="Cambria Math"/>
              <a:cs typeface="Cambria Math"/>
            </a:endParaRPr>
          </a:p>
          <a:p>
            <a:pPr marL="119377">
              <a:spcBef>
                <a:spcPts val="60"/>
              </a:spcBef>
            </a:pPr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7795" y="4953988"/>
            <a:ext cx="3083560" cy="1303867"/>
          </a:xfrm>
          <a:custGeom>
            <a:avLst/>
            <a:gdLst/>
            <a:ahLst/>
            <a:cxnLst/>
            <a:rect l="l" t="t" r="r" b="b"/>
            <a:pathLst>
              <a:path w="2312670" h="977900">
                <a:moveTo>
                  <a:pt x="0" y="0"/>
                </a:moveTo>
                <a:lnTo>
                  <a:pt x="2312140" y="0"/>
                </a:lnTo>
                <a:lnTo>
                  <a:pt x="2312140" y="977404"/>
                </a:lnTo>
                <a:lnTo>
                  <a:pt x="0" y="977404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297795" y="4953988"/>
            <a:ext cx="3083560" cy="1303867"/>
          </a:xfrm>
          <a:custGeom>
            <a:avLst/>
            <a:gdLst/>
            <a:ahLst/>
            <a:cxnLst/>
            <a:rect l="l" t="t" r="r" b="b"/>
            <a:pathLst>
              <a:path w="2312670" h="977900">
                <a:moveTo>
                  <a:pt x="0" y="0"/>
                </a:moveTo>
                <a:lnTo>
                  <a:pt x="2312141" y="0"/>
                </a:lnTo>
                <a:lnTo>
                  <a:pt x="2312141" y="977404"/>
                </a:lnTo>
                <a:lnTo>
                  <a:pt x="0" y="977404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297795" y="4953989"/>
            <a:ext cx="3083560" cy="1188360"/>
          </a:xfrm>
          <a:prstGeom prst="rect">
            <a:avLst/>
          </a:prstGeom>
          <a:ln w="3175">
            <a:solidFill>
              <a:srgbClr val="2F528F"/>
            </a:solidFill>
          </a:ln>
        </p:spPr>
        <p:txBody>
          <a:bodyPr vert="horz" wrap="square" lIns="0" tIns="74507" rIns="0" bIns="0" rtlCol="0">
            <a:spAutoFit/>
          </a:bodyPr>
          <a:lstStyle/>
          <a:p>
            <a:pPr marL="119377">
              <a:spcBef>
                <a:spcPts val="587"/>
              </a:spcBef>
            </a:pPr>
            <a:r>
              <a:rPr sz="2400" b="1" spc="-7" dirty="0">
                <a:latin typeface="Candara"/>
                <a:cs typeface="Candara"/>
              </a:rPr>
              <a:t>P</a:t>
            </a:r>
            <a:r>
              <a:rPr sz="2400" b="1" spc="-13" dirty="0">
                <a:latin typeface="Candara"/>
                <a:cs typeface="Candara"/>
              </a:rPr>
              <a:t>ro</a:t>
            </a:r>
            <a:r>
              <a:rPr sz="2400" b="1" spc="-7" dirty="0">
                <a:latin typeface="Candara"/>
                <a:cs typeface="Candara"/>
              </a:rPr>
              <a:t>c</a:t>
            </a:r>
            <a:r>
              <a:rPr sz="2400" b="1" i="1" dirty="0">
                <a:latin typeface="Candara"/>
                <a:cs typeface="Candara"/>
              </a:rPr>
              <a:t>.</a:t>
            </a:r>
            <a:r>
              <a:rPr sz="2400" b="1" i="1" spc="-13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4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C</a:t>
            </a:r>
            <a:r>
              <a:rPr sz="3600" spc="149" baseline="-16975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(</a:t>
            </a:r>
            <a:r>
              <a:rPr sz="2400" spc="47" dirty="0">
                <a:solidFill>
                  <a:srgbClr val="002060"/>
                </a:solidFill>
                <a:latin typeface="Cambria Math"/>
                <a:cs typeface="Cambria Math"/>
              </a:rPr>
              <a:t>𝑁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400" spc="-12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spc="60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)</a:t>
            </a:r>
            <a:endParaRPr sz="2400">
              <a:latin typeface="Cambria Math"/>
              <a:cs typeface="Cambria Math"/>
            </a:endParaRPr>
          </a:p>
          <a:p>
            <a:pPr marL="119377">
              <a:lnSpc>
                <a:spcPts val="2833"/>
              </a:lnSpc>
              <a:spcBef>
                <a:spcPts val="193"/>
              </a:spcBef>
            </a:pP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r>
              <a:rPr sz="2400" spc="107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←</a:t>
            </a:r>
            <a:endParaRPr sz="2400">
              <a:latin typeface="Cambria Math"/>
              <a:cs typeface="Cambria Math"/>
            </a:endParaRPr>
          </a:p>
          <a:p>
            <a:pPr marL="119377">
              <a:lnSpc>
                <a:spcPts val="2833"/>
              </a:lnSpc>
            </a:pPr>
            <a:r>
              <a:rPr sz="2400" spc="-7" dirty="0">
                <a:latin typeface="Candara"/>
                <a:cs typeface="Candara"/>
              </a:rPr>
              <a:t>Return</a:t>
            </a:r>
            <a:r>
              <a:rPr sz="2400" spc="-120" dirty="0">
                <a:latin typeface="Candara"/>
                <a:cs typeface="Candara"/>
              </a:rPr>
              <a:t> </a:t>
            </a:r>
            <a:r>
              <a:rPr sz="2400" dirty="0">
                <a:solidFill>
                  <a:srgbClr val="002060"/>
                </a:solidFill>
                <a:latin typeface="Cambria Math"/>
                <a:cs typeface="Cambria Math"/>
              </a:rPr>
              <a:t>𝐶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5726" y="2705269"/>
            <a:ext cx="1187025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/>
            <a:r>
              <a:rPr sz="2667" b="1" dirty="0">
                <a:latin typeface="Candara"/>
                <a:cs typeface="Candara"/>
              </a:rPr>
              <a:t>indr  </a:t>
            </a:r>
            <a:r>
              <a:rPr sz="2667" b="1" spc="-7" dirty="0">
                <a:latin typeface="Candara"/>
                <a:cs typeface="Candara"/>
              </a:rPr>
              <a:t>s</a:t>
            </a:r>
            <a:r>
              <a:rPr sz="2667" b="1" dirty="0">
                <a:latin typeface="Candara"/>
                <a:cs typeface="Candara"/>
              </a:rPr>
              <a:t>e</a:t>
            </a:r>
            <a:r>
              <a:rPr sz="2667" b="1" spc="-7" dirty="0">
                <a:latin typeface="Candara"/>
                <a:cs typeface="Candara"/>
              </a:rPr>
              <a:t>c</a:t>
            </a:r>
            <a:r>
              <a:rPr sz="2667" b="1" spc="-13" dirty="0">
                <a:latin typeface="Candara"/>
                <a:cs typeface="Candara"/>
              </a:rPr>
              <a:t>u</a:t>
            </a:r>
            <a:r>
              <a:rPr sz="2667" b="1" spc="7" dirty="0">
                <a:latin typeface="Candara"/>
                <a:cs typeface="Candara"/>
              </a:rPr>
              <a:t>r</a:t>
            </a:r>
            <a:r>
              <a:rPr sz="2667" b="1" dirty="0">
                <a:latin typeface="Candara"/>
                <a:cs typeface="Candara"/>
              </a:rPr>
              <a:t>ity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22044" y="849489"/>
            <a:ext cx="3748193" cy="152400"/>
          </a:xfrm>
          <a:custGeom>
            <a:avLst/>
            <a:gdLst/>
            <a:ahLst/>
            <a:cxnLst/>
            <a:rect l="l" t="t" r="r" b="b"/>
            <a:pathLst>
              <a:path w="2811145" h="114300">
                <a:moveTo>
                  <a:pt x="2696632" y="76199"/>
                </a:moveTo>
                <a:lnTo>
                  <a:pt x="2696632" y="114300"/>
                </a:lnTo>
                <a:lnTo>
                  <a:pt x="2772832" y="76200"/>
                </a:lnTo>
                <a:lnTo>
                  <a:pt x="2696632" y="76199"/>
                </a:lnTo>
                <a:close/>
              </a:path>
              <a:path w="2811145" h="114300">
                <a:moveTo>
                  <a:pt x="2696632" y="38099"/>
                </a:moveTo>
                <a:lnTo>
                  <a:pt x="2696632" y="76199"/>
                </a:lnTo>
                <a:lnTo>
                  <a:pt x="2715681" y="76200"/>
                </a:lnTo>
                <a:lnTo>
                  <a:pt x="2715681" y="38100"/>
                </a:lnTo>
                <a:lnTo>
                  <a:pt x="2696632" y="38099"/>
                </a:lnTo>
                <a:close/>
              </a:path>
              <a:path w="2811145" h="114300">
                <a:moveTo>
                  <a:pt x="2696632" y="0"/>
                </a:moveTo>
                <a:lnTo>
                  <a:pt x="2696632" y="38099"/>
                </a:lnTo>
                <a:lnTo>
                  <a:pt x="2715681" y="38100"/>
                </a:lnTo>
                <a:lnTo>
                  <a:pt x="2715681" y="76200"/>
                </a:lnTo>
                <a:lnTo>
                  <a:pt x="2772835" y="76198"/>
                </a:lnTo>
                <a:lnTo>
                  <a:pt x="2810932" y="57150"/>
                </a:lnTo>
                <a:lnTo>
                  <a:pt x="2696632" y="0"/>
                </a:lnTo>
                <a:close/>
              </a:path>
              <a:path w="2811145" h="114300">
                <a:moveTo>
                  <a:pt x="0" y="38098"/>
                </a:moveTo>
                <a:lnTo>
                  <a:pt x="0" y="76198"/>
                </a:lnTo>
                <a:lnTo>
                  <a:pt x="2696632" y="76199"/>
                </a:lnTo>
                <a:lnTo>
                  <a:pt x="2696632" y="38099"/>
                </a:lnTo>
                <a:lnTo>
                  <a:pt x="0" y="38098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4222044" y="5407288"/>
            <a:ext cx="3748193" cy="152400"/>
          </a:xfrm>
          <a:custGeom>
            <a:avLst/>
            <a:gdLst/>
            <a:ahLst/>
            <a:cxnLst/>
            <a:rect l="l" t="t" r="r" b="b"/>
            <a:pathLst>
              <a:path w="2811145" h="114300">
                <a:moveTo>
                  <a:pt x="2696632" y="76199"/>
                </a:moveTo>
                <a:lnTo>
                  <a:pt x="2696632" y="114300"/>
                </a:lnTo>
                <a:lnTo>
                  <a:pt x="2772832" y="76200"/>
                </a:lnTo>
                <a:lnTo>
                  <a:pt x="2696632" y="76199"/>
                </a:lnTo>
                <a:close/>
              </a:path>
              <a:path w="2811145" h="114300">
                <a:moveTo>
                  <a:pt x="2696632" y="38099"/>
                </a:moveTo>
                <a:lnTo>
                  <a:pt x="2696632" y="76199"/>
                </a:lnTo>
                <a:lnTo>
                  <a:pt x="2715681" y="76200"/>
                </a:lnTo>
                <a:lnTo>
                  <a:pt x="2715681" y="38100"/>
                </a:lnTo>
                <a:lnTo>
                  <a:pt x="2696632" y="38099"/>
                </a:lnTo>
                <a:close/>
              </a:path>
              <a:path w="2811145" h="114300">
                <a:moveTo>
                  <a:pt x="2696632" y="0"/>
                </a:moveTo>
                <a:lnTo>
                  <a:pt x="2696632" y="38099"/>
                </a:lnTo>
                <a:lnTo>
                  <a:pt x="2715681" y="38100"/>
                </a:lnTo>
                <a:lnTo>
                  <a:pt x="2715681" y="76200"/>
                </a:lnTo>
                <a:lnTo>
                  <a:pt x="2772834" y="76198"/>
                </a:lnTo>
                <a:lnTo>
                  <a:pt x="2810932" y="57150"/>
                </a:lnTo>
                <a:lnTo>
                  <a:pt x="2696632" y="0"/>
                </a:lnTo>
                <a:close/>
              </a:path>
              <a:path w="2811145" h="114300">
                <a:moveTo>
                  <a:pt x="0" y="38098"/>
                </a:moveTo>
                <a:lnTo>
                  <a:pt x="0" y="76198"/>
                </a:lnTo>
                <a:lnTo>
                  <a:pt x="2696632" y="76199"/>
                </a:lnTo>
                <a:lnTo>
                  <a:pt x="2696632" y="38099"/>
                </a:lnTo>
                <a:lnTo>
                  <a:pt x="0" y="38098"/>
                </a:lnTo>
                <a:close/>
              </a:path>
            </a:pathLst>
          </a:custGeom>
          <a:solidFill>
            <a:srgbClr val="3F6E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839200" y="1181423"/>
            <a:ext cx="1940560" cy="384119"/>
          </a:xfrm>
          <a:custGeom>
            <a:avLst/>
            <a:gdLst/>
            <a:ahLst/>
            <a:cxnLst/>
            <a:rect l="l" t="t" r="r" b="b"/>
            <a:pathLst>
              <a:path w="1455420" h="398780">
                <a:moveTo>
                  <a:pt x="0" y="0"/>
                </a:moveTo>
                <a:lnTo>
                  <a:pt x="1454971" y="0"/>
                </a:lnTo>
                <a:lnTo>
                  <a:pt x="1454971" y="398741"/>
                </a:lnTo>
                <a:lnTo>
                  <a:pt x="0" y="39874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r>
              <a:rPr lang="en-US" sz="2400" dirty="0"/>
              <a:t>L[N,C] </a:t>
            </a:r>
            <a:r>
              <a:rPr lang="en-US" sz="2400" dirty="0">
                <a:sym typeface="Wingdings" panose="05000000000000000000" pitchFamily="2" charset="2"/>
              </a:rPr>
              <a:t> M</a:t>
            </a:r>
            <a:endParaRPr sz="2400" dirty="0"/>
          </a:p>
        </p:txBody>
      </p:sp>
      <p:sp>
        <p:nvSpPr>
          <p:cNvPr id="21" name="object 21"/>
          <p:cNvSpPr/>
          <p:nvPr/>
        </p:nvSpPr>
        <p:spPr>
          <a:xfrm>
            <a:off x="8811349" y="5388067"/>
            <a:ext cx="1940560" cy="531707"/>
          </a:xfrm>
          <a:custGeom>
            <a:avLst/>
            <a:gdLst/>
            <a:ahLst/>
            <a:cxnLst/>
            <a:rect l="l" t="t" r="r" b="b"/>
            <a:pathLst>
              <a:path w="1455420" h="398779">
                <a:moveTo>
                  <a:pt x="0" y="0"/>
                </a:moveTo>
                <a:lnTo>
                  <a:pt x="1454971" y="0"/>
                </a:lnTo>
                <a:lnTo>
                  <a:pt x="1454971" y="398742"/>
                </a:lnTo>
                <a:lnTo>
                  <a:pt x="0" y="398742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4530230" y="2367957"/>
            <a:ext cx="2470573" cy="1641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/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Requires  memory  proportional to</a:t>
            </a:r>
            <a:r>
              <a:rPr sz="2667" spc="-60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667" dirty="0">
                <a:solidFill>
                  <a:srgbClr val="FF0000"/>
                </a:solidFill>
                <a:latin typeface="Candara"/>
                <a:cs typeface="Candara"/>
              </a:rPr>
              <a:t>#  </a:t>
            </a:r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of</a:t>
            </a:r>
            <a:r>
              <a:rPr sz="2667" spc="-93" dirty="0">
                <a:solidFill>
                  <a:srgbClr val="FF0000"/>
                </a:solidFill>
                <a:latin typeface="Candara"/>
                <a:cs typeface="Candara"/>
              </a:rPr>
              <a:t> </a:t>
            </a:r>
            <a:r>
              <a:rPr sz="2667" spc="-7" dirty="0">
                <a:solidFill>
                  <a:srgbClr val="FF0000"/>
                </a:solidFill>
                <a:latin typeface="Candara"/>
                <a:cs typeface="Candara"/>
              </a:rPr>
              <a:t>queries!</a:t>
            </a:r>
            <a:endParaRPr sz="2667">
              <a:latin typeface="Candara"/>
              <a:cs typeface="Candar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299202" y="1344741"/>
            <a:ext cx="2484119" cy="1546860"/>
          </a:xfrm>
          <a:custGeom>
            <a:avLst/>
            <a:gdLst/>
            <a:ahLst/>
            <a:cxnLst/>
            <a:rect l="l" t="t" r="r" b="b"/>
            <a:pathLst>
              <a:path w="1863090" h="1160145">
                <a:moveTo>
                  <a:pt x="1862940" y="0"/>
                </a:moveTo>
                <a:lnTo>
                  <a:pt x="0" y="1159853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6462702" y="4090097"/>
            <a:ext cx="2348652" cy="1563793"/>
          </a:xfrm>
          <a:custGeom>
            <a:avLst/>
            <a:gdLst/>
            <a:ahLst/>
            <a:cxnLst/>
            <a:rect l="l" t="t" r="r" b="b"/>
            <a:pathLst>
              <a:path w="1761490" h="1172845">
                <a:moveTo>
                  <a:pt x="1761486" y="1172850"/>
                </a:moveTo>
                <a:lnTo>
                  <a:pt x="0" y="0"/>
                </a:lnTo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010566" y="5428807"/>
            <a:ext cx="313705" cy="353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9467622" y="5050598"/>
            <a:ext cx="313705" cy="3535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0"/>
          <p:cNvSpPr/>
          <p:nvPr/>
        </p:nvSpPr>
        <p:spPr>
          <a:xfrm>
            <a:off x="8848453" y="5469910"/>
            <a:ext cx="1940560" cy="384119"/>
          </a:xfrm>
          <a:custGeom>
            <a:avLst/>
            <a:gdLst/>
            <a:ahLst/>
            <a:cxnLst/>
            <a:rect l="l" t="t" r="r" b="b"/>
            <a:pathLst>
              <a:path w="1455420" h="398780">
                <a:moveTo>
                  <a:pt x="0" y="0"/>
                </a:moveTo>
                <a:lnTo>
                  <a:pt x="1454971" y="0"/>
                </a:lnTo>
                <a:lnTo>
                  <a:pt x="1454971" y="398741"/>
                </a:lnTo>
                <a:lnTo>
                  <a:pt x="0" y="39874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r>
              <a:rPr lang="en-US" sz="2400" dirty="0"/>
              <a:t>L[N,C] </a:t>
            </a:r>
            <a:r>
              <a:rPr lang="en-US" sz="2400" dirty="0">
                <a:sym typeface="Wingdings" panose="05000000000000000000" pitchFamily="2" charset="2"/>
              </a:rPr>
              <a:t> M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96689067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26015" y="1"/>
            <a:ext cx="2665984" cy="25074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596054" y="1231526"/>
            <a:ext cx="9577493" cy="2968413"/>
          </a:xfrm>
          <a:custGeom>
            <a:avLst/>
            <a:gdLst/>
            <a:ahLst/>
            <a:cxnLst/>
            <a:rect l="l" t="t" r="r" b="b"/>
            <a:pathLst>
              <a:path w="7183120" h="2226310">
                <a:moveTo>
                  <a:pt x="0" y="0"/>
                </a:moveTo>
                <a:lnTo>
                  <a:pt x="7183119" y="0"/>
                </a:lnTo>
                <a:lnTo>
                  <a:pt x="7183119" y="2225955"/>
                </a:lnTo>
                <a:lnTo>
                  <a:pt x="0" y="22259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96054" y="1231526"/>
            <a:ext cx="9577493" cy="2968413"/>
          </a:xfrm>
          <a:custGeom>
            <a:avLst/>
            <a:gdLst/>
            <a:ahLst/>
            <a:cxnLst/>
            <a:rect l="l" t="t" r="r" b="b"/>
            <a:pathLst>
              <a:path w="7183120" h="2226310">
                <a:moveTo>
                  <a:pt x="0" y="0"/>
                </a:moveTo>
                <a:lnTo>
                  <a:pt x="7183120" y="0"/>
                </a:lnTo>
                <a:lnTo>
                  <a:pt x="7183120" y="2225956"/>
                </a:lnTo>
                <a:lnTo>
                  <a:pt x="0" y="2225956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Our </a:t>
            </a:r>
            <a:r>
              <a:rPr spc="-7" dirty="0"/>
              <a:t>results, in </a:t>
            </a:r>
            <a:r>
              <a:rPr dirty="0"/>
              <a:t>a</a:t>
            </a:r>
            <a:r>
              <a:rPr spc="-67" dirty="0"/>
              <a:t> </a:t>
            </a:r>
            <a:r>
              <a:rPr spc="-7" dirty="0"/>
              <a:t>nutshell</a:t>
            </a:r>
          </a:p>
        </p:txBody>
      </p:sp>
      <p:sp>
        <p:nvSpPr>
          <p:cNvPr id="6" name="object 6"/>
          <p:cNvSpPr/>
          <p:nvPr/>
        </p:nvSpPr>
        <p:spPr>
          <a:xfrm>
            <a:off x="810907" y="1313270"/>
            <a:ext cx="9252487" cy="2793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2268467" y="4605892"/>
            <a:ext cx="9399407" cy="12063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943189" y="1707043"/>
            <a:ext cx="9614745" cy="40341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734888">
              <a:lnSpc>
                <a:spcPct val="100800"/>
              </a:lnSpc>
            </a:pPr>
            <a:r>
              <a:rPr sz="3200" spc="-7" dirty="0">
                <a:latin typeface="Candara"/>
                <a:cs typeface="Candara"/>
              </a:rPr>
              <a:t>1. </a:t>
            </a:r>
            <a:r>
              <a:rPr sz="3200" b="1" spc="-7" dirty="0">
                <a:solidFill>
                  <a:srgbClr val="385723"/>
                </a:solidFill>
                <a:latin typeface="Candara"/>
                <a:cs typeface="Candara"/>
              </a:rPr>
              <a:t>Memory-tight </a:t>
            </a:r>
            <a:r>
              <a:rPr sz="3200" b="1" dirty="0">
                <a:solidFill>
                  <a:srgbClr val="385723"/>
                </a:solidFill>
                <a:latin typeface="Candara"/>
                <a:cs typeface="Candara"/>
              </a:rPr>
              <a:t>reduction </a:t>
            </a:r>
            <a:r>
              <a:rPr sz="3200" spc="-7" dirty="0">
                <a:latin typeface="Candara"/>
                <a:cs typeface="Candara"/>
              </a:rPr>
              <a:t>and </a:t>
            </a:r>
            <a:r>
              <a:rPr sz="3200" b="1" spc="-7" dirty="0">
                <a:solidFill>
                  <a:srgbClr val="385723"/>
                </a:solidFill>
                <a:latin typeface="Candara"/>
                <a:cs typeface="Candara"/>
              </a:rPr>
              <a:t>time-memory trade-  </a:t>
            </a:r>
            <a:r>
              <a:rPr sz="3200" b="1" spc="-13" dirty="0">
                <a:solidFill>
                  <a:srgbClr val="385723"/>
                </a:solidFill>
                <a:latin typeface="Candara"/>
                <a:cs typeface="Candara"/>
              </a:rPr>
              <a:t>offs </a:t>
            </a:r>
            <a:r>
              <a:rPr sz="3200" dirty="0">
                <a:latin typeface="Candara"/>
                <a:cs typeface="Candara"/>
              </a:rPr>
              <a:t>in the channel</a:t>
            </a:r>
            <a:r>
              <a:rPr sz="3200" spc="-27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setting</a:t>
            </a:r>
            <a:endParaRPr sz="3200">
              <a:latin typeface="Candara"/>
              <a:cs typeface="Candara"/>
            </a:endParaRPr>
          </a:p>
          <a:p>
            <a:pPr marL="397923" indent="-380990">
              <a:spcBef>
                <a:spcPts val="27"/>
              </a:spcBef>
              <a:buSzPct val="58333"/>
              <a:buFont typeface="Arial"/>
              <a:buChar char="•"/>
              <a:tabLst>
                <a:tab pos="397923" algn="l"/>
              </a:tabLst>
            </a:pPr>
            <a:r>
              <a:rPr sz="3200" spc="-7" dirty="0">
                <a:latin typeface="Candara"/>
                <a:cs typeface="Candara"/>
              </a:rPr>
              <a:t>Typical usage within protocols </a:t>
            </a:r>
            <a:r>
              <a:rPr sz="3200" dirty="0">
                <a:latin typeface="Candara"/>
                <a:cs typeface="Candara"/>
              </a:rPr>
              <a:t>like</a:t>
            </a:r>
            <a:r>
              <a:rPr sz="3200" spc="33" dirty="0">
                <a:latin typeface="Candara"/>
                <a:cs typeface="Candara"/>
              </a:rPr>
              <a:t> </a:t>
            </a:r>
            <a:r>
              <a:rPr sz="3200" b="1" spc="-7" dirty="0">
                <a:latin typeface="Candara"/>
                <a:cs typeface="Candara"/>
              </a:rPr>
              <a:t>TLS</a:t>
            </a:r>
            <a:endParaRPr sz="3200">
              <a:latin typeface="Candara"/>
              <a:cs typeface="Candara"/>
            </a:endParaRPr>
          </a:p>
          <a:p>
            <a:pPr marL="397923" indent="-380990">
              <a:buSzPct val="58333"/>
              <a:buFont typeface="Arial"/>
              <a:buChar char="•"/>
              <a:tabLst>
                <a:tab pos="397923" algn="l"/>
              </a:tabLst>
            </a:pPr>
            <a:r>
              <a:rPr sz="3200" dirty="0">
                <a:latin typeface="Candara"/>
                <a:cs typeface="Candara"/>
              </a:rPr>
              <a:t>New technique: </a:t>
            </a:r>
            <a:r>
              <a:rPr sz="3200" b="1" spc="-7" dirty="0">
                <a:latin typeface="Candara"/>
                <a:cs typeface="Candara"/>
              </a:rPr>
              <a:t>memory-adaptive</a:t>
            </a:r>
            <a:r>
              <a:rPr sz="3200" b="1" spc="-27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reduction</a:t>
            </a:r>
            <a:endParaRPr sz="3200">
              <a:latin typeface="Candara"/>
              <a:cs typeface="Candara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spcBef>
                <a:spcPts val="67"/>
              </a:spcBef>
            </a:pPr>
            <a:endParaRPr sz="3667">
              <a:latin typeface="Times New Roman"/>
              <a:cs typeface="Times New Roman"/>
            </a:endParaRPr>
          </a:p>
          <a:p>
            <a:pPr marL="1461310" marR="6773">
              <a:spcBef>
                <a:spcPts val="7"/>
              </a:spcBef>
            </a:pPr>
            <a:r>
              <a:rPr sz="3200" dirty="0">
                <a:latin typeface="Candara"/>
                <a:cs typeface="Candara"/>
              </a:rPr>
              <a:t>2. </a:t>
            </a:r>
            <a:r>
              <a:rPr sz="3200" b="1" dirty="0">
                <a:solidFill>
                  <a:srgbClr val="FF0000"/>
                </a:solidFill>
                <a:latin typeface="Candara"/>
                <a:cs typeface="Candara"/>
              </a:rPr>
              <a:t>Impossibility result </a:t>
            </a:r>
            <a:r>
              <a:rPr sz="3200" spc="-7" dirty="0">
                <a:latin typeface="Candara"/>
                <a:cs typeface="Candara"/>
              </a:rPr>
              <a:t>for </a:t>
            </a:r>
            <a:r>
              <a:rPr sz="3200" dirty="0">
                <a:latin typeface="Candara"/>
                <a:cs typeface="Candara"/>
              </a:rPr>
              <a:t>general </a:t>
            </a:r>
            <a:r>
              <a:rPr sz="3200" spc="-7" dirty="0">
                <a:latin typeface="Candara"/>
                <a:cs typeface="Candara"/>
              </a:rPr>
              <a:t>memory-tight  reduction INDR </a:t>
            </a:r>
            <a:r>
              <a:rPr sz="3200" dirty="0">
                <a:latin typeface="Candara"/>
                <a:cs typeface="Candara"/>
              </a:rPr>
              <a:t>+ </a:t>
            </a:r>
            <a:r>
              <a:rPr sz="3200" spc="-7" dirty="0">
                <a:latin typeface="Candara"/>
                <a:cs typeface="Candara"/>
              </a:rPr>
              <a:t>CTXT </a:t>
            </a:r>
            <a:r>
              <a:rPr sz="3200" dirty="0">
                <a:latin typeface="Cambria Math"/>
                <a:cs typeface="Cambria Math"/>
              </a:rPr>
              <a:t>⇒</a:t>
            </a:r>
            <a:r>
              <a:rPr sz="3200" spc="-33" dirty="0">
                <a:latin typeface="Cambria Math"/>
                <a:cs typeface="Cambria Math"/>
              </a:rPr>
              <a:t> </a:t>
            </a:r>
            <a:r>
              <a:rPr sz="3200" spc="-7" dirty="0">
                <a:latin typeface="Candara"/>
                <a:cs typeface="Candara"/>
              </a:rPr>
              <a:t>AE!</a:t>
            </a:r>
            <a:endParaRPr sz="320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07865010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800" y="-83989"/>
            <a:ext cx="12900400" cy="859557"/>
          </a:xfrm>
          <a:prstGeom prst="rect">
            <a:avLst/>
          </a:prstGeom>
        </p:spPr>
        <p:txBody>
          <a:bodyPr vert="horz" wrap="square" lIns="0" tIns="241644" rIns="0" bIns="0" rtlCol="0">
            <a:spAutoFit/>
          </a:bodyPr>
          <a:lstStyle/>
          <a:p>
            <a:pPr marL="815320"/>
            <a:r>
              <a:rPr dirty="0"/>
              <a:t>Channel setting:</a:t>
            </a:r>
            <a:r>
              <a:rPr spc="-127" dirty="0"/>
              <a:t> </a:t>
            </a:r>
            <a:r>
              <a:rPr dirty="0"/>
              <a:t>motivation</a:t>
            </a:r>
          </a:p>
        </p:txBody>
      </p:sp>
      <p:sp>
        <p:nvSpPr>
          <p:cNvPr id="3" name="object 3"/>
          <p:cNvSpPr/>
          <p:nvPr/>
        </p:nvSpPr>
        <p:spPr>
          <a:xfrm>
            <a:off x="2478537" y="3417376"/>
            <a:ext cx="1397847" cy="330200"/>
          </a:xfrm>
          <a:custGeom>
            <a:avLst/>
            <a:gdLst/>
            <a:ahLst/>
            <a:cxnLst/>
            <a:rect l="l" t="t" r="r" b="b"/>
            <a:pathLst>
              <a:path w="1048385" h="247650">
                <a:moveTo>
                  <a:pt x="969147" y="0"/>
                </a:moveTo>
                <a:lnTo>
                  <a:pt x="965630" y="10027"/>
                </a:lnTo>
                <a:lnTo>
                  <a:pt x="979931" y="16234"/>
                </a:lnTo>
                <a:lnTo>
                  <a:pt x="992229" y="24825"/>
                </a:lnTo>
                <a:lnTo>
                  <a:pt x="1017199" y="64644"/>
                </a:lnTo>
                <a:lnTo>
                  <a:pt x="1025404" y="122281"/>
                </a:lnTo>
                <a:lnTo>
                  <a:pt x="1024488" y="144069"/>
                </a:lnTo>
                <a:lnTo>
                  <a:pt x="1017163" y="181639"/>
                </a:lnTo>
                <a:lnTo>
                  <a:pt x="992245" y="222098"/>
                </a:lnTo>
                <a:lnTo>
                  <a:pt x="966021" y="237009"/>
                </a:lnTo>
                <a:lnTo>
                  <a:pt x="969147" y="247036"/>
                </a:lnTo>
                <a:lnTo>
                  <a:pt x="1016345" y="218993"/>
                </a:lnTo>
                <a:lnTo>
                  <a:pt x="1036505" y="186421"/>
                </a:lnTo>
                <a:lnTo>
                  <a:pt x="1046663" y="146279"/>
                </a:lnTo>
                <a:lnTo>
                  <a:pt x="1047932" y="123583"/>
                </a:lnTo>
                <a:lnTo>
                  <a:pt x="1046659" y="100936"/>
                </a:lnTo>
                <a:lnTo>
                  <a:pt x="1036469" y="60795"/>
                </a:lnTo>
                <a:lnTo>
                  <a:pt x="1016259" y="28117"/>
                </a:lnTo>
                <a:lnTo>
                  <a:pt x="987057" y="6466"/>
                </a:lnTo>
                <a:lnTo>
                  <a:pt x="969147" y="0"/>
                </a:lnTo>
                <a:close/>
              </a:path>
              <a:path w="1048385" h="247650">
                <a:moveTo>
                  <a:pt x="78785" y="0"/>
                </a:moveTo>
                <a:lnTo>
                  <a:pt x="31673" y="28117"/>
                </a:lnTo>
                <a:lnTo>
                  <a:pt x="11463" y="60795"/>
                </a:lnTo>
                <a:lnTo>
                  <a:pt x="1273" y="100936"/>
                </a:lnTo>
                <a:lnTo>
                  <a:pt x="0" y="123583"/>
                </a:lnTo>
                <a:lnTo>
                  <a:pt x="1269" y="146279"/>
                </a:lnTo>
                <a:lnTo>
                  <a:pt x="11427" y="186421"/>
                </a:lnTo>
                <a:lnTo>
                  <a:pt x="31587" y="218993"/>
                </a:lnTo>
                <a:lnTo>
                  <a:pt x="78785" y="247036"/>
                </a:lnTo>
                <a:lnTo>
                  <a:pt x="81911" y="237009"/>
                </a:lnTo>
                <a:lnTo>
                  <a:pt x="67834" y="230775"/>
                </a:lnTo>
                <a:lnTo>
                  <a:pt x="55687" y="222098"/>
                </a:lnTo>
                <a:lnTo>
                  <a:pt x="30769" y="181639"/>
                </a:lnTo>
                <a:lnTo>
                  <a:pt x="23444" y="144069"/>
                </a:lnTo>
                <a:lnTo>
                  <a:pt x="22528" y="122281"/>
                </a:lnTo>
                <a:lnTo>
                  <a:pt x="23444" y="101205"/>
                </a:lnTo>
                <a:lnTo>
                  <a:pt x="37179" y="49160"/>
                </a:lnTo>
                <a:lnTo>
                  <a:pt x="68054" y="16234"/>
                </a:lnTo>
                <a:lnTo>
                  <a:pt x="82302" y="10027"/>
                </a:lnTo>
                <a:lnTo>
                  <a:pt x="78785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715091" y="3417376"/>
            <a:ext cx="1389380" cy="330200"/>
          </a:xfrm>
          <a:custGeom>
            <a:avLst/>
            <a:gdLst/>
            <a:ahLst/>
            <a:cxnLst/>
            <a:rect l="l" t="t" r="r" b="b"/>
            <a:pathLst>
              <a:path w="1042035" h="247650">
                <a:moveTo>
                  <a:pt x="962987" y="0"/>
                </a:moveTo>
                <a:lnTo>
                  <a:pt x="959471" y="10027"/>
                </a:lnTo>
                <a:lnTo>
                  <a:pt x="973771" y="16234"/>
                </a:lnTo>
                <a:lnTo>
                  <a:pt x="986069" y="24825"/>
                </a:lnTo>
                <a:lnTo>
                  <a:pt x="1011040" y="64644"/>
                </a:lnTo>
                <a:lnTo>
                  <a:pt x="1019244" y="122281"/>
                </a:lnTo>
                <a:lnTo>
                  <a:pt x="1018329" y="144069"/>
                </a:lnTo>
                <a:lnTo>
                  <a:pt x="1011003" y="181639"/>
                </a:lnTo>
                <a:lnTo>
                  <a:pt x="986086" y="222098"/>
                </a:lnTo>
                <a:lnTo>
                  <a:pt x="959862" y="237009"/>
                </a:lnTo>
                <a:lnTo>
                  <a:pt x="962987" y="247036"/>
                </a:lnTo>
                <a:lnTo>
                  <a:pt x="1010185" y="218993"/>
                </a:lnTo>
                <a:lnTo>
                  <a:pt x="1030346" y="186421"/>
                </a:lnTo>
                <a:lnTo>
                  <a:pt x="1040503" y="146279"/>
                </a:lnTo>
                <a:lnTo>
                  <a:pt x="1041773" y="123583"/>
                </a:lnTo>
                <a:lnTo>
                  <a:pt x="1040499" y="100936"/>
                </a:lnTo>
                <a:lnTo>
                  <a:pt x="1030309" y="60795"/>
                </a:lnTo>
                <a:lnTo>
                  <a:pt x="1010100" y="28117"/>
                </a:lnTo>
                <a:lnTo>
                  <a:pt x="980897" y="6466"/>
                </a:lnTo>
                <a:lnTo>
                  <a:pt x="962987" y="0"/>
                </a:lnTo>
                <a:close/>
              </a:path>
              <a:path w="1042035" h="247650">
                <a:moveTo>
                  <a:pt x="78785" y="0"/>
                </a:moveTo>
                <a:lnTo>
                  <a:pt x="31673" y="28117"/>
                </a:lnTo>
                <a:lnTo>
                  <a:pt x="11463" y="60795"/>
                </a:lnTo>
                <a:lnTo>
                  <a:pt x="1273" y="100936"/>
                </a:lnTo>
                <a:lnTo>
                  <a:pt x="0" y="123583"/>
                </a:lnTo>
                <a:lnTo>
                  <a:pt x="1269" y="146279"/>
                </a:lnTo>
                <a:lnTo>
                  <a:pt x="11427" y="186421"/>
                </a:lnTo>
                <a:lnTo>
                  <a:pt x="31587" y="218993"/>
                </a:lnTo>
                <a:lnTo>
                  <a:pt x="78785" y="247036"/>
                </a:lnTo>
                <a:lnTo>
                  <a:pt x="81911" y="237009"/>
                </a:lnTo>
                <a:lnTo>
                  <a:pt x="67834" y="230775"/>
                </a:lnTo>
                <a:lnTo>
                  <a:pt x="55687" y="222098"/>
                </a:lnTo>
                <a:lnTo>
                  <a:pt x="30769" y="181639"/>
                </a:lnTo>
                <a:lnTo>
                  <a:pt x="23444" y="144069"/>
                </a:lnTo>
                <a:lnTo>
                  <a:pt x="22528" y="122281"/>
                </a:lnTo>
                <a:lnTo>
                  <a:pt x="23444" y="101205"/>
                </a:lnTo>
                <a:lnTo>
                  <a:pt x="37179" y="49160"/>
                </a:lnTo>
                <a:lnTo>
                  <a:pt x="68054" y="16234"/>
                </a:lnTo>
                <a:lnTo>
                  <a:pt x="82302" y="10027"/>
                </a:lnTo>
                <a:lnTo>
                  <a:pt x="78785" y="0"/>
                </a:lnTo>
                <a:close/>
              </a:path>
            </a:pathLst>
          </a:custGeom>
          <a:solidFill>
            <a:srgbClr val="00206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943187" y="1605279"/>
            <a:ext cx="10471573" cy="3962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65096"/>
            <a:r>
              <a:rPr sz="3200" spc="-7" dirty="0">
                <a:latin typeface="Candara"/>
                <a:cs typeface="Candara"/>
              </a:rPr>
              <a:t>AE often used </a:t>
            </a:r>
            <a:r>
              <a:rPr sz="3200" dirty="0">
                <a:latin typeface="Candara"/>
                <a:cs typeface="Candara"/>
              </a:rPr>
              <a:t>to </a:t>
            </a:r>
            <a:r>
              <a:rPr sz="3200" spc="-7" dirty="0">
                <a:latin typeface="Candara"/>
                <a:cs typeface="Candara"/>
              </a:rPr>
              <a:t>establish </a:t>
            </a:r>
            <a:r>
              <a:rPr sz="3200" dirty="0">
                <a:latin typeface="Candara"/>
                <a:cs typeface="Candara"/>
              </a:rPr>
              <a:t>a </a:t>
            </a:r>
            <a:r>
              <a:rPr sz="3200" spc="-7" dirty="0">
                <a:latin typeface="Candara"/>
                <a:cs typeface="Candara"/>
              </a:rPr>
              <a:t>secure communication </a:t>
            </a:r>
            <a:r>
              <a:rPr sz="3200" dirty="0">
                <a:latin typeface="Candara"/>
                <a:cs typeface="Candara"/>
              </a:rPr>
              <a:t>channel,  </a:t>
            </a:r>
            <a:r>
              <a:rPr sz="3200" spc="-7" dirty="0">
                <a:latin typeface="Candara"/>
                <a:cs typeface="Candara"/>
              </a:rPr>
              <a:t>as </a:t>
            </a:r>
            <a:r>
              <a:rPr sz="3200" dirty="0">
                <a:latin typeface="Candara"/>
                <a:cs typeface="Candara"/>
              </a:rPr>
              <a:t>in</a:t>
            </a:r>
            <a:r>
              <a:rPr sz="3200" spc="-107" dirty="0">
                <a:latin typeface="Candara"/>
                <a:cs typeface="Candara"/>
              </a:rPr>
              <a:t> </a:t>
            </a:r>
            <a:r>
              <a:rPr sz="3200" b="1" spc="-7" dirty="0">
                <a:solidFill>
                  <a:srgbClr val="FF0000"/>
                </a:solidFill>
                <a:latin typeface="Candara"/>
                <a:cs typeface="Candara"/>
              </a:rPr>
              <a:t>TLS</a:t>
            </a:r>
            <a:endParaRPr sz="3200" dirty="0">
              <a:latin typeface="Candara"/>
              <a:cs typeface="Candara"/>
            </a:endParaRPr>
          </a:p>
          <a:p>
            <a:pPr marL="596038" indent="-423323">
              <a:spcBef>
                <a:spcPts val="1887"/>
              </a:spcBef>
              <a:buClr>
                <a:srgbClr val="000000"/>
              </a:buClr>
              <a:buSzPct val="58333"/>
              <a:buFont typeface="Arial"/>
              <a:buChar char="•"/>
              <a:tabLst>
                <a:tab pos="596038" algn="l"/>
              </a:tabLst>
            </a:pPr>
            <a:r>
              <a:rPr sz="3200" b="1" dirty="0">
                <a:solidFill>
                  <a:srgbClr val="0070C0"/>
                </a:solidFill>
                <a:latin typeface="Candara"/>
                <a:cs typeface="Candara"/>
              </a:rPr>
              <a:t>implicit </a:t>
            </a:r>
            <a:r>
              <a:rPr sz="3200" dirty="0">
                <a:latin typeface="Candara"/>
                <a:cs typeface="Candara"/>
              </a:rPr>
              <a:t>nonces =</a:t>
            </a:r>
            <a:r>
              <a:rPr sz="3200" spc="-87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counter</a:t>
            </a:r>
            <a:endParaRPr sz="3200" dirty="0">
              <a:latin typeface="Candara"/>
              <a:cs typeface="Candara"/>
            </a:endParaRPr>
          </a:p>
          <a:p>
            <a:pPr marL="857652">
              <a:spcBef>
                <a:spcPts val="140"/>
              </a:spcBef>
            </a:pP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8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C </a:t>
            </a:r>
            <a:r>
              <a:rPr sz="2800" spc="-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spc="73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800" spc="-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spc="-7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800" spc="-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spc="-167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209" baseline="-16666" dirty="0">
                <a:solidFill>
                  <a:srgbClr val="002060"/>
                </a:solidFill>
                <a:latin typeface="Cambria Math"/>
                <a:cs typeface="Cambria Math"/>
              </a:rPr>
              <a:t>0</a:t>
            </a:r>
            <a:r>
              <a:rPr sz="3000" baseline="-16666" dirty="0">
                <a:solidFill>
                  <a:srgbClr val="002060"/>
                </a:solidFill>
                <a:latin typeface="Cambria Math"/>
                <a:cs typeface="Cambria Math"/>
              </a:rPr>
              <a:t>  </a:t>
            </a:r>
            <a:r>
              <a:rPr sz="3000" spc="-29" baseline="-16666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800" spc="-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E</a:t>
            </a:r>
            <a:r>
              <a:rPr sz="2800" spc="-7" dirty="0">
                <a:solidFill>
                  <a:srgbClr val="002060"/>
                </a:solidFill>
                <a:latin typeface="Cambria Math"/>
                <a:cs typeface="Cambria Math"/>
              </a:rPr>
              <a:t>N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C </a:t>
            </a:r>
            <a:r>
              <a:rPr sz="2800" spc="-8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spc="73" dirty="0">
                <a:solidFill>
                  <a:srgbClr val="002060"/>
                </a:solidFill>
                <a:latin typeface="Cambria Math"/>
                <a:cs typeface="Cambria Math"/>
              </a:rPr>
              <a:t>𝐾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800" spc="-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spc="-7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800" spc="-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spc="-233" dirty="0">
                <a:solidFill>
                  <a:srgbClr val="002060"/>
                </a:solidFill>
                <a:latin typeface="Cambria Math"/>
                <a:cs typeface="Cambria Math"/>
              </a:rPr>
              <a:t>𝑀</a:t>
            </a:r>
            <a:r>
              <a:rPr lang="en-US" sz="3000" spc="549" baseline="-16666" dirty="0">
                <a:solidFill>
                  <a:srgbClr val="002060"/>
                </a:solidFill>
                <a:latin typeface="Cambria Math"/>
                <a:cs typeface="Cambria Math"/>
              </a:rPr>
              <a:t>1</a:t>
            </a:r>
            <a:r>
              <a:rPr sz="3000" baseline="-16666" dirty="0">
                <a:solidFill>
                  <a:srgbClr val="002060"/>
                </a:solidFill>
                <a:latin typeface="Cambria Math"/>
                <a:cs typeface="Cambria Math"/>
              </a:rPr>
              <a:t>  </a:t>
            </a:r>
            <a:r>
              <a:rPr sz="3000" spc="-29" baseline="-16666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,</a:t>
            </a:r>
            <a:r>
              <a:rPr sz="2800" spc="-160" dirty="0">
                <a:solidFill>
                  <a:srgbClr val="002060"/>
                </a:solidFill>
                <a:latin typeface="Cambria Math"/>
                <a:cs typeface="Cambria Math"/>
              </a:rPr>
              <a:t> </a:t>
            </a:r>
            <a:r>
              <a:rPr sz="2800" dirty="0">
                <a:solidFill>
                  <a:srgbClr val="002060"/>
                </a:solidFill>
                <a:latin typeface="Cambria Math"/>
                <a:cs typeface="Cambria Math"/>
              </a:rPr>
              <a:t>⋯</a:t>
            </a:r>
            <a:endParaRPr sz="2800" dirty="0">
              <a:latin typeface="Cambria Math"/>
              <a:cs typeface="Cambria Math"/>
            </a:endParaRPr>
          </a:p>
          <a:p>
            <a:pPr marL="596038" indent="-423323">
              <a:spcBef>
                <a:spcPts val="653"/>
              </a:spcBef>
              <a:buSzPct val="58333"/>
              <a:buFont typeface="Arial"/>
              <a:buChar char="•"/>
              <a:tabLst>
                <a:tab pos="596038" algn="l"/>
              </a:tabLst>
            </a:pPr>
            <a:r>
              <a:rPr sz="3200" spc="-7" dirty="0">
                <a:latin typeface="Candara"/>
                <a:cs typeface="Candara"/>
              </a:rPr>
              <a:t>receiver </a:t>
            </a:r>
            <a:r>
              <a:rPr sz="3200" b="1" spc="-7" dirty="0">
                <a:solidFill>
                  <a:srgbClr val="0070C0"/>
                </a:solidFill>
                <a:latin typeface="Candara"/>
                <a:cs typeface="Candara"/>
              </a:rPr>
              <a:t>aborts </a:t>
            </a:r>
            <a:r>
              <a:rPr sz="3200" spc="-7" dirty="0">
                <a:latin typeface="Candara"/>
                <a:cs typeface="Candara"/>
              </a:rPr>
              <a:t>upon </a:t>
            </a:r>
            <a:r>
              <a:rPr sz="3200" dirty="0">
                <a:latin typeface="Candara"/>
                <a:cs typeface="Candara"/>
              </a:rPr>
              <a:t>the </a:t>
            </a:r>
            <a:r>
              <a:rPr sz="3200" spc="-7" dirty="0">
                <a:latin typeface="Candara"/>
                <a:cs typeface="Candara"/>
              </a:rPr>
              <a:t>first </a:t>
            </a:r>
            <a:r>
              <a:rPr sz="3200" dirty="0">
                <a:latin typeface="Candara"/>
                <a:cs typeface="Candara"/>
              </a:rPr>
              <a:t>decryption</a:t>
            </a:r>
            <a:r>
              <a:rPr sz="3200" spc="60" dirty="0">
                <a:latin typeface="Candara"/>
                <a:cs typeface="Candara"/>
              </a:rPr>
              <a:t> </a:t>
            </a:r>
            <a:r>
              <a:rPr sz="3200" spc="-7" dirty="0">
                <a:latin typeface="Candara"/>
                <a:cs typeface="Candara"/>
              </a:rPr>
              <a:t>failure</a:t>
            </a:r>
            <a:endParaRPr sz="3200" dirty="0">
              <a:latin typeface="Candara"/>
              <a:cs typeface="Candara"/>
            </a:endParaRPr>
          </a:p>
          <a:p>
            <a:pPr marL="596038" indent="-423323">
              <a:spcBef>
                <a:spcPts val="700"/>
              </a:spcBef>
              <a:buClr>
                <a:srgbClr val="000000"/>
              </a:buClr>
              <a:buSzPct val="58333"/>
              <a:buFont typeface="Arial"/>
              <a:buChar char="•"/>
              <a:tabLst>
                <a:tab pos="596038" algn="l"/>
              </a:tabLst>
            </a:pPr>
            <a:r>
              <a:rPr sz="3200" b="1" spc="-7" dirty="0">
                <a:solidFill>
                  <a:srgbClr val="2E75B6"/>
                </a:solidFill>
                <a:latin typeface="Candara"/>
                <a:cs typeface="Candara"/>
              </a:rPr>
              <a:t>in-order</a:t>
            </a:r>
            <a:r>
              <a:rPr sz="3200" b="1" spc="-87" dirty="0">
                <a:solidFill>
                  <a:srgbClr val="2E75B6"/>
                </a:solidFill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delivery</a:t>
            </a:r>
          </a:p>
          <a:p>
            <a:pPr marL="5478643">
              <a:spcBef>
                <a:spcPts val="1087"/>
              </a:spcBef>
            </a:pPr>
            <a:r>
              <a:rPr sz="3200" spc="-7" dirty="0">
                <a:latin typeface="Candara"/>
                <a:cs typeface="Candara"/>
              </a:rPr>
              <a:t>Channel </a:t>
            </a:r>
            <a:r>
              <a:rPr sz="3200" dirty="0">
                <a:latin typeface="Candara"/>
                <a:cs typeface="Candara"/>
              </a:rPr>
              <a:t>setting </a:t>
            </a:r>
            <a:r>
              <a:rPr sz="3200" spc="-7" dirty="0">
                <a:latin typeface="Candara"/>
                <a:cs typeface="Candara"/>
              </a:rPr>
              <a:t>captures</a:t>
            </a:r>
            <a:r>
              <a:rPr sz="3200" spc="-33" dirty="0">
                <a:latin typeface="Candara"/>
                <a:cs typeface="Candara"/>
              </a:rPr>
              <a:t> </a:t>
            </a:r>
            <a:r>
              <a:rPr sz="3200" dirty="0">
                <a:latin typeface="Candara"/>
                <a:cs typeface="Candara"/>
              </a:rPr>
              <a:t>this</a:t>
            </a:r>
          </a:p>
        </p:txBody>
      </p:sp>
      <p:sp>
        <p:nvSpPr>
          <p:cNvPr id="6" name="object 6"/>
          <p:cNvSpPr/>
          <p:nvPr/>
        </p:nvSpPr>
        <p:spPr>
          <a:xfrm>
            <a:off x="10266201" y="2744114"/>
            <a:ext cx="1611945" cy="2576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066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28947</TotalTime>
  <Words>9569</Words>
  <Application>Microsoft Office PowerPoint</Application>
  <PresentationFormat>Widescreen</PresentationFormat>
  <Paragraphs>1636</Paragraphs>
  <Slides>119</Slides>
  <Notes>9</Notes>
  <HiddenSlides>1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119</vt:i4>
      </vt:variant>
    </vt:vector>
  </HeadingPairs>
  <TitlesOfParts>
    <vt:vector size="136" baseType="lpstr">
      <vt:lpstr>Arial</vt:lpstr>
      <vt:lpstr>Arial Black</vt:lpstr>
      <vt:lpstr>Calibri</vt:lpstr>
      <vt:lpstr>Calibri Light</vt:lpstr>
      <vt:lpstr>Cambria Math</vt:lpstr>
      <vt:lpstr>Candara</vt:lpstr>
      <vt:lpstr>Century Gothic</vt:lpstr>
      <vt:lpstr>Franklin Gothic Medium</vt:lpstr>
      <vt:lpstr>Lucida Sans Unicode</vt:lpstr>
      <vt:lpstr>Pristina</vt:lpstr>
      <vt:lpstr>Symbol</vt:lpstr>
      <vt:lpstr>Tahoma</vt:lpstr>
      <vt:lpstr>Times New Roman</vt:lpstr>
      <vt:lpstr>Trebuchet MS</vt:lpstr>
      <vt:lpstr>Wingdings</vt:lpstr>
      <vt:lpstr>Office Theme</vt:lpstr>
      <vt:lpstr>1_Office Theme</vt:lpstr>
      <vt:lpstr>Advanced Cryptography CS 655</vt:lpstr>
      <vt:lpstr>Memory-Tight Reductions</vt:lpstr>
      <vt:lpstr>Tightness and  Memory-Tightness</vt:lpstr>
      <vt:lpstr>Cryptographic Reductions and Tightness</vt:lpstr>
      <vt:lpstr>Relevance of Tightness for Concrete Security</vt:lpstr>
      <vt:lpstr>Relevance of Tightness for Concrete Security</vt:lpstr>
      <vt:lpstr>Relevance of Tightness for Concrete Security</vt:lpstr>
      <vt:lpstr>Relevance of Tightness for Concrete Security</vt:lpstr>
      <vt:lpstr>What about memory?</vt:lpstr>
      <vt:lpstr>Contributions</vt:lpstr>
      <vt:lpstr>Time-Memory Trade-offs</vt:lpstr>
      <vt:lpstr>Time-Memory Trade-offs</vt:lpstr>
      <vt:lpstr>Adding Memory-Consumption</vt:lpstr>
      <vt:lpstr>Adding Memory-Consumption</vt:lpstr>
      <vt:lpstr>Adding Memory-Consumption</vt:lpstr>
      <vt:lpstr>Example:  Time-Memory Trade-off for LPN</vt:lpstr>
      <vt:lpstr>Example:  Time-Memory Trade-off for LPN</vt:lpstr>
      <vt:lpstr>Example:  Time-Memory Trade-off for LPN</vt:lpstr>
      <vt:lpstr>Example:  Time-Memory Trade-off for LPN</vt:lpstr>
      <vt:lpstr>Memory-Tight Reductions</vt:lpstr>
      <vt:lpstr>Memory-Tight Reductions</vt:lpstr>
      <vt:lpstr>Memory-Tight Reductions</vt:lpstr>
      <vt:lpstr>Memory-Sensitive Problems</vt:lpstr>
      <vt:lpstr>Typical Non-Memory-Tight  Reductions</vt:lpstr>
      <vt:lpstr>Example 1:  Random Oracle Simulation</vt:lpstr>
      <vt:lpstr>Example 2:  Unforgeability of Signatures</vt:lpstr>
      <vt:lpstr>Recap</vt:lpstr>
      <vt:lpstr>Achieving Memory-Tightness</vt:lpstr>
      <vt:lpstr>Example 1:  Random Oracle Simulation</vt:lpstr>
      <vt:lpstr>Example 1:  Random Oracle Simulation</vt:lpstr>
      <vt:lpstr>Example 2:  Unforgeability of Signatures</vt:lpstr>
      <vt:lpstr>Example 2:  Unforgeability of Signatures</vt:lpstr>
      <vt:lpstr>Example 2:  Unforgeability of Signatures</vt:lpstr>
      <vt:lpstr>Example 2:  Unforgeability of Signatures</vt:lpstr>
      <vt:lpstr>Lower Bounds</vt:lpstr>
      <vt:lpstr>Unforgeability and Multi-Unforgeability</vt:lpstr>
      <vt:lpstr>Unforgeability and Multi-Unforgeability</vt:lpstr>
      <vt:lpstr>Unforgeability and Multi-Unforgeability</vt:lpstr>
      <vt:lpstr>Unforgeability and Multi-Unforgeability</vt:lpstr>
      <vt:lpstr>Unforgeability and Multi-Unforgeability</vt:lpstr>
      <vt:lpstr>Unforgeability and Multi-Unforgeability</vt:lpstr>
      <vt:lpstr>Lower Bounds</vt:lpstr>
      <vt:lpstr>Lower Bounds</vt:lpstr>
      <vt:lpstr>Conclusions and Future Work</vt:lpstr>
      <vt:lpstr>Signature Experiment (〖Sig-forge〗_(A,Π)^  (n))</vt:lpstr>
      <vt:lpstr>Signature Experiment (〖Sig-forge〗_(A,Π)^  (n))</vt:lpstr>
      <vt:lpstr>Existential Unforgeability</vt:lpstr>
      <vt:lpstr>Plain RSA Signatures</vt:lpstr>
      <vt:lpstr>No Message Attack</vt:lpstr>
      <vt:lpstr>RSA-FDH</vt:lpstr>
      <vt:lpstr>RSA-FDH</vt:lpstr>
      <vt:lpstr>RSA-FDH</vt:lpstr>
      <vt:lpstr>RSA-FDH</vt:lpstr>
      <vt:lpstr>RSA-FDH</vt:lpstr>
      <vt:lpstr>Reducing Memory Usage in Reduction</vt:lpstr>
      <vt:lpstr>CPA-Security Game (Single Message Version)</vt:lpstr>
      <vt:lpstr>Recall: Week 1 Reduction</vt:lpstr>
      <vt:lpstr>CPA-Security Game (Left-Right)</vt:lpstr>
      <vt:lpstr>Example: Left-Right Security</vt:lpstr>
      <vt:lpstr>Example: Left-Right Security</vt:lpstr>
      <vt:lpstr>Switching-Lemma: Application 1</vt:lpstr>
      <vt:lpstr>Switching-Lemma: Application 2</vt:lpstr>
      <vt:lpstr>On the Streaming Indistinguishability of a Random Permutation and a Random Function</vt:lpstr>
      <vt:lpstr>“Switching Lemma” for Random Permutation\Function</vt:lpstr>
      <vt:lpstr>“Switching Lemma” for Random Permutation\Function</vt:lpstr>
      <vt:lpstr>Memory-Restricted Adversaries</vt:lpstr>
      <vt:lpstr>Streaming Switching Lemma [JT’19]</vt:lpstr>
      <vt:lpstr>Streaming Switching Lemma [JT’19]</vt:lpstr>
      <vt:lpstr>Streaming Switching Lemma</vt:lpstr>
      <vt:lpstr>New Streaming Switching Lemma</vt:lpstr>
      <vt:lpstr>PowerPoint Presentation</vt:lpstr>
      <vt:lpstr>PowerPoint Presentation</vt:lpstr>
      <vt:lpstr>PowerPoint Presentation</vt:lpstr>
      <vt:lpstr>CC → Streaming</vt:lpstr>
      <vt:lpstr>CC → Streaming</vt:lpstr>
      <vt:lpstr>Set-Disjointness and Unique-Disjointness Problem</vt:lpstr>
      <vt:lpstr>Unique-Disjointness: Communication Complexity</vt:lpstr>
      <vt:lpstr>Unique-Disjointness: Communication Complexity</vt:lpstr>
      <vt:lpstr>Reduction Attempt for Random Permutation\Function</vt:lpstr>
      <vt:lpstr>Reduction Attempt for Random Permutation\Function</vt:lpstr>
      <vt:lpstr>Hybrid Argument</vt:lpstr>
      <vt:lpstr>Improved Hybrid Argument</vt:lpstr>
      <vt:lpstr>PowerPoint Presentation</vt:lpstr>
      <vt:lpstr>Permutation Dependence</vt:lpstr>
      <vt:lpstr>UDISJ-&gt; PDEP</vt:lpstr>
      <vt:lpstr>UDISJ-&gt; PDEP</vt:lpstr>
      <vt:lpstr>The Full Hybrid Argument</vt:lpstr>
      <vt:lpstr>Conclusions</vt:lpstr>
      <vt:lpstr>Thanks for your attention!</vt:lpstr>
      <vt:lpstr>The Memory-Tightness of  Authenticated Encryption</vt:lpstr>
      <vt:lpstr>Concrete security theorems: 𝐀𝐝𝐯  resources ≤  𝜖</vt:lpstr>
      <vt:lpstr>Prior work</vt:lpstr>
      <vt:lpstr>Nonce-based encryption</vt:lpstr>
      <vt:lpstr>Example: NE.Enc(𝐾, 𝑁, 𝑀) = E0 𝑁 ⊕  𝑀</vt:lpstr>
      <vt:lpstr>Target: combined AE security notion (confidentiality + integrity)</vt:lpstr>
      <vt:lpstr>NE=(NE.Kg, NE.Enc, NE.Dec)</vt:lpstr>
      <vt:lpstr>PowerPoint Presentation</vt:lpstr>
      <vt:lpstr>Our results, in a nutshell</vt:lpstr>
      <vt:lpstr>Channel setting: motivation</vt:lpstr>
      <vt:lpstr>The channel setting</vt:lpstr>
      <vt:lpstr>The channel setting: correctness</vt:lpstr>
      <vt:lpstr>The channel setting: security</vt:lpstr>
      <vt:lpstr>AE security for channels</vt:lpstr>
      <vt:lpstr>Main theorem</vt:lpstr>
      <vt:lpstr>ENC0</vt:lpstr>
      <vt:lpstr>Issue: size of queue grows with the number of queries</vt:lpstr>
      <vt:lpstr>Key idea: bounding queue size does not change behavior            What if we only store 2 pairs in the queue?             Hope: Space bounded attacker won’t notice.</vt:lpstr>
      <vt:lpstr>Information-theoretic game</vt:lpstr>
      <vt:lpstr>Information-theoretic game</vt:lpstr>
      <vt:lpstr>Information-theoretic game</vt:lpstr>
      <vt:lpstr>one of the most widely  deployed encryption schemes</vt:lpstr>
      <vt:lpstr>Our results, in a nutshell</vt:lpstr>
      <vt:lpstr>Negative result for the general setting</vt:lpstr>
      <vt:lpstr>Our result</vt:lpstr>
      <vt:lpstr>Our result</vt:lpstr>
      <vt:lpstr>Restricted black-box reduction</vt:lpstr>
      <vt:lpstr>The adversary 𝐴∗: basic  idea</vt:lpstr>
      <vt:lpstr>Conclusions</vt:lpstr>
      <vt:lpstr>Open problems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197</cp:revision>
  <dcterms:created xsi:type="dcterms:W3CDTF">2016-12-31T20:38:01Z</dcterms:created>
  <dcterms:modified xsi:type="dcterms:W3CDTF">2023-01-26T19:49:41Z</dcterms:modified>
</cp:coreProperties>
</file>