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482" r:id="rId3"/>
    <p:sldId id="483" r:id="rId4"/>
    <p:sldId id="481" r:id="rId5"/>
    <p:sldId id="496" r:id="rId6"/>
    <p:sldId id="497" r:id="rId7"/>
    <p:sldId id="498" r:id="rId8"/>
    <p:sldId id="484" r:id="rId9"/>
    <p:sldId id="491" r:id="rId10"/>
    <p:sldId id="485" r:id="rId11"/>
    <p:sldId id="490" r:id="rId12"/>
    <p:sldId id="493" r:id="rId13"/>
    <p:sldId id="492" r:id="rId14"/>
    <p:sldId id="499" r:id="rId15"/>
    <p:sldId id="503" r:id="rId16"/>
    <p:sldId id="494" r:id="rId17"/>
    <p:sldId id="495" r:id="rId18"/>
    <p:sldId id="500" r:id="rId19"/>
    <p:sldId id="501" r:id="rId20"/>
    <p:sldId id="502" r:id="rId21"/>
    <p:sldId id="504" r:id="rId22"/>
    <p:sldId id="505" r:id="rId23"/>
    <p:sldId id="506" r:id="rId24"/>
    <p:sldId id="507" r:id="rId25"/>
    <p:sldId id="508" r:id="rId26"/>
    <p:sldId id="509" r:id="rId27"/>
    <p:sldId id="513" r:id="rId28"/>
    <p:sldId id="511" r:id="rId29"/>
    <p:sldId id="510" r:id="rId30"/>
    <p:sldId id="512" r:id="rId31"/>
    <p:sldId id="562" r:id="rId32"/>
    <p:sldId id="561" r:id="rId33"/>
    <p:sldId id="565" r:id="rId34"/>
    <p:sldId id="566" r:id="rId35"/>
    <p:sldId id="514" r:id="rId36"/>
    <p:sldId id="563" r:id="rId37"/>
    <p:sldId id="564" r:id="rId38"/>
    <p:sldId id="555" r:id="rId39"/>
    <p:sldId id="556" r:id="rId40"/>
    <p:sldId id="557" r:id="rId41"/>
    <p:sldId id="558" r:id="rId42"/>
    <p:sldId id="559" r:id="rId43"/>
    <p:sldId id="571" r:id="rId44"/>
    <p:sldId id="560" r:id="rId45"/>
    <p:sldId id="570" r:id="rId46"/>
    <p:sldId id="572" r:id="rId47"/>
    <p:sldId id="515" r:id="rId48"/>
    <p:sldId id="516" r:id="rId49"/>
    <p:sldId id="517" r:id="rId50"/>
    <p:sldId id="518" r:id="rId51"/>
    <p:sldId id="519" r:id="rId52"/>
    <p:sldId id="520" r:id="rId53"/>
    <p:sldId id="521" r:id="rId54"/>
    <p:sldId id="522" r:id="rId55"/>
    <p:sldId id="523" r:id="rId56"/>
    <p:sldId id="524" r:id="rId57"/>
    <p:sldId id="525" r:id="rId58"/>
    <p:sldId id="526" r:id="rId59"/>
    <p:sldId id="527" r:id="rId60"/>
    <p:sldId id="528" r:id="rId61"/>
    <p:sldId id="529" r:id="rId62"/>
    <p:sldId id="530" r:id="rId63"/>
    <p:sldId id="531" r:id="rId64"/>
    <p:sldId id="532" r:id="rId65"/>
    <p:sldId id="533" r:id="rId66"/>
    <p:sldId id="534" r:id="rId67"/>
    <p:sldId id="535" r:id="rId68"/>
    <p:sldId id="536" r:id="rId69"/>
    <p:sldId id="537" r:id="rId70"/>
    <p:sldId id="567" r:id="rId71"/>
    <p:sldId id="568" r:id="rId72"/>
    <p:sldId id="569" r:id="rId73"/>
    <p:sldId id="538" r:id="rId74"/>
    <p:sldId id="539" r:id="rId75"/>
    <p:sldId id="540" r:id="rId76"/>
    <p:sldId id="541" r:id="rId77"/>
    <p:sldId id="542" r:id="rId78"/>
    <p:sldId id="543" r:id="rId79"/>
    <p:sldId id="544" r:id="rId80"/>
    <p:sldId id="545" r:id="rId81"/>
    <p:sldId id="546" r:id="rId82"/>
    <p:sldId id="547" r:id="rId83"/>
    <p:sldId id="548" r:id="rId84"/>
    <p:sldId id="549" r:id="rId85"/>
    <p:sldId id="550" r:id="rId86"/>
    <p:sldId id="55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52436" autoAdjust="0"/>
  </p:normalViewPr>
  <p:slideViewPr>
    <p:cSldViewPr snapToGrid="0">
      <p:cViewPr varScale="1">
        <p:scale>
          <a:sx n="60" d="100"/>
          <a:sy n="60" d="100"/>
        </p:scale>
        <p:origin x="25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1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4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403">
              <a:lnSpc>
                <a:spcPts val="1331"/>
              </a:lnSpc>
            </a:pPr>
            <a:fld id="{81D60167-4931-47E6-BA6A-407CBD079E47}" type="slidenum">
              <a:rPr lang="en-US" spc="3" smtClean="0"/>
              <a:pPr marL="15403">
                <a:lnSpc>
                  <a:spcPts val="1331"/>
                </a:lnSpc>
              </a:pPr>
              <a:t>‹#›</a:t>
            </a:fld>
            <a:endParaRPr lang="en-US" spc="3" dirty="0"/>
          </a:p>
        </p:txBody>
      </p:sp>
    </p:spTree>
    <p:extLst>
      <p:ext uri="{BB962C8B-B14F-4D97-AF65-F5344CB8AC3E}">
        <p14:creationId xmlns:p14="http://schemas.microsoft.com/office/powerpoint/2010/main" val="30127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mailto:jlen@cs.cornell.edu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Authenticated Encryption with Associated Data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Concrete (Multi-User) Security Analysis of AES-GCM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Partitioning Oracle Attacks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AES-GCM-SIV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AES-GCM: </a:t>
            </a:r>
            <a:r>
              <a:rPr lang="en-US" dirty="0" err="1" smtClean="0"/>
              <a:t>Nonces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Option 1: </a:t>
            </a:r>
            <a:r>
              <a:rPr lang="en-US" dirty="0" smtClean="0"/>
              <a:t>Random N</a:t>
            </a:r>
          </a:p>
          <a:p>
            <a:pPr lvl="1"/>
            <a:r>
              <a:rPr lang="en-US" b="1" dirty="0" smtClean="0"/>
              <a:t>Advantage: </a:t>
            </a:r>
            <a:r>
              <a:rPr lang="en-US" dirty="0" smtClean="0"/>
              <a:t>Stateless + simple to implement, </a:t>
            </a:r>
          </a:p>
          <a:p>
            <a:pPr lvl="1"/>
            <a:r>
              <a:rPr lang="en-US" b="1" dirty="0" smtClean="0"/>
              <a:t>Disadvantage: </a:t>
            </a:r>
            <a:r>
              <a:rPr lang="en-US" dirty="0" smtClean="0"/>
              <a:t>It is possible for a nonce to collide (typical solution: generate fresh keys after 2</a:t>
            </a:r>
            <a:r>
              <a:rPr lang="en-US" baseline="30000" dirty="0" smtClean="0"/>
              <a:t>32</a:t>
            </a:r>
            <a:r>
              <a:rPr lang="en-US" dirty="0" smtClean="0"/>
              <a:t> messages to keep probability of a nonce collision small)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Both parties increment N after each message</a:t>
            </a:r>
          </a:p>
          <a:p>
            <a:pPr lvl="1"/>
            <a:r>
              <a:rPr lang="en-US" b="1" dirty="0" smtClean="0"/>
              <a:t>Advantage: </a:t>
            </a:r>
            <a:r>
              <a:rPr lang="en-US" dirty="0" smtClean="0"/>
              <a:t>Avoids nonce collisions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b="1" dirty="0" smtClean="0"/>
              <a:t>Disadvantage: </a:t>
            </a:r>
          </a:p>
          <a:p>
            <a:pPr lvl="2"/>
            <a:r>
              <a:rPr lang="en-US" dirty="0" smtClean="0"/>
              <a:t>Requires keeping track of current value.</a:t>
            </a:r>
          </a:p>
          <a:p>
            <a:pPr lvl="2"/>
            <a:r>
              <a:rPr lang="en-US" dirty="0" smtClean="0"/>
              <a:t>Implementation Challenges. What if packets are dropped?</a:t>
            </a:r>
          </a:p>
          <a:p>
            <a:pPr lvl="2"/>
            <a:r>
              <a:rPr lang="en-US" dirty="0" smtClean="0"/>
              <a:t>Security issue if implementation is buggy or if counter is accidently reset (e.g., radiation)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Security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Suppose that u users generate independent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bit keys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,…,K</a:t>
                </a:r>
                <a:r>
                  <a:rPr lang="en-US" baseline="-25000" dirty="0" smtClean="0"/>
                  <a:t>u</a:t>
                </a:r>
              </a:p>
              <a:p>
                <a:endParaRPr lang="en-US" baseline="-25000" dirty="0"/>
              </a:p>
              <a:p>
                <a:r>
                  <a:rPr lang="en-US" dirty="0" smtClean="0"/>
                  <a:t>Attacker may be happy to decrypt just one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intercepted from any of these use (or just tamper with just one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for sent to any of these users)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General Reduction: </a:t>
                </a:r>
                <a:r>
                  <a:rPr lang="en-US" dirty="0" smtClean="0"/>
                  <a:t>If the encryption scheme is (</a:t>
                </a:r>
                <a:r>
                  <a:rPr lang="en-US" dirty="0" err="1" smtClean="0"/>
                  <a:t>t,q,eps</a:t>
                </a:r>
                <a:r>
                  <a:rPr lang="en-US" dirty="0" smtClean="0"/>
                  <a:t>)-secure with respect to a single user then it provides </a:t>
                </a:r>
                <a:r>
                  <a:rPr lang="en-US" dirty="0"/>
                  <a:t>(</a:t>
                </a:r>
                <a:r>
                  <a:rPr lang="en-US" dirty="0" err="1" smtClean="0"/>
                  <a:t>t,q,u</a:t>
                </a:r>
                <a:r>
                  <a:rPr lang="en-US" dirty="0" smtClean="0"/>
                  <a:t>*eps)-multi-user security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Reduction? Can we do better for AES-GCM?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754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Security Game for AEAD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Challenger picks a random bit b and </a:t>
                </a:r>
                <a:r>
                  <a:rPr lang="en-US" dirty="0"/>
                  <a:t>Generates</a:t>
                </a:r>
                <a:r>
                  <a:rPr lang="en-US" b="1" dirty="0"/>
                  <a:t> </a:t>
                </a:r>
                <a:r>
                  <a:rPr lang="en-US" dirty="0"/>
                  <a:t>u </a:t>
                </a:r>
                <a:r>
                  <a:rPr lang="en-US" u="sng" dirty="0"/>
                  <a:t>independent</a:t>
                </a:r>
                <a:r>
                  <a:rPr lang="en-US" dirty="0"/>
                  <a:t> keys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𝐾𝑢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b="1" dirty="0" smtClean="0"/>
                  <a:t>Real Mode: b=1   </a:t>
                </a:r>
              </a:p>
              <a:p>
                <a:pPr lvl="1"/>
                <a:r>
                  <a:rPr lang="en-US" b="1" dirty="0" smtClean="0"/>
                  <a:t>Ideal Mode: b=0</a:t>
                </a:r>
              </a:p>
              <a:p>
                <a:r>
                  <a:rPr lang="en-US" b="1" dirty="0" smtClean="0"/>
                  <a:t>Attacker Goal: guess b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Attacker Oracles:</a:t>
                </a:r>
              </a:p>
              <a:p>
                <a:pPr lvl="1"/>
                <a:r>
                  <a:rPr lang="en-US" b="1" dirty="0" smtClean="0"/>
                  <a:t>Ideal Cipher</a:t>
                </a:r>
              </a:p>
              <a:p>
                <a:pPr lvl="1"/>
                <a:r>
                  <a:rPr lang="en-US" b="1" dirty="0" smtClean="0"/>
                  <a:t>Encryption oracle </a:t>
                </a:r>
                <a:r>
                  <a:rPr lang="en-US" dirty="0" smtClean="0"/>
                  <a:t>(Takes as input an individual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, nonce N, message M, header H) :</a:t>
                </a:r>
              </a:p>
              <a:p>
                <a:pPr lvl="2"/>
                <a:r>
                  <a:rPr lang="en-US" dirty="0"/>
                  <a:t>Outputs: “Invalid” if pair (</a:t>
                </a:r>
                <a:r>
                  <a:rPr lang="en-US" dirty="0" err="1"/>
                  <a:t>i,N</a:t>
                </a:r>
                <a:r>
                  <a:rPr lang="en-US" dirty="0"/>
                  <a:t>) is </a:t>
                </a:r>
                <a:r>
                  <a:rPr lang="en-US" dirty="0" smtClean="0"/>
                  <a:t>repeated (Attacker not allowed to repeat nonce for individual user)</a:t>
                </a:r>
              </a:p>
              <a:p>
                <a:pPr lvl="2"/>
                <a:r>
                  <a:rPr lang="en-US" b="1" dirty="0" smtClean="0"/>
                  <a:t>Real Mode: </a:t>
                </a:r>
                <a:r>
                  <a:rPr lang="en-US" dirty="0" smtClean="0"/>
                  <a:t>Encrypts message using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outputs </a:t>
                </a:r>
                <a:r>
                  <a:rPr lang="en-US" dirty="0" err="1" smtClean="0"/>
                  <a:t>ciphertext</a:t>
                </a:r>
                <a:endParaRPr lang="en-US" dirty="0" smtClean="0"/>
              </a:p>
              <a:p>
                <a:pPr lvl="2"/>
                <a:r>
                  <a:rPr lang="en-US" b="1" dirty="0"/>
                  <a:t>Ideal Mode: </a:t>
                </a:r>
                <a:r>
                  <a:rPr lang="en-US" dirty="0"/>
                  <a:t>Returns random string instead of </a:t>
                </a:r>
                <a:r>
                  <a:rPr lang="en-US" dirty="0" err="1"/>
                  <a:t>ciphertext</a:t>
                </a:r>
                <a:endParaRPr lang="en-US" dirty="0"/>
              </a:p>
              <a:p>
                <a:pPr lvl="1"/>
                <a:r>
                  <a:rPr lang="en-US" b="1" dirty="0" smtClean="0"/>
                  <a:t>Verification Oracle: </a:t>
                </a:r>
                <a:r>
                  <a:rPr lang="en-US" dirty="0" smtClean="0"/>
                  <a:t>(Takes as input </a:t>
                </a:r>
                <a:r>
                  <a:rPr lang="en-US" dirty="0"/>
                  <a:t>individual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nonce N,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:r>
                  <a:rPr lang="en-US" dirty="0"/>
                  <a:t>M, header </a:t>
                </a:r>
                <a:r>
                  <a:rPr lang="en-US" dirty="0" smtClean="0"/>
                  <a:t>H):</a:t>
                </a:r>
              </a:p>
              <a:p>
                <a:pPr lvl="2"/>
                <a:r>
                  <a:rPr lang="en-US" dirty="0" smtClean="0"/>
                  <a:t>Outputs 1 if this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was generated via a query to the encryption oracle with same user/nonce/header; otherwise</a:t>
                </a:r>
              </a:p>
              <a:p>
                <a:pPr lvl="2"/>
                <a:r>
                  <a:rPr lang="en-US" b="1" dirty="0" smtClean="0"/>
                  <a:t>Ideal Mode: </a:t>
                </a:r>
                <a:r>
                  <a:rPr lang="en-US" dirty="0" smtClean="0"/>
                  <a:t>Output 0</a:t>
                </a:r>
              </a:p>
              <a:p>
                <a:pPr lvl="2"/>
                <a:r>
                  <a:rPr lang="en-US" b="1" dirty="0" smtClean="0"/>
                  <a:t>Real Mode: </a:t>
                </a:r>
                <a:r>
                  <a:rPr lang="en-US" dirty="0" smtClean="0"/>
                  <a:t>Attempt to decrypt using </a:t>
                </a:r>
                <a:r>
                  <a:rPr lang="en-US" dirty="0"/>
                  <a:t>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; output 0 if decryption fails and 1 otherwise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0" y="6356350"/>
            <a:ext cx="920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Bellare</a:t>
            </a:r>
            <a:r>
              <a:rPr lang="en-US" dirty="0" smtClean="0"/>
              <a:t>, </a:t>
            </a:r>
            <a:r>
              <a:rPr lang="en-US" dirty="0" err="1" smtClean="0"/>
              <a:t>Tackmann</a:t>
            </a:r>
            <a:r>
              <a:rPr lang="en-US" dirty="0" smtClean="0"/>
              <a:t>, Multi-User Security of Authenticated Encryption: AES-GCM in TLS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65832" y="256381"/>
            <a:ext cx="10515600" cy="1325563"/>
          </a:xfrm>
        </p:spPr>
        <p:txBody>
          <a:bodyPr/>
          <a:lstStyle/>
          <a:p>
            <a:r>
              <a:rPr lang="en-US" dirty="0" smtClean="0"/>
              <a:t>Multi-User Security Game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Oracles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0" y="6356350"/>
            <a:ext cx="920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Bellare</a:t>
            </a:r>
            <a:r>
              <a:rPr lang="en-US" dirty="0" smtClean="0"/>
              <a:t>, </a:t>
            </a:r>
            <a:r>
              <a:rPr lang="en-US" dirty="0" err="1" smtClean="0"/>
              <a:t>Tackmann</a:t>
            </a:r>
            <a:r>
              <a:rPr lang="en-US" dirty="0" smtClean="0"/>
              <a:t>, Multi-User Security of Authenticated Encryption: AES-GCM in TLS 1.3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564" y="499655"/>
            <a:ext cx="7734436" cy="5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357382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5534025"/>
            <a:ext cx="10515600" cy="4351338"/>
          </a:xfrm>
        </p:spPr>
        <p:txBody>
          <a:bodyPr/>
          <a:lstStyle/>
          <a:p>
            <a:r>
              <a:rPr lang="en-US" b="1" dirty="0" smtClean="0"/>
              <a:t>Though Question: </a:t>
            </a:r>
            <a:r>
              <a:rPr lang="en-US" dirty="0" smtClean="0"/>
              <a:t>Which parameters do we expect to be large in practice? </a:t>
            </a:r>
            <a:r>
              <a:rPr lang="en-US" dirty="0" err="1" smtClean="0"/>
              <a:t>qe</a:t>
            </a:r>
            <a:r>
              <a:rPr lang="en-US" dirty="0" smtClean="0"/>
              <a:t>, qv or 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790839"/>
            <a:ext cx="11012129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357382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935" y="5534025"/>
            <a:ext cx="10515600" cy="4351338"/>
          </a:xfrm>
        </p:spPr>
        <p:txBody>
          <a:bodyPr/>
          <a:lstStyle/>
          <a:p>
            <a:r>
              <a:rPr lang="en-US" b="1" dirty="0" smtClean="0"/>
              <a:t>P: may be very large (can compute E(.,.) offline)</a:t>
            </a:r>
          </a:p>
          <a:p>
            <a:r>
              <a:rPr lang="en-US" dirty="0" err="1"/>
              <a:t>qe</a:t>
            </a:r>
            <a:r>
              <a:rPr lang="en-US" dirty="0"/>
              <a:t>, </a:t>
            </a:r>
            <a:r>
              <a:rPr lang="en-US" dirty="0" smtClean="0"/>
              <a:t>qv require cooperation from a party who knows secret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35" y="790839"/>
            <a:ext cx="11012129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Argument: Slowly Make Real/Ideal Oracles 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Hybrid 0: Original Game </a:t>
                </a:r>
              </a:p>
              <a:p>
                <a:pPr lvl="1"/>
                <a:r>
                  <a:rPr lang="en-US" b="1" dirty="0" smtClean="0"/>
                  <a:t>Challenger </a:t>
                </a:r>
                <a:r>
                  <a:rPr lang="en-US" b="1" dirty="0"/>
                  <a:t>Generates u </a:t>
                </a:r>
                <a:r>
                  <a:rPr lang="en-US" b="1" u="sng" dirty="0"/>
                  <a:t>independent</a:t>
                </a:r>
                <a:r>
                  <a:rPr lang="en-US" b="1" dirty="0"/>
                  <a:t> </a:t>
                </a:r>
                <a:r>
                  <a:rPr lang="en-US" b="1" dirty="0" smtClean="0"/>
                  <a:t>keys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𝑲𝒖</m:t>
                    </m:r>
                  </m:oMath>
                </a14:m>
                <a:endParaRPr lang="en-US" b="1" baseline="-25000" dirty="0"/>
              </a:p>
              <a:p>
                <a:pPr lvl="1"/>
                <a:r>
                  <a:rPr lang="en-US" dirty="0" smtClean="0"/>
                  <a:t>Note: It is possible that the attacker gets lucky and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 for some users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How could attacker </a:t>
                </a:r>
                <a:r>
                  <a:rPr lang="en-US" dirty="0" err="1" smtClean="0"/>
                  <a:t>attacker</a:t>
                </a:r>
                <a:r>
                  <a:rPr lang="en-US" dirty="0" smtClean="0"/>
                  <a:t> exploit this?</a:t>
                </a:r>
              </a:p>
              <a:p>
                <a:r>
                  <a:rPr lang="en-US" b="1" dirty="0" smtClean="0"/>
                  <a:t>Question 2: </a:t>
                </a:r>
                <a:r>
                  <a:rPr lang="en-US" dirty="0" smtClean="0"/>
                  <a:t>What is the probability of the bad event KCOLLISION that there exists a key collision?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Hybrid 1: </a:t>
                </a:r>
                <a:r>
                  <a:rPr lang="en-US" dirty="0" smtClean="0"/>
                  <a:t>Original game, but random keys are selected subject to the constraint that they all are distinct 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What is the probability that an attacker can distinguish between hybrids 0 and 1?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986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Argument: Slowly Make Real/Ideal Oracles 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09515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Hybrid 0: Original Game in Real Mode (b=0): </a:t>
                </a:r>
              </a:p>
              <a:p>
                <a:pPr lvl="1"/>
                <a:r>
                  <a:rPr lang="en-US" b="1" dirty="0" smtClean="0"/>
                  <a:t>Challenger </a:t>
                </a:r>
                <a:r>
                  <a:rPr lang="en-US" b="1" dirty="0"/>
                  <a:t>Generates u </a:t>
                </a:r>
                <a:r>
                  <a:rPr lang="en-US" b="1" u="sng" dirty="0"/>
                  <a:t>independent</a:t>
                </a:r>
                <a:r>
                  <a:rPr lang="en-US" b="1" dirty="0"/>
                  <a:t> </a:t>
                </a:r>
                <a:r>
                  <a:rPr lang="en-US" b="1" dirty="0" smtClean="0"/>
                  <a:t>keys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𝑲𝒖</m:t>
                    </m:r>
                  </m:oMath>
                </a14:m>
                <a:endParaRPr lang="en-US" b="1" baseline="-25000" dirty="0"/>
              </a:p>
              <a:p>
                <a:pPr lvl="1"/>
                <a:r>
                  <a:rPr lang="en-US" dirty="0" smtClean="0"/>
                  <a:t>Note: It is possible that the attacker gets lucky and that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 smtClean="0"/>
                  <a:t> for some users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j.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Question 2: </a:t>
                </a:r>
                <a:r>
                  <a:rPr lang="en-US" dirty="0" smtClean="0"/>
                  <a:t>What is the probability of the bad event KCOLLISION that there exists a key collision?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Hybrid 1: </a:t>
                </a:r>
                <a:r>
                  <a:rPr lang="en-US" dirty="0" smtClean="0"/>
                  <a:t>Original game, but random keys are selected subject to the constraint that they all are distinct .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What is the probability that an attacker can distinguish between hybrids 0 and 1?</a:t>
                </a:r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KCOLLISION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09515" cy="4351338"/>
              </a:xfrm>
              <a:blipFill>
                <a:blip r:embed="rId2"/>
                <a:stretch>
                  <a:fillRect l="-615" t="-2801" r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012129" cy="447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64400" y="3759200"/>
            <a:ext cx="1219200" cy="1168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0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Argument: Slowly Make Real/Ideal Oracles Identical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Hybrid 2:</a:t>
                </a:r>
              </a:p>
              <a:p>
                <a:pPr lvl="1"/>
                <a:r>
                  <a:rPr lang="en-US" dirty="0" smtClean="0"/>
                  <a:t>Instead of using E(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in the encryption oracle the we replace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with a fresh random permutation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user 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Tempting Argument: </a:t>
                </a:r>
                <a:r>
                  <a:rPr lang="en-US" dirty="0" smtClean="0"/>
                  <a:t>Hybrid 1 is indistinguishable from Hybrid 2 since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is already a truly random permutation.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flaw in this argument?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0467" cy="1325563"/>
          </a:xfrm>
        </p:spPr>
        <p:txBody>
          <a:bodyPr/>
          <a:lstStyle/>
          <a:p>
            <a:r>
              <a:rPr lang="en-US" dirty="0" smtClean="0"/>
              <a:t>Authenticated Encryption with Associated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AE.KeyGen</a:t>
            </a:r>
            <a:r>
              <a:rPr lang="en-US" dirty="0" smtClean="0"/>
              <a:t>: Generates random key K</a:t>
            </a:r>
          </a:p>
          <a:p>
            <a:r>
              <a:rPr lang="en-US" dirty="0" err="1" smtClean="0"/>
              <a:t>AE.Enc</a:t>
            </a:r>
            <a:r>
              <a:rPr lang="en-US" dirty="0" smtClean="0"/>
              <a:t>(K,N,M,H)</a:t>
            </a:r>
          </a:p>
          <a:p>
            <a:pPr lvl="1"/>
            <a:r>
              <a:rPr lang="en-US" b="1" dirty="0" smtClean="0"/>
              <a:t>Inputs:</a:t>
            </a:r>
            <a:r>
              <a:rPr lang="en-US" dirty="0" smtClean="0"/>
              <a:t> Key: K, Nonce: N, Message: M, Header: H (associated data)</a:t>
            </a:r>
          </a:p>
          <a:p>
            <a:pPr lvl="1"/>
            <a:r>
              <a:rPr lang="en-US" b="1" dirty="0" smtClean="0"/>
              <a:t>Output: </a:t>
            </a:r>
            <a:r>
              <a:rPr lang="en-US" dirty="0" err="1" smtClean="0"/>
              <a:t>ciphertext</a:t>
            </a:r>
            <a:r>
              <a:rPr lang="en-US" dirty="0" smtClean="0"/>
              <a:t> C</a:t>
            </a:r>
          </a:p>
          <a:p>
            <a:pPr lvl="1"/>
            <a:endParaRPr lang="en-US" dirty="0"/>
          </a:p>
          <a:p>
            <a:r>
              <a:rPr lang="en-US" dirty="0" err="1" smtClean="0"/>
              <a:t>AE.Dec</a:t>
            </a:r>
            <a:r>
              <a:rPr lang="en-US" dirty="0" smtClean="0"/>
              <a:t>(K,C,H)</a:t>
            </a:r>
          </a:p>
          <a:p>
            <a:pPr lvl="1"/>
            <a:r>
              <a:rPr lang="en-US" b="1" dirty="0" smtClean="0"/>
              <a:t>Inputs: </a:t>
            </a:r>
            <a:r>
              <a:rPr lang="en-US" dirty="0" smtClean="0"/>
              <a:t>Key: K, </a:t>
            </a:r>
            <a:r>
              <a:rPr lang="en-US" dirty="0" err="1" smtClean="0"/>
              <a:t>Ciphertext</a:t>
            </a:r>
            <a:r>
              <a:rPr lang="en-US" b="1" dirty="0" smtClean="0"/>
              <a:t>: </a:t>
            </a:r>
            <a:r>
              <a:rPr lang="en-US" dirty="0" smtClean="0"/>
              <a:t>C, Header</a:t>
            </a:r>
            <a:r>
              <a:rPr lang="en-US" b="1" dirty="0"/>
              <a:t>: </a:t>
            </a:r>
            <a:r>
              <a:rPr lang="en-US" dirty="0"/>
              <a:t>H (associated data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Output: </a:t>
            </a:r>
            <a:r>
              <a:rPr lang="en-US" dirty="0" smtClean="0"/>
              <a:t>message m (or “Invalid </a:t>
            </a:r>
            <a:r>
              <a:rPr lang="en-US" dirty="0" err="1" smtClean="0"/>
              <a:t>Ciphertext</a:t>
            </a:r>
            <a:r>
              <a:rPr lang="en-US" dirty="0" smtClean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Argument: Slowly Make Real/Ideal Oracles 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82867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Hybrid 2:</a:t>
                </a:r>
              </a:p>
              <a:p>
                <a:pPr lvl="1"/>
                <a:r>
                  <a:rPr lang="en-US" dirty="0" smtClean="0"/>
                  <a:t>Instead of using E(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in the encryption oracle the we replace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with a fresh random permutation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user </a:t>
                </a:r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Tempting Argument: </a:t>
                </a:r>
                <a:r>
                  <a:rPr lang="en-US" dirty="0" smtClean="0"/>
                  <a:t>Hybrid 1 is indistinguishable from Hybrid 2 since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 is already a truly random permutation.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flaw in this argument?  </a:t>
                </a:r>
              </a:p>
              <a:p>
                <a:r>
                  <a:rPr lang="en-US" b="1" dirty="0" smtClean="0"/>
                  <a:t>Answer:</a:t>
                </a:r>
                <a:r>
                  <a:rPr lang="en-US" dirty="0" smtClean="0"/>
                  <a:t> Attacker might get lucky and query 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,.),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completely independent of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,.)</a:t>
                </a:r>
              </a:p>
              <a:p>
                <a:r>
                  <a:rPr lang="en-US" dirty="0" smtClean="0"/>
                  <a:t>However, hybrids are indistinguishable if attacker never submits query of the form </a:t>
                </a:r>
                <a:r>
                  <a:rPr lang="en-US" dirty="0"/>
                  <a:t>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,.). Let BADQ be the event that the attacker submits a query to ideal cipher with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some user.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BADQ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82867" cy="4351338"/>
              </a:xfrm>
              <a:blipFill>
                <a:blip r:embed="rId2"/>
                <a:stretch>
                  <a:fillRect l="-605" t="-2801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1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012129" cy="447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1200" y="3838677"/>
            <a:ext cx="694267" cy="1168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Argument: Slowly Make Real/Ideal Oracles Identical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82867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Hybrid 2:</a:t>
                </a:r>
              </a:p>
              <a:p>
                <a:pPr lvl="1"/>
                <a:r>
                  <a:rPr lang="en-US" dirty="0"/>
                  <a:t>Instead of using 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,.) in the encryption oracle the we replace 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,.) with a fresh random permutation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user 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Hybrid 3:</a:t>
                </a:r>
              </a:p>
              <a:p>
                <a:pPr lvl="1"/>
                <a:r>
                  <a:rPr lang="en-US" dirty="0" smtClean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each user to a truly random function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Hybrid 2 is statistically indistinguishable from Hybrid 2</a:t>
                </a:r>
              </a:p>
              <a:p>
                <a:endParaRPr lang="en-US" dirty="0"/>
              </a:p>
              <a:p>
                <a:r>
                  <a:rPr lang="en-US" dirty="0" smtClean="0"/>
                  <a:t>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) queries to encryption/decryption oracle per user</a:t>
                </a:r>
              </a:p>
              <a:p>
                <a:r>
                  <a:rPr lang="en-US" dirty="0" smtClean="0"/>
                  <a:t>Each query generates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𝑏𝑙𝑘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per user</a:t>
                </a:r>
              </a:p>
              <a:p>
                <a:r>
                  <a:rPr lang="en-US" dirty="0" smtClean="0"/>
                  <a:t>Hybrid 3 and 2 are equivalent unless there is a collision in one of the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𝐶𝑂𝐿𝐿𝐼𝑆𝐼𝑂𝑁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𝑏𝑙𝑘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82867" cy="4351338"/>
              </a:xfrm>
              <a:blipFill>
                <a:blip r:embed="rId2"/>
                <a:stretch>
                  <a:fillRect l="-6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012129" cy="447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3838677"/>
            <a:ext cx="2878667" cy="1168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240593"/>
                <a:ext cx="10515600" cy="148088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Hybrid 4 is equivalent to Hybrid 3 (introduces bad flag)</a:t>
                </a:r>
              </a:p>
              <a:p>
                <a:r>
                  <a:rPr lang="en-US" dirty="0" smtClean="0"/>
                  <a:t>Hybrid 5 returns false if nonce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has not been used for user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Can 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bit string that is yet to be picked.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240593"/>
                <a:ext cx="10515600" cy="1480882"/>
              </a:xfrm>
              <a:blipFill>
                <a:blip r:embed="rId2"/>
                <a:stretch>
                  <a:fillRect l="-696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6" y="0"/>
            <a:ext cx="11090787" cy="524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012129" cy="447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5600" y="3838677"/>
            <a:ext cx="2878667" cy="1168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0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577645"/>
            <a:ext cx="11523406" cy="57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9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Probability Attacker wins in Hybrid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probability attacker wins in Hybrid 7?</a:t>
            </a:r>
          </a:p>
          <a:p>
            <a:r>
              <a:rPr lang="en-US" dirty="0" smtClean="0"/>
              <a:t>Exactly ½ </a:t>
            </a:r>
          </a:p>
          <a:p>
            <a:r>
              <a:rPr lang="en-US" dirty="0" smtClean="0"/>
              <a:t>Why? In hybrid 7 of all oracles is identical when b=0 and b=1.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1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probability of distinguishing between Hybrid 6 and 7?</a:t>
                </a:r>
              </a:p>
              <a:p>
                <a:endParaRPr lang="en-US" dirty="0"/>
              </a:p>
              <a:p>
                <a:r>
                  <a:rPr lang="en-US" dirty="0" smtClean="0"/>
                  <a:t>For each query to verification oracle hybrids 6 and 7 are equivalent unless we have a hash collision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Union Bound over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queries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05" y="3745655"/>
            <a:ext cx="8023123" cy="5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11012129" cy="4473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3397" y="3838677"/>
            <a:ext cx="2878667" cy="11684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0467" cy="1325563"/>
          </a:xfrm>
        </p:spPr>
        <p:txBody>
          <a:bodyPr/>
          <a:lstStyle/>
          <a:p>
            <a:r>
              <a:rPr lang="en-US" dirty="0" smtClean="0"/>
              <a:t>Ideal Cipher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0466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For all keys 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truly random permutation with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/>
                  <a:t>All parties (adversary + honest) have access to oracles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 err="1" smtClean="0"/>
                  <a:t>AE.Enc</a:t>
                </a:r>
                <a:r>
                  <a:rPr lang="en-US" dirty="0" smtClean="0"/>
                  <a:t>(K,N,M,H)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b="1" dirty="0" smtClean="0"/>
                  <a:t>Inputs:</a:t>
                </a:r>
                <a:r>
                  <a:rPr lang="en-US" dirty="0" smtClean="0"/>
                  <a:t> Key: K, Nonce: N, Message: M, Header: H (associated data)</a:t>
                </a:r>
              </a:p>
              <a:p>
                <a:pPr lvl="1"/>
                <a:r>
                  <a:rPr lang="en-US" b="1" dirty="0" smtClean="0"/>
                  <a:t>Output: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</a:t>
                </a:r>
              </a:p>
              <a:p>
                <a:pPr lvl="1"/>
                <a:r>
                  <a:rPr lang="en-US" dirty="0" smtClean="0"/>
                  <a:t>Will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and/or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 smtClean="0"/>
                  <a:t> to generate C</a:t>
                </a: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 smtClean="0"/>
                  <a:t>AE.Dec</a:t>
                </a:r>
                <a:r>
                  <a:rPr lang="en-US" dirty="0" smtClean="0"/>
                  <a:t>(K,C,H)</a:t>
                </a:r>
              </a:p>
              <a:p>
                <a:pPr lvl="1"/>
                <a:r>
                  <a:rPr lang="en-US" b="1" dirty="0" smtClean="0"/>
                  <a:t>Inputs: </a:t>
                </a:r>
                <a:r>
                  <a:rPr lang="en-US" dirty="0" smtClean="0"/>
                  <a:t>Key: K, </a:t>
                </a:r>
                <a:r>
                  <a:rPr lang="en-US" dirty="0" err="1" smtClean="0"/>
                  <a:t>Ciphertext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C, Header</a:t>
                </a:r>
                <a:r>
                  <a:rPr lang="en-US" b="1" dirty="0"/>
                  <a:t>: </a:t>
                </a:r>
                <a:r>
                  <a:rPr lang="en-US" dirty="0"/>
                  <a:t>H (associated data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/>
                  <a:t>Output: </a:t>
                </a:r>
                <a:r>
                  <a:rPr lang="en-US" dirty="0" smtClean="0"/>
                  <a:t>message m (or “Invalid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”)</a:t>
                </a:r>
              </a:p>
              <a:p>
                <a:pPr lvl="1"/>
                <a:r>
                  <a:rPr lang="en-US" dirty="0" smtClean="0"/>
                  <a:t>Will </a:t>
                </a:r>
                <a:r>
                  <a:rPr lang="en-US" dirty="0"/>
                  <a:t>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/>
                  <a:t> and/or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,.)</m:t>
                    </m:r>
                  </m:oMath>
                </a14:m>
                <a:r>
                  <a:rPr lang="en-US" dirty="0"/>
                  <a:t> to generate </a:t>
                </a:r>
                <a:r>
                  <a:rPr lang="en-US" dirty="0" smtClean="0"/>
                  <a:t>C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Attacker my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(.,.)</m:t>
                    </m:r>
                  </m:oMath>
                </a14:m>
                <a:r>
                  <a:rPr lang="en-US" dirty="0" smtClean="0"/>
                  <a:t>, but does not know secret key K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0466" cy="4351338"/>
              </a:xfrm>
              <a:blipFill>
                <a:blip r:embed="rId2"/>
                <a:stretch>
                  <a:fillRect l="-50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" y="1305232"/>
            <a:ext cx="10815484" cy="424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745622"/>
            <a:ext cx="10815484" cy="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Multi-User Security Game for AEAD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Challenger picks a random bit b and </a:t>
                </a:r>
                <a:r>
                  <a:rPr lang="en-US" dirty="0"/>
                  <a:t>Generates</a:t>
                </a:r>
                <a:r>
                  <a:rPr lang="en-US" b="1" dirty="0"/>
                  <a:t> </a:t>
                </a:r>
                <a:r>
                  <a:rPr lang="en-US" dirty="0"/>
                  <a:t>u </a:t>
                </a:r>
                <a:r>
                  <a:rPr lang="en-US" u="sng" dirty="0"/>
                  <a:t>independent</a:t>
                </a:r>
                <a:r>
                  <a:rPr lang="en-US" dirty="0"/>
                  <a:t> keys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𝐾𝑢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b="1" dirty="0" smtClean="0"/>
                  <a:t>Real Mode: b=1   </a:t>
                </a:r>
              </a:p>
              <a:p>
                <a:pPr lvl="1"/>
                <a:r>
                  <a:rPr lang="en-US" b="1" dirty="0" smtClean="0"/>
                  <a:t>Ideal Mode: b=0</a:t>
                </a:r>
              </a:p>
              <a:p>
                <a:r>
                  <a:rPr lang="en-US" b="1" dirty="0" smtClean="0"/>
                  <a:t>Attacker Goal: guess b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Attacker Oracles:</a:t>
                </a:r>
              </a:p>
              <a:p>
                <a:pPr lvl="1"/>
                <a:r>
                  <a:rPr lang="en-US" b="1" dirty="0" smtClean="0"/>
                  <a:t>Ideal Cipher</a:t>
                </a:r>
              </a:p>
              <a:p>
                <a:pPr lvl="1"/>
                <a:r>
                  <a:rPr lang="en-US" b="1" dirty="0" smtClean="0"/>
                  <a:t>Encryption oracle </a:t>
                </a:r>
                <a:r>
                  <a:rPr lang="en-US" dirty="0" smtClean="0"/>
                  <a:t>(Takes as input an individual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, nonce N, message M, header H) :</a:t>
                </a:r>
              </a:p>
              <a:p>
                <a:pPr lvl="2"/>
                <a:r>
                  <a:rPr lang="en-US" dirty="0"/>
                  <a:t>Outputs: “Invalid” if pair (</a:t>
                </a:r>
                <a:r>
                  <a:rPr lang="en-US" dirty="0" err="1"/>
                  <a:t>i,N</a:t>
                </a:r>
                <a:r>
                  <a:rPr lang="en-US" dirty="0"/>
                  <a:t>) is </a:t>
                </a:r>
                <a:r>
                  <a:rPr lang="en-US" dirty="0" smtClean="0"/>
                  <a:t>repeated (Attacker not allowed to repeat nonce for individual user)</a:t>
                </a:r>
              </a:p>
              <a:p>
                <a:pPr lvl="2"/>
                <a:r>
                  <a:rPr lang="en-US" b="1" dirty="0" smtClean="0"/>
                  <a:t>Real Mode: </a:t>
                </a:r>
                <a:r>
                  <a:rPr lang="en-US" dirty="0" smtClean="0"/>
                  <a:t>Encrypts message using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outputs </a:t>
                </a:r>
                <a:r>
                  <a:rPr lang="en-US" dirty="0" err="1" smtClean="0"/>
                  <a:t>ciphertext</a:t>
                </a:r>
                <a:endParaRPr lang="en-US" dirty="0" smtClean="0"/>
              </a:p>
              <a:p>
                <a:pPr lvl="2"/>
                <a:r>
                  <a:rPr lang="en-US" b="1" dirty="0"/>
                  <a:t>Ideal Mode: </a:t>
                </a:r>
                <a:r>
                  <a:rPr lang="en-US" dirty="0"/>
                  <a:t>Returns random string instead of </a:t>
                </a:r>
                <a:r>
                  <a:rPr lang="en-US" dirty="0" err="1"/>
                  <a:t>ciphertext</a:t>
                </a:r>
                <a:endParaRPr lang="en-US" dirty="0"/>
              </a:p>
              <a:p>
                <a:pPr lvl="1"/>
                <a:r>
                  <a:rPr lang="en-US" b="1" dirty="0" smtClean="0"/>
                  <a:t>Verification Oracle: </a:t>
                </a:r>
                <a:r>
                  <a:rPr lang="en-US" dirty="0" smtClean="0"/>
                  <a:t>(Takes as input </a:t>
                </a:r>
                <a:r>
                  <a:rPr lang="en-US" dirty="0"/>
                  <a:t>individual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nonce N,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:r>
                  <a:rPr lang="en-US" dirty="0"/>
                  <a:t>M, header </a:t>
                </a:r>
                <a:r>
                  <a:rPr lang="en-US" dirty="0" smtClean="0"/>
                  <a:t>H):</a:t>
                </a:r>
              </a:p>
              <a:p>
                <a:pPr lvl="2"/>
                <a:r>
                  <a:rPr lang="en-US" dirty="0" smtClean="0"/>
                  <a:t>Outputs 1 if this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was generated via a query to the encryption oracle with same user/nonce/header; otherwise</a:t>
                </a:r>
              </a:p>
              <a:p>
                <a:pPr lvl="2"/>
                <a:r>
                  <a:rPr lang="en-US" b="1" dirty="0" smtClean="0"/>
                  <a:t>Ideal Mode: </a:t>
                </a:r>
                <a:r>
                  <a:rPr lang="en-US" dirty="0" smtClean="0"/>
                  <a:t>Output 0</a:t>
                </a:r>
              </a:p>
              <a:p>
                <a:pPr lvl="2"/>
                <a:r>
                  <a:rPr lang="en-US" b="1" dirty="0" smtClean="0"/>
                  <a:t>Real Mode: </a:t>
                </a:r>
                <a:r>
                  <a:rPr lang="en-US" dirty="0" smtClean="0"/>
                  <a:t>Attempt to decrypt using </a:t>
                </a:r>
                <a:r>
                  <a:rPr lang="en-US" dirty="0"/>
                  <a:t>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; output 0 if decryption fails and 1 otherwise</a:t>
                </a:r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000" y="6356350"/>
            <a:ext cx="920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Bellare</a:t>
            </a:r>
            <a:r>
              <a:rPr lang="en-US" dirty="0" smtClean="0"/>
              <a:t>, </a:t>
            </a:r>
            <a:r>
              <a:rPr lang="en-US" dirty="0" err="1" smtClean="0"/>
              <a:t>Tackmann</a:t>
            </a:r>
            <a:r>
              <a:rPr lang="en-US" dirty="0" smtClean="0"/>
              <a:t>, Multi-User Security of Authenticated Encryption: AES-GCM in TLS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6220"/>
            <a:ext cx="11012129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GHASH in AES-GCM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i="0" dirty="0" smtClean="0">
                    <a:latin typeface="Cambria Math" panose="02040503050406030204" pitchFamily="18" charset="0"/>
                  </a:rPr>
                  <a:t>AES-GCM: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>  (secret value)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Authentication Tag: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𝐊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𝐆𝐇𝐀𝐒𝐇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sp>
        <p:nvSpPr>
          <p:cNvPr id="5" name="AutoShape 2" descr="{\displaystyle S_{i}={\begin{cases}A_{i}&amp;{\text{for }}i=1,\ldots ,m-1\\A_{m}^{*}\parallel 0^{128-v}&amp;{\text{for }}i=m\\C_{i-m}&amp;{\text{for }}i=m+1,\ldots ,m+n-1\\C_{n}^{*}\parallel 0^{128-u}&amp;{\text{for }}i=m+n\\\operatorname {len} (A)\parallel \operatorname {len} (C)&amp;{\text{for }}i=m+n+1\end{case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4533" y="3962400"/>
            <a:ext cx="4642504" cy="2078207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5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GHASH in AES-GCM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𝑙𝑒𝑛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sp>
        <p:nvSpPr>
          <p:cNvPr id="5" name="AutoShape 2" descr="{\displaystyle S_{i}={\begin{cases}A_{i}&amp;{\text{for }}i=1,\ldots ,m-1\\A_{m}^{*}\parallel 0^{128-v}&amp;{\text{for }}i=m\\C_{i-m}&amp;{\text{for }}i=m+1,\ldots ,m+n-1\\C_{n}^{*}\parallel 0^{128-u}&amp;{\text{for }}i=m+n\\\operatorname {len} (A)\parallel \operatorname {len} (C)&amp;{\text{for }}i=m+n+1\end{case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4533" y="3962400"/>
            <a:ext cx="4642504" cy="2078207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</a:t>
            </a:r>
            <a:r>
              <a:rPr lang="en-US" dirty="0" err="1" smtClean="0"/>
              <a:t>Nonces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Prior Security Analysis Assumes no Nonce Collisions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err="1" smtClean="0"/>
                  <a:t>nonces</a:t>
                </a:r>
                <a:r>
                  <a:rPr lang="en-US" dirty="0" smtClean="0"/>
                  <a:t> are randomized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en-US" dirty="0" smtClean="0"/>
                  <a:t> we need to add a term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1" dirty="0"/>
                          <m:t> 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sup>
                        </m:sSup>
                      </m:e>
                    </m:nary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𝑏𝑙𝑘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</a:t>
            </a:r>
            <a:r>
              <a:rPr lang="en-US" dirty="0" err="1" smtClean="0"/>
              <a:t>Nonces</a:t>
            </a:r>
            <a:r>
              <a:rPr lang="en-US" dirty="0" smtClean="0"/>
              <a:t>: AES GCM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In AES-GCM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𝟏𝟐𝟖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but the nonce is typically 96-bits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𝐶𝑜𝑢𝑛𝑡𝑒𝑟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∘1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Constraint: </a:t>
                </a:r>
                <a:r>
                  <a:rPr lang="en-US" dirty="0" smtClean="0"/>
                  <a:t>plaintext/associated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blocks long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If all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nonces</a:t>
                </a:r>
                <a:r>
                  <a:rPr lang="en-US" dirty="0" smtClean="0">
                    <a:sym typeface="Wingdings" panose="05000000000000000000" pitchFamily="2" charset="2"/>
                  </a:rPr>
                  <a:t> are unique then all counters are unique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𝐄𝐱𝐢𝐬𝐭𝐬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𝐍𝐨𝐧𝐜𝐞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𝐂𝐨𝐥𝐥𝐢𝐬𝐢𝐨𝐧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𝟗𝟔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𝟗𝟔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trike="sngStrike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1" i="1" strike="sngStrik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trike="sngStrik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 strike="sngStrike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𝒃𝒊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𝒃𝒋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1" strike="sngStrike" dirty="0"/>
                            <m:t> </m:t>
                          </m:r>
                          <m:r>
                            <a:rPr lang="en-US" b="1" i="1" strike="sngStrike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sSup>
                        <m:sSupPr>
                          <m:ctrlPr>
                            <a:rPr lang="en-US" b="1" i="1" strike="sngStrike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trike="sngStrik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d>
                        <m:dPr>
                          <m:ctrlPr>
                            <a:rPr lang="en-US" b="1" i="1" strike="sngStrike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strike="sngStrike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trike="sngStrik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trike="sngStrik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 strike="sngStrike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strike="sngStrike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0" i="1" strike="sngStrike" dirty="0" smtClean="0">
                          <a:latin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i="1" strike="sngStrike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𝑏𝑙𝑘</m:t>
                          </m:r>
                        </m:sub>
                      </m:sSub>
                      <m:r>
                        <a:rPr lang="en-US" b="0" i="1" strike="sngStrike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trike="sngStrik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</a:t>
            </a:r>
            <a:r>
              <a:rPr lang="en-US" dirty="0" err="1" smtClean="0"/>
              <a:t>Nonces</a:t>
            </a:r>
            <a:r>
              <a:rPr lang="en-US" dirty="0" smtClean="0"/>
              <a:t>: AES GCM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AES-GCM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𝟏𝟐𝟖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but the nonce is typically 96-bits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𝐶𝑜𝑢𝑛𝑡𝑒𝑟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∘1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Constraint: </a:t>
                </a:r>
                <a:r>
                  <a:rPr lang="en-US" dirty="0" smtClean="0"/>
                  <a:t>plaintext/associated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blocks long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If all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nonces</a:t>
                </a:r>
                <a:r>
                  <a:rPr lang="en-US" dirty="0" smtClean="0">
                    <a:sym typeface="Wingdings" panose="05000000000000000000" pitchFamily="2" charset="2"/>
                  </a:rPr>
                  <a:t> are unique then all counters are unique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𝐏𝐫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𝐄𝐱𝐢𝐬𝐭𝐬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𝐍𝐨𝐧𝐜𝐞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𝐂𝐨𝐥𝐥𝐢𝐬𝐢𝐨𝐧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𝟗𝟔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𝟗𝟔</m:t>
                          </m:r>
                        </m:sup>
                      </m:sSup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Practice: </a:t>
                </a:r>
                <a:r>
                  <a:rPr lang="en-US" dirty="0" smtClean="0"/>
                  <a:t>Pick fresh key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Nonce-Misuse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Recall Encryption Scheme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attacker intercepts two </a:t>
                </a:r>
                <a:r>
                  <a:rPr lang="en-US" dirty="0" err="1" smtClean="0"/>
                  <a:t>ciphertexts</a:t>
                </a:r>
                <a:r>
                  <a:rPr lang="en-US" dirty="0" smtClean="0"/>
                  <a:t> with repeated nonce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Attacker can obtain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which often reveals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AES-GCM suffers similar weaknesses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Nonce-Misuse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Generally, for any encryption scheme 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K,N,m</a:t>
                </a:r>
                <a:r>
                  <a:rPr lang="en-US" dirty="0" smtClean="0"/>
                  <a:t>) if the </a:t>
                </a:r>
                <a:r>
                  <a:rPr lang="en-US" dirty="0" err="1" smtClean="0"/>
                  <a:t>nonces</a:t>
                </a:r>
                <a:r>
                  <a:rPr lang="en-US" dirty="0" smtClean="0"/>
                  <a:t> are repeated for messages m and m’ then the attacker will learn whether or not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(Assume that N is the only randomness)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Ideally this is the </a:t>
                </a:r>
                <a:r>
                  <a:rPr lang="en-US" u="sng" dirty="0" smtClean="0"/>
                  <a:t>only</a:t>
                </a:r>
                <a:r>
                  <a:rPr lang="en-US" dirty="0" smtClean="0"/>
                  <a:t> thing the attacker should learn!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AES-GCM </a:t>
            </a:r>
          </a:p>
          <a:p>
            <a:r>
              <a:rPr lang="en-US" b="1" dirty="0" smtClean="0"/>
              <a:t>Security Guarantee: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Message can be arbitrarily long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ength of message and authentication data is authenticated to avoid truncation attacks etc… </a:t>
            </a:r>
          </a:p>
          <a:p>
            <a:pPr lvl="1"/>
            <a:r>
              <a:rPr lang="en-US" dirty="0" smtClean="0"/>
              <a:t>Public Associated Data is Authenticated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43" y="1571719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2880" y="6175544"/>
            <a:ext cx="345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Outputs:</a:t>
            </a:r>
            <a:r>
              <a:rPr lang="en-US" dirty="0" smtClean="0"/>
              <a:t> iv, </a:t>
            </a:r>
            <a:r>
              <a:rPr lang="en-US" dirty="0" err="1" smtClean="0"/>
              <a:t>ciphertexts</a:t>
            </a:r>
            <a:r>
              <a:rPr lang="en-US" dirty="0" smtClean="0"/>
              <a:t> 1 &amp; 2, authentication tag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9321" y="1167117"/>
            <a:ext cx="345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Input:</a:t>
            </a:r>
            <a:r>
              <a:rPr lang="en-US" dirty="0" smtClean="0"/>
              <a:t> plaintexts 1 &amp;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0414"/>
            <a:ext cx="10515600" cy="10259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Attacker is allowed to repeat nonce N for same user </a:t>
            </a:r>
            <a:r>
              <a:rPr lang="en-US" dirty="0" err="1" smtClean="0"/>
              <a:t>i</a:t>
            </a:r>
            <a:r>
              <a:rPr lang="en-US" dirty="0" smtClean="0"/>
              <a:t> as long as the message M (or authentication headers A) are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9" y="365125"/>
            <a:ext cx="10107561" cy="49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0414"/>
            <a:ext cx="10515600" cy="10259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Attacker is allowed to repeat nonce N for same user </a:t>
            </a:r>
            <a:r>
              <a:rPr lang="en-US" dirty="0" err="1" smtClean="0"/>
              <a:t>i</a:t>
            </a:r>
            <a:r>
              <a:rPr lang="en-US" dirty="0" smtClean="0"/>
              <a:t> as long as the message M (or authentication headers A) are 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19" y="365125"/>
            <a:ext cx="10107561" cy="49652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42000" y="2963333"/>
            <a:ext cx="5307780" cy="3556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Fix nonce N, message |M|&gt;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 smtClean="0"/>
                  <a:t> and associated data A. </a:t>
                </a:r>
              </a:p>
              <a:p>
                <a:r>
                  <a:rPr lang="en-US" dirty="0" smtClean="0"/>
                  <a:t>Attacker queries 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Enc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i,N,M,A</a:t>
                </a:r>
                <a:r>
                  <a:rPr lang="en-US" dirty="0" smtClean="0"/>
                  <a:t>) for q different users.</a:t>
                </a:r>
              </a:p>
              <a:p>
                <a:r>
                  <a:rPr lang="en-US" dirty="0" smtClean="0"/>
                  <a:t>Output 1 </a:t>
                </a:r>
                <a:r>
                  <a:rPr lang="en-US" dirty="0"/>
                  <a:t>If we find a collision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j</a:t>
                </a:r>
                <a:r>
                  <a:rPr lang="en-US" dirty="0"/>
                  <a:t>=C</a:t>
                </a:r>
                <a:r>
                  <a:rPr lang="en-US" baseline="-25000" dirty="0"/>
                  <a:t>i </a:t>
                </a:r>
                <a:r>
                  <a:rPr lang="en-US" dirty="0" smtClean="0"/>
                  <a:t>; otherwise 0; </a:t>
                </a:r>
              </a:p>
              <a:p>
                <a:endParaRPr lang="en-US" dirty="0"/>
              </a:p>
              <a:p>
                <a:r>
                  <a:rPr lang="en-US" dirty="0" smtClean="0"/>
                  <a:t>Analysis: </a:t>
                </a:r>
              </a:p>
              <a:p>
                <a:pPr lvl="1"/>
                <a:r>
                  <a:rPr lang="en-US" b="1" dirty="0" smtClean="0"/>
                  <a:t>Real World: </a:t>
                </a:r>
                <a:r>
                  <a:rPr lang="en-US" dirty="0" smtClean="0"/>
                  <a:t>two users will have the same key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Ideal World: </a:t>
                </a:r>
                <a:r>
                  <a:rPr lang="en-US" dirty="0" smtClean="0"/>
                  <a:t>two users will have the same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|+1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Advantage: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AES-GCM-SIV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 Ideas: </a:t>
                </a:r>
              </a:p>
              <a:p>
                <a:pPr lvl="1"/>
                <a:r>
                  <a:rPr lang="en-US" dirty="0" smtClean="0"/>
                  <a:t>Pick two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Final authentication TAG derived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based on nonce and hash T which in turn derived from A, 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𝐶𝑜𝑢𝑛𝑡𝑒𝑟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derived from TAG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 smtClean="0"/>
                  <a:t>Note: </a:t>
                </a:r>
                <a:r>
                  <a:rPr lang="en-US" dirty="0" smtClean="0"/>
                  <a:t>If we repeat the same nonce, but message M and or authentication data A changes then so will the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𝐶𝑜𝑢𝑛𝑡𝑒𝑟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27" y="169606"/>
            <a:ext cx="9320981" cy="66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65659"/>
                <a:ext cx="10515600" cy="20113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 – </a:t>
                </a:r>
                <a:r>
                  <a:rPr lang="en-US" dirty="0" err="1" smtClean="0"/>
                  <a:t>blocksize</a:t>
                </a:r>
                <a:r>
                  <a:rPr lang="en-US" dirty="0" smtClean="0"/>
                  <a:t>;  k – key length; B – blocks encrypted per user, 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are constants</a:t>
                </a:r>
              </a:p>
              <a:p>
                <a:pPr marL="0" indent="0">
                  <a:buNone/>
                </a:pPr>
                <a:r>
                  <a:rPr lang="en-US" dirty="0" smtClean="0"/>
                  <a:t>d – upper bound on the number of users re-using a given nonce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num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queries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ideal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cipher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&lt;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total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#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block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encrypted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65659"/>
                <a:ext cx="10515600" cy="2011304"/>
              </a:xfrm>
              <a:blipFill>
                <a:blip r:embed="rId2"/>
                <a:stretch>
                  <a:fillRect l="-1043" t="-7576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7" y="1503516"/>
            <a:ext cx="11599333" cy="2377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33" y="6356350"/>
            <a:ext cx="894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Revisiting AES-GCM-SIV: Multi-user Security, Faster Key Derivation and Better Bounds  [BHT18]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Nonce Multi-Collisions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Suppose we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nonces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. What is the probability that some nonce N appears d time?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exists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collision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exists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collision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Point: We can safely assume d is a small constant.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0028" y="2178399"/>
            <a:ext cx="8937349" cy="8911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5791" spc="-139" dirty="0"/>
              <a:t>Partitioning </a:t>
            </a:r>
            <a:r>
              <a:rPr sz="5791" spc="-133" dirty="0"/>
              <a:t>Oracle</a:t>
            </a:r>
            <a:r>
              <a:rPr sz="5791" spc="-124" dirty="0"/>
              <a:t> </a:t>
            </a:r>
            <a:r>
              <a:rPr sz="5791" spc="-209" dirty="0"/>
              <a:t>Attacks</a:t>
            </a:r>
            <a:endParaRPr sz="5791"/>
          </a:p>
        </p:txBody>
      </p:sp>
      <p:sp>
        <p:nvSpPr>
          <p:cNvPr id="3" name="object 3"/>
          <p:cNvSpPr txBox="1"/>
          <p:nvPr/>
        </p:nvSpPr>
        <p:spPr>
          <a:xfrm>
            <a:off x="2374032" y="3600020"/>
            <a:ext cx="1374295" cy="401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08" b="1" spc="-76" dirty="0">
                <a:solidFill>
                  <a:srgbClr val="5E5E5E"/>
                </a:solidFill>
                <a:latin typeface="Arial"/>
                <a:cs typeface="Arial"/>
              </a:rPr>
              <a:t>Julia</a:t>
            </a:r>
            <a:r>
              <a:rPr sz="2608" b="1" spc="-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08" b="1" spc="-94" dirty="0">
                <a:solidFill>
                  <a:srgbClr val="5E5E5E"/>
                </a:solidFill>
                <a:latin typeface="Arial"/>
                <a:cs typeface="Arial"/>
              </a:rPr>
              <a:t>Len</a:t>
            </a:r>
            <a:endParaRPr sz="2608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4337" y="3600020"/>
            <a:ext cx="1834063" cy="401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08" spc="-73" dirty="0">
                <a:solidFill>
                  <a:srgbClr val="5E5E5E"/>
                </a:solidFill>
                <a:latin typeface="Arial"/>
                <a:cs typeface="Arial"/>
              </a:rPr>
              <a:t>Paul</a:t>
            </a:r>
            <a:r>
              <a:rPr sz="2608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08" spc="15" dirty="0">
                <a:solidFill>
                  <a:srgbClr val="5E5E5E"/>
                </a:solidFill>
                <a:latin typeface="Arial"/>
                <a:cs typeface="Arial"/>
              </a:rPr>
              <a:t>Grubbs</a:t>
            </a:r>
            <a:endParaRPr sz="2608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0580" y="3600020"/>
            <a:ext cx="2767459" cy="401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08" spc="-39" dirty="0">
                <a:solidFill>
                  <a:srgbClr val="5E5E5E"/>
                </a:solidFill>
                <a:latin typeface="Arial"/>
                <a:cs typeface="Arial"/>
              </a:rPr>
              <a:t>Thomas</a:t>
            </a:r>
            <a:r>
              <a:rPr sz="2608" spc="-33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08" spc="-15" dirty="0">
                <a:solidFill>
                  <a:srgbClr val="5E5E5E"/>
                </a:solidFill>
                <a:latin typeface="Arial"/>
                <a:cs typeface="Arial"/>
              </a:rPr>
              <a:t>Ristenpart</a:t>
            </a:r>
            <a:endParaRPr sz="260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3672" y="4473401"/>
            <a:ext cx="1864868" cy="401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08" spc="27" dirty="0">
                <a:solidFill>
                  <a:srgbClr val="5E5E5E"/>
                </a:solidFill>
                <a:latin typeface="Arial"/>
                <a:cs typeface="Arial"/>
              </a:rPr>
              <a:t>Cornell</a:t>
            </a:r>
            <a:r>
              <a:rPr sz="2608" spc="-5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08" spc="-106" dirty="0">
                <a:solidFill>
                  <a:srgbClr val="5E5E5E"/>
                </a:solidFill>
                <a:latin typeface="Arial"/>
                <a:cs typeface="Arial"/>
              </a:rPr>
              <a:t>Tech</a:t>
            </a:r>
            <a:endParaRPr sz="260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560" y="6064372"/>
            <a:ext cx="3445943" cy="419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729" spc="-88" dirty="0">
                <a:solidFill>
                  <a:srgbClr val="0076BA"/>
                </a:solidFill>
                <a:latin typeface="Arial"/>
                <a:cs typeface="Arial"/>
              </a:rPr>
              <a:t>USENIX </a:t>
            </a:r>
            <a:r>
              <a:rPr sz="2729" spc="-18" dirty="0">
                <a:solidFill>
                  <a:srgbClr val="0076BA"/>
                </a:solidFill>
                <a:latin typeface="Arial"/>
                <a:cs typeface="Arial"/>
              </a:rPr>
              <a:t>Security</a:t>
            </a:r>
            <a:r>
              <a:rPr sz="2729" spc="69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729" spc="9" dirty="0">
                <a:solidFill>
                  <a:srgbClr val="0076BA"/>
                </a:solidFill>
                <a:latin typeface="Arial"/>
                <a:cs typeface="Arial"/>
              </a:rPr>
              <a:t>2021</a:t>
            </a:r>
            <a:endParaRPr sz="2729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9939" y="6484843"/>
            <a:ext cx="103967" cy="19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243" spc="3" dirty="0">
                <a:latin typeface="Arial"/>
                <a:cs typeface="Arial"/>
              </a:rPr>
              <a:t>1</a:t>
            </a:r>
            <a:endParaRPr sz="124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14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4" dirty="0"/>
              <a:t>Authenticated</a:t>
            </a:r>
            <a:r>
              <a:rPr spc="-130" dirty="0"/>
              <a:t> </a:t>
            </a:r>
            <a:r>
              <a:rPr spc="-143" dirty="0"/>
              <a:t>Encryption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466813" y="1741443"/>
            <a:ext cx="1827902" cy="105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54525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109" dirty="0">
                <a:latin typeface="Arial"/>
                <a:cs typeface="Arial"/>
              </a:rPr>
              <a:t>N  </a:t>
            </a:r>
            <a:r>
              <a:rPr sz="2001" spc="-3" dirty="0">
                <a:latin typeface="Arial"/>
                <a:cs typeface="Arial"/>
              </a:rPr>
              <a:t>Plaintext</a:t>
            </a:r>
            <a:r>
              <a:rPr sz="2001" spc="-49" dirty="0">
                <a:latin typeface="Arial"/>
                <a:cs typeface="Arial"/>
              </a:rPr>
              <a:t> </a:t>
            </a:r>
            <a:r>
              <a:rPr sz="2001" spc="112" dirty="0">
                <a:latin typeface="Arial"/>
                <a:cs typeface="Arial"/>
              </a:rPr>
              <a:t>M</a:t>
            </a:r>
            <a:endParaRPr sz="2001">
              <a:latin typeface="Arial"/>
              <a:cs typeface="Arial"/>
            </a:endParaRPr>
          </a:p>
          <a:p>
            <a:pPr marL="7701">
              <a:spcBef>
                <a:spcPts val="349"/>
              </a:spcBef>
            </a:pPr>
            <a:r>
              <a:rPr sz="2001" spc="-39" dirty="0">
                <a:latin typeface="Arial"/>
                <a:cs typeface="Arial"/>
              </a:rPr>
              <a:t>C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76" dirty="0">
                <a:latin typeface="Tahoma"/>
                <a:cs typeface="Tahoma"/>
              </a:rPr>
              <a:t> </a:t>
            </a:r>
            <a:r>
              <a:rPr sz="2001" spc="-42" dirty="0">
                <a:latin typeface="Arial"/>
                <a:cs typeface="Arial"/>
              </a:rPr>
              <a:t>AEAD.Enc(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3832" y="2484115"/>
            <a:ext cx="78784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18" dirty="0">
                <a:latin typeface="Arial"/>
                <a:cs typeface="Arial"/>
              </a:rPr>
              <a:t>M)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3335157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50" y="285658"/>
                </a:moveTo>
                <a:lnTo>
                  <a:pt x="489848" y="285658"/>
                </a:lnTo>
                <a:lnTo>
                  <a:pt x="516239" y="311247"/>
                </a:lnTo>
                <a:lnTo>
                  <a:pt x="547286" y="330709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50" y="285658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3"/>
                </a:lnTo>
                <a:lnTo>
                  <a:pt x="457467" y="122015"/>
                </a:lnTo>
                <a:lnTo>
                  <a:pt x="406437" y="132113"/>
                </a:lnTo>
                <a:lnTo>
                  <a:pt x="411511" y="157752"/>
                </a:lnTo>
                <a:lnTo>
                  <a:pt x="32263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5" y="314264"/>
                </a:lnTo>
                <a:lnTo>
                  <a:pt x="117729" y="310652"/>
                </a:lnTo>
                <a:lnTo>
                  <a:pt x="168569" y="310652"/>
                </a:lnTo>
                <a:lnTo>
                  <a:pt x="180193" y="298356"/>
                </a:lnTo>
                <a:lnTo>
                  <a:pt x="200742" y="294291"/>
                </a:lnTo>
                <a:lnTo>
                  <a:pt x="251428" y="294291"/>
                </a:lnTo>
                <a:lnTo>
                  <a:pt x="263182" y="281870"/>
                </a:lnTo>
                <a:lnTo>
                  <a:pt x="283482" y="277853"/>
                </a:lnTo>
                <a:lnTo>
                  <a:pt x="334328" y="277853"/>
                </a:lnTo>
                <a:lnTo>
                  <a:pt x="346108" y="265396"/>
                </a:lnTo>
                <a:lnTo>
                  <a:pt x="364298" y="261796"/>
                </a:lnTo>
                <a:lnTo>
                  <a:pt x="369312" y="261707"/>
                </a:lnTo>
                <a:lnTo>
                  <a:pt x="773488" y="261707"/>
                </a:lnTo>
                <a:lnTo>
                  <a:pt x="778216" y="254647"/>
                </a:lnTo>
                <a:lnTo>
                  <a:pt x="792112" y="218922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7" y="195580"/>
                </a:lnTo>
                <a:lnTo>
                  <a:pt x="689992" y="189678"/>
                </a:lnTo>
                <a:lnTo>
                  <a:pt x="679187" y="178939"/>
                </a:lnTo>
                <a:lnTo>
                  <a:pt x="673121" y="164367"/>
                </a:lnTo>
                <a:lnTo>
                  <a:pt x="673180" y="148583"/>
                </a:lnTo>
                <a:lnTo>
                  <a:pt x="679082" y="134538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2"/>
                </a:moveTo>
                <a:lnTo>
                  <a:pt x="117729" y="310652"/>
                </a:lnTo>
                <a:lnTo>
                  <a:pt x="153787" y="326290"/>
                </a:lnTo>
                <a:lnTo>
                  <a:pt x="168569" y="310652"/>
                </a:lnTo>
                <a:close/>
              </a:path>
              <a:path w="798195" h="348614">
                <a:moveTo>
                  <a:pt x="251428" y="294291"/>
                </a:moveTo>
                <a:lnTo>
                  <a:pt x="200742" y="294291"/>
                </a:lnTo>
                <a:lnTo>
                  <a:pt x="236665" y="309890"/>
                </a:lnTo>
                <a:lnTo>
                  <a:pt x="251428" y="294291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8"/>
                </a:lnTo>
                <a:lnTo>
                  <a:pt x="757450" y="285658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8" y="277853"/>
                </a:moveTo>
                <a:lnTo>
                  <a:pt x="283482" y="277853"/>
                </a:lnTo>
                <a:lnTo>
                  <a:pt x="319542" y="293490"/>
                </a:lnTo>
                <a:lnTo>
                  <a:pt x="334328" y="277853"/>
                </a:lnTo>
                <a:close/>
              </a:path>
              <a:path w="798195" h="348614">
                <a:moveTo>
                  <a:pt x="773488" y="261707"/>
                </a:moveTo>
                <a:lnTo>
                  <a:pt x="369312" y="261707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8" y="261707"/>
                </a:lnTo>
                <a:close/>
              </a:path>
              <a:path w="798195" h="348614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7"/>
                </a:lnTo>
                <a:lnTo>
                  <a:pt x="745027" y="134366"/>
                </a:lnTo>
                <a:lnTo>
                  <a:pt x="750946" y="148583"/>
                </a:lnTo>
                <a:lnTo>
                  <a:pt x="751034" y="164723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7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3335158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3743339" y="25508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48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2144697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4" dirty="0"/>
              <a:t>Authenticated</a:t>
            </a:r>
            <a:r>
              <a:rPr spc="-130" dirty="0"/>
              <a:t> </a:t>
            </a:r>
            <a:r>
              <a:rPr spc="-143" dirty="0"/>
              <a:t>Encryption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422410" y="2488207"/>
            <a:ext cx="1081247" cy="134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1466813" y="1741443"/>
            <a:ext cx="1827902" cy="105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54525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109" dirty="0">
                <a:latin typeface="Arial"/>
                <a:cs typeface="Arial"/>
              </a:rPr>
              <a:t>N  </a:t>
            </a:r>
            <a:r>
              <a:rPr sz="2001" spc="-3" dirty="0">
                <a:latin typeface="Arial"/>
                <a:cs typeface="Arial"/>
              </a:rPr>
              <a:t>Plaintext</a:t>
            </a:r>
            <a:r>
              <a:rPr sz="2001" spc="-49" dirty="0">
                <a:latin typeface="Arial"/>
                <a:cs typeface="Arial"/>
              </a:rPr>
              <a:t> </a:t>
            </a:r>
            <a:r>
              <a:rPr sz="2001" spc="112" dirty="0">
                <a:latin typeface="Arial"/>
                <a:cs typeface="Arial"/>
              </a:rPr>
              <a:t>M</a:t>
            </a:r>
            <a:endParaRPr sz="2001">
              <a:latin typeface="Arial"/>
              <a:cs typeface="Arial"/>
            </a:endParaRPr>
          </a:p>
          <a:p>
            <a:pPr marL="7701">
              <a:spcBef>
                <a:spcPts val="349"/>
              </a:spcBef>
            </a:pPr>
            <a:r>
              <a:rPr sz="2001" spc="-39" dirty="0">
                <a:latin typeface="Arial"/>
                <a:cs typeface="Arial"/>
              </a:rPr>
              <a:t>C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76" dirty="0">
                <a:latin typeface="Tahoma"/>
                <a:cs typeface="Tahoma"/>
              </a:rPr>
              <a:t> </a:t>
            </a:r>
            <a:r>
              <a:rPr sz="2001" spc="-42" dirty="0">
                <a:latin typeface="Arial"/>
                <a:cs typeface="Arial"/>
              </a:rPr>
              <a:t>AEAD.Enc(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3832" y="2484115"/>
            <a:ext cx="78784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18" dirty="0">
                <a:latin typeface="Arial"/>
                <a:cs typeface="Arial"/>
              </a:rPr>
              <a:t>M)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6230" y="2493264"/>
            <a:ext cx="191261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112" dirty="0">
                <a:latin typeface="Arial"/>
                <a:cs typeface="Arial"/>
              </a:rPr>
              <a:t>M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236" dirty="0">
                <a:latin typeface="Tahoma"/>
                <a:cs typeface="Tahoma"/>
              </a:rPr>
              <a:t> </a:t>
            </a:r>
            <a:r>
              <a:rPr sz="2001" spc="-21" dirty="0">
                <a:latin typeface="Arial"/>
                <a:cs typeface="Arial"/>
              </a:rPr>
              <a:t>AEAD.Dec(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48079" y="2493264"/>
            <a:ext cx="7404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94" dirty="0">
                <a:latin typeface="Arial"/>
                <a:cs typeface="Arial"/>
              </a:rPr>
              <a:t>C)</a:t>
            </a:r>
            <a:endParaRPr sz="2001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3224" y="2307376"/>
            <a:ext cx="2328100" cy="0"/>
          </a:xfrm>
          <a:custGeom>
            <a:avLst/>
            <a:gdLst/>
            <a:ahLst/>
            <a:cxnLst/>
            <a:rect l="l" t="t" r="r" b="b"/>
            <a:pathLst>
              <a:path w="3839209">
                <a:moveTo>
                  <a:pt x="0" y="0"/>
                </a:moveTo>
                <a:lnTo>
                  <a:pt x="3812499" y="0"/>
                </a:lnTo>
                <a:lnTo>
                  <a:pt x="3838676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7085127" y="2242610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5606063" y="1847641"/>
            <a:ext cx="81479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b="1" spc="194" dirty="0">
                <a:latin typeface="Arial"/>
                <a:cs typeface="Arial"/>
              </a:rPr>
              <a:t>N </a:t>
            </a:r>
            <a:r>
              <a:rPr sz="2486" b="1" spc="-143" dirty="0">
                <a:latin typeface="Arial"/>
                <a:cs typeface="Arial"/>
              </a:rPr>
              <a:t>||</a:t>
            </a:r>
            <a:r>
              <a:rPr sz="2486" b="1" spc="-154" dirty="0">
                <a:latin typeface="Arial"/>
                <a:cs typeface="Arial"/>
              </a:rPr>
              <a:t> </a:t>
            </a:r>
            <a:r>
              <a:rPr sz="2486" b="1" spc="-85" dirty="0">
                <a:latin typeface="Arial"/>
                <a:cs typeface="Arial"/>
              </a:rPr>
              <a:t>C</a:t>
            </a:r>
            <a:endParaRPr sz="248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97603" y="2456335"/>
            <a:ext cx="292264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b="1" spc="327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002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3335157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50" y="285658"/>
                </a:moveTo>
                <a:lnTo>
                  <a:pt x="489848" y="285658"/>
                </a:lnTo>
                <a:lnTo>
                  <a:pt x="516239" y="311247"/>
                </a:lnTo>
                <a:lnTo>
                  <a:pt x="547286" y="330709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50" y="285658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3"/>
                </a:lnTo>
                <a:lnTo>
                  <a:pt x="457467" y="122015"/>
                </a:lnTo>
                <a:lnTo>
                  <a:pt x="406437" y="132113"/>
                </a:lnTo>
                <a:lnTo>
                  <a:pt x="411511" y="157752"/>
                </a:lnTo>
                <a:lnTo>
                  <a:pt x="32263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5" y="314264"/>
                </a:lnTo>
                <a:lnTo>
                  <a:pt x="117729" y="310652"/>
                </a:lnTo>
                <a:lnTo>
                  <a:pt x="168569" y="310652"/>
                </a:lnTo>
                <a:lnTo>
                  <a:pt x="180193" y="298356"/>
                </a:lnTo>
                <a:lnTo>
                  <a:pt x="200742" y="294291"/>
                </a:lnTo>
                <a:lnTo>
                  <a:pt x="251428" y="294291"/>
                </a:lnTo>
                <a:lnTo>
                  <a:pt x="263182" y="281870"/>
                </a:lnTo>
                <a:lnTo>
                  <a:pt x="283482" y="277853"/>
                </a:lnTo>
                <a:lnTo>
                  <a:pt x="334328" y="277853"/>
                </a:lnTo>
                <a:lnTo>
                  <a:pt x="346108" y="265396"/>
                </a:lnTo>
                <a:lnTo>
                  <a:pt x="364298" y="261796"/>
                </a:lnTo>
                <a:lnTo>
                  <a:pt x="369312" y="261707"/>
                </a:lnTo>
                <a:lnTo>
                  <a:pt x="773488" y="261707"/>
                </a:lnTo>
                <a:lnTo>
                  <a:pt x="778216" y="254647"/>
                </a:lnTo>
                <a:lnTo>
                  <a:pt x="792112" y="218922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7" y="195580"/>
                </a:lnTo>
                <a:lnTo>
                  <a:pt x="689992" y="189678"/>
                </a:lnTo>
                <a:lnTo>
                  <a:pt x="679187" y="178939"/>
                </a:lnTo>
                <a:lnTo>
                  <a:pt x="673121" y="164367"/>
                </a:lnTo>
                <a:lnTo>
                  <a:pt x="673180" y="148583"/>
                </a:lnTo>
                <a:lnTo>
                  <a:pt x="679082" y="134538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2"/>
                </a:moveTo>
                <a:lnTo>
                  <a:pt x="117729" y="310652"/>
                </a:lnTo>
                <a:lnTo>
                  <a:pt x="153787" y="326290"/>
                </a:lnTo>
                <a:lnTo>
                  <a:pt x="168569" y="310652"/>
                </a:lnTo>
                <a:close/>
              </a:path>
              <a:path w="798195" h="348614">
                <a:moveTo>
                  <a:pt x="251428" y="294291"/>
                </a:moveTo>
                <a:lnTo>
                  <a:pt x="200742" y="294291"/>
                </a:lnTo>
                <a:lnTo>
                  <a:pt x="236665" y="309890"/>
                </a:lnTo>
                <a:lnTo>
                  <a:pt x="251428" y="294291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8"/>
                </a:lnTo>
                <a:lnTo>
                  <a:pt x="757450" y="285658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8" y="277853"/>
                </a:moveTo>
                <a:lnTo>
                  <a:pt x="283482" y="277853"/>
                </a:lnTo>
                <a:lnTo>
                  <a:pt x="319542" y="293490"/>
                </a:lnTo>
                <a:lnTo>
                  <a:pt x="334328" y="277853"/>
                </a:lnTo>
                <a:close/>
              </a:path>
              <a:path w="798195" h="348614">
                <a:moveTo>
                  <a:pt x="773488" y="261707"/>
                </a:moveTo>
                <a:lnTo>
                  <a:pt x="369312" y="261707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8" y="261707"/>
                </a:lnTo>
                <a:close/>
              </a:path>
              <a:path w="798195" h="348614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7"/>
                </a:lnTo>
                <a:lnTo>
                  <a:pt x="745027" y="134366"/>
                </a:lnTo>
                <a:lnTo>
                  <a:pt x="750946" y="148583"/>
                </a:lnTo>
                <a:lnTo>
                  <a:pt x="751034" y="164723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7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335158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3743339" y="25508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9353556" y="246907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57455" y="285658"/>
                </a:moveTo>
                <a:lnTo>
                  <a:pt x="489848" y="285658"/>
                </a:lnTo>
                <a:lnTo>
                  <a:pt x="516242" y="311247"/>
                </a:lnTo>
                <a:lnTo>
                  <a:pt x="547290" y="330709"/>
                </a:lnTo>
                <a:lnTo>
                  <a:pt x="581911" y="343317"/>
                </a:lnTo>
                <a:lnTo>
                  <a:pt x="619018" y="348341"/>
                </a:lnTo>
                <a:lnTo>
                  <a:pt x="657529" y="345052"/>
                </a:lnTo>
                <a:lnTo>
                  <a:pt x="695822" y="332783"/>
                </a:lnTo>
                <a:lnTo>
                  <a:pt x="729250" y="312806"/>
                </a:lnTo>
                <a:lnTo>
                  <a:pt x="756991" y="286351"/>
                </a:lnTo>
                <a:lnTo>
                  <a:pt x="757455" y="285658"/>
                </a:lnTo>
                <a:close/>
              </a:path>
              <a:path w="798194" h="348614">
                <a:moveTo>
                  <a:pt x="629966" y="0"/>
                </a:moveTo>
                <a:lnTo>
                  <a:pt x="589887" y="3240"/>
                </a:lnTo>
                <a:lnTo>
                  <a:pt x="553027" y="14865"/>
                </a:lnTo>
                <a:lnTo>
                  <a:pt x="493422" y="58483"/>
                </a:lnTo>
                <a:lnTo>
                  <a:pt x="457472" y="122015"/>
                </a:lnTo>
                <a:lnTo>
                  <a:pt x="406437" y="132113"/>
                </a:lnTo>
                <a:lnTo>
                  <a:pt x="411516" y="157752"/>
                </a:lnTo>
                <a:lnTo>
                  <a:pt x="32271" y="232798"/>
                </a:lnTo>
                <a:lnTo>
                  <a:pt x="0" y="297629"/>
                </a:lnTo>
                <a:lnTo>
                  <a:pt x="50302" y="323932"/>
                </a:lnTo>
                <a:lnTo>
                  <a:pt x="80615" y="340190"/>
                </a:lnTo>
                <a:lnTo>
                  <a:pt x="99159" y="314264"/>
                </a:lnTo>
                <a:lnTo>
                  <a:pt x="117734" y="310652"/>
                </a:lnTo>
                <a:lnTo>
                  <a:pt x="168573" y="310652"/>
                </a:lnTo>
                <a:lnTo>
                  <a:pt x="180193" y="298356"/>
                </a:lnTo>
                <a:lnTo>
                  <a:pt x="200747" y="294291"/>
                </a:lnTo>
                <a:lnTo>
                  <a:pt x="251428" y="294291"/>
                </a:lnTo>
                <a:lnTo>
                  <a:pt x="263185" y="281870"/>
                </a:lnTo>
                <a:lnTo>
                  <a:pt x="283488" y="277853"/>
                </a:lnTo>
                <a:lnTo>
                  <a:pt x="334331" y="277853"/>
                </a:lnTo>
                <a:lnTo>
                  <a:pt x="346115" y="265396"/>
                </a:lnTo>
                <a:lnTo>
                  <a:pt x="364303" y="261797"/>
                </a:lnTo>
                <a:lnTo>
                  <a:pt x="369318" y="261708"/>
                </a:lnTo>
                <a:lnTo>
                  <a:pt x="773492" y="261708"/>
                </a:lnTo>
                <a:lnTo>
                  <a:pt x="778220" y="254647"/>
                </a:lnTo>
                <a:lnTo>
                  <a:pt x="792116" y="218922"/>
                </a:lnTo>
                <a:lnTo>
                  <a:pt x="795586" y="195639"/>
                </a:lnTo>
                <a:lnTo>
                  <a:pt x="719821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6" y="178940"/>
                </a:lnTo>
                <a:lnTo>
                  <a:pt x="673120" y="164368"/>
                </a:lnTo>
                <a:lnTo>
                  <a:pt x="673181" y="148583"/>
                </a:lnTo>
                <a:lnTo>
                  <a:pt x="679084" y="134538"/>
                </a:lnTo>
                <a:lnTo>
                  <a:pt x="689824" y="123733"/>
                </a:lnTo>
                <a:lnTo>
                  <a:pt x="704397" y="117667"/>
                </a:lnTo>
                <a:lnTo>
                  <a:pt x="787354" y="117667"/>
                </a:lnTo>
                <a:lnTo>
                  <a:pt x="782345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4" h="348614">
                <a:moveTo>
                  <a:pt x="168573" y="310652"/>
                </a:moveTo>
                <a:lnTo>
                  <a:pt x="117734" y="310652"/>
                </a:lnTo>
                <a:lnTo>
                  <a:pt x="153796" y="326290"/>
                </a:lnTo>
                <a:lnTo>
                  <a:pt x="168573" y="310652"/>
                </a:lnTo>
                <a:close/>
              </a:path>
              <a:path w="798194" h="348614">
                <a:moveTo>
                  <a:pt x="251428" y="294291"/>
                </a:moveTo>
                <a:lnTo>
                  <a:pt x="200747" y="294291"/>
                </a:lnTo>
                <a:lnTo>
                  <a:pt x="236662" y="309890"/>
                </a:lnTo>
                <a:lnTo>
                  <a:pt x="251428" y="294291"/>
                </a:lnTo>
                <a:close/>
              </a:path>
              <a:path w="798194" h="348614">
                <a:moveTo>
                  <a:pt x="765575" y="273532"/>
                </a:moveTo>
                <a:lnTo>
                  <a:pt x="434426" y="273532"/>
                </a:lnTo>
                <a:lnTo>
                  <a:pt x="438824" y="295756"/>
                </a:lnTo>
                <a:lnTo>
                  <a:pt x="489848" y="285658"/>
                </a:lnTo>
                <a:lnTo>
                  <a:pt x="757455" y="285658"/>
                </a:lnTo>
                <a:lnTo>
                  <a:pt x="765575" y="273532"/>
                </a:lnTo>
                <a:close/>
              </a:path>
              <a:path w="798194" h="348614">
                <a:moveTo>
                  <a:pt x="334331" y="277853"/>
                </a:moveTo>
                <a:lnTo>
                  <a:pt x="283488" y="277853"/>
                </a:lnTo>
                <a:lnTo>
                  <a:pt x="319540" y="293491"/>
                </a:lnTo>
                <a:lnTo>
                  <a:pt x="334331" y="277853"/>
                </a:lnTo>
                <a:close/>
              </a:path>
              <a:path w="798194" h="348614">
                <a:moveTo>
                  <a:pt x="773492" y="261708"/>
                </a:moveTo>
                <a:lnTo>
                  <a:pt x="369318" y="261708"/>
                </a:lnTo>
                <a:lnTo>
                  <a:pt x="414060" y="277561"/>
                </a:lnTo>
                <a:lnTo>
                  <a:pt x="434426" y="273532"/>
                </a:lnTo>
                <a:lnTo>
                  <a:pt x="765575" y="273532"/>
                </a:lnTo>
                <a:lnTo>
                  <a:pt x="773492" y="261708"/>
                </a:lnTo>
                <a:close/>
              </a:path>
              <a:path w="798194" h="348614">
                <a:moveTo>
                  <a:pt x="787354" y="117667"/>
                </a:moveTo>
                <a:lnTo>
                  <a:pt x="704397" y="117667"/>
                </a:lnTo>
                <a:lnTo>
                  <a:pt x="720181" y="117726"/>
                </a:lnTo>
                <a:lnTo>
                  <a:pt x="734226" y="123628"/>
                </a:lnTo>
                <a:lnTo>
                  <a:pt x="745031" y="134366"/>
                </a:lnTo>
                <a:lnTo>
                  <a:pt x="750949" y="148583"/>
                </a:lnTo>
                <a:lnTo>
                  <a:pt x="751037" y="164723"/>
                </a:lnTo>
                <a:lnTo>
                  <a:pt x="745134" y="178768"/>
                </a:lnTo>
                <a:lnTo>
                  <a:pt x="734393" y="189573"/>
                </a:lnTo>
                <a:lnTo>
                  <a:pt x="719821" y="195639"/>
                </a:lnTo>
                <a:lnTo>
                  <a:pt x="795586" y="195639"/>
                </a:lnTo>
                <a:lnTo>
                  <a:pt x="797855" y="180406"/>
                </a:lnTo>
                <a:lnTo>
                  <a:pt x="794614" y="140327"/>
                </a:lnTo>
                <a:lnTo>
                  <a:pt x="787354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9353557" y="246907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9761737" y="254042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49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418961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GCM: Nonce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AES-GCM </a:t>
            </a:r>
          </a:p>
          <a:p>
            <a:r>
              <a:rPr lang="en-US" b="1" dirty="0" smtClean="0"/>
              <a:t>Suppose that message m</a:t>
            </a:r>
            <a:r>
              <a:rPr lang="en-US" b="1" baseline="-25000" dirty="0" smtClean="0"/>
              <a:t>1</a:t>
            </a:r>
            <a:r>
              <a:rPr lang="en-US" b="1" dirty="0" smtClean="0"/>
              <a:t> is b</a:t>
            </a:r>
            <a:r>
              <a:rPr lang="en-US" b="1" baseline="-25000" dirty="0" smtClean="0"/>
              <a:t>1</a:t>
            </a:r>
            <a:r>
              <a:rPr lang="en-US" b="1" dirty="0" smtClean="0"/>
              <a:t> blocks long and message m</a:t>
            </a:r>
            <a:r>
              <a:rPr lang="en-US" b="1" baseline="-25000" dirty="0" smtClean="0"/>
              <a:t>2</a:t>
            </a:r>
            <a:r>
              <a:rPr lang="en-US" b="1" dirty="0" smtClean="0"/>
              <a:t> is b</a:t>
            </a:r>
            <a:r>
              <a:rPr lang="en-US" b="1" baseline="-25000" dirty="0" smtClean="0"/>
              <a:t>2</a:t>
            </a:r>
            <a:r>
              <a:rPr lang="en-US" b="1" dirty="0" smtClean="0"/>
              <a:t> block long.</a:t>
            </a:r>
          </a:p>
          <a:p>
            <a:r>
              <a:rPr lang="en-US" b="1" dirty="0" smtClean="0"/>
              <a:t>Suppose that we pick </a:t>
            </a:r>
            <a:r>
              <a:rPr lang="en-US" b="1" dirty="0" err="1" smtClean="0"/>
              <a:t>nonces</a:t>
            </a:r>
            <a:r>
              <a:rPr lang="en-US" b="1" dirty="0" smtClean="0"/>
              <a:t> N</a:t>
            </a:r>
            <a:r>
              <a:rPr lang="en-US" b="1" baseline="-25000" dirty="0" smtClean="0"/>
              <a:t>1</a:t>
            </a:r>
            <a:r>
              <a:rPr lang="en-US" b="1" dirty="0" smtClean="0"/>
              <a:t> and N</a:t>
            </a:r>
            <a:r>
              <a:rPr lang="en-US" b="1" baseline="-25000" dirty="0" smtClean="0"/>
              <a:t>2</a:t>
            </a:r>
          </a:p>
          <a:p>
            <a:r>
              <a:rPr lang="en-US" b="1" dirty="0" smtClean="0"/>
              <a:t>How should we define nonce collision?</a:t>
            </a:r>
          </a:p>
          <a:p>
            <a:r>
              <a:rPr lang="en-US" b="1" dirty="0" smtClean="0"/>
              <a:t>What is the probability of this event?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4" dirty="0"/>
              <a:t>Authenticated</a:t>
            </a:r>
            <a:r>
              <a:rPr spc="-130" dirty="0"/>
              <a:t> </a:t>
            </a:r>
            <a:r>
              <a:rPr spc="-143" dirty="0"/>
              <a:t>Encryption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466813" y="1741443"/>
            <a:ext cx="1827902" cy="105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54525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109" dirty="0">
                <a:latin typeface="Arial"/>
                <a:cs typeface="Arial"/>
              </a:rPr>
              <a:t>N  </a:t>
            </a:r>
            <a:r>
              <a:rPr sz="2001" spc="-3" dirty="0">
                <a:latin typeface="Arial"/>
                <a:cs typeface="Arial"/>
              </a:rPr>
              <a:t>Plaintext</a:t>
            </a:r>
            <a:r>
              <a:rPr sz="2001" spc="-49" dirty="0">
                <a:latin typeface="Arial"/>
                <a:cs typeface="Arial"/>
              </a:rPr>
              <a:t> </a:t>
            </a:r>
            <a:r>
              <a:rPr sz="2001" spc="112" dirty="0">
                <a:latin typeface="Arial"/>
                <a:cs typeface="Arial"/>
              </a:rPr>
              <a:t>M</a:t>
            </a:r>
            <a:endParaRPr sz="2001">
              <a:latin typeface="Arial"/>
              <a:cs typeface="Arial"/>
            </a:endParaRPr>
          </a:p>
          <a:p>
            <a:pPr marL="7701">
              <a:spcBef>
                <a:spcPts val="349"/>
              </a:spcBef>
            </a:pPr>
            <a:r>
              <a:rPr sz="2001" spc="-39" dirty="0">
                <a:latin typeface="Arial"/>
                <a:cs typeface="Arial"/>
              </a:rPr>
              <a:t>C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76" dirty="0">
                <a:latin typeface="Tahoma"/>
                <a:cs typeface="Tahoma"/>
              </a:rPr>
              <a:t> </a:t>
            </a:r>
            <a:r>
              <a:rPr sz="2001" spc="-42" dirty="0">
                <a:latin typeface="Arial"/>
                <a:cs typeface="Arial"/>
              </a:rPr>
              <a:t>AEAD.Enc(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3832" y="2484115"/>
            <a:ext cx="78784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18" dirty="0">
                <a:latin typeface="Arial"/>
                <a:cs typeface="Arial"/>
              </a:rPr>
              <a:t>M)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6230" y="2493264"/>
            <a:ext cx="191261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112" dirty="0">
                <a:latin typeface="Arial"/>
                <a:cs typeface="Arial"/>
              </a:rPr>
              <a:t>M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236" dirty="0">
                <a:latin typeface="Tahoma"/>
                <a:cs typeface="Tahoma"/>
              </a:rPr>
              <a:t> </a:t>
            </a:r>
            <a:r>
              <a:rPr sz="2001" spc="-21" dirty="0">
                <a:latin typeface="Arial"/>
                <a:cs typeface="Arial"/>
              </a:rPr>
              <a:t>AEAD.Dec(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8079" y="2493264"/>
            <a:ext cx="7404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94" dirty="0">
                <a:latin typeface="Arial"/>
                <a:cs typeface="Arial"/>
              </a:rPr>
              <a:t>C)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3224" y="2307376"/>
            <a:ext cx="2328100" cy="0"/>
          </a:xfrm>
          <a:custGeom>
            <a:avLst/>
            <a:gdLst/>
            <a:ahLst/>
            <a:cxnLst/>
            <a:rect l="l" t="t" r="r" b="b"/>
            <a:pathLst>
              <a:path w="3839209">
                <a:moveTo>
                  <a:pt x="0" y="0"/>
                </a:moveTo>
                <a:lnTo>
                  <a:pt x="3812499" y="0"/>
                </a:lnTo>
                <a:lnTo>
                  <a:pt x="3838676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7085127" y="2242610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5606063" y="1847641"/>
            <a:ext cx="81479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b="1" spc="194" dirty="0">
                <a:latin typeface="Arial"/>
                <a:cs typeface="Arial"/>
              </a:rPr>
              <a:t>N </a:t>
            </a:r>
            <a:r>
              <a:rPr sz="2486" b="1" spc="-143" dirty="0">
                <a:latin typeface="Arial"/>
                <a:cs typeface="Arial"/>
              </a:rPr>
              <a:t>||</a:t>
            </a:r>
            <a:r>
              <a:rPr sz="2486" b="1" spc="-154" dirty="0">
                <a:latin typeface="Arial"/>
                <a:cs typeface="Arial"/>
              </a:rPr>
              <a:t> </a:t>
            </a:r>
            <a:r>
              <a:rPr sz="2486" b="1" spc="-85" dirty="0">
                <a:latin typeface="Arial"/>
                <a:cs typeface="Arial"/>
              </a:rPr>
              <a:t>C</a:t>
            </a:r>
            <a:endParaRPr sz="248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646" y="4129699"/>
            <a:ext cx="3044706" cy="1921562"/>
          </a:xfrm>
          <a:prstGeom prst="rect">
            <a:avLst/>
          </a:prstGeom>
          <a:solidFill>
            <a:srgbClr val="0076BA"/>
          </a:solidFill>
        </p:spPr>
        <p:txBody>
          <a:bodyPr vert="horz" wrap="square" lIns="0" tIns="25029" rIns="0" bIns="0" rtlCol="0">
            <a:spAutoFit/>
          </a:bodyPr>
          <a:lstStyle/>
          <a:p>
            <a:pPr marL="948798">
              <a:spcBef>
                <a:spcPts val="197"/>
              </a:spcBef>
            </a:pPr>
            <a:r>
              <a:rPr sz="2486" b="1" spc="-33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endParaRPr sz="2486">
              <a:latin typeface="Arial"/>
              <a:cs typeface="Arial"/>
            </a:endParaRPr>
          </a:p>
          <a:p>
            <a:pPr marL="234889" indent="-114364">
              <a:spcBef>
                <a:spcPts val="1283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9" dirty="0">
                <a:solidFill>
                  <a:srgbClr val="FFFFFF"/>
                </a:solidFill>
                <a:latin typeface="Arial"/>
                <a:cs typeface="Arial"/>
              </a:rPr>
              <a:t>AES-GCM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0" dirty="0">
                <a:solidFill>
                  <a:srgbClr val="FFFFFF"/>
                </a:solidFill>
                <a:latin typeface="Arial"/>
                <a:cs typeface="Arial"/>
              </a:rPr>
              <a:t>XSalsa20/Poly1305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12" dirty="0">
                <a:solidFill>
                  <a:srgbClr val="FFFFFF"/>
                </a:solidFill>
                <a:latin typeface="Arial"/>
                <a:cs typeface="Arial"/>
              </a:rPr>
              <a:t>ChaCha20/Poly1305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58" dirty="0">
                <a:solidFill>
                  <a:srgbClr val="FFFFFF"/>
                </a:solidFill>
                <a:latin typeface="Arial"/>
                <a:cs typeface="Arial"/>
              </a:rPr>
              <a:t>AES-GCM-SIV</a:t>
            </a:r>
            <a:endParaRPr sz="200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7237" y="4129699"/>
            <a:ext cx="3044706" cy="1575185"/>
          </a:xfrm>
          <a:prstGeom prst="rect">
            <a:avLst/>
          </a:prstGeom>
          <a:solidFill>
            <a:srgbClr val="B51700"/>
          </a:solidFill>
        </p:spPr>
        <p:txBody>
          <a:bodyPr vert="horz" wrap="square" lIns="0" tIns="25029" rIns="0" bIns="0" rtlCol="0">
            <a:spAutoFit/>
          </a:bodyPr>
          <a:lstStyle/>
          <a:p>
            <a:pPr marL="681563">
              <a:spcBef>
                <a:spcPts val="197"/>
              </a:spcBef>
            </a:pPr>
            <a:r>
              <a:rPr sz="2486" b="1" spc="-133" dirty="0">
                <a:solidFill>
                  <a:srgbClr val="FFFFFF"/>
                </a:solidFill>
                <a:latin typeface="Arial"/>
                <a:cs typeface="Arial"/>
              </a:rPr>
              <a:t>Easy </a:t>
            </a:r>
            <a:r>
              <a:rPr sz="2486" b="1" spc="7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86" b="1" spc="18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b="1" spc="-103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486">
              <a:latin typeface="Arial"/>
              <a:cs typeface="Arial"/>
            </a:endParaRPr>
          </a:p>
          <a:p>
            <a:pPr marL="234889" indent="-114364">
              <a:spcBef>
                <a:spcPts val="1283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9" dirty="0">
                <a:solidFill>
                  <a:srgbClr val="FFFFFF"/>
                </a:solidFill>
                <a:latin typeface="Arial"/>
                <a:cs typeface="Arial"/>
              </a:rPr>
              <a:t>Standardized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0" dirty="0">
                <a:solidFill>
                  <a:srgbClr val="FFFFFF"/>
                </a:solidFill>
                <a:latin typeface="Arial"/>
                <a:cs typeface="Arial"/>
              </a:rPr>
              <a:t>Widely</a:t>
            </a:r>
            <a:r>
              <a:rPr sz="2001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39" dirty="0">
                <a:solidFill>
                  <a:srgbClr val="FFFFFF"/>
                </a:solidFill>
                <a:latin typeface="Arial"/>
                <a:cs typeface="Arial"/>
              </a:rPr>
              <a:t>supported</a:t>
            </a:r>
            <a:endParaRPr sz="200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1827" y="4127210"/>
            <a:ext cx="3044706" cy="1575185"/>
          </a:xfrm>
          <a:prstGeom prst="rect">
            <a:avLst/>
          </a:prstGeom>
          <a:solidFill>
            <a:srgbClr val="017100"/>
          </a:solidFill>
        </p:spPr>
        <p:txBody>
          <a:bodyPr vert="horz" wrap="square" lIns="0" tIns="25029" rIns="0" bIns="0" rtlCol="0">
            <a:spAutoFit/>
          </a:bodyPr>
          <a:lstStyle/>
          <a:p>
            <a:pPr algn="ctr">
              <a:spcBef>
                <a:spcPts val="197"/>
              </a:spcBef>
            </a:pPr>
            <a:r>
              <a:rPr sz="2486" b="1" spc="-73" dirty="0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endParaRPr sz="2486">
              <a:latin typeface="Arial"/>
              <a:cs typeface="Arial"/>
            </a:endParaRPr>
          </a:p>
          <a:p>
            <a:pPr marL="234889" indent="-114364">
              <a:spcBef>
                <a:spcPts val="1283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3" dirty="0">
                <a:solidFill>
                  <a:srgbClr val="FFFFFF"/>
                </a:solidFill>
                <a:latin typeface="Arial"/>
                <a:cs typeface="Arial"/>
              </a:rPr>
              <a:t>Proven</a:t>
            </a:r>
            <a:r>
              <a:rPr sz="200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-27" dirty="0">
                <a:solidFill>
                  <a:srgbClr val="FFFFFF"/>
                </a:solidFill>
                <a:latin typeface="Arial"/>
                <a:cs typeface="Arial"/>
              </a:rPr>
              <a:t>CCA-secure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27" dirty="0">
                <a:solidFill>
                  <a:srgbClr val="FFFFFF"/>
                </a:solidFill>
                <a:latin typeface="Arial"/>
                <a:cs typeface="Arial"/>
              </a:rPr>
              <a:t>Confidentiality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0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2001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335157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50" y="285658"/>
                </a:moveTo>
                <a:lnTo>
                  <a:pt x="489848" y="285658"/>
                </a:lnTo>
                <a:lnTo>
                  <a:pt x="516239" y="311247"/>
                </a:lnTo>
                <a:lnTo>
                  <a:pt x="547286" y="330709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50" y="285658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3"/>
                </a:lnTo>
                <a:lnTo>
                  <a:pt x="457467" y="122015"/>
                </a:lnTo>
                <a:lnTo>
                  <a:pt x="406437" y="132113"/>
                </a:lnTo>
                <a:lnTo>
                  <a:pt x="411511" y="157752"/>
                </a:lnTo>
                <a:lnTo>
                  <a:pt x="32263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5" y="314264"/>
                </a:lnTo>
                <a:lnTo>
                  <a:pt x="117729" y="310652"/>
                </a:lnTo>
                <a:lnTo>
                  <a:pt x="168569" y="310652"/>
                </a:lnTo>
                <a:lnTo>
                  <a:pt x="180193" y="298356"/>
                </a:lnTo>
                <a:lnTo>
                  <a:pt x="200742" y="294291"/>
                </a:lnTo>
                <a:lnTo>
                  <a:pt x="251428" y="294291"/>
                </a:lnTo>
                <a:lnTo>
                  <a:pt x="263182" y="281870"/>
                </a:lnTo>
                <a:lnTo>
                  <a:pt x="283482" y="277853"/>
                </a:lnTo>
                <a:lnTo>
                  <a:pt x="334328" y="277853"/>
                </a:lnTo>
                <a:lnTo>
                  <a:pt x="346108" y="265396"/>
                </a:lnTo>
                <a:lnTo>
                  <a:pt x="364298" y="261796"/>
                </a:lnTo>
                <a:lnTo>
                  <a:pt x="369312" y="261707"/>
                </a:lnTo>
                <a:lnTo>
                  <a:pt x="773488" y="261707"/>
                </a:lnTo>
                <a:lnTo>
                  <a:pt x="778216" y="254647"/>
                </a:lnTo>
                <a:lnTo>
                  <a:pt x="792112" y="218922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7" y="195580"/>
                </a:lnTo>
                <a:lnTo>
                  <a:pt x="689992" y="189678"/>
                </a:lnTo>
                <a:lnTo>
                  <a:pt x="679187" y="178939"/>
                </a:lnTo>
                <a:lnTo>
                  <a:pt x="673121" y="164367"/>
                </a:lnTo>
                <a:lnTo>
                  <a:pt x="673180" y="148583"/>
                </a:lnTo>
                <a:lnTo>
                  <a:pt x="679082" y="134538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2"/>
                </a:moveTo>
                <a:lnTo>
                  <a:pt x="117729" y="310652"/>
                </a:lnTo>
                <a:lnTo>
                  <a:pt x="153787" y="326290"/>
                </a:lnTo>
                <a:lnTo>
                  <a:pt x="168569" y="310652"/>
                </a:lnTo>
                <a:close/>
              </a:path>
              <a:path w="798195" h="348614">
                <a:moveTo>
                  <a:pt x="251428" y="294291"/>
                </a:moveTo>
                <a:lnTo>
                  <a:pt x="200742" y="294291"/>
                </a:lnTo>
                <a:lnTo>
                  <a:pt x="236665" y="309890"/>
                </a:lnTo>
                <a:lnTo>
                  <a:pt x="251428" y="294291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8"/>
                </a:lnTo>
                <a:lnTo>
                  <a:pt x="757450" y="285658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8" y="277853"/>
                </a:moveTo>
                <a:lnTo>
                  <a:pt x="283482" y="277853"/>
                </a:lnTo>
                <a:lnTo>
                  <a:pt x="319542" y="293490"/>
                </a:lnTo>
                <a:lnTo>
                  <a:pt x="334328" y="277853"/>
                </a:lnTo>
                <a:close/>
              </a:path>
              <a:path w="798195" h="348614">
                <a:moveTo>
                  <a:pt x="773488" y="261707"/>
                </a:moveTo>
                <a:lnTo>
                  <a:pt x="369312" y="261707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8" y="261707"/>
                </a:lnTo>
                <a:close/>
              </a:path>
              <a:path w="798195" h="348614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7"/>
                </a:lnTo>
                <a:lnTo>
                  <a:pt x="745027" y="134366"/>
                </a:lnTo>
                <a:lnTo>
                  <a:pt x="750946" y="148583"/>
                </a:lnTo>
                <a:lnTo>
                  <a:pt x="751034" y="164723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7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3335158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3743339" y="25508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9353556" y="246907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57455" y="285658"/>
                </a:moveTo>
                <a:lnTo>
                  <a:pt x="489848" y="285658"/>
                </a:lnTo>
                <a:lnTo>
                  <a:pt x="516242" y="311247"/>
                </a:lnTo>
                <a:lnTo>
                  <a:pt x="547290" y="330709"/>
                </a:lnTo>
                <a:lnTo>
                  <a:pt x="581911" y="343317"/>
                </a:lnTo>
                <a:lnTo>
                  <a:pt x="619018" y="348341"/>
                </a:lnTo>
                <a:lnTo>
                  <a:pt x="657529" y="345052"/>
                </a:lnTo>
                <a:lnTo>
                  <a:pt x="695822" y="332783"/>
                </a:lnTo>
                <a:lnTo>
                  <a:pt x="729250" y="312806"/>
                </a:lnTo>
                <a:lnTo>
                  <a:pt x="756991" y="286351"/>
                </a:lnTo>
                <a:lnTo>
                  <a:pt x="757455" y="285658"/>
                </a:lnTo>
                <a:close/>
              </a:path>
              <a:path w="798194" h="348614">
                <a:moveTo>
                  <a:pt x="629966" y="0"/>
                </a:moveTo>
                <a:lnTo>
                  <a:pt x="589887" y="3240"/>
                </a:lnTo>
                <a:lnTo>
                  <a:pt x="553027" y="14865"/>
                </a:lnTo>
                <a:lnTo>
                  <a:pt x="493422" y="58483"/>
                </a:lnTo>
                <a:lnTo>
                  <a:pt x="457472" y="122015"/>
                </a:lnTo>
                <a:lnTo>
                  <a:pt x="406437" y="132113"/>
                </a:lnTo>
                <a:lnTo>
                  <a:pt x="411516" y="157752"/>
                </a:lnTo>
                <a:lnTo>
                  <a:pt x="32271" y="232798"/>
                </a:lnTo>
                <a:lnTo>
                  <a:pt x="0" y="297629"/>
                </a:lnTo>
                <a:lnTo>
                  <a:pt x="50302" y="323932"/>
                </a:lnTo>
                <a:lnTo>
                  <a:pt x="80615" y="340190"/>
                </a:lnTo>
                <a:lnTo>
                  <a:pt x="99159" y="314264"/>
                </a:lnTo>
                <a:lnTo>
                  <a:pt x="117734" y="310652"/>
                </a:lnTo>
                <a:lnTo>
                  <a:pt x="168573" y="310652"/>
                </a:lnTo>
                <a:lnTo>
                  <a:pt x="180193" y="298356"/>
                </a:lnTo>
                <a:lnTo>
                  <a:pt x="200747" y="294291"/>
                </a:lnTo>
                <a:lnTo>
                  <a:pt x="251428" y="294291"/>
                </a:lnTo>
                <a:lnTo>
                  <a:pt x="263185" y="281870"/>
                </a:lnTo>
                <a:lnTo>
                  <a:pt x="283488" y="277853"/>
                </a:lnTo>
                <a:lnTo>
                  <a:pt x="334331" y="277853"/>
                </a:lnTo>
                <a:lnTo>
                  <a:pt x="346115" y="265396"/>
                </a:lnTo>
                <a:lnTo>
                  <a:pt x="364303" y="261797"/>
                </a:lnTo>
                <a:lnTo>
                  <a:pt x="369318" y="261708"/>
                </a:lnTo>
                <a:lnTo>
                  <a:pt x="773492" y="261708"/>
                </a:lnTo>
                <a:lnTo>
                  <a:pt x="778220" y="254647"/>
                </a:lnTo>
                <a:lnTo>
                  <a:pt x="792116" y="218922"/>
                </a:lnTo>
                <a:lnTo>
                  <a:pt x="795586" y="195639"/>
                </a:lnTo>
                <a:lnTo>
                  <a:pt x="719821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6" y="178940"/>
                </a:lnTo>
                <a:lnTo>
                  <a:pt x="673120" y="164368"/>
                </a:lnTo>
                <a:lnTo>
                  <a:pt x="673181" y="148583"/>
                </a:lnTo>
                <a:lnTo>
                  <a:pt x="679084" y="134538"/>
                </a:lnTo>
                <a:lnTo>
                  <a:pt x="689824" y="123733"/>
                </a:lnTo>
                <a:lnTo>
                  <a:pt x="704397" y="117667"/>
                </a:lnTo>
                <a:lnTo>
                  <a:pt x="787354" y="117667"/>
                </a:lnTo>
                <a:lnTo>
                  <a:pt x="782345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4" h="348614">
                <a:moveTo>
                  <a:pt x="168573" y="310652"/>
                </a:moveTo>
                <a:lnTo>
                  <a:pt x="117734" y="310652"/>
                </a:lnTo>
                <a:lnTo>
                  <a:pt x="153796" y="326290"/>
                </a:lnTo>
                <a:lnTo>
                  <a:pt x="168573" y="310652"/>
                </a:lnTo>
                <a:close/>
              </a:path>
              <a:path w="798194" h="348614">
                <a:moveTo>
                  <a:pt x="251428" y="294291"/>
                </a:moveTo>
                <a:lnTo>
                  <a:pt x="200747" y="294291"/>
                </a:lnTo>
                <a:lnTo>
                  <a:pt x="236662" y="309890"/>
                </a:lnTo>
                <a:lnTo>
                  <a:pt x="251428" y="294291"/>
                </a:lnTo>
                <a:close/>
              </a:path>
              <a:path w="798194" h="348614">
                <a:moveTo>
                  <a:pt x="765575" y="273532"/>
                </a:moveTo>
                <a:lnTo>
                  <a:pt x="434426" y="273532"/>
                </a:lnTo>
                <a:lnTo>
                  <a:pt x="438824" y="295756"/>
                </a:lnTo>
                <a:lnTo>
                  <a:pt x="489848" y="285658"/>
                </a:lnTo>
                <a:lnTo>
                  <a:pt x="757455" y="285658"/>
                </a:lnTo>
                <a:lnTo>
                  <a:pt x="765575" y="273532"/>
                </a:lnTo>
                <a:close/>
              </a:path>
              <a:path w="798194" h="348614">
                <a:moveTo>
                  <a:pt x="334331" y="277853"/>
                </a:moveTo>
                <a:lnTo>
                  <a:pt x="283488" y="277853"/>
                </a:lnTo>
                <a:lnTo>
                  <a:pt x="319540" y="293491"/>
                </a:lnTo>
                <a:lnTo>
                  <a:pt x="334331" y="277853"/>
                </a:lnTo>
                <a:close/>
              </a:path>
              <a:path w="798194" h="348614">
                <a:moveTo>
                  <a:pt x="773492" y="261708"/>
                </a:moveTo>
                <a:lnTo>
                  <a:pt x="369318" y="261708"/>
                </a:lnTo>
                <a:lnTo>
                  <a:pt x="414060" y="277561"/>
                </a:lnTo>
                <a:lnTo>
                  <a:pt x="434426" y="273532"/>
                </a:lnTo>
                <a:lnTo>
                  <a:pt x="765575" y="273532"/>
                </a:lnTo>
                <a:lnTo>
                  <a:pt x="773492" y="261708"/>
                </a:lnTo>
                <a:close/>
              </a:path>
              <a:path w="798194" h="348614">
                <a:moveTo>
                  <a:pt x="787354" y="117667"/>
                </a:moveTo>
                <a:lnTo>
                  <a:pt x="704397" y="117667"/>
                </a:lnTo>
                <a:lnTo>
                  <a:pt x="720181" y="117726"/>
                </a:lnTo>
                <a:lnTo>
                  <a:pt x="734226" y="123628"/>
                </a:lnTo>
                <a:lnTo>
                  <a:pt x="745031" y="134366"/>
                </a:lnTo>
                <a:lnTo>
                  <a:pt x="750949" y="148583"/>
                </a:lnTo>
                <a:lnTo>
                  <a:pt x="751037" y="164723"/>
                </a:lnTo>
                <a:lnTo>
                  <a:pt x="745134" y="178768"/>
                </a:lnTo>
                <a:lnTo>
                  <a:pt x="734393" y="189573"/>
                </a:lnTo>
                <a:lnTo>
                  <a:pt x="719821" y="195639"/>
                </a:lnTo>
                <a:lnTo>
                  <a:pt x="795586" y="195639"/>
                </a:lnTo>
                <a:lnTo>
                  <a:pt x="797855" y="180406"/>
                </a:lnTo>
                <a:lnTo>
                  <a:pt x="794614" y="140327"/>
                </a:lnTo>
                <a:lnTo>
                  <a:pt x="787354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9353557" y="246907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9761737" y="254042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5422410" y="2488207"/>
            <a:ext cx="1081247" cy="134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 txBox="1"/>
          <p:nvPr/>
        </p:nvSpPr>
        <p:spPr>
          <a:xfrm>
            <a:off x="6297603" y="2456335"/>
            <a:ext cx="292264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b="1" spc="327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002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50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21844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22410" y="2488207"/>
            <a:ext cx="1081247" cy="1343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6297603" y="2456335"/>
            <a:ext cx="292264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b="1" spc="327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002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64" dirty="0"/>
              <a:t>Authenticated</a:t>
            </a:r>
            <a:r>
              <a:rPr spc="-130" dirty="0"/>
              <a:t> </a:t>
            </a:r>
            <a:r>
              <a:rPr spc="-143" dirty="0"/>
              <a:t>Encryption</a:t>
            </a:r>
          </a:p>
        </p:txBody>
      </p:sp>
      <p:sp>
        <p:nvSpPr>
          <p:cNvPr id="5" name="object 5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1466813" y="1741443"/>
            <a:ext cx="1827902" cy="1054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54525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109" dirty="0">
                <a:latin typeface="Arial"/>
                <a:cs typeface="Arial"/>
              </a:rPr>
              <a:t>N  </a:t>
            </a:r>
            <a:r>
              <a:rPr sz="2001" spc="-3" dirty="0">
                <a:latin typeface="Arial"/>
                <a:cs typeface="Arial"/>
              </a:rPr>
              <a:t>Plaintext</a:t>
            </a:r>
            <a:r>
              <a:rPr sz="2001" spc="-49" dirty="0">
                <a:latin typeface="Arial"/>
                <a:cs typeface="Arial"/>
              </a:rPr>
              <a:t> </a:t>
            </a:r>
            <a:r>
              <a:rPr sz="2001" spc="112" dirty="0">
                <a:latin typeface="Arial"/>
                <a:cs typeface="Arial"/>
              </a:rPr>
              <a:t>M</a:t>
            </a:r>
            <a:endParaRPr sz="2001">
              <a:latin typeface="Arial"/>
              <a:cs typeface="Arial"/>
            </a:endParaRPr>
          </a:p>
          <a:p>
            <a:pPr marL="7701">
              <a:spcBef>
                <a:spcPts val="349"/>
              </a:spcBef>
            </a:pPr>
            <a:r>
              <a:rPr sz="2001" spc="-39" dirty="0">
                <a:latin typeface="Arial"/>
                <a:cs typeface="Arial"/>
              </a:rPr>
              <a:t>C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76" dirty="0">
                <a:latin typeface="Tahoma"/>
                <a:cs typeface="Tahoma"/>
              </a:rPr>
              <a:t> </a:t>
            </a:r>
            <a:r>
              <a:rPr sz="2001" spc="-42" dirty="0">
                <a:latin typeface="Arial"/>
                <a:cs typeface="Arial"/>
              </a:rPr>
              <a:t>AEAD.Enc(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3832" y="2484115"/>
            <a:ext cx="787842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18" dirty="0">
                <a:latin typeface="Arial"/>
                <a:cs typeface="Arial"/>
              </a:rPr>
              <a:t>M)</a:t>
            </a:r>
            <a:endParaRPr sz="200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86230" y="2493264"/>
            <a:ext cx="191261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112" dirty="0">
                <a:latin typeface="Arial"/>
                <a:cs typeface="Arial"/>
              </a:rPr>
              <a:t>M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236" dirty="0">
                <a:latin typeface="Tahoma"/>
                <a:cs typeface="Tahoma"/>
              </a:rPr>
              <a:t> </a:t>
            </a:r>
            <a:r>
              <a:rPr sz="2001" spc="-21" dirty="0">
                <a:latin typeface="Arial"/>
                <a:cs typeface="Arial"/>
              </a:rPr>
              <a:t>AEAD.Dec(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48079" y="2493264"/>
            <a:ext cx="7404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55" dirty="0">
                <a:latin typeface="Arial"/>
                <a:cs typeface="Arial"/>
              </a:rPr>
              <a:t>N,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94" dirty="0">
                <a:latin typeface="Arial"/>
                <a:cs typeface="Arial"/>
              </a:rPr>
              <a:t>C)</a:t>
            </a:r>
            <a:endParaRPr sz="200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73224" y="2307376"/>
            <a:ext cx="2328100" cy="0"/>
          </a:xfrm>
          <a:custGeom>
            <a:avLst/>
            <a:gdLst/>
            <a:ahLst/>
            <a:cxnLst/>
            <a:rect l="l" t="t" r="r" b="b"/>
            <a:pathLst>
              <a:path w="3839209">
                <a:moveTo>
                  <a:pt x="0" y="0"/>
                </a:moveTo>
                <a:lnTo>
                  <a:pt x="3812499" y="0"/>
                </a:lnTo>
                <a:lnTo>
                  <a:pt x="3838676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085127" y="2242610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5606063" y="1847641"/>
            <a:ext cx="81479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b="1" spc="194" dirty="0">
                <a:latin typeface="Arial"/>
                <a:cs typeface="Arial"/>
              </a:rPr>
              <a:t>N </a:t>
            </a:r>
            <a:r>
              <a:rPr sz="2486" b="1" spc="-143" dirty="0">
                <a:latin typeface="Arial"/>
                <a:cs typeface="Arial"/>
              </a:rPr>
              <a:t>||</a:t>
            </a:r>
            <a:r>
              <a:rPr sz="2486" b="1" spc="-154" dirty="0">
                <a:latin typeface="Arial"/>
                <a:cs typeface="Arial"/>
              </a:rPr>
              <a:t> </a:t>
            </a:r>
            <a:r>
              <a:rPr sz="2486" b="1" spc="-85" dirty="0">
                <a:latin typeface="Arial"/>
                <a:cs typeface="Arial"/>
              </a:rPr>
              <a:t>C</a:t>
            </a:r>
            <a:endParaRPr sz="2486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2646" y="4568202"/>
            <a:ext cx="3044706" cy="1476903"/>
          </a:xfrm>
          <a:prstGeom prst="rect">
            <a:avLst/>
          </a:prstGeom>
          <a:solidFill>
            <a:srgbClr val="0076BA"/>
          </a:solidFill>
        </p:spPr>
        <p:txBody>
          <a:bodyPr vert="horz" wrap="square" lIns="0" tIns="128612" rIns="0" bIns="0" rtlCol="0">
            <a:spAutoFit/>
          </a:bodyPr>
          <a:lstStyle/>
          <a:p>
            <a:pPr marL="234889" indent="-114364">
              <a:spcBef>
                <a:spcPts val="1013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9" dirty="0">
                <a:solidFill>
                  <a:srgbClr val="FFFFFF"/>
                </a:solidFill>
                <a:latin typeface="Arial"/>
                <a:cs typeface="Arial"/>
              </a:rPr>
              <a:t>AES-GCM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0" dirty="0">
                <a:solidFill>
                  <a:srgbClr val="FFFFFF"/>
                </a:solidFill>
                <a:latin typeface="Arial"/>
                <a:cs typeface="Arial"/>
              </a:rPr>
              <a:t>XSalsa20/Poly1305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12" dirty="0">
                <a:solidFill>
                  <a:srgbClr val="FFFFFF"/>
                </a:solidFill>
                <a:latin typeface="Arial"/>
                <a:cs typeface="Arial"/>
              </a:rPr>
              <a:t>ChaCha20/Poly1305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58" dirty="0">
                <a:solidFill>
                  <a:srgbClr val="FFFFFF"/>
                </a:solidFill>
                <a:latin typeface="Arial"/>
                <a:cs typeface="Arial"/>
              </a:rPr>
              <a:t>AES-GCM-SIV</a:t>
            </a:r>
            <a:endParaRPr sz="200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7237" y="4568202"/>
            <a:ext cx="3044706" cy="1130527"/>
          </a:xfrm>
          <a:prstGeom prst="rect">
            <a:avLst/>
          </a:prstGeom>
          <a:solidFill>
            <a:srgbClr val="B51700"/>
          </a:solidFill>
        </p:spPr>
        <p:txBody>
          <a:bodyPr vert="horz" wrap="square" lIns="0" tIns="128612" rIns="0" bIns="0" rtlCol="0">
            <a:spAutoFit/>
          </a:bodyPr>
          <a:lstStyle/>
          <a:p>
            <a:pPr marL="234889" indent="-114364">
              <a:spcBef>
                <a:spcPts val="1013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" dirty="0">
                <a:solidFill>
                  <a:srgbClr val="FFFFFF"/>
                </a:solidFill>
                <a:latin typeface="Arial"/>
                <a:cs typeface="Arial"/>
              </a:rPr>
              <a:t>Efficient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9" dirty="0">
                <a:solidFill>
                  <a:srgbClr val="FFFFFF"/>
                </a:solidFill>
                <a:latin typeface="Arial"/>
                <a:cs typeface="Arial"/>
              </a:rPr>
              <a:t>Standardized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0" dirty="0">
                <a:solidFill>
                  <a:srgbClr val="FFFFFF"/>
                </a:solidFill>
                <a:latin typeface="Arial"/>
                <a:cs typeface="Arial"/>
              </a:rPr>
              <a:t>Widely</a:t>
            </a:r>
            <a:r>
              <a:rPr sz="2001" spc="-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39" dirty="0">
                <a:solidFill>
                  <a:srgbClr val="FFFFFF"/>
                </a:solidFill>
                <a:latin typeface="Arial"/>
                <a:cs typeface="Arial"/>
              </a:rPr>
              <a:t>supported</a:t>
            </a:r>
            <a:endParaRPr sz="200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6984" y="3174777"/>
            <a:ext cx="11805310" cy="1404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8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86">
              <a:latin typeface="Times New Roman"/>
              <a:cs typeface="Times New Roman"/>
            </a:endParaRPr>
          </a:p>
          <a:p>
            <a:pPr marL="1434363">
              <a:spcBef>
                <a:spcPts val="1998"/>
              </a:spcBef>
              <a:tabLst>
                <a:tab pos="5062051" algn="l"/>
                <a:tab pos="9296985" algn="l"/>
              </a:tabLst>
            </a:pPr>
            <a:r>
              <a:rPr sz="2486" b="1" spc="-33" dirty="0">
                <a:solidFill>
                  <a:srgbClr val="FFFFFF"/>
                </a:solidFill>
                <a:latin typeface="Arial"/>
                <a:cs typeface="Arial"/>
              </a:rPr>
              <a:t>Popular	</a:t>
            </a:r>
            <a:r>
              <a:rPr sz="2486" b="1" spc="-133" dirty="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sz="2486" b="1" spc="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b="1" spc="73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86" b="1" spc="5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86" b="1" spc="-103" dirty="0">
                <a:solidFill>
                  <a:srgbClr val="FFFFFF"/>
                </a:solidFill>
                <a:latin typeface="Arial"/>
                <a:cs typeface="Arial"/>
              </a:rPr>
              <a:t>use	</a:t>
            </a:r>
            <a:r>
              <a:rPr sz="2486" b="1" spc="-73" dirty="0">
                <a:solidFill>
                  <a:srgbClr val="FFFFFF"/>
                </a:solidFill>
                <a:latin typeface="Arial"/>
                <a:cs typeface="Arial"/>
              </a:rPr>
              <a:t>Secure</a:t>
            </a:r>
            <a:endParaRPr sz="248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501827" y="4568202"/>
            <a:ext cx="3044706" cy="1128193"/>
          </a:xfrm>
          <a:prstGeom prst="rect">
            <a:avLst/>
          </a:prstGeom>
          <a:solidFill>
            <a:srgbClr val="017100"/>
          </a:solidFill>
        </p:spPr>
        <p:txBody>
          <a:bodyPr vert="horz" wrap="square" lIns="0" tIns="126301" rIns="0" bIns="0" rtlCol="0">
            <a:spAutoFit/>
          </a:bodyPr>
          <a:lstStyle/>
          <a:p>
            <a:pPr marL="234889" indent="-114364">
              <a:spcBef>
                <a:spcPts val="994"/>
              </a:spcBef>
              <a:buSzPct val="59090"/>
              <a:buChar char="•"/>
              <a:tabLst>
                <a:tab pos="235274" algn="l"/>
              </a:tabLst>
            </a:pPr>
            <a:r>
              <a:rPr sz="2001" spc="-33" dirty="0">
                <a:solidFill>
                  <a:srgbClr val="FFFFFF"/>
                </a:solidFill>
                <a:latin typeface="Arial"/>
                <a:cs typeface="Arial"/>
              </a:rPr>
              <a:t>Proven</a:t>
            </a:r>
            <a:r>
              <a:rPr sz="200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-27" dirty="0">
                <a:solidFill>
                  <a:srgbClr val="FFFFFF"/>
                </a:solidFill>
                <a:latin typeface="Arial"/>
                <a:cs typeface="Arial"/>
              </a:rPr>
              <a:t>CCA-secure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27" dirty="0">
                <a:solidFill>
                  <a:srgbClr val="FFFFFF"/>
                </a:solidFill>
                <a:latin typeface="Arial"/>
                <a:cs typeface="Arial"/>
              </a:rPr>
              <a:t>Confidentiality</a:t>
            </a:r>
            <a:endParaRPr sz="2001">
              <a:latin typeface="Arial"/>
              <a:cs typeface="Arial"/>
            </a:endParaRPr>
          </a:p>
          <a:p>
            <a:pPr marL="234889" indent="-114364">
              <a:spcBef>
                <a:spcPts val="349"/>
              </a:spcBef>
              <a:buSzPct val="59090"/>
              <a:buChar char="•"/>
              <a:tabLst>
                <a:tab pos="235274" algn="l"/>
              </a:tabLst>
            </a:pPr>
            <a:r>
              <a:rPr sz="2001" spc="30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2001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3335157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50" y="285658"/>
                </a:moveTo>
                <a:lnTo>
                  <a:pt x="489848" y="285658"/>
                </a:lnTo>
                <a:lnTo>
                  <a:pt x="516239" y="311247"/>
                </a:lnTo>
                <a:lnTo>
                  <a:pt x="547286" y="330709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50" y="285658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3"/>
                </a:lnTo>
                <a:lnTo>
                  <a:pt x="457467" y="122015"/>
                </a:lnTo>
                <a:lnTo>
                  <a:pt x="406437" y="132113"/>
                </a:lnTo>
                <a:lnTo>
                  <a:pt x="411511" y="157752"/>
                </a:lnTo>
                <a:lnTo>
                  <a:pt x="32263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5" y="314264"/>
                </a:lnTo>
                <a:lnTo>
                  <a:pt x="117729" y="310652"/>
                </a:lnTo>
                <a:lnTo>
                  <a:pt x="168569" y="310652"/>
                </a:lnTo>
                <a:lnTo>
                  <a:pt x="180193" y="298356"/>
                </a:lnTo>
                <a:lnTo>
                  <a:pt x="200742" y="294291"/>
                </a:lnTo>
                <a:lnTo>
                  <a:pt x="251428" y="294291"/>
                </a:lnTo>
                <a:lnTo>
                  <a:pt x="263182" y="281870"/>
                </a:lnTo>
                <a:lnTo>
                  <a:pt x="283482" y="277853"/>
                </a:lnTo>
                <a:lnTo>
                  <a:pt x="334328" y="277853"/>
                </a:lnTo>
                <a:lnTo>
                  <a:pt x="346108" y="265396"/>
                </a:lnTo>
                <a:lnTo>
                  <a:pt x="364298" y="261796"/>
                </a:lnTo>
                <a:lnTo>
                  <a:pt x="369312" y="261707"/>
                </a:lnTo>
                <a:lnTo>
                  <a:pt x="773488" y="261707"/>
                </a:lnTo>
                <a:lnTo>
                  <a:pt x="778216" y="254647"/>
                </a:lnTo>
                <a:lnTo>
                  <a:pt x="792112" y="218922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7" y="195580"/>
                </a:lnTo>
                <a:lnTo>
                  <a:pt x="689992" y="189678"/>
                </a:lnTo>
                <a:lnTo>
                  <a:pt x="679187" y="178939"/>
                </a:lnTo>
                <a:lnTo>
                  <a:pt x="673121" y="164367"/>
                </a:lnTo>
                <a:lnTo>
                  <a:pt x="673180" y="148583"/>
                </a:lnTo>
                <a:lnTo>
                  <a:pt x="679082" y="134538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2"/>
                </a:moveTo>
                <a:lnTo>
                  <a:pt x="117729" y="310652"/>
                </a:lnTo>
                <a:lnTo>
                  <a:pt x="153787" y="326290"/>
                </a:lnTo>
                <a:lnTo>
                  <a:pt x="168569" y="310652"/>
                </a:lnTo>
                <a:close/>
              </a:path>
              <a:path w="798195" h="348614">
                <a:moveTo>
                  <a:pt x="251428" y="294291"/>
                </a:moveTo>
                <a:lnTo>
                  <a:pt x="200742" y="294291"/>
                </a:lnTo>
                <a:lnTo>
                  <a:pt x="236665" y="309890"/>
                </a:lnTo>
                <a:lnTo>
                  <a:pt x="251428" y="294291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8"/>
                </a:lnTo>
                <a:lnTo>
                  <a:pt x="757450" y="285658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8" y="277853"/>
                </a:moveTo>
                <a:lnTo>
                  <a:pt x="283482" y="277853"/>
                </a:lnTo>
                <a:lnTo>
                  <a:pt x="319542" y="293490"/>
                </a:lnTo>
                <a:lnTo>
                  <a:pt x="334328" y="277853"/>
                </a:lnTo>
                <a:close/>
              </a:path>
              <a:path w="798195" h="348614">
                <a:moveTo>
                  <a:pt x="773488" y="261707"/>
                </a:moveTo>
                <a:lnTo>
                  <a:pt x="369312" y="261707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8" y="261707"/>
                </a:lnTo>
                <a:close/>
              </a:path>
              <a:path w="798195" h="348614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7"/>
                </a:lnTo>
                <a:lnTo>
                  <a:pt x="745027" y="134366"/>
                </a:lnTo>
                <a:lnTo>
                  <a:pt x="750946" y="148583"/>
                </a:lnTo>
                <a:lnTo>
                  <a:pt x="751034" y="164723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7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3335158" y="24795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3743339" y="25508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9353556" y="246907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57455" y="285658"/>
                </a:moveTo>
                <a:lnTo>
                  <a:pt x="489848" y="285658"/>
                </a:lnTo>
                <a:lnTo>
                  <a:pt x="516242" y="311247"/>
                </a:lnTo>
                <a:lnTo>
                  <a:pt x="547290" y="330709"/>
                </a:lnTo>
                <a:lnTo>
                  <a:pt x="581911" y="343317"/>
                </a:lnTo>
                <a:lnTo>
                  <a:pt x="619018" y="348341"/>
                </a:lnTo>
                <a:lnTo>
                  <a:pt x="657529" y="345052"/>
                </a:lnTo>
                <a:lnTo>
                  <a:pt x="695822" y="332783"/>
                </a:lnTo>
                <a:lnTo>
                  <a:pt x="729250" y="312806"/>
                </a:lnTo>
                <a:lnTo>
                  <a:pt x="756991" y="286351"/>
                </a:lnTo>
                <a:lnTo>
                  <a:pt x="757455" y="285658"/>
                </a:lnTo>
                <a:close/>
              </a:path>
              <a:path w="798194" h="348614">
                <a:moveTo>
                  <a:pt x="629966" y="0"/>
                </a:moveTo>
                <a:lnTo>
                  <a:pt x="589887" y="3240"/>
                </a:lnTo>
                <a:lnTo>
                  <a:pt x="553027" y="14865"/>
                </a:lnTo>
                <a:lnTo>
                  <a:pt x="493422" y="58483"/>
                </a:lnTo>
                <a:lnTo>
                  <a:pt x="457472" y="122015"/>
                </a:lnTo>
                <a:lnTo>
                  <a:pt x="406437" y="132113"/>
                </a:lnTo>
                <a:lnTo>
                  <a:pt x="411516" y="157752"/>
                </a:lnTo>
                <a:lnTo>
                  <a:pt x="32271" y="232798"/>
                </a:lnTo>
                <a:lnTo>
                  <a:pt x="0" y="297629"/>
                </a:lnTo>
                <a:lnTo>
                  <a:pt x="50302" y="323932"/>
                </a:lnTo>
                <a:lnTo>
                  <a:pt x="80615" y="340190"/>
                </a:lnTo>
                <a:lnTo>
                  <a:pt x="99159" y="314264"/>
                </a:lnTo>
                <a:lnTo>
                  <a:pt x="117734" y="310652"/>
                </a:lnTo>
                <a:lnTo>
                  <a:pt x="168573" y="310652"/>
                </a:lnTo>
                <a:lnTo>
                  <a:pt x="180193" y="298356"/>
                </a:lnTo>
                <a:lnTo>
                  <a:pt x="200747" y="294291"/>
                </a:lnTo>
                <a:lnTo>
                  <a:pt x="251428" y="294291"/>
                </a:lnTo>
                <a:lnTo>
                  <a:pt x="263185" y="281870"/>
                </a:lnTo>
                <a:lnTo>
                  <a:pt x="283488" y="277853"/>
                </a:lnTo>
                <a:lnTo>
                  <a:pt x="334331" y="277853"/>
                </a:lnTo>
                <a:lnTo>
                  <a:pt x="346115" y="265396"/>
                </a:lnTo>
                <a:lnTo>
                  <a:pt x="364303" y="261797"/>
                </a:lnTo>
                <a:lnTo>
                  <a:pt x="369318" y="261708"/>
                </a:lnTo>
                <a:lnTo>
                  <a:pt x="773492" y="261708"/>
                </a:lnTo>
                <a:lnTo>
                  <a:pt x="778220" y="254647"/>
                </a:lnTo>
                <a:lnTo>
                  <a:pt x="792116" y="218922"/>
                </a:lnTo>
                <a:lnTo>
                  <a:pt x="795586" y="195639"/>
                </a:lnTo>
                <a:lnTo>
                  <a:pt x="719821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6" y="178940"/>
                </a:lnTo>
                <a:lnTo>
                  <a:pt x="673120" y="164368"/>
                </a:lnTo>
                <a:lnTo>
                  <a:pt x="673181" y="148583"/>
                </a:lnTo>
                <a:lnTo>
                  <a:pt x="679084" y="134538"/>
                </a:lnTo>
                <a:lnTo>
                  <a:pt x="689824" y="123733"/>
                </a:lnTo>
                <a:lnTo>
                  <a:pt x="704397" y="117667"/>
                </a:lnTo>
                <a:lnTo>
                  <a:pt x="787354" y="117667"/>
                </a:lnTo>
                <a:lnTo>
                  <a:pt x="782345" y="102034"/>
                </a:lnTo>
                <a:lnTo>
                  <a:pt x="762368" y="68605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4" h="348614">
                <a:moveTo>
                  <a:pt x="168573" y="310652"/>
                </a:moveTo>
                <a:lnTo>
                  <a:pt x="117734" y="310652"/>
                </a:lnTo>
                <a:lnTo>
                  <a:pt x="153796" y="326290"/>
                </a:lnTo>
                <a:lnTo>
                  <a:pt x="168573" y="310652"/>
                </a:lnTo>
                <a:close/>
              </a:path>
              <a:path w="798194" h="348614">
                <a:moveTo>
                  <a:pt x="251428" y="294291"/>
                </a:moveTo>
                <a:lnTo>
                  <a:pt x="200747" y="294291"/>
                </a:lnTo>
                <a:lnTo>
                  <a:pt x="236662" y="309890"/>
                </a:lnTo>
                <a:lnTo>
                  <a:pt x="251428" y="294291"/>
                </a:lnTo>
                <a:close/>
              </a:path>
              <a:path w="798194" h="348614">
                <a:moveTo>
                  <a:pt x="765575" y="273532"/>
                </a:moveTo>
                <a:lnTo>
                  <a:pt x="434426" y="273532"/>
                </a:lnTo>
                <a:lnTo>
                  <a:pt x="438824" y="295756"/>
                </a:lnTo>
                <a:lnTo>
                  <a:pt x="489848" y="285658"/>
                </a:lnTo>
                <a:lnTo>
                  <a:pt x="757455" y="285658"/>
                </a:lnTo>
                <a:lnTo>
                  <a:pt x="765575" y="273532"/>
                </a:lnTo>
                <a:close/>
              </a:path>
              <a:path w="798194" h="348614">
                <a:moveTo>
                  <a:pt x="334331" y="277853"/>
                </a:moveTo>
                <a:lnTo>
                  <a:pt x="283488" y="277853"/>
                </a:lnTo>
                <a:lnTo>
                  <a:pt x="319540" y="293491"/>
                </a:lnTo>
                <a:lnTo>
                  <a:pt x="334331" y="277853"/>
                </a:lnTo>
                <a:close/>
              </a:path>
              <a:path w="798194" h="348614">
                <a:moveTo>
                  <a:pt x="773492" y="261708"/>
                </a:moveTo>
                <a:lnTo>
                  <a:pt x="369318" y="261708"/>
                </a:lnTo>
                <a:lnTo>
                  <a:pt x="414060" y="277561"/>
                </a:lnTo>
                <a:lnTo>
                  <a:pt x="434426" y="273532"/>
                </a:lnTo>
                <a:lnTo>
                  <a:pt x="765575" y="273532"/>
                </a:lnTo>
                <a:lnTo>
                  <a:pt x="773492" y="261708"/>
                </a:lnTo>
                <a:close/>
              </a:path>
              <a:path w="798194" h="348614">
                <a:moveTo>
                  <a:pt x="787354" y="117667"/>
                </a:moveTo>
                <a:lnTo>
                  <a:pt x="704397" y="117667"/>
                </a:lnTo>
                <a:lnTo>
                  <a:pt x="720181" y="117726"/>
                </a:lnTo>
                <a:lnTo>
                  <a:pt x="734226" y="123628"/>
                </a:lnTo>
                <a:lnTo>
                  <a:pt x="745031" y="134366"/>
                </a:lnTo>
                <a:lnTo>
                  <a:pt x="750949" y="148583"/>
                </a:lnTo>
                <a:lnTo>
                  <a:pt x="751037" y="164723"/>
                </a:lnTo>
                <a:lnTo>
                  <a:pt x="745134" y="178768"/>
                </a:lnTo>
                <a:lnTo>
                  <a:pt x="734393" y="189573"/>
                </a:lnTo>
                <a:lnTo>
                  <a:pt x="719821" y="195639"/>
                </a:lnTo>
                <a:lnTo>
                  <a:pt x="795586" y="195639"/>
                </a:lnTo>
                <a:lnTo>
                  <a:pt x="797855" y="180406"/>
                </a:lnTo>
                <a:lnTo>
                  <a:pt x="794614" y="140327"/>
                </a:lnTo>
                <a:lnTo>
                  <a:pt x="787354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9353557" y="246907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9761737" y="254042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226984" y="3174777"/>
            <a:ext cx="11805310" cy="1393549"/>
          </a:xfrm>
          <a:custGeom>
            <a:avLst/>
            <a:gdLst/>
            <a:ahLst/>
            <a:cxnLst/>
            <a:rect l="l" t="t" r="r" b="b"/>
            <a:pathLst>
              <a:path w="19467830" h="2298065">
                <a:moveTo>
                  <a:pt x="0" y="0"/>
                </a:moveTo>
                <a:lnTo>
                  <a:pt x="19467441" y="0"/>
                </a:lnTo>
                <a:lnTo>
                  <a:pt x="19467441" y="2297860"/>
                </a:lnTo>
                <a:lnTo>
                  <a:pt x="0" y="2297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334683" y="3281854"/>
            <a:ext cx="11589673" cy="1179453"/>
          </a:xfrm>
          <a:custGeom>
            <a:avLst/>
            <a:gdLst/>
            <a:ahLst/>
            <a:cxnLst/>
            <a:rect l="l" t="t" r="r" b="b"/>
            <a:pathLst>
              <a:path w="19112230" h="1945004">
                <a:moveTo>
                  <a:pt x="0" y="0"/>
                </a:moveTo>
                <a:lnTo>
                  <a:pt x="19112234" y="0"/>
                </a:lnTo>
                <a:lnTo>
                  <a:pt x="19112234" y="1944705"/>
                </a:lnTo>
                <a:lnTo>
                  <a:pt x="0" y="1944705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 txBox="1"/>
          <p:nvPr/>
        </p:nvSpPr>
        <p:spPr>
          <a:xfrm>
            <a:off x="226984" y="3174777"/>
            <a:ext cx="11805310" cy="1145351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2789">
              <a:latin typeface="Times New Roman"/>
              <a:cs typeface="Times New Roman"/>
            </a:endParaRPr>
          </a:p>
          <a:p>
            <a:pPr marL="618413"/>
            <a:r>
              <a:rPr sz="2395" spc="1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395" spc="79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2395" spc="42" dirty="0">
                <a:solidFill>
                  <a:srgbClr val="FFFFFF"/>
                </a:solidFill>
                <a:latin typeface="Arial"/>
                <a:cs typeface="Arial"/>
              </a:rPr>
              <a:t>target </a:t>
            </a:r>
            <a:r>
              <a:rPr sz="2395" spc="-21" dirty="0">
                <a:solidFill>
                  <a:srgbClr val="FFFFFF"/>
                </a:solidFill>
                <a:latin typeface="Arial"/>
                <a:cs typeface="Arial"/>
              </a:rPr>
              <a:t>robustness, </a:t>
            </a:r>
            <a:r>
              <a:rPr sz="2395" spc="-33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395" spc="1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395" b="1" spc="-12" dirty="0">
                <a:solidFill>
                  <a:srgbClr val="FFFFFF"/>
                </a:solidFill>
                <a:latin typeface="Arial"/>
                <a:cs typeface="Arial"/>
              </a:rPr>
              <a:t>committing </a:t>
            </a:r>
            <a:r>
              <a:rPr sz="2395" b="1" spc="-9" dirty="0">
                <a:solidFill>
                  <a:srgbClr val="FFFFFF"/>
                </a:solidFill>
                <a:latin typeface="Arial"/>
                <a:cs typeface="Arial"/>
              </a:rPr>
              <a:t>AEAD</a:t>
            </a:r>
            <a:r>
              <a:rPr sz="2395" spc="-9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395" spc="-133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395" spc="-88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395" spc="-12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2395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95" spc="45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2395">
              <a:latin typeface="Arial"/>
              <a:cs typeface="Arial"/>
            </a:endParaRPr>
          </a:p>
          <a:p>
            <a:pPr marL="3090909">
              <a:spcBef>
                <a:spcPts val="894"/>
              </a:spcBef>
              <a:tabLst>
                <a:tab pos="6472541" algn="l"/>
              </a:tabLst>
            </a:pPr>
            <a:r>
              <a:rPr sz="1486" spc="15" dirty="0">
                <a:solidFill>
                  <a:srgbClr val="929292"/>
                </a:solidFill>
                <a:latin typeface="Arial"/>
                <a:cs typeface="Arial"/>
              </a:rPr>
              <a:t>[ABN </a:t>
            </a:r>
            <a:r>
              <a:rPr sz="1486" spc="-3" dirty="0">
                <a:solidFill>
                  <a:srgbClr val="929292"/>
                </a:solidFill>
                <a:latin typeface="Arial"/>
                <a:cs typeface="Arial"/>
              </a:rPr>
              <a:t>TCC’10], </a:t>
            </a:r>
            <a:r>
              <a:rPr sz="1486" spc="-42" dirty="0">
                <a:solidFill>
                  <a:srgbClr val="929292"/>
                </a:solidFill>
                <a:latin typeface="Arial"/>
                <a:cs typeface="Arial"/>
              </a:rPr>
              <a:t>[FLPQ </a:t>
            </a:r>
            <a:r>
              <a:rPr sz="1486" spc="-21" dirty="0">
                <a:solidFill>
                  <a:srgbClr val="929292"/>
                </a:solidFill>
                <a:latin typeface="Arial"/>
                <a:cs typeface="Arial"/>
              </a:rPr>
              <a:t>PKC’13]</a:t>
            </a:r>
            <a:r>
              <a:rPr sz="1486" spc="58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86" spc="30" dirty="0">
                <a:solidFill>
                  <a:srgbClr val="929292"/>
                </a:solidFill>
                <a:latin typeface="Arial"/>
                <a:cs typeface="Arial"/>
              </a:rPr>
              <a:t>for</a:t>
            </a:r>
            <a:r>
              <a:rPr sz="1486" spc="6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86" spc="-69" dirty="0">
                <a:solidFill>
                  <a:srgbClr val="929292"/>
                </a:solidFill>
                <a:latin typeface="Arial"/>
                <a:cs typeface="Arial"/>
              </a:rPr>
              <a:t>PKE,	</a:t>
            </a:r>
            <a:r>
              <a:rPr sz="1486" spc="-49" dirty="0">
                <a:solidFill>
                  <a:srgbClr val="929292"/>
                </a:solidFill>
                <a:latin typeface="Arial"/>
                <a:cs typeface="Arial"/>
              </a:rPr>
              <a:t>[FOR </a:t>
            </a:r>
            <a:r>
              <a:rPr sz="1486" spc="-42" dirty="0">
                <a:solidFill>
                  <a:srgbClr val="929292"/>
                </a:solidFill>
                <a:latin typeface="Arial"/>
                <a:cs typeface="Arial"/>
              </a:rPr>
              <a:t>FSE’17] </a:t>
            </a:r>
            <a:r>
              <a:rPr sz="1486" spc="30" dirty="0">
                <a:solidFill>
                  <a:srgbClr val="929292"/>
                </a:solidFill>
                <a:latin typeface="Arial"/>
                <a:cs typeface="Arial"/>
              </a:rPr>
              <a:t>for</a:t>
            </a:r>
            <a:r>
              <a:rPr sz="1486" spc="73" dirty="0">
                <a:solidFill>
                  <a:srgbClr val="929292"/>
                </a:solidFill>
                <a:latin typeface="Arial"/>
                <a:cs typeface="Arial"/>
              </a:rPr>
              <a:t> </a:t>
            </a:r>
            <a:r>
              <a:rPr sz="1486" spc="3" dirty="0">
                <a:solidFill>
                  <a:srgbClr val="929292"/>
                </a:solidFill>
                <a:latin typeface="Arial"/>
                <a:cs typeface="Arial"/>
              </a:rPr>
              <a:t>AEAD</a:t>
            </a:r>
            <a:endParaRPr sz="1486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51</a:t>
            </a:fld>
            <a:endParaRPr spc="3" dirty="0"/>
          </a:p>
        </p:txBody>
      </p:sp>
      <p:sp>
        <p:nvSpPr>
          <p:cNvPr id="38" name="object 38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0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94" dirty="0"/>
              <a:t>(Non-) </a:t>
            </a:r>
            <a:r>
              <a:rPr spc="-69" dirty="0"/>
              <a:t>Committing</a:t>
            </a:r>
            <a:r>
              <a:rPr spc="-103" dirty="0"/>
              <a:t> </a:t>
            </a:r>
            <a:r>
              <a:rPr spc="-88" dirty="0"/>
              <a:t>AEAD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525424" y="1774858"/>
            <a:ext cx="1524856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91" dirty="0">
                <a:latin typeface="Arial"/>
                <a:cs typeface="Arial"/>
              </a:rPr>
              <a:t>N’  </a:t>
            </a:r>
            <a:r>
              <a:rPr sz="2001" spc="27" dirty="0">
                <a:latin typeface="Arial"/>
                <a:cs typeface="Arial"/>
              </a:rPr>
              <a:t>Ciphertext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C’</a:t>
            </a:r>
            <a:endParaRPr sz="200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00527" y="3628636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146176" y="432291"/>
                </a:moveTo>
                <a:lnTo>
                  <a:pt x="741544" y="432291"/>
                </a:lnTo>
                <a:lnTo>
                  <a:pt x="769288" y="460857"/>
                </a:lnTo>
                <a:lnTo>
                  <a:pt x="800869" y="484854"/>
                </a:lnTo>
                <a:lnTo>
                  <a:pt x="835688" y="503877"/>
                </a:lnTo>
                <a:lnTo>
                  <a:pt x="873147" y="517526"/>
                </a:lnTo>
                <a:lnTo>
                  <a:pt x="912646" y="525397"/>
                </a:lnTo>
                <a:lnTo>
                  <a:pt x="953588" y="527090"/>
                </a:lnTo>
                <a:lnTo>
                  <a:pt x="995374" y="522202"/>
                </a:lnTo>
                <a:lnTo>
                  <a:pt x="1033049" y="511830"/>
                </a:lnTo>
                <a:lnTo>
                  <a:pt x="1067926" y="496460"/>
                </a:lnTo>
                <a:lnTo>
                  <a:pt x="1128000" y="452640"/>
                </a:lnTo>
                <a:lnTo>
                  <a:pt x="1146176" y="432291"/>
                </a:lnTo>
                <a:close/>
              </a:path>
              <a:path w="1207770" h="527684">
                <a:moveTo>
                  <a:pt x="931769" y="0"/>
                </a:moveTo>
                <a:lnTo>
                  <a:pt x="892983" y="4759"/>
                </a:lnTo>
                <a:lnTo>
                  <a:pt x="852483" y="16153"/>
                </a:lnTo>
                <a:lnTo>
                  <a:pt x="815271" y="33310"/>
                </a:lnTo>
                <a:lnTo>
                  <a:pt x="781746" y="55631"/>
                </a:lnTo>
                <a:lnTo>
                  <a:pt x="752309" y="82516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1"/>
                </a:lnTo>
                <a:lnTo>
                  <a:pt x="622954" y="238664"/>
                </a:lnTo>
                <a:lnTo>
                  <a:pt x="48842" y="352269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7"/>
                </a:lnTo>
                <a:lnTo>
                  <a:pt x="255185" y="470127"/>
                </a:lnTo>
                <a:lnTo>
                  <a:pt x="272781" y="451513"/>
                </a:lnTo>
                <a:lnTo>
                  <a:pt x="303887" y="445358"/>
                </a:lnTo>
                <a:lnTo>
                  <a:pt x="380616" y="445358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8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0"/>
                </a:lnTo>
                <a:lnTo>
                  <a:pt x="1205565" y="296017"/>
                </a:lnTo>
                <a:lnTo>
                  <a:pt x="1089682" y="296017"/>
                </a:lnTo>
                <a:lnTo>
                  <a:pt x="1065786" y="295928"/>
                </a:lnTo>
                <a:lnTo>
                  <a:pt x="1044524" y="286994"/>
                </a:lnTo>
                <a:lnTo>
                  <a:pt x="1028167" y="270737"/>
                </a:lnTo>
                <a:lnTo>
                  <a:pt x="1018984" y="248677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4">
                <a:moveTo>
                  <a:pt x="255185" y="470127"/>
                </a:moveTo>
                <a:lnTo>
                  <a:pt x="178220" y="470127"/>
                </a:lnTo>
                <a:lnTo>
                  <a:pt x="232807" y="493799"/>
                </a:lnTo>
                <a:lnTo>
                  <a:pt x="255185" y="470127"/>
                </a:lnTo>
                <a:close/>
              </a:path>
              <a:path w="1207770" h="527684">
                <a:moveTo>
                  <a:pt x="380616" y="445358"/>
                </a:moveTo>
                <a:lnTo>
                  <a:pt x="303887" y="445358"/>
                </a:lnTo>
                <a:lnTo>
                  <a:pt x="358268" y="468972"/>
                </a:lnTo>
                <a:lnTo>
                  <a:pt x="380616" y="445358"/>
                </a:lnTo>
                <a:close/>
              </a:path>
              <a:path w="1207770" h="527684">
                <a:moveTo>
                  <a:pt x="1160065" y="413933"/>
                </a:moveTo>
                <a:lnTo>
                  <a:pt x="657636" y="413933"/>
                </a:lnTo>
                <a:lnTo>
                  <a:pt x="664294" y="447577"/>
                </a:lnTo>
                <a:lnTo>
                  <a:pt x="741544" y="432291"/>
                </a:lnTo>
                <a:lnTo>
                  <a:pt x="1146176" y="432291"/>
                </a:lnTo>
                <a:lnTo>
                  <a:pt x="1152554" y="425150"/>
                </a:lnTo>
                <a:lnTo>
                  <a:pt x="1160065" y="413933"/>
                </a:lnTo>
                <a:close/>
              </a:path>
              <a:path w="1207770" h="527684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4">
                <a:moveTo>
                  <a:pt x="1172051" y="396034"/>
                </a:moveTo>
                <a:lnTo>
                  <a:pt x="559073" y="396034"/>
                </a:lnTo>
                <a:lnTo>
                  <a:pt x="626811" y="420032"/>
                </a:lnTo>
                <a:lnTo>
                  <a:pt x="657636" y="413933"/>
                </a:lnTo>
                <a:lnTo>
                  <a:pt x="1160065" y="413933"/>
                </a:lnTo>
                <a:lnTo>
                  <a:pt x="1172051" y="396034"/>
                </a:lnTo>
                <a:close/>
              </a:path>
              <a:path w="1207770" h="527684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6"/>
                </a:lnTo>
                <a:lnTo>
                  <a:pt x="1127998" y="270477"/>
                </a:lnTo>
                <a:lnTo>
                  <a:pt x="1111741" y="286835"/>
                </a:lnTo>
                <a:lnTo>
                  <a:pt x="1089682" y="296017"/>
                </a:lnTo>
                <a:lnTo>
                  <a:pt x="1205565" y="296017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600526" y="3628635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218440" y="3736564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757789" y="2671888"/>
            <a:ext cx="0" cy="1291122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987"/>
                </a:moveTo>
                <a:lnTo>
                  <a:pt x="0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757789" y="394177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2545514" y="387701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757789" y="331739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2545514" y="325263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 txBox="1"/>
          <p:nvPr/>
        </p:nvSpPr>
        <p:spPr>
          <a:xfrm>
            <a:off x="2745812" y="3101334"/>
            <a:ext cx="2529489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152" dirty="0">
                <a:latin typeface="Arial"/>
                <a:cs typeface="Arial"/>
              </a:rPr>
              <a:t>M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82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  <a:p>
            <a:pPr marL="9242">
              <a:spcBef>
                <a:spcPts val="1931"/>
              </a:spcBef>
            </a:pPr>
            <a:r>
              <a:rPr sz="2486" spc="146" dirty="0">
                <a:latin typeface="Arial"/>
                <a:cs typeface="Arial"/>
              </a:rPr>
              <a:t>M*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73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34865" y="3101334"/>
            <a:ext cx="1229511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  <a:p>
            <a:pPr marL="150175">
              <a:spcBef>
                <a:spcPts val="1931"/>
              </a:spcBef>
            </a:pPr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85320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49" y="285659"/>
                </a:moveTo>
                <a:lnTo>
                  <a:pt x="489848" y="285659"/>
                </a:lnTo>
                <a:lnTo>
                  <a:pt x="516239" y="311248"/>
                </a:lnTo>
                <a:lnTo>
                  <a:pt x="547286" y="330710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49" y="285659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3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8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41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2" y="277853"/>
                </a:lnTo>
                <a:lnTo>
                  <a:pt x="334329" y="277853"/>
                </a:lnTo>
                <a:lnTo>
                  <a:pt x="346108" y="265396"/>
                </a:lnTo>
                <a:lnTo>
                  <a:pt x="364297" y="261797"/>
                </a:lnTo>
                <a:lnTo>
                  <a:pt x="369312" y="261708"/>
                </a:lnTo>
                <a:lnTo>
                  <a:pt x="773487" y="261708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0" y="164368"/>
                </a:lnTo>
                <a:lnTo>
                  <a:pt x="673180" y="148584"/>
                </a:lnTo>
                <a:lnTo>
                  <a:pt x="679081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1" y="117667"/>
                </a:lnTo>
                <a:lnTo>
                  <a:pt x="782343" y="102035"/>
                </a:lnTo>
                <a:lnTo>
                  <a:pt x="762367" y="68606"/>
                </a:lnTo>
                <a:lnTo>
                  <a:pt x="735912" y="40866"/>
                </a:lnTo>
                <a:lnTo>
                  <a:pt x="704208" y="19635"/>
                </a:lnTo>
                <a:lnTo>
                  <a:pt x="668482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3"/>
                </a:moveTo>
                <a:lnTo>
                  <a:pt x="117728" y="310653"/>
                </a:lnTo>
                <a:lnTo>
                  <a:pt x="153787" y="326290"/>
                </a:lnTo>
                <a:lnTo>
                  <a:pt x="168569" y="310653"/>
                </a:lnTo>
                <a:close/>
              </a:path>
              <a:path w="798195" h="348614">
                <a:moveTo>
                  <a:pt x="251428" y="294290"/>
                </a:moveTo>
                <a:lnTo>
                  <a:pt x="200741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9"/>
                </a:lnTo>
                <a:lnTo>
                  <a:pt x="757449" y="285659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9" y="277853"/>
                </a:moveTo>
                <a:lnTo>
                  <a:pt x="283482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4">
                <a:moveTo>
                  <a:pt x="773487" y="261708"/>
                </a:moveTo>
                <a:lnTo>
                  <a:pt x="369312" y="261708"/>
                </a:lnTo>
                <a:lnTo>
                  <a:pt x="414058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7" y="261708"/>
                </a:lnTo>
                <a:close/>
              </a:path>
              <a:path w="798195" h="348614">
                <a:moveTo>
                  <a:pt x="787351" y="117667"/>
                </a:moveTo>
                <a:lnTo>
                  <a:pt x="704393" y="117667"/>
                </a:lnTo>
                <a:lnTo>
                  <a:pt x="720176" y="117726"/>
                </a:lnTo>
                <a:lnTo>
                  <a:pt x="734221" y="123628"/>
                </a:lnTo>
                <a:lnTo>
                  <a:pt x="745027" y="134367"/>
                </a:lnTo>
                <a:lnTo>
                  <a:pt x="750945" y="148584"/>
                </a:lnTo>
                <a:lnTo>
                  <a:pt x="751034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1" y="180406"/>
                </a:lnTo>
                <a:lnTo>
                  <a:pt x="794611" y="140328"/>
                </a:lnTo>
                <a:lnTo>
                  <a:pt x="787351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5185319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5593501" y="320175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57450" y="285659"/>
                </a:moveTo>
                <a:lnTo>
                  <a:pt x="489850" y="285659"/>
                </a:lnTo>
                <a:lnTo>
                  <a:pt x="516239" y="311248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5" y="345052"/>
                </a:lnTo>
                <a:lnTo>
                  <a:pt x="695818" y="332783"/>
                </a:lnTo>
                <a:lnTo>
                  <a:pt x="729246" y="312806"/>
                </a:lnTo>
                <a:lnTo>
                  <a:pt x="756986" y="286351"/>
                </a:lnTo>
                <a:lnTo>
                  <a:pt x="757450" y="285659"/>
                </a:lnTo>
                <a:close/>
              </a:path>
              <a:path w="798195" h="348615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3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10" y="340190"/>
                </a:lnTo>
                <a:lnTo>
                  <a:pt x="99155" y="314264"/>
                </a:lnTo>
                <a:lnTo>
                  <a:pt x="117729" y="310653"/>
                </a:lnTo>
                <a:lnTo>
                  <a:pt x="168570" y="310653"/>
                </a:lnTo>
                <a:lnTo>
                  <a:pt x="180194" y="298356"/>
                </a:lnTo>
                <a:lnTo>
                  <a:pt x="200742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3" y="277853"/>
                </a:lnTo>
                <a:lnTo>
                  <a:pt x="334329" y="277853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3" y="261708"/>
                </a:lnTo>
                <a:lnTo>
                  <a:pt x="773488" y="261708"/>
                </a:lnTo>
                <a:lnTo>
                  <a:pt x="778216" y="254647"/>
                </a:lnTo>
                <a:lnTo>
                  <a:pt x="792113" y="218923"/>
                </a:lnTo>
                <a:lnTo>
                  <a:pt x="795582" y="195639"/>
                </a:lnTo>
                <a:lnTo>
                  <a:pt x="719823" y="195639"/>
                </a:lnTo>
                <a:lnTo>
                  <a:pt x="704037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1" y="164368"/>
                </a:lnTo>
                <a:lnTo>
                  <a:pt x="673181" y="148584"/>
                </a:lnTo>
                <a:lnTo>
                  <a:pt x="679082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5">
                <a:moveTo>
                  <a:pt x="168570" y="310653"/>
                </a:moveTo>
                <a:lnTo>
                  <a:pt x="117729" y="310653"/>
                </a:lnTo>
                <a:lnTo>
                  <a:pt x="153789" y="326290"/>
                </a:lnTo>
                <a:lnTo>
                  <a:pt x="168570" y="310653"/>
                </a:lnTo>
                <a:close/>
              </a:path>
              <a:path w="798195" h="348615">
                <a:moveTo>
                  <a:pt x="251428" y="294290"/>
                </a:moveTo>
                <a:lnTo>
                  <a:pt x="200742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5">
                <a:moveTo>
                  <a:pt x="765571" y="273532"/>
                </a:moveTo>
                <a:lnTo>
                  <a:pt x="434422" y="273532"/>
                </a:lnTo>
                <a:lnTo>
                  <a:pt x="438820" y="295756"/>
                </a:lnTo>
                <a:lnTo>
                  <a:pt x="489850" y="285659"/>
                </a:lnTo>
                <a:lnTo>
                  <a:pt x="757450" y="285659"/>
                </a:lnTo>
                <a:lnTo>
                  <a:pt x="765571" y="273532"/>
                </a:lnTo>
                <a:close/>
              </a:path>
              <a:path w="798195" h="348615">
                <a:moveTo>
                  <a:pt x="334329" y="277853"/>
                </a:moveTo>
                <a:lnTo>
                  <a:pt x="283483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5">
                <a:moveTo>
                  <a:pt x="773488" y="261708"/>
                </a:moveTo>
                <a:lnTo>
                  <a:pt x="369313" y="261708"/>
                </a:lnTo>
                <a:lnTo>
                  <a:pt x="414059" y="277561"/>
                </a:lnTo>
                <a:lnTo>
                  <a:pt x="434422" y="273532"/>
                </a:lnTo>
                <a:lnTo>
                  <a:pt x="765571" y="273532"/>
                </a:lnTo>
                <a:lnTo>
                  <a:pt x="773488" y="261708"/>
                </a:lnTo>
                <a:close/>
              </a:path>
              <a:path w="798195" h="348615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8"/>
                </a:lnTo>
                <a:lnTo>
                  <a:pt x="745028" y="134367"/>
                </a:lnTo>
                <a:lnTo>
                  <a:pt x="750946" y="148584"/>
                </a:lnTo>
                <a:lnTo>
                  <a:pt x="751035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3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8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5762497" y="38430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52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20577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94" dirty="0"/>
              <a:t>(Non-) </a:t>
            </a:r>
            <a:r>
              <a:rPr spc="-69" dirty="0"/>
              <a:t>Committing</a:t>
            </a:r>
            <a:r>
              <a:rPr spc="-103" dirty="0"/>
              <a:t> </a:t>
            </a:r>
            <a:r>
              <a:rPr spc="-88" dirty="0"/>
              <a:t>AEAD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00527" y="3628636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146176" y="432291"/>
                </a:moveTo>
                <a:lnTo>
                  <a:pt x="741544" y="432291"/>
                </a:lnTo>
                <a:lnTo>
                  <a:pt x="769288" y="460857"/>
                </a:lnTo>
                <a:lnTo>
                  <a:pt x="800869" y="484854"/>
                </a:lnTo>
                <a:lnTo>
                  <a:pt x="835688" y="503877"/>
                </a:lnTo>
                <a:lnTo>
                  <a:pt x="873147" y="517526"/>
                </a:lnTo>
                <a:lnTo>
                  <a:pt x="912646" y="525397"/>
                </a:lnTo>
                <a:lnTo>
                  <a:pt x="953588" y="527090"/>
                </a:lnTo>
                <a:lnTo>
                  <a:pt x="995374" y="522202"/>
                </a:lnTo>
                <a:lnTo>
                  <a:pt x="1033049" y="511830"/>
                </a:lnTo>
                <a:lnTo>
                  <a:pt x="1067926" y="496460"/>
                </a:lnTo>
                <a:lnTo>
                  <a:pt x="1128000" y="452640"/>
                </a:lnTo>
                <a:lnTo>
                  <a:pt x="1146176" y="432291"/>
                </a:lnTo>
                <a:close/>
              </a:path>
              <a:path w="1207770" h="527684">
                <a:moveTo>
                  <a:pt x="931769" y="0"/>
                </a:moveTo>
                <a:lnTo>
                  <a:pt x="892983" y="4759"/>
                </a:lnTo>
                <a:lnTo>
                  <a:pt x="852483" y="16153"/>
                </a:lnTo>
                <a:lnTo>
                  <a:pt x="815271" y="33310"/>
                </a:lnTo>
                <a:lnTo>
                  <a:pt x="781746" y="55631"/>
                </a:lnTo>
                <a:lnTo>
                  <a:pt x="752309" y="82516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1"/>
                </a:lnTo>
                <a:lnTo>
                  <a:pt x="622954" y="238664"/>
                </a:lnTo>
                <a:lnTo>
                  <a:pt x="48842" y="352269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7"/>
                </a:lnTo>
                <a:lnTo>
                  <a:pt x="255185" y="470127"/>
                </a:lnTo>
                <a:lnTo>
                  <a:pt x="272781" y="451513"/>
                </a:lnTo>
                <a:lnTo>
                  <a:pt x="303887" y="445358"/>
                </a:lnTo>
                <a:lnTo>
                  <a:pt x="380616" y="445358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8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0"/>
                </a:lnTo>
                <a:lnTo>
                  <a:pt x="1205565" y="296017"/>
                </a:lnTo>
                <a:lnTo>
                  <a:pt x="1089682" y="296017"/>
                </a:lnTo>
                <a:lnTo>
                  <a:pt x="1065786" y="295928"/>
                </a:lnTo>
                <a:lnTo>
                  <a:pt x="1044524" y="286994"/>
                </a:lnTo>
                <a:lnTo>
                  <a:pt x="1028167" y="270737"/>
                </a:lnTo>
                <a:lnTo>
                  <a:pt x="1018984" y="248677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4">
                <a:moveTo>
                  <a:pt x="255185" y="470127"/>
                </a:moveTo>
                <a:lnTo>
                  <a:pt x="178220" y="470127"/>
                </a:lnTo>
                <a:lnTo>
                  <a:pt x="232807" y="493799"/>
                </a:lnTo>
                <a:lnTo>
                  <a:pt x="255185" y="470127"/>
                </a:lnTo>
                <a:close/>
              </a:path>
              <a:path w="1207770" h="527684">
                <a:moveTo>
                  <a:pt x="380616" y="445358"/>
                </a:moveTo>
                <a:lnTo>
                  <a:pt x="303887" y="445358"/>
                </a:lnTo>
                <a:lnTo>
                  <a:pt x="358268" y="468972"/>
                </a:lnTo>
                <a:lnTo>
                  <a:pt x="380616" y="445358"/>
                </a:lnTo>
                <a:close/>
              </a:path>
              <a:path w="1207770" h="527684">
                <a:moveTo>
                  <a:pt x="1160065" y="413933"/>
                </a:moveTo>
                <a:lnTo>
                  <a:pt x="657636" y="413933"/>
                </a:lnTo>
                <a:lnTo>
                  <a:pt x="664294" y="447577"/>
                </a:lnTo>
                <a:lnTo>
                  <a:pt x="741544" y="432291"/>
                </a:lnTo>
                <a:lnTo>
                  <a:pt x="1146176" y="432291"/>
                </a:lnTo>
                <a:lnTo>
                  <a:pt x="1152554" y="425150"/>
                </a:lnTo>
                <a:lnTo>
                  <a:pt x="1160065" y="413933"/>
                </a:lnTo>
                <a:close/>
              </a:path>
              <a:path w="1207770" h="527684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4">
                <a:moveTo>
                  <a:pt x="1172051" y="396034"/>
                </a:moveTo>
                <a:lnTo>
                  <a:pt x="559073" y="396034"/>
                </a:lnTo>
                <a:lnTo>
                  <a:pt x="626811" y="420032"/>
                </a:lnTo>
                <a:lnTo>
                  <a:pt x="657636" y="413933"/>
                </a:lnTo>
                <a:lnTo>
                  <a:pt x="1160065" y="413933"/>
                </a:lnTo>
                <a:lnTo>
                  <a:pt x="1172051" y="396034"/>
                </a:lnTo>
                <a:close/>
              </a:path>
              <a:path w="1207770" h="527684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6"/>
                </a:lnTo>
                <a:lnTo>
                  <a:pt x="1127998" y="270477"/>
                </a:lnTo>
                <a:lnTo>
                  <a:pt x="1111741" y="286835"/>
                </a:lnTo>
                <a:lnTo>
                  <a:pt x="1089682" y="296017"/>
                </a:lnTo>
                <a:lnTo>
                  <a:pt x="1205565" y="296017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00526" y="3628635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218440" y="3736564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757789" y="2671888"/>
            <a:ext cx="0" cy="1291122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987"/>
                </a:moveTo>
                <a:lnTo>
                  <a:pt x="0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757789" y="394177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2545514" y="387701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757789" y="331739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2545514" y="325263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2745812" y="3101334"/>
            <a:ext cx="2529489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152" dirty="0">
                <a:latin typeface="Arial"/>
                <a:cs typeface="Arial"/>
              </a:rPr>
              <a:t>M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82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  <a:p>
            <a:pPr marL="9242">
              <a:spcBef>
                <a:spcPts val="1931"/>
              </a:spcBef>
            </a:pPr>
            <a:r>
              <a:rPr sz="2486" spc="146" dirty="0">
                <a:latin typeface="Arial"/>
                <a:cs typeface="Arial"/>
              </a:rPr>
              <a:t>M*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73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85320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49" y="285659"/>
                </a:moveTo>
                <a:lnTo>
                  <a:pt x="489848" y="285659"/>
                </a:lnTo>
                <a:lnTo>
                  <a:pt x="516239" y="311248"/>
                </a:lnTo>
                <a:lnTo>
                  <a:pt x="547286" y="330710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49" y="285659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3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8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41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2" y="277853"/>
                </a:lnTo>
                <a:lnTo>
                  <a:pt x="334329" y="277853"/>
                </a:lnTo>
                <a:lnTo>
                  <a:pt x="346108" y="265396"/>
                </a:lnTo>
                <a:lnTo>
                  <a:pt x="364297" y="261797"/>
                </a:lnTo>
                <a:lnTo>
                  <a:pt x="369312" y="261708"/>
                </a:lnTo>
                <a:lnTo>
                  <a:pt x="773487" y="261708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0" y="164368"/>
                </a:lnTo>
                <a:lnTo>
                  <a:pt x="673180" y="148584"/>
                </a:lnTo>
                <a:lnTo>
                  <a:pt x="679081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1" y="117667"/>
                </a:lnTo>
                <a:lnTo>
                  <a:pt x="782343" y="102035"/>
                </a:lnTo>
                <a:lnTo>
                  <a:pt x="762367" y="68606"/>
                </a:lnTo>
                <a:lnTo>
                  <a:pt x="735912" y="40866"/>
                </a:lnTo>
                <a:lnTo>
                  <a:pt x="704208" y="19635"/>
                </a:lnTo>
                <a:lnTo>
                  <a:pt x="668482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3"/>
                </a:moveTo>
                <a:lnTo>
                  <a:pt x="117728" y="310653"/>
                </a:lnTo>
                <a:lnTo>
                  <a:pt x="153787" y="326290"/>
                </a:lnTo>
                <a:lnTo>
                  <a:pt x="168569" y="310653"/>
                </a:lnTo>
                <a:close/>
              </a:path>
              <a:path w="798195" h="348614">
                <a:moveTo>
                  <a:pt x="251428" y="294290"/>
                </a:moveTo>
                <a:lnTo>
                  <a:pt x="200741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9"/>
                </a:lnTo>
                <a:lnTo>
                  <a:pt x="757449" y="285659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9" y="277853"/>
                </a:moveTo>
                <a:lnTo>
                  <a:pt x="283482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4">
                <a:moveTo>
                  <a:pt x="773487" y="261708"/>
                </a:moveTo>
                <a:lnTo>
                  <a:pt x="369312" y="261708"/>
                </a:lnTo>
                <a:lnTo>
                  <a:pt x="414058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7" y="261708"/>
                </a:lnTo>
                <a:close/>
              </a:path>
              <a:path w="798195" h="348614">
                <a:moveTo>
                  <a:pt x="787351" y="117667"/>
                </a:moveTo>
                <a:lnTo>
                  <a:pt x="704393" y="117667"/>
                </a:lnTo>
                <a:lnTo>
                  <a:pt x="720176" y="117726"/>
                </a:lnTo>
                <a:lnTo>
                  <a:pt x="734221" y="123628"/>
                </a:lnTo>
                <a:lnTo>
                  <a:pt x="745027" y="134367"/>
                </a:lnTo>
                <a:lnTo>
                  <a:pt x="750945" y="148584"/>
                </a:lnTo>
                <a:lnTo>
                  <a:pt x="751034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1" y="180406"/>
                </a:lnTo>
                <a:lnTo>
                  <a:pt x="794611" y="140328"/>
                </a:lnTo>
                <a:lnTo>
                  <a:pt x="787351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5185319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5593501" y="320175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57450" y="285659"/>
                </a:moveTo>
                <a:lnTo>
                  <a:pt x="489850" y="285659"/>
                </a:lnTo>
                <a:lnTo>
                  <a:pt x="516239" y="311248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5" y="345052"/>
                </a:lnTo>
                <a:lnTo>
                  <a:pt x="695818" y="332783"/>
                </a:lnTo>
                <a:lnTo>
                  <a:pt x="729246" y="312806"/>
                </a:lnTo>
                <a:lnTo>
                  <a:pt x="756986" y="286351"/>
                </a:lnTo>
                <a:lnTo>
                  <a:pt x="757450" y="285659"/>
                </a:lnTo>
                <a:close/>
              </a:path>
              <a:path w="798195" h="348615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3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10" y="340190"/>
                </a:lnTo>
                <a:lnTo>
                  <a:pt x="99155" y="314264"/>
                </a:lnTo>
                <a:lnTo>
                  <a:pt x="117729" y="310653"/>
                </a:lnTo>
                <a:lnTo>
                  <a:pt x="168570" y="310653"/>
                </a:lnTo>
                <a:lnTo>
                  <a:pt x="180194" y="298356"/>
                </a:lnTo>
                <a:lnTo>
                  <a:pt x="200742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3" y="277853"/>
                </a:lnTo>
                <a:lnTo>
                  <a:pt x="334329" y="277853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3" y="261708"/>
                </a:lnTo>
                <a:lnTo>
                  <a:pt x="773488" y="261708"/>
                </a:lnTo>
                <a:lnTo>
                  <a:pt x="778216" y="254647"/>
                </a:lnTo>
                <a:lnTo>
                  <a:pt x="792113" y="218923"/>
                </a:lnTo>
                <a:lnTo>
                  <a:pt x="795582" y="195639"/>
                </a:lnTo>
                <a:lnTo>
                  <a:pt x="719823" y="195639"/>
                </a:lnTo>
                <a:lnTo>
                  <a:pt x="704037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1" y="164368"/>
                </a:lnTo>
                <a:lnTo>
                  <a:pt x="673181" y="148584"/>
                </a:lnTo>
                <a:lnTo>
                  <a:pt x="679082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5">
                <a:moveTo>
                  <a:pt x="168570" y="310653"/>
                </a:moveTo>
                <a:lnTo>
                  <a:pt x="117729" y="310653"/>
                </a:lnTo>
                <a:lnTo>
                  <a:pt x="153789" y="326290"/>
                </a:lnTo>
                <a:lnTo>
                  <a:pt x="168570" y="310653"/>
                </a:lnTo>
                <a:close/>
              </a:path>
              <a:path w="798195" h="348615">
                <a:moveTo>
                  <a:pt x="251428" y="294290"/>
                </a:moveTo>
                <a:lnTo>
                  <a:pt x="200742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5">
                <a:moveTo>
                  <a:pt x="765571" y="273532"/>
                </a:moveTo>
                <a:lnTo>
                  <a:pt x="434422" y="273532"/>
                </a:lnTo>
                <a:lnTo>
                  <a:pt x="438820" y="295756"/>
                </a:lnTo>
                <a:lnTo>
                  <a:pt x="489850" y="285659"/>
                </a:lnTo>
                <a:lnTo>
                  <a:pt x="757450" y="285659"/>
                </a:lnTo>
                <a:lnTo>
                  <a:pt x="765571" y="273532"/>
                </a:lnTo>
                <a:close/>
              </a:path>
              <a:path w="798195" h="348615">
                <a:moveTo>
                  <a:pt x="334329" y="277853"/>
                </a:moveTo>
                <a:lnTo>
                  <a:pt x="283483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5">
                <a:moveTo>
                  <a:pt x="773488" y="261708"/>
                </a:moveTo>
                <a:lnTo>
                  <a:pt x="369313" y="261708"/>
                </a:lnTo>
                <a:lnTo>
                  <a:pt x="414059" y="277561"/>
                </a:lnTo>
                <a:lnTo>
                  <a:pt x="434422" y="273532"/>
                </a:lnTo>
                <a:lnTo>
                  <a:pt x="765571" y="273532"/>
                </a:lnTo>
                <a:lnTo>
                  <a:pt x="773488" y="261708"/>
                </a:lnTo>
                <a:close/>
              </a:path>
              <a:path w="798195" h="348615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8"/>
                </a:lnTo>
                <a:lnTo>
                  <a:pt x="745028" y="134367"/>
                </a:lnTo>
                <a:lnTo>
                  <a:pt x="750946" y="148584"/>
                </a:lnTo>
                <a:lnTo>
                  <a:pt x="751035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3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8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5762497" y="38430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/>
          <p:nvPr/>
        </p:nvSpPr>
        <p:spPr>
          <a:xfrm>
            <a:off x="1224824" y="1280270"/>
            <a:ext cx="1825591" cy="120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4360"/>
              </a:lnSpc>
            </a:pPr>
            <a:r>
              <a:rPr sz="3729" b="1" spc="421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729">
              <a:latin typeface="Verdana"/>
              <a:cs typeface="Verdana"/>
            </a:endParaRPr>
          </a:p>
          <a:p>
            <a:pPr marL="308051">
              <a:lnSpc>
                <a:spcPts val="2286"/>
              </a:lnSpc>
            </a:pPr>
            <a:r>
              <a:rPr sz="2001" spc="27" dirty="0">
                <a:latin typeface="Arial"/>
                <a:cs typeface="Arial"/>
              </a:rPr>
              <a:t>Nonce</a:t>
            </a:r>
            <a:r>
              <a:rPr sz="2001" spc="-49" dirty="0">
                <a:latin typeface="Arial"/>
                <a:cs typeface="Arial"/>
              </a:rPr>
              <a:t> </a:t>
            </a:r>
            <a:r>
              <a:rPr sz="2001" spc="91" dirty="0">
                <a:latin typeface="Arial"/>
                <a:cs typeface="Arial"/>
              </a:rPr>
              <a:t>N’</a:t>
            </a:r>
            <a:endParaRPr sz="2001">
              <a:latin typeface="Arial"/>
              <a:cs typeface="Arial"/>
            </a:endParaRPr>
          </a:p>
          <a:p>
            <a:pPr marL="308051">
              <a:spcBef>
                <a:spcPts val="349"/>
              </a:spcBef>
            </a:pPr>
            <a:r>
              <a:rPr sz="2001" spc="27" dirty="0">
                <a:latin typeface="Arial"/>
                <a:cs typeface="Arial"/>
              </a:rPr>
              <a:t>Ciphertext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C’</a:t>
            </a:r>
            <a:endParaRPr sz="2001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0349174" y="6489579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53</a:t>
            </a:fld>
            <a:endParaRPr spc="3" dirty="0"/>
          </a:p>
        </p:txBody>
      </p:sp>
      <p:sp>
        <p:nvSpPr>
          <p:cNvPr id="35" name="object 20"/>
          <p:cNvSpPr txBox="1"/>
          <p:nvPr/>
        </p:nvSpPr>
        <p:spPr>
          <a:xfrm>
            <a:off x="5734865" y="3101334"/>
            <a:ext cx="1229511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 dirty="0">
              <a:latin typeface="Arial"/>
              <a:cs typeface="Arial"/>
            </a:endParaRPr>
          </a:p>
          <a:p>
            <a:pPr marL="150175">
              <a:spcBef>
                <a:spcPts val="1931"/>
              </a:spcBef>
            </a:pPr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94" dirty="0"/>
              <a:t>(Non-) </a:t>
            </a:r>
            <a:r>
              <a:rPr spc="-69" dirty="0"/>
              <a:t>Committing</a:t>
            </a:r>
            <a:r>
              <a:rPr spc="-103" dirty="0"/>
              <a:t> </a:t>
            </a:r>
            <a:r>
              <a:rPr spc="-88" dirty="0"/>
              <a:t>AEAD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525424" y="1774858"/>
            <a:ext cx="1524856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91" dirty="0">
                <a:latin typeface="Arial"/>
                <a:cs typeface="Arial"/>
              </a:rPr>
              <a:t>N’  </a:t>
            </a:r>
            <a:r>
              <a:rPr sz="2001" spc="27" dirty="0">
                <a:latin typeface="Arial"/>
                <a:cs typeface="Arial"/>
              </a:rPr>
              <a:t>Ciphertext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C’</a:t>
            </a:r>
            <a:endParaRPr sz="200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1785" y="2504987"/>
            <a:ext cx="191261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112" dirty="0">
                <a:latin typeface="Arial"/>
                <a:cs typeface="Arial"/>
              </a:rPr>
              <a:t>M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236" dirty="0">
                <a:latin typeface="Tahoma"/>
                <a:cs typeface="Tahoma"/>
              </a:rPr>
              <a:t> </a:t>
            </a:r>
            <a:r>
              <a:rPr sz="2001" spc="-21" dirty="0">
                <a:latin typeface="Arial"/>
                <a:cs typeface="Arial"/>
              </a:rPr>
              <a:t>AEAD.Dec(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3634" y="2504987"/>
            <a:ext cx="87255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61" dirty="0">
                <a:latin typeface="Arial"/>
                <a:cs typeface="Arial"/>
              </a:rPr>
              <a:t>N’,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36" dirty="0">
                <a:latin typeface="Arial"/>
                <a:cs typeface="Arial"/>
              </a:rPr>
              <a:t>C’)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3333" y="2319098"/>
            <a:ext cx="2328100" cy="0"/>
          </a:xfrm>
          <a:custGeom>
            <a:avLst/>
            <a:gdLst/>
            <a:ahLst/>
            <a:cxnLst/>
            <a:rect l="l" t="t" r="r" b="b"/>
            <a:pathLst>
              <a:path w="3839209">
                <a:moveTo>
                  <a:pt x="0" y="0"/>
                </a:moveTo>
                <a:lnTo>
                  <a:pt x="3812499" y="0"/>
                </a:lnTo>
                <a:lnTo>
                  <a:pt x="3838676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405236" y="2254333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4809654" y="1859363"/>
            <a:ext cx="1002708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b="1" spc="121" dirty="0">
                <a:latin typeface="Arial"/>
                <a:cs typeface="Arial"/>
              </a:rPr>
              <a:t>N’ </a:t>
            </a:r>
            <a:r>
              <a:rPr sz="2486" b="1" spc="-143" dirty="0">
                <a:latin typeface="Arial"/>
                <a:cs typeface="Arial"/>
              </a:rPr>
              <a:t>||</a:t>
            </a:r>
            <a:r>
              <a:rPr sz="2486" b="1" spc="-79" dirty="0">
                <a:latin typeface="Arial"/>
                <a:cs typeface="Arial"/>
              </a:rPr>
              <a:t> </a:t>
            </a:r>
            <a:r>
              <a:rPr sz="2486" b="1" spc="-18" dirty="0">
                <a:latin typeface="Arial"/>
                <a:cs typeface="Arial"/>
              </a:rPr>
              <a:t>C’</a:t>
            </a:r>
            <a:endParaRPr sz="2486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107390" y="2480796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57451" y="285659"/>
                </a:moveTo>
                <a:lnTo>
                  <a:pt x="489848" y="285659"/>
                </a:lnTo>
                <a:lnTo>
                  <a:pt x="516238" y="311248"/>
                </a:lnTo>
                <a:lnTo>
                  <a:pt x="547286" y="330710"/>
                </a:lnTo>
                <a:lnTo>
                  <a:pt x="581908" y="343317"/>
                </a:lnTo>
                <a:lnTo>
                  <a:pt x="619017" y="348341"/>
                </a:lnTo>
                <a:lnTo>
                  <a:pt x="657529" y="345052"/>
                </a:lnTo>
                <a:lnTo>
                  <a:pt x="695821" y="332783"/>
                </a:lnTo>
                <a:lnTo>
                  <a:pt x="729248" y="312807"/>
                </a:lnTo>
                <a:lnTo>
                  <a:pt x="756987" y="286352"/>
                </a:lnTo>
                <a:lnTo>
                  <a:pt x="757451" y="285659"/>
                </a:lnTo>
                <a:close/>
              </a:path>
              <a:path w="798194" h="348614">
                <a:moveTo>
                  <a:pt x="629966" y="0"/>
                </a:moveTo>
                <a:lnTo>
                  <a:pt x="589887" y="3240"/>
                </a:lnTo>
                <a:lnTo>
                  <a:pt x="553026" y="14865"/>
                </a:lnTo>
                <a:lnTo>
                  <a:pt x="493416" y="58484"/>
                </a:lnTo>
                <a:lnTo>
                  <a:pt x="457462" y="122016"/>
                </a:lnTo>
                <a:lnTo>
                  <a:pt x="406437" y="132114"/>
                </a:lnTo>
                <a:lnTo>
                  <a:pt x="411516" y="157753"/>
                </a:lnTo>
                <a:lnTo>
                  <a:pt x="32260" y="232798"/>
                </a:lnTo>
                <a:lnTo>
                  <a:pt x="0" y="297630"/>
                </a:lnTo>
                <a:lnTo>
                  <a:pt x="50302" y="323931"/>
                </a:lnTo>
                <a:lnTo>
                  <a:pt x="80604" y="340190"/>
                </a:lnTo>
                <a:lnTo>
                  <a:pt x="99159" y="314264"/>
                </a:lnTo>
                <a:lnTo>
                  <a:pt x="117724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37" y="294290"/>
                </a:lnTo>
                <a:lnTo>
                  <a:pt x="251429" y="294290"/>
                </a:lnTo>
                <a:lnTo>
                  <a:pt x="263185" y="281871"/>
                </a:lnTo>
                <a:lnTo>
                  <a:pt x="283478" y="277854"/>
                </a:lnTo>
                <a:lnTo>
                  <a:pt x="334325" y="277854"/>
                </a:lnTo>
                <a:lnTo>
                  <a:pt x="346104" y="265397"/>
                </a:lnTo>
                <a:lnTo>
                  <a:pt x="364303" y="261797"/>
                </a:lnTo>
                <a:lnTo>
                  <a:pt x="369308" y="261708"/>
                </a:lnTo>
                <a:lnTo>
                  <a:pt x="773489" y="261708"/>
                </a:lnTo>
                <a:lnTo>
                  <a:pt x="778216" y="254648"/>
                </a:lnTo>
                <a:lnTo>
                  <a:pt x="792112" y="218923"/>
                </a:lnTo>
                <a:lnTo>
                  <a:pt x="795582" y="195640"/>
                </a:lnTo>
                <a:lnTo>
                  <a:pt x="719821" y="195640"/>
                </a:lnTo>
                <a:lnTo>
                  <a:pt x="704036" y="195581"/>
                </a:lnTo>
                <a:lnTo>
                  <a:pt x="689992" y="189679"/>
                </a:lnTo>
                <a:lnTo>
                  <a:pt x="679186" y="178940"/>
                </a:lnTo>
                <a:lnTo>
                  <a:pt x="673120" y="164368"/>
                </a:lnTo>
                <a:lnTo>
                  <a:pt x="673181" y="148584"/>
                </a:lnTo>
                <a:lnTo>
                  <a:pt x="679084" y="134539"/>
                </a:lnTo>
                <a:lnTo>
                  <a:pt x="689824" y="123734"/>
                </a:lnTo>
                <a:lnTo>
                  <a:pt x="704397" y="117668"/>
                </a:lnTo>
                <a:lnTo>
                  <a:pt x="787354" y="117668"/>
                </a:lnTo>
                <a:lnTo>
                  <a:pt x="782345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4" h="348614">
                <a:moveTo>
                  <a:pt x="168569" y="310653"/>
                </a:moveTo>
                <a:lnTo>
                  <a:pt x="117724" y="310653"/>
                </a:lnTo>
                <a:lnTo>
                  <a:pt x="153785" y="326291"/>
                </a:lnTo>
                <a:lnTo>
                  <a:pt x="168569" y="310653"/>
                </a:lnTo>
                <a:close/>
              </a:path>
              <a:path w="798194" h="348614">
                <a:moveTo>
                  <a:pt x="251429" y="294290"/>
                </a:moveTo>
                <a:lnTo>
                  <a:pt x="200737" y="294290"/>
                </a:lnTo>
                <a:lnTo>
                  <a:pt x="236662" y="309890"/>
                </a:lnTo>
                <a:lnTo>
                  <a:pt x="251429" y="294290"/>
                </a:lnTo>
                <a:close/>
              </a:path>
              <a:path w="798194" h="348614">
                <a:moveTo>
                  <a:pt x="765572" y="273532"/>
                </a:moveTo>
                <a:lnTo>
                  <a:pt x="434426" y="273532"/>
                </a:lnTo>
                <a:lnTo>
                  <a:pt x="438824" y="295757"/>
                </a:lnTo>
                <a:lnTo>
                  <a:pt x="489848" y="285659"/>
                </a:lnTo>
                <a:lnTo>
                  <a:pt x="757451" y="285659"/>
                </a:lnTo>
                <a:lnTo>
                  <a:pt x="765572" y="273532"/>
                </a:lnTo>
                <a:close/>
              </a:path>
              <a:path w="798194" h="348614">
                <a:moveTo>
                  <a:pt x="334325" y="277854"/>
                </a:moveTo>
                <a:lnTo>
                  <a:pt x="283478" y="277854"/>
                </a:lnTo>
                <a:lnTo>
                  <a:pt x="319540" y="293491"/>
                </a:lnTo>
                <a:lnTo>
                  <a:pt x="334325" y="277854"/>
                </a:lnTo>
                <a:close/>
              </a:path>
              <a:path w="798194" h="348614">
                <a:moveTo>
                  <a:pt x="773489" y="261708"/>
                </a:moveTo>
                <a:lnTo>
                  <a:pt x="369308" y="261708"/>
                </a:lnTo>
                <a:lnTo>
                  <a:pt x="414060" y="277561"/>
                </a:lnTo>
                <a:lnTo>
                  <a:pt x="434426" y="273532"/>
                </a:lnTo>
                <a:lnTo>
                  <a:pt x="765572" y="273532"/>
                </a:lnTo>
                <a:lnTo>
                  <a:pt x="773489" y="261708"/>
                </a:lnTo>
                <a:close/>
              </a:path>
              <a:path w="798194" h="348614">
                <a:moveTo>
                  <a:pt x="787354" y="117668"/>
                </a:moveTo>
                <a:lnTo>
                  <a:pt x="704397" y="117668"/>
                </a:lnTo>
                <a:lnTo>
                  <a:pt x="720181" y="117727"/>
                </a:lnTo>
                <a:lnTo>
                  <a:pt x="734226" y="123628"/>
                </a:lnTo>
                <a:lnTo>
                  <a:pt x="745031" y="134367"/>
                </a:lnTo>
                <a:lnTo>
                  <a:pt x="750949" y="148584"/>
                </a:lnTo>
                <a:lnTo>
                  <a:pt x="751037" y="164724"/>
                </a:lnTo>
                <a:lnTo>
                  <a:pt x="745134" y="178769"/>
                </a:lnTo>
                <a:lnTo>
                  <a:pt x="734393" y="189574"/>
                </a:lnTo>
                <a:lnTo>
                  <a:pt x="719821" y="195640"/>
                </a:lnTo>
                <a:lnTo>
                  <a:pt x="795582" y="195640"/>
                </a:lnTo>
                <a:lnTo>
                  <a:pt x="797852" y="180407"/>
                </a:lnTo>
                <a:lnTo>
                  <a:pt x="794614" y="140328"/>
                </a:lnTo>
                <a:lnTo>
                  <a:pt x="787354" y="117668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107391" y="2480796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515572" y="2552149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600527" y="3628636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146176" y="432291"/>
                </a:moveTo>
                <a:lnTo>
                  <a:pt x="741544" y="432291"/>
                </a:lnTo>
                <a:lnTo>
                  <a:pt x="769288" y="460857"/>
                </a:lnTo>
                <a:lnTo>
                  <a:pt x="800869" y="484854"/>
                </a:lnTo>
                <a:lnTo>
                  <a:pt x="835688" y="503877"/>
                </a:lnTo>
                <a:lnTo>
                  <a:pt x="873147" y="517526"/>
                </a:lnTo>
                <a:lnTo>
                  <a:pt x="912646" y="525397"/>
                </a:lnTo>
                <a:lnTo>
                  <a:pt x="953588" y="527090"/>
                </a:lnTo>
                <a:lnTo>
                  <a:pt x="995374" y="522202"/>
                </a:lnTo>
                <a:lnTo>
                  <a:pt x="1033049" y="511830"/>
                </a:lnTo>
                <a:lnTo>
                  <a:pt x="1067926" y="496460"/>
                </a:lnTo>
                <a:lnTo>
                  <a:pt x="1128000" y="452640"/>
                </a:lnTo>
                <a:lnTo>
                  <a:pt x="1146176" y="432291"/>
                </a:lnTo>
                <a:close/>
              </a:path>
              <a:path w="1207770" h="527684">
                <a:moveTo>
                  <a:pt x="931769" y="0"/>
                </a:moveTo>
                <a:lnTo>
                  <a:pt x="892983" y="4759"/>
                </a:lnTo>
                <a:lnTo>
                  <a:pt x="852483" y="16153"/>
                </a:lnTo>
                <a:lnTo>
                  <a:pt x="815271" y="33310"/>
                </a:lnTo>
                <a:lnTo>
                  <a:pt x="781746" y="55631"/>
                </a:lnTo>
                <a:lnTo>
                  <a:pt x="752309" y="82516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1"/>
                </a:lnTo>
                <a:lnTo>
                  <a:pt x="622954" y="238664"/>
                </a:lnTo>
                <a:lnTo>
                  <a:pt x="48842" y="352269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7"/>
                </a:lnTo>
                <a:lnTo>
                  <a:pt x="255185" y="470127"/>
                </a:lnTo>
                <a:lnTo>
                  <a:pt x="272781" y="451513"/>
                </a:lnTo>
                <a:lnTo>
                  <a:pt x="303887" y="445358"/>
                </a:lnTo>
                <a:lnTo>
                  <a:pt x="380616" y="445358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8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0"/>
                </a:lnTo>
                <a:lnTo>
                  <a:pt x="1205565" y="296017"/>
                </a:lnTo>
                <a:lnTo>
                  <a:pt x="1089682" y="296017"/>
                </a:lnTo>
                <a:lnTo>
                  <a:pt x="1065786" y="295928"/>
                </a:lnTo>
                <a:lnTo>
                  <a:pt x="1044524" y="286994"/>
                </a:lnTo>
                <a:lnTo>
                  <a:pt x="1028167" y="270737"/>
                </a:lnTo>
                <a:lnTo>
                  <a:pt x="1018984" y="248677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4">
                <a:moveTo>
                  <a:pt x="255185" y="470127"/>
                </a:moveTo>
                <a:lnTo>
                  <a:pt x="178220" y="470127"/>
                </a:lnTo>
                <a:lnTo>
                  <a:pt x="232807" y="493799"/>
                </a:lnTo>
                <a:lnTo>
                  <a:pt x="255185" y="470127"/>
                </a:lnTo>
                <a:close/>
              </a:path>
              <a:path w="1207770" h="527684">
                <a:moveTo>
                  <a:pt x="380616" y="445358"/>
                </a:moveTo>
                <a:lnTo>
                  <a:pt x="303887" y="445358"/>
                </a:lnTo>
                <a:lnTo>
                  <a:pt x="358268" y="468972"/>
                </a:lnTo>
                <a:lnTo>
                  <a:pt x="380616" y="445358"/>
                </a:lnTo>
                <a:close/>
              </a:path>
              <a:path w="1207770" h="527684">
                <a:moveTo>
                  <a:pt x="1160065" y="413933"/>
                </a:moveTo>
                <a:lnTo>
                  <a:pt x="657636" y="413933"/>
                </a:lnTo>
                <a:lnTo>
                  <a:pt x="664294" y="447577"/>
                </a:lnTo>
                <a:lnTo>
                  <a:pt x="741544" y="432291"/>
                </a:lnTo>
                <a:lnTo>
                  <a:pt x="1146176" y="432291"/>
                </a:lnTo>
                <a:lnTo>
                  <a:pt x="1152554" y="425150"/>
                </a:lnTo>
                <a:lnTo>
                  <a:pt x="1160065" y="413933"/>
                </a:lnTo>
                <a:close/>
              </a:path>
              <a:path w="1207770" h="527684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4">
                <a:moveTo>
                  <a:pt x="1172051" y="396034"/>
                </a:moveTo>
                <a:lnTo>
                  <a:pt x="559073" y="396034"/>
                </a:lnTo>
                <a:lnTo>
                  <a:pt x="626811" y="420032"/>
                </a:lnTo>
                <a:lnTo>
                  <a:pt x="657636" y="413933"/>
                </a:lnTo>
                <a:lnTo>
                  <a:pt x="1160065" y="413933"/>
                </a:lnTo>
                <a:lnTo>
                  <a:pt x="1172051" y="396034"/>
                </a:lnTo>
                <a:close/>
              </a:path>
              <a:path w="1207770" h="527684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6"/>
                </a:lnTo>
                <a:lnTo>
                  <a:pt x="1127998" y="270477"/>
                </a:lnTo>
                <a:lnTo>
                  <a:pt x="1111741" y="286835"/>
                </a:lnTo>
                <a:lnTo>
                  <a:pt x="1089682" y="296017"/>
                </a:lnTo>
                <a:lnTo>
                  <a:pt x="1205565" y="296017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600526" y="3628635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218440" y="3736564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757789" y="2671888"/>
            <a:ext cx="0" cy="1291122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987"/>
                </a:moveTo>
                <a:lnTo>
                  <a:pt x="0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757789" y="394177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2545514" y="387701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757789" y="331739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2545514" y="325263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 txBox="1"/>
          <p:nvPr/>
        </p:nvSpPr>
        <p:spPr>
          <a:xfrm>
            <a:off x="2745812" y="3101334"/>
            <a:ext cx="2529489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152" dirty="0">
                <a:latin typeface="Arial"/>
                <a:cs typeface="Arial"/>
              </a:rPr>
              <a:t>M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82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  <a:p>
            <a:pPr marL="9242">
              <a:spcBef>
                <a:spcPts val="1931"/>
              </a:spcBef>
            </a:pPr>
            <a:r>
              <a:rPr sz="2486" spc="146" dirty="0">
                <a:latin typeface="Arial"/>
                <a:cs typeface="Arial"/>
              </a:rPr>
              <a:t>M*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73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4865" y="3101334"/>
            <a:ext cx="1229511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  <a:p>
            <a:pPr marL="150175">
              <a:spcBef>
                <a:spcPts val="1931"/>
              </a:spcBef>
            </a:pPr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5320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49" y="285659"/>
                </a:moveTo>
                <a:lnTo>
                  <a:pt x="489848" y="285659"/>
                </a:lnTo>
                <a:lnTo>
                  <a:pt x="516239" y="311248"/>
                </a:lnTo>
                <a:lnTo>
                  <a:pt x="547286" y="330710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49" y="285659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3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8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41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2" y="277853"/>
                </a:lnTo>
                <a:lnTo>
                  <a:pt x="334329" y="277853"/>
                </a:lnTo>
                <a:lnTo>
                  <a:pt x="346108" y="265396"/>
                </a:lnTo>
                <a:lnTo>
                  <a:pt x="364297" y="261797"/>
                </a:lnTo>
                <a:lnTo>
                  <a:pt x="369312" y="261708"/>
                </a:lnTo>
                <a:lnTo>
                  <a:pt x="773487" y="261708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0" y="164368"/>
                </a:lnTo>
                <a:lnTo>
                  <a:pt x="673180" y="148584"/>
                </a:lnTo>
                <a:lnTo>
                  <a:pt x="679081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1" y="117667"/>
                </a:lnTo>
                <a:lnTo>
                  <a:pt x="782343" y="102035"/>
                </a:lnTo>
                <a:lnTo>
                  <a:pt x="762367" y="68606"/>
                </a:lnTo>
                <a:lnTo>
                  <a:pt x="735912" y="40866"/>
                </a:lnTo>
                <a:lnTo>
                  <a:pt x="704208" y="19635"/>
                </a:lnTo>
                <a:lnTo>
                  <a:pt x="668482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3"/>
                </a:moveTo>
                <a:lnTo>
                  <a:pt x="117728" y="310653"/>
                </a:lnTo>
                <a:lnTo>
                  <a:pt x="153787" y="326290"/>
                </a:lnTo>
                <a:lnTo>
                  <a:pt x="168569" y="310653"/>
                </a:lnTo>
                <a:close/>
              </a:path>
              <a:path w="798195" h="348614">
                <a:moveTo>
                  <a:pt x="251428" y="294290"/>
                </a:moveTo>
                <a:lnTo>
                  <a:pt x="200741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9"/>
                </a:lnTo>
                <a:lnTo>
                  <a:pt x="757449" y="285659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9" y="277853"/>
                </a:moveTo>
                <a:lnTo>
                  <a:pt x="283482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4">
                <a:moveTo>
                  <a:pt x="773487" y="261708"/>
                </a:moveTo>
                <a:lnTo>
                  <a:pt x="369312" y="261708"/>
                </a:lnTo>
                <a:lnTo>
                  <a:pt x="414058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7" y="261708"/>
                </a:lnTo>
                <a:close/>
              </a:path>
              <a:path w="798195" h="348614">
                <a:moveTo>
                  <a:pt x="787351" y="117667"/>
                </a:moveTo>
                <a:lnTo>
                  <a:pt x="704393" y="117667"/>
                </a:lnTo>
                <a:lnTo>
                  <a:pt x="720176" y="117726"/>
                </a:lnTo>
                <a:lnTo>
                  <a:pt x="734221" y="123628"/>
                </a:lnTo>
                <a:lnTo>
                  <a:pt x="745027" y="134367"/>
                </a:lnTo>
                <a:lnTo>
                  <a:pt x="750945" y="148584"/>
                </a:lnTo>
                <a:lnTo>
                  <a:pt x="751034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1" y="180406"/>
                </a:lnTo>
                <a:lnTo>
                  <a:pt x="794611" y="140328"/>
                </a:lnTo>
                <a:lnTo>
                  <a:pt x="787351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85319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5593501" y="320175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57450" y="285659"/>
                </a:moveTo>
                <a:lnTo>
                  <a:pt x="489850" y="285659"/>
                </a:lnTo>
                <a:lnTo>
                  <a:pt x="516239" y="311248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5" y="345052"/>
                </a:lnTo>
                <a:lnTo>
                  <a:pt x="695818" y="332783"/>
                </a:lnTo>
                <a:lnTo>
                  <a:pt x="729246" y="312806"/>
                </a:lnTo>
                <a:lnTo>
                  <a:pt x="756986" y="286351"/>
                </a:lnTo>
                <a:lnTo>
                  <a:pt x="757450" y="285659"/>
                </a:lnTo>
                <a:close/>
              </a:path>
              <a:path w="798195" h="348615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3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10" y="340190"/>
                </a:lnTo>
                <a:lnTo>
                  <a:pt x="99155" y="314264"/>
                </a:lnTo>
                <a:lnTo>
                  <a:pt x="117729" y="310653"/>
                </a:lnTo>
                <a:lnTo>
                  <a:pt x="168570" y="310653"/>
                </a:lnTo>
                <a:lnTo>
                  <a:pt x="180194" y="298356"/>
                </a:lnTo>
                <a:lnTo>
                  <a:pt x="200742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3" y="277853"/>
                </a:lnTo>
                <a:lnTo>
                  <a:pt x="334329" y="277853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3" y="261708"/>
                </a:lnTo>
                <a:lnTo>
                  <a:pt x="773488" y="261708"/>
                </a:lnTo>
                <a:lnTo>
                  <a:pt x="778216" y="254647"/>
                </a:lnTo>
                <a:lnTo>
                  <a:pt x="792113" y="218923"/>
                </a:lnTo>
                <a:lnTo>
                  <a:pt x="795582" y="195639"/>
                </a:lnTo>
                <a:lnTo>
                  <a:pt x="719823" y="195639"/>
                </a:lnTo>
                <a:lnTo>
                  <a:pt x="704037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1" y="164368"/>
                </a:lnTo>
                <a:lnTo>
                  <a:pt x="673181" y="148584"/>
                </a:lnTo>
                <a:lnTo>
                  <a:pt x="679082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5">
                <a:moveTo>
                  <a:pt x="168570" y="310653"/>
                </a:moveTo>
                <a:lnTo>
                  <a:pt x="117729" y="310653"/>
                </a:lnTo>
                <a:lnTo>
                  <a:pt x="153789" y="326290"/>
                </a:lnTo>
                <a:lnTo>
                  <a:pt x="168570" y="310653"/>
                </a:lnTo>
                <a:close/>
              </a:path>
              <a:path w="798195" h="348615">
                <a:moveTo>
                  <a:pt x="251428" y="294290"/>
                </a:moveTo>
                <a:lnTo>
                  <a:pt x="200742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5">
                <a:moveTo>
                  <a:pt x="765571" y="273532"/>
                </a:moveTo>
                <a:lnTo>
                  <a:pt x="434422" y="273532"/>
                </a:lnTo>
                <a:lnTo>
                  <a:pt x="438820" y="295756"/>
                </a:lnTo>
                <a:lnTo>
                  <a:pt x="489850" y="285659"/>
                </a:lnTo>
                <a:lnTo>
                  <a:pt x="757450" y="285659"/>
                </a:lnTo>
                <a:lnTo>
                  <a:pt x="765571" y="273532"/>
                </a:lnTo>
                <a:close/>
              </a:path>
              <a:path w="798195" h="348615">
                <a:moveTo>
                  <a:pt x="334329" y="277853"/>
                </a:moveTo>
                <a:lnTo>
                  <a:pt x="283483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5">
                <a:moveTo>
                  <a:pt x="773488" y="261708"/>
                </a:moveTo>
                <a:lnTo>
                  <a:pt x="369313" y="261708"/>
                </a:lnTo>
                <a:lnTo>
                  <a:pt x="414059" y="277561"/>
                </a:lnTo>
                <a:lnTo>
                  <a:pt x="434422" y="273532"/>
                </a:lnTo>
                <a:lnTo>
                  <a:pt x="765571" y="273532"/>
                </a:lnTo>
                <a:lnTo>
                  <a:pt x="773488" y="261708"/>
                </a:lnTo>
                <a:close/>
              </a:path>
              <a:path w="798195" h="348615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8"/>
                </a:lnTo>
                <a:lnTo>
                  <a:pt x="745028" y="134367"/>
                </a:lnTo>
                <a:lnTo>
                  <a:pt x="750946" y="148584"/>
                </a:lnTo>
                <a:lnTo>
                  <a:pt x="751035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3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8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5762497" y="38430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 txBox="1"/>
          <p:nvPr/>
        </p:nvSpPr>
        <p:spPr>
          <a:xfrm>
            <a:off x="1224824" y="1280270"/>
            <a:ext cx="361576" cy="57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729" b="1" spc="421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729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10400260" y="65234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54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11903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94" dirty="0"/>
              <a:t>(Non-) </a:t>
            </a:r>
            <a:r>
              <a:rPr spc="-69" dirty="0"/>
              <a:t>Committing</a:t>
            </a:r>
            <a:r>
              <a:rPr spc="-103" dirty="0"/>
              <a:t> </a:t>
            </a:r>
            <a:r>
              <a:rPr spc="-88" dirty="0"/>
              <a:t>AEAD</a:t>
            </a:r>
          </a:p>
        </p:txBody>
      </p:sp>
      <p:sp>
        <p:nvSpPr>
          <p:cNvPr id="3" name="object 3"/>
          <p:cNvSpPr/>
          <p:nvPr/>
        </p:nvSpPr>
        <p:spPr>
          <a:xfrm>
            <a:off x="666468" y="1665907"/>
            <a:ext cx="597620" cy="597620"/>
          </a:xfrm>
          <a:custGeom>
            <a:avLst/>
            <a:gdLst/>
            <a:ahLst/>
            <a:cxnLst/>
            <a:rect l="l" t="t" r="r" b="b"/>
            <a:pathLst>
              <a:path w="985519" h="985520">
                <a:moveTo>
                  <a:pt x="492634" y="0"/>
                </a:moveTo>
                <a:lnTo>
                  <a:pt x="417228" y="5771"/>
                </a:lnTo>
                <a:lnTo>
                  <a:pt x="343255" y="23086"/>
                </a:lnTo>
                <a:lnTo>
                  <a:pt x="307255" y="36072"/>
                </a:lnTo>
                <a:lnTo>
                  <a:pt x="272152" y="51944"/>
                </a:lnTo>
                <a:lnTo>
                  <a:pt x="238124" y="70701"/>
                </a:lnTo>
                <a:lnTo>
                  <a:pt x="205351" y="92345"/>
                </a:lnTo>
                <a:lnTo>
                  <a:pt x="174013" y="116874"/>
                </a:lnTo>
                <a:lnTo>
                  <a:pt x="144289" y="144289"/>
                </a:lnTo>
                <a:lnTo>
                  <a:pt x="116874" y="174013"/>
                </a:lnTo>
                <a:lnTo>
                  <a:pt x="92345" y="205351"/>
                </a:lnTo>
                <a:lnTo>
                  <a:pt x="70701" y="238124"/>
                </a:lnTo>
                <a:lnTo>
                  <a:pt x="51944" y="272152"/>
                </a:lnTo>
                <a:lnTo>
                  <a:pt x="36072" y="307255"/>
                </a:lnTo>
                <a:lnTo>
                  <a:pt x="23086" y="343255"/>
                </a:lnTo>
                <a:lnTo>
                  <a:pt x="5771" y="417228"/>
                </a:lnTo>
                <a:lnTo>
                  <a:pt x="0" y="492634"/>
                </a:lnTo>
                <a:lnTo>
                  <a:pt x="1442" y="530427"/>
                </a:lnTo>
                <a:lnTo>
                  <a:pt x="12986" y="605296"/>
                </a:lnTo>
                <a:lnTo>
                  <a:pt x="36072" y="678013"/>
                </a:lnTo>
                <a:lnTo>
                  <a:pt x="51944" y="713117"/>
                </a:lnTo>
                <a:lnTo>
                  <a:pt x="70701" y="747144"/>
                </a:lnTo>
                <a:lnTo>
                  <a:pt x="92345" y="779917"/>
                </a:lnTo>
                <a:lnTo>
                  <a:pt x="116874" y="811255"/>
                </a:lnTo>
                <a:lnTo>
                  <a:pt x="144289" y="840980"/>
                </a:lnTo>
                <a:lnTo>
                  <a:pt x="174013" y="868395"/>
                </a:lnTo>
                <a:lnTo>
                  <a:pt x="205351" y="892924"/>
                </a:lnTo>
                <a:lnTo>
                  <a:pt x="238124" y="914567"/>
                </a:lnTo>
                <a:lnTo>
                  <a:pt x="272152" y="933325"/>
                </a:lnTo>
                <a:lnTo>
                  <a:pt x="307255" y="949197"/>
                </a:lnTo>
                <a:lnTo>
                  <a:pt x="343255" y="962183"/>
                </a:lnTo>
                <a:lnTo>
                  <a:pt x="417228" y="979497"/>
                </a:lnTo>
                <a:lnTo>
                  <a:pt x="492634" y="985269"/>
                </a:lnTo>
                <a:lnTo>
                  <a:pt x="530427" y="983826"/>
                </a:lnTo>
                <a:lnTo>
                  <a:pt x="605296" y="972283"/>
                </a:lnTo>
                <a:lnTo>
                  <a:pt x="678013" y="949197"/>
                </a:lnTo>
                <a:lnTo>
                  <a:pt x="713117" y="933325"/>
                </a:lnTo>
                <a:lnTo>
                  <a:pt x="747144" y="914567"/>
                </a:lnTo>
                <a:lnTo>
                  <a:pt x="779917" y="892924"/>
                </a:lnTo>
                <a:lnTo>
                  <a:pt x="811255" y="868395"/>
                </a:lnTo>
                <a:lnTo>
                  <a:pt x="840980" y="840980"/>
                </a:lnTo>
                <a:lnTo>
                  <a:pt x="868395" y="811255"/>
                </a:lnTo>
                <a:lnTo>
                  <a:pt x="892924" y="779917"/>
                </a:lnTo>
                <a:lnTo>
                  <a:pt x="914567" y="747144"/>
                </a:lnTo>
                <a:lnTo>
                  <a:pt x="933325" y="713117"/>
                </a:lnTo>
                <a:lnTo>
                  <a:pt x="949197" y="678013"/>
                </a:lnTo>
                <a:lnTo>
                  <a:pt x="962183" y="642013"/>
                </a:lnTo>
                <a:lnTo>
                  <a:pt x="979497" y="568041"/>
                </a:lnTo>
                <a:lnTo>
                  <a:pt x="985269" y="492634"/>
                </a:lnTo>
                <a:lnTo>
                  <a:pt x="983826" y="454841"/>
                </a:lnTo>
                <a:lnTo>
                  <a:pt x="972283" y="379972"/>
                </a:lnTo>
                <a:lnTo>
                  <a:pt x="949197" y="307255"/>
                </a:lnTo>
                <a:lnTo>
                  <a:pt x="933325" y="272152"/>
                </a:lnTo>
                <a:lnTo>
                  <a:pt x="914567" y="238124"/>
                </a:lnTo>
                <a:lnTo>
                  <a:pt x="892924" y="205351"/>
                </a:lnTo>
                <a:lnTo>
                  <a:pt x="868395" y="174013"/>
                </a:lnTo>
                <a:lnTo>
                  <a:pt x="840980" y="144289"/>
                </a:lnTo>
                <a:lnTo>
                  <a:pt x="811255" y="116874"/>
                </a:lnTo>
                <a:lnTo>
                  <a:pt x="779917" y="92345"/>
                </a:lnTo>
                <a:lnTo>
                  <a:pt x="747144" y="70701"/>
                </a:lnTo>
                <a:lnTo>
                  <a:pt x="713117" y="51944"/>
                </a:lnTo>
                <a:lnTo>
                  <a:pt x="678013" y="36072"/>
                </a:lnTo>
                <a:lnTo>
                  <a:pt x="642013" y="23086"/>
                </a:lnTo>
                <a:lnTo>
                  <a:pt x="568041" y="5771"/>
                </a:lnTo>
                <a:lnTo>
                  <a:pt x="492634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580460" y="2238895"/>
            <a:ext cx="769744" cy="970363"/>
          </a:xfrm>
          <a:custGeom>
            <a:avLst/>
            <a:gdLst/>
            <a:ahLst/>
            <a:cxnLst/>
            <a:rect l="l" t="t" r="r" b="b"/>
            <a:pathLst>
              <a:path w="1269364" h="1600200">
                <a:moveTo>
                  <a:pt x="977969" y="0"/>
                </a:moveTo>
                <a:lnTo>
                  <a:pt x="290966" y="0"/>
                </a:lnTo>
                <a:lnTo>
                  <a:pt x="233065" y="222"/>
                </a:lnTo>
                <a:lnTo>
                  <a:pt x="186371" y="1782"/>
                </a:lnTo>
                <a:lnTo>
                  <a:pt x="120199" y="14258"/>
                </a:lnTo>
                <a:lnTo>
                  <a:pt x="85394" y="31448"/>
                </a:lnTo>
                <a:lnTo>
                  <a:pt x="55485" y="55485"/>
                </a:lnTo>
                <a:lnTo>
                  <a:pt x="31448" y="85394"/>
                </a:lnTo>
                <a:lnTo>
                  <a:pt x="14258" y="120198"/>
                </a:lnTo>
                <a:lnTo>
                  <a:pt x="1782" y="186371"/>
                </a:lnTo>
                <a:lnTo>
                  <a:pt x="222" y="233065"/>
                </a:lnTo>
                <a:lnTo>
                  <a:pt x="0" y="290966"/>
                </a:lnTo>
                <a:lnTo>
                  <a:pt x="0" y="1309237"/>
                </a:lnTo>
                <a:lnTo>
                  <a:pt x="222" y="1367138"/>
                </a:lnTo>
                <a:lnTo>
                  <a:pt x="1782" y="1413833"/>
                </a:lnTo>
                <a:lnTo>
                  <a:pt x="14258" y="1480006"/>
                </a:lnTo>
                <a:lnTo>
                  <a:pt x="31448" y="1514810"/>
                </a:lnTo>
                <a:lnTo>
                  <a:pt x="55485" y="1544719"/>
                </a:lnTo>
                <a:lnTo>
                  <a:pt x="85394" y="1568756"/>
                </a:lnTo>
                <a:lnTo>
                  <a:pt x="120199" y="1585945"/>
                </a:lnTo>
                <a:lnTo>
                  <a:pt x="186371" y="1598422"/>
                </a:lnTo>
                <a:lnTo>
                  <a:pt x="233065" y="1599981"/>
                </a:lnTo>
                <a:lnTo>
                  <a:pt x="290966" y="1600204"/>
                </a:lnTo>
                <a:lnTo>
                  <a:pt x="977969" y="1600204"/>
                </a:lnTo>
                <a:lnTo>
                  <a:pt x="1035870" y="1599981"/>
                </a:lnTo>
                <a:lnTo>
                  <a:pt x="1082564" y="1598422"/>
                </a:lnTo>
                <a:lnTo>
                  <a:pt x="1148737" y="1585945"/>
                </a:lnTo>
                <a:lnTo>
                  <a:pt x="1183541" y="1568756"/>
                </a:lnTo>
                <a:lnTo>
                  <a:pt x="1213450" y="1544719"/>
                </a:lnTo>
                <a:lnTo>
                  <a:pt x="1237488" y="1514810"/>
                </a:lnTo>
                <a:lnTo>
                  <a:pt x="1254677" y="1480006"/>
                </a:lnTo>
                <a:lnTo>
                  <a:pt x="1267153" y="1413833"/>
                </a:lnTo>
                <a:lnTo>
                  <a:pt x="1268713" y="1367138"/>
                </a:lnTo>
                <a:lnTo>
                  <a:pt x="1268935" y="1309237"/>
                </a:lnTo>
                <a:lnTo>
                  <a:pt x="1268935" y="290966"/>
                </a:lnTo>
                <a:lnTo>
                  <a:pt x="1268713" y="233065"/>
                </a:lnTo>
                <a:lnTo>
                  <a:pt x="1267153" y="186371"/>
                </a:lnTo>
                <a:lnTo>
                  <a:pt x="1254677" y="120198"/>
                </a:lnTo>
                <a:lnTo>
                  <a:pt x="1237488" y="85394"/>
                </a:lnTo>
                <a:lnTo>
                  <a:pt x="1213450" y="55485"/>
                </a:lnTo>
                <a:lnTo>
                  <a:pt x="1183541" y="31448"/>
                </a:lnTo>
                <a:lnTo>
                  <a:pt x="1148737" y="14258"/>
                </a:lnTo>
                <a:lnTo>
                  <a:pt x="1082564" y="1782"/>
                </a:lnTo>
                <a:lnTo>
                  <a:pt x="1035870" y="222"/>
                </a:lnTo>
                <a:lnTo>
                  <a:pt x="977969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1525424" y="1774858"/>
            <a:ext cx="1524856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500"/>
              </a:lnSpc>
            </a:pPr>
            <a:r>
              <a:rPr sz="2001" spc="27" dirty="0">
                <a:latin typeface="Arial"/>
                <a:cs typeface="Arial"/>
              </a:rPr>
              <a:t>Nonce </a:t>
            </a:r>
            <a:r>
              <a:rPr sz="2001" spc="91" dirty="0">
                <a:latin typeface="Arial"/>
                <a:cs typeface="Arial"/>
              </a:rPr>
              <a:t>N’  </a:t>
            </a:r>
            <a:r>
              <a:rPr sz="2001" spc="27" dirty="0">
                <a:latin typeface="Arial"/>
                <a:cs typeface="Arial"/>
              </a:rPr>
              <a:t>Ciphertext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8" dirty="0">
                <a:latin typeface="Arial"/>
                <a:cs typeface="Arial"/>
              </a:rPr>
              <a:t>C’</a:t>
            </a:r>
            <a:endParaRPr sz="200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1785" y="2504987"/>
            <a:ext cx="191261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112" dirty="0">
                <a:latin typeface="Arial"/>
                <a:cs typeface="Arial"/>
              </a:rPr>
              <a:t>M </a:t>
            </a:r>
            <a:r>
              <a:rPr sz="2001" spc="-3" dirty="0">
                <a:latin typeface="Tahoma"/>
                <a:cs typeface="Tahoma"/>
              </a:rPr>
              <a:t>←</a:t>
            </a:r>
            <a:r>
              <a:rPr sz="2001" spc="-236" dirty="0">
                <a:latin typeface="Tahoma"/>
                <a:cs typeface="Tahoma"/>
              </a:rPr>
              <a:t> </a:t>
            </a:r>
            <a:r>
              <a:rPr sz="2001" spc="-21" dirty="0">
                <a:latin typeface="Arial"/>
                <a:cs typeface="Arial"/>
              </a:rPr>
              <a:t>AEAD.Dec(</a:t>
            </a:r>
            <a:endParaRPr sz="20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3634" y="2504987"/>
            <a:ext cx="872556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dirty="0">
                <a:latin typeface="Arial"/>
                <a:cs typeface="Arial"/>
              </a:rPr>
              <a:t>, </a:t>
            </a:r>
            <a:r>
              <a:rPr sz="2001" spc="61" dirty="0">
                <a:latin typeface="Arial"/>
                <a:cs typeface="Arial"/>
              </a:rPr>
              <a:t>N’,</a:t>
            </a:r>
            <a:r>
              <a:rPr sz="2001" spc="-58" dirty="0">
                <a:latin typeface="Arial"/>
                <a:cs typeface="Arial"/>
              </a:rPr>
              <a:t> </a:t>
            </a:r>
            <a:r>
              <a:rPr sz="2001" spc="-36" dirty="0">
                <a:latin typeface="Arial"/>
                <a:cs typeface="Arial"/>
              </a:rPr>
              <a:t>C’)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3333" y="2319098"/>
            <a:ext cx="2328100" cy="0"/>
          </a:xfrm>
          <a:custGeom>
            <a:avLst/>
            <a:gdLst/>
            <a:ahLst/>
            <a:cxnLst/>
            <a:rect l="l" t="t" r="r" b="b"/>
            <a:pathLst>
              <a:path w="3839209">
                <a:moveTo>
                  <a:pt x="0" y="0"/>
                </a:moveTo>
                <a:lnTo>
                  <a:pt x="3812499" y="0"/>
                </a:lnTo>
                <a:lnTo>
                  <a:pt x="3838676" y="0"/>
                </a:lnTo>
              </a:path>
            </a:pathLst>
          </a:custGeom>
          <a:ln w="523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6405236" y="2254333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4809654" y="1859363"/>
            <a:ext cx="1002708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b="1" spc="121" dirty="0">
                <a:latin typeface="Arial"/>
                <a:cs typeface="Arial"/>
              </a:rPr>
              <a:t>N’ </a:t>
            </a:r>
            <a:r>
              <a:rPr sz="2486" b="1" spc="-143" dirty="0">
                <a:latin typeface="Arial"/>
                <a:cs typeface="Arial"/>
              </a:rPr>
              <a:t>||</a:t>
            </a:r>
            <a:r>
              <a:rPr sz="2486" b="1" spc="-79" dirty="0">
                <a:latin typeface="Arial"/>
                <a:cs typeface="Arial"/>
              </a:rPr>
              <a:t> </a:t>
            </a:r>
            <a:r>
              <a:rPr sz="2486" b="1" spc="-18" dirty="0">
                <a:latin typeface="Arial"/>
                <a:cs typeface="Arial"/>
              </a:rPr>
              <a:t>C’</a:t>
            </a:r>
            <a:endParaRPr sz="2486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0527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146176" y="432292"/>
                </a:moveTo>
                <a:lnTo>
                  <a:pt x="741544" y="432292"/>
                </a:lnTo>
                <a:lnTo>
                  <a:pt x="769288" y="460858"/>
                </a:lnTo>
                <a:lnTo>
                  <a:pt x="800869" y="484855"/>
                </a:lnTo>
                <a:lnTo>
                  <a:pt x="835688" y="503878"/>
                </a:lnTo>
                <a:lnTo>
                  <a:pt x="873147" y="517526"/>
                </a:lnTo>
                <a:lnTo>
                  <a:pt x="912646" y="525398"/>
                </a:lnTo>
                <a:lnTo>
                  <a:pt x="953588" y="527091"/>
                </a:lnTo>
                <a:lnTo>
                  <a:pt x="995374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8000" y="452641"/>
                </a:lnTo>
                <a:lnTo>
                  <a:pt x="1146176" y="432292"/>
                </a:lnTo>
                <a:close/>
              </a:path>
              <a:path w="1207770" h="527685">
                <a:moveTo>
                  <a:pt x="931769" y="0"/>
                </a:moveTo>
                <a:lnTo>
                  <a:pt x="892983" y="4759"/>
                </a:lnTo>
                <a:lnTo>
                  <a:pt x="852483" y="16154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2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8"/>
                </a:lnTo>
                <a:lnTo>
                  <a:pt x="255184" y="470128"/>
                </a:lnTo>
                <a:lnTo>
                  <a:pt x="272781" y="451514"/>
                </a:lnTo>
                <a:lnTo>
                  <a:pt x="303887" y="445358"/>
                </a:lnTo>
                <a:lnTo>
                  <a:pt x="380617" y="445358"/>
                </a:lnTo>
                <a:lnTo>
                  <a:pt x="398411" y="426557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9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1"/>
                </a:lnTo>
                <a:lnTo>
                  <a:pt x="1205564" y="296018"/>
                </a:lnTo>
                <a:lnTo>
                  <a:pt x="1089682" y="296018"/>
                </a:lnTo>
                <a:lnTo>
                  <a:pt x="1065786" y="295929"/>
                </a:lnTo>
                <a:lnTo>
                  <a:pt x="1044524" y="286995"/>
                </a:lnTo>
                <a:lnTo>
                  <a:pt x="1028167" y="270738"/>
                </a:lnTo>
                <a:lnTo>
                  <a:pt x="1018984" y="248679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5">
                <a:moveTo>
                  <a:pt x="255184" y="470128"/>
                </a:moveTo>
                <a:lnTo>
                  <a:pt x="178220" y="470128"/>
                </a:lnTo>
                <a:lnTo>
                  <a:pt x="232807" y="493799"/>
                </a:lnTo>
                <a:lnTo>
                  <a:pt x="255184" y="470128"/>
                </a:lnTo>
                <a:close/>
              </a:path>
              <a:path w="1207770" h="527685">
                <a:moveTo>
                  <a:pt x="380617" y="445358"/>
                </a:moveTo>
                <a:lnTo>
                  <a:pt x="303887" y="445358"/>
                </a:lnTo>
                <a:lnTo>
                  <a:pt x="358268" y="468973"/>
                </a:lnTo>
                <a:lnTo>
                  <a:pt x="380617" y="445358"/>
                </a:lnTo>
                <a:close/>
              </a:path>
              <a:path w="1207770" h="527685">
                <a:moveTo>
                  <a:pt x="1160066" y="413933"/>
                </a:moveTo>
                <a:lnTo>
                  <a:pt x="657636" y="413933"/>
                </a:lnTo>
                <a:lnTo>
                  <a:pt x="664294" y="447578"/>
                </a:lnTo>
                <a:lnTo>
                  <a:pt x="741544" y="432292"/>
                </a:lnTo>
                <a:lnTo>
                  <a:pt x="1146176" y="432292"/>
                </a:lnTo>
                <a:lnTo>
                  <a:pt x="1152554" y="425150"/>
                </a:lnTo>
                <a:lnTo>
                  <a:pt x="1160066" y="413933"/>
                </a:lnTo>
                <a:close/>
              </a:path>
              <a:path w="1207770" h="527685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5">
                <a:moveTo>
                  <a:pt x="1172051" y="396034"/>
                </a:moveTo>
                <a:lnTo>
                  <a:pt x="559073" y="396034"/>
                </a:lnTo>
                <a:lnTo>
                  <a:pt x="626811" y="420034"/>
                </a:lnTo>
                <a:lnTo>
                  <a:pt x="657636" y="413933"/>
                </a:lnTo>
                <a:lnTo>
                  <a:pt x="1160066" y="413933"/>
                </a:lnTo>
                <a:lnTo>
                  <a:pt x="1172051" y="396034"/>
                </a:lnTo>
                <a:close/>
              </a:path>
              <a:path w="1207770" h="527685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7"/>
                </a:lnTo>
                <a:lnTo>
                  <a:pt x="1127998" y="270478"/>
                </a:lnTo>
                <a:lnTo>
                  <a:pt x="1111741" y="286836"/>
                </a:lnTo>
                <a:lnTo>
                  <a:pt x="1089682" y="296018"/>
                </a:lnTo>
                <a:lnTo>
                  <a:pt x="1205564" y="296018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600526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218440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9107390" y="2480796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57451" y="285659"/>
                </a:moveTo>
                <a:lnTo>
                  <a:pt x="489848" y="285659"/>
                </a:lnTo>
                <a:lnTo>
                  <a:pt x="516238" y="311248"/>
                </a:lnTo>
                <a:lnTo>
                  <a:pt x="547286" y="330710"/>
                </a:lnTo>
                <a:lnTo>
                  <a:pt x="581908" y="343317"/>
                </a:lnTo>
                <a:lnTo>
                  <a:pt x="619017" y="348341"/>
                </a:lnTo>
                <a:lnTo>
                  <a:pt x="657529" y="345052"/>
                </a:lnTo>
                <a:lnTo>
                  <a:pt x="695821" y="332783"/>
                </a:lnTo>
                <a:lnTo>
                  <a:pt x="729248" y="312807"/>
                </a:lnTo>
                <a:lnTo>
                  <a:pt x="756987" y="286352"/>
                </a:lnTo>
                <a:lnTo>
                  <a:pt x="757451" y="285659"/>
                </a:lnTo>
                <a:close/>
              </a:path>
              <a:path w="798194" h="348614">
                <a:moveTo>
                  <a:pt x="629966" y="0"/>
                </a:moveTo>
                <a:lnTo>
                  <a:pt x="589887" y="3240"/>
                </a:lnTo>
                <a:lnTo>
                  <a:pt x="553026" y="14865"/>
                </a:lnTo>
                <a:lnTo>
                  <a:pt x="493416" y="58484"/>
                </a:lnTo>
                <a:lnTo>
                  <a:pt x="457462" y="122016"/>
                </a:lnTo>
                <a:lnTo>
                  <a:pt x="406437" y="132114"/>
                </a:lnTo>
                <a:lnTo>
                  <a:pt x="411516" y="157753"/>
                </a:lnTo>
                <a:lnTo>
                  <a:pt x="32260" y="232798"/>
                </a:lnTo>
                <a:lnTo>
                  <a:pt x="0" y="297630"/>
                </a:lnTo>
                <a:lnTo>
                  <a:pt x="50302" y="323931"/>
                </a:lnTo>
                <a:lnTo>
                  <a:pt x="80604" y="340190"/>
                </a:lnTo>
                <a:lnTo>
                  <a:pt x="99159" y="314264"/>
                </a:lnTo>
                <a:lnTo>
                  <a:pt x="117724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37" y="294290"/>
                </a:lnTo>
                <a:lnTo>
                  <a:pt x="251429" y="294290"/>
                </a:lnTo>
                <a:lnTo>
                  <a:pt x="263185" y="281871"/>
                </a:lnTo>
                <a:lnTo>
                  <a:pt x="283478" y="277854"/>
                </a:lnTo>
                <a:lnTo>
                  <a:pt x="334325" y="277854"/>
                </a:lnTo>
                <a:lnTo>
                  <a:pt x="346104" y="265397"/>
                </a:lnTo>
                <a:lnTo>
                  <a:pt x="364303" y="261797"/>
                </a:lnTo>
                <a:lnTo>
                  <a:pt x="369308" y="261708"/>
                </a:lnTo>
                <a:lnTo>
                  <a:pt x="773489" y="261708"/>
                </a:lnTo>
                <a:lnTo>
                  <a:pt x="778216" y="254648"/>
                </a:lnTo>
                <a:lnTo>
                  <a:pt x="792112" y="218923"/>
                </a:lnTo>
                <a:lnTo>
                  <a:pt x="795582" y="195640"/>
                </a:lnTo>
                <a:lnTo>
                  <a:pt x="719821" y="195640"/>
                </a:lnTo>
                <a:lnTo>
                  <a:pt x="704036" y="195581"/>
                </a:lnTo>
                <a:lnTo>
                  <a:pt x="689992" y="189679"/>
                </a:lnTo>
                <a:lnTo>
                  <a:pt x="679186" y="178940"/>
                </a:lnTo>
                <a:lnTo>
                  <a:pt x="673120" y="164368"/>
                </a:lnTo>
                <a:lnTo>
                  <a:pt x="673181" y="148584"/>
                </a:lnTo>
                <a:lnTo>
                  <a:pt x="679084" y="134539"/>
                </a:lnTo>
                <a:lnTo>
                  <a:pt x="689824" y="123734"/>
                </a:lnTo>
                <a:lnTo>
                  <a:pt x="704397" y="117668"/>
                </a:lnTo>
                <a:lnTo>
                  <a:pt x="787354" y="117668"/>
                </a:lnTo>
                <a:lnTo>
                  <a:pt x="782345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4" h="348614">
                <a:moveTo>
                  <a:pt x="168569" y="310653"/>
                </a:moveTo>
                <a:lnTo>
                  <a:pt x="117724" y="310653"/>
                </a:lnTo>
                <a:lnTo>
                  <a:pt x="153785" y="326291"/>
                </a:lnTo>
                <a:lnTo>
                  <a:pt x="168569" y="310653"/>
                </a:lnTo>
                <a:close/>
              </a:path>
              <a:path w="798194" h="348614">
                <a:moveTo>
                  <a:pt x="251429" y="294290"/>
                </a:moveTo>
                <a:lnTo>
                  <a:pt x="200737" y="294290"/>
                </a:lnTo>
                <a:lnTo>
                  <a:pt x="236662" y="309890"/>
                </a:lnTo>
                <a:lnTo>
                  <a:pt x="251429" y="294290"/>
                </a:lnTo>
                <a:close/>
              </a:path>
              <a:path w="798194" h="348614">
                <a:moveTo>
                  <a:pt x="765572" y="273532"/>
                </a:moveTo>
                <a:lnTo>
                  <a:pt x="434426" y="273532"/>
                </a:lnTo>
                <a:lnTo>
                  <a:pt x="438824" y="295757"/>
                </a:lnTo>
                <a:lnTo>
                  <a:pt x="489848" y="285659"/>
                </a:lnTo>
                <a:lnTo>
                  <a:pt x="757451" y="285659"/>
                </a:lnTo>
                <a:lnTo>
                  <a:pt x="765572" y="273532"/>
                </a:lnTo>
                <a:close/>
              </a:path>
              <a:path w="798194" h="348614">
                <a:moveTo>
                  <a:pt x="334325" y="277854"/>
                </a:moveTo>
                <a:lnTo>
                  <a:pt x="283478" y="277854"/>
                </a:lnTo>
                <a:lnTo>
                  <a:pt x="319540" y="293491"/>
                </a:lnTo>
                <a:lnTo>
                  <a:pt x="334325" y="277854"/>
                </a:lnTo>
                <a:close/>
              </a:path>
              <a:path w="798194" h="348614">
                <a:moveTo>
                  <a:pt x="773489" y="261708"/>
                </a:moveTo>
                <a:lnTo>
                  <a:pt x="369308" y="261708"/>
                </a:lnTo>
                <a:lnTo>
                  <a:pt x="414060" y="277561"/>
                </a:lnTo>
                <a:lnTo>
                  <a:pt x="434426" y="273532"/>
                </a:lnTo>
                <a:lnTo>
                  <a:pt x="765572" y="273532"/>
                </a:lnTo>
                <a:lnTo>
                  <a:pt x="773489" y="261708"/>
                </a:lnTo>
                <a:close/>
              </a:path>
              <a:path w="798194" h="348614">
                <a:moveTo>
                  <a:pt x="787354" y="117668"/>
                </a:moveTo>
                <a:lnTo>
                  <a:pt x="704397" y="117668"/>
                </a:lnTo>
                <a:lnTo>
                  <a:pt x="720181" y="117727"/>
                </a:lnTo>
                <a:lnTo>
                  <a:pt x="734226" y="123628"/>
                </a:lnTo>
                <a:lnTo>
                  <a:pt x="745031" y="134367"/>
                </a:lnTo>
                <a:lnTo>
                  <a:pt x="750949" y="148584"/>
                </a:lnTo>
                <a:lnTo>
                  <a:pt x="751037" y="164724"/>
                </a:lnTo>
                <a:lnTo>
                  <a:pt x="745134" y="178769"/>
                </a:lnTo>
                <a:lnTo>
                  <a:pt x="734393" y="189574"/>
                </a:lnTo>
                <a:lnTo>
                  <a:pt x="719821" y="195640"/>
                </a:lnTo>
                <a:lnTo>
                  <a:pt x="795582" y="195640"/>
                </a:lnTo>
                <a:lnTo>
                  <a:pt x="797852" y="180407"/>
                </a:lnTo>
                <a:lnTo>
                  <a:pt x="794614" y="140328"/>
                </a:lnTo>
                <a:lnTo>
                  <a:pt x="787354" y="117668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107391" y="2480796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4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515572" y="2552149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5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0897552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146173" y="432292"/>
                </a:moveTo>
                <a:lnTo>
                  <a:pt x="741537" y="432292"/>
                </a:lnTo>
                <a:lnTo>
                  <a:pt x="769283" y="460858"/>
                </a:lnTo>
                <a:lnTo>
                  <a:pt x="800865" y="484855"/>
                </a:lnTo>
                <a:lnTo>
                  <a:pt x="835686" y="503878"/>
                </a:lnTo>
                <a:lnTo>
                  <a:pt x="873145" y="517526"/>
                </a:lnTo>
                <a:lnTo>
                  <a:pt x="912645" y="525398"/>
                </a:lnTo>
                <a:lnTo>
                  <a:pt x="953587" y="527091"/>
                </a:lnTo>
                <a:lnTo>
                  <a:pt x="995372" y="522202"/>
                </a:lnTo>
                <a:lnTo>
                  <a:pt x="1033049" y="511831"/>
                </a:lnTo>
                <a:lnTo>
                  <a:pt x="1067926" y="496460"/>
                </a:lnTo>
                <a:lnTo>
                  <a:pt x="1127998" y="452641"/>
                </a:lnTo>
                <a:lnTo>
                  <a:pt x="1146173" y="432292"/>
                </a:lnTo>
                <a:close/>
              </a:path>
              <a:path w="1207769" h="527685">
                <a:moveTo>
                  <a:pt x="931764" y="0"/>
                </a:moveTo>
                <a:lnTo>
                  <a:pt x="892978" y="4759"/>
                </a:lnTo>
                <a:lnTo>
                  <a:pt x="852480" y="16154"/>
                </a:lnTo>
                <a:lnTo>
                  <a:pt x="815268" y="33311"/>
                </a:lnTo>
                <a:lnTo>
                  <a:pt x="781744" y="55632"/>
                </a:lnTo>
                <a:lnTo>
                  <a:pt x="752307" y="82517"/>
                </a:lnTo>
                <a:lnTo>
                  <a:pt x="727357" y="113367"/>
                </a:lnTo>
                <a:lnTo>
                  <a:pt x="707296" y="147583"/>
                </a:lnTo>
                <a:lnTo>
                  <a:pt x="692523" y="184565"/>
                </a:lnTo>
                <a:lnTo>
                  <a:pt x="615269" y="199852"/>
                </a:lnTo>
                <a:lnTo>
                  <a:pt x="622954" y="238664"/>
                </a:lnTo>
                <a:lnTo>
                  <a:pt x="48836" y="352270"/>
                </a:lnTo>
                <a:lnTo>
                  <a:pt x="0" y="450413"/>
                </a:lnTo>
                <a:lnTo>
                  <a:pt x="76144" y="490229"/>
                </a:lnTo>
                <a:lnTo>
                  <a:pt x="122027" y="514841"/>
                </a:lnTo>
                <a:lnTo>
                  <a:pt x="150100" y="475594"/>
                </a:lnTo>
                <a:lnTo>
                  <a:pt x="178214" y="470128"/>
                </a:lnTo>
                <a:lnTo>
                  <a:pt x="255182" y="470128"/>
                </a:lnTo>
                <a:lnTo>
                  <a:pt x="272777" y="451514"/>
                </a:lnTo>
                <a:lnTo>
                  <a:pt x="303886" y="445358"/>
                </a:lnTo>
                <a:lnTo>
                  <a:pt x="380611" y="445358"/>
                </a:lnTo>
                <a:lnTo>
                  <a:pt x="398406" y="426557"/>
                </a:lnTo>
                <a:lnTo>
                  <a:pt x="429138" y="420475"/>
                </a:lnTo>
                <a:lnTo>
                  <a:pt x="506108" y="420475"/>
                </a:lnTo>
                <a:lnTo>
                  <a:pt x="523942" y="401617"/>
                </a:lnTo>
                <a:lnTo>
                  <a:pt x="551480" y="396169"/>
                </a:lnTo>
                <a:lnTo>
                  <a:pt x="559071" y="396034"/>
                </a:lnTo>
                <a:lnTo>
                  <a:pt x="1172048" y="396034"/>
                </a:lnTo>
                <a:lnTo>
                  <a:pt x="1173022" y="394579"/>
                </a:lnTo>
                <a:lnTo>
                  <a:pt x="1189089" y="361406"/>
                </a:lnTo>
                <a:lnTo>
                  <a:pt x="1200430" y="326111"/>
                </a:lnTo>
                <a:lnTo>
                  <a:pt x="1205559" y="296018"/>
                </a:lnTo>
                <a:lnTo>
                  <a:pt x="1089684" y="296018"/>
                </a:lnTo>
                <a:lnTo>
                  <a:pt x="1065784" y="295929"/>
                </a:lnTo>
                <a:lnTo>
                  <a:pt x="1044521" y="286995"/>
                </a:lnTo>
                <a:lnTo>
                  <a:pt x="1028165" y="270738"/>
                </a:lnTo>
                <a:lnTo>
                  <a:pt x="1018984" y="248679"/>
                </a:lnTo>
                <a:lnTo>
                  <a:pt x="1019074" y="224784"/>
                </a:lnTo>
                <a:lnTo>
                  <a:pt x="1028007" y="203522"/>
                </a:lnTo>
                <a:lnTo>
                  <a:pt x="1044264" y="187165"/>
                </a:lnTo>
                <a:lnTo>
                  <a:pt x="1066323" y="177981"/>
                </a:lnTo>
                <a:lnTo>
                  <a:pt x="1193453" y="177981"/>
                </a:lnTo>
                <a:lnTo>
                  <a:pt x="1192525" y="174609"/>
                </a:lnTo>
                <a:lnTo>
                  <a:pt x="1177156" y="139732"/>
                </a:lnTo>
                <a:lnTo>
                  <a:pt x="1133337" y="79659"/>
                </a:lnTo>
                <a:lnTo>
                  <a:pt x="1075276" y="34633"/>
                </a:lnTo>
                <a:lnTo>
                  <a:pt x="1006806" y="7224"/>
                </a:lnTo>
                <a:lnTo>
                  <a:pt x="969867" y="928"/>
                </a:lnTo>
                <a:lnTo>
                  <a:pt x="931764" y="0"/>
                </a:lnTo>
                <a:close/>
              </a:path>
              <a:path w="1207769" h="527685">
                <a:moveTo>
                  <a:pt x="255182" y="470128"/>
                </a:moveTo>
                <a:lnTo>
                  <a:pt x="178214" y="470128"/>
                </a:lnTo>
                <a:lnTo>
                  <a:pt x="232809" y="493799"/>
                </a:lnTo>
                <a:lnTo>
                  <a:pt x="255182" y="470128"/>
                </a:lnTo>
                <a:close/>
              </a:path>
              <a:path w="1207769" h="527685">
                <a:moveTo>
                  <a:pt x="380611" y="445358"/>
                </a:moveTo>
                <a:lnTo>
                  <a:pt x="303886" y="445358"/>
                </a:lnTo>
                <a:lnTo>
                  <a:pt x="358261" y="468973"/>
                </a:lnTo>
                <a:lnTo>
                  <a:pt x="380611" y="445358"/>
                </a:lnTo>
                <a:close/>
              </a:path>
              <a:path w="1207769" h="527685">
                <a:moveTo>
                  <a:pt x="1160063" y="413933"/>
                </a:moveTo>
                <a:lnTo>
                  <a:pt x="657634" y="413933"/>
                </a:lnTo>
                <a:lnTo>
                  <a:pt x="664293" y="447578"/>
                </a:lnTo>
                <a:lnTo>
                  <a:pt x="741537" y="432292"/>
                </a:lnTo>
                <a:lnTo>
                  <a:pt x="1146173" y="432292"/>
                </a:lnTo>
                <a:lnTo>
                  <a:pt x="1152552" y="425150"/>
                </a:lnTo>
                <a:lnTo>
                  <a:pt x="1160063" y="413933"/>
                </a:lnTo>
                <a:close/>
              </a:path>
              <a:path w="1207769" h="527685">
                <a:moveTo>
                  <a:pt x="506108" y="420475"/>
                </a:moveTo>
                <a:lnTo>
                  <a:pt x="429138" y="420475"/>
                </a:lnTo>
                <a:lnTo>
                  <a:pt x="483723" y="444147"/>
                </a:lnTo>
                <a:lnTo>
                  <a:pt x="506108" y="420475"/>
                </a:lnTo>
                <a:close/>
              </a:path>
              <a:path w="1207769" h="527685">
                <a:moveTo>
                  <a:pt x="1172048" y="396034"/>
                </a:moveTo>
                <a:lnTo>
                  <a:pt x="559071" y="396034"/>
                </a:lnTo>
                <a:lnTo>
                  <a:pt x="626808" y="420034"/>
                </a:lnTo>
                <a:lnTo>
                  <a:pt x="657634" y="413933"/>
                </a:lnTo>
                <a:lnTo>
                  <a:pt x="1160063" y="413933"/>
                </a:lnTo>
                <a:lnTo>
                  <a:pt x="1172048" y="396034"/>
                </a:lnTo>
                <a:close/>
              </a:path>
              <a:path w="1207769" h="527685">
                <a:moveTo>
                  <a:pt x="1193453" y="177981"/>
                </a:moveTo>
                <a:lnTo>
                  <a:pt x="1066323" y="177981"/>
                </a:lnTo>
                <a:lnTo>
                  <a:pt x="1090217" y="178071"/>
                </a:lnTo>
                <a:lnTo>
                  <a:pt x="1111477" y="187005"/>
                </a:lnTo>
                <a:lnTo>
                  <a:pt x="1127835" y="203262"/>
                </a:lnTo>
                <a:lnTo>
                  <a:pt x="1137022" y="225321"/>
                </a:lnTo>
                <a:lnTo>
                  <a:pt x="1136931" y="249217"/>
                </a:lnTo>
                <a:lnTo>
                  <a:pt x="1127995" y="270478"/>
                </a:lnTo>
                <a:lnTo>
                  <a:pt x="1111739" y="286836"/>
                </a:lnTo>
                <a:lnTo>
                  <a:pt x="1089684" y="296018"/>
                </a:lnTo>
                <a:lnTo>
                  <a:pt x="1205559" y="296018"/>
                </a:lnTo>
                <a:lnTo>
                  <a:pt x="1206726" y="289172"/>
                </a:lnTo>
                <a:lnTo>
                  <a:pt x="1207654" y="251071"/>
                </a:lnTo>
                <a:lnTo>
                  <a:pt x="1202895" y="212285"/>
                </a:lnTo>
                <a:lnTo>
                  <a:pt x="1193453" y="177981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10897551" y="3268984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69" h="527685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11515465" y="3376912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600527" y="3628636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146176" y="432291"/>
                </a:moveTo>
                <a:lnTo>
                  <a:pt x="741544" y="432291"/>
                </a:lnTo>
                <a:lnTo>
                  <a:pt x="769288" y="460857"/>
                </a:lnTo>
                <a:lnTo>
                  <a:pt x="800869" y="484854"/>
                </a:lnTo>
                <a:lnTo>
                  <a:pt x="835688" y="503877"/>
                </a:lnTo>
                <a:lnTo>
                  <a:pt x="873147" y="517526"/>
                </a:lnTo>
                <a:lnTo>
                  <a:pt x="912646" y="525397"/>
                </a:lnTo>
                <a:lnTo>
                  <a:pt x="953588" y="527090"/>
                </a:lnTo>
                <a:lnTo>
                  <a:pt x="995374" y="522202"/>
                </a:lnTo>
                <a:lnTo>
                  <a:pt x="1033049" y="511830"/>
                </a:lnTo>
                <a:lnTo>
                  <a:pt x="1067926" y="496460"/>
                </a:lnTo>
                <a:lnTo>
                  <a:pt x="1128000" y="452640"/>
                </a:lnTo>
                <a:lnTo>
                  <a:pt x="1146176" y="432291"/>
                </a:lnTo>
                <a:close/>
              </a:path>
              <a:path w="1207770" h="527684">
                <a:moveTo>
                  <a:pt x="931769" y="0"/>
                </a:moveTo>
                <a:lnTo>
                  <a:pt x="892983" y="4759"/>
                </a:lnTo>
                <a:lnTo>
                  <a:pt x="852483" y="16153"/>
                </a:lnTo>
                <a:lnTo>
                  <a:pt x="815271" y="33310"/>
                </a:lnTo>
                <a:lnTo>
                  <a:pt x="781746" y="55631"/>
                </a:lnTo>
                <a:lnTo>
                  <a:pt x="752309" y="82516"/>
                </a:lnTo>
                <a:lnTo>
                  <a:pt x="727359" y="113367"/>
                </a:lnTo>
                <a:lnTo>
                  <a:pt x="707297" y="147583"/>
                </a:lnTo>
                <a:lnTo>
                  <a:pt x="692523" y="184565"/>
                </a:lnTo>
                <a:lnTo>
                  <a:pt x="615273" y="199851"/>
                </a:lnTo>
                <a:lnTo>
                  <a:pt x="622954" y="238664"/>
                </a:lnTo>
                <a:lnTo>
                  <a:pt x="48842" y="352269"/>
                </a:lnTo>
                <a:lnTo>
                  <a:pt x="0" y="450413"/>
                </a:lnTo>
                <a:lnTo>
                  <a:pt x="76141" y="490229"/>
                </a:lnTo>
                <a:lnTo>
                  <a:pt x="122027" y="514841"/>
                </a:lnTo>
                <a:lnTo>
                  <a:pt x="150102" y="475594"/>
                </a:lnTo>
                <a:lnTo>
                  <a:pt x="178220" y="470127"/>
                </a:lnTo>
                <a:lnTo>
                  <a:pt x="255185" y="470127"/>
                </a:lnTo>
                <a:lnTo>
                  <a:pt x="272781" y="451513"/>
                </a:lnTo>
                <a:lnTo>
                  <a:pt x="303887" y="445358"/>
                </a:lnTo>
                <a:lnTo>
                  <a:pt x="380616" y="445358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506114" y="420475"/>
                </a:lnTo>
                <a:lnTo>
                  <a:pt x="523947" y="401617"/>
                </a:lnTo>
                <a:lnTo>
                  <a:pt x="551482" y="396168"/>
                </a:lnTo>
                <a:lnTo>
                  <a:pt x="559073" y="396034"/>
                </a:lnTo>
                <a:lnTo>
                  <a:pt x="1172051" y="396034"/>
                </a:lnTo>
                <a:lnTo>
                  <a:pt x="1173026" y="394579"/>
                </a:lnTo>
                <a:lnTo>
                  <a:pt x="1189093" y="361406"/>
                </a:lnTo>
                <a:lnTo>
                  <a:pt x="1200435" y="326110"/>
                </a:lnTo>
                <a:lnTo>
                  <a:pt x="1205565" y="296017"/>
                </a:lnTo>
                <a:lnTo>
                  <a:pt x="1089682" y="296017"/>
                </a:lnTo>
                <a:lnTo>
                  <a:pt x="1065786" y="295928"/>
                </a:lnTo>
                <a:lnTo>
                  <a:pt x="1044524" y="286994"/>
                </a:lnTo>
                <a:lnTo>
                  <a:pt x="1028167" y="270737"/>
                </a:lnTo>
                <a:lnTo>
                  <a:pt x="1018984" y="248677"/>
                </a:lnTo>
                <a:lnTo>
                  <a:pt x="1019075" y="224784"/>
                </a:lnTo>
                <a:lnTo>
                  <a:pt x="1028008" y="203522"/>
                </a:lnTo>
                <a:lnTo>
                  <a:pt x="1044265" y="187165"/>
                </a:lnTo>
                <a:lnTo>
                  <a:pt x="1066324" y="177981"/>
                </a:lnTo>
                <a:lnTo>
                  <a:pt x="1193458" y="177981"/>
                </a:ln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69871" y="928"/>
                </a:lnTo>
                <a:lnTo>
                  <a:pt x="931769" y="0"/>
                </a:lnTo>
                <a:close/>
              </a:path>
              <a:path w="1207770" h="527684">
                <a:moveTo>
                  <a:pt x="255185" y="470127"/>
                </a:moveTo>
                <a:lnTo>
                  <a:pt x="178220" y="470127"/>
                </a:lnTo>
                <a:lnTo>
                  <a:pt x="232807" y="493799"/>
                </a:lnTo>
                <a:lnTo>
                  <a:pt x="255185" y="470127"/>
                </a:lnTo>
                <a:close/>
              </a:path>
              <a:path w="1207770" h="527684">
                <a:moveTo>
                  <a:pt x="380616" y="445358"/>
                </a:moveTo>
                <a:lnTo>
                  <a:pt x="303887" y="445358"/>
                </a:lnTo>
                <a:lnTo>
                  <a:pt x="358268" y="468972"/>
                </a:lnTo>
                <a:lnTo>
                  <a:pt x="380616" y="445358"/>
                </a:lnTo>
                <a:close/>
              </a:path>
              <a:path w="1207770" h="527684">
                <a:moveTo>
                  <a:pt x="1160065" y="413933"/>
                </a:moveTo>
                <a:lnTo>
                  <a:pt x="657636" y="413933"/>
                </a:lnTo>
                <a:lnTo>
                  <a:pt x="664294" y="447577"/>
                </a:lnTo>
                <a:lnTo>
                  <a:pt x="741544" y="432291"/>
                </a:lnTo>
                <a:lnTo>
                  <a:pt x="1146176" y="432291"/>
                </a:lnTo>
                <a:lnTo>
                  <a:pt x="1152554" y="425150"/>
                </a:lnTo>
                <a:lnTo>
                  <a:pt x="1160065" y="413933"/>
                </a:lnTo>
                <a:close/>
              </a:path>
              <a:path w="1207770" h="527684">
                <a:moveTo>
                  <a:pt x="506114" y="420475"/>
                </a:moveTo>
                <a:lnTo>
                  <a:pt x="429142" y="420475"/>
                </a:lnTo>
                <a:lnTo>
                  <a:pt x="483728" y="444147"/>
                </a:lnTo>
                <a:lnTo>
                  <a:pt x="506114" y="420475"/>
                </a:lnTo>
                <a:close/>
              </a:path>
              <a:path w="1207770" h="527684">
                <a:moveTo>
                  <a:pt x="1172051" y="396034"/>
                </a:moveTo>
                <a:lnTo>
                  <a:pt x="559073" y="396034"/>
                </a:lnTo>
                <a:lnTo>
                  <a:pt x="626811" y="420032"/>
                </a:lnTo>
                <a:lnTo>
                  <a:pt x="657636" y="413933"/>
                </a:lnTo>
                <a:lnTo>
                  <a:pt x="1160065" y="413933"/>
                </a:lnTo>
                <a:lnTo>
                  <a:pt x="1172051" y="396034"/>
                </a:lnTo>
                <a:close/>
              </a:path>
              <a:path w="1207770" h="527684">
                <a:moveTo>
                  <a:pt x="1193458" y="177981"/>
                </a:moveTo>
                <a:lnTo>
                  <a:pt x="1066324" y="177981"/>
                </a:lnTo>
                <a:lnTo>
                  <a:pt x="1090219" y="178071"/>
                </a:lnTo>
                <a:lnTo>
                  <a:pt x="1111480" y="187005"/>
                </a:lnTo>
                <a:lnTo>
                  <a:pt x="1127838" y="203262"/>
                </a:lnTo>
                <a:lnTo>
                  <a:pt x="1137022" y="225321"/>
                </a:lnTo>
                <a:lnTo>
                  <a:pt x="1136932" y="249216"/>
                </a:lnTo>
                <a:lnTo>
                  <a:pt x="1127998" y="270477"/>
                </a:lnTo>
                <a:lnTo>
                  <a:pt x="1111741" y="286835"/>
                </a:lnTo>
                <a:lnTo>
                  <a:pt x="1089682" y="296017"/>
                </a:lnTo>
                <a:lnTo>
                  <a:pt x="1205565" y="296017"/>
                </a:lnTo>
                <a:lnTo>
                  <a:pt x="1206731" y="289172"/>
                </a:lnTo>
                <a:lnTo>
                  <a:pt x="1207660" y="251071"/>
                </a:lnTo>
                <a:lnTo>
                  <a:pt x="1202900" y="212285"/>
                </a:lnTo>
                <a:lnTo>
                  <a:pt x="1193458" y="177981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600526" y="3628635"/>
            <a:ext cx="732393" cy="319989"/>
          </a:xfrm>
          <a:custGeom>
            <a:avLst/>
            <a:gdLst/>
            <a:ahLst/>
            <a:cxnLst/>
            <a:rect l="l" t="t" r="r" b="b"/>
            <a:pathLst>
              <a:path w="1207770" h="527684">
                <a:moveTo>
                  <a:pt x="1202900" y="212285"/>
                </a:moveTo>
                <a:lnTo>
                  <a:pt x="1192530" y="174609"/>
                </a:lnTo>
                <a:lnTo>
                  <a:pt x="1177160" y="139732"/>
                </a:lnTo>
                <a:lnTo>
                  <a:pt x="1133341" y="79659"/>
                </a:lnTo>
                <a:lnTo>
                  <a:pt x="1075279" y="34633"/>
                </a:lnTo>
                <a:lnTo>
                  <a:pt x="1006810" y="7224"/>
                </a:lnTo>
                <a:lnTo>
                  <a:pt x="931769" y="0"/>
                </a:lnTo>
                <a:lnTo>
                  <a:pt x="892983" y="4759"/>
                </a:lnTo>
                <a:lnTo>
                  <a:pt x="852483" y="16153"/>
                </a:lnTo>
                <a:lnTo>
                  <a:pt x="815271" y="33311"/>
                </a:lnTo>
                <a:lnTo>
                  <a:pt x="781746" y="55632"/>
                </a:lnTo>
                <a:lnTo>
                  <a:pt x="752309" y="82517"/>
                </a:lnTo>
                <a:lnTo>
                  <a:pt x="727359" y="113367"/>
                </a:lnTo>
                <a:lnTo>
                  <a:pt x="707298" y="147583"/>
                </a:lnTo>
                <a:lnTo>
                  <a:pt x="692524" y="184565"/>
                </a:lnTo>
                <a:lnTo>
                  <a:pt x="615274" y="199851"/>
                </a:lnTo>
                <a:lnTo>
                  <a:pt x="622954" y="238664"/>
                </a:lnTo>
                <a:lnTo>
                  <a:pt x="48842" y="352270"/>
                </a:lnTo>
                <a:lnTo>
                  <a:pt x="0" y="450413"/>
                </a:lnTo>
                <a:lnTo>
                  <a:pt x="76141" y="490230"/>
                </a:lnTo>
                <a:lnTo>
                  <a:pt x="122028" y="514841"/>
                </a:lnTo>
                <a:lnTo>
                  <a:pt x="150103" y="475594"/>
                </a:lnTo>
                <a:lnTo>
                  <a:pt x="178221" y="470128"/>
                </a:lnTo>
                <a:lnTo>
                  <a:pt x="232808" y="493799"/>
                </a:lnTo>
                <a:lnTo>
                  <a:pt x="272781" y="451514"/>
                </a:lnTo>
                <a:lnTo>
                  <a:pt x="303888" y="445358"/>
                </a:lnTo>
                <a:lnTo>
                  <a:pt x="358268" y="468973"/>
                </a:lnTo>
                <a:lnTo>
                  <a:pt x="398411" y="426556"/>
                </a:lnTo>
                <a:lnTo>
                  <a:pt x="429142" y="420475"/>
                </a:lnTo>
                <a:lnTo>
                  <a:pt x="483729" y="444147"/>
                </a:lnTo>
                <a:lnTo>
                  <a:pt x="523947" y="401618"/>
                </a:lnTo>
                <a:lnTo>
                  <a:pt x="551483" y="396169"/>
                </a:lnTo>
                <a:lnTo>
                  <a:pt x="559073" y="396034"/>
                </a:lnTo>
                <a:lnTo>
                  <a:pt x="626812" y="420033"/>
                </a:lnTo>
                <a:lnTo>
                  <a:pt x="657636" y="413933"/>
                </a:lnTo>
                <a:lnTo>
                  <a:pt x="664294" y="447578"/>
                </a:lnTo>
                <a:lnTo>
                  <a:pt x="741544" y="432291"/>
                </a:lnTo>
                <a:lnTo>
                  <a:pt x="769289" y="460858"/>
                </a:lnTo>
                <a:lnTo>
                  <a:pt x="800870" y="484854"/>
                </a:lnTo>
                <a:lnTo>
                  <a:pt x="835689" y="503877"/>
                </a:lnTo>
                <a:lnTo>
                  <a:pt x="873147" y="517526"/>
                </a:lnTo>
                <a:lnTo>
                  <a:pt x="912647" y="525398"/>
                </a:lnTo>
                <a:lnTo>
                  <a:pt x="953589" y="527091"/>
                </a:lnTo>
                <a:lnTo>
                  <a:pt x="995375" y="522202"/>
                </a:lnTo>
                <a:lnTo>
                  <a:pt x="1033050" y="511831"/>
                </a:lnTo>
                <a:lnTo>
                  <a:pt x="1067927" y="496460"/>
                </a:lnTo>
                <a:lnTo>
                  <a:pt x="1128000" y="452641"/>
                </a:lnTo>
                <a:lnTo>
                  <a:pt x="1173026" y="394579"/>
                </a:lnTo>
                <a:lnTo>
                  <a:pt x="1200436" y="326111"/>
                </a:lnTo>
                <a:lnTo>
                  <a:pt x="1207660" y="251071"/>
                </a:lnTo>
                <a:lnTo>
                  <a:pt x="1202900" y="212285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1218440" y="3736564"/>
            <a:ext cx="71622" cy="71622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118036" y="47339"/>
                </a:moveTo>
                <a:lnTo>
                  <a:pt x="117946" y="71235"/>
                </a:lnTo>
                <a:lnTo>
                  <a:pt x="109013" y="92496"/>
                </a:lnTo>
                <a:lnTo>
                  <a:pt x="92756" y="108853"/>
                </a:lnTo>
                <a:lnTo>
                  <a:pt x="70696" y="118036"/>
                </a:lnTo>
                <a:lnTo>
                  <a:pt x="46801" y="117946"/>
                </a:lnTo>
                <a:lnTo>
                  <a:pt x="25539" y="109013"/>
                </a:lnTo>
                <a:lnTo>
                  <a:pt x="9182" y="92756"/>
                </a:lnTo>
                <a:lnTo>
                  <a:pt x="0" y="70696"/>
                </a:lnTo>
                <a:lnTo>
                  <a:pt x="89" y="46802"/>
                </a:lnTo>
                <a:lnTo>
                  <a:pt x="9023" y="25540"/>
                </a:lnTo>
                <a:lnTo>
                  <a:pt x="25280" y="9183"/>
                </a:lnTo>
                <a:lnTo>
                  <a:pt x="47339" y="0"/>
                </a:lnTo>
                <a:lnTo>
                  <a:pt x="71234" y="89"/>
                </a:lnTo>
                <a:lnTo>
                  <a:pt x="92495" y="9023"/>
                </a:lnTo>
                <a:lnTo>
                  <a:pt x="108853" y="25280"/>
                </a:lnTo>
                <a:lnTo>
                  <a:pt x="118036" y="47339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1757789" y="2671888"/>
            <a:ext cx="0" cy="1291122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987"/>
                </a:moveTo>
                <a:lnTo>
                  <a:pt x="0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1757789" y="394177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2545514" y="387701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1757789" y="3317397"/>
            <a:ext cx="803630" cy="0"/>
          </a:xfrm>
          <a:custGeom>
            <a:avLst/>
            <a:gdLst/>
            <a:ahLst/>
            <a:cxnLst/>
            <a:rect l="l" t="t" r="r" b="b"/>
            <a:pathLst>
              <a:path w="1325245">
                <a:moveTo>
                  <a:pt x="0" y="0"/>
                </a:moveTo>
                <a:lnTo>
                  <a:pt x="1299016" y="0"/>
                </a:lnTo>
                <a:lnTo>
                  <a:pt x="1325194" y="0"/>
                </a:lnTo>
              </a:path>
            </a:pathLst>
          </a:custGeom>
          <a:ln w="52354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2545514" y="3252632"/>
            <a:ext cx="129767" cy="129767"/>
          </a:xfrm>
          <a:custGeom>
            <a:avLst/>
            <a:gdLst/>
            <a:ahLst/>
            <a:cxnLst/>
            <a:rect l="l" t="t" r="r" b="b"/>
            <a:pathLst>
              <a:path w="213995" h="213995">
                <a:moveTo>
                  <a:pt x="0" y="0"/>
                </a:moveTo>
                <a:lnTo>
                  <a:pt x="0" y="213606"/>
                </a:lnTo>
                <a:lnTo>
                  <a:pt x="213606" y="1068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 txBox="1"/>
          <p:nvPr/>
        </p:nvSpPr>
        <p:spPr>
          <a:xfrm>
            <a:off x="2745812" y="3101334"/>
            <a:ext cx="2529489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152" dirty="0">
                <a:latin typeface="Arial"/>
                <a:cs typeface="Arial"/>
              </a:rPr>
              <a:t>M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82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  <a:p>
            <a:pPr marL="9242">
              <a:spcBef>
                <a:spcPts val="1931"/>
              </a:spcBef>
            </a:pPr>
            <a:r>
              <a:rPr sz="2486" spc="146" dirty="0">
                <a:latin typeface="Arial"/>
                <a:cs typeface="Arial"/>
              </a:rPr>
              <a:t>M* </a:t>
            </a:r>
            <a:r>
              <a:rPr sz="2486" spc="12" dirty="0">
                <a:latin typeface="Tahoma"/>
                <a:cs typeface="Tahoma"/>
              </a:rPr>
              <a:t>←</a:t>
            </a:r>
            <a:r>
              <a:rPr sz="2486" spc="-273" dirty="0">
                <a:latin typeface="Tahoma"/>
                <a:cs typeface="Tahoma"/>
              </a:rPr>
              <a:t> </a:t>
            </a:r>
            <a:r>
              <a:rPr sz="2486" spc="-18" dirty="0">
                <a:latin typeface="Arial"/>
                <a:cs typeface="Arial"/>
              </a:rPr>
              <a:t>AEAD.Dec(</a:t>
            </a:r>
            <a:endParaRPr sz="2486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34865" y="3101334"/>
            <a:ext cx="1229511" cy="100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  <a:p>
            <a:pPr marL="150175">
              <a:spcBef>
                <a:spcPts val="1931"/>
              </a:spcBef>
            </a:pPr>
            <a:r>
              <a:rPr sz="2486" spc="3" dirty="0">
                <a:latin typeface="Arial"/>
                <a:cs typeface="Arial"/>
              </a:rPr>
              <a:t>, </a:t>
            </a:r>
            <a:r>
              <a:rPr sz="2486" spc="82" dirty="0">
                <a:latin typeface="Arial"/>
                <a:cs typeface="Arial"/>
              </a:rPr>
              <a:t>N’,</a:t>
            </a:r>
            <a:r>
              <a:rPr sz="2486" spc="-52" dirty="0">
                <a:latin typeface="Arial"/>
                <a:cs typeface="Arial"/>
              </a:rPr>
              <a:t> </a:t>
            </a:r>
            <a:r>
              <a:rPr sz="2486" spc="-39" dirty="0">
                <a:latin typeface="Arial"/>
                <a:cs typeface="Arial"/>
              </a:rPr>
              <a:t>C’)</a:t>
            </a:r>
            <a:endParaRPr sz="2486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5320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57449" y="285659"/>
                </a:moveTo>
                <a:lnTo>
                  <a:pt x="489848" y="285659"/>
                </a:lnTo>
                <a:lnTo>
                  <a:pt x="516239" y="311248"/>
                </a:lnTo>
                <a:lnTo>
                  <a:pt x="547286" y="330710"/>
                </a:lnTo>
                <a:lnTo>
                  <a:pt x="581906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6"/>
                </a:lnTo>
                <a:lnTo>
                  <a:pt x="756986" y="286351"/>
                </a:lnTo>
                <a:lnTo>
                  <a:pt x="757449" y="285659"/>
                </a:lnTo>
                <a:close/>
              </a:path>
              <a:path w="798195" h="348614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3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8" y="310653"/>
                </a:lnTo>
                <a:lnTo>
                  <a:pt x="168569" y="310653"/>
                </a:lnTo>
                <a:lnTo>
                  <a:pt x="180193" y="298357"/>
                </a:lnTo>
                <a:lnTo>
                  <a:pt x="200741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2" y="277853"/>
                </a:lnTo>
                <a:lnTo>
                  <a:pt x="334329" y="277853"/>
                </a:lnTo>
                <a:lnTo>
                  <a:pt x="346108" y="265396"/>
                </a:lnTo>
                <a:lnTo>
                  <a:pt x="364297" y="261797"/>
                </a:lnTo>
                <a:lnTo>
                  <a:pt x="369312" y="261708"/>
                </a:lnTo>
                <a:lnTo>
                  <a:pt x="773487" y="261708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5582" y="195639"/>
                </a:lnTo>
                <a:lnTo>
                  <a:pt x="719822" y="195639"/>
                </a:lnTo>
                <a:lnTo>
                  <a:pt x="704036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0" y="164368"/>
                </a:lnTo>
                <a:lnTo>
                  <a:pt x="673180" y="148584"/>
                </a:lnTo>
                <a:lnTo>
                  <a:pt x="679081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1" y="117667"/>
                </a:lnTo>
                <a:lnTo>
                  <a:pt x="782343" y="102035"/>
                </a:lnTo>
                <a:lnTo>
                  <a:pt x="762367" y="68606"/>
                </a:lnTo>
                <a:lnTo>
                  <a:pt x="735912" y="40866"/>
                </a:lnTo>
                <a:lnTo>
                  <a:pt x="704208" y="19635"/>
                </a:lnTo>
                <a:lnTo>
                  <a:pt x="668482" y="5739"/>
                </a:lnTo>
                <a:lnTo>
                  <a:pt x="629966" y="0"/>
                </a:lnTo>
                <a:close/>
              </a:path>
              <a:path w="798195" h="348614">
                <a:moveTo>
                  <a:pt x="168569" y="310653"/>
                </a:moveTo>
                <a:lnTo>
                  <a:pt x="117728" y="310653"/>
                </a:lnTo>
                <a:lnTo>
                  <a:pt x="153787" y="326290"/>
                </a:lnTo>
                <a:lnTo>
                  <a:pt x="168569" y="310653"/>
                </a:lnTo>
                <a:close/>
              </a:path>
              <a:path w="798195" h="348614">
                <a:moveTo>
                  <a:pt x="251428" y="294290"/>
                </a:moveTo>
                <a:lnTo>
                  <a:pt x="200741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4">
                <a:moveTo>
                  <a:pt x="765570" y="273532"/>
                </a:moveTo>
                <a:lnTo>
                  <a:pt x="434421" y="273532"/>
                </a:lnTo>
                <a:lnTo>
                  <a:pt x="438819" y="295756"/>
                </a:lnTo>
                <a:lnTo>
                  <a:pt x="489848" y="285659"/>
                </a:lnTo>
                <a:lnTo>
                  <a:pt x="757449" y="285659"/>
                </a:lnTo>
                <a:lnTo>
                  <a:pt x="765570" y="273532"/>
                </a:lnTo>
                <a:close/>
              </a:path>
              <a:path w="798195" h="348614">
                <a:moveTo>
                  <a:pt x="334329" y="277853"/>
                </a:moveTo>
                <a:lnTo>
                  <a:pt x="283482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4">
                <a:moveTo>
                  <a:pt x="773487" y="261708"/>
                </a:moveTo>
                <a:lnTo>
                  <a:pt x="369312" y="261708"/>
                </a:lnTo>
                <a:lnTo>
                  <a:pt x="414058" y="277561"/>
                </a:lnTo>
                <a:lnTo>
                  <a:pt x="434421" y="273532"/>
                </a:lnTo>
                <a:lnTo>
                  <a:pt x="765570" y="273532"/>
                </a:lnTo>
                <a:lnTo>
                  <a:pt x="773487" y="261708"/>
                </a:lnTo>
                <a:close/>
              </a:path>
              <a:path w="798195" h="348614">
                <a:moveTo>
                  <a:pt x="787351" y="117667"/>
                </a:moveTo>
                <a:lnTo>
                  <a:pt x="704393" y="117667"/>
                </a:lnTo>
                <a:lnTo>
                  <a:pt x="720176" y="117726"/>
                </a:lnTo>
                <a:lnTo>
                  <a:pt x="734221" y="123628"/>
                </a:lnTo>
                <a:lnTo>
                  <a:pt x="745027" y="134367"/>
                </a:lnTo>
                <a:lnTo>
                  <a:pt x="750945" y="148584"/>
                </a:lnTo>
                <a:lnTo>
                  <a:pt x="751034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2" y="195639"/>
                </a:lnTo>
                <a:lnTo>
                  <a:pt x="795582" y="195639"/>
                </a:lnTo>
                <a:lnTo>
                  <a:pt x="797851" y="180406"/>
                </a:lnTo>
                <a:lnTo>
                  <a:pt x="794611" y="140328"/>
                </a:lnTo>
                <a:lnTo>
                  <a:pt x="787351" y="117667"/>
                </a:lnTo>
                <a:close/>
              </a:path>
            </a:pathLst>
          </a:custGeom>
          <a:solidFill>
            <a:srgbClr val="E3C35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5185319" y="3130404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4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5593501" y="3201757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57450" y="285659"/>
                </a:moveTo>
                <a:lnTo>
                  <a:pt x="489850" y="285659"/>
                </a:lnTo>
                <a:lnTo>
                  <a:pt x="516239" y="311248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5" y="345052"/>
                </a:lnTo>
                <a:lnTo>
                  <a:pt x="695818" y="332783"/>
                </a:lnTo>
                <a:lnTo>
                  <a:pt x="729246" y="312806"/>
                </a:lnTo>
                <a:lnTo>
                  <a:pt x="756986" y="286351"/>
                </a:lnTo>
                <a:lnTo>
                  <a:pt x="757450" y="285659"/>
                </a:lnTo>
                <a:close/>
              </a:path>
              <a:path w="798195" h="348615">
                <a:moveTo>
                  <a:pt x="629966" y="0"/>
                </a:move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3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30"/>
                </a:lnTo>
                <a:lnTo>
                  <a:pt x="50297" y="323931"/>
                </a:lnTo>
                <a:lnTo>
                  <a:pt x="80610" y="340190"/>
                </a:lnTo>
                <a:lnTo>
                  <a:pt x="99155" y="314264"/>
                </a:lnTo>
                <a:lnTo>
                  <a:pt x="117729" y="310653"/>
                </a:lnTo>
                <a:lnTo>
                  <a:pt x="168570" y="310653"/>
                </a:lnTo>
                <a:lnTo>
                  <a:pt x="180194" y="298356"/>
                </a:lnTo>
                <a:lnTo>
                  <a:pt x="200742" y="294290"/>
                </a:lnTo>
                <a:lnTo>
                  <a:pt x="251428" y="294290"/>
                </a:lnTo>
                <a:lnTo>
                  <a:pt x="263182" y="281871"/>
                </a:lnTo>
                <a:lnTo>
                  <a:pt x="283483" y="277853"/>
                </a:lnTo>
                <a:lnTo>
                  <a:pt x="334329" y="277853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3" y="261708"/>
                </a:lnTo>
                <a:lnTo>
                  <a:pt x="773488" y="261708"/>
                </a:lnTo>
                <a:lnTo>
                  <a:pt x="778216" y="254647"/>
                </a:lnTo>
                <a:lnTo>
                  <a:pt x="792113" y="218923"/>
                </a:lnTo>
                <a:lnTo>
                  <a:pt x="795582" y="195639"/>
                </a:lnTo>
                <a:lnTo>
                  <a:pt x="719823" y="195639"/>
                </a:lnTo>
                <a:lnTo>
                  <a:pt x="704037" y="195580"/>
                </a:lnTo>
                <a:lnTo>
                  <a:pt x="689992" y="189679"/>
                </a:lnTo>
                <a:lnTo>
                  <a:pt x="679187" y="178940"/>
                </a:lnTo>
                <a:lnTo>
                  <a:pt x="673121" y="164368"/>
                </a:lnTo>
                <a:lnTo>
                  <a:pt x="673181" y="148584"/>
                </a:lnTo>
                <a:lnTo>
                  <a:pt x="679082" y="134539"/>
                </a:lnTo>
                <a:lnTo>
                  <a:pt x="689821" y="123733"/>
                </a:lnTo>
                <a:lnTo>
                  <a:pt x="704393" y="117667"/>
                </a:lnTo>
                <a:lnTo>
                  <a:pt x="787352" y="117667"/>
                </a:lnTo>
                <a:lnTo>
                  <a:pt x="782344" y="102035"/>
                </a:lnTo>
                <a:lnTo>
                  <a:pt x="762368" y="68606"/>
                </a:lnTo>
                <a:lnTo>
                  <a:pt x="735913" y="40866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close/>
              </a:path>
              <a:path w="798195" h="348615">
                <a:moveTo>
                  <a:pt x="168570" y="310653"/>
                </a:moveTo>
                <a:lnTo>
                  <a:pt x="117729" y="310653"/>
                </a:lnTo>
                <a:lnTo>
                  <a:pt x="153789" y="326290"/>
                </a:lnTo>
                <a:lnTo>
                  <a:pt x="168570" y="310653"/>
                </a:lnTo>
                <a:close/>
              </a:path>
              <a:path w="798195" h="348615">
                <a:moveTo>
                  <a:pt x="251428" y="294290"/>
                </a:moveTo>
                <a:lnTo>
                  <a:pt x="200742" y="294290"/>
                </a:lnTo>
                <a:lnTo>
                  <a:pt x="236665" y="309890"/>
                </a:lnTo>
                <a:lnTo>
                  <a:pt x="251428" y="294290"/>
                </a:lnTo>
                <a:close/>
              </a:path>
              <a:path w="798195" h="348615">
                <a:moveTo>
                  <a:pt x="765571" y="273532"/>
                </a:moveTo>
                <a:lnTo>
                  <a:pt x="434422" y="273532"/>
                </a:lnTo>
                <a:lnTo>
                  <a:pt x="438820" y="295756"/>
                </a:lnTo>
                <a:lnTo>
                  <a:pt x="489850" y="285659"/>
                </a:lnTo>
                <a:lnTo>
                  <a:pt x="757450" y="285659"/>
                </a:lnTo>
                <a:lnTo>
                  <a:pt x="765571" y="273532"/>
                </a:lnTo>
                <a:close/>
              </a:path>
              <a:path w="798195" h="348615">
                <a:moveTo>
                  <a:pt x="334329" y="277853"/>
                </a:moveTo>
                <a:lnTo>
                  <a:pt x="283483" y="277853"/>
                </a:lnTo>
                <a:lnTo>
                  <a:pt x="319542" y="293491"/>
                </a:lnTo>
                <a:lnTo>
                  <a:pt x="334329" y="277853"/>
                </a:lnTo>
                <a:close/>
              </a:path>
              <a:path w="798195" h="348615">
                <a:moveTo>
                  <a:pt x="773488" y="261708"/>
                </a:moveTo>
                <a:lnTo>
                  <a:pt x="369313" y="261708"/>
                </a:lnTo>
                <a:lnTo>
                  <a:pt x="414059" y="277561"/>
                </a:lnTo>
                <a:lnTo>
                  <a:pt x="434422" y="273532"/>
                </a:lnTo>
                <a:lnTo>
                  <a:pt x="765571" y="273532"/>
                </a:lnTo>
                <a:lnTo>
                  <a:pt x="773488" y="261708"/>
                </a:lnTo>
                <a:close/>
              </a:path>
              <a:path w="798195" h="348615">
                <a:moveTo>
                  <a:pt x="787352" y="117667"/>
                </a:moveTo>
                <a:lnTo>
                  <a:pt x="704393" y="117667"/>
                </a:lnTo>
                <a:lnTo>
                  <a:pt x="720177" y="117726"/>
                </a:lnTo>
                <a:lnTo>
                  <a:pt x="734222" y="123628"/>
                </a:lnTo>
                <a:lnTo>
                  <a:pt x="745028" y="134367"/>
                </a:lnTo>
                <a:lnTo>
                  <a:pt x="750946" y="148584"/>
                </a:lnTo>
                <a:lnTo>
                  <a:pt x="751035" y="164724"/>
                </a:lnTo>
                <a:lnTo>
                  <a:pt x="745133" y="178768"/>
                </a:lnTo>
                <a:lnTo>
                  <a:pt x="734394" y="189573"/>
                </a:lnTo>
                <a:lnTo>
                  <a:pt x="719823" y="195639"/>
                </a:lnTo>
                <a:lnTo>
                  <a:pt x="795582" y="195639"/>
                </a:lnTo>
                <a:lnTo>
                  <a:pt x="797852" y="180406"/>
                </a:lnTo>
                <a:lnTo>
                  <a:pt x="794612" y="140328"/>
                </a:lnTo>
                <a:lnTo>
                  <a:pt x="787352" y="117667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5354315" y="3771703"/>
            <a:ext cx="484026" cy="211400"/>
          </a:xfrm>
          <a:custGeom>
            <a:avLst/>
            <a:gdLst/>
            <a:ahLst/>
            <a:cxnLst/>
            <a:rect l="l" t="t" r="r" b="b"/>
            <a:pathLst>
              <a:path w="798195" h="348615">
                <a:moveTo>
                  <a:pt x="794612" y="140327"/>
                </a:moveTo>
                <a:lnTo>
                  <a:pt x="782344" y="102034"/>
                </a:lnTo>
                <a:lnTo>
                  <a:pt x="762368" y="68606"/>
                </a:lnTo>
                <a:lnTo>
                  <a:pt x="735913" y="40865"/>
                </a:lnTo>
                <a:lnTo>
                  <a:pt x="704208" y="19635"/>
                </a:lnTo>
                <a:lnTo>
                  <a:pt x="668483" y="5739"/>
                </a:lnTo>
                <a:lnTo>
                  <a:pt x="629966" y="0"/>
                </a:lnTo>
                <a:lnTo>
                  <a:pt x="589886" y="3240"/>
                </a:lnTo>
                <a:lnTo>
                  <a:pt x="553025" y="14865"/>
                </a:lnTo>
                <a:lnTo>
                  <a:pt x="493418" y="58484"/>
                </a:lnTo>
                <a:lnTo>
                  <a:pt x="457467" y="122016"/>
                </a:lnTo>
                <a:lnTo>
                  <a:pt x="406437" y="132114"/>
                </a:lnTo>
                <a:lnTo>
                  <a:pt x="411511" y="157753"/>
                </a:lnTo>
                <a:lnTo>
                  <a:pt x="32264" y="232798"/>
                </a:lnTo>
                <a:lnTo>
                  <a:pt x="0" y="297629"/>
                </a:lnTo>
                <a:lnTo>
                  <a:pt x="50297" y="323932"/>
                </a:lnTo>
                <a:lnTo>
                  <a:pt x="80609" y="340190"/>
                </a:lnTo>
                <a:lnTo>
                  <a:pt x="99154" y="314264"/>
                </a:lnTo>
                <a:lnTo>
                  <a:pt x="117729" y="310653"/>
                </a:lnTo>
                <a:lnTo>
                  <a:pt x="153788" y="326290"/>
                </a:lnTo>
                <a:lnTo>
                  <a:pt x="180193" y="298357"/>
                </a:lnTo>
                <a:lnTo>
                  <a:pt x="200742" y="294291"/>
                </a:lnTo>
                <a:lnTo>
                  <a:pt x="236665" y="309890"/>
                </a:lnTo>
                <a:lnTo>
                  <a:pt x="263182" y="281871"/>
                </a:lnTo>
                <a:lnTo>
                  <a:pt x="283482" y="277854"/>
                </a:lnTo>
                <a:lnTo>
                  <a:pt x="319541" y="293490"/>
                </a:lnTo>
                <a:lnTo>
                  <a:pt x="346109" y="265396"/>
                </a:lnTo>
                <a:lnTo>
                  <a:pt x="364298" y="261797"/>
                </a:lnTo>
                <a:lnTo>
                  <a:pt x="369312" y="261708"/>
                </a:lnTo>
                <a:lnTo>
                  <a:pt x="414059" y="277561"/>
                </a:lnTo>
                <a:lnTo>
                  <a:pt x="434421" y="273532"/>
                </a:lnTo>
                <a:lnTo>
                  <a:pt x="438819" y="295757"/>
                </a:lnTo>
                <a:lnTo>
                  <a:pt x="489849" y="285659"/>
                </a:lnTo>
                <a:lnTo>
                  <a:pt x="516239" y="311247"/>
                </a:lnTo>
                <a:lnTo>
                  <a:pt x="547287" y="330710"/>
                </a:lnTo>
                <a:lnTo>
                  <a:pt x="581907" y="343317"/>
                </a:lnTo>
                <a:lnTo>
                  <a:pt x="619014" y="348341"/>
                </a:lnTo>
                <a:lnTo>
                  <a:pt x="657524" y="345052"/>
                </a:lnTo>
                <a:lnTo>
                  <a:pt x="695817" y="332783"/>
                </a:lnTo>
                <a:lnTo>
                  <a:pt x="729245" y="312807"/>
                </a:lnTo>
                <a:lnTo>
                  <a:pt x="756986" y="286352"/>
                </a:lnTo>
                <a:lnTo>
                  <a:pt x="778216" y="254647"/>
                </a:lnTo>
                <a:lnTo>
                  <a:pt x="792112" y="218923"/>
                </a:lnTo>
                <a:lnTo>
                  <a:pt x="797852" y="180406"/>
                </a:lnTo>
                <a:lnTo>
                  <a:pt x="794612" y="140327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5762497" y="3843056"/>
            <a:ext cx="47363" cy="47363"/>
          </a:xfrm>
          <a:custGeom>
            <a:avLst/>
            <a:gdLst/>
            <a:ahLst/>
            <a:cxnLst/>
            <a:rect l="l" t="t" r="r" b="b"/>
            <a:pathLst>
              <a:path w="78104" h="78104">
                <a:moveTo>
                  <a:pt x="77972" y="31271"/>
                </a:moveTo>
                <a:lnTo>
                  <a:pt x="77913" y="47056"/>
                </a:lnTo>
                <a:lnTo>
                  <a:pt x="72011" y="61101"/>
                </a:lnTo>
                <a:lnTo>
                  <a:pt x="61272" y="71906"/>
                </a:lnTo>
                <a:lnTo>
                  <a:pt x="46700" y="77972"/>
                </a:lnTo>
                <a:lnTo>
                  <a:pt x="30915" y="77913"/>
                </a:lnTo>
                <a:lnTo>
                  <a:pt x="16871" y="72012"/>
                </a:lnTo>
                <a:lnTo>
                  <a:pt x="6065" y="61272"/>
                </a:lnTo>
                <a:lnTo>
                  <a:pt x="0" y="46700"/>
                </a:lnTo>
                <a:lnTo>
                  <a:pt x="59" y="30916"/>
                </a:lnTo>
                <a:lnTo>
                  <a:pt x="5960" y="16871"/>
                </a:lnTo>
                <a:lnTo>
                  <a:pt x="16699" y="6066"/>
                </a:lnTo>
                <a:lnTo>
                  <a:pt x="31271" y="0"/>
                </a:lnTo>
                <a:lnTo>
                  <a:pt x="47055" y="59"/>
                </a:lnTo>
                <a:lnTo>
                  <a:pt x="61100" y="5960"/>
                </a:lnTo>
                <a:lnTo>
                  <a:pt x="71906" y="16699"/>
                </a:lnTo>
                <a:lnTo>
                  <a:pt x="77972" y="31271"/>
                </a:lnTo>
                <a:close/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 txBox="1"/>
          <p:nvPr/>
        </p:nvSpPr>
        <p:spPr>
          <a:xfrm>
            <a:off x="1224824" y="1280270"/>
            <a:ext cx="361576" cy="57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729" b="1" spc="421" dirty="0">
                <a:solidFill>
                  <a:srgbClr val="B51700"/>
                </a:solidFill>
                <a:latin typeface="Verdana"/>
                <a:cs typeface="Verdana"/>
              </a:rPr>
              <a:t>?</a:t>
            </a:r>
            <a:endParaRPr sz="3729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1955" y="4896115"/>
            <a:ext cx="11308191" cy="789174"/>
          </a:xfrm>
          <a:prstGeom prst="rect">
            <a:avLst/>
          </a:prstGeom>
          <a:solidFill>
            <a:srgbClr val="005D95"/>
          </a:solidFill>
          <a:ln w="52354">
            <a:solidFill>
              <a:srgbClr val="000000"/>
            </a:solidFill>
          </a:ln>
        </p:spPr>
        <p:txBody>
          <a:bodyPr vert="horz" wrap="square" lIns="0" tIns="28495" rIns="0" bIns="0" rtlCol="0">
            <a:spAutoFit/>
          </a:bodyPr>
          <a:lstStyle/>
          <a:p>
            <a:pPr algn="ctr">
              <a:spcBef>
                <a:spcPts val="224"/>
              </a:spcBef>
            </a:pPr>
            <a:r>
              <a:rPr sz="1880" spc="1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880" spc="15" dirty="0">
                <a:solidFill>
                  <a:srgbClr val="FFFFFF"/>
                </a:solidFill>
                <a:latin typeface="Arial"/>
                <a:cs typeface="Arial"/>
              </a:rPr>
              <a:t>guarantee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3" dirty="0">
                <a:solidFill>
                  <a:srgbClr val="FFFFFF"/>
                </a:solidFill>
                <a:latin typeface="Arial"/>
                <a:cs typeface="Arial"/>
              </a:rPr>
              <a:t>sender actually </a:t>
            </a:r>
            <a:r>
              <a:rPr sz="1880" spc="-12" dirty="0">
                <a:solidFill>
                  <a:srgbClr val="FFFFFF"/>
                </a:solidFill>
                <a:latin typeface="Arial"/>
                <a:cs typeface="Arial"/>
              </a:rPr>
              <a:t>knows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i="1" u="heavy" dirty="0">
                <a:solidFill>
                  <a:srgbClr val="FFFFFF"/>
                </a:solidFill>
                <a:latin typeface="Arial"/>
                <a:cs typeface="Arial"/>
              </a:rPr>
              <a:t>exact </a:t>
            </a:r>
            <a:r>
              <a:rPr sz="1880" spc="-1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880" spc="42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80" spc="30" dirty="0">
                <a:solidFill>
                  <a:srgbClr val="FFFFFF"/>
                </a:solidFill>
                <a:latin typeface="Arial"/>
                <a:cs typeface="Arial"/>
              </a:rPr>
              <a:t>recipient will </a:t>
            </a:r>
            <a:r>
              <a:rPr sz="1880" spc="-36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1880" spc="94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80" spc="-1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80" spc="36" dirty="0">
                <a:solidFill>
                  <a:srgbClr val="FFFFFF"/>
                </a:solidFill>
                <a:latin typeface="Arial"/>
                <a:cs typeface="Arial"/>
              </a:rPr>
              <a:t>decrypt!</a:t>
            </a:r>
            <a:endParaRPr sz="1880">
              <a:latin typeface="Arial"/>
              <a:cs typeface="Arial"/>
            </a:endParaRPr>
          </a:p>
          <a:p>
            <a:pPr algn="ctr">
              <a:spcBef>
                <a:spcPts val="1640"/>
              </a:spcBef>
            </a:pPr>
            <a:r>
              <a:rPr sz="1728" spc="94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18" dirty="0">
                <a:solidFill>
                  <a:srgbClr val="FFFFFF"/>
                </a:solidFill>
                <a:latin typeface="Arial"/>
                <a:cs typeface="Arial"/>
              </a:rPr>
              <a:t>considered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-2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-9" dirty="0">
                <a:solidFill>
                  <a:srgbClr val="FFFFFF"/>
                </a:solidFill>
                <a:latin typeface="Arial"/>
                <a:cs typeface="Arial"/>
              </a:rPr>
              <a:t>essential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33" dirty="0">
                <a:solidFill>
                  <a:srgbClr val="FFFFFF"/>
                </a:solidFill>
                <a:latin typeface="Arial"/>
                <a:cs typeface="Arial"/>
              </a:rPr>
              <a:t>goal,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30" dirty="0">
                <a:solidFill>
                  <a:srgbClr val="FFFFFF"/>
                </a:solidFill>
                <a:latin typeface="Arial"/>
                <a:cs typeface="Arial"/>
              </a:rPr>
              <a:t>except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2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42" dirty="0">
                <a:solidFill>
                  <a:srgbClr val="FFFFFF"/>
                </a:solidFill>
                <a:latin typeface="Arial"/>
                <a:cs typeface="Arial"/>
              </a:rPr>
              <a:t>moderation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15" dirty="0">
                <a:solidFill>
                  <a:srgbClr val="FFFFFF"/>
                </a:solidFill>
                <a:latin typeface="Arial"/>
                <a:cs typeface="Arial"/>
              </a:rPr>
              <a:t>settings</a:t>
            </a:r>
            <a:r>
              <a:rPr sz="1728" spc="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8" spc="-6" dirty="0">
                <a:solidFill>
                  <a:srgbClr val="FFFFFF"/>
                </a:solidFill>
                <a:latin typeface="Tahoma"/>
                <a:cs typeface="Tahoma"/>
              </a:rPr>
              <a:t>[GLR</a:t>
            </a:r>
            <a:r>
              <a:rPr sz="1728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8" spc="15" dirty="0">
                <a:solidFill>
                  <a:srgbClr val="FFFFFF"/>
                </a:solidFill>
                <a:latin typeface="Tahoma"/>
                <a:cs typeface="Tahoma"/>
              </a:rPr>
              <a:t>CRYPTO’17],</a:t>
            </a:r>
            <a:r>
              <a:rPr sz="1728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8" spc="36" dirty="0">
                <a:solidFill>
                  <a:srgbClr val="FFFFFF"/>
                </a:solidFill>
                <a:latin typeface="Tahoma"/>
                <a:cs typeface="Tahoma"/>
              </a:rPr>
              <a:t>[DGRW</a:t>
            </a:r>
            <a:r>
              <a:rPr sz="1728" spc="-88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28" spc="24" dirty="0">
                <a:solidFill>
                  <a:srgbClr val="FFFFFF"/>
                </a:solidFill>
                <a:latin typeface="Tahoma"/>
                <a:cs typeface="Tahoma"/>
              </a:rPr>
              <a:t>CRYPTO’18]</a:t>
            </a:r>
            <a:endParaRPr sz="1728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83026" y="1548631"/>
            <a:ext cx="995777" cy="1659628"/>
          </a:xfrm>
          <a:custGeom>
            <a:avLst/>
            <a:gdLst/>
            <a:ahLst/>
            <a:cxnLst/>
            <a:rect l="l" t="t" r="r" b="b"/>
            <a:pathLst>
              <a:path w="1642109" h="2736850">
                <a:moveTo>
                  <a:pt x="1637384" y="574610"/>
                </a:moveTo>
                <a:lnTo>
                  <a:pt x="578966" y="574610"/>
                </a:lnTo>
                <a:lnTo>
                  <a:pt x="574610" y="578971"/>
                </a:lnTo>
                <a:lnTo>
                  <a:pt x="574678" y="2731883"/>
                </a:lnTo>
                <a:lnTo>
                  <a:pt x="578966" y="2736243"/>
                </a:lnTo>
                <a:lnTo>
                  <a:pt x="1637384" y="2736243"/>
                </a:lnTo>
                <a:lnTo>
                  <a:pt x="1641740" y="2731883"/>
                </a:lnTo>
                <a:lnTo>
                  <a:pt x="1641740" y="578971"/>
                </a:lnTo>
                <a:lnTo>
                  <a:pt x="1637384" y="574610"/>
                </a:lnTo>
                <a:close/>
              </a:path>
              <a:path w="1642109" h="2736850">
                <a:moveTo>
                  <a:pt x="5978" y="44609"/>
                </a:moveTo>
                <a:lnTo>
                  <a:pt x="0" y="47088"/>
                </a:lnTo>
                <a:lnTo>
                  <a:pt x="0" y="2185446"/>
                </a:lnTo>
                <a:lnTo>
                  <a:pt x="2680" y="2191611"/>
                </a:lnTo>
                <a:lnTo>
                  <a:pt x="7266" y="2196262"/>
                </a:lnTo>
                <a:lnTo>
                  <a:pt x="514193" y="2703400"/>
                </a:lnTo>
                <a:lnTo>
                  <a:pt x="519889" y="2700920"/>
                </a:lnTo>
                <a:lnTo>
                  <a:pt x="519889" y="562494"/>
                </a:lnTo>
                <a:lnTo>
                  <a:pt x="517261" y="555884"/>
                </a:lnTo>
                <a:lnTo>
                  <a:pt x="512403" y="551096"/>
                </a:lnTo>
                <a:lnTo>
                  <a:pt x="9402" y="48098"/>
                </a:lnTo>
                <a:lnTo>
                  <a:pt x="5978" y="44609"/>
                </a:lnTo>
                <a:close/>
              </a:path>
              <a:path w="1642109" h="2736850">
                <a:moveTo>
                  <a:pt x="1090804" y="0"/>
                </a:moveTo>
                <a:lnTo>
                  <a:pt x="49485" y="0"/>
                </a:lnTo>
                <a:lnTo>
                  <a:pt x="47611" y="1513"/>
                </a:lnTo>
                <a:lnTo>
                  <a:pt x="46019" y="5327"/>
                </a:lnTo>
                <a:lnTo>
                  <a:pt x="46354" y="7660"/>
                </a:lnTo>
                <a:lnTo>
                  <a:pt x="555951" y="517260"/>
                </a:lnTo>
                <a:lnTo>
                  <a:pt x="562359" y="519886"/>
                </a:lnTo>
                <a:lnTo>
                  <a:pt x="1605396" y="519885"/>
                </a:lnTo>
                <a:lnTo>
                  <a:pt x="1608097" y="513601"/>
                </a:lnTo>
                <a:lnTo>
                  <a:pt x="1097107" y="2616"/>
                </a:lnTo>
                <a:lnTo>
                  <a:pt x="1090804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11044195" y="2093479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11044195" y="216998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11044195" y="2246498"/>
            <a:ext cx="633431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541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11303637" y="2930448"/>
            <a:ext cx="114749" cy="119370"/>
          </a:xfrm>
          <a:custGeom>
            <a:avLst/>
            <a:gdLst/>
            <a:ahLst/>
            <a:cxnLst/>
            <a:rect l="l" t="t" r="r" b="b"/>
            <a:pathLst>
              <a:path w="189230" h="196850">
                <a:moveTo>
                  <a:pt x="40061" y="32232"/>
                </a:moveTo>
                <a:lnTo>
                  <a:pt x="6747" y="66901"/>
                </a:lnTo>
                <a:lnTo>
                  <a:pt x="0" y="102072"/>
                </a:lnTo>
                <a:lnTo>
                  <a:pt x="7428" y="138783"/>
                </a:lnTo>
                <a:lnTo>
                  <a:pt x="27678" y="168802"/>
                </a:lnTo>
                <a:lnTo>
                  <a:pt x="57695" y="189063"/>
                </a:lnTo>
                <a:lnTo>
                  <a:pt x="94426" y="196498"/>
                </a:lnTo>
                <a:lnTo>
                  <a:pt x="131164" y="189063"/>
                </a:lnTo>
                <a:lnTo>
                  <a:pt x="161194" y="168802"/>
                </a:lnTo>
                <a:lnTo>
                  <a:pt x="162146" y="167391"/>
                </a:lnTo>
                <a:lnTo>
                  <a:pt x="94384" y="167391"/>
                </a:lnTo>
                <a:lnTo>
                  <a:pt x="68982" y="162249"/>
                </a:lnTo>
                <a:lnTo>
                  <a:pt x="48218" y="148236"/>
                </a:lnTo>
                <a:lnTo>
                  <a:pt x="34207" y="127471"/>
                </a:lnTo>
                <a:lnTo>
                  <a:pt x="29067" y="102072"/>
                </a:lnTo>
                <a:lnTo>
                  <a:pt x="30249" y="89594"/>
                </a:lnTo>
                <a:lnTo>
                  <a:pt x="33728" y="77726"/>
                </a:lnTo>
                <a:lnTo>
                  <a:pt x="39399" y="66747"/>
                </a:lnTo>
                <a:lnTo>
                  <a:pt x="47160" y="56933"/>
                </a:lnTo>
                <a:lnTo>
                  <a:pt x="52731" y="51111"/>
                </a:lnTo>
                <a:lnTo>
                  <a:pt x="52553" y="41926"/>
                </a:lnTo>
                <a:lnTo>
                  <a:pt x="43820" y="33564"/>
                </a:lnTo>
                <a:lnTo>
                  <a:pt x="40061" y="32232"/>
                </a:lnTo>
                <a:close/>
              </a:path>
              <a:path w="189230" h="196850">
                <a:moveTo>
                  <a:pt x="147943" y="30777"/>
                </a:moveTo>
                <a:lnTo>
                  <a:pt x="136351" y="41877"/>
                </a:lnTo>
                <a:lnTo>
                  <a:pt x="136121" y="51111"/>
                </a:lnTo>
                <a:lnTo>
                  <a:pt x="141692" y="56933"/>
                </a:lnTo>
                <a:lnTo>
                  <a:pt x="149438" y="66747"/>
                </a:lnTo>
                <a:lnTo>
                  <a:pt x="155130" y="77745"/>
                </a:lnTo>
                <a:lnTo>
                  <a:pt x="158612" y="89601"/>
                </a:lnTo>
                <a:lnTo>
                  <a:pt x="159796" y="102072"/>
                </a:lnTo>
                <a:lnTo>
                  <a:pt x="154639" y="127471"/>
                </a:lnTo>
                <a:lnTo>
                  <a:pt x="140593" y="148237"/>
                </a:lnTo>
                <a:lnTo>
                  <a:pt x="119795" y="162250"/>
                </a:lnTo>
                <a:lnTo>
                  <a:pt x="94384" y="167391"/>
                </a:lnTo>
                <a:lnTo>
                  <a:pt x="162146" y="167391"/>
                </a:lnTo>
                <a:lnTo>
                  <a:pt x="181446" y="138783"/>
                </a:lnTo>
                <a:lnTo>
                  <a:pt x="188852" y="102072"/>
                </a:lnTo>
                <a:lnTo>
                  <a:pt x="187139" y="84055"/>
                </a:lnTo>
                <a:lnTo>
                  <a:pt x="182105" y="66901"/>
                </a:lnTo>
                <a:lnTo>
                  <a:pt x="173908" y="51014"/>
                </a:lnTo>
                <a:lnTo>
                  <a:pt x="162707" y="36798"/>
                </a:lnTo>
                <a:lnTo>
                  <a:pt x="157178" y="31027"/>
                </a:lnTo>
                <a:lnTo>
                  <a:pt x="147943" y="30777"/>
                </a:lnTo>
                <a:close/>
              </a:path>
              <a:path w="189230" h="196850">
                <a:moveTo>
                  <a:pt x="102468" y="0"/>
                </a:moveTo>
                <a:lnTo>
                  <a:pt x="86384" y="0"/>
                </a:lnTo>
                <a:lnTo>
                  <a:pt x="79871" y="6511"/>
                </a:lnTo>
                <a:lnTo>
                  <a:pt x="79871" y="101033"/>
                </a:lnTo>
                <a:lnTo>
                  <a:pt x="86384" y="107545"/>
                </a:lnTo>
                <a:lnTo>
                  <a:pt x="102468" y="107545"/>
                </a:lnTo>
                <a:lnTo>
                  <a:pt x="108980" y="101033"/>
                </a:lnTo>
                <a:lnTo>
                  <a:pt x="108980" y="6511"/>
                </a:lnTo>
                <a:lnTo>
                  <a:pt x="102468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6845520" y="478909"/>
            <a:ext cx="1987318" cy="777218"/>
          </a:xfrm>
          <a:prstGeom prst="rect">
            <a:avLst/>
          </a:prstGeom>
          <a:ln w="10470">
            <a:solidFill>
              <a:srgbClr val="5E5E5E"/>
            </a:solidFill>
          </a:ln>
        </p:spPr>
        <p:txBody>
          <a:bodyPr vert="horz" wrap="square" lIns="0" tIns="7701" rIns="0" bIns="0" rtlCol="0">
            <a:spAutoFit/>
          </a:bodyPr>
          <a:lstStyle/>
          <a:p>
            <a:pPr marL="25029" marR="24644">
              <a:lnSpc>
                <a:spcPts val="2049"/>
              </a:lnSpc>
              <a:spcBef>
                <a:spcPts val="61"/>
              </a:spcBef>
            </a:pPr>
            <a:r>
              <a:rPr sz="1486" spc="-3" dirty="0">
                <a:solidFill>
                  <a:srgbClr val="5E5E5E"/>
                </a:solidFill>
                <a:latin typeface="Arial"/>
                <a:cs typeface="Arial"/>
              </a:rPr>
              <a:t>For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simplicity,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ignore </a:t>
            </a:r>
            <a:r>
              <a:rPr sz="1486" spc="-6" dirty="0">
                <a:solidFill>
                  <a:srgbClr val="5E5E5E"/>
                </a:solidFill>
                <a:latin typeface="Arial"/>
                <a:cs typeface="Arial"/>
              </a:rPr>
              <a:t>associated </a:t>
            </a:r>
            <a:r>
              <a:rPr sz="1486" spc="18" dirty="0">
                <a:solidFill>
                  <a:srgbClr val="5E5E5E"/>
                </a:solidFill>
                <a:latin typeface="Arial"/>
                <a:cs typeface="Arial"/>
              </a:rPr>
              <a:t>data  in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this</a:t>
            </a:r>
            <a:r>
              <a:rPr sz="1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15" dirty="0">
                <a:solidFill>
                  <a:srgbClr val="5E5E5E"/>
                </a:solidFill>
                <a:latin typeface="Arial"/>
                <a:cs typeface="Arial"/>
              </a:rPr>
              <a:t>presentation</a:t>
            </a:r>
            <a:endParaRPr sz="1486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427" y="166712"/>
            <a:ext cx="27050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55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30990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latin typeface="Arial"/>
                <a:cs typeface="Arial"/>
              </a:rPr>
              <a:t>password1  password2  password3  password4  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56</a:t>
            </a:fld>
            <a:endParaRPr spc="3" dirty="0"/>
          </a:p>
        </p:txBody>
      </p:sp>
      <p:sp>
        <p:nvSpPr>
          <p:cNvPr id="10" name="object 10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55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103" dirty="0"/>
              <a:t>Brute-force </a:t>
            </a:r>
            <a:r>
              <a:rPr spc="-106" dirty="0"/>
              <a:t>Dictionary</a:t>
            </a:r>
            <a:r>
              <a:rPr spc="-100" dirty="0"/>
              <a:t> </a:t>
            </a:r>
            <a:r>
              <a:rPr spc="-73" dirty="0"/>
              <a:t>Attack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latin typeface="Arial"/>
                <a:cs typeface="Arial"/>
              </a:rPr>
              <a:t>password1  password2  password3  password4  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0954" y="1594153"/>
            <a:ext cx="313211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1  </a:t>
            </a:r>
            <a:r>
              <a:rPr sz="1486" spc="12" dirty="0">
                <a:latin typeface="Tahoma"/>
                <a:cs typeface="Tahoma"/>
              </a:rPr>
              <a:t>← </a:t>
            </a:r>
            <a:r>
              <a:rPr sz="1486" spc="15" dirty="0">
                <a:latin typeface="Arial"/>
                <a:cs typeface="Arial"/>
              </a:rPr>
              <a:t>AEAD.Enc(“password1”, </a:t>
            </a:r>
            <a:r>
              <a:rPr sz="1486" spc="49" dirty="0">
                <a:latin typeface="Arial"/>
                <a:cs typeface="Arial"/>
              </a:rPr>
              <a:t>N,</a:t>
            </a:r>
            <a:r>
              <a:rPr sz="1486" spc="-212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M)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0954" y="2501593"/>
            <a:ext cx="313211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2  </a:t>
            </a:r>
            <a:r>
              <a:rPr sz="1486" spc="12" dirty="0">
                <a:latin typeface="Tahoma"/>
                <a:cs typeface="Tahoma"/>
              </a:rPr>
              <a:t>← </a:t>
            </a:r>
            <a:r>
              <a:rPr sz="1486" spc="15" dirty="0">
                <a:latin typeface="Arial"/>
                <a:cs typeface="Arial"/>
              </a:rPr>
              <a:t>AEAD.Enc(“password2”, </a:t>
            </a:r>
            <a:r>
              <a:rPr sz="1486" spc="49" dirty="0">
                <a:latin typeface="Arial"/>
                <a:cs typeface="Arial"/>
              </a:rPr>
              <a:t>N,</a:t>
            </a:r>
            <a:r>
              <a:rPr sz="1486" spc="-212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M)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0954" y="3490259"/>
            <a:ext cx="313211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3  </a:t>
            </a:r>
            <a:r>
              <a:rPr sz="1486" spc="12" dirty="0">
                <a:latin typeface="Tahoma"/>
                <a:cs typeface="Tahoma"/>
              </a:rPr>
              <a:t>← </a:t>
            </a:r>
            <a:r>
              <a:rPr sz="1486" spc="15" dirty="0">
                <a:latin typeface="Arial"/>
                <a:cs typeface="Arial"/>
              </a:rPr>
              <a:t>AEAD.Enc(“password3”, </a:t>
            </a:r>
            <a:r>
              <a:rPr sz="1486" spc="49" dirty="0">
                <a:latin typeface="Arial"/>
                <a:cs typeface="Arial"/>
              </a:rPr>
              <a:t>N,</a:t>
            </a:r>
            <a:r>
              <a:rPr sz="1486" spc="-212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M)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0954" y="4401575"/>
            <a:ext cx="313211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4  </a:t>
            </a:r>
            <a:r>
              <a:rPr sz="1486" spc="12" dirty="0">
                <a:latin typeface="Tahoma"/>
                <a:cs typeface="Tahoma"/>
              </a:rPr>
              <a:t>← </a:t>
            </a:r>
            <a:r>
              <a:rPr sz="1486" spc="15" dirty="0">
                <a:latin typeface="Arial"/>
                <a:cs typeface="Arial"/>
              </a:rPr>
              <a:t>AEAD.Enc(“password4”, </a:t>
            </a:r>
            <a:r>
              <a:rPr sz="1486" spc="49" dirty="0">
                <a:latin typeface="Arial"/>
                <a:cs typeface="Arial"/>
              </a:rPr>
              <a:t>N,</a:t>
            </a:r>
            <a:r>
              <a:rPr sz="1486" spc="-212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M)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3751" y="5386363"/>
            <a:ext cx="313211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5  </a:t>
            </a:r>
            <a:r>
              <a:rPr sz="1486" spc="12" dirty="0">
                <a:latin typeface="Tahoma"/>
                <a:cs typeface="Tahoma"/>
              </a:rPr>
              <a:t>← </a:t>
            </a:r>
            <a:r>
              <a:rPr sz="1486" spc="15" dirty="0">
                <a:latin typeface="Arial"/>
                <a:cs typeface="Arial"/>
              </a:rPr>
              <a:t>AEAD.Enc(“password5”, </a:t>
            </a:r>
            <a:r>
              <a:rPr sz="1486" spc="49" dirty="0">
                <a:latin typeface="Arial"/>
                <a:cs typeface="Arial"/>
              </a:rPr>
              <a:t>N,</a:t>
            </a:r>
            <a:r>
              <a:rPr sz="1486" spc="-212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M)</a:t>
            </a:r>
            <a:endParaRPr sz="1486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54966" y="1804506"/>
            <a:ext cx="2268030" cy="0"/>
          </a:xfrm>
          <a:custGeom>
            <a:avLst/>
            <a:gdLst/>
            <a:ahLst/>
            <a:cxnLst/>
            <a:rect l="l" t="t" r="r" b="b"/>
            <a:pathLst>
              <a:path w="3740150">
                <a:moveTo>
                  <a:pt x="3739640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2700361" y="1774029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3578951" y="1543039"/>
            <a:ext cx="55911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4" dirty="0">
                <a:latin typeface="Arial"/>
                <a:cs typeface="Arial"/>
              </a:rPr>
              <a:t>N </a:t>
            </a:r>
            <a:r>
              <a:rPr sz="1486" spc="-55" dirty="0">
                <a:latin typeface="Arial"/>
                <a:cs typeface="Arial"/>
              </a:rPr>
              <a:t>||</a:t>
            </a:r>
            <a:r>
              <a:rPr sz="1486" spc="-146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1</a:t>
            </a:r>
            <a:endParaRPr sz="1501" baseline="-10101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61733" y="2135551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2731238" y="2754912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3835171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2692659" y="1912708"/>
            <a:ext cx="228343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470548" algn="l"/>
                <a:tab pos="2275343" algn="l"/>
              </a:tabLst>
            </a:pPr>
            <a:r>
              <a:rPr sz="1486" u="heavy" spc="3" dirty="0">
                <a:solidFill>
                  <a:srgbClr val="D12E1F"/>
                </a:solidFill>
                <a:latin typeface="Arial"/>
                <a:cs typeface="Arial"/>
              </a:rPr>
              <a:t> 	</a:t>
            </a:r>
            <a:r>
              <a:rPr sz="1486" u="heavy" spc="27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1486" u="heavy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1486" u="heavy" spc="9" dirty="0">
                <a:solidFill>
                  <a:srgbClr val="D12E1F"/>
                </a:solidFill>
                <a:latin typeface="Arial"/>
                <a:cs typeface="Arial"/>
              </a:rPr>
              <a:t>error	</a:t>
            </a:r>
            <a:endParaRPr sz="1486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76632" y="2724434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3555222" y="2501593"/>
            <a:ext cx="55911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4" dirty="0">
                <a:latin typeface="Arial"/>
                <a:cs typeface="Arial"/>
              </a:rPr>
              <a:t>N </a:t>
            </a:r>
            <a:r>
              <a:rPr sz="1486" spc="-55" dirty="0">
                <a:latin typeface="Arial"/>
                <a:cs typeface="Arial"/>
              </a:rPr>
              <a:t>||</a:t>
            </a:r>
            <a:r>
              <a:rPr sz="1486" spc="-146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2</a:t>
            </a:r>
            <a:endParaRPr sz="1501" baseline="-10101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95934" y="3085957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2731238" y="3710690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3835170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 txBox="1"/>
          <p:nvPr/>
        </p:nvSpPr>
        <p:spPr>
          <a:xfrm>
            <a:off x="2668930" y="2862285"/>
            <a:ext cx="234119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470548" algn="l"/>
                <a:tab pos="2333103" algn="l"/>
              </a:tabLst>
            </a:pPr>
            <a:r>
              <a:rPr sz="1486" u="heavy" spc="3" dirty="0">
                <a:solidFill>
                  <a:srgbClr val="D12E1F"/>
                </a:solidFill>
                <a:latin typeface="Arial"/>
                <a:cs typeface="Arial"/>
              </a:rPr>
              <a:t> 	</a:t>
            </a:r>
            <a:r>
              <a:rPr sz="1486" u="heavy" spc="27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1486" u="heavy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1486" u="heavy" spc="9" dirty="0">
                <a:solidFill>
                  <a:srgbClr val="D12E1F"/>
                </a:solidFill>
                <a:latin typeface="Arial"/>
                <a:cs typeface="Arial"/>
              </a:rPr>
              <a:t>error	</a:t>
            </a:r>
            <a:endParaRPr sz="1486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76632" y="3680212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 txBox="1"/>
          <p:nvPr/>
        </p:nvSpPr>
        <p:spPr>
          <a:xfrm>
            <a:off x="3555222" y="3451999"/>
            <a:ext cx="55911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4" dirty="0">
                <a:latin typeface="Arial"/>
                <a:cs typeface="Arial"/>
              </a:rPr>
              <a:t>N </a:t>
            </a:r>
            <a:r>
              <a:rPr sz="1486" spc="-55" dirty="0">
                <a:latin typeface="Arial"/>
                <a:cs typeface="Arial"/>
              </a:rPr>
              <a:t>||</a:t>
            </a:r>
            <a:r>
              <a:rPr sz="1486" spc="-146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3</a:t>
            </a:r>
            <a:endParaRPr sz="1501" baseline="-10101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676631" y="4072211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24700" y="0"/>
                </a:lnTo>
                <a:lnTo>
                  <a:pt x="3835171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4995933" y="4041734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 txBox="1"/>
          <p:nvPr/>
        </p:nvSpPr>
        <p:spPr>
          <a:xfrm>
            <a:off x="970374" y="3813522"/>
            <a:ext cx="360227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945">
              <a:lnSpc>
                <a:spcPts val="1652"/>
              </a:lnSpc>
            </a:pPr>
            <a:r>
              <a:rPr sz="1486" spc="27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1486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1486" spc="9" dirty="0">
                <a:solidFill>
                  <a:srgbClr val="D12E1F"/>
                </a:solidFill>
                <a:latin typeface="Arial"/>
                <a:cs typeface="Arial"/>
              </a:rPr>
              <a:t>error</a:t>
            </a:r>
            <a:endParaRPr sz="1486">
              <a:latin typeface="Arial"/>
              <a:cs typeface="Arial"/>
            </a:endParaRPr>
          </a:p>
          <a:p>
            <a:pPr marL="7701">
              <a:lnSpc>
                <a:spcPts val="2125"/>
              </a:lnSpc>
            </a:pPr>
            <a:r>
              <a:rPr sz="1880" spc="-3" dirty="0">
                <a:solidFill>
                  <a:srgbClr val="FFFFFF"/>
                </a:solidFill>
                <a:latin typeface="Arial"/>
                <a:cs typeface="Arial"/>
              </a:rPr>
              <a:t>password5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31238" y="4620774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3835171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2676632" y="4590297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 txBox="1"/>
          <p:nvPr/>
        </p:nvSpPr>
        <p:spPr>
          <a:xfrm>
            <a:off x="3555222" y="4401575"/>
            <a:ext cx="55911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4" dirty="0">
                <a:latin typeface="Arial"/>
                <a:cs typeface="Arial"/>
              </a:rPr>
              <a:t>N </a:t>
            </a:r>
            <a:r>
              <a:rPr sz="1486" spc="-55" dirty="0">
                <a:latin typeface="Arial"/>
                <a:cs typeface="Arial"/>
              </a:rPr>
              <a:t>||</a:t>
            </a:r>
            <a:r>
              <a:rPr sz="1486" spc="-146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4</a:t>
            </a:r>
            <a:endParaRPr sz="1501" baseline="-10101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76631" y="4982297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24701" y="0"/>
                </a:lnTo>
                <a:lnTo>
                  <a:pt x="3835172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4995934" y="4951820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 txBox="1"/>
          <p:nvPr/>
        </p:nvSpPr>
        <p:spPr>
          <a:xfrm>
            <a:off x="3160926" y="4734929"/>
            <a:ext cx="1412032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27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1486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1486" spc="9" dirty="0">
                <a:solidFill>
                  <a:srgbClr val="D12E1F"/>
                </a:solidFill>
                <a:latin typeface="Arial"/>
                <a:cs typeface="Arial"/>
              </a:rPr>
              <a:t>error</a:t>
            </a:r>
            <a:endParaRPr sz="1486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31238" y="5559870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3835171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2676632" y="5529392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 txBox="1"/>
          <p:nvPr/>
        </p:nvSpPr>
        <p:spPr>
          <a:xfrm>
            <a:off x="3555222" y="5306551"/>
            <a:ext cx="55911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4" dirty="0">
                <a:latin typeface="Arial"/>
                <a:cs typeface="Arial"/>
              </a:rPr>
              <a:t>N </a:t>
            </a:r>
            <a:r>
              <a:rPr sz="1486" spc="-55" dirty="0">
                <a:latin typeface="Arial"/>
                <a:cs typeface="Arial"/>
              </a:rPr>
              <a:t>||</a:t>
            </a:r>
            <a:r>
              <a:rPr sz="1486" spc="-146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C</a:t>
            </a:r>
            <a:r>
              <a:rPr sz="1501" spc="-13" baseline="-10101" dirty="0">
                <a:latin typeface="Arial"/>
                <a:cs typeface="Arial"/>
              </a:rPr>
              <a:t>5</a:t>
            </a:r>
            <a:endParaRPr sz="1501" baseline="-10101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76631" y="5921392"/>
            <a:ext cx="2325790" cy="0"/>
          </a:xfrm>
          <a:custGeom>
            <a:avLst/>
            <a:gdLst/>
            <a:ahLst/>
            <a:cxnLst/>
            <a:rect l="l" t="t" r="r" b="b"/>
            <a:pathLst>
              <a:path w="3835400">
                <a:moveTo>
                  <a:pt x="0" y="0"/>
                </a:moveTo>
                <a:lnTo>
                  <a:pt x="3824701" y="0"/>
                </a:lnTo>
                <a:lnTo>
                  <a:pt x="3835172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4995934" y="5890915"/>
            <a:ext cx="61225" cy="6122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3017585" y="5668073"/>
            <a:ext cx="1698520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27" dirty="0">
                <a:solidFill>
                  <a:srgbClr val="1DB100"/>
                </a:solidFill>
                <a:latin typeface="Arial"/>
                <a:cs typeface="Arial"/>
              </a:rPr>
              <a:t>Decryption</a:t>
            </a:r>
            <a:r>
              <a:rPr sz="1486" spc="-39" dirty="0">
                <a:solidFill>
                  <a:srgbClr val="1DB100"/>
                </a:solidFill>
                <a:latin typeface="Arial"/>
                <a:cs typeface="Arial"/>
              </a:rPr>
              <a:t> </a:t>
            </a:r>
            <a:r>
              <a:rPr sz="1486" spc="-42" dirty="0">
                <a:solidFill>
                  <a:srgbClr val="1DB100"/>
                </a:solidFill>
                <a:latin typeface="Arial"/>
                <a:cs typeface="Arial"/>
              </a:rPr>
              <a:t>success!</a:t>
            </a:r>
            <a:endParaRPr sz="1486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57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35158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  </a:t>
            </a: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83724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331190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600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921179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1415733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600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 txBox="1"/>
          <p:nvPr/>
        </p:nvSpPr>
        <p:spPr>
          <a:xfrm>
            <a:off x="11022549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58</a:t>
            </a:fld>
            <a:endParaRPr spc="3" dirty="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8713" y="85934"/>
            <a:ext cx="6376669" cy="10747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  <a:p>
            <a:pPr marL="8086">
              <a:lnSpc>
                <a:spcPct val="100000"/>
              </a:lnSpc>
              <a:spcBef>
                <a:spcPts val="697"/>
              </a:spcBef>
            </a:pPr>
            <a:r>
              <a:rPr sz="2001" spc="-3" dirty="0">
                <a:solidFill>
                  <a:srgbClr val="0076BA"/>
                </a:solidFill>
              </a:rPr>
              <a:t>A </a:t>
            </a:r>
            <a:r>
              <a:rPr sz="2001" spc="-39" dirty="0">
                <a:solidFill>
                  <a:srgbClr val="0076BA"/>
                </a:solidFill>
              </a:rPr>
              <a:t>high </a:t>
            </a:r>
            <a:r>
              <a:rPr sz="2001" spc="-18" dirty="0">
                <a:solidFill>
                  <a:srgbClr val="0076BA"/>
                </a:solidFill>
              </a:rPr>
              <a:t>level </a:t>
            </a:r>
            <a:r>
              <a:rPr sz="2001" spc="-12" dirty="0">
                <a:solidFill>
                  <a:srgbClr val="0076BA"/>
                </a:solidFill>
              </a:rPr>
              <a:t>overview </a:t>
            </a:r>
            <a:r>
              <a:rPr sz="2001" spc="15" dirty="0">
                <a:solidFill>
                  <a:srgbClr val="0076BA"/>
                </a:solidFill>
              </a:rPr>
              <a:t>of </a:t>
            </a:r>
            <a:r>
              <a:rPr sz="2001" spc="-27" dirty="0">
                <a:solidFill>
                  <a:srgbClr val="0076BA"/>
                </a:solidFill>
              </a:rPr>
              <a:t>our</a:t>
            </a:r>
            <a:r>
              <a:rPr sz="2001" spc="255" dirty="0">
                <a:solidFill>
                  <a:srgbClr val="0076BA"/>
                </a:solidFill>
              </a:rPr>
              <a:t> </a:t>
            </a:r>
            <a:r>
              <a:rPr sz="2001" spc="-9" dirty="0">
                <a:solidFill>
                  <a:srgbClr val="0076BA"/>
                </a:solidFill>
              </a:rPr>
              <a:t>attack</a:t>
            </a:r>
            <a:endParaRPr sz="2001"/>
          </a:p>
        </p:txBody>
      </p:sp>
      <p:sp>
        <p:nvSpPr>
          <p:cNvPr id="17" name="object 17"/>
          <p:cNvSpPr txBox="1"/>
          <p:nvPr/>
        </p:nvSpPr>
        <p:spPr>
          <a:xfrm>
            <a:off x="9892328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</a:t>
            </a:r>
            <a:endParaRPr sz="11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1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  </a:t>
            </a: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90175" y="3583826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331190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600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921179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1415733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600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9563389" y="4493984"/>
            <a:ext cx="318448" cy="0"/>
          </a:xfrm>
          <a:custGeom>
            <a:avLst/>
            <a:gdLst/>
            <a:ahLst/>
            <a:cxnLst/>
            <a:rect l="l" t="t" r="r" b="b"/>
            <a:pathLst>
              <a:path w="525144">
                <a:moveTo>
                  <a:pt x="524687" y="0"/>
                </a:moveTo>
                <a:lnTo>
                  <a:pt x="15706" y="0"/>
                </a:ln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489100" y="4452077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 txBox="1"/>
          <p:nvPr/>
        </p:nvSpPr>
        <p:spPr>
          <a:xfrm>
            <a:off x="8178489" y="4239404"/>
            <a:ext cx="10369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27" dirty="0">
                <a:latin typeface="Arial"/>
                <a:cs typeface="Arial"/>
              </a:rPr>
              <a:t>Nonce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09" dirty="0">
                <a:latin typeface="Arial"/>
                <a:cs typeface="Arial"/>
              </a:rPr>
              <a:t>N</a:t>
            </a:r>
            <a:endParaRPr sz="2001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22549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10277" y="4538837"/>
            <a:ext cx="1629208" cy="35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335" spc="49" dirty="0">
                <a:solidFill>
                  <a:srgbClr val="5E5E5E"/>
                </a:solidFill>
                <a:latin typeface="Verdana"/>
                <a:cs typeface="Verdana"/>
              </a:rPr>
              <a:t>[</a:t>
            </a:r>
            <a:r>
              <a:rPr sz="2001" spc="49" dirty="0">
                <a:latin typeface="Arial"/>
                <a:cs typeface="Arial"/>
              </a:rPr>
              <a:t>Ciphertext</a:t>
            </a:r>
            <a:r>
              <a:rPr sz="2001" spc="-36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C</a:t>
            </a:r>
            <a:endParaRPr sz="2001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93376" y="4603181"/>
            <a:ext cx="404633" cy="86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08713" y="85934"/>
            <a:ext cx="6376669" cy="10747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  <a:p>
            <a:pPr marL="8086">
              <a:lnSpc>
                <a:spcPct val="100000"/>
              </a:lnSpc>
              <a:spcBef>
                <a:spcPts val="697"/>
              </a:spcBef>
            </a:pPr>
            <a:r>
              <a:rPr sz="2001" spc="-3" dirty="0">
                <a:solidFill>
                  <a:srgbClr val="0076BA"/>
                </a:solidFill>
              </a:rPr>
              <a:t>A </a:t>
            </a:r>
            <a:r>
              <a:rPr sz="2001" spc="-39" dirty="0">
                <a:solidFill>
                  <a:srgbClr val="0076BA"/>
                </a:solidFill>
              </a:rPr>
              <a:t>high </a:t>
            </a:r>
            <a:r>
              <a:rPr sz="2001" spc="-18" dirty="0">
                <a:solidFill>
                  <a:srgbClr val="0076BA"/>
                </a:solidFill>
              </a:rPr>
              <a:t>level </a:t>
            </a:r>
            <a:r>
              <a:rPr sz="2001" spc="-12" dirty="0">
                <a:solidFill>
                  <a:srgbClr val="0076BA"/>
                </a:solidFill>
              </a:rPr>
              <a:t>overview </a:t>
            </a:r>
            <a:r>
              <a:rPr sz="2001" spc="15" dirty="0">
                <a:solidFill>
                  <a:srgbClr val="0076BA"/>
                </a:solidFill>
              </a:rPr>
              <a:t>of </a:t>
            </a:r>
            <a:r>
              <a:rPr sz="2001" spc="-27" dirty="0">
                <a:solidFill>
                  <a:srgbClr val="0076BA"/>
                </a:solidFill>
              </a:rPr>
              <a:t>our</a:t>
            </a:r>
            <a:r>
              <a:rPr sz="2001" spc="255" dirty="0">
                <a:solidFill>
                  <a:srgbClr val="0076BA"/>
                </a:solidFill>
              </a:rPr>
              <a:t> </a:t>
            </a:r>
            <a:r>
              <a:rPr sz="2001" spc="-9" dirty="0">
                <a:solidFill>
                  <a:srgbClr val="0076BA"/>
                </a:solidFill>
              </a:rPr>
              <a:t>attack</a:t>
            </a:r>
            <a:endParaRPr sz="2001"/>
          </a:p>
        </p:txBody>
      </p:sp>
      <p:sp>
        <p:nvSpPr>
          <p:cNvPr id="22" name="object 22"/>
          <p:cNvSpPr/>
          <p:nvPr/>
        </p:nvSpPr>
        <p:spPr>
          <a:xfrm>
            <a:off x="9892328" y="4005304"/>
            <a:ext cx="911063" cy="960736"/>
          </a:xfrm>
          <a:custGeom>
            <a:avLst/>
            <a:gdLst/>
            <a:ahLst/>
            <a:cxnLst/>
            <a:rect l="l" t="t" r="r" b="b"/>
            <a:pathLst>
              <a:path w="1502409" h="1584325">
                <a:moveTo>
                  <a:pt x="0" y="0"/>
                </a:moveTo>
                <a:lnTo>
                  <a:pt x="1502375" y="0"/>
                </a:lnTo>
                <a:lnTo>
                  <a:pt x="1502375" y="1583935"/>
                </a:lnTo>
                <a:lnTo>
                  <a:pt x="0" y="1583935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9976092" y="4040695"/>
            <a:ext cx="743560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16300"/>
              </a:lnSpc>
            </a:pP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d1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d2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d3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42" dirty="0">
                <a:solidFill>
                  <a:srgbClr val="0076BA"/>
                </a:solidFill>
                <a:latin typeface="Arial"/>
                <a:cs typeface="Arial"/>
              </a:rPr>
              <a:t>d4</a:t>
            </a:r>
            <a:endParaRPr sz="1182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37765" y="5456427"/>
            <a:ext cx="1153268" cy="95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sz="2001" spc="42" dirty="0">
                <a:solidFill>
                  <a:srgbClr val="5E5E5E"/>
                </a:solidFill>
                <a:latin typeface="Arial"/>
                <a:cs typeface="Arial"/>
              </a:rPr>
              <a:t>splitting</a:t>
            </a:r>
            <a:endParaRPr sz="2001">
              <a:latin typeface="Arial"/>
              <a:cs typeface="Arial"/>
            </a:endParaRPr>
          </a:p>
          <a:p>
            <a:pPr marL="7701" marR="3081" algn="ctr">
              <a:lnSpc>
                <a:spcPct val="114500"/>
              </a:lnSpc>
            </a:pP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ciphertext 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2001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59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41691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GCM: Nonce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AES-GCM </a:t>
            </a:r>
          </a:p>
          <a:p>
            <a:r>
              <a:rPr lang="en-US" b="1" dirty="0"/>
              <a:t>Suppose that message m</a:t>
            </a:r>
            <a:r>
              <a:rPr lang="en-US" b="1" baseline="-25000" dirty="0"/>
              <a:t>1</a:t>
            </a:r>
            <a:r>
              <a:rPr lang="en-US" b="1" dirty="0"/>
              <a:t> is b</a:t>
            </a:r>
            <a:r>
              <a:rPr lang="en-US" b="1" baseline="-25000" dirty="0"/>
              <a:t>1</a:t>
            </a:r>
            <a:r>
              <a:rPr lang="en-US" b="1" dirty="0"/>
              <a:t> blocks long and message m</a:t>
            </a:r>
            <a:r>
              <a:rPr lang="en-US" b="1" baseline="-25000" dirty="0"/>
              <a:t>2</a:t>
            </a:r>
            <a:r>
              <a:rPr lang="en-US" b="1" dirty="0"/>
              <a:t> is b</a:t>
            </a:r>
            <a:r>
              <a:rPr lang="en-US" b="1" baseline="-25000" dirty="0"/>
              <a:t>2</a:t>
            </a:r>
            <a:r>
              <a:rPr lang="en-US" b="1" dirty="0"/>
              <a:t> block long.</a:t>
            </a:r>
          </a:p>
          <a:p>
            <a:r>
              <a:rPr lang="en-US" b="1" dirty="0"/>
              <a:t>Suppose that we pick </a:t>
            </a:r>
            <a:r>
              <a:rPr lang="en-US" b="1" dirty="0" err="1"/>
              <a:t>nonces</a:t>
            </a:r>
            <a:r>
              <a:rPr lang="en-US" b="1" dirty="0"/>
              <a:t> N</a:t>
            </a:r>
            <a:r>
              <a:rPr lang="en-US" b="1" baseline="-25000" dirty="0"/>
              <a:t>1</a:t>
            </a:r>
            <a:r>
              <a:rPr lang="en-US" b="1" dirty="0"/>
              <a:t> and N</a:t>
            </a:r>
            <a:r>
              <a:rPr lang="en-US" b="1" baseline="-25000" dirty="0"/>
              <a:t>2</a:t>
            </a:r>
          </a:p>
          <a:p>
            <a:r>
              <a:rPr lang="en-US" b="1" dirty="0" smtClean="0"/>
              <a:t>How should we define nonce collision?</a:t>
            </a:r>
          </a:p>
          <a:p>
            <a:pPr lvl="1"/>
            <a:r>
              <a:rPr lang="en-US" b="1" dirty="0" smtClean="0"/>
              <a:t>If interval [N</a:t>
            </a:r>
            <a:r>
              <a:rPr lang="en-US" b="1" baseline="-25000" dirty="0" smtClean="0"/>
              <a:t>1</a:t>
            </a:r>
            <a:r>
              <a:rPr lang="en-US" b="1" dirty="0" smtClean="0"/>
              <a:t>,N</a:t>
            </a:r>
            <a:r>
              <a:rPr lang="en-US" b="1" baseline="-25000" dirty="0" smtClean="0"/>
              <a:t>1</a:t>
            </a:r>
            <a:r>
              <a:rPr lang="en-US" b="1" dirty="0" smtClean="0"/>
              <a:t>+b</a:t>
            </a:r>
            <a:r>
              <a:rPr lang="en-US" b="1" baseline="-25000" dirty="0" smtClean="0"/>
              <a:t>1</a:t>
            </a:r>
            <a:r>
              <a:rPr lang="en-US" b="1" dirty="0" smtClean="0"/>
              <a:t>] intersects with [N</a:t>
            </a:r>
            <a:r>
              <a:rPr lang="en-US" b="1" baseline="-25000" dirty="0" smtClean="0"/>
              <a:t>2</a:t>
            </a:r>
            <a:r>
              <a:rPr lang="en-US" b="1" dirty="0" smtClean="0"/>
              <a:t>, N</a:t>
            </a:r>
            <a:r>
              <a:rPr lang="en-US" b="1" baseline="-25000" dirty="0" smtClean="0"/>
              <a:t>2</a:t>
            </a:r>
            <a:r>
              <a:rPr lang="en-US" b="1" dirty="0" smtClean="0"/>
              <a:t>+b</a:t>
            </a:r>
            <a:r>
              <a:rPr lang="en-US" b="1" baseline="-25000" dirty="0" smtClean="0"/>
              <a:t>2</a:t>
            </a:r>
            <a:r>
              <a:rPr lang="en-US" b="1" dirty="0" smtClean="0"/>
              <a:t>] then there could be problems. Why?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062363" y="2872916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  </a:t>
            </a: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83724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331190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600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0921179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1415733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600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9563389" y="4493984"/>
            <a:ext cx="318448" cy="0"/>
          </a:xfrm>
          <a:custGeom>
            <a:avLst/>
            <a:gdLst/>
            <a:ahLst/>
            <a:cxnLst/>
            <a:rect l="l" t="t" r="r" b="b"/>
            <a:pathLst>
              <a:path w="525144">
                <a:moveTo>
                  <a:pt x="524687" y="0"/>
                </a:moveTo>
                <a:lnTo>
                  <a:pt x="15706" y="0"/>
                </a:ln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9489100" y="4452077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8178489" y="4239404"/>
            <a:ext cx="10369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27" dirty="0">
                <a:latin typeface="Arial"/>
                <a:cs typeface="Arial"/>
              </a:rPr>
              <a:t>Nonce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09" dirty="0">
                <a:latin typeface="Arial"/>
                <a:cs typeface="Arial"/>
              </a:rPr>
              <a:t>N</a:t>
            </a:r>
            <a:endParaRPr sz="200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22549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0277" y="4538837"/>
            <a:ext cx="1629208" cy="35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335" spc="49" dirty="0">
                <a:solidFill>
                  <a:srgbClr val="5E5E5E"/>
                </a:solidFill>
                <a:latin typeface="Verdana"/>
                <a:cs typeface="Verdana"/>
              </a:rPr>
              <a:t>[</a:t>
            </a:r>
            <a:r>
              <a:rPr sz="2001" spc="49" dirty="0">
                <a:latin typeface="Arial"/>
                <a:cs typeface="Arial"/>
              </a:rPr>
              <a:t>Ciphertext</a:t>
            </a:r>
            <a:r>
              <a:rPr sz="2001" spc="-36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C</a:t>
            </a:r>
            <a:endParaRPr sz="2001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3376" y="4603181"/>
            <a:ext cx="404633" cy="86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 txBox="1"/>
          <p:nvPr/>
        </p:nvSpPr>
        <p:spPr>
          <a:xfrm>
            <a:off x="3128951" y="2541808"/>
            <a:ext cx="3834473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525239" algn="l"/>
                <a:tab pos="3826381" algn="l"/>
              </a:tabLst>
            </a:pPr>
            <a:r>
              <a:rPr sz="2244" u="heavy" dirty="0">
                <a:latin typeface="Arial"/>
                <a:cs typeface="Arial"/>
              </a:rPr>
              <a:t> 	</a:t>
            </a:r>
            <a:r>
              <a:rPr sz="2244" u="heavy" spc="127" dirty="0">
                <a:latin typeface="Arial"/>
                <a:cs typeface="Arial"/>
              </a:rPr>
              <a:t>N </a:t>
            </a:r>
            <a:r>
              <a:rPr sz="2244" u="heavy" spc="-85" dirty="0">
                <a:latin typeface="Arial"/>
                <a:cs typeface="Arial"/>
              </a:rPr>
              <a:t>||</a:t>
            </a:r>
            <a:r>
              <a:rPr sz="2244" u="heavy" spc="-185" dirty="0">
                <a:latin typeface="Arial"/>
                <a:cs typeface="Arial"/>
              </a:rPr>
              <a:t> </a:t>
            </a:r>
            <a:r>
              <a:rPr sz="2244" u="heavy" spc="-36" dirty="0">
                <a:latin typeface="Arial"/>
                <a:cs typeface="Arial"/>
              </a:rPr>
              <a:t>C	</a:t>
            </a:r>
            <a:endParaRPr sz="2244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7672" y="3632395"/>
            <a:ext cx="465851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273" dirty="0">
                <a:solidFill>
                  <a:srgbClr val="EE220C"/>
                </a:solidFill>
                <a:latin typeface="Cambria"/>
                <a:cs typeface="Cambria"/>
              </a:rPr>
              <a:t>⏊ </a:t>
            </a:r>
            <a:r>
              <a:rPr sz="2244" spc="6" dirty="0">
                <a:latin typeface="Tahoma"/>
                <a:cs typeface="Tahoma"/>
              </a:rPr>
              <a:t>← </a:t>
            </a:r>
            <a:r>
              <a:rPr sz="2244" spc="24" dirty="0">
                <a:latin typeface="Arial"/>
                <a:cs typeface="Arial"/>
              </a:rPr>
              <a:t>AEAD.Dec(“password5”, </a:t>
            </a:r>
            <a:r>
              <a:rPr sz="2244" spc="64" dirty="0">
                <a:latin typeface="Arial"/>
                <a:cs typeface="Arial"/>
              </a:rPr>
              <a:t>N,</a:t>
            </a:r>
            <a:r>
              <a:rPr sz="2244" spc="-243" dirty="0">
                <a:latin typeface="Arial"/>
                <a:cs typeface="Arial"/>
              </a:rPr>
              <a:t> </a:t>
            </a:r>
            <a:r>
              <a:rPr sz="2244" spc="-100" dirty="0">
                <a:latin typeface="Arial"/>
                <a:cs typeface="Arial"/>
              </a:rPr>
              <a:t>C)</a:t>
            </a:r>
            <a:endParaRPr sz="2244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508713" y="85934"/>
            <a:ext cx="6376669" cy="10747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  <a:p>
            <a:pPr marL="8086">
              <a:lnSpc>
                <a:spcPct val="100000"/>
              </a:lnSpc>
              <a:spcBef>
                <a:spcPts val="697"/>
              </a:spcBef>
            </a:pPr>
            <a:r>
              <a:rPr sz="2001" spc="-3" dirty="0">
                <a:solidFill>
                  <a:srgbClr val="0076BA"/>
                </a:solidFill>
              </a:rPr>
              <a:t>A </a:t>
            </a:r>
            <a:r>
              <a:rPr sz="2001" spc="-39" dirty="0">
                <a:solidFill>
                  <a:srgbClr val="0076BA"/>
                </a:solidFill>
              </a:rPr>
              <a:t>high </a:t>
            </a:r>
            <a:r>
              <a:rPr sz="2001" spc="-18" dirty="0">
                <a:solidFill>
                  <a:srgbClr val="0076BA"/>
                </a:solidFill>
              </a:rPr>
              <a:t>level </a:t>
            </a:r>
            <a:r>
              <a:rPr sz="2001" spc="-12" dirty="0">
                <a:solidFill>
                  <a:srgbClr val="0076BA"/>
                </a:solidFill>
              </a:rPr>
              <a:t>overview </a:t>
            </a:r>
            <a:r>
              <a:rPr sz="2001" spc="15" dirty="0">
                <a:solidFill>
                  <a:srgbClr val="0076BA"/>
                </a:solidFill>
              </a:rPr>
              <a:t>of </a:t>
            </a:r>
            <a:r>
              <a:rPr sz="2001" spc="-27" dirty="0">
                <a:solidFill>
                  <a:srgbClr val="0076BA"/>
                </a:solidFill>
              </a:rPr>
              <a:t>our</a:t>
            </a:r>
            <a:r>
              <a:rPr sz="2001" spc="255" dirty="0">
                <a:solidFill>
                  <a:srgbClr val="0076BA"/>
                </a:solidFill>
              </a:rPr>
              <a:t> </a:t>
            </a:r>
            <a:r>
              <a:rPr sz="2001" spc="-9" dirty="0">
                <a:solidFill>
                  <a:srgbClr val="0076BA"/>
                </a:solidFill>
              </a:rPr>
              <a:t>attack</a:t>
            </a:r>
            <a:endParaRPr sz="2001"/>
          </a:p>
        </p:txBody>
      </p:sp>
      <p:sp>
        <p:nvSpPr>
          <p:cNvPr id="25" name="object 25"/>
          <p:cNvSpPr/>
          <p:nvPr/>
        </p:nvSpPr>
        <p:spPr>
          <a:xfrm>
            <a:off x="9892328" y="4005304"/>
            <a:ext cx="911063" cy="960736"/>
          </a:xfrm>
          <a:custGeom>
            <a:avLst/>
            <a:gdLst/>
            <a:ahLst/>
            <a:cxnLst/>
            <a:rect l="l" t="t" r="r" b="b"/>
            <a:pathLst>
              <a:path w="1502409" h="1584325">
                <a:moveTo>
                  <a:pt x="0" y="0"/>
                </a:moveTo>
                <a:lnTo>
                  <a:pt x="1502375" y="0"/>
                </a:lnTo>
                <a:lnTo>
                  <a:pt x="1502375" y="1583935"/>
                </a:lnTo>
                <a:lnTo>
                  <a:pt x="0" y="1583935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 txBox="1"/>
          <p:nvPr/>
        </p:nvSpPr>
        <p:spPr>
          <a:xfrm>
            <a:off x="9976092" y="4040695"/>
            <a:ext cx="743560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16300"/>
              </a:lnSpc>
            </a:pP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d1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d2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d3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42" dirty="0">
                <a:solidFill>
                  <a:srgbClr val="0076BA"/>
                </a:solidFill>
                <a:latin typeface="Arial"/>
                <a:cs typeface="Arial"/>
              </a:rPr>
              <a:t>d4</a:t>
            </a:r>
            <a:endParaRPr sz="1182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37765" y="5456427"/>
            <a:ext cx="1153268" cy="95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sz="2001" spc="42" dirty="0">
                <a:solidFill>
                  <a:srgbClr val="5E5E5E"/>
                </a:solidFill>
                <a:latin typeface="Arial"/>
                <a:cs typeface="Arial"/>
              </a:rPr>
              <a:t>splitting</a:t>
            </a:r>
            <a:endParaRPr sz="2001">
              <a:latin typeface="Arial"/>
              <a:cs typeface="Arial"/>
            </a:endParaRPr>
          </a:p>
          <a:p>
            <a:pPr marL="7701" marR="3081" algn="ctr">
              <a:lnSpc>
                <a:spcPct val="114500"/>
              </a:lnSpc>
            </a:pP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ciphertext 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2001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60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22600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062363" y="2872916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3062363" y="5001100"/>
            <a:ext cx="3819070" cy="0"/>
          </a:xfrm>
          <a:custGeom>
            <a:avLst/>
            <a:gdLst/>
            <a:ahLst/>
            <a:cxnLst/>
            <a:rect l="l" t="t" r="r" b="b"/>
            <a:pathLst>
              <a:path w="6297930">
                <a:moveTo>
                  <a:pt x="0" y="0"/>
                </a:moveTo>
                <a:lnTo>
                  <a:pt x="6281951" y="0"/>
                </a:lnTo>
                <a:lnTo>
                  <a:pt x="6297657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871744" y="4959193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0" y="138215"/>
                </a:lnTo>
                <a:lnTo>
                  <a:pt x="138215" y="691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  </a:t>
            </a: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83724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331190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600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921179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1415733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600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9563389" y="4493984"/>
            <a:ext cx="318448" cy="0"/>
          </a:xfrm>
          <a:custGeom>
            <a:avLst/>
            <a:gdLst/>
            <a:ahLst/>
            <a:cxnLst/>
            <a:rect l="l" t="t" r="r" b="b"/>
            <a:pathLst>
              <a:path w="525144">
                <a:moveTo>
                  <a:pt x="524687" y="0"/>
                </a:moveTo>
                <a:lnTo>
                  <a:pt x="15706" y="0"/>
                </a:ln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9489100" y="4452077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 txBox="1"/>
          <p:nvPr/>
        </p:nvSpPr>
        <p:spPr>
          <a:xfrm>
            <a:off x="8178489" y="4239404"/>
            <a:ext cx="10369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27" dirty="0">
                <a:latin typeface="Arial"/>
                <a:cs typeface="Arial"/>
              </a:rPr>
              <a:t>Nonce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09" dirty="0">
                <a:latin typeface="Arial"/>
                <a:cs typeface="Arial"/>
              </a:rPr>
              <a:t>N</a:t>
            </a:r>
            <a:endParaRPr sz="2001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022549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10277" y="4538837"/>
            <a:ext cx="1629208" cy="35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335" spc="49" dirty="0">
                <a:solidFill>
                  <a:srgbClr val="5E5E5E"/>
                </a:solidFill>
                <a:latin typeface="Verdana"/>
                <a:cs typeface="Verdana"/>
              </a:rPr>
              <a:t>[</a:t>
            </a:r>
            <a:r>
              <a:rPr sz="2001" spc="49" dirty="0">
                <a:latin typeface="Arial"/>
                <a:cs typeface="Arial"/>
              </a:rPr>
              <a:t>Ciphertext</a:t>
            </a:r>
            <a:r>
              <a:rPr sz="2001" spc="-36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C</a:t>
            </a:r>
            <a:endParaRPr sz="2001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93376" y="4603181"/>
            <a:ext cx="404633" cy="86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 txBox="1"/>
          <p:nvPr/>
        </p:nvSpPr>
        <p:spPr>
          <a:xfrm>
            <a:off x="3954059" y="4527747"/>
            <a:ext cx="2110154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33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2244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2244" spc="9" dirty="0">
                <a:solidFill>
                  <a:srgbClr val="D12E1F"/>
                </a:solidFill>
                <a:latin typeface="Arial"/>
                <a:cs typeface="Arial"/>
              </a:rPr>
              <a:t>error</a:t>
            </a:r>
            <a:endParaRPr sz="224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28951" y="2541808"/>
            <a:ext cx="3834473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525239" algn="l"/>
                <a:tab pos="3826381" algn="l"/>
              </a:tabLst>
            </a:pPr>
            <a:r>
              <a:rPr sz="2244" u="heavy" dirty="0">
                <a:latin typeface="Arial"/>
                <a:cs typeface="Arial"/>
              </a:rPr>
              <a:t> 	</a:t>
            </a:r>
            <a:r>
              <a:rPr sz="2244" u="heavy" spc="127" dirty="0">
                <a:latin typeface="Arial"/>
                <a:cs typeface="Arial"/>
              </a:rPr>
              <a:t>N </a:t>
            </a:r>
            <a:r>
              <a:rPr sz="2244" u="heavy" spc="-85" dirty="0">
                <a:latin typeface="Arial"/>
                <a:cs typeface="Arial"/>
              </a:rPr>
              <a:t>||</a:t>
            </a:r>
            <a:r>
              <a:rPr sz="2244" u="heavy" spc="-185" dirty="0">
                <a:latin typeface="Arial"/>
                <a:cs typeface="Arial"/>
              </a:rPr>
              <a:t> </a:t>
            </a:r>
            <a:r>
              <a:rPr sz="2244" u="heavy" spc="-36" dirty="0">
                <a:latin typeface="Arial"/>
                <a:cs typeface="Arial"/>
              </a:rPr>
              <a:t>C	</a:t>
            </a:r>
            <a:endParaRPr sz="224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07672" y="3632395"/>
            <a:ext cx="465851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273" dirty="0">
                <a:solidFill>
                  <a:srgbClr val="EE220C"/>
                </a:solidFill>
                <a:latin typeface="Cambria"/>
                <a:cs typeface="Cambria"/>
              </a:rPr>
              <a:t>⏊ </a:t>
            </a:r>
            <a:r>
              <a:rPr sz="2244" spc="6" dirty="0">
                <a:latin typeface="Tahoma"/>
                <a:cs typeface="Tahoma"/>
              </a:rPr>
              <a:t>← </a:t>
            </a:r>
            <a:r>
              <a:rPr sz="2244" spc="24" dirty="0">
                <a:latin typeface="Arial"/>
                <a:cs typeface="Arial"/>
              </a:rPr>
              <a:t>AEAD.Dec(“password5”, </a:t>
            </a:r>
            <a:r>
              <a:rPr sz="2244" spc="64" dirty="0">
                <a:latin typeface="Arial"/>
                <a:cs typeface="Arial"/>
              </a:rPr>
              <a:t>N,</a:t>
            </a:r>
            <a:r>
              <a:rPr sz="2244" spc="-243" dirty="0">
                <a:latin typeface="Arial"/>
                <a:cs typeface="Arial"/>
              </a:rPr>
              <a:t> </a:t>
            </a:r>
            <a:r>
              <a:rPr sz="2244" spc="-100" dirty="0">
                <a:latin typeface="Arial"/>
                <a:cs typeface="Arial"/>
              </a:rPr>
              <a:t>C)</a:t>
            </a:r>
            <a:endParaRPr sz="2244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08713" y="85934"/>
            <a:ext cx="6376669" cy="10747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  <a:p>
            <a:pPr marL="8086">
              <a:lnSpc>
                <a:spcPct val="100000"/>
              </a:lnSpc>
              <a:spcBef>
                <a:spcPts val="697"/>
              </a:spcBef>
            </a:pPr>
            <a:r>
              <a:rPr sz="2001" spc="-3" dirty="0">
                <a:solidFill>
                  <a:srgbClr val="0076BA"/>
                </a:solidFill>
              </a:rPr>
              <a:t>A </a:t>
            </a:r>
            <a:r>
              <a:rPr sz="2001" spc="-39" dirty="0">
                <a:solidFill>
                  <a:srgbClr val="0076BA"/>
                </a:solidFill>
              </a:rPr>
              <a:t>high </a:t>
            </a:r>
            <a:r>
              <a:rPr sz="2001" spc="-18" dirty="0">
                <a:solidFill>
                  <a:srgbClr val="0076BA"/>
                </a:solidFill>
              </a:rPr>
              <a:t>level </a:t>
            </a:r>
            <a:r>
              <a:rPr sz="2001" spc="-12" dirty="0">
                <a:solidFill>
                  <a:srgbClr val="0076BA"/>
                </a:solidFill>
              </a:rPr>
              <a:t>overview </a:t>
            </a:r>
            <a:r>
              <a:rPr sz="2001" spc="15" dirty="0">
                <a:solidFill>
                  <a:srgbClr val="0076BA"/>
                </a:solidFill>
              </a:rPr>
              <a:t>of </a:t>
            </a:r>
            <a:r>
              <a:rPr sz="2001" spc="-27" dirty="0">
                <a:solidFill>
                  <a:srgbClr val="0076BA"/>
                </a:solidFill>
              </a:rPr>
              <a:t>our</a:t>
            </a:r>
            <a:r>
              <a:rPr sz="2001" spc="255" dirty="0">
                <a:solidFill>
                  <a:srgbClr val="0076BA"/>
                </a:solidFill>
              </a:rPr>
              <a:t> </a:t>
            </a:r>
            <a:r>
              <a:rPr sz="2001" spc="-9" dirty="0">
                <a:solidFill>
                  <a:srgbClr val="0076BA"/>
                </a:solidFill>
              </a:rPr>
              <a:t>attack</a:t>
            </a:r>
            <a:endParaRPr sz="2001"/>
          </a:p>
        </p:txBody>
      </p:sp>
      <p:sp>
        <p:nvSpPr>
          <p:cNvPr id="28" name="object 28"/>
          <p:cNvSpPr/>
          <p:nvPr/>
        </p:nvSpPr>
        <p:spPr>
          <a:xfrm>
            <a:off x="9892328" y="4005304"/>
            <a:ext cx="911063" cy="960736"/>
          </a:xfrm>
          <a:custGeom>
            <a:avLst/>
            <a:gdLst/>
            <a:ahLst/>
            <a:cxnLst/>
            <a:rect l="l" t="t" r="r" b="b"/>
            <a:pathLst>
              <a:path w="1502409" h="1584325">
                <a:moveTo>
                  <a:pt x="0" y="0"/>
                </a:moveTo>
                <a:lnTo>
                  <a:pt x="1502375" y="0"/>
                </a:lnTo>
                <a:lnTo>
                  <a:pt x="1502375" y="1583935"/>
                </a:lnTo>
                <a:lnTo>
                  <a:pt x="0" y="1583935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 txBox="1"/>
          <p:nvPr/>
        </p:nvSpPr>
        <p:spPr>
          <a:xfrm>
            <a:off x="9976092" y="4040695"/>
            <a:ext cx="743560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16300"/>
              </a:lnSpc>
            </a:pP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d1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d2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d3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42" dirty="0">
                <a:solidFill>
                  <a:srgbClr val="0076BA"/>
                </a:solidFill>
                <a:latin typeface="Arial"/>
                <a:cs typeface="Arial"/>
              </a:rPr>
              <a:t>d4</a:t>
            </a:r>
            <a:endParaRPr sz="1182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37765" y="5456427"/>
            <a:ext cx="1153268" cy="95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sz="2001" spc="42" dirty="0">
                <a:solidFill>
                  <a:srgbClr val="5E5E5E"/>
                </a:solidFill>
                <a:latin typeface="Arial"/>
                <a:cs typeface="Arial"/>
              </a:rPr>
              <a:t>splitting</a:t>
            </a:r>
            <a:endParaRPr sz="2001">
              <a:latin typeface="Arial"/>
              <a:cs typeface="Arial"/>
            </a:endParaRPr>
          </a:p>
          <a:p>
            <a:pPr marL="7701" marR="3081" algn="ctr">
              <a:lnSpc>
                <a:spcPct val="114500"/>
              </a:lnSpc>
            </a:pP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ciphertext 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2001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61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5078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993" y="2289230"/>
            <a:ext cx="1847155" cy="3078206"/>
          </a:xfrm>
          <a:custGeom>
            <a:avLst/>
            <a:gdLst/>
            <a:ahLst/>
            <a:cxnLst/>
            <a:rect l="l" t="t" r="r" b="b"/>
            <a:pathLst>
              <a:path w="3046095" h="5076190">
                <a:moveTo>
                  <a:pt x="3027323" y="1065947"/>
                </a:moveTo>
                <a:lnTo>
                  <a:pt x="1084189" y="1065947"/>
                </a:lnTo>
                <a:lnTo>
                  <a:pt x="1077056" y="1067370"/>
                </a:lnTo>
                <a:lnTo>
                  <a:pt x="1071261" y="1071261"/>
                </a:lnTo>
                <a:lnTo>
                  <a:pt x="1067370" y="1077056"/>
                </a:lnTo>
                <a:lnTo>
                  <a:pt x="1065947" y="1084188"/>
                </a:lnTo>
                <a:lnTo>
                  <a:pt x="1065947" y="5057700"/>
                </a:lnTo>
                <a:lnTo>
                  <a:pt x="1067370" y="5064779"/>
                </a:lnTo>
                <a:lnTo>
                  <a:pt x="1071261" y="5070580"/>
                </a:lnTo>
                <a:lnTo>
                  <a:pt x="1077056" y="5074501"/>
                </a:lnTo>
                <a:lnTo>
                  <a:pt x="1084189" y="5075941"/>
                </a:lnTo>
                <a:lnTo>
                  <a:pt x="3027323" y="5075941"/>
                </a:lnTo>
                <a:lnTo>
                  <a:pt x="3034457" y="5074519"/>
                </a:lnTo>
                <a:lnTo>
                  <a:pt x="3040251" y="5070627"/>
                </a:lnTo>
                <a:lnTo>
                  <a:pt x="3044142" y="5064833"/>
                </a:lnTo>
                <a:lnTo>
                  <a:pt x="3045565" y="5057700"/>
                </a:lnTo>
                <a:lnTo>
                  <a:pt x="3045565" y="1084188"/>
                </a:lnTo>
                <a:lnTo>
                  <a:pt x="3044142" y="1077055"/>
                </a:lnTo>
                <a:lnTo>
                  <a:pt x="3040251" y="1071261"/>
                </a:lnTo>
                <a:lnTo>
                  <a:pt x="3034456" y="1067370"/>
                </a:lnTo>
                <a:lnTo>
                  <a:pt x="3027323" y="1065947"/>
                </a:lnTo>
                <a:close/>
              </a:path>
              <a:path w="3046095" h="5076190">
                <a:moveTo>
                  <a:pt x="12045" y="86343"/>
                </a:moveTo>
                <a:lnTo>
                  <a:pt x="6344" y="86988"/>
                </a:lnTo>
                <a:lnTo>
                  <a:pt x="1834" y="90536"/>
                </a:lnTo>
                <a:lnTo>
                  <a:pt x="0" y="96363"/>
                </a:lnTo>
                <a:lnTo>
                  <a:pt x="0" y="4042115"/>
                </a:lnTo>
                <a:lnTo>
                  <a:pt x="947773" y="5008923"/>
                </a:lnTo>
                <a:lnTo>
                  <a:pt x="952945" y="5011591"/>
                </a:lnTo>
                <a:lnTo>
                  <a:pt x="958385" y="5010874"/>
                </a:lnTo>
                <a:lnTo>
                  <a:pt x="962683" y="5007398"/>
                </a:lnTo>
                <a:lnTo>
                  <a:pt x="964429" y="5001785"/>
                </a:lnTo>
                <a:lnTo>
                  <a:pt x="964429" y="1056033"/>
                </a:lnTo>
                <a:lnTo>
                  <a:pt x="17448" y="89225"/>
                </a:lnTo>
                <a:lnTo>
                  <a:pt x="12045" y="86343"/>
                </a:lnTo>
                <a:close/>
              </a:path>
              <a:path w="3046095" h="5076190">
                <a:moveTo>
                  <a:pt x="2011342" y="0"/>
                </a:moveTo>
                <a:lnTo>
                  <a:pt x="91795" y="0"/>
                </a:lnTo>
                <a:lnTo>
                  <a:pt x="88321" y="2807"/>
                </a:lnTo>
                <a:lnTo>
                  <a:pt x="85370" y="9882"/>
                </a:lnTo>
                <a:lnTo>
                  <a:pt x="85989" y="14212"/>
                </a:lnTo>
                <a:lnTo>
                  <a:pt x="1022326" y="950549"/>
                </a:lnTo>
                <a:lnTo>
                  <a:pt x="1056034" y="964428"/>
                </a:lnTo>
                <a:lnTo>
                  <a:pt x="2968236" y="964428"/>
                </a:lnTo>
                <a:lnTo>
                  <a:pt x="2974633" y="962497"/>
                </a:lnTo>
                <a:lnTo>
                  <a:pt x="2978531" y="957726"/>
                </a:lnTo>
                <a:lnTo>
                  <a:pt x="2979265" y="951646"/>
                </a:lnTo>
                <a:lnTo>
                  <a:pt x="2976167" y="945790"/>
                </a:lnTo>
                <a:lnTo>
                  <a:pt x="2043859" y="13482"/>
                </a:lnTo>
                <a:lnTo>
                  <a:pt x="2011342" y="0"/>
                </a:lnTo>
                <a:close/>
              </a:path>
            </a:pathLst>
          </a:custGeom>
          <a:solidFill>
            <a:srgbClr val="5E5E5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970374" y="4006837"/>
            <a:ext cx="1168285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18" dirty="0">
                <a:solidFill>
                  <a:srgbClr val="FFFFFF"/>
                </a:solidFill>
                <a:latin typeface="Arial"/>
                <a:cs typeface="Arial"/>
              </a:rPr>
              <a:t>passwo</a:t>
            </a:r>
            <a:r>
              <a:rPr sz="1880" spc="-49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80" spc="61" dirty="0">
                <a:solidFill>
                  <a:srgbClr val="FFFFFF"/>
                </a:solidFill>
                <a:latin typeface="Arial"/>
                <a:cs typeface="Arial"/>
              </a:rPr>
              <a:t>d5</a:t>
            </a:r>
            <a:endParaRPr sz="188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988" y="3299965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66988" y="344189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66988" y="3583826"/>
            <a:ext cx="1175217" cy="0"/>
          </a:xfrm>
          <a:custGeom>
            <a:avLst/>
            <a:gdLst/>
            <a:ahLst/>
            <a:cxnLst/>
            <a:rect l="l" t="t" r="r" b="b"/>
            <a:pathLst>
              <a:path w="1938020">
                <a:moveTo>
                  <a:pt x="0" y="0"/>
                </a:moveTo>
                <a:lnTo>
                  <a:pt x="1937704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448279" y="4852606"/>
            <a:ext cx="212556" cy="221412"/>
          </a:xfrm>
          <a:custGeom>
            <a:avLst/>
            <a:gdLst/>
            <a:ahLst/>
            <a:cxnLst/>
            <a:rect l="l" t="t" r="r" b="b"/>
            <a:pathLst>
              <a:path w="350519" h="365125">
                <a:moveTo>
                  <a:pt x="74305" y="59793"/>
                </a:moveTo>
                <a:lnTo>
                  <a:pt x="27721" y="94636"/>
                </a:lnTo>
                <a:lnTo>
                  <a:pt x="3177" y="155928"/>
                </a:lnTo>
                <a:lnTo>
                  <a:pt x="0" y="189352"/>
                </a:lnTo>
                <a:lnTo>
                  <a:pt x="4631" y="229455"/>
                </a:lnTo>
                <a:lnTo>
                  <a:pt x="17821" y="266301"/>
                </a:lnTo>
                <a:lnTo>
                  <a:pt x="38514" y="298829"/>
                </a:lnTo>
                <a:lnTo>
                  <a:pt x="65651" y="325976"/>
                </a:lnTo>
                <a:lnTo>
                  <a:pt x="98177" y="346681"/>
                </a:lnTo>
                <a:lnTo>
                  <a:pt x="135035" y="359883"/>
                </a:lnTo>
                <a:lnTo>
                  <a:pt x="175167" y="364519"/>
                </a:lnTo>
                <a:lnTo>
                  <a:pt x="215304" y="359883"/>
                </a:lnTo>
                <a:lnTo>
                  <a:pt x="252173" y="346681"/>
                </a:lnTo>
                <a:lnTo>
                  <a:pt x="284711" y="325976"/>
                </a:lnTo>
                <a:lnTo>
                  <a:pt x="300163" y="310524"/>
                </a:lnTo>
                <a:lnTo>
                  <a:pt x="175081" y="310524"/>
                </a:lnTo>
                <a:lnTo>
                  <a:pt x="136826" y="304336"/>
                </a:lnTo>
                <a:lnTo>
                  <a:pt x="103568" y="287112"/>
                </a:lnTo>
                <a:lnTo>
                  <a:pt x="77321" y="260865"/>
                </a:lnTo>
                <a:lnTo>
                  <a:pt x="60097" y="227607"/>
                </a:lnTo>
                <a:lnTo>
                  <a:pt x="53909" y="189352"/>
                </a:lnTo>
                <a:lnTo>
                  <a:pt x="56105" y="166204"/>
                </a:lnTo>
                <a:lnTo>
                  <a:pt x="62563" y="144188"/>
                </a:lnTo>
                <a:lnTo>
                  <a:pt x="73087" y="123820"/>
                </a:lnTo>
                <a:lnTo>
                  <a:pt x="87484" y="105614"/>
                </a:lnTo>
                <a:lnTo>
                  <a:pt x="93242" y="96534"/>
                </a:lnTo>
                <a:lnTo>
                  <a:pt x="95011" y="86353"/>
                </a:lnTo>
                <a:lnTo>
                  <a:pt x="92818" y="76245"/>
                </a:lnTo>
                <a:lnTo>
                  <a:pt x="86683" y="67435"/>
                </a:lnTo>
                <a:lnTo>
                  <a:pt x="81283" y="62265"/>
                </a:lnTo>
                <a:lnTo>
                  <a:pt x="74305" y="59793"/>
                </a:lnTo>
                <a:close/>
              </a:path>
              <a:path w="350519" h="365125">
                <a:moveTo>
                  <a:pt x="282947" y="59957"/>
                </a:moveTo>
                <a:lnTo>
                  <a:pt x="272731" y="61696"/>
                </a:lnTo>
                <a:lnTo>
                  <a:pt x="263651" y="67435"/>
                </a:lnTo>
                <a:lnTo>
                  <a:pt x="257555" y="76206"/>
                </a:lnTo>
                <a:lnTo>
                  <a:pt x="255358" y="86319"/>
                </a:lnTo>
                <a:lnTo>
                  <a:pt x="257115" y="96547"/>
                </a:lnTo>
                <a:lnTo>
                  <a:pt x="262851" y="105614"/>
                </a:lnTo>
                <a:lnTo>
                  <a:pt x="277247" y="123859"/>
                </a:lnTo>
                <a:lnTo>
                  <a:pt x="287772" y="144223"/>
                </a:lnTo>
                <a:lnTo>
                  <a:pt x="294230" y="166217"/>
                </a:lnTo>
                <a:lnTo>
                  <a:pt x="296426" y="189352"/>
                </a:lnTo>
                <a:lnTo>
                  <a:pt x="290220" y="227607"/>
                </a:lnTo>
                <a:lnTo>
                  <a:pt x="272953" y="260865"/>
                </a:lnTo>
                <a:lnTo>
                  <a:pt x="246655" y="287112"/>
                </a:lnTo>
                <a:lnTo>
                  <a:pt x="213355" y="304336"/>
                </a:lnTo>
                <a:lnTo>
                  <a:pt x="175081" y="310524"/>
                </a:lnTo>
                <a:lnTo>
                  <a:pt x="300163" y="310524"/>
                </a:lnTo>
                <a:lnTo>
                  <a:pt x="311858" y="298829"/>
                </a:lnTo>
                <a:lnTo>
                  <a:pt x="332552" y="266301"/>
                </a:lnTo>
                <a:lnTo>
                  <a:pt x="345731" y="229455"/>
                </a:lnTo>
                <a:lnTo>
                  <a:pt x="350334" y="189352"/>
                </a:lnTo>
                <a:lnTo>
                  <a:pt x="347157" y="155928"/>
                </a:lnTo>
                <a:lnTo>
                  <a:pt x="337820" y="124106"/>
                </a:lnTo>
                <a:lnTo>
                  <a:pt x="322614" y="94636"/>
                </a:lnTo>
                <a:lnTo>
                  <a:pt x="301831" y="68264"/>
                </a:lnTo>
                <a:lnTo>
                  <a:pt x="293060" y="62163"/>
                </a:lnTo>
                <a:lnTo>
                  <a:pt x="282947" y="59957"/>
                </a:lnTo>
                <a:close/>
              </a:path>
              <a:path w="350519" h="365125">
                <a:moveTo>
                  <a:pt x="175167" y="0"/>
                </a:moveTo>
                <a:lnTo>
                  <a:pt x="164656" y="2120"/>
                </a:lnTo>
                <a:lnTo>
                  <a:pt x="156075" y="7904"/>
                </a:lnTo>
                <a:lnTo>
                  <a:pt x="150290" y="16485"/>
                </a:lnTo>
                <a:lnTo>
                  <a:pt x="148170" y="26997"/>
                </a:lnTo>
                <a:lnTo>
                  <a:pt x="148170" y="172507"/>
                </a:lnTo>
                <a:lnTo>
                  <a:pt x="150290" y="183019"/>
                </a:lnTo>
                <a:lnTo>
                  <a:pt x="156075" y="191600"/>
                </a:lnTo>
                <a:lnTo>
                  <a:pt x="164656" y="197384"/>
                </a:lnTo>
                <a:lnTo>
                  <a:pt x="175167" y="199504"/>
                </a:lnTo>
                <a:lnTo>
                  <a:pt x="185678" y="197384"/>
                </a:lnTo>
                <a:lnTo>
                  <a:pt x="194259" y="191600"/>
                </a:lnTo>
                <a:lnTo>
                  <a:pt x="200043" y="183019"/>
                </a:lnTo>
                <a:lnTo>
                  <a:pt x="202164" y="172507"/>
                </a:lnTo>
                <a:lnTo>
                  <a:pt x="202164" y="26997"/>
                </a:lnTo>
                <a:lnTo>
                  <a:pt x="200043" y="16485"/>
                </a:lnTo>
                <a:lnTo>
                  <a:pt x="194259" y="7904"/>
                </a:lnTo>
                <a:lnTo>
                  <a:pt x="185678" y="2120"/>
                </a:lnTo>
                <a:lnTo>
                  <a:pt x="175167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187780" y="5011416"/>
            <a:ext cx="1459156" cy="1812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3062363" y="2872916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3062363" y="5001100"/>
            <a:ext cx="3819070" cy="0"/>
          </a:xfrm>
          <a:custGeom>
            <a:avLst/>
            <a:gdLst/>
            <a:ahLst/>
            <a:cxnLst/>
            <a:rect l="l" t="t" r="r" b="b"/>
            <a:pathLst>
              <a:path w="6297930">
                <a:moveTo>
                  <a:pt x="0" y="0"/>
                </a:moveTo>
                <a:lnTo>
                  <a:pt x="6281951" y="0"/>
                </a:lnTo>
                <a:lnTo>
                  <a:pt x="6297657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6871744" y="4959193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0" y="138215"/>
                </a:lnTo>
                <a:lnTo>
                  <a:pt x="138215" y="691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10177798" y="1613201"/>
            <a:ext cx="1479418" cy="1700986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12707" rIns="0" bIns="0" rtlCol="0">
            <a:spAutoFit/>
          </a:bodyPr>
          <a:lstStyle/>
          <a:p>
            <a:pPr marL="368891" marR="364271" algn="just">
              <a:lnSpc>
                <a:spcPct val="116300"/>
              </a:lnSpc>
              <a:spcBef>
                <a:spcPts val="100"/>
              </a:spcBef>
            </a:pPr>
            <a:r>
              <a:rPr sz="1182" dirty="0">
                <a:solidFill>
                  <a:srgbClr val="0076BA"/>
                </a:solidFill>
                <a:latin typeface="Arial"/>
                <a:cs typeface="Arial"/>
              </a:rPr>
              <a:t>password1  password2  password3  password4  </a:t>
            </a: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5898" y="2001746"/>
            <a:ext cx="990386" cy="92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>
              <a:lnSpc>
                <a:spcPct val="115700"/>
              </a:lnSpc>
            </a:pPr>
            <a:r>
              <a:rPr sz="1728" spc="-33" dirty="0">
                <a:latin typeface="Arial"/>
                <a:cs typeface="Arial"/>
              </a:rPr>
              <a:t>Password  </a:t>
            </a:r>
            <a:r>
              <a:rPr sz="1728" spc="24" dirty="0">
                <a:latin typeface="Arial"/>
                <a:cs typeface="Arial"/>
              </a:rPr>
              <a:t>dictionary  </a:t>
            </a:r>
            <a:r>
              <a:rPr sz="1728" spc="49" dirty="0">
                <a:latin typeface="Arial"/>
                <a:cs typeface="Arial"/>
              </a:rPr>
              <a:t>D</a:t>
            </a:r>
            <a:endParaRPr sz="1728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383724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331190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600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921179" y="3658557"/>
            <a:ext cx="531004" cy="0"/>
          </a:xfrm>
          <a:custGeom>
            <a:avLst/>
            <a:gdLst/>
            <a:ahLst/>
            <a:cxnLst/>
            <a:rect l="l" t="t" r="r" b="b"/>
            <a:pathLst>
              <a:path w="875665">
                <a:moveTo>
                  <a:pt x="0" y="0"/>
                </a:moveTo>
                <a:lnTo>
                  <a:pt x="875538" y="0"/>
                </a:lnTo>
              </a:path>
            </a:pathLst>
          </a:custGeom>
          <a:ln w="8755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11415733" y="3887653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600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9563389" y="4493984"/>
            <a:ext cx="318448" cy="0"/>
          </a:xfrm>
          <a:custGeom>
            <a:avLst/>
            <a:gdLst/>
            <a:ahLst/>
            <a:cxnLst/>
            <a:rect l="l" t="t" r="r" b="b"/>
            <a:pathLst>
              <a:path w="525144">
                <a:moveTo>
                  <a:pt x="524687" y="0"/>
                </a:moveTo>
                <a:lnTo>
                  <a:pt x="15706" y="0"/>
                </a:ln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9489100" y="4452077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69107"/>
                </a:lnTo>
                <a:lnTo>
                  <a:pt x="138215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9903365" y="4049502"/>
            <a:ext cx="889114" cy="889114"/>
          </a:xfrm>
          <a:custGeom>
            <a:avLst/>
            <a:gdLst/>
            <a:ahLst/>
            <a:cxnLst/>
            <a:rect l="l" t="t" r="r" b="b"/>
            <a:pathLst>
              <a:path w="1466215" h="1466215">
                <a:moveTo>
                  <a:pt x="233375" y="823"/>
                </a:moveTo>
                <a:lnTo>
                  <a:pt x="229312" y="823"/>
                </a:lnTo>
                <a:lnTo>
                  <a:pt x="227291" y="1555"/>
                </a:lnTo>
                <a:lnTo>
                  <a:pt x="36" y="228808"/>
                </a:lnTo>
                <a:lnTo>
                  <a:pt x="0" y="233833"/>
                </a:lnTo>
                <a:lnTo>
                  <a:pt x="495492" y="729209"/>
                </a:lnTo>
                <a:lnTo>
                  <a:pt x="497509" y="731259"/>
                </a:lnTo>
                <a:lnTo>
                  <a:pt x="497467" y="734672"/>
                </a:lnTo>
                <a:lnTo>
                  <a:pt x="0" y="1232134"/>
                </a:lnTo>
                <a:lnTo>
                  <a:pt x="0" y="1237122"/>
                </a:lnTo>
                <a:lnTo>
                  <a:pt x="228851" y="1465968"/>
                </a:lnTo>
                <a:lnTo>
                  <a:pt x="233835" y="1465968"/>
                </a:lnTo>
                <a:lnTo>
                  <a:pt x="729213" y="970479"/>
                </a:lnTo>
                <a:lnTo>
                  <a:pt x="731297" y="968429"/>
                </a:lnTo>
                <a:lnTo>
                  <a:pt x="1202207" y="968429"/>
                </a:lnTo>
                <a:lnTo>
                  <a:pt x="970483" y="736759"/>
                </a:lnTo>
                <a:lnTo>
                  <a:pt x="968431" y="734672"/>
                </a:lnTo>
                <a:lnTo>
                  <a:pt x="968431" y="731259"/>
                </a:lnTo>
                <a:lnTo>
                  <a:pt x="1202208" y="497539"/>
                </a:lnTo>
                <a:lnTo>
                  <a:pt x="731380" y="497539"/>
                </a:lnTo>
                <a:lnTo>
                  <a:pt x="235395" y="1555"/>
                </a:lnTo>
                <a:lnTo>
                  <a:pt x="233375" y="823"/>
                </a:lnTo>
                <a:close/>
              </a:path>
              <a:path w="1466215" h="1466215">
                <a:moveTo>
                  <a:pt x="1202207" y="968429"/>
                </a:moveTo>
                <a:lnTo>
                  <a:pt x="734710" y="968429"/>
                </a:lnTo>
                <a:lnTo>
                  <a:pt x="1232140" y="1465968"/>
                </a:lnTo>
                <a:lnTo>
                  <a:pt x="1237124" y="1465968"/>
                </a:lnTo>
                <a:lnTo>
                  <a:pt x="1465976" y="1237122"/>
                </a:lnTo>
                <a:lnTo>
                  <a:pt x="1465975" y="1232134"/>
                </a:lnTo>
                <a:lnTo>
                  <a:pt x="1202207" y="968429"/>
                </a:lnTo>
                <a:close/>
              </a:path>
              <a:path w="1466215" h="1466215">
                <a:moveTo>
                  <a:pt x="1237124" y="0"/>
                </a:moveTo>
                <a:lnTo>
                  <a:pt x="1232140" y="0"/>
                </a:lnTo>
                <a:lnTo>
                  <a:pt x="736762" y="495489"/>
                </a:lnTo>
                <a:lnTo>
                  <a:pt x="734679" y="497539"/>
                </a:lnTo>
                <a:lnTo>
                  <a:pt x="1202208" y="497539"/>
                </a:lnTo>
                <a:lnTo>
                  <a:pt x="1462866" y="236945"/>
                </a:lnTo>
                <a:lnTo>
                  <a:pt x="1465934" y="233833"/>
                </a:lnTo>
                <a:lnTo>
                  <a:pt x="1465934" y="228808"/>
                </a:lnTo>
                <a:lnTo>
                  <a:pt x="1237124" y="0"/>
                </a:lnTo>
                <a:close/>
              </a:path>
            </a:pathLst>
          </a:custGeom>
          <a:solidFill>
            <a:srgbClr val="B517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8178489" y="4239404"/>
            <a:ext cx="1036979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27" dirty="0">
                <a:latin typeface="Arial"/>
                <a:cs typeface="Arial"/>
              </a:rPr>
              <a:t>Nonce</a:t>
            </a:r>
            <a:r>
              <a:rPr sz="2001" spc="-52" dirty="0">
                <a:latin typeface="Arial"/>
                <a:cs typeface="Arial"/>
              </a:rPr>
              <a:t> </a:t>
            </a:r>
            <a:r>
              <a:rPr sz="2001" spc="109" dirty="0">
                <a:latin typeface="Arial"/>
                <a:cs typeface="Arial"/>
              </a:rPr>
              <a:t>N</a:t>
            </a:r>
            <a:endParaRPr sz="2001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92328" y="4005304"/>
            <a:ext cx="911063" cy="960736"/>
          </a:xfrm>
          <a:custGeom>
            <a:avLst/>
            <a:gdLst/>
            <a:ahLst/>
            <a:cxnLst/>
            <a:rect l="l" t="t" r="r" b="b"/>
            <a:pathLst>
              <a:path w="1502409" h="1584325">
                <a:moveTo>
                  <a:pt x="0" y="0"/>
                </a:moveTo>
                <a:lnTo>
                  <a:pt x="1502375" y="0"/>
                </a:lnTo>
                <a:lnTo>
                  <a:pt x="1502375" y="1583935"/>
                </a:lnTo>
                <a:lnTo>
                  <a:pt x="0" y="1583935"/>
                </a:lnTo>
                <a:lnTo>
                  <a:pt x="0" y="0"/>
                </a:lnTo>
                <a:close/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9976092" y="4040695"/>
            <a:ext cx="743560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16300"/>
              </a:lnSpc>
            </a:pP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d1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d2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30" dirty="0">
                <a:solidFill>
                  <a:srgbClr val="0076BA"/>
                </a:solidFill>
                <a:latin typeface="Arial"/>
                <a:cs typeface="Arial"/>
              </a:rPr>
              <a:t>d3  </a:t>
            </a:r>
            <a:r>
              <a:rPr sz="1182" spc="-9" dirty="0">
                <a:solidFill>
                  <a:srgbClr val="0076BA"/>
                </a:solidFill>
                <a:latin typeface="Arial"/>
                <a:cs typeface="Arial"/>
              </a:rPr>
              <a:t>passwo</a:t>
            </a:r>
            <a:r>
              <a:rPr sz="1182" spc="-30" dirty="0">
                <a:solidFill>
                  <a:srgbClr val="0076BA"/>
                </a:solidFill>
                <a:latin typeface="Arial"/>
                <a:cs typeface="Arial"/>
              </a:rPr>
              <a:t>r</a:t>
            </a:r>
            <a:r>
              <a:rPr sz="1182" spc="42" dirty="0">
                <a:solidFill>
                  <a:srgbClr val="0076BA"/>
                </a:solidFill>
                <a:latin typeface="Arial"/>
                <a:cs typeface="Arial"/>
              </a:rPr>
              <a:t>d4</a:t>
            </a:r>
            <a:endParaRPr sz="1182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22549" y="4005304"/>
            <a:ext cx="911063" cy="873239"/>
          </a:xfrm>
          <a:prstGeom prst="rect">
            <a:avLst/>
          </a:prstGeom>
          <a:ln w="20941">
            <a:solidFill>
              <a:srgbClr val="000000"/>
            </a:solidFill>
          </a:ln>
        </p:spPr>
        <p:txBody>
          <a:bodyPr vert="horz" wrap="square" lIns="0" tIns="28880" rIns="0" bIns="0" rtlCol="0">
            <a:spAutoFit/>
          </a:bodyPr>
          <a:lstStyle/>
          <a:p>
            <a:pPr marL="85099" marR="80478" algn="just">
              <a:lnSpc>
                <a:spcPct val="116300"/>
              </a:lnSpc>
              <a:spcBef>
                <a:spcPts val="227"/>
              </a:spcBef>
            </a:pPr>
            <a:r>
              <a:rPr sz="1182" dirty="0">
                <a:solidFill>
                  <a:srgbClr val="B29A25"/>
                </a:solidFill>
                <a:latin typeface="Arial"/>
                <a:cs typeface="Arial"/>
              </a:rPr>
              <a:t>password5  password6  password7  password8</a:t>
            </a:r>
            <a:endParaRPr sz="1182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10277" y="4538837"/>
            <a:ext cx="1629208" cy="359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335" spc="49" dirty="0">
                <a:solidFill>
                  <a:srgbClr val="5E5E5E"/>
                </a:solidFill>
                <a:latin typeface="Verdana"/>
                <a:cs typeface="Verdana"/>
              </a:rPr>
              <a:t>[</a:t>
            </a:r>
            <a:r>
              <a:rPr sz="2001" spc="49" dirty="0">
                <a:latin typeface="Arial"/>
                <a:cs typeface="Arial"/>
              </a:rPr>
              <a:t>Ciphertext</a:t>
            </a:r>
            <a:r>
              <a:rPr sz="2001" spc="-36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C</a:t>
            </a:r>
            <a:endParaRPr sz="2001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93376" y="4603181"/>
            <a:ext cx="404633" cy="86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/>
          <p:nvPr/>
        </p:nvSpPr>
        <p:spPr>
          <a:xfrm>
            <a:off x="3954059" y="4527747"/>
            <a:ext cx="2110154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33" dirty="0">
                <a:solidFill>
                  <a:srgbClr val="D12E1F"/>
                </a:solidFill>
                <a:latin typeface="Arial"/>
                <a:cs typeface="Arial"/>
              </a:rPr>
              <a:t>Decryption</a:t>
            </a:r>
            <a:r>
              <a:rPr sz="2244" spc="-39" dirty="0">
                <a:solidFill>
                  <a:srgbClr val="D12E1F"/>
                </a:solidFill>
                <a:latin typeface="Arial"/>
                <a:cs typeface="Arial"/>
              </a:rPr>
              <a:t> </a:t>
            </a:r>
            <a:r>
              <a:rPr sz="2244" spc="9" dirty="0">
                <a:solidFill>
                  <a:srgbClr val="D12E1F"/>
                </a:solidFill>
                <a:latin typeface="Arial"/>
                <a:cs typeface="Arial"/>
              </a:rPr>
              <a:t>error</a:t>
            </a:r>
            <a:endParaRPr sz="2244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7765" y="5456427"/>
            <a:ext cx="1153268" cy="951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5"/>
              </a:lnSpc>
            </a:pPr>
            <a:r>
              <a:rPr sz="2001" spc="42" dirty="0">
                <a:solidFill>
                  <a:srgbClr val="5E5E5E"/>
                </a:solidFill>
                <a:latin typeface="Arial"/>
                <a:cs typeface="Arial"/>
              </a:rPr>
              <a:t>splitting</a:t>
            </a:r>
            <a:endParaRPr sz="2001">
              <a:latin typeface="Arial"/>
              <a:cs typeface="Arial"/>
            </a:endParaRPr>
          </a:p>
          <a:p>
            <a:pPr marL="7701" marR="3081" algn="ctr">
              <a:lnSpc>
                <a:spcPct val="114500"/>
              </a:lnSpc>
            </a:pP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ciphertext 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-15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4</a:t>
            </a:r>
            <a:endParaRPr sz="2001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62</a:t>
            </a:fld>
            <a:endParaRPr spc="3" dirty="0"/>
          </a:p>
        </p:txBody>
      </p:sp>
      <p:sp>
        <p:nvSpPr>
          <p:cNvPr id="28" name="object 28"/>
          <p:cNvSpPr txBox="1"/>
          <p:nvPr/>
        </p:nvSpPr>
        <p:spPr>
          <a:xfrm>
            <a:off x="3128951" y="2541808"/>
            <a:ext cx="3834473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525239" algn="l"/>
                <a:tab pos="3826381" algn="l"/>
              </a:tabLst>
            </a:pPr>
            <a:r>
              <a:rPr sz="2244" u="heavy" dirty="0">
                <a:latin typeface="Arial"/>
                <a:cs typeface="Arial"/>
              </a:rPr>
              <a:t> 	</a:t>
            </a:r>
            <a:r>
              <a:rPr sz="2244" u="heavy" spc="127" dirty="0">
                <a:latin typeface="Arial"/>
                <a:cs typeface="Arial"/>
              </a:rPr>
              <a:t>N </a:t>
            </a:r>
            <a:r>
              <a:rPr sz="2244" u="heavy" spc="-85" dirty="0">
                <a:latin typeface="Arial"/>
                <a:cs typeface="Arial"/>
              </a:rPr>
              <a:t>||</a:t>
            </a:r>
            <a:r>
              <a:rPr sz="2244" u="heavy" spc="-185" dirty="0">
                <a:latin typeface="Arial"/>
                <a:cs typeface="Arial"/>
              </a:rPr>
              <a:t> </a:t>
            </a:r>
            <a:r>
              <a:rPr sz="2244" u="heavy" spc="-36" dirty="0">
                <a:latin typeface="Arial"/>
                <a:cs typeface="Arial"/>
              </a:rPr>
              <a:t>C	</a:t>
            </a:r>
            <a:endParaRPr sz="224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07672" y="3632395"/>
            <a:ext cx="465851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273" dirty="0">
                <a:solidFill>
                  <a:srgbClr val="EE220C"/>
                </a:solidFill>
                <a:latin typeface="Cambria"/>
                <a:cs typeface="Cambria"/>
              </a:rPr>
              <a:t>⏊ </a:t>
            </a:r>
            <a:r>
              <a:rPr sz="2244" spc="6" dirty="0">
                <a:latin typeface="Tahoma"/>
                <a:cs typeface="Tahoma"/>
              </a:rPr>
              <a:t>← </a:t>
            </a:r>
            <a:r>
              <a:rPr sz="2244" spc="24" dirty="0">
                <a:latin typeface="Arial"/>
                <a:cs typeface="Arial"/>
              </a:rPr>
              <a:t>AEAD.Dec(“password5”, </a:t>
            </a:r>
            <a:r>
              <a:rPr sz="2244" spc="64" dirty="0">
                <a:latin typeface="Arial"/>
                <a:cs typeface="Arial"/>
              </a:rPr>
              <a:t>N,</a:t>
            </a:r>
            <a:r>
              <a:rPr sz="2244" spc="-243" dirty="0">
                <a:latin typeface="Arial"/>
                <a:cs typeface="Arial"/>
              </a:rPr>
              <a:t> </a:t>
            </a:r>
            <a:r>
              <a:rPr sz="2244" spc="-100" dirty="0">
                <a:latin typeface="Arial"/>
                <a:cs typeface="Arial"/>
              </a:rPr>
              <a:t>C)</a:t>
            </a:r>
            <a:endParaRPr sz="2244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08713" y="85934"/>
            <a:ext cx="6376669" cy="107478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  <a:p>
            <a:pPr marL="8086">
              <a:lnSpc>
                <a:spcPct val="100000"/>
              </a:lnSpc>
              <a:spcBef>
                <a:spcPts val="697"/>
              </a:spcBef>
            </a:pPr>
            <a:r>
              <a:rPr sz="2001" spc="-3" dirty="0">
                <a:solidFill>
                  <a:srgbClr val="0076BA"/>
                </a:solidFill>
              </a:rPr>
              <a:t>A </a:t>
            </a:r>
            <a:r>
              <a:rPr sz="2001" spc="-39" dirty="0">
                <a:solidFill>
                  <a:srgbClr val="0076BA"/>
                </a:solidFill>
              </a:rPr>
              <a:t>high </a:t>
            </a:r>
            <a:r>
              <a:rPr sz="2001" spc="-18" dirty="0">
                <a:solidFill>
                  <a:srgbClr val="0076BA"/>
                </a:solidFill>
              </a:rPr>
              <a:t>level </a:t>
            </a:r>
            <a:r>
              <a:rPr sz="2001" spc="-12" dirty="0">
                <a:solidFill>
                  <a:srgbClr val="0076BA"/>
                </a:solidFill>
              </a:rPr>
              <a:t>overview </a:t>
            </a:r>
            <a:r>
              <a:rPr sz="2001" spc="15" dirty="0">
                <a:solidFill>
                  <a:srgbClr val="0076BA"/>
                </a:solidFill>
              </a:rPr>
              <a:t>of </a:t>
            </a:r>
            <a:r>
              <a:rPr sz="2001" spc="-27" dirty="0">
                <a:solidFill>
                  <a:srgbClr val="0076BA"/>
                </a:solidFill>
              </a:rPr>
              <a:t>our</a:t>
            </a:r>
            <a:r>
              <a:rPr sz="2001" spc="255" dirty="0">
                <a:solidFill>
                  <a:srgbClr val="0076BA"/>
                </a:solidFill>
              </a:rPr>
              <a:t> </a:t>
            </a:r>
            <a:r>
              <a:rPr sz="2001" spc="-9" dirty="0">
                <a:solidFill>
                  <a:srgbClr val="0076BA"/>
                </a:solidFill>
              </a:rPr>
              <a:t>attack</a:t>
            </a:r>
            <a:endParaRPr sz="2001"/>
          </a:p>
        </p:txBody>
      </p:sp>
    </p:spTree>
    <p:extLst>
      <p:ext uri="{BB962C8B-B14F-4D97-AF65-F5344CB8AC3E}">
        <p14:creationId xmlns:p14="http://schemas.microsoft.com/office/powerpoint/2010/main" val="20400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</p:txBody>
      </p:sp>
      <p:sp>
        <p:nvSpPr>
          <p:cNvPr id="3" name="object 3"/>
          <p:cNvSpPr/>
          <p:nvPr/>
        </p:nvSpPr>
        <p:spPr>
          <a:xfrm>
            <a:off x="2870646" y="1536366"/>
            <a:ext cx="0" cy="5125980"/>
          </a:xfrm>
          <a:custGeom>
            <a:avLst/>
            <a:gdLst/>
            <a:ahLst/>
            <a:cxnLst/>
            <a:rect l="l" t="t" r="r" b="b"/>
            <a:pathLst>
              <a:path h="8453120">
                <a:moveTo>
                  <a:pt x="0" y="8452589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110781" y="5667435"/>
            <a:ext cx="2663492" cy="930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" dirty="0">
                <a:latin typeface="Arial"/>
                <a:cs typeface="Arial"/>
              </a:rPr>
              <a:t>Brute-force </a:t>
            </a:r>
            <a:r>
              <a:rPr sz="1486" spc="21" dirty="0">
                <a:latin typeface="Arial"/>
                <a:cs typeface="Arial"/>
              </a:rPr>
              <a:t>dictionary</a:t>
            </a:r>
            <a:r>
              <a:rPr sz="1486" spc="-18" dirty="0">
                <a:latin typeface="Arial"/>
                <a:cs typeface="Arial"/>
              </a:rPr>
              <a:t> </a:t>
            </a:r>
            <a:r>
              <a:rPr sz="1486" spc="3" dirty="0">
                <a:latin typeface="Arial"/>
                <a:cs typeface="Arial"/>
              </a:rPr>
              <a:t>attack</a:t>
            </a:r>
            <a:endParaRPr sz="1486">
              <a:latin typeface="Arial"/>
              <a:cs typeface="Arial"/>
            </a:endParaRPr>
          </a:p>
          <a:p>
            <a:pPr marL="7701" marR="3081">
              <a:lnSpc>
                <a:spcPct val="115500"/>
              </a:lnSpc>
              <a:spcBef>
                <a:spcPts val="952"/>
              </a:spcBef>
            </a:pPr>
            <a:r>
              <a:rPr sz="1486" spc="-21" dirty="0">
                <a:latin typeface="Arial"/>
                <a:cs typeface="Arial"/>
              </a:rPr>
              <a:t>Requires </a:t>
            </a:r>
            <a:r>
              <a:rPr sz="1728" spc="-73" dirty="0">
                <a:latin typeface="Lucida Sans Unicode"/>
                <a:cs typeface="Lucida Sans Unicode"/>
              </a:rPr>
              <a:t>𝒪</a:t>
            </a:r>
            <a:r>
              <a:rPr sz="1486" spc="-73" dirty="0">
                <a:latin typeface="Arial"/>
                <a:cs typeface="Arial"/>
              </a:rPr>
              <a:t>(|D|) </a:t>
            </a:r>
            <a:r>
              <a:rPr sz="1486" spc="6" dirty="0">
                <a:latin typeface="Arial"/>
                <a:cs typeface="Arial"/>
              </a:rPr>
              <a:t>queries </a:t>
            </a:r>
            <a:r>
              <a:rPr sz="1486" spc="73" dirty="0">
                <a:latin typeface="Arial"/>
                <a:cs typeface="Arial"/>
              </a:rPr>
              <a:t>to  </a:t>
            </a:r>
            <a:r>
              <a:rPr sz="1486" spc="3" dirty="0">
                <a:latin typeface="Arial"/>
                <a:cs typeface="Arial"/>
              </a:rPr>
              <a:t>learn </a:t>
            </a:r>
            <a:r>
              <a:rPr sz="1486" spc="33" dirty="0">
                <a:latin typeface="Arial"/>
                <a:cs typeface="Arial"/>
              </a:rPr>
              <a:t>the</a:t>
            </a:r>
            <a:r>
              <a:rPr sz="1486" spc="-24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password</a:t>
            </a:r>
            <a:endParaRPr sz="148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8576" y="1655301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736" y="2413968"/>
            <a:ext cx="36850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r>
              <a:rPr sz="2501" spc="-4" baseline="-10101" dirty="0">
                <a:latin typeface="Arial"/>
                <a:cs typeface="Arial"/>
              </a:rPr>
              <a:t>1</a:t>
            </a:r>
            <a:endParaRPr sz="2501" baseline="-1010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7736" y="3172635"/>
            <a:ext cx="36850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r>
              <a:rPr sz="2501" spc="-4" baseline="-10101" dirty="0">
                <a:latin typeface="Arial"/>
                <a:cs typeface="Arial"/>
              </a:rPr>
              <a:t>2</a:t>
            </a:r>
            <a:endParaRPr sz="2501" baseline="-10101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3903" y="2030823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011996" y="2374539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053903" y="2786322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011996" y="3130038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53903" y="3538708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011996" y="3882425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053903" y="4291095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11996" y="4634811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 txBox="1"/>
          <p:nvPr/>
        </p:nvSpPr>
        <p:spPr>
          <a:xfrm>
            <a:off x="757296" y="3926234"/>
            <a:ext cx="593385" cy="123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900"/>
            <a:r>
              <a:rPr sz="2486" spc="27" dirty="0">
                <a:latin typeface="Arial"/>
                <a:cs typeface="Arial"/>
              </a:rPr>
              <a:t>D</a:t>
            </a:r>
            <a:r>
              <a:rPr sz="2501" spc="41" baseline="-10101" dirty="0">
                <a:latin typeface="Arial"/>
                <a:cs typeface="Arial"/>
              </a:rPr>
              <a:t>3</a:t>
            </a:r>
            <a:endParaRPr sz="2501" baseline="-10101">
              <a:latin typeface="Arial"/>
              <a:cs typeface="Arial"/>
            </a:endParaRPr>
          </a:p>
          <a:p>
            <a:pPr marL="7701">
              <a:spcBef>
                <a:spcPts val="1155"/>
              </a:spcBef>
            </a:pPr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96916" y="6530700"/>
            <a:ext cx="19214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1"/>
              </a:lnSpc>
            </a:pPr>
            <a:r>
              <a:rPr sz="1243" spc="3" dirty="0">
                <a:latin typeface="Arial"/>
                <a:cs typeface="Arial"/>
              </a:rPr>
              <a:t>17</a:t>
            </a:r>
            <a:endParaRPr sz="1243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48602" y="164812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48602" y="2454930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8602" y="323289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8602" y="3992098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07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</p:txBody>
      </p:sp>
      <p:sp>
        <p:nvSpPr>
          <p:cNvPr id="3" name="object 3"/>
          <p:cNvSpPr/>
          <p:nvPr/>
        </p:nvSpPr>
        <p:spPr>
          <a:xfrm>
            <a:off x="7376858" y="1536366"/>
            <a:ext cx="0" cy="5125980"/>
          </a:xfrm>
          <a:custGeom>
            <a:avLst/>
            <a:gdLst/>
            <a:ahLst/>
            <a:cxnLst/>
            <a:rect l="l" t="t" r="r" b="b"/>
            <a:pathLst>
              <a:path h="8453120">
                <a:moveTo>
                  <a:pt x="0" y="8452589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5858710" y="1766382"/>
            <a:ext cx="126455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2</a:t>
            </a:r>
            <a:endParaRPr sz="224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58710" y="2366903"/>
            <a:ext cx="126455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4</a:t>
            </a:r>
            <a:endParaRPr sz="224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6835" y="2773968"/>
            <a:ext cx="142319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indent="1540">
              <a:lnSpc>
                <a:spcPts val="4536"/>
              </a:lnSpc>
            </a:pPr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 </a:t>
            </a:r>
            <a:r>
              <a:rPr sz="2244" spc="3" dirty="0">
                <a:latin typeface="Arial"/>
                <a:cs typeface="Arial"/>
              </a:rPr>
              <a:t>8  </a:t>
            </a:r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16</a:t>
            </a:r>
            <a:endParaRPr sz="224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6835" y="4133348"/>
            <a:ext cx="1423199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32</a:t>
            </a:r>
            <a:endParaRPr sz="2244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1187" y="2067162"/>
            <a:ext cx="943346" cy="952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 txBox="1"/>
          <p:nvPr/>
        </p:nvSpPr>
        <p:spPr>
          <a:xfrm>
            <a:off x="4442363" y="1660888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7424" y="2057752"/>
            <a:ext cx="1231051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35974" algn="l"/>
              </a:tabLst>
            </a:pP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0	</a:t>
            </a:r>
            <a:r>
              <a:rPr sz="6822" spc="-5594" baseline="-11851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1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2343" y="4591755"/>
            <a:ext cx="4176795" cy="151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9579"/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  <a:p>
            <a:pPr marL="7701">
              <a:spcBef>
                <a:spcPts val="2547"/>
              </a:spcBef>
            </a:pPr>
            <a:r>
              <a:rPr sz="1486" spc="-21" dirty="0">
                <a:latin typeface="Arial"/>
                <a:cs typeface="Arial"/>
              </a:rPr>
              <a:t>Requires </a:t>
            </a:r>
            <a:r>
              <a:rPr sz="1728" spc="-24" dirty="0">
                <a:latin typeface="Lucida Sans Unicode"/>
                <a:cs typeface="Lucida Sans Unicode"/>
              </a:rPr>
              <a:t>𝒪</a:t>
            </a:r>
            <a:r>
              <a:rPr sz="1486" spc="-24" dirty="0">
                <a:latin typeface="Arial"/>
                <a:cs typeface="Arial"/>
              </a:rPr>
              <a:t>(log </a:t>
            </a:r>
            <a:r>
              <a:rPr sz="1486" spc="-45" dirty="0">
                <a:latin typeface="Arial"/>
                <a:cs typeface="Arial"/>
              </a:rPr>
              <a:t>|D|) </a:t>
            </a:r>
            <a:r>
              <a:rPr sz="1486" spc="6" dirty="0">
                <a:latin typeface="Arial"/>
                <a:cs typeface="Arial"/>
              </a:rPr>
              <a:t>queries </a:t>
            </a:r>
            <a:r>
              <a:rPr sz="1486" spc="73" dirty="0">
                <a:latin typeface="Arial"/>
                <a:cs typeface="Arial"/>
              </a:rPr>
              <a:t>to </a:t>
            </a:r>
            <a:r>
              <a:rPr sz="1486" spc="3" dirty="0">
                <a:latin typeface="Arial"/>
                <a:cs typeface="Arial"/>
              </a:rPr>
              <a:t>learn </a:t>
            </a:r>
            <a:r>
              <a:rPr sz="1486" spc="33" dirty="0">
                <a:latin typeface="Arial"/>
                <a:cs typeface="Arial"/>
              </a:rPr>
              <a:t>the  </a:t>
            </a:r>
            <a:r>
              <a:rPr sz="1486" spc="-6" dirty="0">
                <a:latin typeface="Arial"/>
                <a:cs typeface="Arial"/>
              </a:rPr>
              <a:t>password</a:t>
            </a:r>
            <a:endParaRPr sz="1486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84777" y="2185966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4886017" y="2268402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3372997" y="341580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3320466" y="3498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48866" y="0"/>
                </a:moveTo>
                <a:lnTo>
                  <a:pt x="0" y="146599"/>
                </a:lnTo>
                <a:lnTo>
                  <a:pt x="146599" y="97733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3841129" y="341580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4042369" y="3498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3821764" y="398335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3769234" y="406579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5" h="146684">
                <a:moveTo>
                  <a:pt x="48866" y="0"/>
                </a:moveTo>
                <a:lnTo>
                  <a:pt x="0" y="146600"/>
                </a:lnTo>
                <a:lnTo>
                  <a:pt x="146599" y="97734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4289897" y="398335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4491137" y="406579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3" y="0"/>
                </a:moveTo>
                <a:lnTo>
                  <a:pt x="0" y="97734"/>
                </a:lnTo>
                <a:lnTo>
                  <a:pt x="146599" y="146600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 txBox="1"/>
          <p:nvPr/>
        </p:nvSpPr>
        <p:spPr>
          <a:xfrm>
            <a:off x="3484285" y="3795924"/>
            <a:ext cx="1299978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09253" algn="l"/>
              </a:tabLst>
            </a:pPr>
            <a:r>
              <a:rPr sz="6822" spc="-5594" baseline="-1333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6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7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82254" y="456414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4229724" y="464658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6" y="0"/>
                </a:moveTo>
                <a:lnTo>
                  <a:pt x="0" y="146599"/>
                </a:lnTo>
                <a:lnTo>
                  <a:pt x="146599" y="97733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4750387" y="456414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4951627" y="464658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 txBox="1"/>
          <p:nvPr/>
        </p:nvSpPr>
        <p:spPr>
          <a:xfrm>
            <a:off x="3588717" y="2668263"/>
            <a:ext cx="1195625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01703" algn="l"/>
              </a:tabLst>
            </a:pP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2	</a:t>
            </a:r>
            <a:r>
              <a:rPr sz="6822" spc="-5607" baseline="-1370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3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35517" y="3228372"/>
            <a:ext cx="1299978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09253" algn="l"/>
              </a:tabLst>
            </a:pPr>
            <a:r>
              <a:rPr sz="6822" spc="-5594" baseline="-1333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4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5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70646" y="1536366"/>
            <a:ext cx="0" cy="5125980"/>
          </a:xfrm>
          <a:custGeom>
            <a:avLst/>
            <a:gdLst/>
            <a:ahLst/>
            <a:cxnLst/>
            <a:rect l="l" t="t" r="r" b="b"/>
            <a:pathLst>
              <a:path h="8453120">
                <a:moveTo>
                  <a:pt x="0" y="8452589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/>
          <p:nvPr/>
        </p:nvSpPr>
        <p:spPr>
          <a:xfrm>
            <a:off x="110782" y="5667435"/>
            <a:ext cx="2413584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" dirty="0">
                <a:latin typeface="Arial"/>
                <a:cs typeface="Arial"/>
              </a:rPr>
              <a:t>Brute-force </a:t>
            </a:r>
            <a:r>
              <a:rPr sz="1486" spc="21" dirty="0">
                <a:latin typeface="Arial"/>
                <a:cs typeface="Arial"/>
              </a:rPr>
              <a:t>dictionary</a:t>
            </a:r>
            <a:r>
              <a:rPr sz="1486" spc="-18" dirty="0">
                <a:latin typeface="Arial"/>
                <a:cs typeface="Arial"/>
              </a:rPr>
              <a:t> </a:t>
            </a:r>
            <a:r>
              <a:rPr sz="1486" spc="3" dirty="0">
                <a:latin typeface="Arial"/>
                <a:cs typeface="Arial"/>
              </a:rPr>
              <a:t>attack</a:t>
            </a:r>
            <a:endParaRPr sz="1486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28576" y="1655301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7736" y="2413968"/>
            <a:ext cx="36850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r>
              <a:rPr sz="2501" spc="-4" baseline="-10101" dirty="0">
                <a:latin typeface="Arial"/>
                <a:cs typeface="Arial"/>
              </a:rPr>
              <a:t>1</a:t>
            </a:r>
            <a:endParaRPr sz="2501" baseline="-1010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7736" y="3172635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62986" y="3315334"/>
            <a:ext cx="133232" cy="256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68" spc="-3" dirty="0">
                <a:latin typeface="Arial"/>
                <a:cs typeface="Arial"/>
              </a:rPr>
              <a:t>2</a:t>
            </a:r>
            <a:endParaRPr sz="1668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53903" y="2030823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1011996" y="2374539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1053903" y="2786322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1011996" y="3130038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1053903" y="3538708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1011996" y="3882425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1053903" y="4291095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1011996" y="4634811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757296" y="3926234"/>
            <a:ext cx="593385" cy="123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900"/>
            <a:r>
              <a:rPr sz="2486" spc="27" dirty="0">
                <a:latin typeface="Arial"/>
                <a:cs typeface="Arial"/>
              </a:rPr>
              <a:t>D</a:t>
            </a:r>
            <a:r>
              <a:rPr sz="2501" spc="41" baseline="-10101" dirty="0">
                <a:latin typeface="Arial"/>
                <a:cs typeface="Arial"/>
              </a:rPr>
              <a:t>3</a:t>
            </a:r>
            <a:endParaRPr sz="2501" baseline="-10101">
              <a:latin typeface="Arial"/>
              <a:cs typeface="Arial"/>
            </a:endParaRPr>
          </a:p>
          <a:p>
            <a:pPr marL="7701">
              <a:spcBef>
                <a:spcPts val="1155"/>
              </a:spcBef>
            </a:pPr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0781" y="6112200"/>
            <a:ext cx="2663492" cy="677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28"/>
              </a:lnSpc>
            </a:pPr>
            <a:r>
              <a:rPr sz="1486" spc="-21" dirty="0">
                <a:latin typeface="Arial"/>
                <a:cs typeface="Arial"/>
              </a:rPr>
              <a:t>Requires </a:t>
            </a:r>
            <a:r>
              <a:rPr sz="1728" spc="-73" dirty="0">
                <a:latin typeface="Lucida Sans Unicode"/>
                <a:cs typeface="Lucida Sans Unicode"/>
              </a:rPr>
              <a:t>𝒪</a:t>
            </a:r>
            <a:r>
              <a:rPr sz="1486" spc="-73" dirty="0">
                <a:latin typeface="Arial"/>
                <a:cs typeface="Arial"/>
              </a:rPr>
              <a:t>(|D|) </a:t>
            </a:r>
            <a:r>
              <a:rPr sz="1486" spc="6" dirty="0">
                <a:latin typeface="Arial"/>
                <a:cs typeface="Arial"/>
              </a:rPr>
              <a:t>queries </a:t>
            </a:r>
            <a:r>
              <a:rPr sz="1486" spc="73" dirty="0">
                <a:latin typeface="Arial"/>
                <a:cs typeface="Arial"/>
              </a:rPr>
              <a:t>to  </a:t>
            </a:r>
            <a:r>
              <a:rPr sz="1486" spc="3" dirty="0">
                <a:latin typeface="Arial"/>
                <a:cs typeface="Arial"/>
              </a:rPr>
              <a:t>learn</a:t>
            </a:r>
            <a:endParaRPr sz="1486">
              <a:latin typeface="Arial"/>
              <a:cs typeface="Arial"/>
            </a:endParaRPr>
          </a:p>
          <a:p>
            <a:pPr marL="7701">
              <a:spcBef>
                <a:spcPts val="318"/>
              </a:spcBef>
            </a:pPr>
            <a:r>
              <a:rPr sz="1486" spc="33" dirty="0">
                <a:latin typeface="Arial"/>
                <a:cs typeface="Arial"/>
              </a:rPr>
              <a:t>the</a:t>
            </a:r>
            <a:r>
              <a:rPr sz="1486" spc="-36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password</a:t>
            </a:r>
            <a:endParaRPr sz="1486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032343" y="6133561"/>
            <a:ext cx="341629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55"/>
              </a:lnSpc>
            </a:pPr>
            <a:r>
              <a:rPr sz="1486" b="1" spc="-9" dirty="0">
                <a:solidFill>
                  <a:srgbClr val="0076BA"/>
                </a:solidFill>
                <a:latin typeface="Arial"/>
                <a:cs typeface="Arial"/>
              </a:rPr>
              <a:t>Exponential </a:t>
            </a:r>
            <a:r>
              <a:rPr sz="1486" b="1" spc="-6" dirty="0">
                <a:solidFill>
                  <a:srgbClr val="0076BA"/>
                </a:solidFill>
                <a:latin typeface="Arial"/>
                <a:cs typeface="Arial"/>
              </a:rPr>
              <a:t>speedup </a:t>
            </a:r>
            <a:r>
              <a:rPr sz="1486" b="1" spc="-3" dirty="0">
                <a:solidFill>
                  <a:srgbClr val="0076BA"/>
                </a:solidFill>
                <a:latin typeface="Arial"/>
                <a:cs typeface="Arial"/>
              </a:rPr>
              <a:t>over</a:t>
            </a:r>
            <a:r>
              <a:rPr sz="1486" b="1" spc="100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486" b="1" spc="3" dirty="0">
                <a:solidFill>
                  <a:srgbClr val="0076BA"/>
                </a:solidFill>
                <a:latin typeface="Arial"/>
                <a:cs typeface="Arial"/>
              </a:rPr>
              <a:t>brute-force</a:t>
            </a:r>
            <a:endParaRPr sz="1486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32343" y="6393893"/>
            <a:ext cx="1561437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55"/>
              </a:lnSpc>
            </a:pPr>
            <a:r>
              <a:rPr sz="1486" b="1" spc="-15" dirty="0">
                <a:solidFill>
                  <a:srgbClr val="0076BA"/>
                </a:solidFill>
                <a:latin typeface="Arial"/>
                <a:cs typeface="Arial"/>
              </a:rPr>
              <a:t>dictionary</a:t>
            </a:r>
            <a:r>
              <a:rPr sz="1486" b="1" spc="-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486" b="1" spc="-6" dirty="0">
                <a:solidFill>
                  <a:srgbClr val="0076BA"/>
                </a:solidFill>
                <a:latin typeface="Arial"/>
                <a:cs typeface="Arial"/>
              </a:rPr>
              <a:t>attack!</a:t>
            </a:r>
            <a:endParaRPr sz="1486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96916" y="6530700"/>
            <a:ext cx="19214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1"/>
              </a:lnSpc>
            </a:pPr>
            <a:r>
              <a:rPr sz="1243" spc="3" dirty="0">
                <a:latin typeface="Arial"/>
                <a:cs typeface="Arial"/>
              </a:rPr>
              <a:t>18</a:t>
            </a:r>
            <a:endParaRPr sz="1243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48602" y="164812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48602" y="2454930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48602" y="323289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48602" y="3992098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2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82" dirty="0"/>
              <a:t>Oracle</a:t>
            </a:r>
            <a:r>
              <a:rPr spc="-115" dirty="0"/>
              <a:t> </a:t>
            </a:r>
            <a:r>
              <a:rPr spc="-73" dirty="0"/>
              <a:t>Attack</a:t>
            </a:r>
          </a:p>
        </p:txBody>
      </p:sp>
      <p:sp>
        <p:nvSpPr>
          <p:cNvPr id="3" name="object 3"/>
          <p:cNvSpPr/>
          <p:nvPr/>
        </p:nvSpPr>
        <p:spPr>
          <a:xfrm>
            <a:off x="7376858" y="1536366"/>
            <a:ext cx="0" cy="5125980"/>
          </a:xfrm>
          <a:custGeom>
            <a:avLst/>
            <a:gdLst/>
            <a:ahLst/>
            <a:cxnLst/>
            <a:rect l="l" t="t" r="r" b="b"/>
            <a:pathLst>
              <a:path h="8453120">
                <a:moveTo>
                  <a:pt x="0" y="8452589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3032343" y="6058067"/>
            <a:ext cx="3416293" cy="525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999"/>
              </a:lnSpc>
            </a:pPr>
            <a:r>
              <a:rPr sz="1486" b="1" spc="-9" dirty="0">
                <a:solidFill>
                  <a:srgbClr val="0076BA"/>
                </a:solidFill>
                <a:latin typeface="Arial"/>
                <a:cs typeface="Arial"/>
              </a:rPr>
              <a:t>Exponential </a:t>
            </a:r>
            <a:r>
              <a:rPr sz="1486" b="1" spc="-6" dirty="0">
                <a:solidFill>
                  <a:srgbClr val="0076BA"/>
                </a:solidFill>
                <a:latin typeface="Arial"/>
                <a:cs typeface="Arial"/>
              </a:rPr>
              <a:t>speedup </a:t>
            </a:r>
            <a:r>
              <a:rPr sz="1486" b="1" spc="-3" dirty="0">
                <a:solidFill>
                  <a:srgbClr val="0076BA"/>
                </a:solidFill>
                <a:latin typeface="Arial"/>
                <a:cs typeface="Arial"/>
              </a:rPr>
              <a:t>over </a:t>
            </a:r>
            <a:r>
              <a:rPr sz="1486" b="1" spc="3" dirty="0">
                <a:solidFill>
                  <a:srgbClr val="0076BA"/>
                </a:solidFill>
                <a:latin typeface="Arial"/>
                <a:cs typeface="Arial"/>
              </a:rPr>
              <a:t>brute-force  </a:t>
            </a:r>
            <a:r>
              <a:rPr sz="1486" b="1" spc="-15" dirty="0">
                <a:solidFill>
                  <a:srgbClr val="0076BA"/>
                </a:solidFill>
                <a:latin typeface="Arial"/>
                <a:cs typeface="Arial"/>
              </a:rPr>
              <a:t>dictionary</a:t>
            </a:r>
            <a:r>
              <a:rPr sz="1486" b="1" spc="-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486" b="1" spc="-6" dirty="0">
                <a:solidFill>
                  <a:srgbClr val="0076BA"/>
                </a:solidFill>
                <a:latin typeface="Arial"/>
                <a:cs typeface="Arial"/>
              </a:rPr>
              <a:t>attack!</a:t>
            </a:r>
            <a:endParaRPr sz="148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40292" y="1648126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5000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40292" y="2248647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5000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40292" y="2831609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5000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40292" y="3407731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5000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40292" y="4015092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5000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4033" y="5667130"/>
            <a:ext cx="38960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24" dirty="0">
                <a:latin typeface="Arial"/>
                <a:cs typeface="Arial"/>
              </a:rPr>
              <a:t>|D| </a:t>
            </a:r>
            <a:r>
              <a:rPr sz="1486" spc="-39" dirty="0">
                <a:latin typeface="Arial"/>
                <a:cs typeface="Arial"/>
              </a:rPr>
              <a:t>is </a:t>
            </a:r>
            <a:r>
              <a:rPr sz="1486" spc="9" dirty="0">
                <a:latin typeface="Arial"/>
                <a:cs typeface="Arial"/>
              </a:rPr>
              <a:t>large </a:t>
            </a:r>
            <a:r>
              <a:rPr sz="1486" spc="-21" dirty="0">
                <a:latin typeface="Arial"/>
                <a:cs typeface="Arial"/>
              </a:rPr>
              <a:t>so </a:t>
            </a:r>
            <a:r>
              <a:rPr sz="1486" spc="-49" dirty="0">
                <a:latin typeface="Arial"/>
                <a:cs typeface="Arial"/>
              </a:rPr>
              <a:t>a </a:t>
            </a:r>
            <a:r>
              <a:rPr sz="1486" spc="21" dirty="0">
                <a:latin typeface="Arial"/>
                <a:cs typeface="Arial"/>
              </a:rPr>
              <a:t>more </a:t>
            </a:r>
            <a:r>
              <a:rPr sz="1486" spc="-3" dirty="0">
                <a:latin typeface="Arial"/>
                <a:cs typeface="Arial"/>
              </a:rPr>
              <a:t>realistic </a:t>
            </a:r>
            <a:r>
              <a:rPr sz="1486" spc="-42" dirty="0">
                <a:latin typeface="Arial"/>
                <a:cs typeface="Arial"/>
              </a:rPr>
              <a:t>case </a:t>
            </a:r>
            <a:r>
              <a:rPr sz="1486" spc="-39" dirty="0">
                <a:latin typeface="Arial"/>
                <a:cs typeface="Arial"/>
              </a:rPr>
              <a:t>is </a:t>
            </a:r>
            <a:r>
              <a:rPr sz="1486" spc="-21" dirty="0">
                <a:latin typeface="Arial"/>
                <a:cs typeface="Arial"/>
              </a:rPr>
              <a:t>k </a:t>
            </a:r>
            <a:r>
              <a:rPr sz="1486" spc="130" dirty="0">
                <a:latin typeface="Arial"/>
                <a:cs typeface="Arial"/>
              </a:rPr>
              <a:t>=</a:t>
            </a:r>
            <a:r>
              <a:rPr sz="1486" spc="240" dirty="0">
                <a:latin typeface="Arial"/>
                <a:cs typeface="Arial"/>
              </a:rPr>
              <a:t> </a:t>
            </a:r>
            <a:r>
              <a:rPr sz="1486" spc="6" dirty="0">
                <a:latin typeface="Arial"/>
                <a:cs typeface="Arial"/>
              </a:rPr>
              <a:t>5000</a:t>
            </a:r>
            <a:endParaRPr sz="148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4034" y="6117948"/>
            <a:ext cx="410709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-30" dirty="0">
                <a:latin typeface="Arial"/>
                <a:cs typeface="Arial"/>
              </a:rPr>
              <a:t>This </a:t>
            </a:r>
            <a:r>
              <a:rPr sz="1486" spc="12" dirty="0">
                <a:latin typeface="Arial"/>
                <a:cs typeface="Arial"/>
              </a:rPr>
              <a:t>still </a:t>
            </a:r>
            <a:r>
              <a:rPr sz="1486" dirty="0">
                <a:latin typeface="Arial"/>
                <a:cs typeface="Arial"/>
              </a:rPr>
              <a:t>offers </a:t>
            </a:r>
            <a:r>
              <a:rPr sz="1486" spc="-49" dirty="0">
                <a:latin typeface="Arial"/>
                <a:cs typeface="Arial"/>
              </a:rPr>
              <a:t>a </a:t>
            </a:r>
            <a:r>
              <a:rPr sz="1486" i="1" u="heavy" spc="76" dirty="0">
                <a:latin typeface="Arial"/>
                <a:cs typeface="Arial"/>
              </a:rPr>
              <a:t>good </a:t>
            </a:r>
            <a:r>
              <a:rPr sz="1486" i="1" u="heavy" spc="24" dirty="0">
                <a:latin typeface="Arial"/>
                <a:cs typeface="Arial"/>
              </a:rPr>
              <a:t>speedup </a:t>
            </a:r>
            <a:r>
              <a:rPr sz="1486" spc="12" dirty="0">
                <a:latin typeface="Arial"/>
                <a:cs typeface="Arial"/>
              </a:rPr>
              <a:t>over</a:t>
            </a:r>
            <a:r>
              <a:rPr sz="1486" spc="3" dirty="0">
                <a:latin typeface="Arial"/>
                <a:cs typeface="Arial"/>
              </a:rPr>
              <a:t> </a:t>
            </a:r>
            <a:r>
              <a:rPr sz="1486" spc="21" dirty="0">
                <a:latin typeface="Arial"/>
                <a:cs typeface="Arial"/>
              </a:rPr>
              <a:t>brute-force</a:t>
            </a:r>
            <a:endParaRPr sz="1486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1939" y="218215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7719409" y="226458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48867" y="0"/>
                </a:moveTo>
                <a:lnTo>
                  <a:pt x="0" y="146599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7997661" y="1657074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73688" y="2053939"/>
            <a:ext cx="1309990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19649" algn="l"/>
              </a:tabLst>
            </a:pPr>
            <a:r>
              <a:rPr sz="6822" spc="-5894" baseline="-11851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0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1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0072" y="218215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8441316" y="226458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24" y="0"/>
                </a:moveTo>
                <a:lnTo>
                  <a:pt x="0" y="97733"/>
                </a:lnTo>
                <a:lnTo>
                  <a:pt x="146592" y="146599"/>
                </a:lnTo>
                <a:lnTo>
                  <a:pt x="9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8281827" y="2808315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8229298" y="2890752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48867" y="0"/>
                </a:moveTo>
                <a:lnTo>
                  <a:pt x="0" y="146599"/>
                </a:lnTo>
                <a:lnTo>
                  <a:pt x="14659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8749961" y="2808315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8951197" y="2890752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5" y="0"/>
                </a:moveTo>
                <a:lnTo>
                  <a:pt x="0" y="97733"/>
                </a:lnTo>
                <a:lnTo>
                  <a:pt x="146602" y="146599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8780090" y="3369249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8727560" y="3451686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48867" y="0"/>
                </a:moveTo>
                <a:lnTo>
                  <a:pt x="0" y="146599"/>
                </a:lnTo>
                <a:lnTo>
                  <a:pt x="14659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9248223" y="3369249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9449460" y="3451686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5" y="0"/>
                </a:moveTo>
                <a:lnTo>
                  <a:pt x="0" y="97733"/>
                </a:lnTo>
                <a:lnTo>
                  <a:pt x="146602" y="146599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9228857" y="3936801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9176328" y="4019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599"/>
                </a:lnTo>
                <a:lnTo>
                  <a:pt x="14659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9696991" y="3936801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9898228" y="4019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599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/>
          <p:nvPr/>
        </p:nvSpPr>
        <p:spPr>
          <a:xfrm>
            <a:off x="8890008" y="3749371"/>
            <a:ext cx="1301133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10793" algn="l"/>
              </a:tabLst>
            </a:pPr>
            <a:r>
              <a:rPr sz="6822" spc="-5575" baseline="-12962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6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7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389685" y="4398788"/>
            <a:ext cx="656071" cy="683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10157480" y="451759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10358717" y="4600029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5" y="0"/>
                </a:moveTo>
                <a:lnTo>
                  <a:pt x="0" y="97733"/>
                </a:lnTo>
                <a:lnTo>
                  <a:pt x="146602" y="146599"/>
                </a:lnTo>
                <a:lnTo>
                  <a:pt x="97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 txBox="1"/>
          <p:nvPr/>
        </p:nvSpPr>
        <p:spPr>
          <a:xfrm>
            <a:off x="7987615" y="2628329"/>
            <a:ext cx="1298438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08098" algn="l"/>
              </a:tabLst>
            </a:pPr>
            <a:r>
              <a:rPr sz="6822" spc="-5612" baseline="-12962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2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3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32186" y="3181819"/>
            <a:ext cx="1310375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20034" algn="l"/>
              </a:tabLst>
            </a:pPr>
            <a:r>
              <a:rPr sz="6822" spc="-5471" baseline="-14444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4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5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01909" y="4326217"/>
            <a:ext cx="1195625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796312" algn="l"/>
              </a:tabLst>
            </a:pP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8	</a:t>
            </a:r>
            <a:r>
              <a:rPr sz="6822" spc="-5544" baseline="-1370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9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81754" y="5103837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9229226" y="5186274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7" y="0"/>
                </a:moveTo>
                <a:lnTo>
                  <a:pt x="0" y="146599"/>
                </a:lnTo>
                <a:lnTo>
                  <a:pt x="146602" y="97733"/>
                </a:lnTo>
                <a:lnTo>
                  <a:pt x="4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9749889" y="5103837"/>
            <a:ext cx="237970" cy="0"/>
          </a:xfrm>
          <a:custGeom>
            <a:avLst/>
            <a:gdLst/>
            <a:ahLst/>
            <a:cxnLst/>
            <a:rect l="l" t="t" r="r" b="b"/>
            <a:pathLst>
              <a:path w="392430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9951132" y="5186274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24" y="0"/>
                </a:moveTo>
                <a:lnTo>
                  <a:pt x="0" y="97733"/>
                </a:lnTo>
                <a:lnTo>
                  <a:pt x="146592" y="146599"/>
                </a:lnTo>
                <a:lnTo>
                  <a:pt x="97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 txBox="1"/>
          <p:nvPr/>
        </p:nvSpPr>
        <p:spPr>
          <a:xfrm>
            <a:off x="8404502" y="4892695"/>
            <a:ext cx="593385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40292" y="4633866"/>
            <a:ext cx="113786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solidFill>
                  <a:srgbClr val="1DB100"/>
                </a:solidFill>
                <a:latin typeface="Arial"/>
                <a:cs typeface="Arial"/>
              </a:rPr>
              <a:t>k </a:t>
            </a:r>
            <a:r>
              <a:rPr sz="2244" spc="188" dirty="0">
                <a:solidFill>
                  <a:srgbClr val="1DB100"/>
                </a:solidFill>
                <a:latin typeface="Arial"/>
                <a:cs typeface="Arial"/>
              </a:rPr>
              <a:t>=</a:t>
            </a:r>
            <a:r>
              <a:rPr sz="2244" spc="-21" dirty="0">
                <a:solidFill>
                  <a:srgbClr val="1DB100"/>
                </a:solidFill>
                <a:latin typeface="Arial"/>
                <a:cs typeface="Arial"/>
              </a:rPr>
              <a:t> </a:t>
            </a:r>
            <a:r>
              <a:rPr sz="2244" spc="3" dirty="0">
                <a:solidFill>
                  <a:srgbClr val="1DB100"/>
                </a:solidFill>
                <a:latin typeface="Arial"/>
                <a:cs typeface="Arial"/>
              </a:rPr>
              <a:t>2500</a:t>
            </a:r>
            <a:endParaRPr sz="2244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858710" y="1766382"/>
            <a:ext cx="126455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2</a:t>
            </a:r>
            <a:endParaRPr sz="2244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58710" y="2366903"/>
            <a:ext cx="1264551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4</a:t>
            </a:r>
            <a:endParaRPr sz="2244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56835" y="2773968"/>
            <a:ext cx="142319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indent="1540">
              <a:lnSpc>
                <a:spcPts val="4536"/>
              </a:lnSpc>
            </a:pPr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 </a:t>
            </a:r>
            <a:r>
              <a:rPr sz="2244" spc="3" dirty="0">
                <a:latin typeface="Arial"/>
                <a:cs typeface="Arial"/>
              </a:rPr>
              <a:t>8  </a:t>
            </a:r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16</a:t>
            </a:r>
            <a:endParaRPr sz="2244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56835" y="4133348"/>
            <a:ext cx="1423199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 </a:t>
            </a:r>
            <a:r>
              <a:rPr sz="2244" spc="-42" dirty="0">
                <a:latin typeface="Arial"/>
                <a:cs typeface="Arial"/>
              </a:rPr>
              <a:t>|D| </a:t>
            </a:r>
            <a:r>
              <a:rPr sz="2244" spc="206" dirty="0">
                <a:latin typeface="Arial"/>
                <a:cs typeface="Arial"/>
              </a:rPr>
              <a:t>/</a:t>
            </a:r>
            <a:r>
              <a:rPr sz="2244" spc="-154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32</a:t>
            </a:r>
            <a:endParaRPr sz="2244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661187" y="2067162"/>
            <a:ext cx="943346" cy="95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 txBox="1"/>
          <p:nvPr/>
        </p:nvSpPr>
        <p:spPr>
          <a:xfrm>
            <a:off x="4442363" y="1660888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97424" y="2057752"/>
            <a:ext cx="1231051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35974" algn="l"/>
              </a:tabLst>
            </a:pP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0	</a:t>
            </a:r>
            <a:r>
              <a:rPr sz="6822" spc="-5594" baseline="-11851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1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32343" y="4591755"/>
            <a:ext cx="4176795" cy="151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9579"/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  <a:p>
            <a:pPr marL="7701">
              <a:spcBef>
                <a:spcPts val="2547"/>
              </a:spcBef>
            </a:pPr>
            <a:r>
              <a:rPr sz="1486" spc="-21" dirty="0">
                <a:latin typeface="Arial"/>
                <a:cs typeface="Arial"/>
              </a:rPr>
              <a:t>Requires </a:t>
            </a:r>
            <a:r>
              <a:rPr sz="1728" spc="-24" dirty="0">
                <a:latin typeface="Lucida Sans Unicode"/>
                <a:cs typeface="Lucida Sans Unicode"/>
              </a:rPr>
              <a:t>𝒪</a:t>
            </a:r>
            <a:r>
              <a:rPr sz="1486" spc="-24" dirty="0">
                <a:latin typeface="Arial"/>
                <a:cs typeface="Arial"/>
              </a:rPr>
              <a:t>(log </a:t>
            </a:r>
            <a:r>
              <a:rPr sz="1486" spc="-45" dirty="0">
                <a:latin typeface="Arial"/>
                <a:cs typeface="Arial"/>
              </a:rPr>
              <a:t>|D|) </a:t>
            </a:r>
            <a:r>
              <a:rPr sz="1486" spc="6" dirty="0">
                <a:latin typeface="Arial"/>
                <a:cs typeface="Arial"/>
              </a:rPr>
              <a:t>queries </a:t>
            </a:r>
            <a:r>
              <a:rPr sz="1486" spc="73" dirty="0">
                <a:latin typeface="Arial"/>
                <a:cs typeface="Arial"/>
              </a:rPr>
              <a:t>to </a:t>
            </a:r>
            <a:r>
              <a:rPr sz="1486" spc="3" dirty="0">
                <a:latin typeface="Arial"/>
                <a:cs typeface="Arial"/>
              </a:rPr>
              <a:t>learn </a:t>
            </a:r>
            <a:r>
              <a:rPr sz="1486" spc="33" dirty="0">
                <a:latin typeface="Arial"/>
                <a:cs typeface="Arial"/>
              </a:rPr>
              <a:t>the  </a:t>
            </a:r>
            <a:r>
              <a:rPr sz="1486" spc="-6" dirty="0">
                <a:latin typeface="Arial"/>
                <a:cs typeface="Arial"/>
              </a:rPr>
              <a:t>password</a:t>
            </a:r>
            <a:endParaRPr sz="1486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84777" y="2185966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4886017" y="2268402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3372997" y="341580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/>
          <p:nvPr/>
        </p:nvSpPr>
        <p:spPr>
          <a:xfrm>
            <a:off x="3320466" y="3498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5" h="146685">
                <a:moveTo>
                  <a:pt x="48866" y="0"/>
                </a:moveTo>
                <a:lnTo>
                  <a:pt x="0" y="146599"/>
                </a:lnTo>
                <a:lnTo>
                  <a:pt x="146599" y="97733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5" name="object 55"/>
          <p:cNvSpPr/>
          <p:nvPr/>
        </p:nvSpPr>
        <p:spPr>
          <a:xfrm>
            <a:off x="3841129" y="3415802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object 56"/>
          <p:cNvSpPr/>
          <p:nvPr/>
        </p:nvSpPr>
        <p:spPr>
          <a:xfrm>
            <a:off x="4042369" y="3498238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7" name="object 57"/>
          <p:cNvSpPr/>
          <p:nvPr/>
        </p:nvSpPr>
        <p:spPr>
          <a:xfrm>
            <a:off x="3821764" y="398335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3769234" y="406579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5" h="146684">
                <a:moveTo>
                  <a:pt x="48866" y="0"/>
                </a:moveTo>
                <a:lnTo>
                  <a:pt x="0" y="146600"/>
                </a:lnTo>
                <a:lnTo>
                  <a:pt x="146599" y="97734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9" name="object 59"/>
          <p:cNvSpPr/>
          <p:nvPr/>
        </p:nvSpPr>
        <p:spPr>
          <a:xfrm>
            <a:off x="4289897" y="398335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0" name="object 60"/>
          <p:cNvSpPr/>
          <p:nvPr/>
        </p:nvSpPr>
        <p:spPr>
          <a:xfrm>
            <a:off x="4491137" y="406579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3" y="0"/>
                </a:moveTo>
                <a:lnTo>
                  <a:pt x="0" y="97734"/>
                </a:lnTo>
                <a:lnTo>
                  <a:pt x="146599" y="146600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1" name="object 61"/>
          <p:cNvSpPr txBox="1"/>
          <p:nvPr/>
        </p:nvSpPr>
        <p:spPr>
          <a:xfrm>
            <a:off x="3484285" y="3795924"/>
            <a:ext cx="1299978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09253" algn="l"/>
              </a:tabLst>
            </a:pPr>
            <a:r>
              <a:rPr sz="6822" spc="-5594" baseline="-1333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6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7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282254" y="456414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3" name="object 63"/>
          <p:cNvSpPr/>
          <p:nvPr/>
        </p:nvSpPr>
        <p:spPr>
          <a:xfrm>
            <a:off x="4229724" y="464658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48866" y="0"/>
                </a:moveTo>
                <a:lnTo>
                  <a:pt x="0" y="146599"/>
                </a:lnTo>
                <a:lnTo>
                  <a:pt x="146599" y="97733"/>
                </a:lnTo>
                <a:lnTo>
                  <a:pt x="48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4" name="object 64"/>
          <p:cNvSpPr/>
          <p:nvPr/>
        </p:nvSpPr>
        <p:spPr>
          <a:xfrm>
            <a:off x="4750387" y="4564144"/>
            <a:ext cx="23797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1831" y="0"/>
                </a:lnTo>
              </a:path>
            </a:pathLst>
          </a:custGeom>
          <a:ln w="3918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5" name="object 65"/>
          <p:cNvSpPr/>
          <p:nvPr/>
        </p:nvSpPr>
        <p:spPr>
          <a:xfrm>
            <a:off x="4951627" y="4646580"/>
            <a:ext cx="88950" cy="88950"/>
          </a:xfrm>
          <a:custGeom>
            <a:avLst/>
            <a:gdLst/>
            <a:ahLst/>
            <a:cxnLst/>
            <a:rect l="l" t="t" r="r" b="b"/>
            <a:pathLst>
              <a:path w="146684" h="146684">
                <a:moveTo>
                  <a:pt x="97733" y="0"/>
                </a:moveTo>
                <a:lnTo>
                  <a:pt x="0" y="97733"/>
                </a:lnTo>
                <a:lnTo>
                  <a:pt x="146599" y="146599"/>
                </a:lnTo>
                <a:lnTo>
                  <a:pt x="97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6" name="object 66"/>
          <p:cNvSpPr txBox="1"/>
          <p:nvPr/>
        </p:nvSpPr>
        <p:spPr>
          <a:xfrm>
            <a:off x="3588717" y="2668263"/>
            <a:ext cx="1195625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801703" algn="l"/>
              </a:tabLst>
            </a:pP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2	</a:t>
            </a:r>
            <a:r>
              <a:rPr sz="6822" spc="-5607" baseline="-1370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3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35517" y="3228372"/>
            <a:ext cx="1299978" cy="699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009253" algn="l"/>
              </a:tabLst>
            </a:pPr>
            <a:r>
              <a:rPr sz="6822" spc="-5594" baseline="-13333" dirty="0">
                <a:solidFill>
                  <a:srgbClr val="B51700"/>
                </a:solidFill>
                <a:latin typeface="MS UI Gothic"/>
                <a:cs typeface="MS UI Gothic"/>
              </a:rPr>
              <a:t>✕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4</a:t>
            </a:r>
            <a:r>
              <a:rPr sz="2001" baseline="-10101" dirty="0">
                <a:latin typeface="Arial"/>
                <a:cs typeface="Arial"/>
              </a:rPr>
              <a:t>	</a:t>
            </a:r>
            <a:r>
              <a:rPr sz="2001" spc="36" dirty="0">
                <a:latin typeface="Arial"/>
                <a:cs typeface="Arial"/>
              </a:rPr>
              <a:t>D</a:t>
            </a:r>
            <a:r>
              <a:rPr sz="2001" spc="-4" baseline="-10101" dirty="0">
                <a:latin typeface="Arial"/>
                <a:cs typeface="Arial"/>
              </a:rPr>
              <a:t>5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70646" y="1536366"/>
            <a:ext cx="0" cy="5125980"/>
          </a:xfrm>
          <a:custGeom>
            <a:avLst/>
            <a:gdLst/>
            <a:ahLst/>
            <a:cxnLst/>
            <a:rect l="l" t="t" r="r" b="b"/>
            <a:pathLst>
              <a:path h="8453120">
                <a:moveTo>
                  <a:pt x="0" y="8452589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9" name="object 69"/>
          <p:cNvSpPr txBox="1"/>
          <p:nvPr/>
        </p:nvSpPr>
        <p:spPr>
          <a:xfrm>
            <a:off x="928576" y="1655301"/>
            <a:ext cx="250676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endParaRPr sz="2486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7736" y="2413968"/>
            <a:ext cx="36850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r>
              <a:rPr sz="2501" spc="-4" baseline="-10101" dirty="0">
                <a:latin typeface="Arial"/>
                <a:cs typeface="Arial"/>
              </a:rPr>
              <a:t>1</a:t>
            </a:r>
            <a:endParaRPr sz="2501" baseline="-10101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27736" y="3172635"/>
            <a:ext cx="368507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5" dirty="0">
                <a:latin typeface="Arial"/>
                <a:cs typeface="Arial"/>
              </a:rPr>
              <a:t>D</a:t>
            </a:r>
            <a:r>
              <a:rPr sz="2501" spc="-4" baseline="-10101" dirty="0">
                <a:latin typeface="Arial"/>
                <a:cs typeface="Arial"/>
              </a:rPr>
              <a:t>2</a:t>
            </a:r>
            <a:endParaRPr sz="2501" baseline="-10101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53903" y="2030823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3" name="object 73"/>
          <p:cNvSpPr/>
          <p:nvPr/>
        </p:nvSpPr>
        <p:spPr>
          <a:xfrm>
            <a:off x="1011996" y="2374539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4" name="object 74"/>
          <p:cNvSpPr/>
          <p:nvPr/>
        </p:nvSpPr>
        <p:spPr>
          <a:xfrm>
            <a:off x="1053903" y="2786322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5" name="object 75"/>
          <p:cNvSpPr/>
          <p:nvPr/>
        </p:nvSpPr>
        <p:spPr>
          <a:xfrm>
            <a:off x="1011996" y="3130038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6" name="object 76"/>
          <p:cNvSpPr/>
          <p:nvPr/>
        </p:nvSpPr>
        <p:spPr>
          <a:xfrm>
            <a:off x="1053903" y="3538708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7" name="object 77"/>
          <p:cNvSpPr/>
          <p:nvPr/>
        </p:nvSpPr>
        <p:spPr>
          <a:xfrm>
            <a:off x="1011996" y="3882425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8" name="object 78"/>
          <p:cNvSpPr/>
          <p:nvPr/>
        </p:nvSpPr>
        <p:spPr>
          <a:xfrm>
            <a:off x="1053903" y="4291095"/>
            <a:ext cx="0" cy="353489"/>
          </a:xfrm>
          <a:custGeom>
            <a:avLst/>
            <a:gdLst/>
            <a:ahLst/>
            <a:cxnLst/>
            <a:rect l="l" t="t" r="r" b="b"/>
            <a:pathLst>
              <a:path h="582929">
                <a:moveTo>
                  <a:pt x="0" y="0"/>
                </a:moveTo>
                <a:lnTo>
                  <a:pt x="0" y="582519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9" name="object 79"/>
          <p:cNvSpPr/>
          <p:nvPr/>
        </p:nvSpPr>
        <p:spPr>
          <a:xfrm>
            <a:off x="1011996" y="4634811"/>
            <a:ext cx="83944" cy="83944"/>
          </a:xfrm>
          <a:custGeom>
            <a:avLst/>
            <a:gdLst/>
            <a:ahLst/>
            <a:cxnLst/>
            <a:rect l="l" t="t" r="r" b="b"/>
            <a:pathLst>
              <a:path w="138430" h="138429">
                <a:moveTo>
                  <a:pt x="138215" y="0"/>
                </a:moveTo>
                <a:lnTo>
                  <a:pt x="0" y="0"/>
                </a:lnTo>
                <a:lnTo>
                  <a:pt x="69107" y="138215"/>
                </a:lnTo>
                <a:lnTo>
                  <a:pt x="13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0" name="object 80"/>
          <p:cNvSpPr txBox="1"/>
          <p:nvPr/>
        </p:nvSpPr>
        <p:spPr>
          <a:xfrm>
            <a:off x="757296" y="3926234"/>
            <a:ext cx="593385" cy="123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900"/>
            <a:r>
              <a:rPr sz="2486" spc="27" dirty="0">
                <a:latin typeface="Arial"/>
                <a:cs typeface="Arial"/>
              </a:rPr>
              <a:t>D</a:t>
            </a:r>
            <a:r>
              <a:rPr sz="2501" spc="41" baseline="-10101" dirty="0">
                <a:latin typeface="Arial"/>
                <a:cs typeface="Arial"/>
              </a:rPr>
              <a:t>3</a:t>
            </a:r>
            <a:endParaRPr sz="2501" baseline="-10101">
              <a:latin typeface="Arial"/>
              <a:cs typeface="Arial"/>
            </a:endParaRPr>
          </a:p>
          <a:p>
            <a:pPr marL="7701">
              <a:spcBef>
                <a:spcPts val="1155"/>
              </a:spcBef>
            </a:pPr>
            <a:r>
              <a:rPr sz="4548" dirty="0">
                <a:latin typeface="Arial"/>
                <a:cs typeface="Arial"/>
              </a:rPr>
              <a:t>…</a:t>
            </a:r>
            <a:endParaRPr sz="4548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996916" y="6530700"/>
            <a:ext cx="19214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1"/>
              </a:lnSpc>
            </a:pPr>
            <a:r>
              <a:rPr sz="1243" spc="3" dirty="0">
                <a:latin typeface="Arial"/>
                <a:cs typeface="Arial"/>
              </a:rPr>
              <a:t>19</a:t>
            </a:r>
            <a:endParaRPr sz="1243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0782" y="5667435"/>
            <a:ext cx="2413584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9" dirty="0">
                <a:latin typeface="Arial"/>
                <a:cs typeface="Arial"/>
              </a:rPr>
              <a:t>Brute-force </a:t>
            </a:r>
            <a:r>
              <a:rPr sz="1486" spc="21" dirty="0">
                <a:latin typeface="Arial"/>
                <a:cs typeface="Arial"/>
              </a:rPr>
              <a:t>dictionary</a:t>
            </a:r>
            <a:r>
              <a:rPr sz="1486" spc="-18" dirty="0">
                <a:latin typeface="Arial"/>
                <a:cs typeface="Arial"/>
              </a:rPr>
              <a:t> </a:t>
            </a:r>
            <a:r>
              <a:rPr sz="1486" spc="3" dirty="0">
                <a:latin typeface="Arial"/>
                <a:cs typeface="Arial"/>
              </a:rPr>
              <a:t>attack</a:t>
            </a:r>
            <a:endParaRPr sz="1486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0781" y="6014875"/>
            <a:ext cx="2663492" cy="573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5500"/>
              </a:lnSpc>
            </a:pPr>
            <a:r>
              <a:rPr sz="1486" spc="-21" dirty="0">
                <a:latin typeface="Arial"/>
                <a:cs typeface="Arial"/>
              </a:rPr>
              <a:t>Requires </a:t>
            </a:r>
            <a:r>
              <a:rPr sz="1728" spc="-73" dirty="0">
                <a:latin typeface="Lucida Sans Unicode"/>
                <a:cs typeface="Lucida Sans Unicode"/>
              </a:rPr>
              <a:t>𝒪</a:t>
            </a:r>
            <a:r>
              <a:rPr sz="1486" spc="-73" dirty="0">
                <a:latin typeface="Arial"/>
                <a:cs typeface="Arial"/>
              </a:rPr>
              <a:t>(|D|) </a:t>
            </a:r>
            <a:r>
              <a:rPr sz="1486" spc="6" dirty="0">
                <a:latin typeface="Arial"/>
                <a:cs typeface="Arial"/>
              </a:rPr>
              <a:t>queries </a:t>
            </a:r>
            <a:r>
              <a:rPr sz="1486" spc="73" dirty="0">
                <a:latin typeface="Arial"/>
                <a:cs typeface="Arial"/>
              </a:rPr>
              <a:t>to  </a:t>
            </a:r>
            <a:r>
              <a:rPr sz="1486" spc="3" dirty="0">
                <a:latin typeface="Arial"/>
                <a:cs typeface="Arial"/>
              </a:rPr>
              <a:t>learn </a:t>
            </a:r>
            <a:r>
              <a:rPr sz="1486" spc="33" dirty="0">
                <a:latin typeface="Arial"/>
                <a:cs typeface="Arial"/>
              </a:rPr>
              <a:t>the</a:t>
            </a:r>
            <a:r>
              <a:rPr sz="1486" spc="-24" dirty="0">
                <a:latin typeface="Arial"/>
                <a:cs typeface="Arial"/>
              </a:rPr>
              <a:t> </a:t>
            </a:r>
            <a:r>
              <a:rPr sz="1486" spc="-6" dirty="0">
                <a:latin typeface="Arial"/>
                <a:cs typeface="Arial"/>
              </a:rPr>
              <a:t>password</a:t>
            </a:r>
            <a:endParaRPr sz="1486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48602" y="164812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048602" y="2454930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048602" y="3232896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48602" y="3992098"/>
            <a:ext cx="661156" cy="345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244" spc="-39" dirty="0">
                <a:latin typeface="Arial"/>
                <a:cs typeface="Arial"/>
              </a:rPr>
              <a:t>k </a:t>
            </a:r>
            <a:r>
              <a:rPr sz="2244" spc="188" dirty="0">
                <a:latin typeface="Arial"/>
                <a:cs typeface="Arial"/>
              </a:rPr>
              <a:t>=</a:t>
            </a:r>
            <a:r>
              <a:rPr sz="2244" spc="-21" dirty="0">
                <a:latin typeface="Arial"/>
                <a:cs typeface="Arial"/>
              </a:rPr>
              <a:t> </a:t>
            </a:r>
            <a:r>
              <a:rPr sz="2244" spc="3" dirty="0">
                <a:latin typeface="Arial"/>
                <a:cs typeface="Arial"/>
              </a:rPr>
              <a:t>1</a:t>
            </a:r>
            <a:endParaRPr sz="224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6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66</a:t>
            </a:fld>
            <a:endParaRPr spc="3" dirty="0"/>
          </a:p>
        </p:txBody>
      </p:sp>
      <p:sp>
        <p:nvSpPr>
          <p:cNvPr id="2" name="object 2"/>
          <p:cNvSpPr txBox="1"/>
          <p:nvPr/>
        </p:nvSpPr>
        <p:spPr>
          <a:xfrm>
            <a:off x="578704" y="1774470"/>
            <a:ext cx="10941610" cy="39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1. </a:t>
            </a:r>
            <a:r>
              <a:rPr sz="2577" spc="49" dirty="0">
                <a:solidFill>
                  <a:srgbClr val="0076BA"/>
                </a:solidFill>
                <a:latin typeface="Arial"/>
                <a:cs typeface="Arial"/>
              </a:rPr>
              <a:t>Building </a:t>
            </a:r>
            <a:r>
              <a:rPr sz="2577" spc="64" dirty="0">
                <a:solidFill>
                  <a:srgbClr val="0076BA"/>
                </a:solidFill>
                <a:latin typeface="Arial"/>
                <a:cs typeface="Arial"/>
              </a:rPr>
              <a:t>splitting </a:t>
            </a:r>
            <a:r>
              <a:rPr sz="2577" spc="24" dirty="0">
                <a:solidFill>
                  <a:srgbClr val="0076BA"/>
                </a:solidFill>
                <a:latin typeface="Arial"/>
                <a:cs typeface="Arial"/>
              </a:rPr>
              <a:t>ciphertexts </a:t>
            </a:r>
            <a:r>
              <a:rPr sz="2577" spc="55" dirty="0">
                <a:solidFill>
                  <a:srgbClr val="0076BA"/>
                </a:solidFill>
                <a:latin typeface="Arial"/>
                <a:cs typeface="Arial"/>
              </a:rPr>
              <a:t>that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can </a:t>
            </a:r>
            <a:r>
              <a:rPr sz="2577" spc="58" dirty="0">
                <a:solidFill>
                  <a:srgbClr val="0076BA"/>
                </a:solidFill>
                <a:latin typeface="Arial"/>
                <a:cs typeface="Arial"/>
              </a:rPr>
              <a:t>decrypt </a:t>
            </a:r>
            <a:r>
              <a:rPr sz="2577" spc="36" dirty="0">
                <a:solidFill>
                  <a:srgbClr val="0076BA"/>
                </a:solidFill>
                <a:latin typeface="Arial"/>
                <a:cs typeface="Arial"/>
              </a:rPr>
              <a:t>under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k </a:t>
            </a:r>
            <a:r>
              <a:rPr sz="2577" spc="224" dirty="0">
                <a:solidFill>
                  <a:srgbClr val="0076BA"/>
                </a:solidFill>
                <a:latin typeface="Arial"/>
                <a:cs typeface="Arial"/>
              </a:rPr>
              <a:t>&gt; </a:t>
            </a:r>
            <a:r>
              <a:rPr sz="2577" spc="12" dirty="0">
                <a:solidFill>
                  <a:srgbClr val="0076BA"/>
                </a:solidFill>
                <a:latin typeface="Arial"/>
                <a:cs typeface="Arial"/>
              </a:rPr>
              <a:t>1 </a:t>
            </a:r>
            <a:r>
              <a:rPr sz="2577" spc="42" dirty="0">
                <a:solidFill>
                  <a:srgbClr val="0076BA"/>
                </a:solidFill>
                <a:latin typeface="Arial"/>
                <a:cs typeface="Arial"/>
              </a:rPr>
              <a:t>different</a:t>
            </a:r>
            <a:r>
              <a:rPr sz="2577" spc="-227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keys</a:t>
            </a:r>
            <a:endParaRPr sz="257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704" y="3905379"/>
            <a:ext cx="4853354" cy="39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2. </a:t>
            </a: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Access </a:t>
            </a:r>
            <a:r>
              <a:rPr sz="2577" spc="127" dirty="0">
                <a:solidFill>
                  <a:srgbClr val="0076BA"/>
                </a:solidFill>
                <a:latin typeface="Arial"/>
                <a:cs typeface="Arial"/>
              </a:rPr>
              <a:t>to </a:t>
            </a:r>
            <a:r>
              <a:rPr sz="2577" spc="-85" dirty="0">
                <a:solidFill>
                  <a:srgbClr val="0076BA"/>
                </a:solidFill>
                <a:latin typeface="Arial"/>
                <a:cs typeface="Arial"/>
              </a:rPr>
              <a:t>a </a:t>
            </a:r>
            <a:r>
              <a:rPr sz="2577" spc="67" dirty="0">
                <a:solidFill>
                  <a:srgbClr val="0076BA"/>
                </a:solidFill>
                <a:latin typeface="Arial"/>
                <a:cs typeface="Arial"/>
              </a:rPr>
              <a:t>partitioning</a:t>
            </a:r>
            <a:r>
              <a:rPr sz="2577" spc="109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oracle</a:t>
            </a:r>
            <a:endParaRPr sz="257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8713" y="-53785"/>
            <a:ext cx="637666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121" dirty="0"/>
              <a:t>oracle </a:t>
            </a:r>
            <a:r>
              <a:rPr spc="-133" dirty="0"/>
              <a:t>attacks </a:t>
            </a:r>
            <a:r>
              <a:rPr spc="-106" dirty="0"/>
              <a:t>rely</a:t>
            </a:r>
            <a:r>
              <a:rPr spc="-6" dirty="0"/>
              <a:t> </a:t>
            </a:r>
            <a:r>
              <a:rPr spc="-167" dirty="0"/>
              <a:t>on:</a:t>
            </a:r>
          </a:p>
        </p:txBody>
      </p:sp>
    </p:spTree>
    <p:extLst>
      <p:ext uri="{BB962C8B-B14F-4D97-AF65-F5344CB8AC3E}">
        <p14:creationId xmlns:p14="http://schemas.microsoft.com/office/powerpoint/2010/main" val="38300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67</a:t>
            </a:fld>
            <a:endParaRPr spc="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-53785"/>
            <a:ext cx="6376669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121" dirty="0"/>
              <a:t>oracle </a:t>
            </a:r>
            <a:r>
              <a:rPr spc="-133" dirty="0"/>
              <a:t>attacks </a:t>
            </a:r>
            <a:r>
              <a:rPr spc="-106" dirty="0"/>
              <a:t>rely</a:t>
            </a:r>
            <a:r>
              <a:rPr spc="-6" dirty="0"/>
              <a:t> </a:t>
            </a:r>
            <a:r>
              <a:rPr spc="-167" dirty="0"/>
              <a:t>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704" y="1774469"/>
            <a:ext cx="10941610" cy="259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530" indent="-380828">
              <a:buAutoNum type="arabicPeriod"/>
              <a:tabLst>
                <a:tab pos="388915" algn="l"/>
              </a:tabLst>
            </a:pPr>
            <a:r>
              <a:rPr sz="2577" spc="49" dirty="0">
                <a:solidFill>
                  <a:srgbClr val="0076BA"/>
                </a:solidFill>
                <a:latin typeface="Arial"/>
                <a:cs typeface="Arial"/>
              </a:rPr>
              <a:t>Building </a:t>
            </a:r>
            <a:r>
              <a:rPr sz="2577" spc="64" dirty="0">
                <a:solidFill>
                  <a:srgbClr val="0076BA"/>
                </a:solidFill>
                <a:latin typeface="Arial"/>
                <a:cs typeface="Arial"/>
              </a:rPr>
              <a:t>splitting </a:t>
            </a:r>
            <a:r>
              <a:rPr sz="2577" spc="24" dirty="0">
                <a:solidFill>
                  <a:srgbClr val="0076BA"/>
                </a:solidFill>
                <a:latin typeface="Arial"/>
                <a:cs typeface="Arial"/>
              </a:rPr>
              <a:t>ciphertexts </a:t>
            </a:r>
            <a:r>
              <a:rPr sz="2577" spc="55" dirty="0">
                <a:solidFill>
                  <a:srgbClr val="0076BA"/>
                </a:solidFill>
                <a:latin typeface="Arial"/>
                <a:cs typeface="Arial"/>
              </a:rPr>
              <a:t>that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can </a:t>
            </a:r>
            <a:r>
              <a:rPr sz="2577" spc="58" dirty="0">
                <a:solidFill>
                  <a:srgbClr val="0076BA"/>
                </a:solidFill>
                <a:latin typeface="Arial"/>
                <a:cs typeface="Arial"/>
              </a:rPr>
              <a:t>decrypt </a:t>
            </a:r>
            <a:r>
              <a:rPr sz="2577" spc="36" dirty="0">
                <a:solidFill>
                  <a:srgbClr val="0076BA"/>
                </a:solidFill>
                <a:latin typeface="Arial"/>
                <a:cs typeface="Arial"/>
              </a:rPr>
              <a:t>under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k </a:t>
            </a:r>
            <a:r>
              <a:rPr sz="2577" spc="224" dirty="0">
                <a:solidFill>
                  <a:srgbClr val="0076BA"/>
                </a:solidFill>
                <a:latin typeface="Arial"/>
                <a:cs typeface="Arial"/>
              </a:rPr>
              <a:t>&gt; </a:t>
            </a:r>
            <a:r>
              <a:rPr sz="2577" spc="12" dirty="0">
                <a:solidFill>
                  <a:srgbClr val="0076BA"/>
                </a:solidFill>
                <a:latin typeface="Arial"/>
                <a:cs typeface="Arial"/>
              </a:rPr>
              <a:t>1 </a:t>
            </a:r>
            <a:r>
              <a:rPr sz="2577" spc="42" dirty="0">
                <a:solidFill>
                  <a:srgbClr val="0076BA"/>
                </a:solidFill>
                <a:latin typeface="Arial"/>
                <a:cs typeface="Arial"/>
              </a:rPr>
              <a:t>different</a:t>
            </a:r>
            <a:r>
              <a:rPr sz="2577" spc="-337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keys</a:t>
            </a:r>
            <a:endParaRPr sz="2577">
              <a:latin typeface="Arial"/>
              <a:cs typeface="Arial"/>
            </a:endParaRPr>
          </a:p>
          <a:p>
            <a:pPr marL="907211">
              <a:spcBef>
                <a:spcPts val="667"/>
              </a:spcBef>
            </a:pPr>
            <a:r>
              <a:rPr sz="2880" b="1" spc="-45" dirty="0">
                <a:solidFill>
                  <a:srgbClr val="5E5E5E"/>
                </a:solidFill>
                <a:latin typeface="Arial"/>
                <a:cs typeface="Arial"/>
              </a:rPr>
              <a:t>Key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Multi-collision</a:t>
            </a:r>
            <a:r>
              <a:rPr sz="2880" b="1" spc="1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Attacks</a:t>
            </a:r>
            <a:endParaRPr sz="2880">
              <a:latin typeface="Arial"/>
              <a:cs typeface="Arial"/>
            </a:endParaRPr>
          </a:p>
          <a:p>
            <a:pPr marL="891808">
              <a:spcBef>
                <a:spcPts val="552"/>
              </a:spcBef>
            </a:pPr>
            <a:r>
              <a:rPr sz="1728" spc="-6" dirty="0">
                <a:solidFill>
                  <a:srgbClr val="929292"/>
                </a:solidFill>
                <a:latin typeface="Tahoma"/>
                <a:cs typeface="Tahoma"/>
              </a:rPr>
              <a:t>[GLR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24" dirty="0">
                <a:solidFill>
                  <a:srgbClr val="929292"/>
                </a:solidFill>
                <a:latin typeface="Tahoma"/>
                <a:cs typeface="Tahoma"/>
              </a:rPr>
              <a:t>CRYPTO’17]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15" dirty="0">
                <a:solidFill>
                  <a:srgbClr val="929292"/>
                </a:solidFill>
                <a:latin typeface="Tahoma"/>
                <a:cs typeface="Tahoma"/>
              </a:rPr>
              <a:t>first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3" dirty="0">
                <a:solidFill>
                  <a:srgbClr val="929292"/>
                </a:solidFill>
                <a:latin typeface="Tahoma"/>
                <a:cs typeface="Tahoma"/>
              </a:rPr>
              <a:t>showed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" dirty="0">
                <a:solidFill>
                  <a:srgbClr val="929292"/>
                </a:solidFill>
                <a:latin typeface="Tahoma"/>
                <a:cs typeface="Tahoma"/>
              </a:rPr>
              <a:t>an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6" dirty="0">
                <a:solidFill>
                  <a:srgbClr val="929292"/>
                </a:solidFill>
                <a:latin typeface="Tahoma"/>
                <a:cs typeface="Tahoma"/>
              </a:rPr>
              <a:t>attack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8" dirty="0">
                <a:solidFill>
                  <a:srgbClr val="929292"/>
                </a:solidFill>
                <a:latin typeface="Tahoma"/>
                <a:cs typeface="Tahoma"/>
              </a:rPr>
              <a:t>against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15" dirty="0">
                <a:solidFill>
                  <a:srgbClr val="929292"/>
                </a:solidFill>
                <a:latin typeface="Tahoma"/>
                <a:cs typeface="Tahoma"/>
              </a:rPr>
              <a:t>AES-GCM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9" dirty="0">
                <a:solidFill>
                  <a:srgbClr val="929292"/>
                </a:solidFill>
                <a:latin typeface="Tahoma"/>
                <a:cs typeface="Tahoma"/>
              </a:rPr>
              <a:t>for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21" dirty="0">
                <a:solidFill>
                  <a:srgbClr val="929292"/>
                </a:solidFill>
                <a:latin typeface="Tahoma"/>
                <a:cs typeface="Tahoma"/>
              </a:rPr>
              <a:t>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94" dirty="0">
                <a:solidFill>
                  <a:srgbClr val="929292"/>
                </a:solidFill>
                <a:latin typeface="Tahoma"/>
                <a:cs typeface="Tahoma"/>
              </a:rPr>
              <a:t>=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36" dirty="0">
                <a:solidFill>
                  <a:srgbClr val="929292"/>
                </a:solidFill>
                <a:latin typeface="Tahoma"/>
                <a:cs typeface="Tahoma"/>
              </a:rPr>
              <a:t>2</a:t>
            </a:r>
            <a:endParaRPr sz="1728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86">
              <a:latin typeface="Times New Roman"/>
              <a:cs typeface="Times New Roman"/>
            </a:endParaRPr>
          </a:p>
          <a:p>
            <a:pPr marL="388530" indent="-380828">
              <a:spcBef>
                <a:spcPts val="3"/>
              </a:spcBef>
              <a:buAutoNum type="arabicPeriod" startAt="2"/>
              <a:tabLst>
                <a:tab pos="388915" algn="l"/>
              </a:tabLst>
            </a:pP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Access </a:t>
            </a:r>
            <a:r>
              <a:rPr sz="2577" spc="127" dirty="0">
                <a:solidFill>
                  <a:srgbClr val="0076BA"/>
                </a:solidFill>
                <a:latin typeface="Arial"/>
                <a:cs typeface="Arial"/>
              </a:rPr>
              <a:t>to </a:t>
            </a:r>
            <a:r>
              <a:rPr sz="2577" spc="-85" dirty="0">
                <a:solidFill>
                  <a:srgbClr val="0076BA"/>
                </a:solidFill>
                <a:latin typeface="Arial"/>
                <a:cs typeface="Arial"/>
              </a:rPr>
              <a:t>a </a:t>
            </a:r>
            <a:r>
              <a:rPr sz="2577" spc="67" dirty="0">
                <a:solidFill>
                  <a:srgbClr val="0076BA"/>
                </a:solidFill>
                <a:latin typeface="Arial"/>
                <a:cs typeface="Arial"/>
              </a:rPr>
              <a:t>partitioning</a:t>
            </a:r>
            <a:r>
              <a:rPr sz="2577" spc="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oracle</a:t>
            </a:r>
            <a:endParaRPr sz="25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1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77469"/>
            <a:ext cx="6376669" cy="10917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3547" spc="-85" dirty="0"/>
              <a:t>Computing </a:t>
            </a:r>
            <a:r>
              <a:rPr sz="3547" spc="-115" dirty="0"/>
              <a:t>Key </a:t>
            </a:r>
            <a:r>
              <a:rPr sz="3547" spc="-143" dirty="0"/>
              <a:t>Multi-Collisions:</a:t>
            </a:r>
            <a:r>
              <a:rPr sz="3547" spc="-24" dirty="0"/>
              <a:t> </a:t>
            </a:r>
            <a:r>
              <a:rPr sz="3547" spc="-130" dirty="0"/>
              <a:t>AES-GCM</a:t>
            </a:r>
            <a:endParaRPr sz="3547"/>
          </a:p>
        </p:txBody>
      </p:sp>
      <p:sp>
        <p:nvSpPr>
          <p:cNvPr id="3" name="object 3"/>
          <p:cNvSpPr txBox="1"/>
          <p:nvPr/>
        </p:nvSpPr>
        <p:spPr>
          <a:xfrm>
            <a:off x="2233399" y="1855192"/>
            <a:ext cx="1091272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Encrypt</a:t>
            </a:r>
            <a:endParaRPr sz="248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5156" y="1855192"/>
            <a:ext cx="650374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9" dirty="0">
                <a:latin typeface="Arial"/>
                <a:cs typeface="Arial"/>
              </a:rPr>
              <a:t>then</a:t>
            </a:r>
            <a:endParaRPr sz="248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538" y="1855192"/>
            <a:ext cx="739324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8" dirty="0">
                <a:latin typeface="Arial"/>
                <a:cs typeface="Arial"/>
              </a:rPr>
              <a:t>MAC</a:t>
            </a:r>
            <a:endParaRPr sz="2486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4389" y="1855192"/>
            <a:ext cx="121295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-</a:t>
            </a:r>
            <a:endParaRPr sz="2486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0739" y="1855192"/>
            <a:ext cx="121295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-</a:t>
            </a:r>
            <a:endParaRPr sz="248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9562" y="2767844"/>
            <a:ext cx="2052394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500"/>
              </a:lnSpc>
            </a:pPr>
            <a:r>
              <a:rPr sz="2001" spc="18" dirty="0">
                <a:solidFill>
                  <a:srgbClr val="0076BA"/>
                </a:solidFill>
                <a:latin typeface="Arial"/>
                <a:cs typeface="Arial"/>
              </a:rPr>
              <a:t>Counter </a:t>
            </a:r>
            <a:r>
              <a:rPr sz="2001" spc="52" dirty="0">
                <a:solidFill>
                  <a:srgbClr val="0076BA"/>
                </a:solidFill>
                <a:latin typeface="Arial"/>
                <a:cs typeface="Arial"/>
              </a:rPr>
              <a:t>mode  </a:t>
            </a:r>
            <a:r>
              <a:rPr sz="2001" spc="24" dirty="0">
                <a:solidFill>
                  <a:srgbClr val="0076BA"/>
                </a:solidFill>
                <a:latin typeface="Arial"/>
                <a:cs typeface="Arial"/>
              </a:rPr>
              <a:t>encryption </a:t>
            </a:r>
            <a:r>
              <a:rPr sz="2001" spc="52" dirty="0">
                <a:solidFill>
                  <a:srgbClr val="0076BA"/>
                </a:solidFill>
                <a:latin typeface="Arial"/>
                <a:cs typeface="Arial"/>
              </a:rPr>
              <a:t>of</a:t>
            </a:r>
            <a:r>
              <a:rPr sz="2001" spc="-76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001" spc="-112" dirty="0">
                <a:solidFill>
                  <a:srgbClr val="0076BA"/>
                </a:solidFill>
                <a:latin typeface="Arial"/>
                <a:cs typeface="Arial"/>
              </a:rPr>
              <a:t>AES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9859" y="2438002"/>
            <a:ext cx="38121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575898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2702712" y="2593566"/>
            <a:ext cx="152486" cy="152486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251301" y="0"/>
                </a:moveTo>
                <a:lnTo>
                  <a:pt x="0" y="0"/>
                </a:lnTo>
                <a:lnTo>
                  <a:pt x="125650" y="251301"/>
                </a:lnTo>
                <a:lnTo>
                  <a:pt x="251301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8523061" y="2812064"/>
            <a:ext cx="1916466" cy="654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1" spc="-33" dirty="0">
                <a:solidFill>
                  <a:srgbClr val="0076BA"/>
                </a:solidFill>
                <a:latin typeface="Arial"/>
                <a:cs typeface="Arial"/>
              </a:rPr>
              <a:t>GHASH:</a:t>
            </a:r>
            <a:endParaRPr sz="2001">
              <a:latin typeface="Arial"/>
              <a:cs typeface="Arial"/>
            </a:endParaRPr>
          </a:p>
          <a:p>
            <a:pPr algn="ctr">
              <a:spcBef>
                <a:spcPts val="349"/>
              </a:spcBef>
            </a:pPr>
            <a:r>
              <a:rPr sz="2001" spc="27" dirty="0">
                <a:solidFill>
                  <a:srgbClr val="0076BA"/>
                </a:solidFill>
                <a:latin typeface="Arial"/>
                <a:cs typeface="Arial"/>
              </a:rPr>
              <a:t>polynomial</a:t>
            </a:r>
            <a:r>
              <a:rPr sz="2001" spc="-45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001" spc="36" dirty="0">
                <a:solidFill>
                  <a:srgbClr val="0076BA"/>
                </a:solidFill>
                <a:latin typeface="Arial"/>
                <a:cs typeface="Arial"/>
              </a:rPr>
              <a:t>MAC</a:t>
            </a:r>
            <a:endParaRPr sz="2001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62115" y="2438002"/>
            <a:ext cx="38121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575898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404968" y="2593566"/>
            <a:ext cx="152486" cy="152486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251301" y="0"/>
                </a:moveTo>
                <a:lnTo>
                  <a:pt x="0" y="0"/>
                </a:lnTo>
                <a:lnTo>
                  <a:pt x="125650" y="251301"/>
                </a:lnTo>
                <a:lnTo>
                  <a:pt x="251301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5335305" y="4200046"/>
            <a:ext cx="1843689" cy="1840609"/>
          </a:xfrm>
          <a:custGeom>
            <a:avLst/>
            <a:gdLst/>
            <a:ahLst/>
            <a:cxnLst/>
            <a:rect l="l" t="t" r="r" b="b"/>
            <a:pathLst>
              <a:path w="3040379" h="3035300">
                <a:moveTo>
                  <a:pt x="0" y="0"/>
                </a:moveTo>
                <a:lnTo>
                  <a:pt x="3040073" y="0"/>
                </a:lnTo>
                <a:lnTo>
                  <a:pt x="3040073" y="3034972"/>
                </a:lnTo>
                <a:lnTo>
                  <a:pt x="0" y="3034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 txBox="1"/>
          <p:nvPr/>
        </p:nvSpPr>
        <p:spPr>
          <a:xfrm>
            <a:off x="5570748" y="4635736"/>
            <a:ext cx="1372755" cy="872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indent="228728">
              <a:lnSpc>
                <a:spcPct val="113999"/>
              </a:lnSpc>
            </a:pPr>
            <a:r>
              <a:rPr sz="2486" spc="27" dirty="0">
                <a:solidFill>
                  <a:srgbClr val="FFFFFF"/>
                </a:solidFill>
                <a:latin typeface="Arial"/>
                <a:cs typeface="Arial"/>
              </a:rPr>
              <a:t>Attack  </a:t>
            </a:r>
            <a:r>
              <a:rPr sz="2486" spc="49" dirty="0">
                <a:solidFill>
                  <a:srgbClr val="FFFFFF"/>
                </a:solidFill>
                <a:latin typeface="Arial"/>
                <a:cs typeface="Arial"/>
              </a:rPr>
              <a:t>algorithm</a:t>
            </a:r>
            <a:endParaRPr sz="2486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12024" y="5120253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965772" y="5066916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8179988" y="4446377"/>
            <a:ext cx="2765534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9825" marR="3081" indent="-502509">
              <a:lnSpc>
                <a:spcPct val="114500"/>
              </a:lnSpc>
            </a:pPr>
            <a:r>
              <a:rPr sz="2001" spc="27" dirty="0">
                <a:solidFill>
                  <a:srgbClr val="5E5E5E"/>
                </a:solidFill>
                <a:latin typeface="Arial"/>
                <a:cs typeface="Arial"/>
              </a:rPr>
              <a:t>Ciphertext </a:t>
            </a:r>
            <a:r>
              <a:rPr sz="2001" spc="33" dirty="0">
                <a:solidFill>
                  <a:srgbClr val="5E5E5E"/>
                </a:solidFill>
                <a:latin typeface="Arial"/>
                <a:cs typeface="Arial"/>
              </a:rPr>
              <a:t>that</a:t>
            </a:r>
            <a:r>
              <a:rPr sz="2001" spc="-6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decrypts 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under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all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2590" y="5404934"/>
            <a:ext cx="2800575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u="heavy" spc="12" dirty="0">
                <a:solidFill>
                  <a:srgbClr val="5E5E5E"/>
                </a:solidFill>
                <a:latin typeface="Arial"/>
                <a:cs typeface="Arial"/>
              </a:rPr>
              <a:t>Length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: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16-byte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blocks</a:t>
            </a:r>
            <a:endParaRPr sz="200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8400" y="3751292"/>
            <a:ext cx="2091763" cy="3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69" dirty="0">
                <a:latin typeface="Arial"/>
                <a:cs typeface="Arial"/>
              </a:rPr>
              <a:t>Run </a:t>
            </a:r>
            <a:r>
              <a:rPr sz="1880" spc="42" dirty="0">
                <a:latin typeface="Arial"/>
                <a:cs typeface="Arial"/>
              </a:rPr>
              <a:t>time:  </a:t>
            </a:r>
            <a:r>
              <a:rPr sz="2213" spc="-103" dirty="0">
                <a:latin typeface="Lucida Sans Unicode"/>
                <a:cs typeface="Lucida Sans Unicode"/>
              </a:rPr>
              <a:t>𝒪</a:t>
            </a:r>
            <a:r>
              <a:rPr sz="1880" spc="-103" dirty="0">
                <a:latin typeface="Arial"/>
                <a:cs typeface="Arial"/>
              </a:rPr>
              <a:t>(k</a:t>
            </a:r>
            <a:r>
              <a:rPr sz="1865" spc="-154" baseline="20325" dirty="0">
                <a:latin typeface="Arial"/>
                <a:cs typeface="Arial"/>
              </a:rPr>
              <a:t>2</a:t>
            </a:r>
            <a:r>
              <a:rPr sz="1880" spc="-103" dirty="0">
                <a:latin typeface="Arial"/>
                <a:cs typeface="Arial"/>
              </a:rPr>
              <a:t>)</a:t>
            </a:r>
            <a:endParaRPr sz="188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5799" y="4375558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5259544" y="4322222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4405799" y="4709843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5259544" y="4656507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4405799" y="5044129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5259544" y="4990792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4405799" y="5918838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5259544" y="586550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5259544" y="553415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/>
          <p:nvPr/>
        </p:nvSpPr>
        <p:spPr>
          <a:xfrm>
            <a:off x="4053021" y="4173795"/>
            <a:ext cx="269930" cy="101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09600"/>
              </a:lnSpc>
            </a:pP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1 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2 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3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4023" y="5445987"/>
            <a:ext cx="40778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83"/>
              </a:lnSpc>
            </a:pPr>
            <a:r>
              <a:rPr sz="3002" spc="-113" baseline="6734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1334" spc="-9" dirty="0">
                <a:solidFill>
                  <a:srgbClr val="5E5E5E"/>
                </a:solidFill>
                <a:latin typeface="Arial"/>
                <a:cs typeface="Arial"/>
              </a:rPr>
              <a:t>k-1</a:t>
            </a:r>
            <a:endParaRPr sz="1334">
              <a:latin typeface="Arial"/>
              <a:cs typeface="Arial"/>
            </a:endParaRPr>
          </a:p>
          <a:p>
            <a:pPr algn="ctr">
              <a:lnSpc>
                <a:spcPts val="2383"/>
              </a:lnSpc>
            </a:pPr>
            <a:r>
              <a:rPr sz="2001" spc="-52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77" baseline="-10101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8098" y="4856387"/>
            <a:ext cx="728542" cy="67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4396" u="heavy" spc="-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4396" u="heavy" spc="3" dirty="0">
                <a:solidFill>
                  <a:srgbClr val="5E5E5E"/>
                </a:solidFill>
                <a:latin typeface="Arial"/>
                <a:cs typeface="Arial"/>
              </a:rPr>
              <a:t>…</a:t>
            </a:r>
            <a:endParaRPr sz="4396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5715" y="3649455"/>
            <a:ext cx="11120665" cy="0"/>
          </a:xfrm>
          <a:custGeom>
            <a:avLst/>
            <a:gdLst/>
            <a:ahLst/>
            <a:cxnLst/>
            <a:rect l="l" t="t" r="r" b="b"/>
            <a:pathLst>
              <a:path w="18338800">
                <a:moveTo>
                  <a:pt x="0" y="0"/>
                </a:moveTo>
                <a:lnTo>
                  <a:pt x="18338645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68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4052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77469"/>
            <a:ext cx="6376669" cy="10917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3547" spc="-85" dirty="0"/>
              <a:t>Computing </a:t>
            </a:r>
            <a:r>
              <a:rPr sz="3547" spc="-115" dirty="0"/>
              <a:t>Key </a:t>
            </a:r>
            <a:r>
              <a:rPr sz="3547" spc="-143" dirty="0"/>
              <a:t>Multi-Collisions:</a:t>
            </a:r>
            <a:r>
              <a:rPr sz="3547" spc="-24" dirty="0"/>
              <a:t> </a:t>
            </a:r>
            <a:r>
              <a:rPr sz="3547" spc="-130" dirty="0"/>
              <a:t>AES-GCM</a:t>
            </a:r>
            <a:endParaRPr sz="3547"/>
          </a:p>
        </p:txBody>
      </p:sp>
      <p:sp>
        <p:nvSpPr>
          <p:cNvPr id="3" name="object 3"/>
          <p:cNvSpPr txBox="1"/>
          <p:nvPr/>
        </p:nvSpPr>
        <p:spPr>
          <a:xfrm>
            <a:off x="2233399" y="1855192"/>
            <a:ext cx="1091272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Encrypt</a:t>
            </a:r>
            <a:endParaRPr sz="248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05156" y="1855192"/>
            <a:ext cx="650374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9" dirty="0">
                <a:latin typeface="Arial"/>
                <a:cs typeface="Arial"/>
              </a:rPr>
              <a:t>then</a:t>
            </a:r>
            <a:endParaRPr sz="248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538" y="1855192"/>
            <a:ext cx="739324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58" dirty="0">
                <a:latin typeface="Arial"/>
                <a:cs typeface="Arial"/>
              </a:rPr>
              <a:t>MAC</a:t>
            </a:r>
            <a:endParaRPr sz="2486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4389" y="1855192"/>
            <a:ext cx="121295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-</a:t>
            </a:r>
            <a:endParaRPr sz="2486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0739" y="1855192"/>
            <a:ext cx="121295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3" dirty="0">
                <a:latin typeface="Arial"/>
                <a:cs typeface="Arial"/>
              </a:rPr>
              <a:t>-</a:t>
            </a:r>
            <a:endParaRPr sz="248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9562" y="2767844"/>
            <a:ext cx="2052394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500"/>
              </a:lnSpc>
            </a:pPr>
            <a:r>
              <a:rPr sz="2001" spc="18" dirty="0">
                <a:solidFill>
                  <a:srgbClr val="0076BA"/>
                </a:solidFill>
                <a:latin typeface="Arial"/>
                <a:cs typeface="Arial"/>
              </a:rPr>
              <a:t>Counter </a:t>
            </a:r>
            <a:r>
              <a:rPr sz="2001" spc="52" dirty="0">
                <a:solidFill>
                  <a:srgbClr val="0076BA"/>
                </a:solidFill>
                <a:latin typeface="Arial"/>
                <a:cs typeface="Arial"/>
              </a:rPr>
              <a:t>mode  </a:t>
            </a:r>
            <a:r>
              <a:rPr sz="2001" spc="24" dirty="0">
                <a:solidFill>
                  <a:srgbClr val="0076BA"/>
                </a:solidFill>
                <a:latin typeface="Arial"/>
                <a:cs typeface="Arial"/>
              </a:rPr>
              <a:t>encryption </a:t>
            </a:r>
            <a:r>
              <a:rPr sz="2001" spc="52" dirty="0">
                <a:solidFill>
                  <a:srgbClr val="0076BA"/>
                </a:solidFill>
                <a:latin typeface="Arial"/>
                <a:cs typeface="Arial"/>
              </a:rPr>
              <a:t>of</a:t>
            </a:r>
            <a:r>
              <a:rPr sz="2001" spc="-76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001" spc="-112" dirty="0">
                <a:solidFill>
                  <a:srgbClr val="0076BA"/>
                </a:solidFill>
                <a:latin typeface="Arial"/>
                <a:cs typeface="Arial"/>
              </a:rPr>
              <a:t>AES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9859" y="2438002"/>
            <a:ext cx="38121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575898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2702712" y="2593566"/>
            <a:ext cx="152486" cy="152486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251301" y="0"/>
                </a:moveTo>
                <a:lnTo>
                  <a:pt x="0" y="0"/>
                </a:lnTo>
                <a:lnTo>
                  <a:pt x="125650" y="251301"/>
                </a:lnTo>
                <a:lnTo>
                  <a:pt x="251301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 txBox="1"/>
          <p:nvPr/>
        </p:nvSpPr>
        <p:spPr>
          <a:xfrm>
            <a:off x="8523061" y="2812064"/>
            <a:ext cx="1916466" cy="654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1" spc="-33" dirty="0">
                <a:solidFill>
                  <a:srgbClr val="0076BA"/>
                </a:solidFill>
                <a:latin typeface="Arial"/>
                <a:cs typeface="Arial"/>
              </a:rPr>
              <a:t>GHASH:</a:t>
            </a:r>
            <a:endParaRPr sz="2001">
              <a:latin typeface="Arial"/>
              <a:cs typeface="Arial"/>
            </a:endParaRPr>
          </a:p>
          <a:p>
            <a:pPr algn="ctr">
              <a:spcBef>
                <a:spcPts val="349"/>
              </a:spcBef>
            </a:pPr>
            <a:r>
              <a:rPr sz="2001" spc="27" dirty="0">
                <a:solidFill>
                  <a:srgbClr val="0076BA"/>
                </a:solidFill>
                <a:latin typeface="Arial"/>
                <a:cs typeface="Arial"/>
              </a:rPr>
              <a:t>polynomial</a:t>
            </a:r>
            <a:r>
              <a:rPr sz="2001" spc="-45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001" spc="36" dirty="0">
                <a:solidFill>
                  <a:srgbClr val="0076BA"/>
                </a:solidFill>
                <a:latin typeface="Arial"/>
                <a:cs typeface="Arial"/>
              </a:rPr>
              <a:t>MAC</a:t>
            </a:r>
            <a:endParaRPr sz="2001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62115" y="2438002"/>
            <a:ext cx="38121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825" y="0"/>
                </a:lnTo>
              </a:path>
            </a:pathLst>
          </a:custGeom>
          <a:ln w="575898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9404968" y="2593566"/>
            <a:ext cx="152486" cy="152486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251301" y="0"/>
                </a:moveTo>
                <a:lnTo>
                  <a:pt x="0" y="0"/>
                </a:lnTo>
                <a:lnTo>
                  <a:pt x="125650" y="251301"/>
                </a:lnTo>
                <a:lnTo>
                  <a:pt x="251301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5335305" y="4200046"/>
            <a:ext cx="1843689" cy="1840609"/>
          </a:xfrm>
          <a:custGeom>
            <a:avLst/>
            <a:gdLst/>
            <a:ahLst/>
            <a:cxnLst/>
            <a:rect l="l" t="t" r="r" b="b"/>
            <a:pathLst>
              <a:path w="3040379" h="3035300">
                <a:moveTo>
                  <a:pt x="0" y="0"/>
                </a:moveTo>
                <a:lnTo>
                  <a:pt x="3040073" y="0"/>
                </a:lnTo>
                <a:lnTo>
                  <a:pt x="3040073" y="3034972"/>
                </a:lnTo>
                <a:lnTo>
                  <a:pt x="0" y="3034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 txBox="1"/>
          <p:nvPr/>
        </p:nvSpPr>
        <p:spPr>
          <a:xfrm>
            <a:off x="5570748" y="4635736"/>
            <a:ext cx="1372755" cy="872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indent="228728">
              <a:lnSpc>
                <a:spcPct val="113999"/>
              </a:lnSpc>
            </a:pPr>
            <a:r>
              <a:rPr sz="2486" spc="27" dirty="0">
                <a:solidFill>
                  <a:srgbClr val="FFFFFF"/>
                </a:solidFill>
                <a:latin typeface="Arial"/>
                <a:cs typeface="Arial"/>
              </a:rPr>
              <a:t>Attack  </a:t>
            </a:r>
            <a:r>
              <a:rPr sz="2486" spc="49" dirty="0">
                <a:solidFill>
                  <a:srgbClr val="FFFFFF"/>
                </a:solidFill>
                <a:latin typeface="Arial"/>
                <a:cs typeface="Arial"/>
              </a:rPr>
              <a:t>algorithm</a:t>
            </a:r>
            <a:endParaRPr sz="2486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12024" y="5120253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7965772" y="5066916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8179988" y="4446377"/>
            <a:ext cx="2765534" cy="70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9825" marR="3081" indent="-502509">
              <a:lnSpc>
                <a:spcPct val="114500"/>
              </a:lnSpc>
            </a:pPr>
            <a:r>
              <a:rPr sz="2001" spc="27" dirty="0">
                <a:solidFill>
                  <a:srgbClr val="5E5E5E"/>
                </a:solidFill>
                <a:latin typeface="Arial"/>
                <a:cs typeface="Arial"/>
              </a:rPr>
              <a:t>Ciphertext </a:t>
            </a:r>
            <a:r>
              <a:rPr sz="2001" spc="33" dirty="0">
                <a:solidFill>
                  <a:srgbClr val="5E5E5E"/>
                </a:solidFill>
                <a:latin typeface="Arial"/>
                <a:cs typeface="Arial"/>
              </a:rPr>
              <a:t>that</a:t>
            </a:r>
            <a:r>
              <a:rPr sz="2001" spc="-6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decrypts 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under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all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</a:t>
            </a:r>
            <a:endParaRPr sz="2001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2590" y="5404934"/>
            <a:ext cx="2800575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u="heavy" spc="12" dirty="0">
                <a:solidFill>
                  <a:srgbClr val="5E5E5E"/>
                </a:solidFill>
                <a:latin typeface="Arial"/>
                <a:cs typeface="Arial"/>
              </a:rPr>
              <a:t>Length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: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 </a:t>
            </a:r>
            <a:r>
              <a:rPr sz="2001" spc="24" dirty="0">
                <a:solidFill>
                  <a:srgbClr val="5E5E5E"/>
                </a:solidFill>
                <a:latin typeface="Arial"/>
                <a:cs typeface="Arial"/>
              </a:rPr>
              <a:t>16-byte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blocks</a:t>
            </a:r>
            <a:endParaRPr sz="200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2248" y="3751292"/>
            <a:ext cx="1957916" cy="34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880" spc="-69" dirty="0">
                <a:latin typeface="Arial"/>
                <a:cs typeface="Arial"/>
              </a:rPr>
              <a:t>Run </a:t>
            </a:r>
            <a:r>
              <a:rPr sz="1880" spc="42" dirty="0">
                <a:latin typeface="Arial"/>
                <a:cs typeface="Arial"/>
              </a:rPr>
              <a:t>time:  </a:t>
            </a:r>
            <a:r>
              <a:rPr sz="2213" spc="-103" dirty="0">
                <a:latin typeface="Lucida Sans Unicode"/>
                <a:cs typeface="Lucida Sans Unicode"/>
              </a:rPr>
              <a:t>𝒪</a:t>
            </a:r>
            <a:r>
              <a:rPr sz="1880" spc="-103" dirty="0">
                <a:latin typeface="Arial"/>
                <a:cs typeface="Arial"/>
              </a:rPr>
              <a:t>(k</a:t>
            </a:r>
            <a:r>
              <a:rPr sz="1865" spc="-154" baseline="20325" dirty="0">
                <a:latin typeface="Arial"/>
                <a:cs typeface="Arial"/>
              </a:rPr>
              <a:t>2</a:t>
            </a:r>
            <a:r>
              <a:rPr sz="1880" spc="-103" dirty="0">
                <a:latin typeface="Arial"/>
                <a:cs typeface="Arial"/>
              </a:rPr>
              <a:t>)</a:t>
            </a:r>
            <a:endParaRPr sz="188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05799" y="4375558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5259544" y="4322222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4405799" y="4709843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5259544" y="4656507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4405799" y="5044129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5259544" y="4990792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4405799" y="5918838"/>
            <a:ext cx="866780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07889" y="0"/>
                </a:lnTo>
                <a:lnTo>
                  <a:pt x="1428830" y="0"/>
                </a:lnTo>
              </a:path>
            </a:pathLst>
          </a:custGeom>
          <a:ln w="41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5259544" y="586550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5259544" y="5534151"/>
            <a:ext cx="107048" cy="107048"/>
          </a:xfrm>
          <a:custGeom>
            <a:avLst/>
            <a:gdLst/>
            <a:ahLst/>
            <a:cxnLst/>
            <a:rect l="l" t="t" r="r" b="b"/>
            <a:pathLst>
              <a:path w="176529" h="176529">
                <a:moveTo>
                  <a:pt x="0" y="0"/>
                </a:moveTo>
                <a:lnTo>
                  <a:pt x="0" y="175910"/>
                </a:lnTo>
                <a:lnTo>
                  <a:pt x="175910" y="879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/>
          <p:nvPr/>
        </p:nvSpPr>
        <p:spPr>
          <a:xfrm>
            <a:off x="4053021" y="4173795"/>
            <a:ext cx="269930" cy="1016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09600"/>
              </a:lnSpc>
            </a:pP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1 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2 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" baseline="-10101" dirty="0">
                <a:solidFill>
                  <a:srgbClr val="5E5E5E"/>
                </a:solidFill>
                <a:latin typeface="Arial"/>
                <a:cs typeface="Arial"/>
              </a:rPr>
              <a:t>3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84023" y="5445987"/>
            <a:ext cx="40778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83"/>
              </a:lnSpc>
            </a:pPr>
            <a:r>
              <a:rPr sz="3002" spc="-113" baseline="6734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1334" spc="-9" dirty="0">
                <a:solidFill>
                  <a:srgbClr val="5E5E5E"/>
                </a:solidFill>
                <a:latin typeface="Arial"/>
                <a:cs typeface="Arial"/>
              </a:rPr>
              <a:t>k-1</a:t>
            </a:r>
            <a:endParaRPr sz="1334">
              <a:latin typeface="Arial"/>
              <a:cs typeface="Arial"/>
            </a:endParaRPr>
          </a:p>
          <a:p>
            <a:pPr algn="ctr">
              <a:lnSpc>
                <a:spcPts val="2383"/>
              </a:lnSpc>
            </a:pPr>
            <a:r>
              <a:rPr sz="2001" spc="-52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77" baseline="-10101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endParaRPr sz="2001" baseline="-1010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8098" y="4856387"/>
            <a:ext cx="728542" cy="676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4396" u="heavy" spc="-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4396" u="heavy" spc="3" dirty="0">
                <a:solidFill>
                  <a:srgbClr val="5E5E5E"/>
                </a:solidFill>
                <a:latin typeface="Arial"/>
                <a:cs typeface="Arial"/>
              </a:rPr>
              <a:t>…</a:t>
            </a:r>
            <a:endParaRPr sz="4396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5715" y="3649455"/>
            <a:ext cx="11120665" cy="0"/>
          </a:xfrm>
          <a:custGeom>
            <a:avLst/>
            <a:gdLst/>
            <a:ahLst/>
            <a:cxnLst/>
            <a:rect l="l" t="t" r="r" b="b"/>
            <a:pathLst>
              <a:path w="18338800">
                <a:moveTo>
                  <a:pt x="0" y="0"/>
                </a:moveTo>
                <a:lnTo>
                  <a:pt x="18338645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 txBox="1"/>
          <p:nvPr/>
        </p:nvSpPr>
        <p:spPr>
          <a:xfrm>
            <a:off x="605624" y="4228140"/>
            <a:ext cx="2658101" cy="1741512"/>
          </a:xfrm>
          <a:prstGeom prst="rect">
            <a:avLst/>
          </a:prstGeom>
          <a:ln w="10470">
            <a:solidFill>
              <a:srgbClr val="00A2FF"/>
            </a:solidFill>
          </a:ln>
        </p:spPr>
        <p:txBody>
          <a:bodyPr vert="horz" wrap="square" lIns="0" tIns="25029" rIns="0" bIns="0" rtlCol="0">
            <a:spAutoFit/>
          </a:bodyPr>
          <a:lstStyle/>
          <a:p>
            <a:pPr algn="ctr">
              <a:spcBef>
                <a:spcPts val="197"/>
              </a:spcBef>
            </a:pPr>
            <a:r>
              <a:rPr sz="2486" spc="-55" dirty="0">
                <a:solidFill>
                  <a:srgbClr val="5E5E5E"/>
                </a:solidFill>
                <a:latin typeface="Arial"/>
                <a:cs typeface="Arial"/>
              </a:rPr>
              <a:t>Reduces</a:t>
            </a:r>
            <a:r>
              <a:rPr sz="2486" spc="-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486" spc="64" dirty="0">
                <a:solidFill>
                  <a:srgbClr val="5E5E5E"/>
                </a:solidFill>
                <a:latin typeface="Arial"/>
                <a:cs typeface="Arial"/>
              </a:rPr>
              <a:t>finding</a:t>
            </a:r>
            <a:endParaRPr sz="2486">
              <a:latin typeface="Arial"/>
              <a:cs typeface="Arial"/>
            </a:endParaRPr>
          </a:p>
          <a:p>
            <a:pPr marL="196768" marR="192147" algn="ctr">
              <a:lnSpc>
                <a:spcPts val="3402"/>
              </a:lnSpc>
              <a:spcBef>
                <a:spcPts val="179"/>
              </a:spcBef>
            </a:pPr>
            <a:r>
              <a:rPr sz="2486" spc="39" dirty="0">
                <a:solidFill>
                  <a:srgbClr val="5E5E5E"/>
                </a:solidFill>
                <a:latin typeface="Arial"/>
                <a:cs typeface="Arial"/>
              </a:rPr>
              <a:t>ciphertext </a:t>
            </a:r>
            <a:r>
              <a:rPr sz="2486" spc="118" dirty="0">
                <a:solidFill>
                  <a:srgbClr val="5E5E5E"/>
                </a:solidFill>
                <a:latin typeface="Arial"/>
                <a:cs typeface="Arial"/>
              </a:rPr>
              <a:t>to  </a:t>
            </a:r>
            <a:r>
              <a:rPr sz="2486" spc="18" dirty="0">
                <a:solidFill>
                  <a:srgbClr val="5E5E5E"/>
                </a:solidFill>
                <a:latin typeface="Arial"/>
                <a:cs typeface="Arial"/>
              </a:rPr>
              <a:t>solving </a:t>
            </a:r>
            <a:r>
              <a:rPr sz="2486" spc="-12" dirty="0">
                <a:solidFill>
                  <a:srgbClr val="5E5E5E"/>
                </a:solidFill>
                <a:latin typeface="Arial"/>
                <a:cs typeface="Arial"/>
              </a:rPr>
              <a:t>set </a:t>
            </a:r>
            <a:r>
              <a:rPr sz="2486" spc="73" dirty="0">
                <a:solidFill>
                  <a:srgbClr val="5E5E5E"/>
                </a:solidFill>
                <a:latin typeface="Arial"/>
                <a:cs typeface="Arial"/>
              </a:rPr>
              <a:t>of  </a:t>
            </a:r>
            <a:r>
              <a:rPr sz="2486" spc="3" dirty="0">
                <a:solidFill>
                  <a:srgbClr val="5E5E5E"/>
                </a:solidFill>
                <a:latin typeface="Arial"/>
                <a:cs typeface="Arial"/>
              </a:rPr>
              <a:t>linear</a:t>
            </a:r>
            <a:r>
              <a:rPr sz="2486" spc="-27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486" spc="18" dirty="0">
                <a:solidFill>
                  <a:srgbClr val="5E5E5E"/>
                </a:solidFill>
                <a:latin typeface="Arial"/>
                <a:cs typeface="Arial"/>
              </a:rPr>
              <a:t>equations</a:t>
            </a:r>
            <a:endParaRPr sz="2486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97015" y="2964920"/>
            <a:ext cx="2292602" cy="736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69</a:t>
            </a:fld>
            <a:endParaRPr spc="3" dirty="0"/>
          </a:p>
        </p:txBody>
      </p:sp>
    </p:spTree>
    <p:extLst>
      <p:ext uri="{BB962C8B-B14F-4D97-AF65-F5344CB8AC3E}">
        <p14:creationId xmlns:p14="http://schemas.microsoft.com/office/powerpoint/2010/main" val="23460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GCM: Nonce 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839" y="1825625"/>
                <a:ext cx="6399937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AES-GCM </a:t>
                </a:r>
              </a:p>
              <a:p>
                <a:r>
                  <a:rPr lang="en-US" b="1" dirty="0"/>
                  <a:t>Suppose that message m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is b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blocks long and message m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is b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 block long.</a:t>
                </a:r>
              </a:p>
              <a:p>
                <a:r>
                  <a:rPr lang="en-US" b="1" dirty="0"/>
                  <a:t>Suppose that we pick </a:t>
                </a:r>
                <a:r>
                  <a:rPr lang="en-US" b="1" dirty="0" err="1"/>
                  <a:t>nonces</a:t>
                </a:r>
                <a:r>
                  <a:rPr lang="en-US" b="1" dirty="0"/>
                  <a:t> N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and N</a:t>
                </a:r>
                <a:r>
                  <a:rPr lang="en-US" b="1" baseline="-25000" dirty="0"/>
                  <a:t>2</a:t>
                </a:r>
              </a:p>
              <a:p>
                <a:r>
                  <a:rPr lang="en-US" b="1" dirty="0"/>
                  <a:t>How should we define nonce collision?</a:t>
                </a:r>
              </a:p>
              <a:p>
                <a:pPr lvl="1"/>
                <a:r>
                  <a:rPr lang="en-US" b="1" dirty="0"/>
                  <a:t>If interval [N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,N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+b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] intersects with [N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, N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+b</a:t>
                </a:r>
                <a:r>
                  <a:rPr lang="en-US" b="1" baseline="-25000" dirty="0"/>
                  <a:t>2</a:t>
                </a:r>
                <a:r>
                  <a:rPr lang="en-US" b="1" dirty="0"/>
                  <a:t>] then there could be problems. Why?</a:t>
                </a:r>
              </a:p>
              <a:p>
                <a:pPr lvl="1"/>
                <a:r>
                  <a:rPr lang="en-US" b="1" dirty="0" smtClean="0"/>
                  <a:t>Collision if N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 is in [N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-b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,N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+b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]</a:t>
                </a:r>
              </a:p>
              <a:p>
                <a:pPr lvl="1"/>
                <a:r>
                  <a:rPr lang="en-US" b="1" dirty="0" smtClean="0"/>
                  <a:t>Probability of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Union Bound: Probability of any nonce collision over all pairs of queries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𝒃𝒋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839" y="1825625"/>
                <a:ext cx="6399937" cy="4351338"/>
              </a:xfrm>
              <a:blipFill>
                <a:blip r:embed="rId2"/>
                <a:stretch>
                  <a:fillRect l="-1333" t="-3221" r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GHASH in AES-GCM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trike="sngStrike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1503891"/>
                <a:ext cx="6854825" cy="4351338"/>
              </a:xfrm>
              <a:blipFill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sp>
        <p:nvSpPr>
          <p:cNvPr id="5" name="AutoShape 2" descr="{\displaystyle S_{i}={\begin{cases}A_{i}&amp;{\text{for }}i=1,\ldots ,m-1\\A_{m}^{*}\parallel 0^{128-v}&amp;{\text{for }}i=m\\C_{i-m}&amp;{\text{for }}i=m+1,\ldots ,m+n-1\\C_{n}^{*}\parallel 0^{128-u}&amp;{\text{for }}i=m+n\\\operatorname {len} (A)\parallel \operatorname {len} (C)&amp;{\text{for }}i=m+n+1\end{case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84533" y="3962400"/>
            <a:ext cx="4642504" cy="2078207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223" y="5595613"/>
                <a:ext cx="17899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1503891"/>
                <a:ext cx="1185567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Goal: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such that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trike="sngStrik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Linear Constraints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1503891"/>
                <a:ext cx="11855670" cy="4351338"/>
              </a:xfrm>
              <a:blipFill>
                <a:blip r:embed="rId2"/>
                <a:stretch>
                  <a:fillRect l="-1028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sp>
        <p:nvSpPr>
          <p:cNvPr id="5" name="AutoShape 2" descr="{\displaystyle S_{i}={\begin{cases}A_{i}&amp;{\text{for }}i=1,\ldots ,m-1\\A_{m}^{*}\parallel 0^{128-v}&amp;{\text{for }}i=m\\C_{i-m}&amp;{\text{for }}i=m+1,\ldots ,m+n-1\\C_{n}^{*}\parallel 0^{128-u}&amp;{\text{for }}i=m+n\\\operatorname {len} (A)\parallel \operatorname {len} (C)&amp;{\text{for }}i=m+n+1\end{case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727" y="899871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6330" y="1503891"/>
                <a:ext cx="11855670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Goal: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/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/>
                    </m:sSub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such that 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sSub>
                        <m:sSub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pc="130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b="0" i="1" spc="130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pc="130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trike="sngStrike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sSub>
                        <m:sSub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pc="130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i="1" spc="130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pc="130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GHASH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sSub>
                        <m:sSub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pc="130" dirty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pc="130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en-US" i="1" spc="130" dirty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pc="130" dirty="0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Three Linear Constraints: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r>
                        <a:rPr lang="en-US" b="0" i="1" spc="130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r>
                        <m:rPr>
                          <m:nor/>
                        </m:rPr>
                        <a:rPr lang="en-US" b="0" i="0" spc="130" dirty="0" smtClean="0">
                          <a:latin typeface="Lucida Sans Unicode"/>
                          <a:cs typeface="Lucida Sans Unicode"/>
                        </a:rPr>
                        <m:t>L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pc="130" dirty="0">
                          <a:latin typeface="Lucida Sans Unicode"/>
                          <a:cs typeface="Lucida Sans Unicode"/>
                        </a:rPr>
                        <m:t>⊕</m:t>
                      </m:r>
                      <m:sSub>
                        <m:sSubPr>
                          <m:ctrlPr>
                            <a:rPr lang="en-US" i="1" spc="130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en-US" b="0" i="1" spc="130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𝐸</m:t>
                          </m:r>
                        </m:e>
                        <m:sub>
                          <m:r>
                            <a:rPr lang="en-US" b="0" i="1" spc="130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pc="130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Three Unknowns: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30" y="1503891"/>
                <a:ext cx="11855670" cy="4351338"/>
              </a:xfrm>
              <a:blipFill>
                <a:blip r:embed="rId2"/>
                <a:stretch>
                  <a:fillRect l="-92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  <p:sp>
        <p:nvSpPr>
          <p:cNvPr id="5" name="AutoShape 2" descr="{\displaystyle S_{i}={\begin{cases}A_{i}&amp;{\text{for }}i=1,\ldots ,m-1\\A_{m}^{*}\parallel 0^{128-v}&amp;{\text{for }}i=m\\C_{i-m}&amp;{\text{for }}i=m+1,\ldots ,m+n-1\\C_{n}^{*}\parallel 0^{128-u}&amp;{\text{for }}i=m+n\\\operatorname {len} (A)\parallel \operatorname {len} (C)&amp;{\text{for }}i=m+n+1\end{case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727" y="899871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73</a:t>
            </a:fld>
            <a:endParaRPr spc="3" dirty="0"/>
          </a:p>
        </p:txBody>
      </p:sp>
      <p:sp>
        <p:nvSpPr>
          <p:cNvPr id="2" name="object 2"/>
          <p:cNvSpPr txBox="1"/>
          <p:nvPr/>
        </p:nvSpPr>
        <p:spPr>
          <a:xfrm>
            <a:off x="1484096" y="3371154"/>
            <a:ext cx="735935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561"/>
              </a:lnSpc>
              <a:tabLst>
                <a:tab pos="564888" algn="l"/>
                <a:tab pos="1569136" algn="l"/>
                <a:tab pos="2126323" algn="l"/>
                <a:tab pos="2683511" algn="l"/>
                <a:tab pos="3687758" algn="l"/>
                <a:tab pos="4191806" algn="l"/>
                <a:tab pos="4749379" algn="l"/>
                <a:tab pos="5753626" algn="l"/>
                <a:tab pos="6363568" algn="l"/>
              </a:tabLst>
            </a:pPr>
            <a:r>
              <a:rPr sz="3002" spc="-3" dirty="0" smtClean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4" baseline="-10101" dirty="0" smtClean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r>
              <a:rPr sz="3002" spc="-3" dirty="0" smtClean="0">
                <a:latin typeface="Microsoft JhengHei UI"/>
                <a:cs typeface="Microsoft JhengHei UI"/>
              </a:rPr>
              <a:t>・</a:t>
            </a:r>
            <a:r>
              <a:rPr sz="3002" b="1" spc="-115" dirty="0" smtClean="0">
                <a:latin typeface="Arial"/>
                <a:cs typeface="Arial"/>
              </a:rPr>
              <a:t>C</a:t>
            </a:r>
            <a:r>
              <a:rPr sz="3002" b="1" spc="104" baseline="-10101" dirty="0" smtClean="0">
                <a:latin typeface="Arial"/>
                <a:cs typeface="Arial"/>
              </a:rPr>
              <a:t>1</a:t>
            </a:r>
            <a:r>
              <a:rPr sz="3002" b="1" spc="104" baseline="-10101" dirty="0">
                <a:latin typeface="Arial"/>
                <a:cs typeface="Arial"/>
              </a:rPr>
              <a:t>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076BA"/>
                </a:solidFill>
                <a:latin typeface="Arial"/>
                <a:cs typeface="Arial"/>
              </a:rPr>
              <a:t>1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2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076BA"/>
                </a:solidFill>
                <a:latin typeface="Arial"/>
                <a:cs typeface="Arial"/>
              </a:rPr>
              <a:t>1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3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spc="-170" dirty="0">
                <a:latin typeface="Arial"/>
                <a:cs typeface="Arial"/>
              </a:rPr>
              <a:t>L</a:t>
            </a:r>
            <a:endParaRPr sz="3002" dirty="0">
              <a:latin typeface="Arial"/>
              <a:cs typeface="Arial"/>
            </a:endParaRPr>
          </a:p>
          <a:p>
            <a:pPr marL="423955">
              <a:lnSpc>
                <a:spcPts val="1134"/>
              </a:lnSpc>
              <a:tabLst>
                <a:tab pos="2542577" algn="l"/>
                <a:tab pos="4608061" algn="l"/>
              </a:tabLst>
            </a:pPr>
            <a:r>
              <a:rPr sz="2001" spc="-3" dirty="0">
                <a:solidFill>
                  <a:srgbClr val="0076BA"/>
                </a:solidFill>
                <a:latin typeface="Arial"/>
                <a:cs typeface="Arial"/>
              </a:rPr>
              <a:t>4	3	2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1987" y="3144067"/>
            <a:ext cx="1669640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617643" algn="l"/>
                <a:tab pos="1442835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282" dirty="0">
                <a:solidFill>
                  <a:srgbClr val="0076BA"/>
                </a:solidFill>
                <a:latin typeface="Arial"/>
                <a:cs typeface="Arial"/>
              </a:rPr>
              <a:t>P</a:t>
            </a:r>
            <a:r>
              <a:rPr sz="3002" spc="-4" baseline="-10101" dirty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r>
              <a:rPr sz="3002" spc="414" baseline="-10101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3002" spc="243" dirty="0">
                <a:latin typeface="Arial"/>
                <a:cs typeface="Arial"/>
              </a:rPr>
              <a:t>=</a:t>
            </a:r>
            <a:r>
              <a:rPr sz="3002" dirty="0">
                <a:latin typeface="Arial"/>
                <a:cs typeface="Arial"/>
              </a:rPr>
              <a:t>	</a:t>
            </a:r>
            <a:r>
              <a:rPr sz="3002" spc="-112" dirty="0">
                <a:latin typeface="Arial"/>
                <a:cs typeface="Arial"/>
              </a:rPr>
              <a:t>T</a:t>
            </a:r>
            <a:endParaRPr sz="300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4096" y="4202306"/>
            <a:ext cx="735935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561"/>
              </a:lnSpc>
              <a:tabLst>
                <a:tab pos="564888" algn="l"/>
                <a:tab pos="1569136" algn="l"/>
                <a:tab pos="2126323" algn="l"/>
                <a:tab pos="2683511" algn="l"/>
                <a:tab pos="3687758" algn="l"/>
                <a:tab pos="4191806" algn="l"/>
                <a:tab pos="4749379" algn="l"/>
                <a:tab pos="5753626" algn="l"/>
                <a:tab pos="6363568" algn="l"/>
              </a:tabLst>
            </a:pPr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1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2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3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spc="-170" dirty="0">
                <a:latin typeface="Arial"/>
                <a:cs typeface="Arial"/>
              </a:rPr>
              <a:t>L</a:t>
            </a:r>
            <a:endParaRPr sz="3002" dirty="0">
              <a:latin typeface="Arial"/>
              <a:cs typeface="Arial"/>
            </a:endParaRPr>
          </a:p>
          <a:p>
            <a:pPr marL="423955">
              <a:lnSpc>
                <a:spcPts val="1134"/>
              </a:lnSpc>
              <a:tabLst>
                <a:tab pos="2542577" algn="l"/>
                <a:tab pos="4608061" algn="l"/>
              </a:tabLst>
            </a:pPr>
            <a:r>
              <a:rPr sz="2001" spc="-3" dirty="0">
                <a:solidFill>
                  <a:srgbClr val="B51700"/>
                </a:solidFill>
                <a:latin typeface="Arial"/>
                <a:cs typeface="Arial"/>
              </a:rPr>
              <a:t>4	3	2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91987" y="4003145"/>
            <a:ext cx="1669640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617643" algn="l"/>
                <a:tab pos="1442835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282" dirty="0">
                <a:solidFill>
                  <a:srgbClr val="B51700"/>
                </a:solidFill>
                <a:latin typeface="Arial"/>
                <a:cs typeface="Arial"/>
              </a:rPr>
              <a:t>P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r>
              <a:rPr sz="3002" spc="414" baseline="-10101" dirty="0">
                <a:solidFill>
                  <a:srgbClr val="B51700"/>
                </a:solidFill>
                <a:latin typeface="Arial"/>
                <a:cs typeface="Arial"/>
              </a:rPr>
              <a:t> </a:t>
            </a:r>
            <a:r>
              <a:rPr sz="3002" spc="243" dirty="0">
                <a:latin typeface="Arial"/>
                <a:cs typeface="Arial"/>
              </a:rPr>
              <a:t>=</a:t>
            </a:r>
            <a:r>
              <a:rPr sz="3002" dirty="0">
                <a:latin typeface="Arial"/>
                <a:cs typeface="Arial"/>
              </a:rPr>
              <a:t>	</a:t>
            </a:r>
            <a:r>
              <a:rPr sz="3002" spc="-112" dirty="0">
                <a:latin typeface="Arial"/>
                <a:cs typeface="Arial"/>
              </a:rPr>
              <a:t>T</a:t>
            </a:r>
            <a:endParaRPr sz="300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4096" y="5115139"/>
            <a:ext cx="735935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561"/>
              </a:lnSpc>
              <a:tabLst>
                <a:tab pos="564888" algn="l"/>
                <a:tab pos="1569136" algn="l"/>
                <a:tab pos="2126323" algn="l"/>
                <a:tab pos="2683511" algn="l"/>
                <a:tab pos="3687758" algn="l"/>
                <a:tab pos="4191806" algn="l"/>
                <a:tab pos="4749379" algn="l"/>
                <a:tab pos="5753626" algn="l"/>
                <a:tab pos="6363568" algn="l"/>
              </a:tabLst>
            </a:pPr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1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2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	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3	</a:t>
            </a: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spc="-170" dirty="0">
                <a:latin typeface="Arial"/>
                <a:cs typeface="Arial"/>
              </a:rPr>
              <a:t>L</a:t>
            </a:r>
            <a:endParaRPr sz="3002" dirty="0">
              <a:latin typeface="Arial"/>
              <a:cs typeface="Arial"/>
            </a:endParaRPr>
          </a:p>
          <a:p>
            <a:pPr marL="423955">
              <a:lnSpc>
                <a:spcPts val="1134"/>
              </a:lnSpc>
              <a:tabLst>
                <a:tab pos="2542577" algn="l"/>
                <a:tab pos="4608061" algn="l"/>
              </a:tabLst>
            </a:pPr>
            <a:r>
              <a:rPr sz="2001" spc="-3" dirty="0">
                <a:solidFill>
                  <a:srgbClr val="017100"/>
                </a:solidFill>
                <a:latin typeface="Arial"/>
                <a:cs typeface="Arial"/>
              </a:rPr>
              <a:t>4	3	2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91987" y="4934876"/>
            <a:ext cx="1669640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617643" algn="l"/>
                <a:tab pos="1442835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282" dirty="0">
                <a:solidFill>
                  <a:srgbClr val="017100"/>
                </a:solidFill>
                <a:latin typeface="Arial"/>
                <a:cs typeface="Arial"/>
              </a:rPr>
              <a:t>P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r>
              <a:rPr sz="3002" spc="414" baseline="-10101" dirty="0">
                <a:solidFill>
                  <a:srgbClr val="017100"/>
                </a:solidFill>
                <a:latin typeface="Arial"/>
                <a:cs typeface="Arial"/>
              </a:rPr>
              <a:t> </a:t>
            </a:r>
            <a:r>
              <a:rPr sz="3002" spc="243" dirty="0">
                <a:latin typeface="Arial"/>
                <a:cs typeface="Arial"/>
              </a:rPr>
              <a:t>=</a:t>
            </a:r>
            <a:r>
              <a:rPr sz="3002" dirty="0">
                <a:latin typeface="Arial"/>
                <a:cs typeface="Arial"/>
              </a:rPr>
              <a:t>	</a:t>
            </a:r>
            <a:r>
              <a:rPr sz="3002" spc="-112" dirty="0">
                <a:latin typeface="Arial"/>
                <a:cs typeface="Arial"/>
              </a:rPr>
              <a:t>T</a:t>
            </a:r>
            <a:endParaRPr sz="300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078" y="1339101"/>
            <a:ext cx="675018" cy="892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44700"/>
              </a:lnSpc>
            </a:pPr>
            <a:r>
              <a:rPr sz="2001" u="heavy" spc="36" dirty="0">
                <a:solidFill>
                  <a:srgbClr val="5E5E5E"/>
                </a:solidFill>
                <a:latin typeface="Arial"/>
                <a:cs typeface="Arial"/>
              </a:rPr>
              <a:t>Input</a:t>
            </a:r>
            <a:r>
              <a:rPr sz="2001" dirty="0">
                <a:solidFill>
                  <a:srgbClr val="5E5E5E"/>
                </a:solidFill>
                <a:latin typeface="Arial"/>
                <a:cs typeface="Arial"/>
              </a:rPr>
              <a:t>:  </a:t>
            </a:r>
            <a:r>
              <a:rPr sz="2001" u="heavy" spc="6" dirty="0">
                <a:solidFill>
                  <a:srgbClr val="5E5E5E"/>
                </a:solidFill>
                <a:latin typeface="Arial"/>
                <a:cs typeface="Arial"/>
              </a:rPr>
              <a:t>Goal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:</a:t>
            </a:r>
            <a:endParaRPr sz="200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7169" y="1339101"/>
            <a:ext cx="7419424" cy="892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" marR="3081" indent="-22719">
              <a:lnSpc>
                <a:spcPct val="144700"/>
              </a:lnSpc>
            </a:pP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Let 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nonce </a:t>
            </a:r>
            <a:r>
              <a:rPr sz="2001" spc="55" dirty="0">
                <a:solidFill>
                  <a:srgbClr val="5E5E5E"/>
                </a:solidFill>
                <a:latin typeface="Arial"/>
                <a:cs typeface="Arial"/>
              </a:rPr>
              <a:t>N,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authentication </a:t>
            </a:r>
            <a:r>
              <a:rPr sz="2001" spc="45" dirty="0">
                <a:solidFill>
                  <a:srgbClr val="5E5E5E"/>
                </a:solidFill>
                <a:latin typeface="Arial"/>
                <a:cs typeface="Arial"/>
              </a:rPr>
              <a:t>tag </a:t>
            </a:r>
            <a:r>
              <a:rPr sz="2001" spc="-152" dirty="0">
                <a:solidFill>
                  <a:srgbClr val="5E5E5E"/>
                </a:solidFill>
                <a:latin typeface="Arial"/>
                <a:cs typeface="Arial"/>
              </a:rPr>
              <a:t>T, </a:t>
            </a:r>
            <a:r>
              <a:rPr sz="2001" spc="9" dirty="0">
                <a:solidFill>
                  <a:srgbClr val="5E5E5E"/>
                </a:solidFill>
                <a:latin typeface="Arial"/>
                <a:cs typeface="Arial"/>
              </a:rPr>
              <a:t>and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 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1" baseline="-10101" dirty="0">
                <a:solidFill>
                  <a:srgbClr val="5E5E5E"/>
                </a:solidFill>
                <a:latin typeface="Arial"/>
                <a:cs typeface="Arial"/>
              </a:rPr>
              <a:t>1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, K</a:t>
            </a:r>
            <a:r>
              <a:rPr sz="2001" spc="-41" baseline="-10101" dirty="0">
                <a:solidFill>
                  <a:srgbClr val="5E5E5E"/>
                </a:solidFill>
                <a:latin typeface="Arial"/>
                <a:cs typeface="Arial"/>
              </a:rPr>
              <a:t>2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,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59" baseline="-10101" dirty="0">
                <a:solidFill>
                  <a:srgbClr val="5E5E5E"/>
                </a:solidFill>
                <a:latin typeface="Arial"/>
                <a:cs typeface="Arial"/>
              </a:rPr>
              <a:t>3 </a:t>
            </a:r>
            <a:r>
              <a:rPr sz="2001" spc="52" dirty="0">
                <a:solidFill>
                  <a:srgbClr val="5E5E5E"/>
                </a:solidFill>
                <a:latin typeface="Arial"/>
                <a:cs typeface="Arial"/>
              </a:rPr>
              <a:t>be 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arbitrary  </a:t>
            </a:r>
            <a:r>
              <a:rPr sz="2001" spc="39" dirty="0">
                <a:solidFill>
                  <a:srgbClr val="5E5E5E"/>
                </a:solidFill>
                <a:latin typeface="Arial"/>
                <a:cs typeface="Arial"/>
              </a:rPr>
              <a:t>Compute </a:t>
            </a:r>
            <a:r>
              <a:rPr sz="2001" spc="27" dirty="0">
                <a:solidFill>
                  <a:srgbClr val="5E5E5E"/>
                </a:solidFill>
                <a:latin typeface="Arial"/>
                <a:cs typeface="Arial"/>
              </a:rPr>
              <a:t>ciphertext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C </a:t>
            </a:r>
            <a:r>
              <a:rPr sz="2001" spc="33" dirty="0">
                <a:solidFill>
                  <a:srgbClr val="5E5E5E"/>
                </a:solidFill>
                <a:latin typeface="Arial"/>
                <a:cs typeface="Arial"/>
              </a:rPr>
              <a:t>that 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decrypts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under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all 3</a:t>
            </a:r>
            <a:r>
              <a:rPr sz="2001" spc="-91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</a:t>
            </a:r>
            <a:endParaRPr sz="200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078" y="2358011"/>
            <a:ext cx="6569587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681960" algn="l"/>
              </a:tabLst>
            </a:pPr>
            <a:r>
              <a:rPr sz="2001" u="heavy" spc="3" dirty="0">
                <a:solidFill>
                  <a:srgbClr val="5E5E5E"/>
                </a:solidFill>
                <a:latin typeface="Arial"/>
                <a:cs typeface="Arial"/>
              </a:rPr>
              <a:t>Pre-compute</a:t>
            </a:r>
            <a:r>
              <a:rPr sz="2001" spc="3" dirty="0">
                <a:solidFill>
                  <a:srgbClr val="5E5E5E"/>
                </a:solidFill>
                <a:latin typeface="Arial"/>
                <a:cs typeface="Arial"/>
              </a:rPr>
              <a:t>:	</a:t>
            </a:r>
            <a:r>
              <a:rPr sz="2001" spc="9" dirty="0">
                <a:solidFill>
                  <a:srgbClr val="5E5E5E"/>
                </a:solidFill>
                <a:latin typeface="Arial"/>
                <a:cs typeface="Arial"/>
              </a:rPr>
              <a:t>H</a:t>
            </a:r>
            <a:r>
              <a:rPr sz="2001" spc="13" baseline="-10101" dirty="0">
                <a:solidFill>
                  <a:srgbClr val="5E5E5E"/>
                </a:solidFill>
                <a:latin typeface="Arial"/>
                <a:cs typeface="Arial"/>
              </a:rPr>
              <a:t>i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AES</a:t>
            </a:r>
            <a:r>
              <a:rPr sz="2001" spc="-86" baseline="-10101" dirty="0">
                <a:solidFill>
                  <a:srgbClr val="5E5E5E"/>
                </a:solidFill>
                <a:latin typeface="Arial"/>
                <a:cs typeface="Arial"/>
              </a:rPr>
              <a:t>Ki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(0</a:t>
            </a:r>
            <a:r>
              <a:rPr sz="2001" spc="-86" baseline="20202" dirty="0">
                <a:solidFill>
                  <a:srgbClr val="5E5E5E"/>
                </a:solidFill>
                <a:latin typeface="Arial"/>
                <a:cs typeface="Arial"/>
              </a:rPr>
              <a:t>128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), </a:t>
            </a:r>
            <a:r>
              <a:rPr sz="2001" spc="-82" dirty="0">
                <a:solidFill>
                  <a:srgbClr val="5E5E5E"/>
                </a:solidFill>
                <a:latin typeface="Arial"/>
                <a:cs typeface="Arial"/>
              </a:rPr>
              <a:t>P</a:t>
            </a:r>
            <a:r>
              <a:rPr sz="2001" spc="-122" baseline="-10101" dirty="0">
                <a:solidFill>
                  <a:srgbClr val="5E5E5E"/>
                </a:solidFill>
                <a:latin typeface="Arial"/>
                <a:cs typeface="Arial"/>
              </a:rPr>
              <a:t>i 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AES</a:t>
            </a:r>
            <a:r>
              <a:rPr sz="2001" spc="-86" baseline="-10101" dirty="0">
                <a:solidFill>
                  <a:srgbClr val="5E5E5E"/>
                </a:solidFill>
                <a:latin typeface="Arial"/>
                <a:cs typeface="Arial"/>
              </a:rPr>
              <a:t>Ki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(N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|| 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0</a:t>
            </a:r>
            <a:r>
              <a:rPr sz="2001" spc="-41" baseline="20202" dirty="0">
                <a:solidFill>
                  <a:srgbClr val="5E5E5E"/>
                </a:solidFill>
                <a:latin typeface="Arial"/>
                <a:cs typeface="Arial"/>
              </a:rPr>
              <a:t>31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1), </a:t>
            </a:r>
            <a:r>
              <a:rPr sz="2001" spc="-115" dirty="0">
                <a:solidFill>
                  <a:srgbClr val="5E5E5E"/>
                </a:solidFill>
                <a:latin typeface="Arial"/>
                <a:cs typeface="Arial"/>
              </a:rPr>
              <a:t>L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17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64" dirty="0">
                <a:solidFill>
                  <a:srgbClr val="5E5E5E"/>
                </a:solidFill>
                <a:latin typeface="Arial"/>
                <a:cs typeface="Arial"/>
              </a:rPr>
              <a:t>|C|</a:t>
            </a:r>
            <a:endParaRPr sz="2001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8713" y="350396"/>
            <a:ext cx="9194087" cy="5458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3547" spc="-85" dirty="0"/>
              <a:t>Computing </a:t>
            </a:r>
            <a:r>
              <a:rPr sz="3547" spc="-115" dirty="0"/>
              <a:t>Key </a:t>
            </a:r>
            <a:r>
              <a:rPr sz="3547" spc="-143" dirty="0"/>
              <a:t>Multi-Collisions:</a:t>
            </a:r>
            <a:r>
              <a:rPr sz="3547" spc="-24" dirty="0"/>
              <a:t> </a:t>
            </a:r>
            <a:r>
              <a:rPr sz="3547" spc="-130" dirty="0"/>
              <a:t>AES-GCM</a:t>
            </a:r>
            <a:endParaRPr sz="3547" dirty="0"/>
          </a:p>
        </p:txBody>
      </p:sp>
    </p:spTree>
    <p:extLst>
      <p:ext uri="{BB962C8B-B14F-4D97-AF65-F5344CB8AC3E}">
        <p14:creationId xmlns:p14="http://schemas.microsoft.com/office/powerpoint/2010/main" val="5416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0817" y="3743769"/>
            <a:ext cx="432042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7095" y="3780930"/>
            <a:ext cx="156721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-3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endParaRPr sz="2001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817" y="4551051"/>
            <a:ext cx="432042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7095" y="4588214"/>
            <a:ext cx="156721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-3" dirty="0">
                <a:solidFill>
                  <a:srgbClr val="017100"/>
                </a:solidFill>
                <a:latin typeface="Arial"/>
                <a:cs typeface="Arial"/>
              </a:rPr>
              <a:t>2</a:t>
            </a:r>
            <a:endParaRPr sz="2001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811629" y="3038802"/>
          <a:ext cx="1276984" cy="2007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354">
                <a:tc>
                  <a:txBody>
                    <a:bodyPr/>
                    <a:lstStyle/>
                    <a:p>
                      <a:pPr marL="22225">
                        <a:lnSpc>
                          <a:spcPts val="4610"/>
                        </a:lnSpc>
                      </a:pPr>
                      <a:r>
                        <a:rPr sz="3000" spc="-5" dirty="0">
                          <a:solidFill>
                            <a:srgbClr val="0076BA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3000" spc="-7" baseline="-10101" dirty="0">
                          <a:solidFill>
                            <a:srgbClr val="0076B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000" baseline="-1010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ts val="4610"/>
                        </a:lnSpc>
                      </a:pPr>
                      <a:r>
                        <a:rPr sz="3000" dirty="0">
                          <a:solidFill>
                            <a:srgbClr val="0076B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8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3000" spc="-5" dirty="0">
                          <a:solidFill>
                            <a:srgbClr val="B517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3000" spc="-7" baseline="-10101" dirty="0">
                          <a:solidFill>
                            <a:srgbClr val="B517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3000" baseline="-1010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3000" dirty="0">
                          <a:solidFill>
                            <a:srgbClr val="B517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35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3000" spc="-5" dirty="0">
                          <a:solidFill>
                            <a:srgbClr val="0171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3000" spc="-7" baseline="-10101" dirty="0">
                          <a:solidFill>
                            <a:srgbClr val="0171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3000" baseline="-1010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3000" dirty="0">
                          <a:solidFill>
                            <a:srgbClr val="0171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54065" y="3260431"/>
            <a:ext cx="417101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561"/>
              </a:lnSpc>
              <a:tabLst>
                <a:tab pos="3751293" algn="l"/>
              </a:tabLst>
            </a:pPr>
            <a:r>
              <a:rPr sz="3002" spc="-3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076BA"/>
                </a:solidFill>
                <a:latin typeface="Arial"/>
                <a:cs typeface="Arial"/>
              </a:rPr>
              <a:t>1	</a:t>
            </a:r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1</a:t>
            </a:r>
            <a:endParaRPr sz="3002" baseline="-10101">
              <a:latin typeface="Arial"/>
              <a:cs typeface="Arial"/>
            </a:endParaRPr>
          </a:p>
          <a:p>
            <a:pPr marL="423955">
              <a:lnSpc>
                <a:spcPts val="1134"/>
              </a:lnSpc>
            </a:pPr>
            <a:r>
              <a:rPr sz="2001" spc="-3" dirty="0">
                <a:solidFill>
                  <a:srgbClr val="0076BA"/>
                </a:solidFill>
                <a:latin typeface="Arial"/>
                <a:cs typeface="Arial"/>
              </a:rPr>
              <a:t>2</a:t>
            </a:r>
            <a:endParaRPr sz="200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739" y="3743769"/>
            <a:ext cx="427037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2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739" y="4551051"/>
            <a:ext cx="427037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002" b="1" spc="-115" dirty="0">
                <a:latin typeface="Arial"/>
                <a:cs typeface="Arial"/>
              </a:rPr>
              <a:t>C</a:t>
            </a:r>
            <a:r>
              <a:rPr sz="3002" b="1" spc="104" baseline="-10101" dirty="0">
                <a:latin typeface="Arial"/>
                <a:cs typeface="Arial"/>
              </a:rPr>
              <a:t>3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6602" y="2958942"/>
            <a:ext cx="210745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561"/>
              </a:lnSpc>
              <a:tabLst>
                <a:tab pos="617643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85" dirty="0">
                <a:solidFill>
                  <a:srgbClr val="0076BA"/>
                </a:solidFill>
                <a:latin typeface="Arial"/>
                <a:cs typeface="Arial"/>
              </a:rPr>
              <a:t>P</a:t>
            </a:r>
            <a:r>
              <a:rPr sz="3002" spc="-127" baseline="-10101" dirty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r>
              <a:rPr sz="3002" spc="-85" dirty="0">
                <a:latin typeface="Arial"/>
                <a:cs typeface="Arial"/>
              </a:rPr>
              <a:t>)</a:t>
            </a:r>
            <a:r>
              <a:rPr sz="3002" spc="-85" dirty="0">
                <a:latin typeface="Microsoft JhengHei UI"/>
                <a:cs typeface="Microsoft JhengHei UI"/>
              </a:rPr>
              <a:t>・</a:t>
            </a:r>
            <a:r>
              <a:rPr sz="3002" spc="-85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127" baseline="-10101" dirty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endParaRPr sz="3002" baseline="-10101" dirty="0">
              <a:latin typeface="Arial"/>
              <a:cs typeface="Arial"/>
            </a:endParaRPr>
          </a:p>
          <a:p>
            <a:pPr marR="3081" algn="r">
              <a:lnSpc>
                <a:spcPts val="1134"/>
              </a:lnSpc>
            </a:pPr>
            <a:r>
              <a:rPr sz="2001" spc="-3" dirty="0">
                <a:solidFill>
                  <a:srgbClr val="0076BA"/>
                </a:solidFill>
                <a:latin typeface="Arial"/>
                <a:cs typeface="Arial"/>
              </a:rPr>
              <a:t>-2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72834" y="3802498"/>
            <a:ext cx="241435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-3" dirty="0">
                <a:solidFill>
                  <a:srgbClr val="B51700"/>
                </a:solidFill>
                <a:latin typeface="Arial"/>
                <a:cs typeface="Arial"/>
              </a:rPr>
              <a:t>-2</a:t>
            </a:r>
            <a:endParaRPr sz="200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6603" y="3765335"/>
            <a:ext cx="1881811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617643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282" dirty="0">
                <a:solidFill>
                  <a:srgbClr val="B51700"/>
                </a:solidFill>
                <a:latin typeface="Arial"/>
                <a:cs typeface="Arial"/>
              </a:rPr>
              <a:t>P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r>
              <a:rPr sz="3002" spc="-221" dirty="0">
                <a:latin typeface="Arial"/>
                <a:cs typeface="Arial"/>
              </a:rPr>
              <a:t>)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spc="-3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2834" y="4608891"/>
            <a:ext cx="241435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001" spc="-3" dirty="0">
                <a:solidFill>
                  <a:srgbClr val="017100"/>
                </a:solidFill>
                <a:latin typeface="Arial"/>
                <a:cs typeface="Arial"/>
              </a:rPr>
              <a:t>-2</a:t>
            </a:r>
            <a:endParaRPr sz="2001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1555" y="2609903"/>
            <a:ext cx="2142884" cy="2439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>
              <a:lnSpc>
                <a:spcPct val="176300"/>
              </a:lnSpc>
            </a:pPr>
            <a:r>
              <a:rPr sz="3002" spc="-167" dirty="0">
                <a:latin typeface="Arial"/>
                <a:cs typeface="Arial"/>
              </a:rPr>
              <a:t>(T </a:t>
            </a:r>
            <a:r>
              <a:rPr sz="2729" spc="130" dirty="0">
                <a:latin typeface="Lucida Sans Unicode"/>
                <a:cs typeface="Lucida Sans Unicode"/>
              </a:rPr>
              <a:t>⊕ </a:t>
            </a:r>
            <a:r>
              <a:rPr sz="3002" spc="-45" dirty="0">
                <a:solidFill>
                  <a:srgbClr val="0076BA"/>
                </a:solidFill>
                <a:latin typeface="Arial"/>
                <a:cs typeface="Arial"/>
              </a:rPr>
              <a:t>H</a:t>
            </a:r>
            <a:r>
              <a:rPr sz="3002" spc="-68" baseline="-10101" dirty="0">
                <a:solidFill>
                  <a:srgbClr val="0076BA"/>
                </a:solidFill>
                <a:latin typeface="Arial"/>
                <a:cs typeface="Arial"/>
              </a:rPr>
              <a:t>1</a:t>
            </a:r>
            <a:r>
              <a:rPr sz="3002" spc="-45" dirty="0">
                <a:latin typeface="Microsoft JhengHei UI"/>
                <a:cs typeface="Microsoft JhengHei UI"/>
              </a:rPr>
              <a:t>・</a:t>
            </a:r>
            <a:r>
              <a:rPr sz="3002" spc="-45" dirty="0">
                <a:latin typeface="Arial"/>
                <a:cs typeface="Arial"/>
              </a:rPr>
              <a:t>L  </a:t>
            </a:r>
            <a:r>
              <a:rPr sz="3002" spc="-167" dirty="0">
                <a:latin typeface="Arial"/>
                <a:cs typeface="Arial"/>
              </a:rPr>
              <a:t>(T </a:t>
            </a:r>
            <a:r>
              <a:rPr sz="2729" spc="130" dirty="0">
                <a:latin typeface="Lucida Sans Unicode"/>
                <a:cs typeface="Lucida Sans Unicode"/>
              </a:rPr>
              <a:t>⊕ </a:t>
            </a:r>
            <a:r>
              <a:rPr sz="3002" spc="-45" dirty="0">
                <a:solidFill>
                  <a:srgbClr val="B51700"/>
                </a:solidFill>
                <a:latin typeface="Arial"/>
                <a:cs typeface="Arial"/>
              </a:rPr>
              <a:t>H</a:t>
            </a:r>
            <a:r>
              <a:rPr sz="3002" spc="-68" baseline="-10101" dirty="0">
                <a:solidFill>
                  <a:srgbClr val="B51700"/>
                </a:solidFill>
                <a:latin typeface="Arial"/>
                <a:cs typeface="Arial"/>
              </a:rPr>
              <a:t>2</a:t>
            </a:r>
            <a:r>
              <a:rPr sz="3002" spc="-45" dirty="0">
                <a:latin typeface="Microsoft JhengHei UI"/>
                <a:cs typeface="Microsoft JhengHei UI"/>
              </a:rPr>
              <a:t>・</a:t>
            </a:r>
            <a:r>
              <a:rPr sz="3002" spc="-45" dirty="0">
                <a:latin typeface="Arial"/>
                <a:cs typeface="Arial"/>
              </a:rPr>
              <a:t>L  </a:t>
            </a:r>
            <a:r>
              <a:rPr sz="3002" spc="-167" dirty="0">
                <a:latin typeface="Arial"/>
                <a:cs typeface="Arial"/>
              </a:rPr>
              <a:t>(T  </a:t>
            </a:r>
            <a:r>
              <a:rPr sz="2729" spc="130" dirty="0">
                <a:latin typeface="Lucida Sans Unicode"/>
                <a:cs typeface="Lucida Sans Unicode"/>
              </a:rPr>
              <a:t>⊕ </a:t>
            </a:r>
            <a:r>
              <a:rPr sz="2729" spc="925" dirty="0">
                <a:latin typeface="Lucida Sans Unicode"/>
                <a:cs typeface="Lucida Sans Unicode"/>
              </a:rPr>
              <a:t> </a:t>
            </a:r>
            <a:r>
              <a:rPr sz="3002" spc="-45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68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r>
              <a:rPr sz="3002" spc="-45" dirty="0">
                <a:latin typeface="Microsoft JhengHei UI"/>
                <a:cs typeface="Microsoft JhengHei UI"/>
              </a:rPr>
              <a:t>・</a:t>
            </a:r>
            <a:r>
              <a:rPr sz="3002" spc="-45" dirty="0">
                <a:latin typeface="Arial"/>
                <a:cs typeface="Arial"/>
              </a:rPr>
              <a:t>L</a:t>
            </a:r>
            <a:endParaRPr sz="300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6603" y="4571729"/>
            <a:ext cx="1881811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617643" algn="l"/>
              </a:tabLst>
            </a:pPr>
            <a:r>
              <a:rPr sz="2729" spc="130" dirty="0">
                <a:latin typeface="Lucida Sans Unicode"/>
                <a:cs typeface="Lucida Sans Unicode"/>
              </a:rPr>
              <a:t>⊕	</a:t>
            </a:r>
            <a:r>
              <a:rPr sz="3002" spc="-282" dirty="0">
                <a:solidFill>
                  <a:srgbClr val="017100"/>
                </a:solidFill>
                <a:latin typeface="Arial"/>
                <a:cs typeface="Arial"/>
              </a:rPr>
              <a:t>P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r>
              <a:rPr sz="3002" spc="-221" dirty="0">
                <a:latin typeface="Arial"/>
                <a:cs typeface="Arial"/>
              </a:rPr>
              <a:t>)</a:t>
            </a:r>
            <a:r>
              <a:rPr sz="3002" spc="-3" dirty="0">
                <a:latin typeface="Microsoft JhengHei UI"/>
                <a:cs typeface="Microsoft JhengHei UI"/>
              </a:rPr>
              <a:t>・</a:t>
            </a:r>
            <a:r>
              <a:rPr sz="3002" spc="-3" dirty="0">
                <a:solidFill>
                  <a:srgbClr val="017100"/>
                </a:solidFill>
                <a:latin typeface="Arial"/>
                <a:cs typeface="Arial"/>
              </a:rPr>
              <a:t>H</a:t>
            </a:r>
            <a:r>
              <a:rPr sz="3002" spc="-4" baseline="-10101" dirty="0">
                <a:solidFill>
                  <a:srgbClr val="017100"/>
                </a:solidFill>
                <a:latin typeface="Arial"/>
                <a:cs typeface="Arial"/>
              </a:rPr>
              <a:t>3</a:t>
            </a:r>
            <a:endParaRPr sz="3002" baseline="-10101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336" y="3522907"/>
            <a:ext cx="154155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8086"/>
              </a:lnSpc>
            </a:pPr>
            <a:r>
              <a:rPr sz="6883" spc="379" dirty="0">
                <a:latin typeface="Verdana"/>
                <a:cs typeface="Verdana"/>
              </a:rPr>
              <a:t>[</a:t>
            </a:r>
            <a:endParaRPr sz="6883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22272" y="3471300"/>
            <a:ext cx="2146350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8086"/>
              </a:lnSpc>
              <a:tabLst>
                <a:tab pos="1693126" algn="l"/>
              </a:tabLst>
            </a:pPr>
            <a:r>
              <a:rPr sz="6883" spc="379" dirty="0">
                <a:latin typeface="Verdana"/>
                <a:cs typeface="Verdana"/>
              </a:rPr>
              <a:t>]</a:t>
            </a:r>
            <a:r>
              <a:rPr sz="6883" spc="-609" dirty="0">
                <a:latin typeface="Verdana"/>
                <a:cs typeface="Verdana"/>
              </a:rPr>
              <a:t> </a:t>
            </a:r>
            <a:r>
              <a:rPr sz="6883" spc="379" dirty="0">
                <a:latin typeface="Verdana"/>
                <a:cs typeface="Verdana"/>
              </a:rPr>
              <a:t>[</a:t>
            </a:r>
            <a:r>
              <a:rPr sz="6883" dirty="0">
                <a:latin typeface="Verdana"/>
                <a:cs typeface="Verdana"/>
              </a:rPr>
              <a:t>	</a:t>
            </a:r>
            <a:r>
              <a:rPr sz="6883" spc="379" dirty="0">
                <a:latin typeface="Verdana"/>
                <a:cs typeface="Verdana"/>
              </a:rPr>
              <a:t>]</a:t>
            </a:r>
            <a:endParaRPr sz="6883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3005" y="3849722"/>
            <a:ext cx="460537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8086"/>
              </a:lnSpc>
            </a:pPr>
            <a:r>
              <a:rPr sz="6883" spc="379" dirty="0">
                <a:latin typeface="Verdana"/>
                <a:cs typeface="Verdana"/>
              </a:rPr>
              <a:t>[</a:t>
            </a:r>
            <a:endParaRPr sz="6883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82493" y="3872352"/>
            <a:ext cx="460537" cy="1038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8086"/>
              </a:lnSpc>
            </a:pPr>
            <a:r>
              <a:rPr sz="6883" spc="379" dirty="0">
                <a:latin typeface="Verdana"/>
                <a:cs typeface="Verdana"/>
              </a:rPr>
              <a:t>]</a:t>
            </a:r>
            <a:endParaRPr sz="6883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5314" y="3615536"/>
            <a:ext cx="396231" cy="69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4487" spc="376" dirty="0">
                <a:latin typeface="Arial"/>
                <a:cs typeface="Arial"/>
              </a:rPr>
              <a:t>=</a:t>
            </a:r>
            <a:endParaRPr sz="448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16400" y="5682410"/>
            <a:ext cx="8363988" cy="38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486" spc="12" dirty="0">
                <a:latin typeface="Arial"/>
                <a:cs typeface="Arial"/>
              </a:rPr>
              <a:t>Vandermonde </a:t>
            </a:r>
            <a:r>
              <a:rPr sz="2486" spc="18" dirty="0">
                <a:latin typeface="Arial"/>
                <a:cs typeface="Arial"/>
              </a:rPr>
              <a:t>matrix: </a:t>
            </a:r>
            <a:r>
              <a:rPr sz="2486" spc="6" dirty="0">
                <a:latin typeface="Arial"/>
                <a:cs typeface="Arial"/>
              </a:rPr>
              <a:t>we </a:t>
            </a:r>
            <a:r>
              <a:rPr sz="2486" spc="-39" dirty="0">
                <a:latin typeface="Arial"/>
                <a:cs typeface="Arial"/>
              </a:rPr>
              <a:t>can </a:t>
            </a:r>
            <a:r>
              <a:rPr sz="2486" spc="-55" dirty="0">
                <a:latin typeface="Arial"/>
                <a:cs typeface="Arial"/>
              </a:rPr>
              <a:t>use </a:t>
            </a:r>
            <a:r>
              <a:rPr sz="2486" spc="42" dirty="0">
                <a:latin typeface="Arial"/>
                <a:cs typeface="Arial"/>
              </a:rPr>
              <a:t>polynomial</a:t>
            </a:r>
            <a:r>
              <a:rPr sz="2486" spc="85" dirty="0">
                <a:latin typeface="Arial"/>
                <a:cs typeface="Arial"/>
              </a:rPr>
              <a:t> </a:t>
            </a:r>
            <a:r>
              <a:rPr sz="2486" spc="49" dirty="0">
                <a:latin typeface="Arial"/>
                <a:cs typeface="Arial"/>
              </a:rPr>
              <a:t>interpolation!</a:t>
            </a:r>
            <a:endParaRPr sz="2486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9438" y="5135784"/>
            <a:ext cx="595041" cy="78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621332" y="565493"/>
            <a:ext cx="8649320" cy="545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547" b="1" spc="-85" dirty="0">
                <a:latin typeface="Arial"/>
                <a:cs typeface="Arial"/>
              </a:rPr>
              <a:t>Computing </a:t>
            </a:r>
            <a:r>
              <a:rPr sz="3547" b="1" spc="-115" dirty="0">
                <a:latin typeface="Arial"/>
                <a:cs typeface="Arial"/>
              </a:rPr>
              <a:t>Key </a:t>
            </a:r>
            <a:r>
              <a:rPr sz="3547" b="1" spc="-143" dirty="0">
                <a:latin typeface="Arial"/>
                <a:cs typeface="Arial"/>
              </a:rPr>
              <a:t>Multi-Collisions:</a:t>
            </a:r>
            <a:r>
              <a:rPr sz="3547" b="1" spc="-24" dirty="0">
                <a:latin typeface="Arial"/>
                <a:cs typeface="Arial"/>
              </a:rPr>
              <a:t> </a:t>
            </a:r>
            <a:r>
              <a:rPr sz="3547" b="1" spc="-130" dirty="0">
                <a:latin typeface="Arial"/>
                <a:cs typeface="Arial"/>
              </a:rPr>
              <a:t>AES-GCM</a:t>
            </a:r>
            <a:endParaRPr sz="3547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74</a:t>
            </a:fld>
            <a:endParaRPr spc="3" dirty="0"/>
          </a:p>
        </p:txBody>
      </p:sp>
      <p:sp>
        <p:nvSpPr>
          <p:cNvPr id="24" name="object 24"/>
          <p:cNvSpPr txBox="1"/>
          <p:nvPr/>
        </p:nvSpPr>
        <p:spPr>
          <a:xfrm>
            <a:off x="809078" y="1339101"/>
            <a:ext cx="675018" cy="892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44700"/>
              </a:lnSpc>
            </a:pPr>
            <a:r>
              <a:rPr sz="2001" u="heavy" spc="36" dirty="0">
                <a:solidFill>
                  <a:srgbClr val="5E5E5E"/>
                </a:solidFill>
                <a:latin typeface="Arial"/>
                <a:cs typeface="Arial"/>
              </a:rPr>
              <a:t>Input</a:t>
            </a:r>
            <a:r>
              <a:rPr sz="2001" dirty="0">
                <a:solidFill>
                  <a:srgbClr val="5E5E5E"/>
                </a:solidFill>
                <a:latin typeface="Arial"/>
                <a:cs typeface="Arial"/>
              </a:rPr>
              <a:t>:  </a:t>
            </a:r>
            <a:r>
              <a:rPr sz="2001" u="heavy" spc="6" dirty="0">
                <a:solidFill>
                  <a:srgbClr val="5E5E5E"/>
                </a:solidFill>
                <a:latin typeface="Arial"/>
                <a:cs typeface="Arial"/>
              </a:rPr>
              <a:t>Goal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:</a:t>
            </a:r>
            <a:endParaRPr sz="2001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57169" y="1339101"/>
            <a:ext cx="7419424" cy="892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" marR="3081" indent="-22719">
              <a:lnSpc>
                <a:spcPct val="144700"/>
              </a:lnSpc>
            </a:pP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Let 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nonce </a:t>
            </a:r>
            <a:r>
              <a:rPr sz="2001" spc="55" dirty="0">
                <a:solidFill>
                  <a:srgbClr val="5E5E5E"/>
                </a:solidFill>
                <a:latin typeface="Arial"/>
                <a:cs typeface="Arial"/>
              </a:rPr>
              <a:t>N,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authentication </a:t>
            </a:r>
            <a:r>
              <a:rPr sz="2001" spc="45" dirty="0">
                <a:solidFill>
                  <a:srgbClr val="5E5E5E"/>
                </a:solidFill>
                <a:latin typeface="Arial"/>
                <a:cs typeface="Arial"/>
              </a:rPr>
              <a:t>tag </a:t>
            </a:r>
            <a:r>
              <a:rPr sz="2001" spc="-152" dirty="0">
                <a:solidFill>
                  <a:srgbClr val="5E5E5E"/>
                </a:solidFill>
                <a:latin typeface="Arial"/>
                <a:cs typeface="Arial"/>
              </a:rPr>
              <a:t>T, </a:t>
            </a:r>
            <a:r>
              <a:rPr sz="2001" spc="9" dirty="0">
                <a:solidFill>
                  <a:srgbClr val="5E5E5E"/>
                </a:solidFill>
                <a:latin typeface="Arial"/>
                <a:cs typeface="Arial"/>
              </a:rPr>
              <a:t>and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 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41" baseline="-10101" dirty="0">
                <a:solidFill>
                  <a:srgbClr val="5E5E5E"/>
                </a:solidFill>
                <a:latin typeface="Arial"/>
                <a:cs typeface="Arial"/>
              </a:rPr>
              <a:t>1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, K</a:t>
            </a:r>
            <a:r>
              <a:rPr sz="2001" spc="-41" baseline="-10101" dirty="0">
                <a:solidFill>
                  <a:srgbClr val="5E5E5E"/>
                </a:solidFill>
                <a:latin typeface="Arial"/>
                <a:cs typeface="Arial"/>
              </a:rPr>
              <a:t>2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,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K</a:t>
            </a:r>
            <a:r>
              <a:rPr sz="2001" spc="-59" baseline="-10101" dirty="0">
                <a:solidFill>
                  <a:srgbClr val="5E5E5E"/>
                </a:solidFill>
                <a:latin typeface="Arial"/>
                <a:cs typeface="Arial"/>
              </a:rPr>
              <a:t>3 </a:t>
            </a:r>
            <a:r>
              <a:rPr sz="2001" spc="52" dirty="0">
                <a:solidFill>
                  <a:srgbClr val="5E5E5E"/>
                </a:solidFill>
                <a:latin typeface="Arial"/>
                <a:cs typeface="Arial"/>
              </a:rPr>
              <a:t>be </a:t>
            </a:r>
            <a:r>
              <a:rPr sz="2001" spc="6" dirty="0">
                <a:solidFill>
                  <a:srgbClr val="5E5E5E"/>
                </a:solidFill>
                <a:latin typeface="Arial"/>
                <a:cs typeface="Arial"/>
              </a:rPr>
              <a:t>arbitrary  </a:t>
            </a:r>
            <a:r>
              <a:rPr sz="2001" spc="39" dirty="0">
                <a:solidFill>
                  <a:srgbClr val="5E5E5E"/>
                </a:solidFill>
                <a:latin typeface="Arial"/>
                <a:cs typeface="Arial"/>
              </a:rPr>
              <a:t>Compute </a:t>
            </a:r>
            <a:r>
              <a:rPr sz="2001" spc="27" dirty="0">
                <a:solidFill>
                  <a:srgbClr val="5E5E5E"/>
                </a:solidFill>
                <a:latin typeface="Arial"/>
                <a:cs typeface="Arial"/>
              </a:rPr>
              <a:t>ciphertext </a:t>
            </a:r>
            <a:r>
              <a:rPr sz="2001" spc="-39" dirty="0">
                <a:solidFill>
                  <a:srgbClr val="5E5E5E"/>
                </a:solidFill>
                <a:latin typeface="Arial"/>
                <a:cs typeface="Arial"/>
              </a:rPr>
              <a:t>C </a:t>
            </a:r>
            <a:r>
              <a:rPr sz="2001" spc="33" dirty="0">
                <a:solidFill>
                  <a:srgbClr val="5E5E5E"/>
                </a:solidFill>
                <a:latin typeface="Arial"/>
                <a:cs typeface="Arial"/>
              </a:rPr>
              <a:t>that </a:t>
            </a:r>
            <a:r>
              <a:rPr sz="2001" spc="12" dirty="0">
                <a:solidFill>
                  <a:srgbClr val="5E5E5E"/>
                </a:solidFill>
                <a:latin typeface="Arial"/>
                <a:cs typeface="Arial"/>
              </a:rPr>
              <a:t>decrypts </a:t>
            </a:r>
            <a:r>
              <a:rPr sz="2001" spc="18" dirty="0">
                <a:solidFill>
                  <a:srgbClr val="5E5E5E"/>
                </a:solidFill>
                <a:latin typeface="Arial"/>
                <a:cs typeface="Arial"/>
              </a:rPr>
              <a:t>under </a:t>
            </a:r>
            <a:r>
              <a:rPr sz="2001" spc="-3" dirty="0">
                <a:solidFill>
                  <a:srgbClr val="5E5E5E"/>
                </a:solidFill>
                <a:latin typeface="Arial"/>
                <a:cs typeface="Arial"/>
              </a:rPr>
              <a:t>all 3</a:t>
            </a:r>
            <a:r>
              <a:rPr sz="2001" spc="-91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keys</a:t>
            </a:r>
            <a:endParaRPr sz="200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9078" y="2358011"/>
            <a:ext cx="6569587" cy="30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tabLst>
                <a:tab pos="1681960" algn="l"/>
              </a:tabLst>
            </a:pPr>
            <a:r>
              <a:rPr sz="2001" u="heavy" spc="3" dirty="0">
                <a:solidFill>
                  <a:srgbClr val="5E5E5E"/>
                </a:solidFill>
                <a:latin typeface="Arial"/>
                <a:cs typeface="Arial"/>
              </a:rPr>
              <a:t>Pre-compute</a:t>
            </a:r>
            <a:r>
              <a:rPr sz="2001" spc="3" dirty="0">
                <a:solidFill>
                  <a:srgbClr val="5E5E5E"/>
                </a:solidFill>
                <a:latin typeface="Arial"/>
                <a:cs typeface="Arial"/>
              </a:rPr>
              <a:t>:	</a:t>
            </a:r>
            <a:r>
              <a:rPr sz="2001" spc="9" dirty="0">
                <a:solidFill>
                  <a:srgbClr val="5E5E5E"/>
                </a:solidFill>
                <a:latin typeface="Arial"/>
                <a:cs typeface="Arial"/>
              </a:rPr>
              <a:t>H</a:t>
            </a:r>
            <a:r>
              <a:rPr sz="2001" spc="13" baseline="-10101" dirty="0">
                <a:solidFill>
                  <a:srgbClr val="5E5E5E"/>
                </a:solidFill>
                <a:latin typeface="Arial"/>
                <a:cs typeface="Arial"/>
              </a:rPr>
              <a:t>i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AES</a:t>
            </a:r>
            <a:r>
              <a:rPr sz="2001" spc="-86" baseline="-10101" dirty="0">
                <a:solidFill>
                  <a:srgbClr val="5E5E5E"/>
                </a:solidFill>
                <a:latin typeface="Arial"/>
                <a:cs typeface="Arial"/>
              </a:rPr>
              <a:t>Ki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(0</a:t>
            </a:r>
            <a:r>
              <a:rPr sz="2001" spc="-86" baseline="20202" dirty="0">
                <a:solidFill>
                  <a:srgbClr val="5E5E5E"/>
                </a:solidFill>
                <a:latin typeface="Arial"/>
                <a:cs typeface="Arial"/>
              </a:rPr>
              <a:t>128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), </a:t>
            </a:r>
            <a:r>
              <a:rPr sz="2001" spc="-82" dirty="0">
                <a:solidFill>
                  <a:srgbClr val="5E5E5E"/>
                </a:solidFill>
                <a:latin typeface="Arial"/>
                <a:cs typeface="Arial"/>
              </a:rPr>
              <a:t>P</a:t>
            </a:r>
            <a:r>
              <a:rPr sz="2001" spc="-122" baseline="-10101" dirty="0">
                <a:solidFill>
                  <a:srgbClr val="5E5E5E"/>
                </a:solidFill>
                <a:latin typeface="Arial"/>
                <a:cs typeface="Arial"/>
              </a:rPr>
              <a:t>i 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 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AES</a:t>
            </a:r>
            <a:r>
              <a:rPr sz="2001" spc="-86" baseline="-10101" dirty="0">
                <a:solidFill>
                  <a:srgbClr val="5E5E5E"/>
                </a:solidFill>
                <a:latin typeface="Arial"/>
                <a:cs typeface="Arial"/>
              </a:rPr>
              <a:t>Ki</a:t>
            </a:r>
            <a:r>
              <a:rPr sz="2001" spc="-58" dirty="0">
                <a:solidFill>
                  <a:srgbClr val="5E5E5E"/>
                </a:solidFill>
                <a:latin typeface="Arial"/>
                <a:cs typeface="Arial"/>
              </a:rPr>
              <a:t>(N </a:t>
            </a:r>
            <a:r>
              <a:rPr sz="2001" spc="-76" dirty="0">
                <a:solidFill>
                  <a:srgbClr val="5E5E5E"/>
                </a:solidFill>
                <a:latin typeface="Arial"/>
                <a:cs typeface="Arial"/>
              </a:rPr>
              <a:t>|| 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0</a:t>
            </a:r>
            <a:r>
              <a:rPr sz="2001" spc="-41" baseline="20202" dirty="0">
                <a:solidFill>
                  <a:srgbClr val="5E5E5E"/>
                </a:solidFill>
                <a:latin typeface="Arial"/>
                <a:cs typeface="Arial"/>
              </a:rPr>
              <a:t>31</a:t>
            </a:r>
            <a:r>
              <a:rPr sz="2001" spc="-27" dirty="0">
                <a:solidFill>
                  <a:srgbClr val="5E5E5E"/>
                </a:solidFill>
                <a:latin typeface="Arial"/>
                <a:cs typeface="Arial"/>
              </a:rPr>
              <a:t>1), </a:t>
            </a:r>
            <a:r>
              <a:rPr sz="2001" spc="-115" dirty="0">
                <a:solidFill>
                  <a:srgbClr val="5E5E5E"/>
                </a:solidFill>
                <a:latin typeface="Arial"/>
                <a:cs typeface="Arial"/>
              </a:rPr>
              <a:t>L </a:t>
            </a:r>
            <a:r>
              <a:rPr sz="2001" spc="161" dirty="0">
                <a:solidFill>
                  <a:srgbClr val="5E5E5E"/>
                </a:solidFill>
                <a:latin typeface="Arial"/>
                <a:cs typeface="Arial"/>
              </a:rPr>
              <a:t>=</a:t>
            </a:r>
            <a:r>
              <a:rPr sz="2001" spc="176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001" spc="-64" dirty="0">
                <a:solidFill>
                  <a:srgbClr val="5E5E5E"/>
                </a:solidFill>
                <a:latin typeface="Arial"/>
                <a:cs typeface="Arial"/>
              </a:rPr>
              <a:t>|C|</a:t>
            </a:r>
            <a:endParaRPr sz="200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00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206" y="1519502"/>
            <a:ext cx="10459124" cy="149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166" marR="742788" indent="-266464">
              <a:lnSpc>
                <a:spcPct val="102800"/>
              </a:lnSpc>
              <a:buFont typeface="Tahoma"/>
              <a:buChar char="‣"/>
              <a:tabLst>
                <a:tab pos="274551" algn="l"/>
              </a:tabLst>
            </a:pPr>
            <a:r>
              <a:rPr sz="2153" spc="36" dirty="0">
                <a:latin typeface="Arial"/>
                <a:cs typeface="Arial"/>
              </a:rPr>
              <a:t>Implemented Multi-Collide-GCM </a:t>
            </a:r>
            <a:r>
              <a:rPr sz="2153" spc="-3" dirty="0">
                <a:latin typeface="Arial"/>
                <a:cs typeface="Arial"/>
              </a:rPr>
              <a:t>using </a:t>
            </a:r>
            <a:r>
              <a:rPr sz="2153" spc="-9" dirty="0">
                <a:latin typeface="Arial"/>
                <a:cs typeface="Arial"/>
              </a:rPr>
              <a:t>SageMath </a:t>
            </a:r>
            <a:r>
              <a:rPr sz="2153" spc="9" dirty="0">
                <a:latin typeface="Arial"/>
                <a:cs typeface="Arial"/>
              </a:rPr>
              <a:t>and </a:t>
            </a:r>
            <a:r>
              <a:rPr sz="2153" spc="21" dirty="0">
                <a:latin typeface="Arial"/>
                <a:cs typeface="Arial"/>
              </a:rPr>
              <a:t>Magma</a:t>
            </a:r>
            <a:r>
              <a:rPr sz="2153" spc="-49" dirty="0">
                <a:latin typeface="Arial"/>
                <a:cs typeface="Arial"/>
              </a:rPr>
              <a:t> </a:t>
            </a:r>
            <a:r>
              <a:rPr sz="2153" spc="30" dirty="0">
                <a:latin typeface="Arial"/>
                <a:cs typeface="Arial"/>
              </a:rPr>
              <a:t>computational  </a:t>
            </a:r>
            <a:r>
              <a:rPr sz="2153" spc="12" dirty="0">
                <a:latin typeface="Arial"/>
                <a:cs typeface="Arial"/>
              </a:rPr>
              <a:t>algebra</a:t>
            </a:r>
            <a:r>
              <a:rPr sz="2153" spc="-39" dirty="0">
                <a:latin typeface="Arial"/>
                <a:cs typeface="Arial"/>
              </a:rPr>
              <a:t> </a:t>
            </a:r>
            <a:r>
              <a:rPr sz="2153" spc="-36" dirty="0">
                <a:latin typeface="Arial"/>
                <a:cs typeface="Arial"/>
              </a:rPr>
              <a:t>system</a:t>
            </a:r>
            <a:endParaRPr sz="2153">
              <a:latin typeface="Arial"/>
              <a:cs typeface="Arial"/>
            </a:endParaRPr>
          </a:p>
          <a:p>
            <a:pPr marL="274166" marR="3081" indent="-266464">
              <a:lnSpc>
                <a:spcPct val="102800"/>
              </a:lnSpc>
              <a:spcBef>
                <a:spcPts val="998"/>
              </a:spcBef>
              <a:buFont typeface="Tahoma"/>
              <a:buChar char="‣"/>
              <a:tabLst>
                <a:tab pos="274551" algn="l"/>
              </a:tabLst>
            </a:pPr>
            <a:r>
              <a:rPr sz="2153" spc="21" dirty="0">
                <a:latin typeface="Arial"/>
                <a:cs typeface="Arial"/>
              </a:rPr>
              <a:t>Timing </a:t>
            </a:r>
            <a:r>
              <a:rPr sz="2153" spc="6" dirty="0">
                <a:latin typeface="Arial"/>
                <a:cs typeface="Arial"/>
              </a:rPr>
              <a:t>experiments </a:t>
            </a:r>
            <a:r>
              <a:rPr sz="2153" spc="45" dirty="0">
                <a:latin typeface="Arial"/>
                <a:cs typeface="Arial"/>
              </a:rPr>
              <a:t>performed </a:t>
            </a:r>
            <a:r>
              <a:rPr sz="2153" spc="36" dirty="0">
                <a:latin typeface="Arial"/>
                <a:cs typeface="Arial"/>
              </a:rPr>
              <a:t>on </a:t>
            </a:r>
            <a:r>
              <a:rPr sz="2153" spc="30" dirty="0">
                <a:latin typeface="Arial"/>
                <a:cs typeface="Arial"/>
              </a:rPr>
              <a:t>desktop </a:t>
            </a:r>
            <a:r>
              <a:rPr sz="2153" spc="36" dirty="0">
                <a:latin typeface="Arial"/>
                <a:cs typeface="Arial"/>
              </a:rPr>
              <a:t>with </a:t>
            </a:r>
            <a:r>
              <a:rPr sz="2153" spc="21" dirty="0">
                <a:latin typeface="Arial"/>
                <a:cs typeface="Arial"/>
              </a:rPr>
              <a:t>Intel </a:t>
            </a:r>
            <a:r>
              <a:rPr sz="2153" spc="-3" dirty="0">
                <a:latin typeface="Arial"/>
                <a:cs typeface="Arial"/>
              </a:rPr>
              <a:t>Core </a:t>
            </a:r>
            <a:r>
              <a:rPr sz="2153" spc="15" dirty="0">
                <a:latin typeface="Arial"/>
                <a:cs typeface="Arial"/>
              </a:rPr>
              <a:t>i9 </a:t>
            </a:r>
            <a:r>
              <a:rPr sz="2153" spc="-18" dirty="0">
                <a:latin typeface="Arial"/>
                <a:cs typeface="Arial"/>
              </a:rPr>
              <a:t>processor </a:t>
            </a:r>
            <a:r>
              <a:rPr sz="2153" spc="9" dirty="0">
                <a:latin typeface="Arial"/>
                <a:cs typeface="Arial"/>
              </a:rPr>
              <a:t>and </a:t>
            </a:r>
            <a:r>
              <a:rPr sz="2153" spc="-3" dirty="0">
                <a:latin typeface="Arial"/>
                <a:cs typeface="Arial"/>
              </a:rPr>
              <a:t>128</a:t>
            </a:r>
            <a:r>
              <a:rPr sz="2153" spc="-185" dirty="0">
                <a:latin typeface="Arial"/>
                <a:cs typeface="Arial"/>
              </a:rPr>
              <a:t> </a:t>
            </a:r>
            <a:r>
              <a:rPr sz="2153" spc="-42" dirty="0">
                <a:latin typeface="Arial"/>
                <a:cs typeface="Arial"/>
              </a:rPr>
              <a:t>GB  </a:t>
            </a:r>
            <a:r>
              <a:rPr sz="2153" spc="-30" dirty="0">
                <a:latin typeface="Arial"/>
                <a:cs typeface="Arial"/>
              </a:rPr>
              <a:t>RAM, </a:t>
            </a:r>
            <a:r>
              <a:rPr sz="2153" spc="18" dirty="0">
                <a:latin typeface="Arial"/>
                <a:cs typeface="Arial"/>
              </a:rPr>
              <a:t>running </a:t>
            </a:r>
            <a:r>
              <a:rPr sz="2153" spc="-27" dirty="0">
                <a:latin typeface="Arial"/>
                <a:cs typeface="Arial"/>
              </a:rPr>
              <a:t>Linux</a:t>
            </a:r>
            <a:r>
              <a:rPr sz="2153" spc="-30" dirty="0">
                <a:latin typeface="Arial"/>
                <a:cs typeface="Arial"/>
              </a:rPr>
              <a:t> </a:t>
            </a:r>
            <a:r>
              <a:rPr sz="2153" spc="-9" dirty="0">
                <a:latin typeface="Arial"/>
                <a:cs typeface="Arial"/>
              </a:rPr>
              <a:t>x86-64</a:t>
            </a:r>
            <a:endParaRPr sz="215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5050" y="3314468"/>
            <a:ext cx="852533" cy="591074"/>
          </a:xfrm>
          <a:custGeom>
            <a:avLst/>
            <a:gdLst/>
            <a:ahLst/>
            <a:cxnLst/>
            <a:rect l="l" t="t" r="r" b="b"/>
            <a:pathLst>
              <a:path w="1405890" h="974725">
                <a:moveTo>
                  <a:pt x="0" y="0"/>
                </a:moveTo>
                <a:lnTo>
                  <a:pt x="1405820" y="0"/>
                </a:lnTo>
                <a:lnTo>
                  <a:pt x="1405820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097540" y="3314468"/>
            <a:ext cx="1640375" cy="591074"/>
          </a:xfrm>
          <a:custGeom>
            <a:avLst/>
            <a:gdLst/>
            <a:ahLst/>
            <a:cxnLst/>
            <a:rect l="l" t="t" r="r" b="b"/>
            <a:pathLst>
              <a:path w="2705100" h="974725">
                <a:moveTo>
                  <a:pt x="0" y="0"/>
                </a:moveTo>
                <a:lnTo>
                  <a:pt x="2704832" y="0"/>
                </a:lnTo>
                <a:lnTo>
                  <a:pt x="2704832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737753" y="3314468"/>
            <a:ext cx="1615731" cy="591074"/>
          </a:xfrm>
          <a:custGeom>
            <a:avLst/>
            <a:gdLst/>
            <a:ahLst/>
            <a:cxnLst/>
            <a:rect l="l" t="t" r="r" b="b"/>
            <a:pathLst>
              <a:path w="2664459" h="974725">
                <a:moveTo>
                  <a:pt x="0" y="0"/>
                </a:moveTo>
                <a:lnTo>
                  <a:pt x="2663989" y="0"/>
                </a:lnTo>
                <a:lnTo>
                  <a:pt x="2663989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3245050" y="3143430"/>
            <a:ext cx="4108254" cy="117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661" marR="460922" indent="7316">
              <a:lnSpc>
                <a:spcPct val="243200"/>
              </a:lnSpc>
              <a:tabLst>
                <a:tab pos="1318459" algn="l"/>
                <a:tab pos="1474795" algn="l"/>
                <a:tab pos="2958062" algn="l"/>
                <a:tab pos="3187175" algn="l"/>
              </a:tabLst>
            </a:pPr>
            <a:r>
              <a:rPr sz="1577" i="1" spc="-21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2365" spc="-4" baseline="2136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365" spc="27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65" spc="-109" baseline="2136" dirty="0">
                <a:solidFill>
                  <a:srgbClr val="FFFFFF"/>
                </a:solidFill>
                <a:latin typeface="Arial"/>
                <a:cs typeface="Arial"/>
              </a:rPr>
              <a:t>(s)	</a:t>
            </a:r>
            <a:r>
              <a:rPr sz="2365" spc="-18" baseline="2136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2365" spc="-77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65" spc="-91" baseline="2136" dirty="0">
                <a:solidFill>
                  <a:srgbClr val="FFFFFF"/>
                </a:solidFill>
                <a:latin typeface="Arial"/>
                <a:cs typeface="Arial"/>
              </a:rPr>
              <a:t>(B) </a:t>
            </a:r>
            <a:r>
              <a:rPr sz="2365" spc="-59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		</a:t>
            </a:r>
            <a:r>
              <a:rPr sz="1577" spc="9" dirty="0">
                <a:latin typeface="Arial"/>
                <a:cs typeface="Arial"/>
              </a:rPr>
              <a:t>0.18		</a:t>
            </a:r>
            <a:r>
              <a:rPr sz="1577" spc="12" dirty="0">
                <a:latin typeface="Arial"/>
                <a:cs typeface="Arial"/>
              </a:rPr>
              <a:t>48</a:t>
            </a:r>
            <a:endParaRPr sz="1577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5050" y="3905190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3245050" y="4495913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708467"/>
              </p:ext>
            </p:extLst>
          </p:nvPr>
        </p:nvGraphicFramePr>
        <p:xfrm>
          <a:off x="3245049" y="4696805"/>
          <a:ext cx="5712684" cy="14231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30">
                <a:tc>
                  <a:txBody>
                    <a:bodyPr/>
                    <a:lstStyle/>
                    <a:p>
                      <a:pPr marL="485140">
                        <a:lnSpc>
                          <a:spcPts val="2675"/>
                        </a:lnSpc>
                        <a:tabLst>
                          <a:tab pos="2524760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6.6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ts val="2675"/>
                        </a:lnSpc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16,400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23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2120"/>
                        </a:spcBef>
                        <a:tabLst>
                          <a:tab pos="2571750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12	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65,552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84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2120"/>
                        </a:spcBef>
                        <a:tabLst>
                          <a:tab pos="2338705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16	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1,820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1,048,592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245050" y="3314467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3245050" y="6268081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2449368" y="4895125"/>
            <a:ext cx="902892" cy="60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/>
          <p:nvPr/>
        </p:nvSpPr>
        <p:spPr>
          <a:xfrm>
            <a:off x="872222" y="4029459"/>
            <a:ext cx="2251857" cy="7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999"/>
              </a:lnSpc>
            </a:pPr>
            <a:r>
              <a:rPr sz="1486" spc="-3" dirty="0">
                <a:latin typeface="Arial"/>
                <a:cs typeface="Arial"/>
              </a:rPr>
              <a:t>We </a:t>
            </a:r>
            <a:r>
              <a:rPr sz="1486" spc="-6" dirty="0">
                <a:latin typeface="Arial"/>
                <a:cs typeface="Arial"/>
              </a:rPr>
              <a:t>make </a:t>
            </a:r>
            <a:r>
              <a:rPr sz="1486" spc="-49" dirty="0">
                <a:latin typeface="Arial"/>
                <a:cs typeface="Arial"/>
              </a:rPr>
              <a:t>a </a:t>
            </a:r>
            <a:r>
              <a:rPr sz="1486" spc="27" dirty="0">
                <a:latin typeface="Arial"/>
                <a:cs typeface="Arial"/>
              </a:rPr>
              <a:t>ciphertext </a:t>
            </a:r>
            <a:r>
              <a:rPr sz="1486" spc="30" dirty="0">
                <a:latin typeface="Arial"/>
                <a:cs typeface="Arial"/>
              </a:rPr>
              <a:t>that  </a:t>
            </a:r>
            <a:r>
              <a:rPr sz="1486" spc="15" dirty="0">
                <a:latin typeface="Arial"/>
                <a:cs typeface="Arial"/>
              </a:rPr>
              <a:t>decrypts </a:t>
            </a:r>
            <a:r>
              <a:rPr sz="1486" spc="21" dirty="0">
                <a:latin typeface="Arial"/>
                <a:cs typeface="Arial"/>
              </a:rPr>
              <a:t>under </a:t>
            </a:r>
            <a:r>
              <a:rPr sz="1486" spc="130" dirty="0">
                <a:latin typeface="Arial"/>
                <a:cs typeface="Arial"/>
              </a:rPr>
              <a:t>&gt; </a:t>
            </a:r>
            <a:r>
              <a:rPr sz="1486" spc="6" dirty="0">
                <a:latin typeface="Arial"/>
                <a:cs typeface="Arial"/>
              </a:rPr>
              <a:t>4000  </a:t>
            </a:r>
            <a:r>
              <a:rPr sz="1486" spc="-36" dirty="0">
                <a:latin typeface="Arial"/>
                <a:cs typeface="Arial"/>
              </a:rPr>
              <a:t>keys </a:t>
            </a:r>
            <a:r>
              <a:rPr sz="1486" spc="18" dirty="0">
                <a:latin typeface="Arial"/>
                <a:cs typeface="Arial"/>
              </a:rPr>
              <a:t>in </a:t>
            </a:r>
            <a:r>
              <a:rPr sz="1486" spc="130" dirty="0">
                <a:latin typeface="Arial"/>
                <a:cs typeface="Arial"/>
              </a:rPr>
              <a:t>&lt; </a:t>
            </a:r>
            <a:r>
              <a:rPr sz="1486" spc="6" dirty="0">
                <a:latin typeface="Arial"/>
                <a:cs typeface="Arial"/>
              </a:rPr>
              <a:t>30</a:t>
            </a:r>
            <a:r>
              <a:rPr sz="1486" spc="-130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seconds!</a:t>
            </a:r>
            <a:endParaRPr sz="1486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75</a:t>
            </a:fld>
            <a:endParaRPr spc="3"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08713" y="350396"/>
            <a:ext cx="9803687" cy="5458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3547" spc="-85" dirty="0"/>
              <a:t>Computing </a:t>
            </a:r>
            <a:r>
              <a:rPr sz="3547" spc="-115" dirty="0"/>
              <a:t>Key </a:t>
            </a:r>
            <a:r>
              <a:rPr sz="3547" spc="-143" dirty="0"/>
              <a:t>Multi-Collisions:</a:t>
            </a:r>
            <a:r>
              <a:rPr sz="3547" spc="-24" dirty="0"/>
              <a:t> </a:t>
            </a:r>
            <a:r>
              <a:rPr sz="3547" spc="-130" dirty="0"/>
              <a:t>AES-GCM</a:t>
            </a:r>
            <a:endParaRPr sz="3547"/>
          </a:p>
        </p:txBody>
      </p:sp>
    </p:spTree>
    <p:extLst>
      <p:ext uri="{BB962C8B-B14F-4D97-AF65-F5344CB8AC3E}">
        <p14:creationId xmlns:p14="http://schemas.microsoft.com/office/powerpoint/2010/main" val="12288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206" y="1519502"/>
            <a:ext cx="10459124" cy="149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166" marR="742788" indent="-266464">
              <a:lnSpc>
                <a:spcPct val="102800"/>
              </a:lnSpc>
              <a:buFont typeface="Tahoma"/>
              <a:buChar char="‣"/>
              <a:tabLst>
                <a:tab pos="274551" algn="l"/>
              </a:tabLst>
            </a:pPr>
            <a:r>
              <a:rPr sz="2153" spc="36" dirty="0">
                <a:latin typeface="Arial"/>
                <a:cs typeface="Arial"/>
              </a:rPr>
              <a:t>Implemented Multi-Collide-GCM </a:t>
            </a:r>
            <a:r>
              <a:rPr sz="2153" spc="-3" dirty="0">
                <a:latin typeface="Arial"/>
                <a:cs typeface="Arial"/>
              </a:rPr>
              <a:t>using </a:t>
            </a:r>
            <a:r>
              <a:rPr sz="2153" spc="-9" dirty="0">
                <a:latin typeface="Arial"/>
                <a:cs typeface="Arial"/>
              </a:rPr>
              <a:t>SageMath </a:t>
            </a:r>
            <a:r>
              <a:rPr sz="2153" spc="9" dirty="0">
                <a:latin typeface="Arial"/>
                <a:cs typeface="Arial"/>
              </a:rPr>
              <a:t>and </a:t>
            </a:r>
            <a:r>
              <a:rPr sz="2153" spc="21" dirty="0">
                <a:latin typeface="Arial"/>
                <a:cs typeface="Arial"/>
              </a:rPr>
              <a:t>Magma</a:t>
            </a:r>
            <a:r>
              <a:rPr sz="2153" spc="-49" dirty="0">
                <a:latin typeface="Arial"/>
                <a:cs typeface="Arial"/>
              </a:rPr>
              <a:t> </a:t>
            </a:r>
            <a:r>
              <a:rPr sz="2153" spc="30" dirty="0">
                <a:latin typeface="Arial"/>
                <a:cs typeface="Arial"/>
              </a:rPr>
              <a:t>computational  </a:t>
            </a:r>
            <a:r>
              <a:rPr sz="2153" spc="12" dirty="0">
                <a:latin typeface="Arial"/>
                <a:cs typeface="Arial"/>
              </a:rPr>
              <a:t>algebra</a:t>
            </a:r>
            <a:r>
              <a:rPr sz="2153" spc="-39" dirty="0">
                <a:latin typeface="Arial"/>
                <a:cs typeface="Arial"/>
              </a:rPr>
              <a:t> </a:t>
            </a:r>
            <a:r>
              <a:rPr sz="2153" spc="-36" dirty="0">
                <a:latin typeface="Arial"/>
                <a:cs typeface="Arial"/>
              </a:rPr>
              <a:t>system</a:t>
            </a:r>
            <a:endParaRPr sz="2153">
              <a:latin typeface="Arial"/>
              <a:cs typeface="Arial"/>
            </a:endParaRPr>
          </a:p>
          <a:p>
            <a:pPr marL="274166" marR="3081" indent="-266464">
              <a:lnSpc>
                <a:spcPct val="102800"/>
              </a:lnSpc>
              <a:spcBef>
                <a:spcPts val="998"/>
              </a:spcBef>
              <a:buFont typeface="Tahoma"/>
              <a:buChar char="‣"/>
              <a:tabLst>
                <a:tab pos="274551" algn="l"/>
              </a:tabLst>
            </a:pPr>
            <a:r>
              <a:rPr sz="2153" spc="21" dirty="0">
                <a:latin typeface="Arial"/>
                <a:cs typeface="Arial"/>
              </a:rPr>
              <a:t>Timing </a:t>
            </a:r>
            <a:r>
              <a:rPr sz="2153" spc="6" dirty="0">
                <a:latin typeface="Arial"/>
                <a:cs typeface="Arial"/>
              </a:rPr>
              <a:t>experiments </a:t>
            </a:r>
            <a:r>
              <a:rPr sz="2153" spc="45" dirty="0">
                <a:latin typeface="Arial"/>
                <a:cs typeface="Arial"/>
              </a:rPr>
              <a:t>performed </a:t>
            </a:r>
            <a:r>
              <a:rPr sz="2153" spc="36" dirty="0">
                <a:latin typeface="Arial"/>
                <a:cs typeface="Arial"/>
              </a:rPr>
              <a:t>on </a:t>
            </a:r>
            <a:r>
              <a:rPr sz="2153" spc="30" dirty="0">
                <a:latin typeface="Arial"/>
                <a:cs typeface="Arial"/>
              </a:rPr>
              <a:t>desktop </a:t>
            </a:r>
            <a:r>
              <a:rPr sz="2153" spc="36" dirty="0">
                <a:latin typeface="Arial"/>
                <a:cs typeface="Arial"/>
              </a:rPr>
              <a:t>with </a:t>
            </a:r>
            <a:r>
              <a:rPr sz="2153" spc="21" dirty="0">
                <a:latin typeface="Arial"/>
                <a:cs typeface="Arial"/>
              </a:rPr>
              <a:t>Intel </a:t>
            </a:r>
            <a:r>
              <a:rPr sz="2153" spc="-3" dirty="0">
                <a:latin typeface="Arial"/>
                <a:cs typeface="Arial"/>
              </a:rPr>
              <a:t>Core </a:t>
            </a:r>
            <a:r>
              <a:rPr sz="2153" spc="15" dirty="0">
                <a:latin typeface="Arial"/>
                <a:cs typeface="Arial"/>
              </a:rPr>
              <a:t>i9 </a:t>
            </a:r>
            <a:r>
              <a:rPr sz="2153" spc="-18" dirty="0">
                <a:latin typeface="Arial"/>
                <a:cs typeface="Arial"/>
              </a:rPr>
              <a:t>processor </a:t>
            </a:r>
            <a:r>
              <a:rPr sz="2153" spc="9" dirty="0">
                <a:latin typeface="Arial"/>
                <a:cs typeface="Arial"/>
              </a:rPr>
              <a:t>and </a:t>
            </a:r>
            <a:r>
              <a:rPr sz="2153" spc="-3" dirty="0">
                <a:latin typeface="Arial"/>
                <a:cs typeface="Arial"/>
              </a:rPr>
              <a:t>128</a:t>
            </a:r>
            <a:r>
              <a:rPr sz="2153" spc="-185" dirty="0">
                <a:latin typeface="Arial"/>
                <a:cs typeface="Arial"/>
              </a:rPr>
              <a:t> </a:t>
            </a:r>
            <a:r>
              <a:rPr sz="2153" spc="-42" dirty="0">
                <a:latin typeface="Arial"/>
                <a:cs typeface="Arial"/>
              </a:rPr>
              <a:t>GB  </a:t>
            </a:r>
            <a:r>
              <a:rPr sz="2153" spc="-30" dirty="0">
                <a:latin typeface="Arial"/>
                <a:cs typeface="Arial"/>
              </a:rPr>
              <a:t>RAM, </a:t>
            </a:r>
            <a:r>
              <a:rPr sz="2153" spc="18" dirty="0">
                <a:latin typeface="Arial"/>
                <a:cs typeface="Arial"/>
              </a:rPr>
              <a:t>running </a:t>
            </a:r>
            <a:r>
              <a:rPr sz="2153" spc="-27" dirty="0">
                <a:latin typeface="Arial"/>
                <a:cs typeface="Arial"/>
              </a:rPr>
              <a:t>Linux</a:t>
            </a:r>
            <a:r>
              <a:rPr sz="2153" spc="-30" dirty="0">
                <a:latin typeface="Arial"/>
                <a:cs typeface="Arial"/>
              </a:rPr>
              <a:t> </a:t>
            </a:r>
            <a:r>
              <a:rPr sz="2153" spc="-9" dirty="0">
                <a:latin typeface="Arial"/>
                <a:cs typeface="Arial"/>
              </a:rPr>
              <a:t>x86-64</a:t>
            </a:r>
            <a:endParaRPr sz="2153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5050" y="3314468"/>
            <a:ext cx="852533" cy="591074"/>
          </a:xfrm>
          <a:custGeom>
            <a:avLst/>
            <a:gdLst/>
            <a:ahLst/>
            <a:cxnLst/>
            <a:rect l="l" t="t" r="r" b="b"/>
            <a:pathLst>
              <a:path w="1405890" h="974725">
                <a:moveTo>
                  <a:pt x="0" y="0"/>
                </a:moveTo>
                <a:lnTo>
                  <a:pt x="1405820" y="0"/>
                </a:lnTo>
                <a:lnTo>
                  <a:pt x="1405820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097540" y="3314468"/>
            <a:ext cx="1640375" cy="591074"/>
          </a:xfrm>
          <a:custGeom>
            <a:avLst/>
            <a:gdLst/>
            <a:ahLst/>
            <a:cxnLst/>
            <a:rect l="l" t="t" r="r" b="b"/>
            <a:pathLst>
              <a:path w="2705100" h="974725">
                <a:moveTo>
                  <a:pt x="0" y="0"/>
                </a:moveTo>
                <a:lnTo>
                  <a:pt x="2704832" y="0"/>
                </a:lnTo>
                <a:lnTo>
                  <a:pt x="2704832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737753" y="3314468"/>
            <a:ext cx="1615731" cy="591074"/>
          </a:xfrm>
          <a:custGeom>
            <a:avLst/>
            <a:gdLst/>
            <a:ahLst/>
            <a:cxnLst/>
            <a:rect l="l" t="t" r="r" b="b"/>
            <a:pathLst>
              <a:path w="2664459" h="974725">
                <a:moveTo>
                  <a:pt x="0" y="0"/>
                </a:moveTo>
                <a:lnTo>
                  <a:pt x="2663989" y="0"/>
                </a:lnTo>
                <a:lnTo>
                  <a:pt x="2663989" y="974145"/>
                </a:lnTo>
                <a:lnTo>
                  <a:pt x="0" y="974145"/>
                </a:lnTo>
                <a:lnTo>
                  <a:pt x="0" y="0"/>
                </a:lnTo>
                <a:close/>
              </a:path>
            </a:pathLst>
          </a:custGeom>
          <a:solidFill>
            <a:srgbClr val="0076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3245050" y="3143430"/>
            <a:ext cx="4108254" cy="117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661" marR="460922" indent="7316">
              <a:lnSpc>
                <a:spcPct val="243200"/>
              </a:lnSpc>
              <a:tabLst>
                <a:tab pos="1318459" algn="l"/>
                <a:tab pos="1474795" algn="l"/>
                <a:tab pos="2958062" algn="l"/>
                <a:tab pos="3187175" algn="l"/>
              </a:tabLst>
            </a:pPr>
            <a:r>
              <a:rPr sz="1577" i="1" spc="-21" dirty="0">
                <a:solidFill>
                  <a:srgbClr val="FFFFFF"/>
                </a:solidFill>
                <a:latin typeface="Arial"/>
                <a:cs typeface="Arial"/>
              </a:rPr>
              <a:t>k	</a:t>
            </a:r>
            <a:r>
              <a:rPr sz="2365" spc="-4" baseline="2136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2365" spc="27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65" spc="-109" baseline="2136" dirty="0">
                <a:solidFill>
                  <a:srgbClr val="FFFFFF"/>
                </a:solidFill>
                <a:latin typeface="Arial"/>
                <a:cs typeface="Arial"/>
              </a:rPr>
              <a:t>(s)	</a:t>
            </a:r>
            <a:r>
              <a:rPr sz="2365" spc="-18" baseline="2136" dirty="0">
                <a:solidFill>
                  <a:srgbClr val="FFFFFF"/>
                </a:solidFill>
                <a:latin typeface="Arial"/>
                <a:cs typeface="Arial"/>
              </a:rPr>
              <a:t>Size</a:t>
            </a:r>
            <a:r>
              <a:rPr sz="2365" spc="-77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65" spc="-91" baseline="2136" dirty="0">
                <a:solidFill>
                  <a:srgbClr val="FFFFFF"/>
                </a:solidFill>
                <a:latin typeface="Arial"/>
                <a:cs typeface="Arial"/>
              </a:rPr>
              <a:t>(B) </a:t>
            </a:r>
            <a:r>
              <a:rPr sz="2365" spc="-59" baseline="213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77" spc="12" dirty="0">
                <a:latin typeface="Arial"/>
                <a:cs typeface="Arial"/>
              </a:rPr>
              <a:t>2		</a:t>
            </a:r>
            <a:r>
              <a:rPr sz="1577" spc="9" dirty="0">
                <a:latin typeface="Arial"/>
                <a:cs typeface="Arial"/>
              </a:rPr>
              <a:t>0.18		</a:t>
            </a:r>
            <a:r>
              <a:rPr sz="1577" spc="12" dirty="0">
                <a:latin typeface="Arial"/>
                <a:cs typeface="Arial"/>
              </a:rPr>
              <a:t>48</a:t>
            </a:r>
            <a:endParaRPr sz="157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5050" y="3905190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3245050" y="4495913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45050" y="4696805"/>
          <a:ext cx="4108146" cy="232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30">
                <a:tc>
                  <a:txBody>
                    <a:bodyPr/>
                    <a:lstStyle/>
                    <a:p>
                      <a:pPr marL="485140">
                        <a:lnSpc>
                          <a:spcPts val="2675"/>
                        </a:lnSpc>
                        <a:tabLst>
                          <a:tab pos="2524760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10	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6.6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ts val="2675"/>
                        </a:lnSpc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16,400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23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2120"/>
                        </a:spcBef>
                        <a:tabLst>
                          <a:tab pos="2571750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12	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29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65,552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  <a:lnB w="10470">
                      <a:solidFill>
                        <a:srgbClr val="5367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84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2120"/>
                        </a:spcBef>
                        <a:tabLst>
                          <a:tab pos="2338705" algn="l"/>
                        </a:tabLst>
                      </a:pPr>
                      <a:r>
                        <a:rPr sz="1600" spc="1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5" baseline="20634" dirty="0">
                          <a:latin typeface="Arial"/>
                          <a:cs typeface="Arial"/>
                        </a:rPr>
                        <a:t>16	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1,820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720" algn="ctr">
                        <a:lnSpc>
                          <a:spcPct val="100000"/>
                        </a:lnSpc>
                        <a:spcBef>
                          <a:spcPts val="2120"/>
                        </a:spcBef>
                      </a:pPr>
                      <a:r>
                        <a:rPr sz="1600" spc="15" dirty="0">
                          <a:latin typeface="Arial"/>
                          <a:cs typeface="Arial"/>
                        </a:rPr>
                        <a:t>1,048,592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0470">
                      <a:solidFill>
                        <a:srgbClr val="5367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245050" y="3314467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53677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3245050" y="6268081"/>
            <a:ext cx="4108254" cy="0"/>
          </a:xfrm>
          <a:custGeom>
            <a:avLst/>
            <a:gdLst/>
            <a:ahLst/>
            <a:cxnLst/>
            <a:rect l="l" t="t" r="r" b="b"/>
            <a:pathLst>
              <a:path w="6774815">
                <a:moveTo>
                  <a:pt x="0" y="0"/>
                </a:moveTo>
                <a:lnTo>
                  <a:pt x="6774637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 txBox="1"/>
          <p:nvPr/>
        </p:nvSpPr>
        <p:spPr>
          <a:xfrm>
            <a:off x="7960400" y="3203166"/>
            <a:ext cx="3463271" cy="2118618"/>
          </a:xfrm>
          <a:prstGeom prst="rect">
            <a:avLst/>
          </a:prstGeom>
          <a:solidFill>
            <a:srgbClr val="004D7F"/>
          </a:solidFill>
          <a:ln w="41883">
            <a:solidFill>
              <a:srgbClr val="000000"/>
            </a:solidFill>
          </a:ln>
        </p:spPr>
        <p:txBody>
          <a:bodyPr vert="horz" wrap="square" lIns="0" tIns="2310" rIns="0" bIns="0" rtlCol="0">
            <a:spAutoFit/>
          </a:bodyPr>
          <a:lstStyle/>
          <a:p>
            <a:pPr marL="25029" marR="50828">
              <a:lnSpc>
                <a:spcPts val="2747"/>
              </a:lnSpc>
              <a:spcBef>
                <a:spcPts val="18"/>
              </a:spcBef>
            </a:pPr>
            <a:r>
              <a:rPr sz="2001" spc="-24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001" spc="-33" dirty="0">
                <a:solidFill>
                  <a:srgbClr val="FFFFFF"/>
                </a:solidFill>
                <a:latin typeface="Arial"/>
                <a:cs typeface="Arial"/>
              </a:rPr>
              <a:t>exists </a:t>
            </a:r>
            <a:r>
              <a:rPr sz="2001" spc="-39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001" spc="33" dirty="0">
                <a:solidFill>
                  <a:srgbClr val="FFFFFF"/>
                </a:solidFill>
                <a:latin typeface="Arial"/>
                <a:cs typeface="Arial"/>
              </a:rPr>
              <a:t>algorithm that  </a:t>
            </a:r>
            <a:r>
              <a:rPr sz="2001" spc="6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2001" spc="-4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1" spc="27" dirty="0">
                <a:solidFill>
                  <a:srgbClr val="FFFFFF"/>
                </a:solidFill>
                <a:latin typeface="Arial"/>
                <a:cs typeface="Arial"/>
              </a:rPr>
              <a:t>polynomial</a:t>
            </a:r>
            <a:endParaRPr sz="2001">
              <a:latin typeface="Arial"/>
              <a:cs typeface="Arial"/>
            </a:endParaRPr>
          </a:p>
          <a:p>
            <a:pPr marL="25029">
              <a:spcBef>
                <a:spcPts val="185"/>
              </a:spcBef>
            </a:pPr>
            <a:r>
              <a:rPr sz="2001" spc="36" dirty="0">
                <a:solidFill>
                  <a:srgbClr val="FFFFFF"/>
                </a:solidFill>
                <a:latin typeface="Arial"/>
                <a:cs typeface="Arial"/>
              </a:rPr>
              <a:t>interpolation </a:t>
            </a:r>
            <a:r>
              <a:rPr sz="2001" spc="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183" spc="-167" dirty="0">
                <a:solidFill>
                  <a:srgbClr val="FFFFFF"/>
                </a:solidFill>
                <a:latin typeface="Lucida Sans Unicode"/>
                <a:cs typeface="Lucida Sans Unicode"/>
              </a:rPr>
              <a:t>𝒪</a:t>
            </a:r>
            <a:r>
              <a:rPr sz="2001" spc="-149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1" i="1" spc="-39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2001" spc="69" dirty="0">
                <a:solidFill>
                  <a:srgbClr val="FFFFFF"/>
                </a:solidFill>
                <a:latin typeface="Arial"/>
                <a:cs typeface="Arial"/>
              </a:rPr>
              <a:t>log</a:t>
            </a:r>
            <a:r>
              <a:rPr sz="2001" spc="-4" baseline="2020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1" i="1" spc="-3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1" spc="-149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1">
              <a:latin typeface="Arial"/>
              <a:cs typeface="Arial"/>
            </a:endParaRPr>
          </a:p>
          <a:p>
            <a:pPr marL="25029" marR="143628">
              <a:lnSpc>
                <a:spcPct val="114500"/>
              </a:lnSpc>
              <a:spcBef>
                <a:spcPts val="30"/>
              </a:spcBef>
            </a:pPr>
            <a:r>
              <a:rPr sz="2001" spc="-3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2001" spc="-136" dirty="0">
                <a:solidFill>
                  <a:srgbClr val="FFFFFF"/>
                </a:solidFill>
                <a:latin typeface="Arial"/>
                <a:cs typeface="Arial"/>
              </a:rPr>
              <a:t>FFTs, </a:t>
            </a:r>
            <a:r>
              <a:rPr sz="2001" spc="-39" dirty="0">
                <a:solidFill>
                  <a:srgbClr val="FFFFFF"/>
                </a:solidFill>
                <a:latin typeface="Arial"/>
                <a:cs typeface="Arial"/>
              </a:rPr>
              <a:t>so it’s </a:t>
            </a:r>
            <a:r>
              <a:rPr sz="2001" spc="6" dirty="0">
                <a:solidFill>
                  <a:srgbClr val="FFFFFF"/>
                </a:solidFill>
                <a:latin typeface="Arial"/>
                <a:cs typeface="Arial"/>
              </a:rPr>
              <a:t>possible </a:t>
            </a:r>
            <a:r>
              <a:rPr sz="2001" spc="88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001" spc="-9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2001" spc="9" dirty="0">
                <a:solidFill>
                  <a:srgbClr val="FFFFFF"/>
                </a:solidFill>
                <a:latin typeface="Arial"/>
                <a:cs typeface="Arial"/>
              </a:rPr>
              <a:t>multi-collisions </a:t>
            </a:r>
            <a:r>
              <a:rPr sz="2001" spc="-3" dirty="0">
                <a:solidFill>
                  <a:srgbClr val="FFFFFF"/>
                </a:solidFill>
                <a:latin typeface="Arial"/>
                <a:cs typeface="Arial"/>
              </a:rPr>
              <a:t>much  </a:t>
            </a:r>
            <a:r>
              <a:rPr sz="2001" spc="-15" dirty="0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sz="2001" dirty="0">
                <a:solidFill>
                  <a:srgbClr val="CDCDCD"/>
                </a:solidFill>
                <a:latin typeface="Arial"/>
                <a:cs typeface="Arial"/>
              </a:rPr>
              <a:t>[BM</a:t>
            </a:r>
            <a:r>
              <a:rPr sz="2001" spc="-36" dirty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2001" spc="9" dirty="0">
                <a:solidFill>
                  <a:srgbClr val="CDCDCD"/>
                </a:solidFill>
                <a:latin typeface="Arial"/>
                <a:cs typeface="Arial"/>
              </a:rPr>
              <a:t>’74]</a:t>
            </a:r>
            <a:endParaRPr sz="2001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49368" y="4895125"/>
            <a:ext cx="902892" cy="60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872222" y="4029459"/>
            <a:ext cx="2251857" cy="78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4999"/>
              </a:lnSpc>
            </a:pPr>
            <a:r>
              <a:rPr sz="1486" spc="-3" dirty="0">
                <a:latin typeface="Arial"/>
                <a:cs typeface="Arial"/>
              </a:rPr>
              <a:t>We </a:t>
            </a:r>
            <a:r>
              <a:rPr sz="1486" spc="-6" dirty="0">
                <a:latin typeface="Arial"/>
                <a:cs typeface="Arial"/>
              </a:rPr>
              <a:t>make </a:t>
            </a:r>
            <a:r>
              <a:rPr sz="1486" spc="-49" dirty="0">
                <a:latin typeface="Arial"/>
                <a:cs typeface="Arial"/>
              </a:rPr>
              <a:t>a </a:t>
            </a:r>
            <a:r>
              <a:rPr sz="1486" spc="27" dirty="0">
                <a:latin typeface="Arial"/>
                <a:cs typeface="Arial"/>
              </a:rPr>
              <a:t>ciphertext </a:t>
            </a:r>
            <a:r>
              <a:rPr sz="1486" spc="30" dirty="0">
                <a:latin typeface="Arial"/>
                <a:cs typeface="Arial"/>
              </a:rPr>
              <a:t>that  </a:t>
            </a:r>
            <a:r>
              <a:rPr sz="1486" spc="15" dirty="0">
                <a:latin typeface="Arial"/>
                <a:cs typeface="Arial"/>
              </a:rPr>
              <a:t>decrypts </a:t>
            </a:r>
            <a:r>
              <a:rPr sz="1486" spc="21" dirty="0">
                <a:latin typeface="Arial"/>
                <a:cs typeface="Arial"/>
              </a:rPr>
              <a:t>under </a:t>
            </a:r>
            <a:r>
              <a:rPr sz="1486" spc="130" dirty="0">
                <a:latin typeface="Arial"/>
                <a:cs typeface="Arial"/>
              </a:rPr>
              <a:t>&gt; </a:t>
            </a:r>
            <a:r>
              <a:rPr sz="1486" spc="6" dirty="0">
                <a:latin typeface="Arial"/>
                <a:cs typeface="Arial"/>
              </a:rPr>
              <a:t>4000  </a:t>
            </a:r>
            <a:r>
              <a:rPr sz="1486" spc="-36" dirty="0">
                <a:latin typeface="Arial"/>
                <a:cs typeface="Arial"/>
              </a:rPr>
              <a:t>keys </a:t>
            </a:r>
            <a:r>
              <a:rPr sz="1486" spc="18" dirty="0">
                <a:latin typeface="Arial"/>
                <a:cs typeface="Arial"/>
              </a:rPr>
              <a:t>in </a:t>
            </a:r>
            <a:r>
              <a:rPr sz="1486" spc="130" dirty="0">
                <a:latin typeface="Arial"/>
                <a:cs typeface="Arial"/>
              </a:rPr>
              <a:t>&lt; </a:t>
            </a:r>
            <a:r>
              <a:rPr sz="1486" spc="6" dirty="0">
                <a:latin typeface="Arial"/>
                <a:cs typeface="Arial"/>
              </a:rPr>
              <a:t>30</a:t>
            </a:r>
            <a:r>
              <a:rPr sz="1486" spc="-130" dirty="0">
                <a:latin typeface="Arial"/>
                <a:cs typeface="Arial"/>
              </a:rPr>
              <a:t> </a:t>
            </a:r>
            <a:r>
              <a:rPr sz="1486" spc="-9" dirty="0">
                <a:latin typeface="Arial"/>
                <a:cs typeface="Arial"/>
              </a:rPr>
              <a:t>seconds!</a:t>
            </a:r>
            <a:endParaRPr sz="1486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76</a:t>
            </a:fld>
            <a:endParaRPr spc="3"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8713" y="77469"/>
            <a:ext cx="6376669" cy="109170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z="3547" spc="-85" dirty="0"/>
              <a:t>Computing </a:t>
            </a:r>
            <a:r>
              <a:rPr sz="3547" spc="-115" dirty="0"/>
              <a:t>Key </a:t>
            </a:r>
            <a:r>
              <a:rPr sz="3547" spc="-143" dirty="0"/>
              <a:t>Multi-Collisions:</a:t>
            </a:r>
            <a:r>
              <a:rPr sz="3547" spc="-24" dirty="0"/>
              <a:t> </a:t>
            </a:r>
            <a:r>
              <a:rPr sz="3547" spc="-130" dirty="0"/>
              <a:t>AES-GCM</a:t>
            </a:r>
            <a:endParaRPr sz="3547"/>
          </a:p>
        </p:txBody>
      </p:sp>
    </p:spTree>
    <p:extLst>
      <p:ext uri="{BB962C8B-B14F-4D97-AF65-F5344CB8AC3E}">
        <p14:creationId xmlns:p14="http://schemas.microsoft.com/office/powerpoint/2010/main" val="13580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332" y="563026"/>
            <a:ext cx="6954266" cy="592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3851" b="1" spc="-85" dirty="0">
                <a:latin typeface="Arial"/>
                <a:cs typeface="Arial"/>
              </a:rPr>
              <a:t>Computing </a:t>
            </a:r>
            <a:r>
              <a:rPr sz="3851" b="1" spc="-115" dirty="0">
                <a:latin typeface="Arial"/>
                <a:cs typeface="Arial"/>
              </a:rPr>
              <a:t>Key</a:t>
            </a:r>
            <a:r>
              <a:rPr sz="3851" b="1" spc="-85" dirty="0">
                <a:latin typeface="Arial"/>
                <a:cs typeface="Arial"/>
              </a:rPr>
              <a:t> </a:t>
            </a:r>
            <a:r>
              <a:rPr sz="3851" b="1" spc="-149" dirty="0">
                <a:latin typeface="Arial"/>
                <a:cs typeface="Arial"/>
              </a:rPr>
              <a:t>Multi-Collisions</a:t>
            </a:r>
            <a:endParaRPr sz="3851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842" y="1563532"/>
            <a:ext cx="3453644" cy="788549"/>
          </a:xfrm>
          <a:prstGeom prst="rect">
            <a:avLst/>
          </a:prstGeom>
          <a:solidFill>
            <a:srgbClr val="0076B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35">
              <a:latin typeface="Times New Roman"/>
              <a:cs typeface="Times New Roman"/>
            </a:endParaRPr>
          </a:p>
          <a:p>
            <a:pPr marL="217946"/>
            <a:r>
              <a:rPr sz="2789" spc="-36" dirty="0">
                <a:solidFill>
                  <a:srgbClr val="FFFFFF"/>
                </a:solidFill>
                <a:latin typeface="Arial"/>
                <a:cs typeface="Arial"/>
              </a:rPr>
              <a:t>XSalsa20/Poly1305</a:t>
            </a:r>
            <a:endParaRPr sz="2789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842" y="3222437"/>
            <a:ext cx="3453644" cy="1162895"/>
          </a:xfrm>
          <a:custGeom>
            <a:avLst/>
            <a:gdLst/>
            <a:ahLst/>
            <a:cxnLst/>
            <a:rect l="l" t="t" r="r" b="b"/>
            <a:pathLst>
              <a:path w="5695315" h="1917700">
                <a:moveTo>
                  <a:pt x="0" y="0"/>
                </a:moveTo>
                <a:lnTo>
                  <a:pt x="5694953" y="0"/>
                </a:lnTo>
                <a:lnTo>
                  <a:pt x="5694953" y="1917656"/>
                </a:lnTo>
                <a:lnTo>
                  <a:pt x="0" y="1917656"/>
                </a:lnTo>
                <a:lnTo>
                  <a:pt x="0" y="0"/>
                </a:lnTo>
                <a:close/>
              </a:path>
            </a:pathLst>
          </a:custGeom>
          <a:solidFill>
            <a:srgbClr val="B517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876564" y="3563481"/>
            <a:ext cx="3270353" cy="42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789" spc="-9" dirty="0">
                <a:solidFill>
                  <a:srgbClr val="FFFFFF"/>
                </a:solidFill>
                <a:latin typeface="Arial"/>
                <a:cs typeface="Arial"/>
              </a:rPr>
              <a:t>ChaCha20/Poly1305</a:t>
            </a:r>
            <a:endParaRPr sz="2789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42" y="4881341"/>
            <a:ext cx="3453644" cy="1162895"/>
          </a:xfrm>
          <a:custGeom>
            <a:avLst/>
            <a:gdLst/>
            <a:ahLst/>
            <a:cxnLst/>
            <a:rect l="l" t="t" r="r" b="b"/>
            <a:pathLst>
              <a:path w="5695315" h="1917700">
                <a:moveTo>
                  <a:pt x="0" y="0"/>
                </a:moveTo>
                <a:lnTo>
                  <a:pt x="5694953" y="0"/>
                </a:lnTo>
                <a:lnTo>
                  <a:pt x="5694953" y="1917657"/>
                </a:lnTo>
                <a:lnTo>
                  <a:pt x="0" y="1917657"/>
                </a:lnTo>
                <a:lnTo>
                  <a:pt x="0" y="0"/>
                </a:lnTo>
                <a:close/>
              </a:path>
            </a:pathLst>
          </a:custGeom>
          <a:solidFill>
            <a:srgbClr val="0171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 txBox="1"/>
          <p:nvPr/>
        </p:nvSpPr>
        <p:spPr>
          <a:xfrm>
            <a:off x="1383080" y="5222385"/>
            <a:ext cx="2257249" cy="429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789" spc="-73" dirty="0">
                <a:solidFill>
                  <a:srgbClr val="FFFFFF"/>
                </a:solidFill>
                <a:latin typeface="Arial"/>
                <a:cs typeface="Arial"/>
              </a:rPr>
              <a:t>AES-GCM-SIV</a:t>
            </a:r>
            <a:endParaRPr sz="2789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77</a:t>
            </a:fld>
            <a:endParaRPr spc="3" dirty="0"/>
          </a:p>
        </p:txBody>
      </p:sp>
      <p:sp>
        <p:nvSpPr>
          <p:cNvPr id="8" name="object 8"/>
          <p:cNvSpPr txBox="1"/>
          <p:nvPr/>
        </p:nvSpPr>
        <p:spPr>
          <a:xfrm>
            <a:off x="4094497" y="3847268"/>
            <a:ext cx="1600713" cy="174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562"/>
              </a:lnSpc>
            </a:pPr>
            <a:r>
              <a:rPr sz="11582" spc="8611" dirty="0">
                <a:latin typeface="Arial"/>
                <a:cs typeface="Arial"/>
              </a:rPr>
              <a:t>}</a:t>
            </a:r>
            <a:endParaRPr sz="1158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9695" y="2857661"/>
            <a:ext cx="1191389" cy="1535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9975" spc="-112" dirty="0">
                <a:latin typeface="Lucida Sans Unicode"/>
                <a:cs typeface="Lucida Sans Unicode"/>
              </a:rPr>
              <a:t>⇒</a:t>
            </a:r>
            <a:endParaRPr sz="9975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7847" y="1999793"/>
            <a:ext cx="3776713" cy="94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2400"/>
              </a:lnSpc>
              <a:tabLst>
                <a:tab pos="854457" algn="l"/>
                <a:tab pos="2461329" algn="l"/>
                <a:tab pos="2730874" algn="l"/>
                <a:tab pos="3189485" algn="l"/>
              </a:tabLst>
            </a:pPr>
            <a:r>
              <a:rPr sz="3002" spc="-3" dirty="0">
                <a:latin typeface="Arial"/>
                <a:cs typeface="Arial"/>
              </a:rPr>
              <a:t>Also	</a:t>
            </a:r>
            <a:r>
              <a:rPr sz="3002" spc="9" dirty="0">
                <a:latin typeface="Arial"/>
                <a:cs typeface="Arial"/>
              </a:rPr>
              <a:t>vulnerable	</a:t>
            </a:r>
            <a:r>
              <a:rPr sz="3002" spc="133" dirty="0">
                <a:latin typeface="Arial"/>
                <a:cs typeface="Arial"/>
              </a:rPr>
              <a:t>to	</a:t>
            </a:r>
            <a:r>
              <a:rPr sz="3002" spc="-30" dirty="0">
                <a:latin typeface="Arial"/>
                <a:cs typeface="Arial"/>
              </a:rPr>
              <a:t>key  </a:t>
            </a:r>
            <a:r>
              <a:rPr sz="3002" spc="30" dirty="0">
                <a:latin typeface="Arial"/>
                <a:cs typeface="Arial"/>
              </a:rPr>
              <a:t>multi-collision	</a:t>
            </a:r>
            <a:r>
              <a:rPr sz="3002" spc="-30" dirty="0">
                <a:latin typeface="Arial"/>
                <a:cs typeface="Arial"/>
              </a:rPr>
              <a:t>attacks!</a:t>
            </a:r>
            <a:endParaRPr sz="3002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7847" y="3659566"/>
            <a:ext cx="3282290" cy="188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2400"/>
              </a:lnSpc>
              <a:tabLst>
                <a:tab pos="578366" algn="l"/>
                <a:tab pos="1355040" algn="l"/>
                <a:tab pos="1482111" algn="l"/>
                <a:tab pos="1567210" algn="l"/>
                <a:tab pos="1990010" algn="l"/>
                <a:tab pos="2315389" algn="l"/>
              </a:tabLst>
            </a:pPr>
            <a:r>
              <a:rPr sz="3002" spc="-12" dirty="0">
                <a:latin typeface="Arial"/>
                <a:cs typeface="Arial"/>
              </a:rPr>
              <a:t>Attacks	</a:t>
            </a:r>
            <a:r>
              <a:rPr sz="3002" spc="-58" dirty="0">
                <a:latin typeface="Arial"/>
                <a:cs typeface="Arial"/>
              </a:rPr>
              <a:t>are	</a:t>
            </a:r>
            <a:r>
              <a:rPr sz="3002" spc="24" dirty="0">
                <a:latin typeface="Arial"/>
                <a:cs typeface="Arial"/>
              </a:rPr>
              <a:t>more  </a:t>
            </a:r>
            <a:r>
              <a:rPr sz="3002" spc="36" dirty="0">
                <a:latin typeface="Arial"/>
                <a:cs typeface="Arial"/>
              </a:rPr>
              <a:t>complex		</a:t>
            </a:r>
            <a:r>
              <a:rPr sz="3002" spc="15" dirty="0">
                <a:latin typeface="Arial"/>
                <a:cs typeface="Arial"/>
              </a:rPr>
              <a:t>and	</a:t>
            </a:r>
            <a:r>
              <a:rPr sz="3002" spc="-100" dirty="0">
                <a:latin typeface="Arial"/>
                <a:cs typeface="Arial"/>
              </a:rPr>
              <a:t>less  </a:t>
            </a:r>
            <a:r>
              <a:rPr sz="3002" spc="-30" dirty="0">
                <a:latin typeface="Arial"/>
                <a:cs typeface="Arial"/>
              </a:rPr>
              <a:t>scalable	</a:t>
            </a:r>
            <a:r>
              <a:rPr sz="3002" spc="9" dirty="0">
                <a:latin typeface="Arial"/>
                <a:cs typeface="Arial"/>
              </a:rPr>
              <a:t>than	those </a:t>
            </a:r>
            <a:r>
              <a:rPr sz="3002" spc="3" dirty="0">
                <a:latin typeface="Arial"/>
                <a:cs typeface="Arial"/>
              </a:rPr>
              <a:t> </a:t>
            </a:r>
            <a:r>
              <a:rPr sz="3002" spc="52" dirty="0">
                <a:latin typeface="Arial"/>
                <a:cs typeface="Arial"/>
              </a:rPr>
              <a:t>for	</a:t>
            </a:r>
            <a:r>
              <a:rPr sz="3002" spc="-58" dirty="0">
                <a:latin typeface="Arial"/>
                <a:cs typeface="Arial"/>
              </a:rPr>
              <a:t>AES-GCM</a:t>
            </a:r>
            <a:endParaRPr sz="300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78</a:t>
            </a:fld>
            <a:endParaRPr spc="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69"/>
            <a:ext cx="802568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121" dirty="0"/>
              <a:t>oracle </a:t>
            </a:r>
            <a:r>
              <a:rPr spc="-133" dirty="0"/>
              <a:t>attacks </a:t>
            </a:r>
            <a:r>
              <a:rPr spc="-106" dirty="0"/>
              <a:t>rely</a:t>
            </a:r>
            <a:r>
              <a:rPr spc="-6" dirty="0"/>
              <a:t> </a:t>
            </a:r>
            <a:r>
              <a:rPr spc="-167" dirty="0"/>
              <a:t>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704" y="1774469"/>
            <a:ext cx="10941610" cy="259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530" indent="-380828">
              <a:buAutoNum type="arabicPeriod"/>
              <a:tabLst>
                <a:tab pos="388915" algn="l"/>
              </a:tabLst>
            </a:pPr>
            <a:r>
              <a:rPr sz="2577" spc="49" dirty="0">
                <a:solidFill>
                  <a:srgbClr val="0076BA"/>
                </a:solidFill>
                <a:latin typeface="Arial"/>
                <a:cs typeface="Arial"/>
              </a:rPr>
              <a:t>Building </a:t>
            </a:r>
            <a:r>
              <a:rPr sz="2577" spc="64" dirty="0">
                <a:solidFill>
                  <a:srgbClr val="0076BA"/>
                </a:solidFill>
                <a:latin typeface="Arial"/>
                <a:cs typeface="Arial"/>
              </a:rPr>
              <a:t>splitting </a:t>
            </a:r>
            <a:r>
              <a:rPr sz="2577" spc="24" dirty="0">
                <a:solidFill>
                  <a:srgbClr val="0076BA"/>
                </a:solidFill>
                <a:latin typeface="Arial"/>
                <a:cs typeface="Arial"/>
              </a:rPr>
              <a:t>ciphertexts </a:t>
            </a:r>
            <a:r>
              <a:rPr sz="2577" spc="55" dirty="0">
                <a:solidFill>
                  <a:srgbClr val="0076BA"/>
                </a:solidFill>
                <a:latin typeface="Arial"/>
                <a:cs typeface="Arial"/>
              </a:rPr>
              <a:t>that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can </a:t>
            </a:r>
            <a:r>
              <a:rPr sz="2577" spc="58" dirty="0">
                <a:solidFill>
                  <a:srgbClr val="0076BA"/>
                </a:solidFill>
                <a:latin typeface="Arial"/>
                <a:cs typeface="Arial"/>
              </a:rPr>
              <a:t>decrypt </a:t>
            </a:r>
            <a:r>
              <a:rPr sz="2577" spc="36" dirty="0">
                <a:solidFill>
                  <a:srgbClr val="0076BA"/>
                </a:solidFill>
                <a:latin typeface="Arial"/>
                <a:cs typeface="Arial"/>
              </a:rPr>
              <a:t>under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k </a:t>
            </a:r>
            <a:r>
              <a:rPr sz="2577" spc="224" dirty="0">
                <a:solidFill>
                  <a:srgbClr val="0076BA"/>
                </a:solidFill>
                <a:latin typeface="Arial"/>
                <a:cs typeface="Arial"/>
              </a:rPr>
              <a:t>&gt; </a:t>
            </a:r>
            <a:r>
              <a:rPr sz="2577" spc="12" dirty="0">
                <a:solidFill>
                  <a:srgbClr val="0076BA"/>
                </a:solidFill>
                <a:latin typeface="Arial"/>
                <a:cs typeface="Arial"/>
              </a:rPr>
              <a:t>1 </a:t>
            </a:r>
            <a:r>
              <a:rPr sz="2577" spc="42" dirty="0">
                <a:solidFill>
                  <a:srgbClr val="0076BA"/>
                </a:solidFill>
                <a:latin typeface="Arial"/>
                <a:cs typeface="Arial"/>
              </a:rPr>
              <a:t>different</a:t>
            </a:r>
            <a:r>
              <a:rPr sz="2577" spc="-337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keys</a:t>
            </a:r>
            <a:endParaRPr sz="2577">
              <a:latin typeface="Arial"/>
              <a:cs typeface="Arial"/>
            </a:endParaRPr>
          </a:p>
          <a:p>
            <a:pPr marL="907211">
              <a:spcBef>
                <a:spcPts val="667"/>
              </a:spcBef>
            </a:pPr>
            <a:r>
              <a:rPr sz="2880" b="1" spc="-45" dirty="0">
                <a:solidFill>
                  <a:srgbClr val="5E5E5E"/>
                </a:solidFill>
                <a:latin typeface="Arial"/>
                <a:cs typeface="Arial"/>
              </a:rPr>
              <a:t>Key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Multi-collision</a:t>
            </a:r>
            <a:r>
              <a:rPr sz="2880" b="1" spc="1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Attacks</a:t>
            </a:r>
            <a:endParaRPr sz="2880">
              <a:latin typeface="Arial"/>
              <a:cs typeface="Arial"/>
            </a:endParaRPr>
          </a:p>
          <a:p>
            <a:pPr marL="891808">
              <a:spcBef>
                <a:spcPts val="552"/>
              </a:spcBef>
            </a:pPr>
            <a:r>
              <a:rPr sz="1728" spc="-6" dirty="0">
                <a:solidFill>
                  <a:srgbClr val="929292"/>
                </a:solidFill>
                <a:latin typeface="Tahoma"/>
                <a:cs typeface="Tahoma"/>
              </a:rPr>
              <a:t>[GLR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24" dirty="0">
                <a:solidFill>
                  <a:srgbClr val="929292"/>
                </a:solidFill>
                <a:latin typeface="Tahoma"/>
                <a:cs typeface="Tahoma"/>
              </a:rPr>
              <a:t>CRYPTO’17]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15" dirty="0">
                <a:solidFill>
                  <a:srgbClr val="929292"/>
                </a:solidFill>
                <a:latin typeface="Tahoma"/>
                <a:cs typeface="Tahoma"/>
              </a:rPr>
              <a:t>first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3" dirty="0">
                <a:solidFill>
                  <a:srgbClr val="929292"/>
                </a:solidFill>
                <a:latin typeface="Tahoma"/>
                <a:cs typeface="Tahoma"/>
              </a:rPr>
              <a:t>showed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" dirty="0">
                <a:solidFill>
                  <a:srgbClr val="929292"/>
                </a:solidFill>
                <a:latin typeface="Tahoma"/>
                <a:cs typeface="Tahoma"/>
              </a:rPr>
              <a:t>an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6" dirty="0">
                <a:solidFill>
                  <a:srgbClr val="929292"/>
                </a:solidFill>
                <a:latin typeface="Tahoma"/>
                <a:cs typeface="Tahoma"/>
              </a:rPr>
              <a:t>attack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8" dirty="0">
                <a:solidFill>
                  <a:srgbClr val="929292"/>
                </a:solidFill>
                <a:latin typeface="Tahoma"/>
                <a:cs typeface="Tahoma"/>
              </a:rPr>
              <a:t>against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15" dirty="0">
                <a:solidFill>
                  <a:srgbClr val="929292"/>
                </a:solidFill>
                <a:latin typeface="Tahoma"/>
                <a:cs typeface="Tahoma"/>
              </a:rPr>
              <a:t>AES-GCM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9" dirty="0">
                <a:solidFill>
                  <a:srgbClr val="929292"/>
                </a:solidFill>
                <a:latin typeface="Tahoma"/>
                <a:cs typeface="Tahoma"/>
              </a:rPr>
              <a:t>for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21" dirty="0">
                <a:solidFill>
                  <a:srgbClr val="929292"/>
                </a:solidFill>
                <a:latin typeface="Tahoma"/>
                <a:cs typeface="Tahoma"/>
              </a:rPr>
              <a:t>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94" dirty="0">
                <a:solidFill>
                  <a:srgbClr val="929292"/>
                </a:solidFill>
                <a:latin typeface="Tahoma"/>
                <a:cs typeface="Tahoma"/>
              </a:rPr>
              <a:t>=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36" dirty="0">
                <a:solidFill>
                  <a:srgbClr val="929292"/>
                </a:solidFill>
                <a:latin typeface="Tahoma"/>
                <a:cs typeface="Tahoma"/>
              </a:rPr>
              <a:t>2</a:t>
            </a:r>
            <a:endParaRPr sz="1728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86">
              <a:latin typeface="Times New Roman"/>
              <a:cs typeface="Times New Roman"/>
            </a:endParaRPr>
          </a:p>
          <a:p>
            <a:pPr marL="388530" indent="-380828">
              <a:spcBef>
                <a:spcPts val="3"/>
              </a:spcBef>
              <a:buAutoNum type="arabicPeriod" startAt="2"/>
              <a:tabLst>
                <a:tab pos="388915" algn="l"/>
              </a:tabLst>
            </a:pP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Access </a:t>
            </a:r>
            <a:r>
              <a:rPr sz="2577" spc="127" dirty="0">
                <a:solidFill>
                  <a:srgbClr val="0076BA"/>
                </a:solidFill>
                <a:latin typeface="Arial"/>
                <a:cs typeface="Arial"/>
              </a:rPr>
              <a:t>to </a:t>
            </a:r>
            <a:r>
              <a:rPr sz="2577" spc="-85" dirty="0">
                <a:solidFill>
                  <a:srgbClr val="0076BA"/>
                </a:solidFill>
                <a:latin typeface="Arial"/>
                <a:cs typeface="Arial"/>
              </a:rPr>
              <a:t>a </a:t>
            </a:r>
            <a:r>
              <a:rPr sz="2577" spc="67" dirty="0">
                <a:solidFill>
                  <a:srgbClr val="0076BA"/>
                </a:solidFill>
                <a:latin typeface="Arial"/>
                <a:cs typeface="Arial"/>
              </a:rPr>
              <a:t>partitioning</a:t>
            </a:r>
            <a:r>
              <a:rPr sz="2577" spc="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oracle</a:t>
            </a:r>
            <a:endParaRPr sz="257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86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79</a:t>
            </a:fld>
            <a:endParaRPr spc="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69"/>
            <a:ext cx="1026088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 </a:t>
            </a:r>
            <a:r>
              <a:rPr spc="-121" dirty="0"/>
              <a:t>oracle </a:t>
            </a:r>
            <a:r>
              <a:rPr spc="-133" dirty="0"/>
              <a:t>attacks </a:t>
            </a:r>
            <a:r>
              <a:rPr spc="-106" dirty="0"/>
              <a:t>rely</a:t>
            </a:r>
            <a:r>
              <a:rPr spc="-6" dirty="0"/>
              <a:t> </a:t>
            </a:r>
            <a:r>
              <a:rPr spc="-167" dirty="0"/>
              <a:t>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704" y="1774469"/>
            <a:ext cx="10941610" cy="312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530" indent="-380828">
              <a:buAutoNum type="arabicPeriod"/>
              <a:tabLst>
                <a:tab pos="388915" algn="l"/>
              </a:tabLst>
            </a:pPr>
            <a:r>
              <a:rPr sz="2577" spc="49" dirty="0">
                <a:solidFill>
                  <a:srgbClr val="0076BA"/>
                </a:solidFill>
                <a:latin typeface="Arial"/>
                <a:cs typeface="Arial"/>
              </a:rPr>
              <a:t>Building </a:t>
            </a:r>
            <a:r>
              <a:rPr sz="2577" spc="64" dirty="0">
                <a:solidFill>
                  <a:srgbClr val="0076BA"/>
                </a:solidFill>
                <a:latin typeface="Arial"/>
                <a:cs typeface="Arial"/>
              </a:rPr>
              <a:t>splitting </a:t>
            </a:r>
            <a:r>
              <a:rPr sz="2577" spc="24" dirty="0">
                <a:solidFill>
                  <a:srgbClr val="0076BA"/>
                </a:solidFill>
                <a:latin typeface="Arial"/>
                <a:cs typeface="Arial"/>
              </a:rPr>
              <a:t>ciphertexts </a:t>
            </a:r>
            <a:r>
              <a:rPr sz="2577" spc="55" dirty="0">
                <a:solidFill>
                  <a:srgbClr val="0076BA"/>
                </a:solidFill>
                <a:latin typeface="Arial"/>
                <a:cs typeface="Arial"/>
              </a:rPr>
              <a:t>that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can </a:t>
            </a:r>
            <a:r>
              <a:rPr sz="2577" spc="58" dirty="0">
                <a:solidFill>
                  <a:srgbClr val="0076BA"/>
                </a:solidFill>
                <a:latin typeface="Arial"/>
                <a:cs typeface="Arial"/>
              </a:rPr>
              <a:t>decrypt </a:t>
            </a:r>
            <a:r>
              <a:rPr sz="2577" spc="36" dirty="0">
                <a:solidFill>
                  <a:srgbClr val="0076BA"/>
                </a:solidFill>
                <a:latin typeface="Arial"/>
                <a:cs typeface="Arial"/>
              </a:rPr>
              <a:t>under </a:t>
            </a:r>
            <a:r>
              <a:rPr sz="2577" spc="-36" dirty="0">
                <a:solidFill>
                  <a:srgbClr val="0076BA"/>
                </a:solidFill>
                <a:latin typeface="Arial"/>
                <a:cs typeface="Arial"/>
              </a:rPr>
              <a:t>k </a:t>
            </a:r>
            <a:r>
              <a:rPr sz="2577" spc="224" dirty="0">
                <a:solidFill>
                  <a:srgbClr val="0076BA"/>
                </a:solidFill>
                <a:latin typeface="Arial"/>
                <a:cs typeface="Arial"/>
              </a:rPr>
              <a:t>&gt; </a:t>
            </a:r>
            <a:r>
              <a:rPr sz="2577" spc="12" dirty="0">
                <a:solidFill>
                  <a:srgbClr val="0076BA"/>
                </a:solidFill>
                <a:latin typeface="Arial"/>
                <a:cs typeface="Arial"/>
              </a:rPr>
              <a:t>1 </a:t>
            </a:r>
            <a:r>
              <a:rPr sz="2577" spc="42" dirty="0">
                <a:solidFill>
                  <a:srgbClr val="0076BA"/>
                </a:solidFill>
                <a:latin typeface="Arial"/>
                <a:cs typeface="Arial"/>
              </a:rPr>
              <a:t>different</a:t>
            </a:r>
            <a:r>
              <a:rPr sz="2577" spc="-337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keys</a:t>
            </a:r>
            <a:endParaRPr sz="2577">
              <a:latin typeface="Arial"/>
              <a:cs typeface="Arial"/>
            </a:endParaRPr>
          </a:p>
          <a:p>
            <a:pPr marL="907211">
              <a:spcBef>
                <a:spcPts val="667"/>
              </a:spcBef>
            </a:pPr>
            <a:r>
              <a:rPr sz="2880" b="1" spc="-45" dirty="0">
                <a:solidFill>
                  <a:srgbClr val="5E5E5E"/>
                </a:solidFill>
                <a:latin typeface="Arial"/>
                <a:cs typeface="Arial"/>
              </a:rPr>
              <a:t>Key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Multi-collision</a:t>
            </a:r>
            <a:r>
              <a:rPr sz="2880" b="1" spc="15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80" b="1" spc="-39" dirty="0">
                <a:solidFill>
                  <a:srgbClr val="5E5E5E"/>
                </a:solidFill>
                <a:latin typeface="Arial"/>
                <a:cs typeface="Arial"/>
              </a:rPr>
              <a:t>Attacks</a:t>
            </a:r>
            <a:endParaRPr sz="2880">
              <a:latin typeface="Arial"/>
              <a:cs typeface="Arial"/>
            </a:endParaRPr>
          </a:p>
          <a:p>
            <a:pPr marL="891808">
              <a:spcBef>
                <a:spcPts val="552"/>
              </a:spcBef>
            </a:pPr>
            <a:r>
              <a:rPr sz="1728" spc="-6" dirty="0">
                <a:solidFill>
                  <a:srgbClr val="929292"/>
                </a:solidFill>
                <a:latin typeface="Tahoma"/>
                <a:cs typeface="Tahoma"/>
              </a:rPr>
              <a:t>[GLR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24" dirty="0">
                <a:solidFill>
                  <a:srgbClr val="929292"/>
                </a:solidFill>
                <a:latin typeface="Tahoma"/>
                <a:cs typeface="Tahoma"/>
              </a:rPr>
              <a:t>CRYPTO’17]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15" dirty="0">
                <a:solidFill>
                  <a:srgbClr val="929292"/>
                </a:solidFill>
                <a:latin typeface="Tahoma"/>
                <a:cs typeface="Tahoma"/>
              </a:rPr>
              <a:t>first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3" dirty="0">
                <a:solidFill>
                  <a:srgbClr val="929292"/>
                </a:solidFill>
                <a:latin typeface="Tahoma"/>
                <a:cs typeface="Tahoma"/>
              </a:rPr>
              <a:t>showed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3" dirty="0">
                <a:solidFill>
                  <a:srgbClr val="929292"/>
                </a:solidFill>
                <a:latin typeface="Tahoma"/>
                <a:cs typeface="Tahoma"/>
              </a:rPr>
              <a:t>an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6" dirty="0">
                <a:solidFill>
                  <a:srgbClr val="929292"/>
                </a:solidFill>
                <a:latin typeface="Tahoma"/>
                <a:cs typeface="Tahoma"/>
              </a:rPr>
              <a:t>attack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8" dirty="0">
                <a:solidFill>
                  <a:srgbClr val="929292"/>
                </a:solidFill>
                <a:latin typeface="Tahoma"/>
                <a:cs typeface="Tahoma"/>
              </a:rPr>
              <a:t>against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115" dirty="0">
                <a:solidFill>
                  <a:srgbClr val="929292"/>
                </a:solidFill>
                <a:latin typeface="Tahoma"/>
                <a:cs typeface="Tahoma"/>
              </a:rPr>
              <a:t>AES-GCM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9" dirty="0">
                <a:solidFill>
                  <a:srgbClr val="929292"/>
                </a:solidFill>
                <a:latin typeface="Tahoma"/>
                <a:cs typeface="Tahoma"/>
              </a:rPr>
              <a:t>for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21" dirty="0">
                <a:solidFill>
                  <a:srgbClr val="929292"/>
                </a:solidFill>
                <a:latin typeface="Tahoma"/>
                <a:cs typeface="Tahoma"/>
              </a:rPr>
              <a:t>k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94" dirty="0">
                <a:solidFill>
                  <a:srgbClr val="929292"/>
                </a:solidFill>
                <a:latin typeface="Tahoma"/>
                <a:cs typeface="Tahoma"/>
              </a:rPr>
              <a:t>=</a:t>
            </a:r>
            <a:r>
              <a:rPr sz="1728" spc="-91" dirty="0">
                <a:solidFill>
                  <a:srgbClr val="929292"/>
                </a:solidFill>
                <a:latin typeface="Tahoma"/>
                <a:cs typeface="Tahoma"/>
              </a:rPr>
              <a:t> </a:t>
            </a:r>
            <a:r>
              <a:rPr sz="1728" spc="-36" dirty="0">
                <a:solidFill>
                  <a:srgbClr val="929292"/>
                </a:solidFill>
                <a:latin typeface="Tahoma"/>
                <a:cs typeface="Tahoma"/>
              </a:rPr>
              <a:t>2</a:t>
            </a:r>
            <a:endParaRPr sz="1728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59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486">
              <a:latin typeface="Times New Roman"/>
              <a:cs typeface="Times New Roman"/>
            </a:endParaRPr>
          </a:p>
          <a:p>
            <a:pPr marL="388530" indent="-380828">
              <a:spcBef>
                <a:spcPts val="3"/>
              </a:spcBef>
              <a:buAutoNum type="arabicPeriod" startAt="2"/>
              <a:tabLst>
                <a:tab pos="388915" algn="l"/>
              </a:tabLst>
            </a:pPr>
            <a:r>
              <a:rPr sz="2577" spc="-61" dirty="0">
                <a:solidFill>
                  <a:srgbClr val="0076BA"/>
                </a:solidFill>
                <a:latin typeface="Arial"/>
                <a:cs typeface="Arial"/>
              </a:rPr>
              <a:t>Access </a:t>
            </a:r>
            <a:r>
              <a:rPr sz="2577" spc="127" dirty="0">
                <a:solidFill>
                  <a:srgbClr val="0076BA"/>
                </a:solidFill>
                <a:latin typeface="Arial"/>
                <a:cs typeface="Arial"/>
              </a:rPr>
              <a:t>to </a:t>
            </a:r>
            <a:r>
              <a:rPr sz="2577" spc="-85" dirty="0">
                <a:solidFill>
                  <a:srgbClr val="0076BA"/>
                </a:solidFill>
                <a:latin typeface="Arial"/>
                <a:cs typeface="Arial"/>
              </a:rPr>
              <a:t>a </a:t>
            </a:r>
            <a:r>
              <a:rPr sz="2577" spc="67" dirty="0">
                <a:solidFill>
                  <a:srgbClr val="0076BA"/>
                </a:solidFill>
                <a:latin typeface="Arial"/>
                <a:cs typeface="Arial"/>
              </a:rPr>
              <a:t>partitioning</a:t>
            </a:r>
            <a:r>
              <a:rPr sz="2577" spc="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577" spc="9" dirty="0">
                <a:solidFill>
                  <a:srgbClr val="0076BA"/>
                </a:solidFill>
                <a:latin typeface="Arial"/>
                <a:cs typeface="Arial"/>
              </a:rPr>
              <a:t>oracle</a:t>
            </a:r>
            <a:endParaRPr sz="2577">
              <a:latin typeface="Arial"/>
              <a:cs typeface="Arial"/>
            </a:endParaRPr>
          </a:p>
          <a:p>
            <a:pPr marL="910291">
              <a:spcBef>
                <a:spcPts val="679"/>
              </a:spcBef>
            </a:pPr>
            <a:r>
              <a:rPr sz="2880" b="1" spc="21" dirty="0">
                <a:solidFill>
                  <a:srgbClr val="5E5E5E"/>
                </a:solidFill>
                <a:latin typeface="Arial"/>
                <a:cs typeface="Arial"/>
              </a:rPr>
              <a:t>Where </a:t>
            </a:r>
            <a:r>
              <a:rPr sz="2880" b="1" spc="36" dirty="0">
                <a:solidFill>
                  <a:srgbClr val="5E5E5E"/>
                </a:solidFill>
                <a:latin typeface="Arial"/>
                <a:cs typeface="Arial"/>
              </a:rPr>
              <a:t>do </a:t>
            </a:r>
            <a:r>
              <a:rPr sz="2880" b="1" spc="9" dirty="0">
                <a:solidFill>
                  <a:srgbClr val="5E5E5E"/>
                </a:solidFill>
                <a:latin typeface="Arial"/>
                <a:cs typeface="Arial"/>
              </a:rPr>
              <a:t>partitioning </a:t>
            </a:r>
            <a:r>
              <a:rPr sz="2880" b="1" spc="-76" dirty="0">
                <a:solidFill>
                  <a:srgbClr val="5E5E5E"/>
                </a:solidFill>
                <a:latin typeface="Arial"/>
                <a:cs typeface="Arial"/>
              </a:rPr>
              <a:t>oracles</a:t>
            </a:r>
            <a:r>
              <a:rPr sz="2880" b="1" spc="124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880" b="1" spc="-100" dirty="0">
                <a:solidFill>
                  <a:srgbClr val="5E5E5E"/>
                </a:solidFill>
                <a:latin typeface="Arial"/>
                <a:cs typeface="Arial"/>
              </a:rPr>
              <a:t>arise?</a:t>
            </a:r>
            <a:endParaRPr sz="28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8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7840" y="1825625"/>
                <a:ext cx="603504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AES-GCM </a:t>
                </a:r>
              </a:p>
              <a:p>
                <a:r>
                  <a:rPr lang="en-US" b="1" dirty="0" smtClean="0"/>
                  <a:t>Decryption?</a:t>
                </a:r>
              </a:p>
              <a:p>
                <a:pPr lvl="1"/>
                <a:r>
                  <a:rPr lang="en-US" b="1" dirty="0" smtClean="0"/>
                  <a:t>Step 1: </a:t>
                </a:r>
                <a:r>
                  <a:rPr lang="en-US" b="1" dirty="0" err="1" smtClean="0"/>
                  <a:t>Recompute</a:t>
                </a:r>
                <a:r>
                  <a:rPr lang="en-US" b="1" dirty="0" smtClean="0"/>
                  <a:t> authentication tag from available data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</m:t>
                    </m:r>
                    <m:r>
                      <a:rPr lang="en-US" b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𝐆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r>
                  <a:rPr lang="en-US" b="1" dirty="0" smtClean="0"/>
                  <a:t>Nonce: N, Authentication Data: A</a:t>
                </a:r>
              </a:p>
              <a:p>
                <a:pPr lvl="2"/>
                <a:r>
                  <a:rPr lang="en-US" b="1" dirty="0" smtClean="0"/>
                  <a:t>Length: |C|</a:t>
                </a:r>
              </a:p>
              <a:p>
                <a:pPr lvl="2"/>
                <a:r>
                  <a:rPr lang="en-US" b="1" dirty="0" smtClean="0"/>
                  <a:t>Length: |A|</a:t>
                </a:r>
              </a:p>
              <a:p>
                <a:pPr lvl="2"/>
                <a:r>
                  <a:rPr lang="en-US" b="1" dirty="0" err="1" smtClean="0"/>
                  <a:t>Ciphertext</a:t>
                </a:r>
                <a:r>
                  <a:rPr lang="en-US" b="1" dirty="0" smtClean="0"/>
                  <a:t> Blocks: C1,C2,</a:t>
                </a:r>
              </a:p>
              <a:p>
                <a:pPr lvl="2"/>
                <a:r>
                  <a:rPr lang="en-US" b="1" dirty="0" smtClean="0"/>
                  <a:t>If authentication tag does not match then output “Invalid </a:t>
                </a:r>
                <a:r>
                  <a:rPr lang="en-US" b="1" dirty="0" err="1" smtClean="0"/>
                  <a:t>Ciphertext</a:t>
                </a:r>
                <a:r>
                  <a:rPr lang="en-US" b="1" dirty="0" smtClean="0"/>
                  <a:t>”</a:t>
                </a:r>
              </a:p>
              <a:p>
                <a:pPr lvl="1"/>
                <a:r>
                  <a:rPr lang="en-US" b="1" dirty="0" smtClean="0"/>
                  <a:t>Step 2: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  <m:r>
                      <a:rPr lang="en-US" b="1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𝐄𝐤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𝐢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US" b="1" dirty="0" smtClean="0"/>
                  <a:t> for each block </a:t>
                </a:r>
                <a:r>
                  <a:rPr lang="en-US" b="1" dirty="0" err="1" smtClean="0"/>
                  <a:t>i</a:t>
                </a:r>
                <a:endParaRPr lang="en-US" b="1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840" y="1825625"/>
                <a:ext cx="6035040" cy="4351338"/>
              </a:xfrm>
              <a:blipFill>
                <a:blip r:embed="rId2"/>
                <a:stretch>
                  <a:fillRect l="-1616" t="-2101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GCM encryption 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77" y="1798747"/>
            <a:ext cx="4678713" cy="514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6724161" y="2526590"/>
            <a:ext cx="5402876" cy="4012322"/>
          </a:xfrm>
          <a:custGeom>
            <a:avLst/>
            <a:gdLst>
              <a:gd name="connsiteX0" fmla="*/ 204342 w 5402876"/>
              <a:gd name="connsiteY0" fmla="*/ 0 h 3623733"/>
              <a:gd name="connsiteX1" fmla="*/ 204342 w 5402876"/>
              <a:gd name="connsiteY1" fmla="*/ 0 h 3623733"/>
              <a:gd name="connsiteX2" fmla="*/ 85809 w 5402876"/>
              <a:gd name="connsiteY2" fmla="*/ 711200 h 3623733"/>
              <a:gd name="connsiteX3" fmla="*/ 51942 w 5402876"/>
              <a:gd name="connsiteY3" fmla="*/ 812800 h 3623733"/>
              <a:gd name="connsiteX4" fmla="*/ 35009 w 5402876"/>
              <a:gd name="connsiteY4" fmla="*/ 863600 h 3623733"/>
              <a:gd name="connsiteX5" fmla="*/ 1142 w 5402876"/>
              <a:gd name="connsiteY5" fmla="*/ 1456266 h 3623733"/>
              <a:gd name="connsiteX6" fmla="*/ 18076 w 5402876"/>
              <a:gd name="connsiteY6" fmla="*/ 2184400 h 3623733"/>
              <a:gd name="connsiteX7" fmla="*/ 85809 w 5402876"/>
              <a:gd name="connsiteY7" fmla="*/ 2286000 h 3623733"/>
              <a:gd name="connsiteX8" fmla="*/ 153542 w 5402876"/>
              <a:gd name="connsiteY8" fmla="*/ 2387600 h 3623733"/>
              <a:gd name="connsiteX9" fmla="*/ 187409 w 5402876"/>
              <a:gd name="connsiteY9" fmla="*/ 2438400 h 3623733"/>
              <a:gd name="connsiteX10" fmla="*/ 221276 w 5402876"/>
              <a:gd name="connsiteY10" fmla="*/ 2489200 h 3623733"/>
              <a:gd name="connsiteX11" fmla="*/ 255142 w 5402876"/>
              <a:gd name="connsiteY11" fmla="*/ 2743200 h 3623733"/>
              <a:gd name="connsiteX12" fmla="*/ 305942 w 5402876"/>
              <a:gd name="connsiteY12" fmla="*/ 2810933 h 3623733"/>
              <a:gd name="connsiteX13" fmla="*/ 339809 w 5402876"/>
              <a:gd name="connsiteY13" fmla="*/ 2861733 h 3623733"/>
              <a:gd name="connsiteX14" fmla="*/ 390609 w 5402876"/>
              <a:gd name="connsiteY14" fmla="*/ 2912533 h 3623733"/>
              <a:gd name="connsiteX15" fmla="*/ 424476 w 5402876"/>
              <a:gd name="connsiteY15" fmla="*/ 2980266 h 3623733"/>
              <a:gd name="connsiteX16" fmla="*/ 475276 w 5402876"/>
              <a:gd name="connsiteY16" fmla="*/ 3132666 h 3623733"/>
              <a:gd name="connsiteX17" fmla="*/ 593809 w 5402876"/>
              <a:gd name="connsiteY17" fmla="*/ 3234266 h 3623733"/>
              <a:gd name="connsiteX18" fmla="*/ 644609 w 5402876"/>
              <a:gd name="connsiteY18" fmla="*/ 3268133 h 3623733"/>
              <a:gd name="connsiteX19" fmla="*/ 729276 w 5402876"/>
              <a:gd name="connsiteY19" fmla="*/ 3302000 h 3623733"/>
              <a:gd name="connsiteX20" fmla="*/ 797009 w 5402876"/>
              <a:gd name="connsiteY20" fmla="*/ 3352800 h 3623733"/>
              <a:gd name="connsiteX21" fmla="*/ 932476 w 5402876"/>
              <a:gd name="connsiteY21" fmla="*/ 3403600 h 3623733"/>
              <a:gd name="connsiteX22" fmla="*/ 1051009 w 5402876"/>
              <a:gd name="connsiteY22" fmla="*/ 3454400 h 3623733"/>
              <a:gd name="connsiteX23" fmla="*/ 1186476 w 5402876"/>
              <a:gd name="connsiteY23" fmla="*/ 3471333 h 3623733"/>
              <a:gd name="connsiteX24" fmla="*/ 1305009 w 5402876"/>
              <a:gd name="connsiteY24" fmla="*/ 3505200 h 3623733"/>
              <a:gd name="connsiteX25" fmla="*/ 1711409 w 5402876"/>
              <a:gd name="connsiteY25" fmla="*/ 3539066 h 3623733"/>
              <a:gd name="connsiteX26" fmla="*/ 2016209 w 5402876"/>
              <a:gd name="connsiteY26" fmla="*/ 3606800 h 3623733"/>
              <a:gd name="connsiteX27" fmla="*/ 2100876 w 5402876"/>
              <a:gd name="connsiteY27" fmla="*/ 3623733 h 3623733"/>
              <a:gd name="connsiteX28" fmla="*/ 2541142 w 5402876"/>
              <a:gd name="connsiteY28" fmla="*/ 3606800 h 3623733"/>
              <a:gd name="connsiteX29" fmla="*/ 2591942 w 5402876"/>
              <a:gd name="connsiteY29" fmla="*/ 3589866 h 3623733"/>
              <a:gd name="connsiteX30" fmla="*/ 2659676 w 5402876"/>
              <a:gd name="connsiteY30" fmla="*/ 3572933 h 3623733"/>
              <a:gd name="connsiteX31" fmla="*/ 3269276 w 5402876"/>
              <a:gd name="connsiteY31" fmla="*/ 3589866 h 3623733"/>
              <a:gd name="connsiteX32" fmla="*/ 3337009 w 5402876"/>
              <a:gd name="connsiteY32" fmla="*/ 3606800 h 3623733"/>
              <a:gd name="connsiteX33" fmla="*/ 4099009 w 5402876"/>
              <a:gd name="connsiteY33" fmla="*/ 3589866 h 3623733"/>
              <a:gd name="connsiteX34" fmla="*/ 4166742 w 5402876"/>
              <a:gd name="connsiteY34" fmla="*/ 3572933 h 3623733"/>
              <a:gd name="connsiteX35" fmla="*/ 4285276 w 5402876"/>
              <a:gd name="connsiteY35" fmla="*/ 3539066 h 3623733"/>
              <a:gd name="connsiteX36" fmla="*/ 4471542 w 5402876"/>
              <a:gd name="connsiteY36" fmla="*/ 3522133 h 3623733"/>
              <a:gd name="connsiteX37" fmla="*/ 4657809 w 5402876"/>
              <a:gd name="connsiteY37" fmla="*/ 3539066 h 3623733"/>
              <a:gd name="connsiteX38" fmla="*/ 4708609 w 5402876"/>
              <a:gd name="connsiteY38" fmla="*/ 3556000 h 3623733"/>
              <a:gd name="connsiteX39" fmla="*/ 4810209 w 5402876"/>
              <a:gd name="connsiteY39" fmla="*/ 3572933 h 3623733"/>
              <a:gd name="connsiteX40" fmla="*/ 4894876 w 5402876"/>
              <a:gd name="connsiteY40" fmla="*/ 3589866 h 3623733"/>
              <a:gd name="connsiteX41" fmla="*/ 5064209 w 5402876"/>
              <a:gd name="connsiteY41" fmla="*/ 3572933 h 3623733"/>
              <a:gd name="connsiteX42" fmla="*/ 5115009 w 5402876"/>
              <a:gd name="connsiteY42" fmla="*/ 3539066 h 3623733"/>
              <a:gd name="connsiteX43" fmla="*/ 5182742 w 5402876"/>
              <a:gd name="connsiteY43" fmla="*/ 3488266 h 3623733"/>
              <a:gd name="connsiteX44" fmla="*/ 5216609 w 5402876"/>
              <a:gd name="connsiteY44" fmla="*/ 3437466 h 3623733"/>
              <a:gd name="connsiteX45" fmla="*/ 5318209 w 5402876"/>
              <a:gd name="connsiteY45" fmla="*/ 3369733 h 3623733"/>
              <a:gd name="connsiteX46" fmla="*/ 5385942 w 5402876"/>
              <a:gd name="connsiteY46" fmla="*/ 3318933 h 3623733"/>
              <a:gd name="connsiteX47" fmla="*/ 5402876 w 5402876"/>
              <a:gd name="connsiteY47" fmla="*/ 3251200 h 3623733"/>
              <a:gd name="connsiteX48" fmla="*/ 5369009 w 5402876"/>
              <a:gd name="connsiteY48" fmla="*/ 2777066 h 3623733"/>
              <a:gd name="connsiteX49" fmla="*/ 5318209 w 5402876"/>
              <a:gd name="connsiteY49" fmla="*/ 2523066 h 3623733"/>
              <a:gd name="connsiteX50" fmla="*/ 5301276 w 5402876"/>
              <a:gd name="connsiteY50" fmla="*/ 2472266 h 3623733"/>
              <a:gd name="connsiteX51" fmla="*/ 5284342 w 5402876"/>
              <a:gd name="connsiteY51" fmla="*/ 2421466 h 3623733"/>
              <a:gd name="connsiteX52" fmla="*/ 5267409 w 5402876"/>
              <a:gd name="connsiteY52" fmla="*/ 2116666 h 3623733"/>
              <a:gd name="connsiteX53" fmla="*/ 5233542 w 5402876"/>
              <a:gd name="connsiteY53" fmla="*/ 2065866 h 3623733"/>
              <a:gd name="connsiteX54" fmla="*/ 5216609 w 5402876"/>
              <a:gd name="connsiteY54" fmla="*/ 2015066 h 3623733"/>
              <a:gd name="connsiteX55" fmla="*/ 5148876 w 5402876"/>
              <a:gd name="connsiteY55" fmla="*/ 1896533 h 3623733"/>
              <a:gd name="connsiteX56" fmla="*/ 5047276 w 5402876"/>
              <a:gd name="connsiteY56" fmla="*/ 1845733 h 3623733"/>
              <a:gd name="connsiteX57" fmla="*/ 4996476 w 5402876"/>
              <a:gd name="connsiteY57" fmla="*/ 1811866 h 3623733"/>
              <a:gd name="connsiteX58" fmla="*/ 4945676 w 5402876"/>
              <a:gd name="connsiteY58" fmla="*/ 1794933 h 3623733"/>
              <a:gd name="connsiteX59" fmla="*/ 4928742 w 5402876"/>
              <a:gd name="connsiteY59" fmla="*/ 1727200 h 3623733"/>
              <a:gd name="connsiteX60" fmla="*/ 4861009 w 5402876"/>
              <a:gd name="connsiteY60" fmla="*/ 1608666 h 3623733"/>
              <a:gd name="connsiteX61" fmla="*/ 4759409 w 5402876"/>
              <a:gd name="connsiteY61" fmla="*/ 1574800 h 3623733"/>
              <a:gd name="connsiteX62" fmla="*/ 4708609 w 5402876"/>
              <a:gd name="connsiteY62" fmla="*/ 1540933 h 3623733"/>
              <a:gd name="connsiteX63" fmla="*/ 4623942 w 5402876"/>
              <a:gd name="connsiteY63" fmla="*/ 1524000 h 3623733"/>
              <a:gd name="connsiteX64" fmla="*/ 4454609 w 5402876"/>
              <a:gd name="connsiteY64" fmla="*/ 1490133 h 3623733"/>
              <a:gd name="connsiteX65" fmla="*/ 4082076 w 5402876"/>
              <a:gd name="connsiteY65" fmla="*/ 1439333 h 3623733"/>
              <a:gd name="connsiteX66" fmla="*/ 2913676 w 5402876"/>
              <a:gd name="connsiteY66" fmla="*/ 1439333 h 3623733"/>
              <a:gd name="connsiteX67" fmla="*/ 2778209 w 5402876"/>
              <a:gd name="connsiteY67" fmla="*/ 1456266 h 3623733"/>
              <a:gd name="connsiteX68" fmla="*/ 2507276 w 5402876"/>
              <a:gd name="connsiteY68" fmla="*/ 1473200 h 3623733"/>
              <a:gd name="connsiteX69" fmla="*/ 1982342 w 5402876"/>
              <a:gd name="connsiteY69" fmla="*/ 1456266 h 3623733"/>
              <a:gd name="connsiteX70" fmla="*/ 1813009 w 5402876"/>
              <a:gd name="connsiteY70" fmla="*/ 1422400 h 3623733"/>
              <a:gd name="connsiteX71" fmla="*/ 1711409 w 5402876"/>
              <a:gd name="connsiteY71" fmla="*/ 1388533 h 3623733"/>
              <a:gd name="connsiteX72" fmla="*/ 1592876 w 5402876"/>
              <a:gd name="connsiteY72" fmla="*/ 1354666 h 3623733"/>
              <a:gd name="connsiteX73" fmla="*/ 1440476 w 5402876"/>
              <a:gd name="connsiteY73" fmla="*/ 1337733 h 3623733"/>
              <a:gd name="connsiteX74" fmla="*/ 1355809 w 5402876"/>
              <a:gd name="connsiteY74" fmla="*/ 1320800 h 3623733"/>
              <a:gd name="connsiteX75" fmla="*/ 1254209 w 5402876"/>
              <a:gd name="connsiteY75" fmla="*/ 1303866 h 3623733"/>
              <a:gd name="connsiteX76" fmla="*/ 1203409 w 5402876"/>
              <a:gd name="connsiteY76" fmla="*/ 1286933 h 3623733"/>
              <a:gd name="connsiteX77" fmla="*/ 1101809 w 5402876"/>
              <a:gd name="connsiteY77" fmla="*/ 1270000 h 3623733"/>
              <a:gd name="connsiteX78" fmla="*/ 949409 w 5402876"/>
              <a:gd name="connsiteY78" fmla="*/ 1202266 h 3623733"/>
              <a:gd name="connsiteX79" fmla="*/ 813942 w 5402876"/>
              <a:gd name="connsiteY79" fmla="*/ 1134533 h 3623733"/>
              <a:gd name="connsiteX80" fmla="*/ 763142 w 5402876"/>
              <a:gd name="connsiteY80" fmla="*/ 1083733 h 3623733"/>
              <a:gd name="connsiteX81" fmla="*/ 712342 w 5402876"/>
              <a:gd name="connsiteY81" fmla="*/ 1066800 h 3623733"/>
              <a:gd name="connsiteX82" fmla="*/ 627676 w 5402876"/>
              <a:gd name="connsiteY82" fmla="*/ 1016000 h 3623733"/>
              <a:gd name="connsiteX83" fmla="*/ 593809 w 5402876"/>
              <a:gd name="connsiteY83" fmla="*/ 965200 h 3623733"/>
              <a:gd name="connsiteX84" fmla="*/ 678476 w 5402876"/>
              <a:gd name="connsiteY84" fmla="*/ 948266 h 3623733"/>
              <a:gd name="connsiteX85" fmla="*/ 729276 w 5402876"/>
              <a:gd name="connsiteY85" fmla="*/ 914400 h 3623733"/>
              <a:gd name="connsiteX86" fmla="*/ 797009 w 5402876"/>
              <a:gd name="connsiteY86" fmla="*/ 880533 h 3623733"/>
              <a:gd name="connsiteX87" fmla="*/ 847809 w 5402876"/>
              <a:gd name="connsiteY87" fmla="*/ 863600 h 3623733"/>
              <a:gd name="connsiteX88" fmla="*/ 966342 w 5402876"/>
              <a:gd name="connsiteY88" fmla="*/ 795866 h 3623733"/>
              <a:gd name="connsiteX89" fmla="*/ 1034076 w 5402876"/>
              <a:gd name="connsiteY89" fmla="*/ 762000 h 3623733"/>
              <a:gd name="connsiteX90" fmla="*/ 1135676 w 5402876"/>
              <a:gd name="connsiteY90" fmla="*/ 677333 h 3623733"/>
              <a:gd name="connsiteX91" fmla="*/ 1186476 w 5402876"/>
              <a:gd name="connsiteY91" fmla="*/ 660400 h 3623733"/>
              <a:gd name="connsiteX92" fmla="*/ 1305009 w 5402876"/>
              <a:gd name="connsiteY92" fmla="*/ 575733 h 3623733"/>
              <a:gd name="connsiteX93" fmla="*/ 1338876 w 5402876"/>
              <a:gd name="connsiteY93" fmla="*/ 508000 h 3623733"/>
              <a:gd name="connsiteX94" fmla="*/ 1338876 w 5402876"/>
              <a:gd name="connsiteY94" fmla="*/ 287866 h 3623733"/>
              <a:gd name="connsiteX95" fmla="*/ 1305009 w 5402876"/>
              <a:gd name="connsiteY95" fmla="*/ 237066 h 3623733"/>
              <a:gd name="connsiteX96" fmla="*/ 1288076 w 5402876"/>
              <a:gd name="connsiteY96" fmla="*/ 169333 h 3623733"/>
              <a:gd name="connsiteX97" fmla="*/ 1271142 w 5402876"/>
              <a:gd name="connsiteY97" fmla="*/ 118533 h 3623733"/>
              <a:gd name="connsiteX98" fmla="*/ 1152609 w 5402876"/>
              <a:gd name="connsiteY98" fmla="*/ 101600 h 3623733"/>
              <a:gd name="connsiteX99" fmla="*/ 458342 w 5402876"/>
              <a:gd name="connsiteY99" fmla="*/ 50800 h 3623733"/>
              <a:gd name="connsiteX100" fmla="*/ 356742 w 5402876"/>
              <a:gd name="connsiteY100" fmla="*/ 33866 h 3623733"/>
              <a:gd name="connsiteX101" fmla="*/ 305942 w 5402876"/>
              <a:gd name="connsiteY101" fmla="*/ 16933 h 3623733"/>
              <a:gd name="connsiteX102" fmla="*/ 204342 w 5402876"/>
              <a:gd name="connsiteY102" fmla="*/ 0 h 362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402876" h="3623733">
                <a:moveTo>
                  <a:pt x="204342" y="0"/>
                </a:moveTo>
                <a:lnTo>
                  <a:pt x="204342" y="0"/>
                </a:lnTo>
                <a:cubicBezTo>
                  <a:pt x="-34156" y="278246"/>
                  <a:pt x="135665" y="29839"/>
                  <a:pt x="85809" y="711200"/>
                </a:cubicBezTo>
                <a:cubicBezTo>
                  <a:pt x="83204" y="746803"/>
                  <a:pt x="63231" y="778933"/>
                  <a:pt x="51942" y="812800"/>
                </a:cubicBezTo>
                <a:lnTo>
                  <a:pt x="35009" y="863600"/>
                </a:lnTo>
                <a:cubicBezTo>
                  <a:pt x="14781" y="1086110"/>
                  <a:pt x="1142" y="1202404"/>
                  <a:pt x="1142" y="1456266"/>
                </a:cubicBezTo>
                <a:cubicBezTo>
                  <a:pt x="1142" y="1699043"/>
                  <a:pt x="-6569" y="1942877"/>
                  <a:pt x="18076" y="2184400"/>
                </a:cubicBezTo>
                <a:cubicBezTo>
                  <a:pt x="22208" y="2224892"/>
                  <a:pt x="63231" y="2252133"/>
                  <a:pt x="85809" y="2286000"/>
                </a:cubicBezTo>
                <a:lnTo>
                  <a:pt x="153542" y="2387600"/>
                </a:lnTo>
                <a:lnTo>
                  <a:pt x="187409" y="2438400"/>
                </a:lnTo>
                <a:lnTo>
                  <a:pt x="221276" y="2489200"/>
                </a:lnTo>
                <a:cubicBezTo>
                  <a:pt x="232565" y="2573867"/>
                  <a:pt x="233404" y="2660596"/>
                  <a:pt x="255142" y="2743200"/>
                </a:cubicBezTo>
                <a:cubicBezTo>
                  <a:pt x="262324" y="2770493"/>
                  <a:pt x="289538" y="2787968"/>
                  <a:pt x="305942" y="2810933"/>
                </a:cubicBezTo>
                <a:cubicBezTo>
                  <a:pt x="317771" y="2827494"/>
                  <a:pt x="326780" y="2846099"/>
                  <a:pt x="339809" y="2861733"/>
                </a:cubicBezTo>
                <a:cubicBezTo>
                  <a:pt x="355140" y="2880130"/>
                  <a:pt x="376690" y="2893046"/>
                  <a:pt x="390609" y="2912533"/>
                </a:cubicBezTo>
                <a:cubicBezTo>
                  <a:pt x="405281" y="2933074"/>
                  <a:pt x="413187" y="2957688"/>
                  <a:pt x="424476" y="2980266"/>
                </a:cubicBezTo>
                <a:cubicBezTo>
                  <a:pt x="437478" y="3045279"/>
                  <a:pt x="436327" y="3078137"/>
                  <a:pt x="475276" y="3132666"/>
                </a:cubicBezTo>
                <a:cubicBezTo>
                  <a:pt x="500918" y="3168564"/>
                  <a:pt x="560086" y="3210178"/>
                  <a:pt x="593809" y="3234266"/>
                </a:cubicBezTo>
                <a:cubicBezTo>
                  <a:pt x="610370" y="3246095"/>
                  <a:pt x="626406" y="3259032"/>
                  <a:pt x="644609" y="3268133"/>
                </a:cubicBezTo>
                <a:cubicBezTo>
                  <a:pt x="671796" y="3281727"/>
                  <a:pt x="702705" y="3287238"/>
                  <a:pt x="729276" y="3302000"/>
                </a:cubicBezTo>
                <a:cubicBezTo>
                  <a:pt x="753947" y="3315706"/>
                  <a:pt x="772338" y="3339094"/>
                  <a:pt x="797009" y="3352800"/>
                </a:cubicBezTo>
                <a:cubicBezTo>
                  <a:pt x="875924" y="3396641"/>
                  <a:pt x="865949" y="3375089"/>
                  <a:pt x="932476" y="3403600"/>
                </a:cubicBezTo>
                <a:cubicBezTo>
                  <a:pt x="975487" y="3422033"/>
                  <a:pt x="1005033" y="3446041"/>
                  <a:pt x="1051009" y="3454400"/>
                </a:cubicBezTo>
                <a:cubicBezTo>
                  <a:pt x="1095782" y="3462541"/>
                  <a:pt x="1141320" y="3465689"/>
                  <a:pt x="1186476" y="3471333"/>
                </a:cubicBezTo>
                <a:cubicBezTo>
                  <a:pt x="1225987" y="3482622"/>
                  <a:pt x="1264715" y="3497141"/>
                  <a:pt x="1305009" y="3505200"/>
                </a:cubicBezTo>
                <a:cubicBezTo>
                  <a:pt x="1407394" y="3525677"/>
                  <a:pt x="1639375" y="3534564"/>
                  <a:pt x="1711409" y="3539066"/>
                </a:cubicBezTo>
                <a:cubicBezTo>
                  <a:pt x="1902711" y="3586892"/>
                  <a:pt x="1801245" y="3563807"/>
                  <a:pt x="2016209" y="3606800"/>
                </a:cubicBezTo>
                <a:lnTo>
                  <a:pt x="2100876" y="3623733"/>
                </a:lnTo>
                <a:cubicBezTo>
                  <a:pt x="2247631" y="3618089"/>
                  <a:pt x="2394626" y="3616905"/>
                  <a:pt x="2541142" y="3606800"/>
                </a:cubicBezTo>
                <a:cubicBezTo>
                  <a:pt x="2558949" y="3605572"/>
                  <a:pt x="2574779" y="3594770"/>
                  <a:pt x="2591942" y="3589866"/>
                </a:cubicBezTo>
                <a:cubicBezTo>
                  <a:pt x="2614319" y="3583472"/>
                  <a:pt x="2637098" y="3578577"/>
                  <a:pt x="2659676" y="3572933"/>
                </a:cubicBezTo>
                <a:cubicBezTo>
                  <a:pt x="2862876" y="3578577"/>
                  <a:pt x="3066251" y="3579715"/>
                  <a:pt x="3269276" y="3589866"/>
                </a:cubicBezTo>
                <a:cubicBezTo>
                  <a:pt x="3292520" y="3591028"/>
                  <a:pt x="3313736" y="3606800"/>
                  <a:pt x="3337009" y="3606800"/>
                </a:cubicBezTo>
                <a:cubicBezTo>
                  <a:pt x="3591072" y="3606800"/>
                  <a:pt x="3845009" y="3595511"/>
                  <a:pt x="4099009" y="3589866"/>
                </a:cubicBezTo>
                <a:cubicBezTo>
                  <a:pt x="4121587" y="3584222"/>
                  <a:pt x="4144290" y="3579056"/>
                  <a:pt x="4166742" y="3572933"/>
                </a:cubicBezTo>
                <a:cubicBezTo>
                  <a:pt x="4206386" y="3562121"/>
                  <a:pt x="4244743" y="3545822"/>
                  <a:pt x="4285276" y="3539066"/>
                </a:cubicBezTo>
                <a:cubicBezTo>
                  <a:pt x="4346772" y="3528817"/>
                  <a:pt x="4409453" y="3527777"/>
                  <a:pt x="4471542" y="3522133"/>
                </a:cubicBezTo>
                <a:cubicBezTo>
                  <a:pt x="4533631" y="3527777"/>
                  <a:pt x="4596091" y="3530249"/>
                  <a:pt x="4657809" y="3539066"/>
                </a:cubicBezTo>
                <a:cubicBezTo>
                  <a:pt x="4675479" y="3541590"/>
                  <a:pt x="4691185" y="3552128"/>
                  <a:pt x="4708609" y="3556000"/>
                </a:cubicBezTo>
                <a:cubicBezTo>
                  <a:pt x="4742125" y="3563448"/>
                  <a:pt x="4776429" y="3566791"/>
                  <a:pt x="4810209" y="3572933"/>
                </a:cubicBezTo>
                <a:cubicBezTo>
                  <a:pt x="4838526" y="3578081"/>
                  <a:pt x="4866654" y="3584222"/>
                  <a:pt x="4894876" y="3589866"/>
                </a:cubicBezTo>
                <a:cubicBezTo>
                  <a:pt x="4951320" y="3584222"/>
                  <a:pt x="5008936" y="3585688"/>
                  <a:pt x="5064209" y="3572933"/>
                </a:cubicBezTo>
                <a:cubicBezTo>
                  <a:pt x="5084039" y="3568357"/>
                  <a:pt x="5098448" y="3550895"/>
                  <a:pt x="5115009" y="3539066"/>
                </a:cubicBezTo>
                <a:cubicBezTo>
                  <a:pt x="5137974" y="3522662"/>
                  <a:pt x="5162786" y="3508222"/>
                  <a:pt x="5182742" y="3488266"/>
                </a:cubicBezTo>
                <a:cubicBezTo>
                  <a:pt x="5197133" y="3473875"/>
                  <a:pt x="5201293" y="3450867"/>
                  <a:pt x="5216609" y="3437466"/>
                </a:cubicBezTo>
                <a:cubicBezTo>
                  <a:pt x="5247241" y="3410663"/>
                  <a:pt x="5285647" y="3394155"/>
                  <a:pt x="5318209" y="3369733"/>
                </a:cubicBezTo>
                <a:lnTo>
                  <a:pt x="5385942" y="3318933"/>
                </a:lnTo>
                <a:cubicBezTo>
                  <a:pt x="5391587" y="3296355"/>
                  <a:pt x="5402876" y="3274473"/>
                  <a:pt x="5402876" y="3251200"/>
                </a:cubicBezTo>
                <a:cubicBezTo>
                  <a:pt x="5402876" y="2780125"/>
                  <a:pt x="5401270" y="3019025"/>
                  <a:pt x="5369009" y="2777066"/>
                </a:cubicBezTo>
                <a:cubicBezTo>
                  <a:pt x="5341175" y="2568307"/>
                  <a:pt x="5373100" y="2687738"/>
                  <a:pt x="5318209" y="2523066"/>
                </a:cubicBezTo>
                <a:lnTo>
                  <a:pt x="5301276" y="2472266"/>
                </a:lnTo>
                <a:lnTo>
                  <a:pt x="5284342" y="2421466"/>
                </a:lnTo>
                <a:cubicBezTo>
                  <a:pt x="5278698" y="2319866"/>
                  <a:pt x="5281800" y="2217400"/>
                  <a:pt x="5267409" y="2116666"/>
                </a:cubicBezTo>
                <a:cubicBezTo>
                  <a:pt x="5264531" y="2096519"/>
                  <a:pt x="5242643" y="2084069"/>
                  <a:pt x="5233542" y="2065866"/>
                </a:cubicBezTo>
                <a:cubicBezTo>
                  <a:pt x="5225560" y="2049901"/>
                  <a:pt x="5223640" y="2031472"/>
                  <a:pt x="5216609" y="2015066"/>
                </a:cubicBezTo>
                <a:cubicBezTo>
                  <a:pt x="5206650" y="1991827"/>
                  <a:pt x="5170131" y="1917789"/>
                  <a:pt x="5148876" y="1896533"/>
                </a:cubicBezTo>
                <a:cubicBezTo>
                  <a:pt x="5116050" y="1863707"/>
                  <a:pt x="5088593" y="1859505"/>
                  <a:pt x="5047276" y="1845733"/>
                </a:cubicBezTo>
                <a:cubicBezTo>
                  <a:pt x="5030343" y="1834444"/>
                  <a:pt x="5014679" y="1820967"/>
                  <a:pt x="4996476" y="1811866"/>
                </a:cubicBezTo>
                <a:cubicBezTo>
                  <a:pt x="4980511" y="1803884"/>
                  <a:pt x="4956826" y="1808871"/>
                  <a:pt x="4945676" y="1794933"/>
                </a:cubicBezTo>
                <a:cubicBezTo>
                  <a:pt x="4931138" y="1776760"/>
                  <a:pt x="4936914" y="1748991"/>
                  <a:pt x="4928742" y="1727200"/>
                </a:cubicBezTo>
                <a:cubicBezTo>
                  <a:pt x="4925250" y="1717887"/>
                  <a:pt x="4877053" y="1618693"/>
                  <a:pt x="4861009" y="1608666"/>
                </a:cubicBezTo>
                <a:cubicBezTo>
                  <a:pt x="4830737" y="1589746"/>
                  <a:pt x="4759409" y="1574800"/>
                  <a:pt x="4759409" y="1574800"/>
                </a:cubicBezTo>
                <a:cubicBezTo>
                  <a:pt x="4742476" y="1563511"/>
                  <a:pt x="4727665" y="1548079"/>
                  <a:pt x="4708609" y="1540933"/>
                </a:cubicBezTo>
                <a:cubicBezTo>
                  <a:pt x="4681660" y="1530827"/>
                  <a:pt x="4651864" y="1530981"/>
                  <a:pt x="4623942" y="1524000"/>
                </a:cubicBezTo>
                <a:cubicBezTo>
                  <a:pt x="4466311" y="1484592"/>
                  <a:pt x="4745027" y="1531621"/>
                  <a:pt x="4454609" y="1490133"/>
                </a:cubicBezTo>
                <a:cubicBezTo>
                  <a:pt x="4267165" y="1427651"/>
                  <a:pt x="4388638" y="1458493"/>
                  <a:pt x="4082076" y="1439333"/>
                </a:cubicBezTo>
                <a:cubicBezTo>
                  <a:pt x="3636379" y="1365052"/>
                  <a:pt x="3945314" y="1410273"/>
                  <a:pt x="2913676" y="1439333"/>
                </a:cubicBezTo>
                <a:cubicBezTo>
                  <a:pt x="2868187" y="1440614"/>
                  <a:pt x="2823559" y="1452487"/>
                  <a:pt x="2778209" y="1456266"/>
                </a:cubicBezTo>
                <a:cubicBezTo>
                  <a:pt x="2688034" y="1463781"/>
                  <a:pt x="2597587" y="1467555"/>
                  <a:pt x="2507276" y="1473200"/>
                </a:cubicBezTo>
                <a:cubicBezTo>
                  <a:pt x="2332298" y="1467555"/>
                  <a:pt x="2157156" y="1465715"/>
                  <a:pt x="1982342" y="1456266"/>
                </a:cubicBezTo>
                <a:cubicBezTo>
                  <a:pt x="1945123" y="1454254"/>
                  <a:pt x="1854851" y="1434953"/>
                  <a:pt x="1813009" y="1422400"/>
                </a:cubicBezTo>
                <a:cubicBezTo>
                  <a:pt x="1778816" y="1412142"/>
                  <a:pt x="1745734" y="1398340"/>
                  <a:pt x="1711409" y="1388533"/>
                </a:cubicBezTo>
                <a:cubicBezTo>
                  <a:pt x="1671898" y="1377244"/>
                  <a:pt x="1633264" y="1362239"/>
                  <a:pt x="1592876" y="1354666"/>
                </a:cubicBezTo>
                <a:cubicBezTo>
                  <a:pt x="1542639" y="1345247"/>
                  <a:pt x="1491075" y="1344961"/>
                  <a:pt x="1440476" y="1337733"/>
                </a:cubicBezTo>
                <a:cubicBezTo>
                  <a:pt x="1411984" y="1333663"/>
                  <a:pt x="1384126" y="1325949"/>
                  <a:pt x="1355809" y="1320800"/>
                </a:cubicBezTo>
                <a:cubicBezTo>
                  <a:pt x="1322029" y="1314658"/>
                  <a:pt x="1287725" y="1311314"/>
                  <a:pt x="1254209" y="1303866"/>
                </a:cubicBezTo>
                <a:cubicBezTo>
                  <a:pt x="1236785" y="1299994"/>
                  <a:pt x="1220833" y="1290805"/>
                  <a:pt x="1203409" y="1286933"/>
                </a:cubicBezTo>
                <a:cubicBezTo>
                  <a:pt x="1169893" y="1279485"/>
                  <a:pt x="1135676" y="1275644"/>
                  <a:pt x="1101809" y="1270000"/>
                </a:cubicBezTo>
                <a:cubicBezTo>
                  <a:pt x="952385" y="1170383"/>
                  <a:pt x="1191211" y="1323166"/>
                  <a:pt x="949409" y="1202266"/>
                </a:cubicBezTo>
                <a:cubicBezTo>
                  <a:pt x="904253" y="1179688"/>
                  <a:pt x="849641" y="1170232"/>
                  <a:pt x="813942" y="1134533"/>
                </a:cubicBezTo>
                <a:cubicBezTo>
                  <a:pt x="797009" y="1117600"/>
                  <a:pt x="783067" y="1097017"/>
                  <a:pt x="763142" y="1083733"/>
                </a:cubicBezTo>
                <a:cubicBezTo>
                  <a:pt x="748290" y="1073832"/>
                  <a:pt x="728307" y="1074782"/>
                  <a:pt x="712342" y="1066800"/>
                </a:cubicBezTo>
                <a:cubicBezTo>
                  <a:pt x="682904" y="1052081"/>
                  <a:pt x="655898" y="1032933"/>
                  <a:pt x="627676" y="1016000"/>
                </a:cubicBezTo>
                <a:cubicBezTo>
                  <a:pt x="616387" y="999067"/>
                  <a:pt x="581598" y="981481"/>
                  <a:pt x="593809" y="965200"/>
                </a:cubicBezTo>
                <a:cubicBezTo>
                  <a:pt x="611078" y="942175"/>
                  <a:pt x="651527" y="958372"/>
                  <a:pt x="678476" y="948266"/>
                </a:cubicBezTo>
                <a:cubicBezTo>
                  <a:pt x="697531" y="941120"/>
                  <a:pt x="711606" y="924497"/>
                  <a:pt x="729276" y="914400"/>
                </a:cubicBezTo>
                <a:cubicBezTo>
                  <a:pt x="751193" y="901876"/>
                  <a:pt x="773807" y="890477"/>
                  <a:pt x="797009" y="880533"/>
                </a:cubicBezTo>
                <a:cubicBezTo>
                  <a:pt x="813415" y="873502"/>
                  <a:pt x="831403" y="870631"/>
                  <a:pt x="847809" y="863600"/>
                </a:cubicBezTo>
                <a:cubicBezTo>
                  <a:pt x="950155" y="819737"/>
                  <a:pt x="881308" y="844456"/>
                  <a:pt x="966342" y="795866"/>
                </a:cubicBezTo>
                <a:cubicBezTo>
                  <a:pt x="988259" y="783342"/>
                  <a:pt x="1011498" y="773289"/>
                  <a:pt x="1034076" y="762000"/>
                </a:cubicBezTo>
                <a:cubicBezTo>
                  <a:pt x="1071525" y="724551"/>
                  <a:pt x="1088527" y="700908"/>
                  <a:pt x="1135676" y="677333"/>
                </a:cubicBezTo>
                <a:cubicBezTo>
                  <a:pt x="1151641" y="669351"/>
                  <a:pt x="1169543" y="666044"/>
                  <a:pt x="1186476" y="660400"/>
                </a:cubicBezTo>
                <a:cubicBezTo>
                  <a:pt x="1210272" y="644536"/>
                  <a:pt x="1291007" y="592069"/>
                  <a:pt x="1305009" y="575733"/>
                </a:cubicBezTo>
                <a:cubicBezTo>
                  <a:pt x="1321437" y="556567"/>
                  <a:pt x="1327587" y="530578"/>
                  <a:pt x="1338876" y="508000"/>
                </a:cubicBezTo>
                <a:cubicBezTo>
                  <a:pt x="1362655" y="412881"/>
                  <a:pt x="1370569" y="414637"/>
                  <a:pt x="1338876" y="287866"/>
                </a:cubicBezTo>
                <a:cubicBezTo>
                  <a:pt x="1333940" y="268122"/>
                  <a:pt x="1316298" y="253999"/>
                  <a:pt x="1305009" y="237066"/>
                </a:cubicBezTo>
                <a:cubicBezTo>
                  <a:pt x="1299365" y="214488"/>
                  <a:pt x="1294470" y="191710"/>
                  <a:pt x="1288076" y="169333"/>
                </a:cubicBezTo>
                <a:cubicBezTo>
                  <a:pt x="1283172" y="152170"/>
                  <a:pt x="1287107" y="126515"/>
                  <a:pt x="1271142" y="118533"/>
                </a:cubicBezTo>
                <a:cubicBezTo>
                  <a:pt x="1235443" y="100684"/>
                  <a:pt x="1192120" y="107244"/>
                  <a:pt x="1152609" y="101600"/>
                </a:cubicBezTo>
                <a:cubicBezTo>
                  <a:pt x="863515" y="5234"/>
                  <a:pt x="1086693" y="68753"/>
                  <a:pt x="458342" y="50800"/>
                </a:cubicBezTo>
                <a:cubicBezTo>
                  <a:pt x="424475" y="45155"/>
                  <a:pt x="390258" y="41314"/>
                  <a:pt x="356742" y="33866"/>
                </a:cubicBezTo>
                <a:cubicBezTo>
                  <a:pt x="339318" y="29994"/>
                  <a:pt x="323718" y="18549"/>
                  <a:pt x="305942" y="16933"/>
                </a:cubicBezTo>
                <a:cubicBezTo>
                  <a:pt x="260972" y="12845"/>
                  <a:pt x="221275" y="2822"/>
                  <a:pt x="204342" y="0"/>
                </a:cubicBezTo>
                <a:close/>
              </a:path>
            </a:pathLst>
          </a:cu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84533" y="3962400"/>
            <a:ext cx="4642504" cy="2078207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</a:t>
            </a:r>
            <a:r>
              <a:rPr spc="-127" dirty="0"/>
              <a:t> </a:t>
            </a:r>
            <a:r>
              <a:rPr spc="-154" dirty="0"/>
              <a:t>Oracles</a:t>
            </a:r>
          </a:p>
        </p:txBody>
      </p:sp>
      <p:sp>
        <p:nvSpPr>
          <p:cNvPr id="3" name="object 3"/>
          <p:cNvSpPr/>
          <p:nvPr/>
        </p:nvSpPr>
        <p:spPr>
          <a:xfrm>
            <a:off x="5881318" y="1406861"/>
            <a:ext cx="0" cy="5026248"/>
          </a:xfrm>
          <a:custGeom>
            <a:avLst/>
            <a:gdLst/>
            <a:ahLst/>
            <a:cxnLst/>
            <a:rect l="l" t="t" r="r" b="b"/>
            <a:pathLst>
              <a:path h="8288655">
                <a:moveTo>
                  <a:pt x="0" y="8288095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442691" y="1571822"/>
            <a:ext cx="4969643" cy="98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38" b="1" spc="-106" dirty="0">
                <a:solidFill>
                  <a:srgbClr val="5E5E5E"/>
                </a:solidFill>
                <a:latin typeface="Arial"/>
                <a:cs typeface="Arial"/>
              </a:rPr>
              <a:t>Schemes </a:t>
            </a:r>
            <a:r>
              <a:rPr sz="2638" b="1" spc="55" dirty="0">
                <a:solidFill>
                  <a:srgbClr val="5E5E5E"/>
                </a:solidFill>
                <a:latin typeface="Arial"/>
                <a:cs typeface="Arial"/>
              </a:rPr>
              <a:t>we </a:t>
            </a:r>
            <a:r>
              <a:rPr sz="2638" b="1" spc="3" dirty="0">
                <a:solidFill>
                  <a:srgbClr val="5E5E5E"/>
                </a:solidFill>
                <a:latin typeface="Arial"/>
                <a:cs typeface="Arial"/>
              </a:rPr>
              <a:t>looked </a:t>
            </a:r>
            <a:r>
              <a:rPr sz="2638" b="1" spc="52" dirty="0">
                <a:solidFill>
                  <a:srgbClr val="5E5E5E"/>
                </a:solidFill>
                <a:latin typeface="Arial"/>
                <a:cs typeface="Arial"/>
              </a:rPr>
              <a:t>at </a:t>
            </a:r>
            <a:r>
              <a:rPr sz="2638" b="1" spc="-69" dirty="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sz="2638" b="1" spc="212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38" b="1" spc="45" dirty="0">
                <a:solidFill>
                  <a:srgbClr val="5E5E5E"/>
                </a:solidFill>
                <a:latin typeface="Arial"/>
                <a:cs typeface="Arial"/>
              </a:rPr>
              <a:t>depth</a:t>
            </a:r>
            <a:endParaRPr sz="2638">
              <a:latin typeface="Arial"/>
              <a:cs typeface="Arial"/>
            </a:endParaRPr>
          </a:p>
          <a:p>
            <a:pPr marL="533699" indent="-304585">
              <a:spcBef>
                <a:spcPts val="1916"/>
              </a:spcBef>
              <a:buSzPct val="122535"/>
              <a:buFont typeface="Tahoma"/>
              <a:buChar char="‣"/>
              <a:tabLst>
                <a:tab pos="534083" algn="l"/>
              </a:tabLst>
            </a:pPr>
            <a:r>
              <a:rPr sz="2153" spc="-42" dirty="0">
                <a:solidFill>
                  <a:srgbClr val="1769C9"/>
                </a:solidFill>
                <a:latin typeface="Arial"/>
                <a:cs typeface="Arial"/>
              </a:rPr>
              <a:t>Shadowsocks </a:t>
            </a:r>
            <a:r>
              <a:rPr sz="2153" spc="12" dirty="0">
                <a:solidFill>
                  <a:srgbClr val="1769C9"/>
                </a:solidFill>
                <a:latin typeface="Arial"/>
                <a:cs typeface="Arial"/>
              </a:rPr>
              <a:t>proxy </a:t>
            </a:r>
            <a:r>
              <a:rPr sz="2153" spc="-55" dirty="0">
                <a:solidFill>
                  <a:srgbClr val="1769C9"/>
                </a:solidFill>
                <a:latin typeface="Arial"/>
                <a:cs typeface="Arial"/>
              </a:rPr>
              <a:t>servers </a:t>
            </a:r>
            <a:r>
              <a:rPr sz="2153" spc="36" dirty="0">
                <a:solidFill>
                  <a:srgbClr val="1769C9"/>
                </a:solidFill>
                <a:latin typeface="Arial"/>
                <a:cs typeface="Arial"/>
              </a:rPr>
              <a:t>for</a:t>
            </a:r>
            <a:r>
              <a:rPr sz="2153" spc="49" dirty="0">
                <a:solidFill>
                  <a:srgbClr val="1769C9"/>
                </a:solidFill>
                <a:latin typeface="Arial"/>
                <a:cs typeface="Arial"/>
              </a:rPr>
              <a:t> </a:t>
            </a:r>
            <a:r>
              <a:rPr sz="2153" spc="-82" dirty="0">
                <a:solidFill>
                  <a:srgbClr val="1769C9"/>
                </a:solidFill>
                <a:latin typeface="Arial"/>
                <a:cs typeface="Arial"/>
              </a:rPr>
              <a:t>UDP</a:t>
            </a:r>
            <a:endParaRPr sz="2153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80</a:t>
            </a:fld>
            <a:endParaRPr spc="3" dirty="0"/>
          </a:p>
        </p:txBody>
      </p:sp>
      <p:sp>
        <p:nvSpPr>
          <p:cNvPr id="5" name="object 5"/>
          <p:cNvSpPr txBox="1"/>
          <p:nvPr/>
        </p:nvSpPr>
        <p:spPr>
          <a:xfrm>
            <a:off x="969022" y="2633424"/>
            <a:ext cx="108973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  <a:p>
            <a:pPr marL="7701">
              <a:spcBef>
                <a:spcPts val="776"/>
              </a:spcBef>
            </a:pPr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3799" y="2617757"/>
            <a:ext cx="4205290" cy="109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37" dirty="0">
                <a:latin typeface="Arial"/>
                <a:cs typeface="Arial"/>
              </a:rPr>
              <a:t>Popular </a:t>
            </a:r>
            <a:r>
              <a:rPr sz="1637" spc="27" dirty="0">
                <a:latin typeface="Arial"/>
                <a:cs typeface="Arial"/>
              </a:rPr>
              <a:t>Internet </a:t>
            </a:r>
            <a:r>
              <a:rPr sz="1637" spc="-6" dirty="0">
                <a:latin typeface="Arial"/>
                <a:cs typeface="Arial"/>
              </a:rPr>
              <a:t>censorship </a:t>
            </a:r>
            <a:r>
              <a:rPr sz="1637" spc="-12" dirty="0">
                <a:latin typeface="Arial"/>
                <a:cs typeface="Arial"/>
              </a:rPr>
              <a:t>evasion</a:t>
            </a:r>
            <a:r>
              <a:rPr sz="1637" spc="-21" dirty="0">
                <a:latin typeface="Arial"/>
                <a:cs typeface="Arial"/>
              </a:rPr>
              <a:t> </a:t>
            </a:r>
            <a:r>
              <a:rPr sz="1637" spc="64" dirty="0">
                <a:latin typeface="Arial"/>
                <a:cs typeface="Arial"/>
              </a:rPr>
              <a:t>tool</a:t>
            </a:r>
            <a:endParaRPr sz="1637">
              <a:latin typeface="Arial"/>
              <a:cs typeface="Arial"/>
            </a:endParaRPr>
          </a:p>
          <a:p>
            <a:pPr marL="7701" marR="3081">
              <a:lnSpc>
                <a:spcPct val="103099"/>
              </a:lnSpc>
              <a:spcBef>
                <a:spcPts val="497"/>
              </a:spcBef>
            </a:pPr>
            <a:r>
              <a:rPr sz="1637" spc="21" dirty="0">
                <a:latin typeface="Arial"/>
                <a:cs typeface="Arial"/>
              </a:rPr>
              <a:t>Partitioning </a:t>
            </a:r>
            <a:r>
              <a:rPr sz="1637" spc="3" dirty="0">
                <a:latin typeface="Arial"/>
                <a:cs typeface="Arial"/>
              </a:rPr>
              <a:t>oracle </a:t>
            </a:r>
            <a:r>
              <a:rPr sz="1637" spc="-15" dirty="0">
                <a:latin typeface="Arial"/>
                <a:cs typeface="Arial"/>
              </a:rPr>
              <a:t>attacks </a:t>
            </a:r>
            <a:r>
              <a:rPr sz="1637" spc="15" dirty="0">
                <a:latin typeface="Arial"/>
                <a:cs typeface="Arial"/>
              </a:rPr>
              <a:t>enable </a:t>
            </a:r>
            <a:r>
              <a:rPr sz="1637" spc="-24" dirty="0">
                <a:latin typeface="Arial"/>
                <a:cs typeface="Arial"/>
              </a:rPr>
              <a:t>an </a:t>
            </a:r>
            <a:r>
              <a:rPr sz="1637" spc="3" dirty="0">
                <a:latin typeface="Arial"/>
                <a:cs typeface="Arial"/>
              </a:rPr>
              <a:t>attacker 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18" dirty="0">
                <a:latin typeface="Arial"/>
                <a:cs typeface="Arial"/>
              </a:rPr>
              <a:t>efficiently </a:t>
            </a:r>
            <a:r>
              <a:rPr sz="1637" dirty="0">
                <a:latin typeface="Arial"/>
                <a:cs typeface="Arial"/>
              </a:rPr>
              <a:t>recover </a:t>
            </a:r>
            <a:r>
              <a:rPr sz="1637" spc="-55" dirty="0">
                <a:latin typeface="Arial"/>
                <a:cs typeface="Arial"/>
              </a:rPr>
              <a:t>a </a:t>
            </a:r>
            <a:r>
              <a:rPr sz="1637" spc="-6" dirty="0">
                <a:latin typeface="Arial"/>
                <a:cs typeface="Arial"/>
              </a:rPr>
              <a:t>password </a:t>
            </a:r>
            <a:r>
              <a:rPr sz="1637" spc="27" dirty="0">
                <a:latin typeface="Arial"/>
                <a:cs typeface="Arial"/>
              </a:rPr>
              <a:t>from </a:t>
            </a:r>
            <a:r>
              <a:rPr sz="1637" spc="-55" dirty="0">
                <a:latin typeface="Arial"/>
                <a:cs typeface="Arial"/>
              </a:rPr>
              <a:t>a  </a:t>
            </a:r>
            <a:r>
              <a:rPr sz="1637" spc="-24" dirty="0">
                <a:latin typeface="Arial"/>
                <a:cs typeface="Arial"/>
              </a:rPr>
              <a:t>Shadowsocks</a:t>
            </a:r>
            <a:r>
              <a:rPr sz="1637" spc="-45" dirty="0">
                <a:latin typeface="Arial"/>
                <a:cs typeface="Arial"/>
              </a:rPr>
              <a:t> </a:t>
            </a:r>
            <a:r>
              <a:rPr sz="1637" spc="-21" dirty="0">
                <a:latin typeface="Arial"/>
                <a:cs typeface="Arial"/>
              </a:rPr>
              <a:t>server</a:t>
            </a:r>
            <a:endParaRPr sz="163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</a:t>
            </a:r>
            <a:r>
              <a:rPr spc="-127" dirty="0"/>
              <a:t> </a:t>
            </a:r>
            <a:r>
              <a:rPr spc="-154" dirty="0"/>
              <a:t>Oracles</a:t>
            </a:r>
          </a:p>
        </p:txBody>
      </p:sp>
      <p:sp>
        <p:nvSpPr>
          <p:cNvPr id="3" name="object 3"/>
          <p:cNvSpPr/>
          <p:nvPr/>
        </p:nvSpPr>
        <p:spPr>
          <a:xfrm>
            <a:off x="5881318" y="1406861"/>
            <a:ext cx="0" cy="5026248"/>
          </a:xfrm>
          <a:custGeom>
            <a:avLst/>
            <a:gdLst/>
            <a:ahLst/>
            <a:cxnLst/>
            <a:rect l="l" t="t" r="r" b="b"/>
            <a:pathLst>
              <a:path h="8288655">
                <a:moveTo>
                  <a:pt x="0" y="8288095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442691" y="1571822"/>
            <a:ext cx="4969643" cy="98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38" b="1" spc="-106" dirty="0">
                <a:solidFill>
                  <a:srgbClr val="5E5E5E"/>
                </a:solidFill>
                <a:latin typeface="Arial"/>
                <a:cs typeface="Arial"/>
              </a:rPr>
              <a:t>Schemes </a:t>
            </a:r>
            <a:r>
              <a:rPr sz="2638" b="1" spc="55" dirty="0">
                <a:solidFill>
                  <a:srgbClr val="5E5E5E"/>
                </a:solidFill>
                <a:latin typeface="Arial"/>
                <a:cs typeface="Arial"/>
              </a:rPr>
              <a:t>we </a:t>
            </a:r>
            <a:r>
              <a:rPr sz="2638" b="1" spc="3" dirty="0">
                <a:solidFill>
                  <a:srgbClr val="5E5E5E"/>
                </a:solidFill>
                <a:latin typeface="Arial"/>
                <a:cs typeface="Arial"/>
              </a:rPr>
              <a:t>looked </a:t>
            </a:r>
            <a:r>
              <a:rPr sz="2638" b="1" spc="52" dirty="0">
                <a:solidFill>
                  <a:srgbClr val="5E5E5E"/>
                </a:solidFill>
                <a:latin typeface="Arial"/>
                <a:cs typeface="Arial"/>
              </a:rPr>
              <a:t>at </a:t>
            </a:r>
            <a:r>
              <a:rPr sz="2638" b="1" spc="-69" dirty="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sz="2638" b="1" spc="212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38" b="1" spc="45" dirty="0">
                <a:solidFill>
                  <a:srgbClr val="5E5E5E"/>
                </a:solidFill>
                <a:latin typeface="Arial"/>
                <a:cs typeface="Arial"/>
              </a:rPr>
              <a:t>depth</a:t>
            </a:r>
            <a:endParaRPr sz="2638">
              <a:latin typeface="Arial"/>
              <a:cs typeface="Arial"/>
            </a:endParaRPr>
          </a:p>
          <a:p>
            <a:pPr marL="533699" indent="-304585">
              <a:spcBef>
                <a:spcPts val="1907"/>
              </a:spcBef>
              <a:buSzPct val="122535"/>
              <a:buFont typeface="Tahoma"/>
              <a:buChar char="‣"/>
              <a:tabLst>
                <a:tab pos="534083" algn="l"/>
              </a:tabLst>
            </a:pPr>
            <a:r>
              <a:rPr sz="2153" spc="-42" dirty="0">
                <a:solidFill>
                  <a:srgbClr val="1769C9"/>
                </a:solidFill>
                <a:latin typeface="Arial"/>
                <a:cs typeface="Arial"/>
              </a:rPr>
              <a:t>Shadowsocks </a:t>
            </a:r>
            <a:r>
              <a:rPr sz="2153" spc="12" dirty="0">
                <a:solidFill>
                  <a:srgbClr val="1769C9"/>
                </a:solidFill>
                <a:latin typeface="Arial"/>
                <a:cs typeface="Arial"/>
              </a:rPr>
              <a:t>proxy </a:t>
            </a:r>
            <a:r>
              <a:rPr sz="2153" spc="-55" dirty="0">
                <a:solidFill>
                  <a:srgbClr val="1769C9"/>
                </a:solidFill>
                <a:latin typeface="Arial"/>
                <a:cs typeface="Arial"/>
              </a:rPr>
              <a:t>servers </a:t>
            </a:r>
            <a:r>
              <a:rPr sz="2153" spc="36" dirty="0">
                <a:solidFill>
                  <a:srgbClr val="1769C9"/>
                </a:solidFill>
                <a:latin typeface="Arial"/>
                <a:cs typeface="Arial"/>
              </a:rPr>
              <a:t>for</a:t>
            </a:r>
            <a:r>
              <a:rPr sz="2153" spc="49" dirty="0">
                <a:solidFill>
                  <a:srgbClr val="1769C9"/>
                </a:solidFill>
                <a:latin typeface="Arial"/>
                <a:cs typeface="Arial"/>
              </a:rPr>
              <a:t> </a:t>
            </a:r>
            <a:r>
              <a:rPr sz="2153" spc="-82" dirty="0">
                <a:solidFill>
                  <a:srgbClr val="1769C9"/>
                </a:solidFill>
                <a:latin typeface="Arial"/>
                <a:cs typeface="Arial"/>
              </a:rPr>
              <a:t>UDP</a:t>
            </a:r>
            <a:endParaRPr sz="2153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81</a:t>
            </a:fld>
            <a:endParaRPr spc="3" dirty="0"/>
          </a:p>
        </p:txBody>
      </p:sp>
      <p:sp>
        <p:nvSpPr>
          <p:cNvPr id="5" name="object 5"/>
          <p:cNvSpPr txBox="1"/>
          <p:nvPr/>
        </p:nvSpPr>
        <p:spPr>
          <a:xfrm>
            <a:off x="969022" y="2632164"/>
            <a:ext cx="108973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  <a:p>
            <a:pPr marL="7701">
              <a:spcBef>
                <a:spcPts val="776"/>
              </a:spcBef>
            </a:pPr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3799" y="2616498"/>
            <a:ext cx="4205290" cy="109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37" dirty="0">
                <a:latin typeface="Arial"/>
                <a:cs typeface="Arial"/>
              </a:rPr>
              <a:t>Popular </a:t>
            </a:r>
            <a:r>
              <a:rPr sz="1637" spc="27" dirty="0">
                <a:latin typeface="Arial"/>
                <a:cs typeface="Arial"/>
              </a:rPr>
              <a:t>Internet </a:t>
            </a:r>
            <a:r>
              <a:rPr sz="1637" spc="-6" dirty="0">
                <a:latin typeface="Arial"/>
                <a:cs typeface="Arial"/>
              </a:rPr>
              <a:t>censorship </a:t>
            </a:r>
            <a:r>
              <a:rPr sz="1637" spc="-12" dirty="0">
                <a:latin typeface="Arial"/>
                <a:cs typeface="Arial"/>
              </a:rPr>
              <a:t>evasion</a:t>
            </a:r>
            <a:r>
              <a:rPr sz="1637" spc="-21" dirty="0">
                <a:latin typeface="Arial"/>
                <a:cs typeface="Arial"/>
              </a:rPr>
              <a:t> </a:t>
            </a:r>
            <a:r>
              <a:rPr sz="1637" spc="64" dirty="0">
                <a:latin typeface="Arial"/>
                <a:cs typeface="Arial"/>
              </a:rPr>
              <a:t>tool</a:t>
            </a:r>
            <a:endParaRPr sz="1637">
              <a:latin typeface="Arial"/>
              <a:cs typeface="Arial"/>
            </a:endParaRPr>
          </a:p>
          <a:p>
            <a:pPr marL="7701" marR="3081">
              <a:lnSpc>
                <a:spcPct val="103099"/>
              </a:lnSpc>
              <a:spcBef>
                <a:spcPts val="497"/>
              </a:spcBef>
            </a:pPr>
            <a:r>
              <a:rPr sz="1637" spc="21" dirty="0">
                <a:latin typeface="Arial"/>
                <a:cs typeface="Arial"/>
              </a:rPr>
              <a:t>Partitioning </a:t>
            </a:r>
            <a:r>
              <a:rPr sz="1637" spc="3" dirty="0">
                <a:latin typeface="Arial"/>
                <a:cs typeface="Arial"/>
              </a:rPr>
              <a:t>oracle </a:t>
            </a:r>
            <a:r>
              <a:rPr sz="1637" spc="-15" dirty="0">
                <a:latin typeface="Arial"/>
                <a:cs typeface="Arial"/>
              </a:rPr>
              <a:t>attacks </a:t>
            </a:r>
            <a:r>
              <a:rPr sz="1637" spc="15" dirty="0">
                <a:latin typeface="Arial"/>
                <a:cs typeface="Arial"/>
              </a:rPr>
              <a:t>enable </a:t>
            </a:r>
            <a:r>
              <a:rPr sz="1637" spc="-24" dirty="0">
                <a:latin typeface="Arial"/>
                <a:cs typeface="Arial"/>
              </a:rPr>
              <a:t>an </a:t>
            </a:r>
            <a:r>
              <a:rPr sz="1637" spc="3" dirty="0">
                <a:latin typeface="Arial"/>
                <a:cs typeface="Arial"/>
              </a:rPr>
              <a:t>attacker 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18" dirty="0">
                <a:latin typeface="Arial"/>
                <a:cs typeface="Arial"/>
              </a:rPr>
              <a:t>efficiently </a:t>
            </a:r>
            <a:r>
              <a:rPr sz="1637" dirty="0">
                <a:latin typeface="Arial"/>
                <a:cs typeface="Arial"/>
              </a:rPr>
              <a:t>recover </a:t>
            </a:r>
            <a:r>
              <a:rPr sz="1637" spc="-55" dirty="0">
                <a:latin typeface="Arial"/>
                <a:cs typeface="Arial"/>
              </a:rPr>
              <a:t>a </a:t>
            </a:r>
            <a:r>
              <a:rPr sz="1637" spc="-6" dirty="0">
                <a:latin typeface="Arial"/>
                <a:cs typeface="Arial"/>
              </a:rPr>
              <a:t>password </a:t>
            </a:r>
            <a:r>
              <a:rPr sz="1637" spc="27" dirty="0">
                <a:latin typeface="Arial"/>
                <a:cs typeface="Arial"/>
              </a:rPr>
              <a:t>from </a:t>
            </a:r>
            <a:r>
              <a:rPr sz="1637" spc="-55" dirty="0">
                <a:latin typeface="Arial"/>
                <a:cs typeface="Arial"/>
              </a:rPr>
              <a:t>a  </a:t>
            </a:r>
            <a:r>
              <a:rPr sz="1637" spc="-24" dirty="0">
                <a:latin typeface="Arial"/>
                <a:cs typeface="Arial"/>
              </a:rPr>
              <a:t>Shadowsocks</a:t>
            </a:r>
            <a:r>
              <a:rPr sz="1637" spc="-45" dirty="0">
                <a:latin typeface="Arial"/>
                <a:cs typeface="Arial"/>
              </a:rPr>
              <a:t> </a:t>
            </a:r>
            <a:r>
              <a:rPr sz="1637" spc="-21" dirty="0">
                <a:latin typeface="Arial"/>
                <a:cs typeface="Arial"/>
              </a:rPr>
              <a:t>server</a:t>
            </a:r>
            <a:endParaRPr sz="163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242" y="3985358"/>
            <a:ext cx="4745536" cy="68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286" marR="3081" indent="-304585">
              <a:lnSpc>
                <a:spcPct val="102800"/>
              </a:lnSpc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-52" dirty="0">
                <a:solidFill>
                  <a:srgbClr val="1769C9"/>
                </a:solidFill>
                <a:latin typeface="Arial"/>
                <a:cs typeface="Arial"/>
              </a:rPr>
              <a:t>Early </a:t>
            </a:r>
            <a:r>
              <a:rPr sz="2153" spc="24" dirty="0">
                <a:solidFill>
                  <a:srgbClr val="1769C9"/>
                </a:solidFill>
                <a:latin typeface="Arial"/>
                <a:cs typeface="Arial"/>
              </a:rPr>
              <a:t>implementations </a:t>
            </a:r>
            <a:r>
              <a:rPr sz="2153" spc="58" dirty="0">
                <a:solidFill>
                  <a:srgbClr val="1769C9"/>
                </a:solidFill>
                <a:latin typeface="Arial"/>
                <a:cs typeface="Arial"/>
              </a:rPr>
              <a:t>of </a:t>
            </a:r>
            <a:r>
              <a:rPr sz="2153" spc="36" dirty="0">
                <a:solidFill>
                  <a:srgbClr val="1769C9"/>
                </a:solidFill>
                <a:latin typeface="Arial"/>
                <a:cs typeface="Arial"/>
              </a:rPr>
              <a:t>the  </a:t>
            </a:r>
            <a:r>
              <a:rPr sz="2153" spc="-55" dirty="0">
                <a:solidFill>
                  <a:srgbClr val="1769C9"/>
                </a:solidFill>
                <a:latin typeface="Arial"/>
                <a:cs typeface="Arial"/>
              </a:rPr>
              <a:t>OPAQUE </a:t>
            </a:r>
            <a:r>
              <a:rPr sz="2153" spc="-12" dirty="0">
                <a:solidFill>
                  <a:srgbClr val="1769C9"/>
                </a:solidFill>
                <a:latin typeface="Arial"/>
                <a:cs typeface="Arial"/>
              </a:rPr>
              <a:t>asymmetric </a:t>
            </a:r>
            <a:r>
              <a:rPr sz="2153" spc="-143" dirty="0">
                <a:solidFill>
                  <a:srgbClr val="1769C9"/>
                </a:solidFill>
                <a:latin typeface="Arial"/>
                <a:cs typeface="Arial"/>
              </a:rPr>
              <a:t>PAKE</a:t>
            </a:r>
            <a:r>
              <a:rPr sz="2153" spc="30" dirty="0">
                <a:solidFill>
                  <a:srgbClr val="1769C9"/>
                </a:solidFill>
                <a:latin typeface="Arial"/>
                <a:cs typeface="Arial"/>
              </a:rPr>
              <a:t> </a:t>
            </a:r>
            <a:r>
              <a:rPr sz="2153" spc="52" dirty="0">
                <a:solidFill>
                  <a:srgbClr val="1769C9"/>
                </a:solidFill>
                <a:latin typeface="Arial"/>
                <a:cs typeface="Arial"/>
              </a:rPr>
              <a:t>protocol</a:t>
            </a:r>
            <a:endParaRPr sz="215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9022" y="4747835"/>
            <a:ext cx="108973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  <a:p>
            <a:pPr marL="7701">
              <a:spcBef>
                <a:spcPts val="776"/>
              </a:spcBef>
            </a:pPr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022" y="5903454"/>
            <a:ext cx="108973" cy="22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3800" y="4732169"/>
            <a:ext cx="4358546" cy="167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37" spc="3" dirty="0">
                <a:latin typeface="Arial"/>
                <a:cs typeface="Arial"/>
              </a:rPr>
              <a:t>Selected </a:t>
            </a:r>
            <a:r>
              <a:rPr sz="1637" spc="36" dirty="0">
                <a:latin typeface="Arial"/>
                <a:cs typeface="Arial"/>
              </a:rPr>
              <a:t>by </a:t>
            </a:r>
            <a:r>
              <a:rPr sz="1637" spc="33" dirty="0">
                <a:latin typeface="Arial"/>
                <a:cs typeface="Arial"/>
              </a:rPr>
              <a:t>the </a:t>
            </a:r>
            <a:r>
              <a:rPr sz="1637" spc="-69" dirty="0">
                <a:latin typeface="Arial"/>
                <a:cs typeface="Arial"/>
              </a:rPr>
              <a:t>IETF </a:t>
            </a:r>
            <a:r>
              <a:rPr sz="1637" spc="-76" dirty="0">
                <a:latin typeface="Arial"/>
                <a:cs typeface="Arial"/>
              </a:rPr>
              <a:t>CFRG </a:t>
            </a:r>
            <a:r>
              <a:rPr sz="1637" spc="33" dirty="0">
                <a:latin typeface="Arial"/>
                <a:cs typeface="Arial"/>
              </a:rPr>
              <a:t>for</a:t>
            </a:r>
            <a:r>
              <a:rPr sz="1637" spc="91" dirty="0">
                <a:latin typeface="Arial"/>
                <a:cs typeface="Arial"/>
              </a:rPr>
              <a:t> </a:t>
            </a:r>
            <a:r>
              <a:rPr sz="1637" spc="6" dirty="0">
                <a:latin typeface="Arial"/>
                <a:cs typeface="Arial"/>
              </a:rPr>
              <a:t>standardization</a:t>
            </a:r>
            <a:endParaRPr sz="1637">
              <a:latin typeface="Arial"/>
              <a:cs typeface="Arial"/>
            </a:endParaRPr>
          </a:p>
          <a:p>
            <a:pPr marL="7701" marR="465927">
              <a:lnSpc>
                <a:spcPct val="103099"/>
              </a:lnSpc>
              <a:spcBef>
                <a:spcPts val="497"/>
              </a:spcBef>
            </a:pPr>
            <a:r>
              <a:rPr sz="1637" spc="6" dirty="0">
                <a:latin typeface="Arial"/>
                <a:cs typeface="Arial"/>
              </a:rPr>
              <a:t>Many </a:t>
            </a:r>
            <a:r>
              <a:rPr sz="1637" spc="-9" dirty="0">
                <a:latin typeface="Arial"/>
                <a:cs typeface="Arial"/>
              </a:rPr>
              <a:t>early </a:t>
            </a:r>
            <a:r>
              <a:rPr sz="1637" spc="24" dirty="0">
                <a:latin typeface="Arial"/>
                <a:cs typeface="Arial"/>
              </a:rPr>
              <a:t>implementations </a:t>
            </a:r>
            <a:r>
              <a:rPr sz="1637" spc="27" dirty="0">
                <a:latin typeface="Arial"/>
                <a:cs typeface="Arial"/>
              </a:rPr>
              <a:t>went</a:t>
            </a:r>
            <a:r>
              <a:rPr sz="1637" spc="-18" dirty="0">
                <a:latin typeface="Arial"/>
                <a:cs typeface="Arial"/>
              </a:rPr>
              <a:t> </a:t>
            </a:r>
            <a:r>
              <a:rPr sz="1637" dirty="0">
                <a:latin typeface="Arial"/>
                <a:cs typeface="Arial"/>
              </a:rPr>
              <a:t>against  </a:t>
            </a:r>
            <a:r>
              <a:rPr sz="1637" spc="45" dirty="0">
                <a:latin typeface="Arial"/>
                <a:cs typeface="Arial"/>
              </a:rPr>
              <a:t>protocol </a:t>
            </a:r>
            <a:r>
              <a:rPr sz="1637" spc="12" dirty="0">
                <a:latin typeface="Arial"/>
                <a:cs typeface="Arial"/>
              </a:rPr>
              <a:t>specification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-36" dirty="0">
                <a:latin typeface="Arial"/>
                <a:cs typeface="Arial"/>
              </a:rPr>
              <a:t>use </a:t>
            </a:r>
            <a:r>
              <a:rPr sz="1637" spc="-55" dirty="0">
                <a:latin typeface="Arial"/>
                <a:cs typeface="Arial"/>
              </a:rPr>
              <a:t>a </a:t>
            </a:r>
            <a:r>
              <a:rPr sz="1637" spc="21" dirty="0">
                <a:latin typeface="Arial"/>
                <a:cs typeface="Arial"/>
              </a:rPr>
              <a:t>non-  </a:t>
            </a:r>
            <a:r>
              <a:rPr sz="1637" spc="45" dirty="0">
                <a:latin typeface="Arial"/>
                <a:cs typeface="Arial"/>
              </a:rPr>
              <a:t>committing </a:t>
            </a:r>
            <a:r>
              <a:rPr sz="1637" dirty="0">
                <a:latin typeface="Arial"/>
                <a:cs typeface="Arial"/>
              </a:rPr>
              <a:t>AEAD</a:t>
            </a:r>
            <a:r>
              <a:rPr sz="1637" spc="-55" dirty="0">
                <a:latin typeface="Arial"/>
                <a:cs typeface="Arial"/>
              </a:rPr>
              <a:t> </a:t>
            </a:r>
            <a:r>
              <a:rPr sz="1637" spc="-15" dirty="0">
                <a:latin typeface="Arial"/>
                <a:cs typeface="Arial"/>
              </a:rPr>
              <a:t>scheme</a:t>
            </a:r>
            <a:endParaRPr sz="1637">
              <a:latin typeface="Arial"/>
              <a:cs typeface="Arial"/>
            </a:endParaRPr>
          </a:p>
          <a:p>
            <a:pPr marL="7701" marR="147865">
              <a:lnSpc>
                <a:spcPct val="103099"/>
              </a:lnSpc>
              <a:spcBef>
                <a:spcPts val="497"/>
              </a:spcBef>
            </a:pPr>
            <a:r>
              <a:rPr sz="1637" spc="-30" dirty="0">
                <a:latin typeface="Arial"/>
                <a:cs typeface="Arial"/>
              </a:rPr>
              <a:t>These schemes </a:t>
            </a:r>
            <a:r>
              <a:rPr sz="1637" spc="-27" dirty="0">
                <a:latin typeface="Arial"/>
                <a:cs typeface="Arial"/>
              </a:rPr>
              <a:t>are </a:t>
            </a:r>
            <a:r>
              <a:rPr sz="1637" spc="9" dirty="0">
                <a:latin typeface="Arial"/>
                <a:cs typeface="Arial"/>
              </a:rPr>
              <a:t>vulnerable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39" dirty="0">
                <a:latin typeface="Arial"/>
                <a:cs typeface="Arial"/>
              </a:rPr>
              <a:t>partitioning  </a:t>
            </a:r>
            <a:r>
              <a:rPr sz="1637" spc="3" dirty="0">
                <a:latin typeface="Arial"/>
                <a:cs typeface="Arial"/>
              </a:rPr>
              <a:t>oracle</a:t>
            </a:r>
            <a:r>
              <a:rPr sz="1637" spc="-24" dirty="0">
                <a:latin typeface="Arial"/>
                <a:cs typeface="Arial"/>
              </a:rPr>
              <a:t> </a:t>
            </a:r>
            <a:r>
              <a:rPr sz="1637" spc="-15" dirty="0">
                <a:latin typeface="Arial"/>
                <a:cs typeface="Arial"/>
              </a:rPr>
              <a:t>attacks</a:t>
            </a:r>
            <a:endParaRPr sz="163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0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327024"/>
            <a:ext cx="6376669" cy="592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88" dirty="0"/>
              <a:t>Partitioning</a:t>
            </a:r>
            <a:r>
              <a:rPr spc="-127" dirty="0"/>
              <a:t> </a:t>
            </a:r>
            <a:r>
              <a:rPr spc="-154" dirty="0"/>
              <a:t>Oracles</a:t>
            </a:r>
          </a:p>
        </p:txBody>
      </p:sp>
      <p:sp>
        <p:nvSpPr>
          <p:cNvPr id="3" name="object 3"/>
          <p:cNvSpPr/>
          <p:nvPr/>
        </p:nvSpPr>
        <p:spPr>
          <a:xfrm>
            <a:off x="5881318" y="1406861"/>
            <a:ext cx="0" cy="5026248"/>
          </a:xfrm>
          <a:custGeom>
            <a:avLst/>
            <a:gdLst/>
            <a:ahLst/>
            <a:cxnLst/>
            <a:rect l="l" t="t" r="r" b="b"/>
            <a:pathLst>
              <a:path h="8288655">
                <a:moveTo>
                  <a:pt x="0" y="8288095"/>
                </a:moveTo>
                <a:lnTo>
                  <a:pt x="0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442691" y="1571822"/>
            <a:ext cx="4969643" cy="98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638" b="1" spc="-106" dirty="0">
                <a:solidFill>
                  <a:srgbClr val="5E5E5E"/>
                </a:solidFill>
                <a:latin typeface="Arial"/>
                <a:cs typeface="Arial"/>
              </a:rPr>
              <a:t>Schemes </a:t>
            </a:r>
            <a:r>
              <a:rPr sz="2638" b="1" spc="55" dirty="0">
                <a:solidFill>
                  <a:srgbClr val="5E5E5E"/>
                </a:solidFill>
                <a:latin typeface="Arial"/>
                <a:cs typeface="Arial"/>
              </a:rPr>
              <a:t>we </a:t>
            </a:r>
            <a:r>
              <a:rPr sz="2638" b="1" spc="3" dirty="0">
                <a:solidFill>
                  <a:srgbClr val="5E5E5E"/>
                </a:solidFill>
                <a:latin typeface="Arial"/>
                <a:cs typeface="Arial"/>
              </a:rPr>
              <a:t>looked </a:t>
            </a:r>
            <a:r>
              <a:rPr sz="2638" b="1" spc="52" dirty="0">
                <a:solidFill>
                  <a:srgbClr val="5E5E5E"/>
                </a:solidFill>
                <a:latin typeface="Arial"/>
                <a:cs typeface="Arial"/>
              </a:rPr>
              <a:t>at </a:t>
            </a:r>
            <a:r>
              <a:rPr sz="2638" b="1" spc="-69" dirty="0">
                <a:solidFill>
                  <a:srgbClr val="5E5E5E"/>
                </a:solidFill>
                <a:latin typeface="Arial"/>
                <a:cs typeface="Arial"/>
              </a:rPr>
              <a:t>in</a:t>
            </a:r>
            <a:r>
              <a:rPr sz="2638" b="1" spc="212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38" b="1" spc="45" dirty="0">
                <a:solidFill>
                  <a:srgbClr val="5E5E5E"/>
                </a:solidFill>
                <a:latin typeface="Arial"/>
                <a:cs typeface="Arial"/>
              </a:rPr>
              <a:t>depth</a:t>
            </a:r>
            <a:endParaRPr sz="2638">
              <a:latin typeface="Arial"/>
              <a:cs typeface="Arial"/>
            </a:endParaRPr>
          </a:p>
          <a:p>
            <a:pPr marL="533699" indent="-304585">
              <a:spcBef>
                <a:spcPts val="1907"/>
              </a:spcBef>
              <a:buSzPct val="122535"/>
              <a:buFont typeface="Tahoma"/>
              <a:buChar char="‣"/>
              <a:tabLst>
                <a:tab pos="534083" algn="l"/>
              </a:tabLst>
            </a:pPr>
            <a:r>
              <a:rPr sz="2153" spc="-42" dirty="0">
                <a:solidFill>
                  <a:srgbClr val="1769C9"/>
                </a:solidFill>
                <a:latin typeface="Arial"/>
                <a:cs typeface="Arial"/>
              </a:rPr>
              <a:t>Shadowsocks </a:t>
            </a:r>
            <a:r>
              <a:rPr sz="2153" spc="12" dirty="0">
                <a:solidFill>
                  <a:srgbClr val="1769C9"/>
                </a:solidFill>
                <a:latin typeface="Arial"/>
                <a:cs typeface="Arial"/>
              </a:rPr>
              <a:t>proxy </a:t>
            </a:r>
            <a:r>
              <a:rPr sz="2153" spc="-55" dirty="0">
                <a:solidFill>
                  <a:srgbClr val="1769C9"/>
                </a:solidFill>
                <a:latin typeface="Arial"/>
                <a:cs typeface="Arial"/>
              </a:rPr>
              <a:t>servers </a:t>
            </a:r>
            <a:r>
              <a:rPr sz="2153" spc="36" dirty="0">
                <a:solidFill>
                  <a:srgbClr val="1769C9"/>
                </a:solidFill>
                <a:latin typeface="Arial"/>
                <a:cs typeface="Arial"/>
              </a:rPr>
              <a:t>for</a:t>
            </a:r>
            <a:r>
              <a:rPr sz="2153" spc="49" dirty="0">
                <a:solidFill>
                  <a:srgbClr val="1769C9"/>
                </a:solidFill>
                <a:latin typeface="Arial"/>
                <a:cs typeface="Arial"/>
              </a:rPr>
              <a:t> </a:t>
            </a:r>
            <a:r>
              <a:rPr sz="2153" spc="-82" dirty="0">
                <a:solidFill>
                  <a:srgbClr val="1769C9"/>
                </a:solidFill>
                <a:latin typeface="Arial"/>
                <a:cs typeface="Arial"/>
              </a:rPr>
              <a:t>UDP</a:t>
            </a:r>
            <a:endParaRPr sz="2153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5221903" y="3881846"/>
            <a:ext cx="166347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82</a:t>
            </a:fld>
            <a:endParaRPr spc="3" dirty="0"/>
          </a:p>
        </p:txBody>
      </p:sp>
      <p:sp>
        <p:nvSpPr>
          <p:cNvPr id="5" name="object 5"/>
          <p:cNvSpPr txBox="1"/>
          <p:nvPr/>
        </p:nvSpPr>
        <p:spPr>
          <a:xfrm>
            <a:off x="969022" y="2632164"/>
            <a:ext cx="108973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  <a:p>
            <a:pPr marL="7701">
              <a:spcBef>
                <a:spcPts val="776"/>
              </a:spcBef>
            </a:pPr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3799" y="2616498"/>
            <a:ext cx="4205290" cy="1094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37" dirty="0">
                <a:latin typeface="Arial"/>
                <a:cs typeface="Arial"/>
              </a:rPr>
              <a:t>Popular </a:t>
            </a:r>
            <a:r>
              <a:rPr sz="1637" spc="27" dirty="0">
                <a:latin typeface="Arial"/>
                <a:cs typeface="Arial"/>
              </a:rPr>
              <a:t>Internet </a:t>
            </a:r>
            <a:r>
              <a:rPr sz="1637" spc="-6" dirty="0">
                <a:latin typeface="Arial"/>
                <a:cs typeface="Arial"/>
              </a:rPr>
              <a:t>censorship </a:t>
            </a:r>
            <a:r>
              <a:rPr sz="1637" spc="-12" dirty="0">
                <a:latin typeface="Arial"/>
                <a:cs typeface="Arial"/>
              </a:rPr>
              <a:t>evasion</a:t>
            </a:r>
            <a:r>
              <a:rPr sz="1637" spc="-21" dirty="0">
                <a:latin typeface="Arial"/>
                <a:cs typeface="Arial"/>
              </a:rPr>
              <a:t> </a:t>
            </a:r>
            <a:r>
              <a:rPr sz="1637" spc="64" dirty="0">
                <a:latin typeface="Arial"/>
                <a:cs typeface="Arial"/>
              </a:rPr>
              <a:t>tool</a:t>
            </a:r>
            <a:endParaRPr sz="1637">
              <a:latin typeface="Arial"/>
              <a:cs typeface="Arial"/>
            </a:endParaRPr>
          </a:p>
          <a:p>
            <a:pPr marL="7701" marR="3081">
              <a:lnSpc>
                <a:spcPct val="103099"/>
              </a:lnSpc>
              <a:spcBef>
                <a:spcPts val="497"/>
              </a:spcBef>
            </a:pPr>
            <a:r>
              <a:rPr sz="1637" spc="21" dirty="0">
                <a:latin typeface="Arial"/>
                <a:cs typeface="Arial"/>
              </a:rPr>
              <a:t>Partitioning </a:t>
            </a:r>
            <a:r>
              <a:rPr sz="1637" spc="3" dirty="0">
                <a:latin typeface="Arial"/>
                <a:cs typeface="Arial"/>
              </a:rPr>
              <a:t>oracle </a:t>
            </a:r>
            <a:r>
              <a:rPr sz="1637" spc="-15" dirty="0">
                <a:latin typeface="Arial"/>
                <a:cs typeface="Arial"/>
              </a:rPr>
              <a:t>attacks </a:t>
            </a:r>
            <a:r>
              <a:rPr sz="1637" spc="15" dirty="0">
                <a:latin typeface="Arial"/>
                <a:cs typeface="Arial"/>
              </a:rPr>
              <a:t>enable </a:t>
            </a:r>
            <a:r>
              <a:rPr sz="1637" spc="-24" dirty="0">
                <a:latin typeface="Arial"/>
                <a:cs typeface="Arial"/>
              </a:rPr>
              <a:t>an </a:t>
            </a:r>
            <a:r>
              <a:rPr sz="1637" spc="3" dirty="0">
                <a:latin typeface="Arial"/>
                <a:cs typeface="Arial"/>
              </a:rPr>
              <a:t>attacker 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18" dirty="0">
                <a:latin typeface="Arial"/>
                <a:cs typeface="Arial"/>
              </a:rPr>
              <a:t>efficiently </a:t>
            </a:r>
            <a:r>
              <a:rPr sz="1637" dirty="0">
                <a:latin typeface="Arial"/>
                <a:cs typeface="Arial"/>
              </a:rPr>
              <a:t>recover </a:t>
            </a:r>
            <a:r>
              <a:rPr sz="1637" spc="-55" dirty="0">
                <a:latin typeface="Arial"/>
                <a:cs typeface="Arial"/>
              </a:rPr>
              <a:t>a </a:t>
            </a:r>
            <a:r>
              <a:rPr sz="1637" spc="-6" dirty="0">
                <a:latin typeface="Arial"/>
                <a:cs typeface="Arial"/>
              </a:rPr>
              <a:t>password </a:t>
            </a:r>
            <a:r>
              <a:rPr sz="1637" spc="27" dirty="0">
                <a:latin typeface="Arial"/>
                <a:cs typeface="Arial"/>
              </a:rPr>
              <a:t>from </a:t>
            </a:r>
            <a:r>
              <a:rPr sz="1637" spc="-55" dirty="0">
                <a:latin typeface="Arial"/>
                <a:cs typeface="Arial"/>
              </a:rPr>
              <a:t>a  </a:t>
            </a:r>
            <a:r>
              <a:rPr sz="1637" spc="-24" dirty="0">
                <a:latin typeface="Arial"/>
                <a:cs typeface="Arial"/>
              </a:rPr>
              <a:t>Shadowsocks</a:t>
            </a:r>
            <a:r>
              <a:rPr sz="1637" spc="-45" dirty="0">
                <a:latin typeface="Arial"/>
                <a:cs typeface="Arial"/>
              </a:rPr>
              <a:t> </a:t>
            </a:r>
            <a:r>
              <a:rPr sz="1637" spc="-21" dirty="0">
                <a:latin typeface="Arial"/>
                <a:cs typeface="Arial"/>
              </a:rPr>
              <a:t>server</a:t>
            </a:r>
            <a:endParaRPr sz="163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4242" y="3985358"/>
            <a:ext cx="4745536" cy="682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286" marR="3081" indent="-304585">
              <a:lnSpc>
                <a:spcPct val="102800"/>
              </a:lnSpc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-52" dirty="0">
                <a:solidFill>
                  <a:srgbClr val="1769C9"/>
                </a:solidFill>
                <a:latin typeface="Arial"/>
                <a:cs typeface="Arial"/>
              </a:rPr>
              <a:t>Early </a:t>
            </a:r>
            <a:r>
              <a:rPr sz="2153" spc="24" dirty="0">
                <a:solidFill>
                  <a:srgbClr val="1769C9"/>
                </a:solidFill>
                <a:latin typeface="Arial"/>
                <a:cs typeface="Arial"/>
              </a:rPr>
              <a:t>implementations </a:t>
            </a:r>
            <a:r>
              <a:rPr sz="2153" spc="58" dirty="0">
                <a:solidFill>
                  <a:srgbClr val="1769C9"/>
                </a:solidFill>
                <a:latin typeface="Arial"/>
                <a:cs typeface="Arial"/>
              </a:rPr>
              <a:t>of </a:t>
            </a:r>
            <a:r>
              <a:rPr sz="2153" spc="36" dirty="0">
                <a:solidFill>
                  <a:srgbClr val="1769C9"/>
                </a:solidFill>
                <a:latin typeface="Arial"/>
                <a:cs typeface="Arial"/>
              </a:rPr>
              <a:t>the  </a:t>
            </a:r>
            <a:r>
              <a:rPr sz="2153" spc="-55" dirty="0">
                <a:solidFill>
                  <a:srgbClr val="1769C9"/>
                </a:solidFill>
                <a:latin typeface="Arial"/>
                <a:cs typeface="Arial"/>
              </a:rPr>
              <a:t>OPAQUE </a:t>
            </a:r>
            <a:r>
              <a:rPr sz="2153" spc="-12" dirty="0">
                <a:solidFill>
                  <a:srgbClr val="1769C9"/>
                </a:solidFill>
                <a:latin typeface="Arial"/>
                <a:cs typeface="Arial"/>
              </a:rPr>
              <a:t>asymmetric </a:t>
            </a:r>
            <a:r>
              <a:rPr sz="2153" spc="-143" dirty="0">
                <a:solidFill>
                  <a:srgbClr val="1769C9"/>
                </a:solidFill>
                <a:latin typeface="Arial"/>
                <a:cs typeface="Arial"/>
              </a:rPr>
              <a:t>PAKE</a:t>
            </a:r>
            <a:r>
              <a:rPr sz="2153" spc="30" dirty="0">
                <a:solidFill>
                  <a:srgbClr val="1769C9"/>
                </a:solidFill>
                <a:latin typeface="Arial"/>
                <a:cs typeface="Arial"/>
              </a:rPr>
              <a:t> </a:t>
            </a:r>
            <a:r>
              <a:rPr sz="2153" spc="52" dirty="0">
                <a:solidFill>
                  <a:srgbClr val="1769C9"/>
                </a:solidFill>
                <a:latin typeface="Arial"/>
                <a:cs typeface="Arial"/>
              </a:rPr>
              <a:t>protocol</a:t>
            </a:r>
            <a:endParaRPr sz="215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9022" y="4747835"/>
            <a:ext cx="108973" cy="550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  <a:p>
            <a:pPr marL="7701">
              <a:spcBef>
                <a:spcPts val="776"/>
              </a:spcBef>
            </a:pPr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022" y="5903454"/>
            <a:ext cx="108973" cy="223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55" spc="224" dirty="0">
                <a:latin typeface="Arial"/>
                <a:cs typeface="Arial"/>
              </a:rPr>
              <a:t>•</a:t>
            </a:r>
            <a:endParaRPr sz="145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3800" y="4732169"/>
            <a:ext cx="4358546" cy="1677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637" spc="3" dirty="0">
                <a:latin typeface="Arial"/>
                <a:cs typeface="Arial"/>
              </a:rPr>
              <a:t>Selected </a:t>
            </a:r>
            <a:r>
              <a:rPr sz="1637" spc="36" dirty="0">
                <a:latin typeface="Arial"/>
                <a:cs typeface="Arial"/>
              </a:rPr>
              <a:t>by </a:t>
            </a:r>
            <a:r>
              <a:rPr sz="1637" spc="33" dirty="0">
                <a:latin typeface="Arial"/>
                <a:cs typeface="Arial"/>
              </a:rPr>
              <a:t>the </a:t>
            </a:r>
            <a:r>
              <a:rPr sz="1637" spc="-69" dirty="0">
                <a:latin typeface="Arial"/>
                <a:cs typeface="Arial"/>
              </a:rPr>
              <a:t>IETF </a:t>
            </a:r>
            <a:r>
              <a:rPr sz="1637" spc="-76" dirty="0">
                <a:latin typeface="Arial"/>
                <a:cs typeface="Arial"/>
              </a:rPr>
              <a:t>CFRG </a:t>
            </a:r>
            <a:r>
              <a:rPr sz="1637" spc="33" dirty="0">
                <a:latin typeface="Arial"/>
                <a:cs typeface="Arial"/>
              </a:rPr>
              <a:t>for</a:t>
            </a:r>
            <a:r>
              <a:rPr sz="1637" spc="91" dirty="0">
                <a:latin typeface="Arial"/>
                <a:cs typeface="Arial"/>
              </a:rPr>
              <a:t> </a:t>
            </a:r>
            <a:r>
              <a:rPr sz="1637" spc="6" dirty="0">
                <a:latin typeface="Arial"/>
                <a:cs typeface="Arial"/>
              </a:rPr>
              <a:t>standardization</a:t>
            </a:r>
            <a:endParaRPr sz="1637">
              <a:latin typeface="Arial"/>
              <a:cs typeface="Arial"/>
            </a:endParaRPr>
          </a:p>
          <a:p>
            <a:pPr marL="7701" marR="465927">
              <a:lnSpc>
                <a:spcPct val="103099"/>
              </a:lnSpc>
              <a:spcBef>
                <a:spcPts val="497"/>
              </a:spcBef>
            </a:pPr>
            <a:r>
              <a:rPr sz="1637" spc="6" dirty="0">
                <a:latin typeface="Arial"/>
                <a:cs typeface="Arial"/>
              </a:rPr>
              <a:t>Many </a:t>
            </a:r>
            <a:r>
              <a:rPr sz="1637" spc="-9" dirty="0">
                <a:latin typeface="Arial"/>
                <a:cs typeface="Arial"/>
              </a:rPr>
              <a:t>early </a:t>
            </a:r>
            <a:r>
              <a:rPr sz="1637" spc="24" dirty="0">
                <a:latin typeface="Arial"/>
                <a:cs typeface="Arial"/>
              </a:rPr>
              <a:t>implementations </a:t>
            </a:r>
            <a:r>
              <a:rPr sz="1637" spc="27" dirty="0">
                <a:latin typeface="Arial"/>
                <a:cs typeface="Arial"/>
              </a:rPr>
              <a:t>went</a:t>
            </a:r>
            <a:r>
              <a:rPr sz="1637" spc="-18" dirty="0">
                <a:latin typeface="Arial"/>
                <a:cs typeface="Arial"/>
              </a:rPr>
              <a:t> </a:t>
            </a:r>
            <a:r>
              <a:rPr sz="1637" dirty="0">
                <a:latin typeface="Arial"/>
                <a:cs typeface="Arial"/>
              </a:rPr>
              <a:t>against  </a:t>
            </a:r>
            <a:r>
              <a:rPr sz="1637" spc="45" dirty="0">
                <a:latin typeface="Arial"/>
                <a:cs typeface="Arial"/>
              </a:rPr>
              <a:t>protocol </a:t>
            </a:r>
            <a:r>
              <a:rPr sz="1637" spc="12" dirty="0">
                <a:latin typeface="Arial"/>
                <a:cs typeface="Arial"/>
              </a:rPr>
              <a:t>specification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-36" dirty="0">
                <a:latin typeface="Arial"/>
                <a:cs typeface="Arial"/>
              </a:rPr>
              <a:t>use </a:t>
            </a:r>
            <a:r>
              <a:rPr sz="1637" spc="-55" dirty="0">
                <a:latin typeface="Arial"/>
                <a:cs typeface="Arial"/>
              </a:rPr>
              <a:t>a </a:t>
            </a:r>
            <a:r>
              <a:rPr sz="1637" spc="21" dirty="0">
                <a:latin typeface="Arial"/>
                <a:cs typeface="Arial"/>
              </a:rPr>
              <a:t>non-  </a:t>
            </a:r>
            <a:r>
              <a:rPr sz="1637" spc="45" dirty="0">
                <a:latin typeface="Arial"/>
                <a:cs typeface="Arial"/>
              </a:rPr>
              <a:t>committing </a:t>
            </a:r>
            <a:r>
              <a:rPr sz="1637" dirty="0">
                <a:latin typeface="Arial"/>
                <a:cs typeface="Arial"/>
              </a:rPr>
              <a:t>AEAD</a:t>
            </a:r>
            <a:r>
              <a:rPr sz="1637" spc="-55" dirty="0">
                <a:latin typeface="Arial"/>
                <a:cs typeface="Arial"/>
              </a:rPr>
              <a:t> </a:t>
            </a:r>
            <a:r>
              <a:rPr sz="1637" spc="-15" dirty="0">
                <a:latin typeface="Arial"/>
                <a:cs typeface="Arial"/>
              </a:rPr>
              <a:t>scheme</a:t>
            </a:r>
            <a:endParaRPr sz="1637">
              <a:latin typeface="Arial"/>
              <a:cs typeface="Arial"/>
            </a:endParaRPr>
          </a:p>
          <a:p>
            <a:pPr marL="7701" marR="147865">
              <a:lnSpc>
                <a:spcPct val="103099"/>
              </a:lnSpc>
              <a:spcBef>
                <a:spcPts val="497"/>
              </a:spcBef>
            </a:pPr>
            <a:r>
              <a:rPr sz="1637" spc="-30" dirty="0">
                <a:latin typeface="Arial"/>
                <a:cs typeface="Arial"/>
              </a:rPr>
              <a:t>These schemes </a:t>
            </a:r>
            <a:r>
              <a:rPr sz="1637" spc="-27" dirty="0">
                <a:latin typeface="Arial"/>
                <a:cs typeface="Arial"/>
              </a:rPr>
              <a:t>are </a:t>
            </a:r>
            <a:r>
              <a:rPr sz="1637" spc="9" dirty="0">
                <a:latin typeface="Arial"/>
                <a:cs typeface="Arial"/>
              </a:rPr>
              <a:t>vulnerable </a:t>
            </a:r>
            <a:r>
              <a:rPr sz="1637" spc="79" dirty="0">
                <a:latin typeface="Arial"/>
                <a:cs typeface="Arial"/>
              </a:rPr>
              <a:t>to </a:t>
            </a:r>
            <a:r>
              <a:rPr sz="1637" spc="39" dirty="0">
                <a:latin typeface="Arial"/>
                <a:cs typeface="Arial"/>
              </a:rPr>
              <a:t>partitioning  </a:t>
            </a:r>
            <a:r>
              <a:rPr sz="1637" spc="3" dirty="0">
                <a:latin typeface="Arial"/>
                <a:cs typeface="Arial"/>
              </a:rPr>
              <a:t>oracle</a:t>
            </a:r>
            <a:r>
              <a:rPr sz="1637" spc="-24" dirty="0">
                <a:latin typeface="Arial"/>
                <a:cs typeface="Arial"/>
              </a:rPr>
              <a:t> </a:t>
            </a:r>
            <a:r>
              <a:rPr sz="1637" spc="-15" dirty="0">
                <a:latin typeface="Arial"/>
                <a:cs typeface="Arial"/>
              </a:rPr>
              <a:t>attacks</a:t>
            </a:r>
            <a:endParaRPr sz="163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6195" y="1571822"/>
            <a:ext cx="5684708" cy="487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8810"/>
            <a:r>
              <a:rPr sz="2638" b="1" spc="-88" dirty="0">
                <a:solidFill>
                  <a:srgbClr val="5E5E5E"/>
                </a:solidFill>
                <a:latin typeface="Arial"/>
                <a:cs typeface="Arial"/>
              </a:rPr>
              <a:t>Possible </a:t>
            </a:r>
            <a:r>
              <a:rPr sz="2638" b="1" spc="6" dirty="0">
                <a:solidFill>
                  <a:srgbClr val="5E5E5E"/>
                </a:solidFill>
                <a:latin typeface="Arial"/>
                <a:cs typeface="Arial"/>
              </a:rPr>
              <a:t>partitioning</a:t>
            </a:r>
            <a:r>
              <a:rPr sz="2638" b="1" spc="13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638" b="1" spc="-73" dirty="0">
                <a:solidFill>
                  <a:srgbClr val="5E5E5E"/>
                </a:solidFill>
                <a:latin typeface="Arial"/>
                <a:cs typeface="Arial"/>
              </a:rPr>
              <a:t>oracles</a:t>
            </a:r>
            <a:endParaRPr sz="2638" dirty="0">
              <a:latin typeface="Arial"/>
              <a:cs typeface="Arial"/>
            </a:endParaRPr>
          </a:p>
          <a:p>
            <a:pPr marL="312286" marR="847911" indent="-304585">
              <a:lnSpc>
                <a:spcPct val="102800"/>
              </a:lnSpc>
              <a:spcBef>
                <a:spcPts val="1834"/>
              </a:spcBef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36" dirty="0">
                <a:solidFill>
                  <a:srgbClr val="0FBBC0"/>
                </a:solidFill>
                <a:latin typeface="Arial"/>
                <a:cs typeface="Arial"/>
              </a:rPr>
              <a:t>Hybrid </a:t>
            </a:r>
            <a:r>
              <a:rPr sz="2153" spc="21" dirty="0">
                <a:solidFill>
                  <a:srgbClr val="0FBBC0"/>
                </a:solidFill>
                <a:latin typeface="Arial"/>
                <a:cs typeface="Arial"/>
              </a:rPr>
              <a:t>encryption: </a:t>
            </a:r>
            <a:r>
              <a:rPr sz="2153" spc="36" dirty="0">
                <a:solidFill>
                  <a:srgbClr val="0FBBC0"/>
                </a:solidFill>
                <a:latin typeface="Arial"/>
                <a:cs typeface="Arial"/>
              </a:rPr>
              <a:t>Hybrid</a:t>
            </a:r>
            <a:r>
              <a:rPr sz="2153" spc="-88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-18" dirty="0">
                <a:solidFill>
                  <a:srgbClr val="0FBBC0"/>
                </a:solidFill>
                <a:latin typeface="Arial"/>
                <a:cs typeface="Arial"/>
              </a:rPr>
              <a:t>Public-Key  </a:t>
            </a:r>
            <a:r>
              <a:rPr sz="2153" spc="9" dirty="0">
                <a:solidFill>
                  <a:srgbClr val="0FBBC0"/>
                </a:solidFill>
                <a:latin typeface="Arial"/>
                <a:cs typeface="Arial"/>
              </a:rPr>
              <a:t>Encryption</a:t>
            </a:r>
            <a:r>
              <a:rPr sz="2153" spc="-55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-127" dirty="0">
                <a:solidFill>
                  <a:srgbClr val="0FBBC0"/>
                </a:solidFill>
                <a:latin typeface="Arial"/>
                <a:cs typeface="Arial"/>
              </a:rPr>
              <a:t>(HPKE)</a:t>
            </a:r>
            <a:endParaRPr sz="2153" dirty="0">
              <a:latin typeface="Arial"/>
              <a:cs typeface="Arial"/>
            </a:endParaRPr>
          </a:p>
          <a:p>
            <a:pPr>
              <a:spcBef>
                <a:spcPts val="18"/>
              </a:spcBef>
              <a:buClr>
                <a:srgbClr val="0FBBC0"/>
              </a:buClr>
              <a:buFont typeface="Tahoma"/>
              <a:buChar char="‣"/>
            </a:pPr>
            <a:endParaRPr sz="2001" dirty="0">
              <a:latin typeface="Times New Roman"/>
              <a:cs typeface="Times New Roman"/>
            </a:endParaRPr>
          </a:p>
          <a:p>
            <a:pPr marL="312286" indent="-304585"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49" dirty="0">
                <a:solidFill>
                  <a:srgbClr val="0FBBC0"/>
                </a:solidFill>
                <a:latin typeface="Arial"/>
                <a:cs typeface="Arial"/>
              </a:rPr>
              <a:t>Age </a:t>
            </a:r>
            <a:r>
              <a:rPr sz="2153" spc="27" dirty="0">
                <a:solidFill>
                  <a:srgbClr val="0FBBC0"/>
                </a:solidFill>
                <a:latin typeface="Arial"/>
                <a:cs typeface="Arial"/>
              </a:rPr>
              <a:t>file </a:t>
            </a:r>
            <a:r>
              <a:rPr sz="2153" spc="24" dirty="0">
                <a:solidFill>
                  <a:srgbClr val="0FBBC0"/>
                </a:solidFill>
                <a:latin typeface="Arial"/>
                <a:cs typeface="Arial"/>
              </a:rPr>
              <a:t>encryption</a:t>
            </a:r>
            <a:r>
              <a:rPr sz="2153" spc="-115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76" dirty="0">
                <a:solidFill>
                  <a:srgbClr val="0FBBC0"/>
                </a:solidFill>
                <a:latin typeface="Arial"/>
                <a:cs typeface="Arial"/>
              </a:rPr>
              <a:t>tool</a:t>
            </a:r>
            <a:endParaRPr sz="2153" dirty="0">
              <a:latin typeface="Arial"/>
              <a:cs typeface="Arial"/>
            </a:endParaRPr>
          </a:p>
          <a:p>
            <a:pPr marL="312286" indent="-304585">
              <a:spcBef>
                <a:spcPts val="2319"/>
              </a:spcBef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-15" dirty="0">
                <a:solidFill>
                  <a:srgbClr val="0FBBC0"/>
                </a:solidFill>
                <a:latin typeface="Arial"/>
                <a:cs typeface="Arial"/>
              </a:rPr>
              <a:t>Kerberos </a:t>
            </a:r>
            <a:r>
              <a:rPr sz="2153" spc="3" dirty="0">
                <a:solidFill>
                  <a:srgbClr val="0FBBC0"/>
                </a:solidFill>
                <a:latin typeface="Arial"/>
                <a:cs typeface="Arial"/>
              </a:rPr>
              <a:t>drafts </a:t>
            </a:r>
            <a:r>
              <a:rPr sz="2153" spc="6" dirty="0">
                <a:solidFill>
                  <a:srgbClr val="0FBBC0"/>
                </a:solidFill>
                <a:latin typeface="Arial"/>
                <a:cs typeface="Arial"/>
              </a:rPr>
              <a:t>(not</a:t>
            </a:r>
            <a:r>
              <a:rPr sz="2153" spc="-9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36" dirty="0">
                <a:solidFill>
                  <a:srgbClr val="0FBBC0"/>
                </a:solidFill>
                <a:latin typeface="Arial"/>
                <a:cs typeface="Arial"/>
              </a:rPr>
              <a:t>adopted)</a:t>
            </a:r>
            <a:endParaRPr sz="2153" dirty="0">
              <a:latin typeface="Arial"/>
              <a:cs typeface="Arial"/>
            </a:endParaRPr>
          </a:p>
          <a:p>
            <a:pPr marL="312286" marR="301120" indent="-304585">
              <a:lnSpc>
                <a:spcPct val="102800"/>
              </a:lnSpc>
              <a:spcBef>
                <a:spcPts val="2246"/>
              </a:spcBef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-27" dirty="0">
                <a:solidFill>
                  <a:srgbClr val="0FBBC0"/>
                </a:solidFill>
                <a:latin typeface="Arial"/>
                <a:cs typeface="Arial"/>
              </a:rPr>
              <a:t>JavaScript </a:t>
            </a:r>
            <a:r>
              <a:rPr sz="2153" spc="58" dirty="0">
                <a:solidFill>
                  <a:srgbClr val="0FBBC0"/>
                </a:solidFill>
                <a:latin typeface="Arial"/>
                <a:cs typeface="Arial"/>
              </a:rPr>
              <a:t>Object </a:t>
            </a:r>
            <a:r>
              <a:rPr sz="2153" spc="9" dirty="0">
                <a:solidFill>
                  <a:srgbClr val="0FBBC0"/>
                </a:solidFill>
                <a:latin typeface="Arial"/>
                <a:cs typeface="Arial"/>
              </a:rPr>
              <a:t>Signing and</a:t>
            </a:r>
            <a:r>
              <a:rPr sz="2153" spc="-85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9" dirty="0">
                <a:solidFill>
                  <a:srgbClr val="0FBBC0"/>
                </a:solidFill>
                <a:latin typeface="Arial"/>
                <a:cs typeface="Arial"/>
              </a:rPr>
              <a:t>Encryption  </a:t>
            </a:r>
            <a:r>
              <a:rPr sz="2153" spc="-109" dirty="0">
                <a:solidFill>
                  <a:srgbClr val="0FBBC0"/>
                </a:solidFill>
                <a:latin typeface="Arial"/>
                <a:cs typeface="Arial"/>
              </a:rPr>
              <a:t>(JOSE)</a:t>
            </a:r>
            <a:endParaRPr sz="2153" dirty="0">
              <a:latin typeface="Arial"/>
              <a:cs typeface="Arial"/>
            </a:endParaRPr>
          </a:p>
          <a:p>
            <a:pPr>
              <a:spcBef>
                <a:spcPts val="15"/>
              </a:spcBef>
              <a:buClr>
                <a:srgbClr val="0FBBC0"/>
              </a:buClr>
              <a:buFont typeface="Tahoma"/>
              <a:buChar char="‣"/>
            </a:pPr>
            <a:endParaRPr sz="1940" dirty="0">
              <a:latin typeface="Times New Roman"/>
              <a:cs typeface="Times New Roman"/>
            </a:endParaRPr>
          </a:p>
          <a:p>
            <a:pPr marL="312286" marR="3081" indent="-304585" algn="just">
              <a:lnSpc>
                <a:spcPct val="102800"/>
              </a:lnSpc>
              <a:spcBef>
                <a:spcPts val="3"/>
              </a:spcBef>
              <a:buSzPct val="122535"/>
              <a:buFont typeface="Tahoma"/>
              <a:buChar char="‣"/>
              <a:tabLst>
                <a:tab pos="312672" algn="l"/>
              </a:tabLst>
            </a:pPr>
            <a:r>
              <a:rPr sz="2153" spc="24" dirty="0">
                <a:solidFill>
                  <a:srgbClr val="0FBBC0"/>
                </a:solidFill>
                <a:latin typeface="Arial"/>
                <a:cs typeface="Arial"/>
              </a:rPr>
              <a:t>Anonymity </a:t>
            </a:r>
            <a:r>
              <a:rPr sz="2153" spc="-49" dirty="0">
                <a:solidFill>
                  <a:srgbClr val="0FBBC0"/>
                </a:solidFill>
                <a:latin typeface="Arial"/>
                <a:cs typeface="Arial"/>
              </a:rPr>
              <a:t>systems: </a:t>
            </a:r>
            <a:r>
              <a:rPr sz="2153" spc="-58" dirty="0">
                <a:solidFill>
                  <a:srgbClr val="0FBBC0"/>
                </a:solidFill>
                <a:latin typeface="Arial"/>
                <a:cs typeface="Arial"/>
              </a:rPr>
              <a:t>use </a:t>
            </a:r>
            <a:r>
              <a:rPr sz="2153" spc="45" dirty="0">
                <a:solidFill>
                  <a:srgbClr val="0FBBC0"/>
                </a:solidFill>
                <a:latin typeface="Arial"/>
                <a:cs typeface="Arial"/>
              </a:rPr>
              <a:t>partitioning </a:t>
            </a:r>
            <a:r>
              <a:rPr sz="2153" spc="-27" dirty="0">
                <a:solidFill>
                  <a:srgbClr val="0FBBC0"/>
                </a:solidFill>
                <a:latin typeface="Arial"/>
                <a:cs typeface="Arial"/>
              </a:rPr>
              <a:t>oracles  </a:t>
            </a:r>
            <a:r>
              <a:rPr sz="2153" spc="94" dirty="0">
                <a:solidFill>
                  <a:srgbClr val="0FBBC0"/>
                </a:solidFill>
                <a:latin typeface="Arial"/>
                <a:cs typeface="Arial"/>
              </a:rPr>
              <a:t>to </a:t>
            </a:r>
            <a:r>
              <a:rPr sz="2153" spc="-3" dirty="0">
                <a:solidFill>
                  <a:srgbClr val="0FBBC0"/>
                </a:solidFill>
                <a:latin typeface="Arial"/>
                <a:cs typeface="Arial"/>
              </a:rPr>
              <a:t>learn which </a:t>
            </a:r>
            <a:r>
              <a:rPr sz="2153" spc="42" dirty="0">
                <a:solidFill>
                  <a:srgbClr val="0FBBC0"/>
                </a:solidFill>
                <a:latin typeface="Arial"/>
                <a:cs typeface="Arial"/>
              </a:rPr>
              <a:t>public </a:t>
            </a:r>
            <a:r>
              <a:rPr sz="2153" spc="-30" dirty="0">
                <a:solidFill>
                  <a:srgbClr val="0FBBC0"/>
                </a:solidFill>
                <a:latin typeface="Arial"/>
                <a:cs typeface="Arial"/>
              </a:rPr>
              <a:t>key </a:t>
            </a:r>
            <a:r>
              <a:rPr sz="2153" spc="-82" dirty="0">
                <a:solidFill>
                  <a:srgbClr val="0FBBC0"/>
                </a:solidFill>
                <a:latin typeface="Arial"/>
                <a:cs typeface="Arial"/>
              </a:rPr>
              <a:t>a </a:t>
            </a:r>
            <a:r>
              <a:rPr sz="2153" spc="24" dirty="0">
                <a:solidFill>
                  <a:srgbClr val="0FBBC0"/>
                </a:solidFill>
                <a:latin typeface="Arial"/>
                <a:cs typeface="Arial"/>
              </a:rPr>
              <a:t>recipient </a:t>
            </a:r>
            <a:r>
              <a:rPr sz="2153" spc="-64" dirty="0">
                <a:solidFill>
                  <a:srgbClr val="0FBBC0"/>
                </a:solidFill>
                <a:latin typeface="Arial"/>
                <a:cs typeface="Arial"/>
              </a:rPr>
              <a:t>is </a:t>
            </a:r>
            <a:r>
              <a:rPr sz="2153" spc="-3" dirty="0">
                <a:solidFill>
                  <a:srgbClr val="0FBBC0"/>
                </a:solidFill>
                <a:latin typeface="Arial"/>
                <a:cs typeface="Arial"/>
              </a:rPr>
              <a:t>using  </a:t>
            </a:r>
            <a:r>
              <a:rPr sz="2153" spc="27" dirty="0">
                <a:solidFill>
                  <a:srgbClr val="0FBBC0"/>
                </a:solidFill>
                <a:latin typeface="Arial"/>
                <a:cs typeface="Arial"/>
              </a:rPr>
              <a:t>from </a:t>
            </a:r>
            <a:r>
              <a:rPr sz="2153" spc="-82" dirty="0">
                <a:solidFill>
                  <a:srgbClr val="0FBBC0"/>
                </a:solidFill>
                <a:latin typeface="Arial"/>
                <a:cs typeface="Arial"/>
              </a:rPr>
              <a:t>a </a:t>
            </a:r>
            <a:r>
              <a:rPr sz="2153" spc="-18" dirty="0">
                <a:solidFill>
                  <a:srgbClr val="0FBBC0"/>
                </a:solidFill>
                <a:latin typeface="Arial"/>
                <a:cs typeface="Arial"/>
              </a:rPr>
              <a:t>set </a:t>
            </a:r>
            <a:r>
              <a:rPr sz="2153" spc="58" dirty="0">
                <a:solidFill>
                  <a:srgbClr val="0FBBC0"/>
                </a:solidFill>
                <a:latin typeface="Arial"/>
                <a:cs typeface="Arial"/>
              </a:rPr>
              <a:t>of </a:t>
            </a:r>
            <a:r>
              <a:rPr sz="2153" spc="42" dirty="0">
                <a:solidFill>
                  <a:srgbClr val="0FBBC0"/>
                </a:solidFill>
                <a:latin typeface="Arial"/>
                <a:cs typeface="Arial"/>
              </a:rPr>
              <a:t>public</a:t>
            </a:r>
            <a:r>
              <a:rPr sz="2153" spc="-39" dirty="0">
                <a:solidFill>
                  <a:srgbClr val="0FBBC0"/>
                </a:solidFill>
                <a:latin typeface="Arial"/>
                <a:cs typeface="Arial"/>
              </a:rPr>
              <a:t> </a:t>
            </a:r>
            <a:r>
              <a:rPr sz="2153" spc="-61" dirty="0">
                <a:solidFill>
                  <a:srgbClr val="0FBBC0"/>
                </a:solidFill>
                <a:latin typeface="Arial"/>
                <a:cs typeface="Arial"/>
              </a:rPr>
              <a:t>keys</a:t>
            </a:r>
            <a:endParaRPr sz="215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8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15" dirty="0"/>
              <a:t>What </a:t>
            </a:r>
            <a:r>
              <a:rPr spc="6" dirty="0"/>
              <a:t>do </a:t>
            </a:r>
            <a:r>
              <a:rPr spc="39" dirty="0"/>
              <a:t>we</a:t>
            </a:r>
            <a:r>
              <a:rPr spc="-285" dirty="0"/>
              <a:t> </a:t>
            </a:r>
            <a:r>
              <a:rPr spc="-164" dirty="0"/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1997" y="1737026"/>
            <a:ext cx="9560768" cy="18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458" marR="3081" indent="-253757">
              <a:lnSpc>
                <a:spcPct val="114500"/>
              </a:lnSpc>
              <a:buFont typeface="Tahoma"/>
              <a:buChar char="‣"/>
              <a:tabLst>
                <a:tab pos="261844" algn="l"/>
              </a:tabLst>
            </a:pPr>
            <a:r>
              <a:rPr sz="2183" spc="49" dirty="0">
                <a:solidFill>
                  <a:srgbClr val="5E5E5E"/>
                </a:solidFill>
                <a:latin typeface="Arial"/>
                <a:cs typeface="Arial"/>
              </a:rPr>
              <a:t>Our </a:t>
            </a:r>
            <a:r>
              <a:rPr sz="2183" spc="39" dirty="0">
                <a:solidFill>
                  <a:srgbClr val="5E5E5E"/>
                </a:solidFill>
                <a:latin typeface="Arial"/>
                <a:cs typeface="Arial"/>
              </a:rPr>
              <a:t>paper </a:t>
            </a:r>
            <a:r>
              <a:rPr sz="2183" spc="-58" dirty="0">
                <a:solidFill>
                  <a:srgbClr val="5E5E5E"/>
                </a:solidFill>
                <a:latin typeface="Arial"/>
                <a:cs typeface="Arial"/>
              </a:rPr>
              <a:t>is </a:t>
            </a:r>
            <a:r>
              <a:rPr sz="2183" spc="45" dirty="0">
                <a:solidFill>
                  <a:srgbClr val="5E5E5E"/>
                </a:solidFill>
                <a:latin typeface="Arial"/>
                <a:cs typeface="Arial"/>
              </a:rPr>
              <a:t>the </a:t>
            </a:r>
            <a:r>
              <a:rPr sz="2183" spc="12" dirty="0">
                <a:solidFill>
                  <a:srgbClr val="5E5E5E"/>
                </a:solidFill>
                <a:latin typeface="Arial"/>
                <a:cs typeface="Arial"/>
              </a:rPr>
              <a:t>latest </a:t>
            </a:r>
            <a:r>
              <a:rPr sz="2183" spc="24" dirty="0">
                <a:solidFill>
                  <a:srgbClr val="5E5E5E"/>
                </a:solidFill>
                <a:latin typeface="Arial"/>
                <a:cs typeface="Arial"/>
              </a:rPr>
              <a:t>in </a:t>
            </a:r>
            <a:r>
              <a:rPr sz="2183" spc="-73" dirty="0">
                <a:solidFill>
                  <a:srgbClr val="5E5E5E"/>
                </a:solidFill>
                <a:latin typeface="Arial"/>
                <a:cs typeface="Arial"/>
              </a:rPr>
              <a:t>a </a:t>
            </a:r>
            <a:r>
              <a:rPr sz="2183" spc="52" dirty="0">
                <a:solidFill>
                  <a:srgbClr val="5E5E5E"/>
                </a:solidFill>
                <a:latin typeface="Arial"/>
                <a:cs typeface="Arial"/>
              </a:rPr>
              <a:t>growing </a:t>
            </a:r>
            <a:r>
              <a:rPr sz="2183" spc="79" dirty="0">
                <a:solidFill>
                  <a:srgbClr val="5E5E5E"/>
                </a:solidFill>
                <a:latin typeface="Arial"/>
                <a:cs typeface="Arial"/>
              </a:rPr>
              <a:t>body </a:t>
            </a:r>
            <a:r>
              <a:rPr sz="2183" spc="67" dirty="0">
                <a:solidFill>
                  <a:srgbClr val="5E5E5E"/>
                </a:solidFill>
                <a:latin typeface="Arial"/>
                <a:cs typeface="Arial"/>
              </a:rPr>
              <a:t>of </a:t>
            </a:r>
            <a:r>
              <a:rPr sz="2183" spc="18" dirty="0">
                <a:solidFill>
                  <a:srgbClr val="5E5E5E"/>
                </a:solidFill>
                <a:latin typeface="Arial"/>
                <a:cs typeface="Arial"/>
              </a:rPr>
              <a:t>evidence </a:t>
            </a:r>
            <a:r>
              <a:rPr sz="2183" spc="45" dirty="0">
                <a:solidFill>
                  <a:srgbClr val="5E5E5E"/>
                </a:solidFill>
                <a:latin typeface="Arial"/>
                <a:cs typeface="Arial"/>
              </a:rPr>
              <a:t>that</a:t>
            </a:r>
            <a:r>
              <a:rPr sz="2183" spc="-203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183" spc="52" dirty="0">
                <a:solidFill>
                  <a:srgbClr val="5E5E5E"/>
                </a:solidFill>
                <a:latin typeface="Arial"/>
                <a:cs typeface="Arial"/>
              </a:rPr>
              <a:t>non-committing  </a:t>
            </a:r>
            <a:r>
              <a:rPr sz="2183" dirty="0">
                <a:solidFill>
                  <a:srgbClr val="5E5E5E"/>
                </a:solidFill>
                <a:latin typeface="Arial"/>
                <a:cs typeface="Arial"/>
              </a:rPr>
              <a:t>AEAD </a:t>
            </a:r>
            <a:r>
              <a:rPr sz="2183" spc="-33" dirty="0">
                <a:solidFill>
                  <a:srgbClr val="5E5E5E"/>
                </a:solidFill>
                <a:latin typeface="Arial"/>
                <a:cs typeface="Arial"/>
              </a:rPr>
              <a:t>can </a:t>
            </a:r>
            <a:r>
              <a:rPr sz="2183" spc="27" dirty="0">
                <a:solidFill>
                  <a:srgbClr val="5E5E5E"/>
                </a:solidFill>
                <a:latin typeface="Arial"/>
                <a:cs typeface="Arial"/>
              </a:rPr>
              <a:t>lead </a:t>
            </a:r>
            <a:r>
              <a:rPr sz="2183" spc="106" dirty="0">
                <a:solidFill>
                  <a:srgbClr val="5E5E5E"/>
                </a:solidFill>
                <a:latin typeface="Arial"/>
                <a:cs typeface="Arial"/>
              </a:rPr>
              <a:t>to</a:t>
            </a:r>
            <a:r>
              <a:rPr sz="2183" spc="9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183" spc="21" dirty="0">
                <a:solidFill>
                  <a:srgbClr val="5E5E5E"/>
                </a:solidFill>
                <a:latin typeface="Arial"/>
                <a:cs typeface="Arial"/>
              </a:rPr>
              <a:t>vulnerabilities*</a:t>
            </a:r>
            <a:endParaRPr sz="2183">
              <a:latin typeface="Arial"/>
              <a:cs typeface="Arial"/>
            </a:endParaRPr>
          </a:p>
          <a:p>
            <a:pPr>
              <a:spcBef>
                <a:spcPts val="9"/>
              </a:spcBef>
              <a:buClr>
                <a:srgbClr val="5E5E5E"/>
              </a:buClr>
              <a:buFont typeface="Tahoma"/>
              <a:buChar char="‣"/>
            </a:pPr>
            <a:endParaRPr sz="2062">
              <a:latin typeface="Times New Roman"/>
              <a:cs typeface="Times New Roman"/>
            </a:endParaRPr>
          </a:p>
          <a:p>
            <a:pPr marL="261458" indent="-253757">
              <a:buFont typeface="Tahoma"/>
              <a:buChar char="‣"/>
              <a:tabLst>
                <a:tab pos="261844" algn="l"/>
              </a:tabLst>
            </a:pPr>
            <a:r>
              <a:rPr sz="2183" spc="-73" dirty="0">
                <a:solidFill>
                  <a:srgbClr val="5E5E5E"/>
                </a:solidFill>
                <a:latin typeface="Arial"/>
                <a:cs typeface="Arial"/>
              </a:rPr>
              <a:t>So </a:t>
            </a:r>
            <a:r>
              <a:rPr sz="2183" spc="6" dirty="0">
                <a:solidFill>
                  <a:srgbClr val="5E5E5E"/>
                </a:solidFill>
                <a:latin typeface="Arial"/>
                <a:cs typeface="Arial"/>
              </a:rPr>
              <a:t>which </a:t>
            </a:r>
            <a:r>
              <a:rPr sz="2183" spc="64" dirty="0">
                <a:solidFill>
                  <a:srgbClr val="5E5E5E"/>
                </a:solidFill>
                <a:latin typeface="Arial"/>
                <a:cs typeface="Arial"/>
              </a:rPr>
              <a:t>committing </a:t>
            </a:r>
            <a:r>
              <a:rPr sz="2183" dirty="0">
                <a:solidFill>
                  <a:srgbClr val="5E5E5E"/>
                </a:solidFill>
                <a:latin typeface="Arial"/>
                <a:cs typeface="Arial"/>
              </a:rPr>
              <a:t>AEAD </a:t>
            </a:r>
            <a:r>
              <a:rPr sz="2183" spc="-18" dirty="0">
                <a:solidFill>
                  <a:srgbClr val="5E5E5E"/>
                </a:solidFill>
                <a:latin typeface="Arial"/>
                <a:cs typeface="Arial"/>
              </a:rPr>
              <a:t>scheme </a:t>
            </a:r>
            <a:r>
              <a:rPr sz="2183" spc="109" dirty="0">
                <a:solidFill>
                  <a:srgbClr val="5E5E5E"/>
                </a:solidFill>
                <a:latin typeface="Arial"/>
                <a:cs typeface="Arial"/>
              </a:rPr>
              <a:t>do </a:t>
            </a:r>
            <a:r>
              <a:rPr sz="2183" spc="9" dirty="0">
                <a:solidFill>
                  <a:srgbClr val="5E5E5E"/>
                </a:solidFill>
                <a:latin typeface="Arial"/>
                <a:cs typeface="Arial"/>
              </a:rPr>
              <a:t>we</a:t>
            </a:r>
            <a:r>
              <a:rPr sz="2183" spc="-88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183" spc="-73" dirty="0">
                <a:solidFill>
                  <a:srgbClr val="5E5E5E"/>
                </a:solidFill>
                <a:latin typeface="Arial"/>
                <a:cs typeface="Arial"/>
              </a:rPr>
              <a:t>use?</a:t>
            </a:r>
            <a:endParaRPr sz="2183">
              <a:latin typeface="Arial"/>
              <a:cs typeface="Arial"/>
            </a:endParaRPr>
          </a:p>
          <a:p>
            <a:pPr marL="452065" lvl="1" indent="-216021">
              <a:spcBef>
                <a:spcPts val="379"/>
              </a:spcBef>
              <a:buSzPct val="80555"/>
              <a:buChar char="•"/>
              <a:tabLst>
                <a:tab pos="452450" algn="l"/>
              </a:tabLst>
            </a:pPr>
            <a:r>
              <a:rPr sz="2183" spc="61" dirty="0">
                <a:solidFill>
                  <a:srgbClr val="5E5E5E"/>
                </a:solidFill>
                <a:latin typeface="Arial"/>
                <a:cs typeface="Arial"/>
              </a:rPr>
              <a:t>None </a:t>
            </a:r>
            <a:r>
              <a:rPr sz="2183" spc="9" dirty="0">
                <a:solidFill>
                  <a:srgbClr val="5E5E5E"/>
                </a:solidFill>
                <a:latin typeface="Arial"/>
                <a:cs typeface="Arial"/>
              </a:rPr>
              <a:t>currently</a:t>
            </a:r>
            <a:r>
              <a:rPr sz="2183" spc="-94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2183" spc="6" dirty="0">
                <a:solidFill>
                  <a:srgbClr val="5E5E5E"/>
                </a:solidFill>
                <a:latin typeface="Arial"/>
                <a:cs typeface="Arial"/>
              </a:rPr>
              <a:t>standardized!</a:t>
            </a:r>
            <a:endParaRPr sz="2183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463" y="4071863"/>
            <a:ext cx="11805310" cy="1393549"/>
          </a:xfrm>
          <a:custGeom>
            <a:avLst/>
            <a:gdLst/>
            <a:ahLst/>
            <a:cxnLst/>
            <a:rect l="l" t="t" r="r" b="b"/>
            <a:pathLst>
              <a:path w="19467830" h="2298065">
                <a:moveTo>
                  <a:pt x="0" y="0"/>
                </a:moveTo>
                <a:lnTo>
                  <a:pt x="19467444" y="0"/>
                </a:lnTo>
                <a:lnTo>
                  <a:pt x="19467444" y="2297860"/>
                </a:lnTo>
                <a:lnTo>
                  <a:pt x="0" y="2297860"/>
                </a:lnTo>
                <a:lnTo>
                  <a:pt x="0" y="0"/>
                </a:lnTo>
                <a:close/>
              </a:path>
            </a:pathLst>
          </a:custGeom>
          <a:solidFill>
            <a:srgbClr val="004D7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301162" y="4178941"/>
            <a:ext cx="11589673" cy="748819"/>
          </a:xfrm>
          <a:prstGeom prst="rect">
            <a:avLst/>
          </a:prstGeom>
          <a:solidFill>
            <a:srgbClr val="004D7F"/>
          </a:solidFill>
          <a:ln w="20941">
            <a:solidFill>
              <a:srgbClr val="FFFFFF"/>
            </a:solidFill>
          </a:ln>
        </p:spPr>
        <p:txBody>
          <a:bodyPr vert="horz" wrap="square" lIns="0" tIns="2310" rIns="0" bIns="0" rtlCol="0">
            <a:spAutoFit/>
          </a:bodyPr>
          <a:lstStyle/>
          <a:p>
            <a:pPr>
              <a:spcBef>
                <a:spcPts val="18"/>
              </a:spcBef>
            </a:pPr>
            <a:endParaRPr sz="2698">
              <a:latin typeface="Times New Roman"/>
              <a:cs typeface="Times New Roman"/>
            </a:endParaRPr>
          </a:p>
          <a:p>
            <a:pPr marL="504049"/>
            <a:r>
              <a:rPr sz="2153" spc="-24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2153" spc="27" dirty="0">
                <a:solidFill>
                  <a:srgbClr val="FFFFFF"/>
                </a:solidFill>
                <a:latin typeface="Arial"/>
                <a:cs typeface="Arial"/>
              </a:rPr>
              <a:t>need </a:t>
            </a:r>
            <a:r>
              <a:rPr sz="2153" spc="-82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153" spc="52" dirty="0">
                <a:solidFill>
                  <a:srgbClr val="FFFFFF"/>
                </a:solidFill>
                <a:latin typeface="Arial"/>
                <a:cs typeface="Arial"/>
              </a:rPr>
              <a:t>committing </a:t>
            </a:r>
            <a:r>
              <a:rPr sz="2153" spc="-12" dirty="0">
                <a:solidFill>
                  <a:srgbClr val="FFFFFF"/>
                </a:solidFill>
                <a:latin typeface="Arial"/>
                <a:cs typeface="Arial"/>
              </a:rPr>
              <a:t>AEAD </a:t>
            </a:r>
            <a:r>
              <a:rPr sz="2153" spc="-3" dirty="0">
                <a:solidFill>
                  <a:srgbClr val="FFFFFF"/>
                </a:solidFill>
                <a:latin typeface="Arial"/>
                <a:cs typeface="Arial"/>
              </a:rPr>
              <a:t>standard, </a:t>
            </a:r>
            <a:r>
              <a:rPr sz="2153" spc="9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153" spc="76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153" spc="9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153" spc="5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153" spc="36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53" spc="30" dirty="0">
                <a:solidFill>
                  <a:srgbClr val="FFFFFF"/>
                </a:solidFill>
                <a:latin typeface="Arial"/>
                <a:cs typeface="Arial"/>
              </a:rPr>
              <a:t>default </a:t>
            </a:r>
            <a:r>
              <a:rPr sz="2153" spc="3" dirty="0">
                <a:solidFill>
                  <a:srgbClr val="FFFFFF"/>
                </a:solidFill>
                <a:latin typeface="Arial"/>
                <a:cs typeface="Arial"/>
              </a:rPr>
              <a:t>choice </a:t>
            </a:r>
            <a:r>
              <a:rPr sz="2153" spc="36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153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3" spc="-12" dirty="0">
                <a:solidFill>
                  <a:srgbClr val="FFFFFF"/>
                </a:solidFill>
                <a:latin typeface="Arial"/>
                <a:cs typeface="Arial"/>
              </a:rPr>
              <a:t>AEAD</a:t>
            </a:r>
            <a:endParaRPr sz="2153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83</a:t>
            </a:fld>
            <a:endParaRPr spc="3" dirty="0"/>
          </a:p>
        </p:txBody>
      </p:sp>
      <p:sp>
        <p:nvSpPr>
          <p:cNvPr id="6" name="object 6"/>
          <p:cNvSpPr txBox="1"/>
          <p:nvPr/>
        </p:nvSpPr>
        <p:spPr>
          <a:xfrm>
            <a:off x="458898" y="5977417"/>
            <a:ext cx="838362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1486" spc="85" dirty="0">
                <a:solidFill>
                  <a:srgbClr val="5E5E5E"/>
                </a:solidFill>
                <a:latin typeface="Arial"/>
                <a:cs typeface="Arial"/>
              </a:rPr>
              <a:t>* </a:t>
            </a:r>
            <a:r>
              <a:rPr sz="1486" spc="30" dirty="0">
                <a:solidFill>
                  <a:srgbClr val="5E5E5E"/>
                </a:solidFill>
                <a:latin typeface="Arial"/>
                <a:cs typeface="Arial"/>
              </a:rPr>
              <a:t>After </a:t>
            </a:r>
            <a:r>
              <a:rPr sz="1486" spc="6" dirty="0">
                <a:solidFill>
                  <a:srgbClr val="5E5E5E"/>
                </a:solidFill>
                <a:latin typeface="Arial"/>
                <a:cs typeface="Arial"/>
              </a:rPr>
              <a:t>we </a:t>
            </a:r>
            <a:r>
              <a:rPr sz="1486" spc="27" dirty="0">
                <a:solidFill>
                  <a:srgbClr val="5E5E5E"/>
                </a:solidFill>
                <a:latin typeface="Arial"/>
                <a:cs typeface="Arial"/>
              </a:rPr>
              <a:t>published </a:t>
            </a:r>
            <a:r>
              <a:rPr sz="1486" spc="24" dirty="0">
                <a:solidFill>
                  <a:srgbClr val="5E5E5E"/>
                </a:solidFill>
                <a:latin typeface="Arial"/>
                <a:cs typeface="Arial"/>
              </a:rPr>
              <a:t>our </a:t>
            </a:r>
            <a:r>
              <a:rPr sz="1486" spc="-12" dirty="0">
                <a:solidFill>
                  <a:srgbClr val="5E5E5E"/>
                </a:solidFill>
                <a:latin typeface="Arial"/>
                <a:cs typeface="Arial"/>
              </a:rPr>
              <a:t>results, </a:t>
            </a:r>
            <a:r>
              <a:rPr sz="1486" spc="-33" dirty="0">
                <a:solidFill>
                  <a:srgbClr val="5E5E5E"/>
                </a:solidFill>
                <a:latin typeface="Arial"/>
                <a:cs typeface="Arial"/>
              </a:rPr>
              <a:t>[ADGKLS </a:t>
            </a:r>
            <a:r>
              <a:rPr sz="1486" spc="12" dirty="0">
                <a:solidFill>
                  <a:srgbClr val="5E5E5E"/>
                </a:solidFill>
                <a:latin typeface="Arial"/>
                <a:cs typeface="Arial"/>
              </a:rPr>
              <a:t>’20] </a:t>
            </a:r>
            <a:r>
              <a:rPr sz="1486" spc="-15" dirty="0">
                <a:solidFill>
                  <a:srgbClr val="5E5E5E"/>
                </a:solidFill>
                <a:latin typeface="Arial"/>
                <a:cs typeface="Arial"/>
              </a:rPr>
              <a:t>also </a:t>
            </a:r>
            <a:r>
              <a:rPr sz="1486" spc="-12" dirty="0">
                <a:solidFill>
                  <a:srgbClr val="5E5E5E"/>
                </a:solidFill>
                <a:latin typeface="Arial"/>
                <a:cs typeface="Arial"/>
              </a:rPr>
              <a:t>discussed </a:t>
            </a:r>
            <a:r>
              <a:rPr sz="1486" spc="33" dirty="0">
                <a:solidFill>
                  <a:srgbClr val="5E5E5E"/>
                </a:solidFill>
                <a:latin typeface="Arial"/>
                <a:cs typeface="Arial"/>
              </a:rPr>
              <a:t>the </a:t>
            </a:r>
            <a:r>
              <a:rPr sz="1486" spc="24" dirty="0">
                <a:solidFill>
                  <a:srgbClr val="5E5E5E"/>
                </a:solidFill>
                <a:latin typeface="Arial"/>
                <a:cs typeface="Arial"/>
              </a:rPr>
              <a:t>importance </a:t>
            </a:r>
            <a:r>
              <a:rPr sz="1486" spc="45" dirty="0">
                <a:solidFill>
                  <a:srgbClr val="5E5E5E"/>
                </a:solidFill>
                <a:latin typeface="Arial"/>
                <a:cs typeface="Arial"/>
              </a:rPr>
              <a:t>of </a:t>
            </a:r>
            <a:r>
              <a:rPr sz="1486" spc="42" dirty="0">
                <a:solidFill>
                  <a:srgbClr val="5E5E5E"/>
                </a:solidFill>
                <a:latin typeface="Arial"/>
                <a:cs typeface="Arial"/>
              </a:rPr>
              <a:t>committing</a:t>
            </a:r>
            <a:r>
              <a:rPr sz="1486" spc="-130" dirty="0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sz="1486" spc="3" dirty="0">
                <a:solidFill>
                  <a:srgbClr val="5E5E5E"/>
                </a:solidFill>
                <a:latin typeface="Arial"/>
                <a:cs typeface="Arial"/>
              </a:rPr>
              <a:t>AEAD</a:t>
            </a:r>
            <a:endParaRPr sz="14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84</a:t>
            </a:fld>
            <a:endParaRPr spc="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21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488" y="1284090"/>
            <a:ext cx="10951621" cy="4886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05"/>
            <a:r>
              <a:rPr sz="2244" spc="21" dirty="0">
                <a:solidFill>
                  <a:srgbClr val="0076BA"/>
                </a:solidFill>
                <a:latin typeface="Arial"/>
                <a:cs typeface="Arial"/>
              </a:rPr>
              <a:t>Contact:</a:t>
            </a:r>
            <a:r>
              <a:rPr sz="2244" spc="-33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244" spc="-15" dirty="0">
                <a:solidFill>
                  <a:srgbClr val="0076BA"/>
                </a:solidFill>
                <a:latin typeface="Arial"/>
                <a:cs typeface="Arial"/>
                <a:hlinkClick r:id="rId2"/>
              </a:rPr>
              <a:t>jlen@cs.cornell.edu</a:t>
            </a:r>
            <a:endParaRPr sz="2244">
              <a:latin typeface="Arial"/>
              <a:cs typeface="Arial"/>
            </a:endParaRPr>
          </a:p>
          <a:p>
            <a:pPr marL="30805">
              <a:spcBef>
                <a:spcPts val="794"/>
              </a:spcBef>
            </a:pPr>
            <a:r>
              <a:rPr sz="2244" spc="-9" dirty="0">
                <a:solidFill>
                  <a:srgbClr val="0076BA"/>
                </a:solidFill>
                <a:latin typeface="Arial"/>
                <a:cs typeface="Arial"/>
              </a:rPr>
              <a:t>Full version:</a:t>
            </a:r>
            <a:r>
              <a:rPr sz="2244" spc="61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2244" u="heavy" spc="39" dirty="0">
                <a:solidFill>
                  <a:srgbClr val="0076BA"/>
                </a:solidFill>
                <a:latin typeface="Arial"/>
                <a:cs typeface="Arial"/>
              </a:rPr>
              <a:t>https://eprint.iacr.org/2020/1491.pdf</a:t>
            </a:r>
            <a:endParaRPr sz="2244">
              <a:latin typeface="Arial"/>
              <a:cs typeface="Arial"/>
            </a:endParaRPr>
          </a:p>
          <a:p>
            <a:pPr>
              <a:spcBef>
                <a:spcPts val="18"/>
              </a:spcBef>
            </a:pPr>
            <a:endParaRPr sz="2547">
              <a:latin typeface="Times New Roman"/>
              <a:cs typeface="Times New Roman"/>
            </a:endParaRPr>
          </a:p>
          <a:p>
            <a:pPr marL="233349" indent="-177129">
              <a:buSzPct val="90909"/>
              <a:buFont typeface="Tahoma"/>
              <a:buChar char="‣"/>
              <a:tabLst>
                <a:tab pos="233734" algn="l"/>
              </a:tabLst>
            </a:pPr>
            <a:r>
              <a:rPr sz="2001" spc="21" dirty="0">
                <a:latin typeface="Arial"/>
                <a:cs typeface="Arial"/>
              </a:rPr>
              <a:t>Described </a:t>
            </a:r>
            <a:r>
              <a:rPr sz="2001" spc="55" dirty="0">
                <a:latin typeface="Arial"/>
                <a:cs typeface="Arial"/>
              </a:rPr>
              <a:t>partitioning </a:t>
            </a:r>
            <a:r>
              <a:rPr sz="2001" spc="9" dirty="0">
                <a:latin typeface="Arial"/>
                <a:cs typeface="Arial"/>
              </a:rPr>
              <a:t>oracle </a:t>
            </a:r>
            <a:r>
              <a:rPr sz="2001" spc="-9" dirty="0">
                <a:latin typeface="Arial"/>
                <a:cs typeface="Arial"/>
              </a:rPr>
              <a:t>attacks, </a:t>
            </a:r>
            <a:r>
              <a:rPr sz="2001" spc="9" dirty="0">
                <a:latin typeface="Arial"/>
                <a:cs typeface="Arial"/>
              </a:rPr>
              <a:t>which </a:t>
            </a:r>
            <a:r>
              <a:rPr sz="2001" spc="55" dirty="0">
                <a:latin typeface="Arial"/>
                <a:cs typeface="Arial"/>
              </a:rPr>
              <a:t>exploit </a:t>
            </a:r>
            <a:r>
              <a:rPr sz="2001" spc="52" dirty="0">
                <a:latin typeface="Arial"/>
                <a:cs typeface="Arial"/>
              </a:rPr>
              <a:t>non-committing </a:t>
            </a:r>
            <a:r>
              <a:rPr sz="2001" spc="6" dirty="0">
                <a:latin typeface="Arial"/>
                <a:cs typeface="Arial"/>
              </a:rPr>
              <a:t>AEAD </a:t>
            </a:r>
            <a:r>
              <a:rPr sz="2001" spc="100" dirty="0">
                <a:latin typeface="Arial"/>
                <a:cs typeface="Arial"/>
              </a:rPr>
              <a:t>to </a:t>
            </a:r>
            <a:r>
              <a:rPr sz="2001" spc="3" dirty="0">
                <a:latin typeface="Arial"/>
                <a:cs typeface="Arial"/>
              </a:rPr>
              <a:t>recover</a:t>
            </a:r>
            <a:r>
              <a:rPr sz="2001" spc="-152" dirty="0">
                <a:latin typeface="Arial"/>
                <a:cs typeface="Arial"/>
              </a:rPr>
              <a:t> </a:t>
            </a:r>
            <a:r>
              <a:rPr sz="2001" spc="-30" dirty="0">
                <a:latin typeface="Arial"/>
                <a:cs typeface="Arial"/>
              </a:rPr>
              <a:t>secrets</a:t>
            </a:r>
            <a:endParaRPr sz="2001">
              <a:latin typeface="Arial"/>
              <a:cs typeface="Arial"/>
            </a:endParaRPr>
          </a:p>
          <a:p>
            <a:pPr>
              <a:spcBef>
                <a:spcPts val="33"/>
              </a:spcBef>
              <a:buFont typeface="Tahoma"/>
              <a:buChar char="‣"/>
            </a:pPr>
            <a:endParaRPr sz="1759">
              <a:latin typeface="Times New Roman"/>
              <a:cs typeface="Times New Roman"/>
            </a:endParaRPr>
          </a:p>
          <a:p>
            <a:pPr marL="233349" marR="339626" indent="-177129">
              <a:lnSpc>
                <a:spcPct val="103600"/>
              </a:lnSpc>
              <a:buSzPct val="90909"/>
              <a:buFont typeface="Tahoma"/>
              <a:buChar char="‣"/>
              <a:tabLst>
                <a:tab pos="233734" algn="l"/>
              </a:tabLst>
            </a:pPr>
            <a:r>
              <a:rPr sz="2001" spc="24" dirty="0">
                <a:latin typeface="Arial"/>
                <a:cs typeface="Arial"/>
              </a:rPr>
              <a:t>Widely-used </a:t>
            </a:r>
            <a:r>
              <a:rPr sz="2001" spc="6" dirty="0">
                <a:latin typeface="Arial"/>
                <a:cs typeface="Arial"/>
              </a:rPr>
              <a:t>AEAD </a:t>
            </a:r>
            <a:r>
              <a:rPr sz="2001" spc="-27" dirty="0">
                <a:latin typeface="Arial"/>
                <a:cs typeface="Arial"/>
              </a:rPr>
              <a:t>schemes, </a:t>
            </a:r>
            <a:r>
              <a:rPr sz="2001" spc="-36" dirty="0">
                <a:latin typeface="Arial"/>
                <a:cs typeface="Arial"/>
              </a:rPr>
              <a:t>such </a:t>
            </a:r>
            <a:r>
              <a:rPr sz="2001" spc="-100" dirty="0">
                <a:latin typeface="Arial"/>
                <a:cs typeface="Arial"/>
              </a:rPr>
              <a:t>as </a:t>
            </a:r>
            <a:r>
              <a:rPr sz="2001" spc="-18" dirty="0">
                <a:latin typeface="Arial"/>
                <a:cs typeface="Arial"/>
              </a:rPr>
              <a:t>AES-GCM, XSalsa20/Poly1305, </a:t>
            </a:r>
            <a:r>
              <a:rPr sz="2001" spc="3" dirty="0">
                <a:latin typeface="Arial"/>
                <a:cs typeface="Arial"/>
              </a:rPr>
              <a:t>ChaCha20/Poly1305,  </a:t>
            </a:r>
            <a:r>
              <a:rPr sz="2001" spc="24" dirty="0">
                <a:latin typeface="Arial"/>
                <a:cs typeface="Arial"/>
              </a:rPr>
              <a:t>and </a:t>
            </a:r>
            <a:r>
              <a:rPr sz="2001" spc="-61" dirty="0">
                <a:latin typeface="Arial"/>
                <a:cs typeface="Arial"/>
              </a:rPr>
              <a:t>AES-GCM-SIV, </a:t>
            </a:r>
            <a:r>
              <a:rPr sz="2001" spc="-30" dirty="0">
                <a:latin typeface="Arial"/>
                <a:cs typeface="Arial"/>
              </a:rPr>
              <a:t>are </a:t>
            </a:r>
            <a:r>
              <a:rPr sz="2001" i="1" u="heavy" spc="69" dirty="0">
                <a:latin typeface="Arial"/>
                <a:cs typeface="Arial"/>
              </a:rPr>
              <a:t>not</a:t>
            </a:r>
            <a:r>
              <a:rPr sz="2001" i="1" u="heavy" spc="79" dirty="0">
                <a:latin typeface="Arial"/>
                <a:cs typeface="Arial"/>
              </a:rPr>
              <a:t> </a:t>
            </a:r>
            <a:r>
              <a:rPr sz="2001" spc="61" dirty="0">
                <a:latin typeface="Arial"/>
                <a:cs typeface="Arial"/>
              </a:rPr>
              <a:t>committing</a:t>
            </a:r>
            <a:endParaRPr sz="2001">
              <a:latin typeface="Arial"/>
              <a:cs typeface="Arial"/>
            </a:endParaRPr>
          </a:p>
          <a:p>
            <a:pPr>
              <a:spcBef>
                <a:spcPts val="30"/>
              </a:spcBef>
              <a:buFont typeface="Tahoma"/>
              <a:buChar char="‣"/>
            </a:pPr>
            <a:endParaRPr sz="1789">
              <a:latin typeface="Times New Roman"/>
              <a:cs typeface="Times New Roman"/>
            </a:endParaRPr>
          </a:p>
          <a:p>
            <a:pPr marL="233349" marR="3081" indent="-177129">
              <a:lnSpc>
                <a:spcPct val="103600"/>
              </a:lnSpc>
              <a:buSzPct val="90909"/>
              <a:buFont typeface="Tahoma"/>
              <a:buChar char="‣"/>
              <a:tabLst>
                <a:tab pos="233734" algn="l"/>
              </a:tabLst>
            </a:pPr>
            <a:r>
              <a:rPr sz="2001" spc="30" dirty="0">
                <a:latin typeface="Arial"/>
                <a:cs typeface="Arial"/>
              </a:rPr>
              <a:t>Partitioning </a:t>
            </a:r>
            <a:r>
              <a:rPr sz="2001" spc="9" dirty="0">
                <a:latin typeface="Arial"/>
                <a:cs typeface="Arial"/>
              </a:rPr>
              <a:t>oracle </a:t>
            </a:r>
            <a:r>
              <a:rPr sz="2001" spc="-12" dirty="0">
                <a:latin typeface="Arial"/>
                <a:cs typeface="Arial"/>
              </a:rPr>
              <a:t>attacks </a:t>
            </a:r>
            <a:r>
              <a:rPr sz="2001" spc="-27" dirty="0">
                <a:latin typeface="Arial"/>
                <a:cs typeface="Arial"/>
              </a:rPr>
              <a:t>can </a:t>
            </a:r>
            <a:r>
              <a:rPr sz="2001" spc="67" dirty="0">
                <a:latin typeface="Arial"/>
                <a:cs typeface="Arial"/>
              </a:rPr>
              <a:t>be </a:t>
            </a:r>
            <a:r>
              <a:rPr sz="2001" spc="3" dirty="0">
                <a:latin typeface="Arial"/>
                <a:cs typeface="Arial"/>
              </a:rPr>
              <a:t>used </a:t>
            </a:r>
            <a:r>
              <a:rPr sz="2001" spc="100" dirty="0">
                <a:latin typeface="Arial"/>
                <a:cs typeface="Arial"/>
              </a:rPr>
              <a:t>to </a:t>
            </a:r>
            <a:r>
              <a:rPr sz="2001" spc="3" dirty="0">
                <a:latin typeface="Arial"/>
                <a:cs typeface="Arial"/>
              </a:rPr>
              <a:t>recover </a:t>
            </a:r>
            <a:r>
              <a:rPr sz="2001" spc="-18" dirty="0">
                <a:latin typeface="Arial"/>
                <a:cs typeface="Arial"/>
              </a:rPr>
              <a:t>passwords </a:t>
            </a:r>
            <a:r>
              <a:rPr sz="2001" spc="36" dirty="0">
                <a:latin typeface="Arial"/>
                <a:cs typeface="Arial"/>
              </a:rPr>
              <a:t>from </a:t>
            </a:r>
            <a:r>
              <a:rPr sz="2001" spc="-24" dirty="0">
                <a:latin typeface="Arial"/>
                <a:cs typeface="Arial"/>
              </a:rPr>
              <a:t>Shadowsocks </a:t>
            </a:r>
            <a:r>
              <a:rPr sz="2001" spc="24" dirty="0">
                <a:latin typeface="Arial"/>
                <a:cs typeface="Arial"/>
              </a:rPr>
              <a:t>proxy</a:t>
            </a:r>
            <a:r>
              <a:rPr sz="2001" spc="-73" dirty="0">
                <a:latin typeface="Arial"/>
                <a:cs typeface="Arial"/>
              </a:rPr>
              <a:t> </a:t>
            </a:r>
            <a:r>
              <a:rPr sz="2001" spc="-39" dirty="0">
                <a:latin typeface="Arial"/>
                <a:cs typeface="Arial"/>
              </a:rPr>
              <a:t>servers  </a:t>
            </a:r>
            <a:r>
              <a:rPr sz="2001" spc="24" dirty="0">
                <a:latin typeface="Arial"/>
                <a:cs typeface="Arial"/>
              </a:rPr>
              <a:t>and </a:t>
            </a:r>
            <a:r>
              <a:rPr sz="2001" spc="21" dirty="0">
                <a:latin typeface="Arial"/>
                <a:cs typeface="Arial"/>
              </a:rPr>
              <a:t>incorrect </a:t>
            </a:r>
            <a:r>
              <a:rPr sz="2001" spc="33" dirty="0">
                <a:latin typeface="Arial"/>
                <a:cs typeface="Arial"/>
              </a:rPr>
              <a:t>implementations </a:t>
            </a:r>
            <a:r>
              <a:rPr sz="2001" spc="64" dirty="0">
                <a:latin typeface="Arial"/>
                <a:cs typeface="Arial"/>
              </a:rPr>
              <a:t>of</a:t>
            </a:r>
            <a:r>
              <a:rPr sz="2001" spc="-67" dirty="0">
                <a:latin typeface="Arial"/>
                <a:cs typeface="Arial"/>
              </a:rPr>
              <a:t> </a:t>
            </a:r>
            <a:r>
              <a:rPr sz="2001" spc="-33" dirty="0">
                <a:latin typeface="Arial"/>
                <a:cs typeface="Arial"/>
              </a:rPr>
              <a:t>OPAQUE</a:t>
            </a:r>
            <a:endParaRPr sz="2001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Tahoma"/>
              <a:buChar char="‣"/>
            </a:pPr>
            <a:endParaRPr sz="1880">
              <a:latin typeface="Times New Roman"/>
              <a:cs typeface="Times New Roman"/>
            </a:endParaRPr>
          </a:p>
          <a:p>
            <a:pPr marL="233349" indent="-177129">
              <a:buSzPct val="90909"/>
              <a:buFont typeface="Tahoma"/>
              <a:buChar char="‣"/>
              <a:tabLst>
                <a:tab pos="233734" algn="l"/>
              </a:tabLst>
            </a:pPr>
            <a:r>
              <a:rPr sz="2001" b="1" u="heavy" spc="-15" dirty="0">
                <a:latin typeface="Arial"/>
                <a:cs typeface="Arial"/>
              </a:rPr>
              <a:t>Recommendation</a:t>
            </a:r>
            <a:r>
              <a:rPr sz="2001" spc="-15" dirty="0">
                <a:latin typeface="Arial"/>
                <a:cs typeface="Arial"/>
              </a:rPr>
              <a:t>: </a:t>
            </a:r>
            <a:r>
              <a:rPr sz="2001" spc="15" dirty="0">
                <a:latin typeface="Arial"/>
                <a:cs typeface="Arial"/>
              </a:rPr>
              <a:t>Design </a:t>
            </a:r>
            <a:r>
              <a:rPr sz="2001" spc="24" dirty="0">
                <a:latin typeface="Arial"/>
                <a:cs typeface="Arial"/>
              </a:rPr>
              <a:t>and </a:t>
            </a:r>
            <a:r>
              <a:rPr sz="2001" spc="-3" dirty="0">
                <a:latin typeface="Arial"/>
                <a:cs typeface="Arial"/>
              </a:rPr>
              <a:t>standardize </a:t>
            </a:r>
            <a:r>
              <a:rPr sz="2001" spc="61" dirty="0">
                <a:latin typeface="Arial"/>
                <a:cs typeface="Arial"/>
              </a:rPr>
              <a:t>committing </a:t>
            </a:r>
            <a:r>
              <a:rPr sz="2001" spc="6" dirty="0">
                <a:latin typeface="Arial"/>
                <a:cs typeface="Arial"/>
              </a:rPr>
              <a:t>AEAD </a:t>
            </a:r>
            <a:r>
              <a:rPr sz="2001" spc="45" dirty="0">
                <a:latin typeface="Arial"/>
                <a:cs typeface="Arial"/>
              </a:rPr>
              <a:t>for</a:t>
            </a:r>
            <a:r>
              <a:rPr sz="2001" spc="12" dirty="0">
                <a:latin typeface="Arial"/>
                <a:cs typeface="Arial"/>
              </a:rPr>
              <a:t> </a:t>
            </a:r>
            <a:r>
              <a:rPr sz="2001" spc="55" dirty="0">
                <a:latin typeface="Arial"/>
                <a:cs typeface="Arial"/>
              </a:rPr>
              <a:t>deployment</a:t>
            </a:r>
            <a:endParaRPr sz="2001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86">
              <a:latin typeface="Times New Roman"/>
              <a:cs typeface="Times New Roman"/>
            </a:endParaRPr>
          </a:p>
          <a:p>
            <a:pPr marL="7701" marR="1265705">
              <a:lnSpc>
                <a:spcPct val="103400"/>
              </a:lnSpc>
            </a:pPr>
            <a:r>
              <a:rPr sz="1850" i="1" spc="-36" dirty="0">
                <a:solidFill>
                  <a:srgbClr val="0076BA"/>
                </a:solidFill>
                <a:latin typeface="Arial"/>
                <a:cs typeface="Arial"/>
              </a:rPr>
              <a:t>Thank </a:t>
            </a:r>
            <a:r>
              <a:rPr sz="1850" i="1" spc="9" dirty="0">
                <a:solidFill>
                  <a:srgbClr val="0076BA"/>
                </a:solidFill>
                <a:latin typeface="Arial"/>
                <a:cs typeface="Arial"/>
              </a:rPr>
              <a:t>you </a:t>
            </a:r>
            <a:r>
              <a:rPr sz="1850" i="1" spc="82" dirty="0">
                <a:solidFill>
                  <a:srgbClr val="0076BA"/>
                </a:solidFill>
                <a:latin typeface="Arial"/>
                <a:cs typeface="Arial"/>
              </a:rPr>
              <a:t>to </a:t>
            </a:r>
            <a:r>
              <a:rPr sz="1850" i="1" dirty="0">
                <a:solidFill>
                  <a:srgbClr val="0076BA"/>
                </a:solidFill>
                <a:latin typeface="Arial"/>
                <a:cs typeface="Arial"/>
              </a:rPr>
              <a:t>my </a:t>
            </a:r>
            <a:r>
              <a:rPr sz="1850" i="1" spc="-3" dirty="0">
                <a:solidFill>
                  <a:srgbClr val="0076BA"/>
                </a:solidFill>
                <a:latin typeface="Arial"/>
                <a:cs typeface="Arial"/>
              </a:rPr>
              <a:t>co-authors </a:t>
            </a:r>
            <a:r>
              <a:rPr sz="1850" i="1" spc="9" dirty="0">
                <a:solidFill>
                  <a:srgbClr val="0076BA"/>
                </a:solidFill>
                <a:latin typeface="Arial"/>
                <a:cs typeface="Arial"/>
              </a:rPr>
              <a:t>and </a:t>
            </a:r>
            <a:r>
              <a:rPr sz="1850" i="1" spc="39" dirty="0">
                <a:solidFill>
                  <a:srgbClr val="0076BA"/>
                </a:solidFill>
                <a:latin typeface="Arial"/>
                <a:cs typeface="Arial"/>
              </a:rPr>
              <a:t>Hugo </a:t>
            </a:r>
            <a:r>
              <a:rPr sz="1850" i="1" spc="-42" dirty="0">
                <a:solidFill>
                  <a:srgbClr val="0076BA"/>
                </a:solidFill>
                <a:latin typeface="Arial"/>
                <a:cs typeface="Arial"/>
              </a:rPr>
              <a:t>Krawczyk, </a:t>
            </a:r>
            <a:r>
              <a:rPr sz="1850" i="1" spc="33" dirty="0">
                <a:solidFill>
                  <a:srgbClr val="0076BA"/>
                </a:solidFill>
                <a:latin typeface="Arial"/>
                <a:cs typeface="Arial"/>
              </a:rPr>
              <a:t>Mihir </a:t>
            </a:r>
            <a:r>
              <a:rPr sz="1850" i="1" spc="-15" dirty="0">
                <a:solidFill>
                  <a:srgbClr val="0076BA"/>
                </a:solidFill>
                <a:latin typeface="Arial"/>
                <a:cs typeface="Arial"/>
              </a:rPr>
              <a:t>Bellare, </a:t>
            </a:r>
            <a:r>
              <a:rPr sz="1850" i="1" spc="3" dirty="0">
                <a:solidFill>
                  <a:srgbClr val="0076BA"/>
                </a:solidFill>
                <a:latin typeface="Arial"/>
                <a:cs typeface="Arial"/>
              </a:rPr>
              <a:t>Scott </a:t>
            </a:r>
            <a:r>
              <a:rPr sz="1850" i="1" spc="-36" dirty="0">
                <a:solidFill>
                  <a:srgbClr val="0076BA"/>
                </a:solidFill>
                <a:latin typeface="Arial"/>
                <a:cs typeface="Arial"/>
              </a:rPr>
              <a:t>Fluhrer, </a:t>
            </a:r>
            <a:r>
              <a:rPr sz="1850" i="1" spc="12" dirty="0">
                <a:solidFill>
                  <a:srgbClr val="0076BA"/>
                </a:solidFill>
                <a:latin typeface="Arial"/>
                <a:cs typeface="Arial"/>
              </a:rPr>
              <a:t>David </a:t>
            </a:r>
            <a:r>
              <a:rPr sz="1850" i="1" spc="-12" dirty="0">
                <a:solidFill>
                  <a:srgbClr val="0076BA"/>
                </a:solidFill>
                <a:latin typeface="Arial"/>
                <a:cs typeface="Arial"/>
              </a:rPr>
              <a:t>McGrew,  </a:t>
            </a:r>
            <a:r>
              <a:rPr sz="1850" i="1" spc="-21" dirty="0">
                <a:solidFill>
                  <a:srgbClr val="0076BA"/>
                </a:solidFill>
                <a:latin typeface="Arial"/>
                <a:cs typeface="Arial"/>
              </a:rPr>
              <a:t>Kenny </a:t>
            </a:r>
            <a:r>
              <a:rPr sz="1850" i="1" spc="-12" dirty="0">
                <a:solidFill>
                  <a:srgbClr val="0076BA"/>
                </a:solidFill>
                <a:latin typeface="Arial"/>
                <a:cs typeface="Arial"/>
              </a:rPr>
              <a:t>Patterson, </a:t>
            </a:r>
            <a:r>
              <a:rPr sz="1850" i="1" spc="-30" dirty="0">
                <a:solidFill>
                  <a:srgbClr val="0076BA"/>
                </a:solidFill>
                <a:latin typeface="Arial"/>
                <a:cs typeface="Arial"/>
              </a:rPr>
              <a:t>Chris </a:t>
            </a:r>
            <a:r>
              <a:rPr sz="1850" i="1" spc="39" dirty="0">
                <a:solidFill>
                  <a:srgbClr val="0076BA"/>
                </a:solidFill>
                <a:latin typeface="Arial"/>
                <a:cs typeface="Arial"/>
              </a:rPr>
              <a:t>Wood, </a:t>
            </a:r>
            <a:r>
              <a:rPr sz="1850" i="1" spc="-24" dirty="0">
                <a:solidFill>
                  <a:srgbClr val="0076BA"/>
                </a:solidFill>
                <a:latin typeface="Arial"/>
                <a:cs typeface="Arial"/>
              </a:rPr>
              <a:t>Steven </a:t>
            </a:r>
            <a:r>
              <a:rPr sz="1850" i="1" spc="6" dirty="0">
                <a:solidFill>
                  <a:srgbClr val="0076BA"/>
                </a:solidFill>
                <a:latin typeface="Arial"/>
                <a:cs typeface="Arial"/>
              </a:rPr>
              <a:t>Bellovin, </a:t>
            </a:r>
            <a:r>
              <a:rPr sz="1850" i="1" spc="9" dirty="0">
                <a:solidFill>
                  <a:srgbClr val="0076BA"/>
                </a:solidFill>
                <a:latin typeface="Arial"/>
                <a:cs typeface="Arial"/>
              </a:rPr>
              <a:t>and </a:t>
            </a:r>
            <a:r>
              <a:rPr sz="1850" i="1" spc="-36" dirty="0">
                <a:solidFill>
                  <a:srgbClr val="0076BA"/>
                </a:solidFill>
                <a:latin typeface="Arial"/>
                <a:cs typeface="Arial"/>
              </a:rPr>
              <a:t>Samuel</a:t>
            </a:r>
            <a:r>
              <a:rPr sz="1850" i="1" spc="45" dirty="0">
                <a:solidFill>
                  <a:srgbClr val="0076BA"/>
                </a:solidFill>
                <a:latin typeface="Arial"/>
                <a:cs typeface="Arial"/>
              </a:rPr>
              <a:t> </a:t>
            </a:r>
            <a:r>
              <a:rPr sz="1850" i="1" spc="-12" dirty="0">
                <a:solidFill>
                  <a:srgbClr val="0076BA"/>
                </a:solidFill>
                <a:latin typeface="Arial"/>
                <a:cs typeface="Arial"/>
              </a:rPr>
              <a:t>Neves!</a:t>
            </a:r>
            <a:endParaRPr sz="18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2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428" y="0"/>
            <a:ext cx="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03">
              <a:lnSpc>
                <a:spcPts val="1331"/>
              </a:lnSpc>
            </a:pPr>
            <a:fld id="{81D60167-4931-47E6-BA6A-407CBD079E47}" type="slidenum">
              <a:rPr spc="3" dirty="0"/>
              <a:pPr marL="15403">
                <a:lnSpc>
                  <a:spcPts val="1331"/>
                </a:lnSpc>
              </a:pPr>
              <a:t>85</a:t>
            </a:fld>
            <a:endParaRPr spc="3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4770"/>
            <a:ext cx="6376669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>
              <a:lnSpc>
                <a:spcPct val="100000"/>
              </a:lnSpc>
            </a:pPr>
            <a:r>
              <a:rPr spc="-167" dirty="0"/>
              <a:t>References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8713" y="1107061"/>
            <a:ext cx="6376669" cy="22701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14">
              <a:lnSpc>
                <a:spcPct val="100000"/>
              </a:lnSpc>
            </a:pPr>
            <a:r>
              <a:rPr b="1" spc="-24" dirty="0">
                <a:latin typeface="Arial"/>
                <a:cs typeface="Arial"/>
              </a:rPr>
              <a:t>[ABN </a:t>
            </a:r>
            <a:r>
              <a:rPr b="1" spc="-21" dirty="0">
                <a:latin typeface="Arial"/>
                <a:cs typeface="Arial"/>
              </a:rPr>
              <a:t>TCC’10] </a:t>
            </a:r>
            <a:r>
              <a:rPr spc="15" dirty="0"/>
              <a:t>Michel </a:t>
            </a:r>
            <a:r>
              <a:rPr spc="12" dirty="0"/>
              <a:t>Abdalla, </a:t>
            </a:r>
            <a:r>
              <a:rPr spc="21" dirty="0"/>
              <a:t>Mihir </a:t>
            </a:r>
            <a:r>
              <a:rPr spc="-15" dirty="0"/>
              <a:t>Bellare, </a:t>
            </a:r>
            <a:r>
              <a:rPr spc="6" dirty="0"/>
              <a:t>Gregory Neven. </a:t>
            </a:r>
            <a:r>
              <a:rPr spc="-18" dirty="0"/>
              <a:t>Robust </a:t>
            </a:r>
            <a:r>
              <a:rPr spc="3" dirty="0"/>
              <a:t>Encryption. </a:t>
            </a:r>
            <a:r>
              <a:rPr spc="-30" dirty="0"/>
              <a:t>TCC,</a:t>
            </a:r>
            <a:r>
              <a:rPr spc="58" dirty="0"/>
              <a:t> </a:t>
            </a:r>
            <a:r>
              <a:rPr spc="-3" dirty="0"/>
              <a:t>2010.</a:t>
            </a:r>
          </a:p>
          <a:p>
            <a:pPr marL="314212">
              <a:lnSpc>
                <a:spcPct val="100000"/>
              </a:lnSpc>
            </a:pPr>
            <a:endParaRPr sz="2001">
              <a:latin typeface="Times New Roman"/>
              <a:cs typeface="Times New Roman"/>
            </a:endParaRPr>
          </a:p>
          <a:p>
            <a:pPr marL="321914">
              <a:lnSpc>
                <a:spcPct val="100000"/>
              </a:lnSpc>
            </a:pPr>
            <a:r>
              <a:rPr b="1" spc="-52" dirty="0">
                <a:latin typeface="Arial"/>
                <a:cs typeface="Arial"/>
              </a:rPr>
              <a:t>[FLPQ </a:t>
            </a:r>
            <a:r>
              <a:rPr b="1" spc="-24" dirty="0">
                <a:latin typeface="Arial"/>
                <a:cs typeface="Arial"/>
              </a:rPr>
              <a:t>PKC’13] </a:t>
            </a:r>
            <a:r>
              <a:rPr spc="-27" dirty="0"/>
              <a:t>Pooya Farshim, </a:t>
            </a:r>
            <a:r>
              <a:rPr dirty="0"/>
              <a:t>Benoît </a:t>
            </a:r>
            <a:r>
              <a:rPr spc="12" dirty="0"/>
              <a:t>Libert, </a:t>
            </a:r>
            <a:r>
              <a:rPr dirty="0"/>
              <a:t>Kenneth </a:t>
            </a:r>
            <a:r>
              <a:rPr spc="-21" dirty="0"/>
              <a:t>Paterson, </a:t>
            </a:r>
            <a:r>
              <a:rPr spc="-9" dirty="0"/>
              <a:t>Elizabeth </a:t>
            </a:r>
            <a:r>
              <a:rPr spc="9" dirty="0"/>
              <a:t>Quaglia. </a:t>
            </a:r>
            <a:r>
              <a:rPr spc="-18" dirty="0"/>
              <a:t>Robust </a:t>
            </a:r>
            <a:r>
              <a:rPr spc="12" dirty="0"/>
              <a:t>encryption, </a:t>
            </a:r>
            <a:r>
              <a:rPr dirty="0"/>
              <a:t>revisited. </a:t>
            </a:r>
            <a:r>
              <a:rPr spc="-58" dirty="0"/>
              <a:t>PKC,</a:t>
            </a:r>
            <a:r>
              <a:rPr spc="188" dirty="0"/>
              <a:t> </a:t>
            </a:r>
            <a:r>
              <a:rPr spc="-3" dirty="0"/>
              <a:t>2013.</a:t>
            </a:r>
          </a:p>
          <a:p>
            <a:pPr marL="321914" marR="3081">
              <a:lnSpc>
                <a:spcPct val="231900"/>
              </a:lnSpc>
            </a:pPr>
            <a:r>
              <a:rPr b="1" spc="-52" dirty="0">
                <a:latin typeface="Arial"/>
                <a:cs typeface="Arial"/>
              </a:rPr>
              <a:t>[FOR </a:t>
            </a:r>
            <a:r>
              <a:rPr b="1" spc="-36" dirty="0">
                <a:latin typeface="Arial"/>
                <a:cs typeface="Arial"/>
              </a:rPr>
              <a:t>FSE’17] </a:t>
            </a:r>
            <a:r>
              <a:rPr spc="-27" dirty="0"/>
              <a:t>Pooya Farshim, </a:t>
            </a:r>
            <a:r>
              <a:rPr spc="12" dirty="0"/>
              <a:t>Claudio </a:t>
            </a:r>
            <a:r>
              <a:rPr spc="15" dirty="0"/>
              <a:t>Orlandi, </a:t>
            </a:r>
            <a:r>
              <a:rPr spc="-76" dirty="0"/>
              <a:t>Răzvan </a:t>
            </a:r>
            <a:r>
              <a:rPr spc="-39" dirty="0"/>
              <a:t>Roşie. </a:t>
            </a:r>
            <a:r>
              <a:rPr spc="-18" dirty="0"/>
              <a:t>Security </a:t>
            </a:r>
            <a:r>
              <a:rPr spc="36" dirty="0"/>
              <a:t>of </a:t>
            </a:r>
            <a:r>
              <a:rPr spc="-3" dirty="0"/>
              <a:t>symmetric </a:t>
            </a:r>
            <a:r>
              <a:rPr spc="9" dirty="0"/>
              <a:t>primitives </a:t>
            </a:r>
            <a:r>
              <a:rPr spc="12" dirty="0"/>
              <a:t>under </a:t>
            </a:r>
            <a:r>
              <a:rPr spc="3" dirty="0"/>
              <a:t>incorrect </a:t>
            </a:r>
            <a:r>
              <a:rPr spc="-21" dirty="0"/>
              <a:t>usage </a:t>
            </a:r>
            <a:r>
              <a:rPr spc="36" dirty="0"/>
              <a:t>of </a:t>
            </a:r>
            <a:r>
              <a:rPr spc="-36" dirty="0"/>
              <a:t>keys. </a:t>
            </a:r>
            <a:r>
              <a:rPr spc="-91" dirty="0"/>
              <a:t>FSE, </a:t>
            </a:r>
            <a:r>
              <a:rPr spc="-3" dirty="0"/>
              <a:t>2017.  </a:t>
            </a:r>
            <a:r>
              <a:rPr b="1" spc="-91" dirty="0">
                <a:latin typeface="Arial"/>
                <a:cs typeface="Arial"/>
              </a:rPr>
              <a:t>[GLR</a:t>
            </a:r>
            <a:r>
              <a:rPr b="1" spc="33" dirty="0">
                <a:latin typeface="Arial"/>
                <a:cs typeface="Arial"/>
              </a:rPr>
              <a:t> </a:t>
            </a:r>
            <a:r>
              <a:rPr b="1" spc="-33" dirty="0">
                <a:latin typeface="Arial"/>
                <a:cs typeface="Arial"/>
              </a:rPr>
              <a:t>CRYPTO’17]</a:t>
            </a:r>
            <a:r>
              <a:rPr b="1" spc="-21" dirty="0">
                <a:latin typeface="Arial"/>
                <a:cs typeface="Arial"/>
              </a:rPr>
              <a:t> </a:t>
            </a:r>
            <a:r>
              <a:rPr spc="6" dirty="0">
                <a:latin typeface="Tahoma"/>
                <a:cs typeface="Tahoma"/>
              </a:rPr>
              <a:t>Paul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24" dirty="0">
                <a:latin typeface="Tahoma"/>
                <a:cs typeface="Tahoma"/>
              </a:rPr>
              <a:t>Grubbs,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15" dirty="0">
                <a:latin typeface="Tahoma"/>
                <a:cs typeface="Tahoma"/>
              </a:rPr>
              <a:t>Jiahui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-24" dirty="0">
                <a:latin typeface="Tahoma"/>
                <a:cs typeface="Tahoma"/>
              </a:rPr>
              <a:t>Lu,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Thomas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Ristenpart.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33" dirty="0">
                <a:latin typeface="Tahoma"/>
                <a:cs typeface="Tahoma"/>
              </a:rPr>
              <a:t>Message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-6" dirty="0">
                <a:latin typeface="Tahoma"/>
                <a:cs typeface="Tahoma"/>
              </a:rPr>
              <a:t>franking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-18" dirty="0">
                <a:latin typeface="Tahoma"/>
                <a:cs typeface="Tahoma"/>
              </a:rPr>
              <a:t>via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21" dirty="0">
                <a:latin typeface="Tahoma"/>
                <a:cs typeface="Tahoma"/>
              </a:rPr>
              <a:t>committing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9" dirty="0">
                <a:latin typeface="Tahoma"/>
                <a:cs typeface="Tahoma"/>
              </a:rPr>
              <a:t>authenticated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3" dirty="0">
                <a:latin typeface="Tahoma"/>
                <a:cs typeface="Tahoma"/>
              </a:rPr>
              <a:t>encryption.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27" dirty="0">
                <a:latin typeface="Tahoma"/>
                <a:cs typeface="Tahoma"/>
              </a:rPr>
              <a:t>CRYPTO,</a:t>
            </a:r>
            <a:r>
              <a:rPr spc="-69" dirty="0">
                <a:latin typeface="Tahoma"/>
                <a:cs typeface="Tahoma"/>
              </a:rPr>
              <a:t> </a:t>
            </a:r>
            <a:r>
              <a:rPr spc="-45" dirty="0">
                <a:latin typeface="Tahoma"/>
                <a:cs typeface="Tahoma"/>
              </a:rPr>
              <a:t>2017.  </a:t>
            </a:r>
            <a:r>
              <a:rPr b="1" spc="-27" dirty="0">
                <a:latin typeface="Arial"/>
                <a:cs typeface="Arial"/>
              </a:rPr>
              <a:t>[DGRW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-33" dirty="0">
                <a:latin typeface="Arial"/>
                <a:cs typeface="Arial"/>
              </a:rPr>
              <a:t>CRYPTO’18]</a:t>
            </a:r>
            <a:r>
              <a:rPr b="1" spc="-24" dirty="0">
                <a:latin typeface="Arial"/>
                <a:cs typeface="Arial"/>
              </a:rPr>
              <a:t> </a:t>
            </a:r>
            <a:r>
              <a:rPr spc="-12" dirty="0">
                <a:latin typeface="Tahoma"/>
                <a:cs typeface="Tahoma"/>
              </a:rPr>
              <a:t>Yevgeniy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24" dirty="0">
                <a:latin typeface="Tahoma"/>
                <a:cs typeface="Tahoma"/>
              </a:rPr>
              <a:t>Dodis,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6" dirty="0">
                <a:latin typeface="Tahoma"/>
                <a:cs typeface="Tahoma"/>
              </a:rPr>
              <a:t>Paul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24" dirty="0">
                <a:latin typeface="Tahoma"/>
                <a:cs typeface="Tahoma"/>
              </a:rPr>
              <a:t>Grubbs,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Thomas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Ristenpart,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Joanne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36" dirty="0">
                <a:latin typeface="Tahoma"/>
                <a:cs typeface="Tahoma"/>
              </a:rPr>
              <a:t>Woodage.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Fast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12" dirty="0">
                <a:latin typeface="Tahoma"/>
                <a:cs typeface="Tahoma"/>
              </a:rPr>
              <a:t>message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-21" dirty="0">
                <a:latin typeface="Tahoma"/>
                <a:cs typeface="Tahoma"/>
              </a:rPr>
              <a:t>franking: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15" dirty="0">
                <a:latin typeface="Tahoma"/>
                <a:cs typeface="Tahoma"/>
              </a:rPr>
              <a:t>From</a:t>
            </a:r>
            <a:r>
              <a:rPr spc="-73" dirty="0">
                <a:latin typeface="Tahoma"/>
                <a:cs typeface="Tahoma"/>
              </a:rPr>
              <a:t> </a:t>
            </a:r>
            <a:r>
              <a:rPr spc="9" dirty="0">
                <a:latin typeface="Tahoma"/>
                <a:cs typeface="Tahoma"/>
              </a:rPr>
              <a:t>invisible</a:t>
            </a:r>
          </a:p>
          <a:p>
            <a:pPr marL="2140956">
              <a:lnSpc>
                <a:spcPct val="100000"/>
              </a:lnSpc>
              <a:spcBef>
                <a:spcPts val="52"/>
              </a:spcBef>
            </a:pPr>
            <a:r>
              <a:rPr dirty="0">
                <a:latin typeface="Tahoma"/>
                <a:cs typeface="Tahoma"/>
              </a:rPr>
              <a:t>salamanders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spc="33" dirty="0">
                <a:latin typeface="Tahoma"/>
                <a:cs typeface="Tahoma"/>
              </a:rPr>
              <a:t>to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encryptment.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spc="27" dirty="0">
                <a:latin typeface="Tahoma"/>
                <a:cs typeface="Tahoma"/>
              </a:rPr>
              <a:t>CRYPTO,</a:t>
            </a:r>
            <a:r>
              <a:rPr spc="-85" dirty="0">
                <a:latin typeface="Tahoma"/>
                <a:cs typeface="Tahoma"/>
              </a:rPr>
              <a:t> </a:t>
            </a:r>
            <a:r>
              <a:rPr spc="-45" dirty="0">
                <a:latin typeface="Tahoma"/>
                <a:cs typeface="Tahoma"/>
              </a:rPr>
              <a:t>2018.</a:t>
            </a:r>
          </a:p>
          <a:p>
            <a:pPr marL="314212">
              <a:lnSpc>
                <a:spcPct val="100000"/>
              </a:lnSpc>
            </a:pPr>
            <a:endParaRPr sz="2001">
              <a:latin typeface="Times New Roman"/>
              <a:cs typeface="Times New Roman"/>
            </a:endParaRPr>
          </a:p>
          <a:p>
            <a:pPr marL="321914">
              <a:lnSpc>
                <a:spcPct val="100000"/>
              </a:lnSpc>
              <a:tabLst>
                <a:tab pos="1136709" algn="l"/>
              </a:tabLst>
            </a:pPr>
            <a:r>
              <a:rPr b="1" spc="-21" dirty="0">
                <a:latin typeface="Arial"/>
                <a:cs typeface="Arial"/>
              </a:rPr>
              <a:t>[BM</a:t>
            </a:r>
            <a:r>
              <a:rPr b="1" spc="24" dirty="0">
                <a:latin typeface="Arial"/>
                <a:cs typeface="Arial"/>
              </a:rPr>
              <a:t> </a:t>
            </a:r>
            <a:r>
              <a:rPr b="1" spc="9" dirty="0">
                <a:latin typeface="Arial"/>
                <a:cs typeface="Arial"/>
              </a:rPr>
              <a:t>’74]	</a:t>
            </a:r>
            <a:r>
              <a:rPr spc="27" dirty="0">
                <a:latin typeface="Tahoma"/>
                <a:cs typeface="Tahoma"/>
              </a:rPr>
              <a:t>A.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30" dirty="0">
                <a:latin typeface="Tahoma"/>
                <a:cs typeface="Tahoma"/>
              </a:rPr>
              <a:t>Borodin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21" dirty="0">
                <a:latin typeface="Tahoma"/>
                <a:cs typeface="Tahoma"/>
              </a:rPr>
              <a:t>and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-55" dirty="0">
                <a:latin typeface="Tahoma"/>
                <a:cs typeface="Tahoma"/>
              </a:rPr>
              <a:t>R.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27" dirty="0">
                <a:latin typeface="Tahoma"/>
                <a:cs typeface="Tahoma"/>
              </a:rPr>
              <a:t>Moenck.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Fast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15" dirty="0">
                <a:latin typeface="Tahoma"/>
                <a:cs typeface="Tahoma"/>
              </a:rPr>
              <a:t>modular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-18" dirty="0">
                <a:latin typeface="Tahoma"/>
                <a:cs typeface="Tahoma"/>
              </a:rPr>
              <a:t>transforms.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15" dirty="0">
                <a:latin typeface="Tahoma"/>
                <a:cs typeface="Tahoma"/>
              </a:rPr>
              <a:t>Journal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18" dirty="0">
                <a:latin typeface="Tahoma"/>
                <a:cs typeface="Tahoma"/>
              </a:rPr>
              <a:t>of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36" dirty="0">
                <a:latin typeface="Tahoma"/>
                <a:cs typeface="Tahoma"/>
              </a:rPr>
              <a:t>Computer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21" dirty="0">
                <a:latin typeface="Tahoma"/>
                <a:cs typeface="Tahoma"/>
              </a:rPr>
              <a:t>and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-9" dirty="0">
                <a:latin typeface="Tahoma"/>
                <a:cs typeface="Tahoma"/>
              </a:rPr>
              <a:t>System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3" dirty="0">
                <a:latin typeface="Tahoma"/>
                <a:cs typeface="Tahoma"/>
              </a:rPr>
              <a:t>Sciences,</a:t>
            </a:r>
            <a:r>
              <a:rPr spc="-76" dirty="0">
                <a:latin typeface="Tahoma"/>
                <a:cs typeface="Tahoma"/>
              </a:rPr>
              <a:t> </a:t>
            </a:r>
            <a:r>
              <a:rPr spc="-45" dirty="0">
                <a:latin typeface="Tahoma"/>
                <a:cs typeface="Tahoma"/>
              </a:rPr>
              <a:t>1974.</a:t>
            </a:r>
          </a:p>
          <a:p>
            <a:pPr marL="314212">
              <a:lnSpc>
                <a:spcPct val="100000"/>
              </a:lnSpc>
              <a:spcBef>
                <a:spcPts val="21"/>
              </a:spcBef>
            </a:pPr>
            <a:endParaRPr sz="1546">
              <a:latin typeface="Times New Roman"/>
              <a:cs typeface="Times New Roman"/>
            </a:endParaRPr>
          </a:p>
          <a:p>
            <a:pPr marL="1550268" marR="76243" indent="-1228739">
              <a:lnSpc>
                <a:spcPct val="114500"/>
              </a:lnSpc>
            </a:pPr>
            <a:r>
              <a:rPr b="1" spc="-55" dirty="0">
                <a:latin typeface="Arial"/>
                <a:cs typeface="Arial"/>
              </a:rPr>
              <a:t>[ADGKLS </a:t>
            </a:r>
            <a:r>
              <a:rPr b="1" spc="9" dirty="0">
                <a:latin typeface="Arial"/>
                <a:cs typeface="Arial"/>
              </a:rPr>
              <a:t>’20] </a:t>
            </a:r>
            <a:r>
              <a:rPr spc="21" dirty="0"/>
              <a:t>Ange Albertini, </a:t>
            </a:r>
            <a:r>
              <a:rPr spc="-24" dirty="0"/>
              <a:t>Thai </a:t>
            </a:r>
            <a:r>
              <a:rPr spc="21" dirty="0"/>
              <a:t>Duong, </a:t>
            </a:r>
            <a:r>
              <a:rPr spc="-64" dirty="0"/>
              <a:t>Shay </a:t>
            </a:r>
            <a:r>
              <a:rPr dirty="0"/>
              <a:t>Gueron, </a:t>
            </a:r>
            <a:r>
              <a:rPr spc="-21" dirty="0"/>
              <a:t>Stefan </a:t>
            </a:r>
            <a:r>
              <a:rPr spc="18" dirty="0"/>
              <a:t>Kölbl, </a:t>
            </a:r>
            <a:r>
              <a:rPr spc="30" dirty="0"/>
              <a:t>Atul </a:t>
            </a:r>
            <a:r>
              <a:rPr spc="-30" dirty="0"/>
              <a:t>Luykx, </a:t>
            </a:r>
            <a:r>
              <a:rPr spc="-6" dirty="0"/>
              <a:t>Sophie </a:t>
            </a:r>
            <a:r>
              <a:rPr spc="-12" dirty="0"/>
              <a:t>Schmieg. </a:t>
            </a:r>
            <a:r>
              <a:rPr spc="12" dirty="0"/>
              <a:t>How </a:t>
            </a:r>
            <a:r>
              <a:rPr spc="64" dirty="0"/>
              <a:t>to </a:t>
            </a:r>
            <a:r>
              <a:rPr spc="-21" dirty="0"/>
              <a:t>abuse </a:t>
            </a:r>
            <a:r>
              <a:rPr spc="3" dirty="0"/>
              <a:t>and </a:t>
            </a:r>
            <a:r>
              <a:rPr spc="6" dirty="0"/>
              <a:t>fix </a:t>
            </a:r>
            <a:r>
              <a:rPr spc="12" dirty="0"/>
              <a:t>authenticated  </a:t>
            </a:r>
            <a:r>
              <a:rPr spc="15" dirty="0"/>
              <a:t>encryption </a:t>
            </a:r>
            <a:r>
              <a:rPr spc="30" dirty="0"/>
              <a:t>without </a:t>
            </a:r>
            <a:r>
              <a:rPr spc="-21" dirty="0"/>
              <a:t>key </a:t>
            </a:r>
            <a:r>
              <a:rPr spc="21" dirty="0"/>
              <a:t>commitment. </a:t>
            </a:r>
            <a:r>
              <a:rPr spc="-9" dirty="0"/>
              <a:t>ePrint</a:t>
            </a:r>
            <a:r>
              <a:rPr spc="-58" dirty="0"/>
              <a:t> </a:t>
            </a:r>
            <a:r>
              <a:rPr spc="9" dirty="0"/>
              <a:t>2020/1456.</a:t>
            </a:r>
          </a:p>
        </p:txBody>
      </p:sp>
    </p:spTree>
    <p:extLst>
      <p:ext uri="{BB962C8B-B14F-4D97-AF65-F5344CB8AC3E}">
        <p14:creationId xmlns:p14="http://schemas.microsoft.com/office/powerpoint/2010/main" val="6102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AES-GCM SIV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0075"/>
            <a:ext cx="10815484" cy="32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0467" cy="1325563"/>
          </a:xfrm>
        </p:spPr>
        <p:txBody>
          <a:bodyPr/>
          <a:lstStyle/>
          <a:p>
            <a:r>
              <a:rPr lang="en-US" dirty="0" smtClean="0"/>
              <a:t>Parameters and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 smtClean="0"/>
                  <a:t>: length of secret key (bits)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: length of block (bits)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Definition: </a:t>
                </a:r>
                <a:r>
                  <a:rPr lang="en-US" dirty="0" smtClean="0"/>
                  <a:t>We say that a hash function H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-almost XOR-universal if for all distinct messages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and all strings s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baseline="-250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randomness is taken over the selection of the secret key k.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564648"/>
            <a:ext cx="10815484" cy="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19142</TotalTime>
  <Words>6570</Words>
  <Application>Microsoft Office PowerPoint</Application>
  <PresentationFormat>Widescreen</PresentationFormat>
  <Paragraphs>907</Paragraphs>
  <Slides>86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9" baseType="lpstr">
      <vt:lpstr>Microsoft JhengHei UI</vt:lpstr>
      <vt:lpstr>MS UI Gothic</vt:lpstr>
      <vt:lpstr>Arial</vt:lpstr>
      <vt:lpstr>Calibri</vt:lpstr>
      <vt:lpstr>Calibri Light</vt:lpstr>
      <vt:lpstr>Cambria</vt:lpstr>
      <vt:lpstr>Cambria Math</vt:lpstr>
      <vt:lpstr>Lucida Sans Unicode</vt:lpstr>
      <vt:lpstr>Tahoma</vt:lpstr>
      <vt:lpstr>Times New Roman</vt:lpstr>
      <vt:lpstr>Verdana</vt:lpstr>
      <vt:lpstr>Wingdings</vt:lpstr>
      <vt:lpstr>Office Theme</vt:lpstr>
      <vt:lpstr>Advanced Cryptography CS 655</vt:lpstr>
      <vt:lpstr>Authenticated Encryption with Associated Data</vt:lpstr>
      <vt:lpstr>Ideal Cipher Model</vt:lpstr>
      <vt:lpstr>Galois Counter Mode (GCM)</vt:lpstr>
      <vt:lpstr>GCM: Nonce Collision</vt:lpstr>
      <vt:lpstr>GCM: Nonce Collision</vt:lpstr>
      <vt:lpstr>GCM: Nonce Collision</vt:lpstr>
      <vt:lpstr>Galois Counter Mode (GCM)</vt:lpstr>
      <vt:lpstr>Parameters and Definitions</vt:lpstr>
      <vt:lpstr>AES-GCM: Nonces </vt:lpstr>
      <vt:lpstr>Multi-User Security </vt:lpstr>
      <vt:lpstr>Multi-User Security Game for AEAD </vt:lpstr>
      <vt:lpstr>Multi-User Security Game     Oracles</vt:lpstr>
      <vt:lpstr>PowerPoint Presentation</vt:lpstr>
      <vt:lpstr>PowerPoint Presentation</vt:lpstr>
      <vt:lpstr>Hybrid Argument: Slowly Make Real/Ideal Oracles Identical</vt:lpstr>
      <vt:lpstr>Hybrid Argument: Slowly Make Real/Ideal Oracles Identical</vt:lpstr>
      <vt:lpstr>PowerPoint Presentation</vt:lpstr>
      <vt:lpstr>Hybrid Argument: Slowly Make Real/Ideal Oracles Identical</vt:lpstr>
      <vt:lpstr>Hybrid Argument: Slowly Make Real/Ideal Oracles Identical</vt:lpstr>
      <vt:lpstr>PowerPoint Presentation</vt:lpstr>
      <vt:lpstr>Hybrid Argument: Slowly Make Real/Ideal Oracles Identical</vt:lpstr>
      <vt:lpstr>PowerPoint Presentation</vt:lpstr>
      <vt:lpstr>PowerPoint Presentation</vt:lpstr>
      <vt:lpstr>PowerPoint Presentation</vt:lpstr>
      <vt:lpstr>PowerPoint Presentation</vt:lpstr>
      <vt:lpstr>What is Probability Attacker wins in Hybrid 7</vt:lpstr>
      <vt:lpstr>Question: </vt:lpstr>
      <vt:lpstr>PowerPoint Presentation</vt:lpstr>
      <vt:lpstr>PowerPoint Presentation</vt:lpstr>
      <vt:lpstr>Multi-User Security Game for AEAD </vt:lpstr>
      <vt:lpstr>Reminder: Last Class</vt:lpstr>
      <vt:lpstr>GHASH in AES-GCM</vt:lpstr>
      <vt:lpstr>GHASH in AES-GCM</vt:lpstr>
      <vt:lpstr>Back to the Nonces</vt:lpstr>
      <vt:lpstr>Back to the Nonces: AES GCM</vt:lpstr>
      <vt:lpstr>Back to the Nonces: AES GCM</vt:lpstr>
      <vt:lpstr>Nonce-Misuse Resistance</vt:lpstr>
      <vt:lpstr>Nonce-Misuse Resistance</vt:lpstr>
      <vt:lpstr>PowerPoint Presentation</vt:lpstr>
      <vt:lpstr>PowerPoint Presentation</vt:lpstr>
      <vt:lpstr>Generic Attack</vt:lpstr>
      <vt:lpstr>AES-GCM-SIV</vt:lpstr>
      <vt:lpstr>PowerPoint Presentation</vt:lpstr>
      <vt:lpstr>Security Bounds</vt:lpstr>
      <vt:lpstr>Nonce Multi-Collisions (d)</vt:lpstr>
      <vt:lpstr>Partitioning Oracle Attacks</vt:lpstr>
      <vt:lpstr>Authenticated Encryption</vt:lpstr>
      <vt:lpstr>Authenticated Encryption</vt:lpstr>
      <vt:lpstr>Authenticated Encryption</vt:lpstr>
      <vt:lpstr>Authenticated Encryption</vt:lpstr>
      <vt:lpstr>(Non-) Committing AEAD</vt:lpstr>
      <vt:lpstr>(Non-) Committing AEAD</vt:lpstr>
      <vt:lpstr>(Non-) Committing AEAD</vt:lpstr>
      <vt:lpstr>(Non-) Committing AEAD</vt:lpstr>
      <vt:lpstr>PowerPoint Presentation</vt:lpstr>
      <vt:lpstr>Brute-force Dictionary Attack</vt:lpstr>
      <vt:lpstr>Partitioning Oracle Attack A high level overview of our attack</vt:lpstr>
      <vt:lpstr>Partitioning Oracle Attack A high level overview of our attack</vt:lpstr>
      <vt:lpstr>Partitioning Oracle Attack A high level overview of our attack</vt:lpstr>
      <vt:lpstr>Partitioning Oracle Attack A high level overview of our attack</vt:lpstr>
      <vt:lpstr>Partitioning Oracle Attack A high level overview of our attack</vt:lpstr>
      <vt:lpstr>Partitioning Oracle Attack</vt:lpstr>
      <vt:lpstr>Partitioning Oracle Attack</vt:lpstr>
      <vt:lpstr>Partitioning Oracle Attack</vt:lpstr>
      <vt:lpstr>Partitioning oracle attacks rely on:</vt:lpstr>
      <vt:lpstr>Partitioning oracle attacks rely on:</vt:lpstr>
      <vt:lpstr>Computing Key Multi-Collisions: AES-GCM</vt:lpstr>
      <vt:lpstr>Computing Key Multi-Collisions: AES-GCM</vt:lpstr>
      <vt:lpstr>GHASH in AES-GCM</vt:lpstr>
      <vt:lpstr>Multi-Collision</vt:lpstr>
      <vt:lpstr>Multi-Collision</vt:lpstr>
      <vt:lpstr>Computing Key Multi-Collisions: AES-GCM</vt:lpstr>
      <vt:lpstr>PowerPoint Presentation</vt:lpstr>
      <vt:lpstr>Computing Key Multi-Collisions: AES-GCM</vt:lpstr>
      <vt:lpstr>Computing Key Multi-Collisions: AES-GCM</vt:lpstr>
      <vt:lpstr>PowerPoint Presentation</vt:lpstr>
      <vt:lpstr>Partitioning oracle attacks rely on:</vt:lpstr>
      <vt:lpstr>Partitioning oracle attacks rely on:</vt:lpstr>
      <vt:lpstr>Partitioning Oracles</vt:lpstr>
      <vt:lpstr>Partitioning Oracles</vt:lpstr>
      <vt:lpstr>Partitioning Oracles</vt:lpstr>
      <vt:lpstr>What do we do?</vt:lpstr>
      <vt:lpstr>Conclusion</vt:lpstr>
      <vt:lpstr>References</vt:lpstr>
      <vt:lpstr>AES-GCM SIV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175</cp:revision>
  <dcterms:created xsi:type="dcterms:W3CDTF">2016-12-31T20:38:01Z</dcterms:created>
  <dcterms:modified xsi:type="dcterms:W3CDTF">2023-01-20T00:19:26Z</dcterms:modified>
</cp:coreProperties>
</file>