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256" r:id="rId2"/>
    <p:sldId id="867" r:id="rId3"/>
    <p:sldId id="869" r:id="rId4"/>
    <p:sldId id="868" r:id="rId5"/>
    <p:sldId id="870" r:id="rId6"/>
    <p:sldId id="852" r:id="rId7"/>
    <p:sldId id="853" r:id="rId8"/>
    <p:sldId id="871" r:id="rId9"/>
    <p:sldId id="872" r:id="rId10"/>
    <p:sldId id="874" r:id="rId11"/>
    <p:sldId id="875" r:id="rId12"/>
    <p:sldId id="876" r:id="rId13"/>
    <p:sldId id="877" r:id="rId14"/>
    <p:sldId id="878" r:id="rId15"/>
    <p:sldId id="879" r:id="rId16"/>
    <p:sldId id="880" r:id="rId17"/>
    <p:sldId id="881" r:id="rId18"/>
    <p:sldId id="882" r:id="rId19"/>
    <p:sldId id="883" r:id="rId20"/>
    <p:sldId id="884" r:id="rId21"/>
    <p:sldId id="885" r:id="rId22"/>
    <p:sldId id="886" r:id="rId23"/>
    <p:sldId id="887" r:id="rId24"/>
    <p:sldId id="889" r:id="rId25"/>
    <p:sldId id="888" r:id="rId26"/>
    <p:sldId id="891" r:id="rId27"/>
    <p:sldId id="892" r:id="rId28"/>
    <p:sldId id="894" r:id="rId29"/>
    <p:sldId id="893" r:id="rId30"/>
    <p:sldId id="895" r:id="rId31"/>
    <p:sldId id="896" r:id="rId32"/>
    <p:sldId id="897" r:id="rId33"/>
    <p:sldId id="898" r:id="rId34"/>
    <p:sldId id="899" r:id="rId35"/>
    <p:sldId id="900" r:id="rId36"/>
    <p:sldId id="901" r:id="rId37"/>
    <p:sldId id="902" r:id="rId38"/>
    <p:sldId id="937" r:id="rId39"/>
    <p:sldId id="935" r:id="rId40"/>
    <p:sldId id="936" r:id="rId41"/>
    <p:sldId id="942" r:id="rId42"/>
    <p:sldId id="943" r:id="rId43"/>
    <p:sldId id="945" r:id="rId44"/>
    <p:sldId id="944" r:id="rId45"/>
    <p:sldId id="947" r:id="rId46"/>
    <p:sldId id="948" r:id="rId47"/>
    <p:sldId id="946" r:id="rId48"/>
    <p:sldId id="949" r:id="rId49"/>
    <p:sldId id="938" r:id="rId50"/>
    <p:sldId id="939" r:id="rId51"/>
    <p:sldId id="940" r:id="rId52"/>
    <p:sldId id="941" r:id="rId53"/>
    <p:sldId id="950" r:id="rId54"/>
    <p:sldId id="951" r:id="rId55"/>
    <p:sldId id="954" r:id="rId56"/>
    <p:sldId id="952" r:id="rId57"/>
    <p:sldId id="953" r:id="rId58"/>
    <p:sldId id="955" r:id="rId59"/>
    <p:sldId id="956" r:id="rId60"/>
    <p:sldId id="957" r:id="rId61"/>
    <p:sldId id="958" r:id="rId62"/>
    <p:sldId id="959" r:id="rId63"/>
    <p:sldId id="960" r:id="rId64"/>
    <p:sldId id="961" r:id="rId65"/>
    <p:sldId id="962" r:id="rId66"/>
    <p:sldId id="963" r:id="rId67"/>
    <p:sldId id="964" r:id="rId68"/>
    <p:sldId id="965" r:id="rId69"/>
    <p:sldId id="966" r:id="rId70"/>
    <p:sldId id="967" r:id="rId71"/>
    <p:sldId id="968" r:id="rId72"/>
    <p:sldId id="969" r:id="rId73"/>
    <p:sldId id="970" r:id="rId74"/>
    <p:sldId id="971" r:id="rId75"/>
    <p:sldId id="973" r:id="rId76"/>
    <p:sldId id="974" r:id="rId77"/>
    <p:sldId id="975" r:id="rId78"/>
    <p:sldId id="976" r:id="rId79"/>
    <p:sldId id="977" r:id="rId80"/>
    <p:sldId id="978" r:id="rId81"/>
    <p:sldId id="979" r:id="rId82"/>
    <p:sldId id="972" r:id="rId83"/>
    <p:sldId id="589" r:id="rId84"/>
    <p:sldId id="903" r:id="rId85"/>
    <p:sldId id="904" r:id="rId86"/>
    <p:sldId id="905" r:id="rId87"/>
    <p:sldId id="906" r:id="rId88"/>
    <p:sldId id="907" r:id="rId89"/>
    <p:sldId id="908" r:id="rId90"/>
    <p:sldId id="909" r:id="rId91"/>
    <p:sldId id="910" r:id="rId92"/>
    <p:sldId id="911" r:id="rId93"/>
    <p:sldId id="912" r:id="rId94"/>
    <p:sldId id="913" r:id="rId95"/>
    <p:sldId id="914" r:id="rId96"/>
    <p:sldId id="915" r:id="rId97"/>
    <p:sldId id="916" r:id="rId98"/>
    <p:sldId id="917" r:id="rId99"/>
    <p:sldId id="918" r:id="rId100"/>
    <p:sldId id="919" r:id="rId101"/>
    <p:sldId id="920" r:id="rId102"/>
    <p:sldId id="921" r:id="rId103"/>
    <p:sldId id="922" r:id="rId104"/>
    <p:sldId id="923" r:id="rId105"/>
    <p:sldId id="924" r:id="rId106"/>
    <p:sldId id="925" r:id="rId107"/>
    <p:sldId id="926" r:id="rId108"/>
    <p:sldId id="927" r:id="rId109"/>
    <p:sldId id="928" r:id="rId110"/>
    <p:sldId id="929" r:id="rId111"/>
    <p:sldId id="930" r:id="rId112"/>
    <p:sldId id="931" r:id="rId113"/>
    <p:sldId id="932" r:id="rId114"/>
    <p:sldId id="933" r:id="rId115"/>
    <p:sldId id="934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6" autoAdjust="0"/>
    <p:restoredTop sz="82784" autoAdjust="0"/>
  </p:normalViewPr>
  <p:slideViewPr>
    <p:cSldViewPr snapToGrid="0">
      <p:cViewPr>
        <p:scale>
          <a:sx n="100" d="100"/>
          <a:sy n="100" d="100"/>
        </p:scale>
        <p:origin x="876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What 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? How do we make sure oracle is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What if 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𝐻(𝑥)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⊥</a:t>
                </a:r>
                <a:r>
                  <a:rPr lang="en-US" dirty="0" smtClean="0"/>
                  <a:t>? How do we make sure oracle is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8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4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88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08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image" Target="../media/image271.png"/><Relationship Id="rId2" Type="http://schemas.openxmlformats.org/officeDocument/2006/relationships/image" Target="../media/image2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51.png"/><Relationship Id="rId4" Type="http://schemas.openxmlformats.org/officeDocument/2006/relationships/image" Target="../media/image23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7" Type="http://schemas.openxmlformats.org/officeDocument/2006/relationships/image" Target="../media/image274.png"/><Relationship Id="rId2" Type="http://schemas.openxmlformats.org/officeDocument/2006/relationships/image" Target="../media/image23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51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3.png"/><Relationship Id="rId3" Type="http://schemas.openxmlformats.org/officeDocument/2006/relationships/image" Target="../media/image234.png"/><Relationship Id="rId7" Type="http://schemas.openxmlformats.org/officeDocument/2006/relationships/image" Target="../media/image277.png"/><Relationship Id="rId12" Type="http://schemas.openxmlformats.org/officeDocument/2006/relationships/image" Target="../media/image282.png"/><Relationship Id="rId2" Type="http://schemas.openxmlformats.org/officeDocument/2006/relationships/image" Target="../media/image233.jp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image" Target="../media/image281.png"/><Relationship Id="rId5" Type="http://schemas.openxmlformats.org/officeDocument/2006/relationships/image" Target="../media/image275.jpg"/><Relationship Id="rId15" Type="http://schemas.openxmlformats.org/officeDocument/2006/relationships/image" Target="../media/image285.png"/><Relationship Id="rId10" Type="http://schemas.openxmlformats.org/officeDocument/2006/relationships/image" Target="../media/image280.png"/><Relationship Id="rId4" Type="http://schemas.openxmlformats.org/officeDocument/2006/relationships/image" Target="../media/image251.png"/><Relationship Id="rId9" Type="http://schemas.openxmlformats.org/officeDocument/2006/relationships/image" Target="../media/image279.png"/><Relationship Id="rId14" Type="http://schemas.openxmlformats.org/officeDocument/2006/relationships/image" Target="../media/image284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8.png"/><Relationship Id="rId7" Type="http://schemas.openxmlformats.org/officeDocument/2006/relationships/image" Target="../media/image289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10" Type="http://schemas.openxmlformats.org/officeDocument/2006/relationships/image" Target="../media/image292.png"/><Relationship Id="rId4" Type="http://schemas.openxmlformats.org/officeDocument/2006/relationships/image" Target="../media/image275.jpg"/><Relationship Id="rId9" Type="http://schemas.openxmlformats.org/officeDocument/2006/relationships/image" Target="../media/image29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image" Target="../media/image294.png"/><Relationship Id="rId7" Type="http://schemas.openxmlformats.org/officeDocument/2006/relationships/image" Target="../media/image276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jpg"/><Relationship Id="rId5" Type="http://schemas.openxmlformats.org/officeDocument/2006/relationships/image" Target="../media/image296.png"/><Relationship Id="rId10" Type="http://schemas.openxmlformats.org/officeDocument/2006/relationships/image" Target="../media/image298.png"/><Relationship Id="rId4" Type="http://schemas.openxmlformats.org/officeDocument/2006/relationships/image" Target="../media/image295.png"/><Relationship Id="rId9" Type="http://schemas.openxmlformats.org/officeDocument/2006/relationships/image" Target="../media/image29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06.png"/><Relationship Id="rId3" Type="http://schemas.openxmlformats.org/officeDocument/2006/relationships/image" Target="../media/image295.png"/><Relationship Id="rId7" Type="http://schemas.openxmlformats.org/officeDocument/2006/relationships/image" Target="../media/image302.png"/><Relationship Id="rId12" Type="http://schemas.openxmlformats.org/officeDocument/2006/relationships/image" Target="../media/image305.png"/><Relationship Id="rId17" Type="http://schemas.openxmlformats.org/officeDocument/2006/relationships/image" Target="../media/image307.png"/><Relationship Id="rId2" Type="http://schemas.openxmlformats.org/officeDocument/2006/relationships/image" Target="../media/image300.jpg"/><Relationship Id="rId16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jpg"/><Relationship Id="rId11" Type="http://schemas.openxmlformats.org/officeDocument/2006/relationships/image" Target="../media/image304.png"/><Relationship Id="rId5" Type="http://schemas.openxmlformats.org/officeDocument/2006/relationships/image" Target="../media/image297.png"/><Relationship Id="rId15" Type="http://schemas.openxmlformats.org/officeDocument/2006/relationships/image" Target="../media/image284.png"/><Relationship Id="rId10" Type="http://schemas.openxmlformats.org/officeDocument/2006/relationships/image" Target="../media/image279.png"/><Relationship Id="rId4" Type="http://schemas.openxmlformats.org/officeDocument/2006/relationships/image" Target="../media/image296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256.png"/><Relationship Id="rId18" Type="http://schemas.openxmlformats.org/officeDocument/2006/relationships/image" Target="../media/image301.jpg"/><Relationship Id="rId3" Type="http://schemas.openxmlformats.org/officeDocument/2006/relationships/image" Target="../media/image308.png"/><Relationship Id="rId7" Type="http://schemas.openxmlformats.org/officeDocument/2006/relationships/image" Target="../media/image310.png"/><Relationship Id="rId12" Type="http://schemas.openxmlformats.org/officeDocument/2006/relationships/image" Target="../media/image243.png"/><Relationship Id="rId17" Type="http://schemas.openxmlformats.org/officeDocument/2006/relationships/image" Target="../media/image313.png"/><Relationship Id="rId2" Type="http://schemas.openxmlformats.org/officeDocument/2006/relationships/image" Target="../media/image236.png"/><Relationship Id="rId16" Type="http://schemas.openxmlformats.org/officeDocument/2006/relationships/image" Target="../media/image312.png"/><Relationship Id="rId20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55.png"/><Relationship Id="rId5" Type="http://schemas.openxmlformats.org/officeDocument/2006/relationships/image" Target="../media/image309.png"/><Relationship Id="rId15" Type="http://schemas.openxmlformats.org/officeDocument/2006/relationships/image" Target="../media/image258.png"/><Relationship Id="rId10" Type="http://schemas.openxmlformats.org/officeDocument/2006/relationships/image" Target="../media/image254.png"/><Relationship Id="rId19" Type="http://schemas.openxmlformats.org/officeDocument/2006/relationships/image" Target="../media/image302.png"/><Relationship Id="rId4" Type="http://schemas.openxmlformats.org/officeDocument/2006/relationships/image" Target="../media/image244.png"/><Relationship Id="rId9" Type="http://schemas.openxmlformats.org/officeDocument/2006/relationships/image" Target="../media/image242.png"/><Relationship Id="rId14" Type="http://schemas.openxmlformats.org/officeDocument/2006/relationships/image" Target="../media/image2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2" Type="http://schemas.openxmlformats.org/officeDocument/2006/relationships/image" Target="../media/image3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1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84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21.png"/><Relationship Id="rId21" Type="http://schemas.openxmlformats.org/officeDocument/2006/relationships/image" Target="../media/image133.png"/><Relationship Id="rId7" Type="http://schemas.openxmlformats.org/officeDocument/2006/relationships/image" Target="../media/image124.png"/><Relationship Id="rId12" Type="http://schemas.openxmlformats.org/officeDocument/2006/relationships/image" Target="../media/image10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image" Target="../media/image120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03.png"/><Relationship Id="rId24" Type="http://schemas.openxmlformats.org/officeDocument/2006/relationships/image" Target="../media/image136.png"/><Relationship Id="rId5" Type="http://schemas.openxmlformats.org/officeDocument/2006/relationships/image" Target="../media/image109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02.png"/><Relationship Id="rId19" Type="http://schemas.openxmlformats.org/officeDocument/2006/relationships/image" Target="../media/image131.png"/><Relationship Id="rId4" Type="http://schemas.openxmlformats.org/officeDocument/2006/relationships/image" Target="../media/image122.png"/><Relationship Id="rId9" Type="http://schemas.openxmlformats.org/officeDocument/2006/relationships/image" Target="../media/image84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3.png"/><Relationship Id="rId21" Type="http://schemas.openxmlformats.org/officeDocument/2006/relationships/image" Target="../media/image168.png"/><Relationship Id="rId42" Type="http://schemas.openxmlformats.org/officeDocument/2006/relationships/image" Target="../media/image189.png"/><Relationship Id="rId47" Type="http://schemas.openxmlformats.org/officeDocument/2006/relationships/image" Target="../media/image194.png"/><Relationship Id="rId63" Type="http://schemas.openxmlformats.org/officeDocument/2006/relationships/image" Target="../media/image210.png"/><Relationship Id="rId68" Type="http://schemas.openxmlformats.org/officeDocument/2006/relationships/image" Target="../media/image215.png"/><Relationship Id="rId16" Type="http://schemas.openxmlformats.org/officeDocument/2006/relationships/image" Target="../media/image16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32" Type="http://schemas.openxmlformats.org/officeDocument/2006/relationships/image" Target="../media/image179.png"/><Relationship Id="rId37" Type="http://schemas.openxmlformats.org/officeDocument/2006/relationships/image" Target="../media/image184.png"/><Relationship Id="rId40" Type="http://schemas.openxmlformats.org/officeDocument/2006/relationships/image" Target="../media/image187.png"/><Relationship Id="rId45" Type="http://schemas.openxmlformats.org/officeDocument/2006/relationships/image" Target="../media/image192.png"/><Relationship Id="rId53" Type="http://schemas.openxmlformats.org/officeDocument/2006/relationships/image" Target="../media/image200.png"/><Relationship Id="rId58" Type="http://schemas.openxmlformats.org/officeDocument/2006/relationships/image" Target="../media/image205.png"/><Relationship Id="rId66" Type="http://schemas.openxmlformats.org/officeDocument/2006/relationships/image" Target="../media/image213.png"/><Relationship Id="rId74" Type="http://schemas.openxmlformats.org/officeDocument/2006/relationships/image" Target="../media/image221.png"/><Relationship Id="rId79" Type="http://schemas.openxmlformats.org/officeDocument/2006/relationships/image" Target="../media/image226.png"/><Relationship Id="rId5" Type="http://schemas.openxmlformats.org/officeDocument/2006/relationships/image" Target="../media/image152.png"/><Relationship Id="rId61" Type="http://schemas.openxmlformats.org/officeDocument/2006/relationships/image" Target="../media/image208.png"/><Relationship Id="rId19" Type="http://schemas.openxmlformats.org/officeDocument/2006/relationships/image" Target="../media/image16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Relationship Id="rId43" Type="http://schemas.openxmlformats.org/officeDocument/2006/relationships/image" Target="../media/image190.png"/><Relationship Id="rId48" Type="http://schemas.openxmlformats.org/officeDocument/2006/relationships/image" Target="../media/image195.png"/><Relationship Id="rId56" Type="http://schemas.openxmlformats.org/officeDocument/2006/relationships/image" Target="../media/image203.png"/><Relationship Id="rId64" Type="http://schemas.openxmlformats.org/officeDocument/2006/relationships/image" Target="../media/image211.png"/><Relationship Id="rId69" Type="http://schemas.openxmlformats.org/officeDocument/2006/relationships/image" Target="../media/image216.png"/><Relationship Id="rId77" Type="http://schemas.openxmlformats.org/officeDocument/2006/relationships/image" Target="../media/image224.png"/><Relationship Id="rId8" Type="http://schemas.openxmlformats.org/officeDocument/2006/relationships/image" Target="../media/image155.png"/><Relationship Id="rId51" Type="http://schemas.openxmlformats.org/officeDocument/2006/relationships/image" Target="../media/image198.png"/><Relationship Id="rId72" Type="http://schemas.openxmlformats.org/officeDocument/2006/relationships/image" Target="../media/image219.png"/><Relationship Id="rId80" Type="http://schemas.openxmlformats.org/officeDocument/2006/relationships/image" Target="../media/image227.png"/><Relationship Id="rId3" Type="http://schemas.openxmlformats.org/officeDocument/2006/relationships/image" Target="../media/image150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33" Type="http://schemas.openxmlformats.org/officeDocument/2006/relationships/image" Target="../media/image180.png"/><Relationship Id="rId38" Type="http://schemas.openxmlformats.org/officeDocument/2006/relationships/image" Target="../media/image185.png"/><Relationship Id="rId46" Type="http://schemas.openxmlformats.org/officeDocument/2006/relationships/image" Target="../media/image193.png"/><Relationship Id="rId59" Type="http://schemas.openxmlformats.org/officeDocument/2006/relationships/image" Target="../media/image206.png"/><Relationship Id="rId67" Type="http://schemas.openxmlformats.org/officeDocument/2006/relationships/image" Target="../media/image214.png"/><Relationship Id="rId20" Type="http://schemas.openxmlformats.org/officeDocument/2006/relationships/image" Target="../media/image167.png"/><Relationship Id="rId41" Type="http://schemas.openxmlformats.org/officeDocument/2006/relationships/image" Target="../media/image188.png"/><Relationship Id="rId54" Type="http://schemas.openxmlformats.org/officeDocument/2006/relationships/image" Target="../media/image201.png"/><Relationship Id="rId62" Type="http://schemas.openxmlformats.org/officeDocument/2006/relationships/image" Target="../media/image209.png"/><Relationship Id="rId70" Type="http://schemas.openxmlformats.org/officeDocument/2006/relationships/image" Target="../media/image217.png"/><Relationship Id="rId75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36" Type="http://schemas.openxmlformats.org/officeDocument/2006/relationships/image" Target="../media/image183.png"/><Relationship Id="rId49" Type="http://schemas.openxmlformats.org/officeDocument/2006/relationships/image" Target="../media/image196.png"/><Relationship Id="rId57" Type="http://schemas.openxmlformats.org/officeDocument/2006/relationships/image" Target="../media/image204.png"/><Relationship Id="rId10" Type="http://schemas.openxmlformats.org/officeDocument/2006/relationships/image" Target="../media/image157.png"/><Relationship Id="rId31" Type="http://schemas.openxmlformats.org/officeDocument/2006/relationships/image" Target="../media/image178.png"/><Relationship Id="rId44" Type="http://schemas.openxmlformats.org/officeDocument/2006/relationships/image" Target="../media/image191.png"/><Relationship Id="rId52" Type="http://schemas.openxmlformats.org/officeDocument/2006/relationships/image" Target="../media/image199.png"/><Relationship Id="rId60" Type="http://schemas.openxmlformats.org/officeDocument/2006/relationships/image" Target="../media/image207.png"/><Relationship Id="rId65" Type="http://schemas.openxmlformats.org/officeDocument/2006/relationships/image" Target="../media/image212.png"/><Relationship Id="rId73" Type="http://schemas.openxmlformats.org/officeDocument/2006/relationships/image" Target="../media/image220.png"/><Relationship Id="rId78" Type="http://schemas.openxmlformats.org/officeDocument/2006/relationships/image" Target="../media/image225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9" Type="http://schemas.openxmlformats.org/officeDocument/2006/relationships/image" Target="../media/image186.png"/><Relationship Id="rId34" Type="http://schemas.openxmlformats.org/officeDocument/2006/relationships/image" Target="../media/image181.png"/><Relationship Id="rId50" Type="http://schemas.openxmlformats.org/officeDocument/2006/relationships/image" Target="../media/image197.png"/><Relationship Id="rId55" Type="http://schemas.openxmlformats.org/officeDocument/2006/relationships/image" Target="../media/image202.png"/><Relationship Id="rId76" Type="http://schemas.openxmlformats.org/officeDocument/2006/relationships/image" Target="../media/image223.png"/><Relationship Id="rId7" Type="http://schemas.openxmlformats.org/officeDocument/2006/relationships/image" Target="../media/image154.png"/><Relationship Id="rId71" Type="http://schemas.openxmlformats.org/officeDocument/2006/relationships/image" Target="../media/image218.png"/><Relationship Id="rId2" Type="http://schemas.openxmlformats.org/officeDocument/2006/relationships/image" Target="../media/image149.png"/><Relationship Id="rId29" Type="http://schemas.openxmlformats.org/officeDocument/2006/relationships/image" Target="../media/image17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2.png"/><Relationship Id="rId4" Type="http://schemas.openxmlformats.org/officeDocument/2006/relationships/image" Target="../media/image23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image" Target="../media/image233.jp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5" Type="http://schemas.openxmlformats.org/officeDocument/2006/relationships/image" Target="../media/image237.png"/><Relationship Id="rId10" Type="http://schemas.openxmlformats.org/officeDocument/2006/relationships/image" Target="../media/image242.png"/><Relationship Id="rId4" Type="http://schemas.openxmlformats.org/officeDocument/2006/relationships/image" Target="../media/image234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48.png"/><Relationship Id="rId7" Type="http://schemas.openxmlformats.org/officeDocument/2006/relationships/image" Target="../media/image250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jpg"/><Relationship Id="rId4" Type="http://schemas.openxmlformats.org/officeDocument/2006/relationships/image" Target="../media/image249.png"/><Relationship Id="rId9" Type="http://schemas.openxmlformats.org/officeDocument/2006/relationships/image" Target="../media/image25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4.png"/><Relationship Id="rId3" Type="http://schemas.openxmlformats.org/officeDocument/2006/relationships/image" Target="../media/image252.png"/><Relationship Id="rId7" Type="http://schemas.openxmlformats.org/officeDocument/2006/relationships/image" Target="../media/image253.png"/><Relationship Id="rId12" Type="http://schemas.openxmlformats.org/officeDocument/2006/relationships/image" Target="../media/image256.png"/><Relationship Id="rId17" Type="http://schemas.openxmlformats.org/officeDocument/2006/relationships/image" Target="../media/image259.png"/><Relationship Id="rId2" Type="http://schemas.openxmlformats.org/officeDocument/2006/relationships/image" Target="../media/image236.png"/><Relationship Id="rId16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3.png"/><Relationship Id="rId5" Type="http://schemas.openxmlformats.org/officeDocument/2006/relationships/image" Target="../media/image239.png"/><Relationship Id="rId15" Type="http://schemas.openxmlformats.org/officeDocument/2006/relationships/image" Target="../media/image257.png"/><Relationship Id="rId10" Type="http://schemas.openxmlformats.org/officeDocument/2006/relationships/image" Target="../media/image255.png"/><Relationship Id="rId4" Type="http://schemas.openxmlformats.org/officeDocument/2006/relationships/image" Target="../media/image241.png"/><Relationship Id="rId9" Type="http://schemas.openxmlformats.org/officeDocument/2006/relationships/image" Target="../media/image254.png"/><Relationship Id="rId14" Type="http://schemas.openxmlformats.org/officeDocument/2006/relationships/image" Target="../media/image24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2.png"/><Relationship Id="rId4" Type="http://schemas.openxmlformats.org/officeDocument/2006/relationships/image" Target="../media/image23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66.png"/><Relationship Id="rId7" Type="http://schemas.openxmlformats.org/officeDocument/2006/relationships/image" Target="../media/image268.png"/><Relationship Id="rId2" Type="http://schemas.openxmlformats.org/officeDocument/2006/relationships/image" Target="../media/image26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7.png"/><Relationship Id="rId5" Type="http://schemas.openxmlformats.org/officeDocument/2006/relationships/image" Target="../media/image264.png"/><Relationship Id="rId4" Type="http://schemas.openxmlformats.org/officeDocument/2006/relationships/image" Target="../media/image263.jpg"/><Relationship Id="rId9" Type="http://schemas.openxmlformats.org/officeDocument/2006/relationships/image" Target="../media/image2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</a:t>
            </a:r>
            <a:r>
              <a:rPr lang="en-US" sz="2900" b="1" dirty="0" smtClean="0"/>
              <a:t>15: </a:t>
            </a:r>
            <a:endParaRPr lang="en-US" sz="29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Quantum Random Oracle </a:t>
            </a:r>
            <a:r>
              <a:rPr lang="en-US" sz="2900" dirty="0" smtClean="0"/>
              <a:t>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Oblivious RAM</a:t>
            </a:r>
            <a:endParaRPr lang="en-US" sz="2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53934" y="5710019"/>
            <a:ext cx="600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Homework </a:t>
            </a:r>
            <a:r>
              <a:rPr lang="en-US" b="1" dirty="0" smtClean="0"/>
              <a:t>4 Released</a:t>
            </a:r>
            <a:endParaRPr lang="en-US" dirty="0" smtClean="0"/>
          </a:p>
          <a:p>
            <a:r>
              <a:rPr lang="en-US" b="1" dirty="0" smtClean="0"/>
              <a:t>Course Presentations: </a:t>
            </a:r>
            <a:r>
              <a:rPr lang="en-US" dirty="0" smtClean="0"/>
              <a:t>Next Week (Schedule Announced Soon)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the Quantum Random Oracle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can view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lang="en-US" dirty="0" smtClean="0"/>
                  <a:t> as a string of length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H(x) simply returns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bit</m:t>
                    </m:r>
                  </m:oMath>
                </a14:m>
                <a:r>
                  <a:rPr lang="en-US" dirty="0" smtClean="0"/>
                  <a:t> string at locations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Now we can view the state as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Standard oracle performs map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 can only apply unitary transforms to first part of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 b="-6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25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9" dirty="0"/>
              <a:t>Quantum</a:t>
            </a:r>
            <a:r>
              <a:rPr spc="-4" dirty="0"/>
              <a:t> </a:t>
            </a:r>
            <a:r>
              <a:rPr spc="-18" dirty="0"/>
              <a:t>Indifferentiability?</a:t>
            </a:r>
          </a:p>
        </p:txBody>
      </p:sp>
      <p:sp>
        <p:nvSpPr>
          <p:cNvPr id="3" name="object 3"/>
          <p:cNvSpPr/>
          <p:nvPr/>
        </p:nvSpPr>
        <p:spPr>
          <a:xfrm>
            <a:off x="2836164" y="2619838"/>
            <a:ext cx="6518462" cy="1206313"/>
          </a:xfrm>
          <a:custGeom>
            <a:avLst/>
            <a:gdLst/>
            <a:ahLst/>
            <a:cxnLst/>
            <a:rect l="l" t="t" r="r" b="b"/>
            <a:pathLst>
              <a:path w="7387590" h="1367154">
                <a:moveTo>
                  <a:pt x="7159659" y="0"/>
                </a:moveTo>
                <a:lnTo>
                  <a:pt x="227779" y="0"/>
                </a:lnTo>
                <a:lnTo>
                  <a:pt x="181874" y="4627"/>
                </a:lnTo>
                <a:lnTo>
                  <a:pt x="139117" y="17899"/>
                </a:lnTo>
                <a:lnTo>
                  <a:pt x="100426" y="38901"/>
                </a:lnTo>
                <a:lnTo>
                  <a:pt x="66715" y="66714"/>
                </a:lnTo>
                <a:lnTo>
                  <a:pt x="38901" y="100425"/>
                </a:lnTo>
                <a:lnTo>
                  <a:pt x="17900" y="139117"/>
                </a:lnTo>
                <a:lnTo>
                  <a:pt x="4627" y="181873"/>
                </a:lnTo>
                <a:lnTo>
                  <a:pt x="0" y="227779"/>
                </a:lnTo>
                <a:lnTo>
                  <a:pt x="0" y="1138891"/>
                </a:lnTo>
                <a:lnTo>
                  <a:pt x="4627" y="1184796"/>
                </a:lnTo>
                <a:lnTo>
                  <a:pt x="17900" y="1227553"/>
                </a:lnTo>
                <a:lnTo>
                  <a:pt x="38901" y="1266245"/>
                </a:lnTo>
                <a:lnTo>
                  <a:pt x="66715" y="1299955"/>
                </a:lnTo>
                <a:lnTo>
                  <a:pt x="100426" y="1327769"/>
                </a:lnTo>
                <a:lnTo>
                  <a:pt x="139117" y="1348770"/>
                </a:lnTo>
                <a:lnTo>
                  <a:pt x="181874" y="1362043"/>
                </a:lnTo>
                <a:lnTo>
                  <a:pt x="227779" y="1366671"/>
                </a:lnTo>
                <a:lnTo>
                  <a:pt x="7159659" y="1366671"/>
                </a:lnTo>
                <a:lnTo>
                  <a:pt x="7205565" y="1362043"/>
                </a:lnTo>
                <a:lnTo>
                  <a:pt x="7248321" y="1348770"/>
                </a:lnTo>
                <a:lnTo>
                  <a:pt x="7287013" y="1327769"/>
                </a:lnTo>
                <a:lnTo>
                  <a:pt x="7320724" y="1299955"/>
                </a:lnTo>
                <a:lnTo>
                  <a:pt x="7348537" y="1266245"/>
                </a:lnTo>
                <a:lnTo>
                  <a:pt x="7369538" y="1227553"/>
                </a:lnTo>
                <a:lnTo>
                  <a:pt x="7382811" y="1184796"/>
                </a:lnTo>
                <a:lnTo>
                  <a:pt x="7387438" y="1138891"/>
                </a:lnTo>
                <a:lnTo>
                  <a:pt x="7387438" y="227779"/>
                </a:lnTo>
                <a:lnTo>
                  <a:pt x="7382811" y="181873"/>
                </a:lnTo>
                <a:lnTo>
                  <a:pt x="7369538" y="139117"/>
                </a:lnTo>
                <a:lnTo>
                  <a:pt x="7348537" y="100425"/>
                </a:lnTo>
                <a:lnTo>
                  <a:pt x="7320724" y="66714"/>
                </a:lnTo>
                <a:lnTo>
                  <a:pt x="7287013" y="38901"/>
                </a:lnTo>
                <a:lnTo>
                  <a:pt x="7248321" y="17899"/>
                </a:lnTo>
                <a:lnTo>
                  <a:pt x="7205565" y="4627"/>
                </a:lnTo>
                <a:lnTo>
                  <a:pt x="7159659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836164" y="4532755"/>
            <a:ext cx="6518462" cy="525556"/>
          </a:xfrm>
          <a:custGeom>
            <a:avLst/>
            <a:gdLst/>
            <a:ahLst/>
            <a:cxnLst/>
            <a:rect l="l" t="t" r="r" b="b"/>
            <a:pathLst>
              <a:path w="7387590" h="595629">
                <a:moveTo>
                  <a:pt x="7288227" y="0"/>
                </a:moveTo>
                <a:lnTo>
                  <a:pt x="99209" y="0"/>
                </a:lnTo>
                <a:lnTo>
                  <a:pt x="60592" y="7796"/>
                </a:lnTo>
                <a:lnTo>
                  <a:pt x="29057" y="29058"/>
                </a:lnTo>
                <a:lnTo>
                  <a:pt x="7796" y="60593"/>
                </a:lnTo>
                <a:lnTo>
                  <a:pt x="0" y="99211"/>
                </a:lnTo>
                <a:lnTo>
                  <a:pt x="0" y="496030"/>
                </a:lnTo>
                <a:lnTo>
                  <a:pt x="7796" y="534647"/>
                </a:lnTo>
                <a:lnTo>
                  <a:pt x="29057" y="566183"/>
                </a:lnTo>
                <a:lnTo>
                  <a:pt x="60592" y="587444"/>
                </a:lnTo>
                <a:lnTo>
                  <a:pt x="99209" y="595241"/>
                </a:lnTo>
                <a:lnTo>
                  <a:pt x="7288227" y="595241"/>
                </a:lnTo>
                <a:lnTo>
                  <a:pt x="7326845" y="587444"/>
                </a:lnTo>
                <a:lnTo>
                  <a:pt x="7358380" y="566183"/>
                </a:lnTo>
                <a:lnTo>
                  <a:pt x="7379641" y="534647"/>
                </a:lnTo>
                <a:lnTo>
                  <a:pt x="7387437" y="496030"/>
                </a:lnTo>
                <a:lnTo>
                  <a:pt x="7387437" y="99211"/>
                </a:lnTo>
                <a:lnTo>
                  <a:pt x="7379641" y="60593"/>
                </a:lnTo>
                <a:lnTo>
                  <a:pt x="7358380" y="29058"/>
                </a:lnTo>
                <a:lnTo>
                  <a:pt x="7326845" y="7796"/>
                </a:lnTo>
                <a:lnTo>
                  <a:pt x="728822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3914785" y="1377787"/>
            <a:ext cx="4361083" cy="4712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398059" y="1610846"/>
            <a:ext cx="9278471" cy="1767224"/>
          </a:xfrm>
          <a:prstGeom prst="rect">
            <a:avLst/>
          </a:prstGeom>
        </p:spPr>
        <p:txBody>
          <a:bodyPr vert="horz" wrap="square" lIns="0" tIns="530425" rIns="0" bIns="0" rtlCol="0">
            <a:spAutoFit/>
          </a:bodyPr>
          <a:lstStyle/>
          <a:p>
            <a:pPr marL="43145" algn="ctr">
              <a:lnSpc>
                <a:spcPts val="6437"/>
              </a:lnSpc>
            </a:pPr>
            <a:r>
              <a:rPr sz="8405" spc="-1231" baseline="-14873" dirty="0">
                <a:solidFill>
                  <a:srgbClr val="FFFFFF"/>
                </a:solidFill>
              </a:rPr>
              <a:t>A</a:t>
            </a:r>
            <a:r>
              <a:rPr sz="2603" b="1" spc="-821" dirty="0">
                <a:latin typeface="Calibri"/>
                <a:cs typeface="Calibri"/>
              </a:rPr>
              <a:t>E</a:t>
            </a:r>
            <a:r>
              <a:rPr sz="8405" spc="-1231" baseline="-14873" dirty="0">
                <a:solidFill>
                  <a:srgbClr val="FFFFFF"/>
                </a:solidFill>
              </a:rPr>
              <a:t>r</a:t>
            </a:r>
            <a:r>
              <a:rPr sz="2603" b="1" spc="-821" dirty="0">
                <a:latin typeface="Calibri"/>
                <a:cs typeface="Calibri"/>
              </a:rPr>
              <a:t>as</a:t>
            </a:r>
            <a:r>
              <a:rPr sz="8405" spc="-1231" baseline="-14873" dirty="0">
                <a:solidFill>
                  <a:srgbClr val="FFFFFF"/>
                </a:solidFill>
              </a:rPr>
              <a:t>e</a:t>
            </a:r>
            <a:r>
              <a:rPr sz="2603" b="1" spc="-821" dirty="0">
                <a:latin typeface="Calibri"/>
                <a:cs typeface="Calibri"/>
              </a:rPr>
              <a:t>y</a:t>
            </a:r>
            <a:r>
              <a:rPr sz="2603" b="1" spc="-44" dirty="0">
                <a:latin typeface="Calibri"/>
                <a:cs typeface="Calibri"/>
              </a:rPr>
              <a:t> </a:t>
            </a:r>
            <a:r>
              <a:rPr sz="2603" b="1" spc="-679" dirty="0">
                <a:latin typeface="Calibri"/>
                <a:cs typeface="Calibri"/>
              </a:rPr>
              <a:t>Th</a:t>
            </a:r>
            <a:r>
              <a:rPr sz="8405" spc="-1019" baseline="-14873" dirty="0">
                <a:solidFill>
                  <a:srgbClr val="FFFFFF"/>
                </a:solidFill>
              </a:rPr>
              <a:t>w</a:t>
            </a:r>
            <a:r>
              <a:rPr sz="2603" b="1" spc="-679" dirty="0">
                <a:latin typeface="Calibri"/>
                <a:cs typeface="Calibri"/>
              </a:rPr>
              <a:t>m:</a:t>
            </a:r>
            <a:r>
              <a:rPr sz="8405" spc="-1019" baseline="-14873" dirty="0">
                <a:solidFill>
                  <a:srgbClr val="FFFFFF"/>
                </a:solidFill>
              </a:rPr>
              <a:t>e</a:t>
            </a:r>
            <a:endParaRPr sz="8405" baseline="-14873">
              <a:latin typeface="Calibri"/>
              <a:cs typeface="Calibri"/>
            </a:endParaRPr>
          </a:p>
          <a:p>
            <a:pPr marL="3362" marR="4483" algn="ctr">
              <a:lnSpc>
                <a:spcPct val="4700"/>
              </a:lnSpc>
              <a:spcBef>
                <a:spcPts val="2687"/>
              </a:spcBef>
            </a:pPr>
            <a:r>
              <a:rPr spc="-9" dirty="0"/>
              <a:t>Stateless </a:t>
            </a:r>
            <a:r>
              <a:rPr dirty="0"/>
              <a:t>simulation </a:t>
            </a:r>
            <a:r>
              <a:rPr spc="-18" dirty="0"/>
              <a:t>for </a:t>
            </a:r>
            <a:r>
              <a:rPr spc="4" dirty="0"/>
              <a:t>domain </a:t>
            </a:r>
            <a:r>
              <a:rPr spc="-4" dirty="0"/>
              <a:t>extension </a:t>
            </a:r>
            <a:r>
              <a:rPr dirty="0"/>
              <a:t>is  </a:t>
            </a:r>
            <a:r>
              <a:rPr spc="-405" dirty="0"/>
              <a:t>impossible,</a:t>
            </a:r>
            <a:r>
              <a:rPr sz="8405" spc="-609" baseline="-19247" dirty="0">
                <a:solidFill>
                  <a:srgbClr val="FFFFFF"/>
                </a:solidFill>
              </a:rPr>
              <a:t>t</a:t>
            </a:r>
            <a:r>
              <a:rPr sz="2603" spc="-405" dirty="0"/>
              <a:t>cl</a:t>
            </a:r>
            <a:r>
              <a:rPr sz="8405" spc="-609" baseline="-19247" dirty="0">
                <a:solidFill>
                  <a:srgbClr val="FFFFFF"/>
                </a:solidFill>
              </a:rPr>
              <a:t>o</a:t>
            </a:r>
            <a:r>
              <a:rPr sz="2603" spc="-405" dirty="0"/>
              <a:t>ass</a:t>
            </a:r>
            <a:r>
              <a:rPr sz="8405" spc="-609" baseline="-19247" dirty="0">
                <a:solidFill>
                  <a:srgbClr val="FFFFFF"/>
                </a:solidFill>
              </a:rPr>
              <a:t>a</a:t>
            </a:r>
            <a:r>
              <a:rPr sz="2603" spc="-405" dirty="0"/>
              <a:t>ica</a:t>
            </a:r>
            <a:r>
              <a:rPr sz="8405" spc="-609" baseline="-19247" dirty="0">
                <a:solidFill>
                  <a:srgbClr val="FFFFFF"/>
                </a:solidFill>
              </a:rPr>
              <a:t>s</a:t>
            </a:r>
            <a:r>
              <a:rPr sz="2603" spc="-405" dirty="0"/>
              <a:t>ll</a:t>
            </a:r>
            <a:r>
              <a:rPr sz="8405" spc="-609" baseline="-19247" dirty="0">
                <a:solidFill>
                  <a:srgbClr val="FFFFFF"/>
                </a:solidFill>
              </a:rPr>
              <a:t>t</a:t>
            </a:r>
            <a:r>
              <a:rPr sz="2603" spc="-405" dirty="0"/>
              <a:t>y   </a:t>
            </a:r>
            <a:r>
              <a:rPr sz="2603" spc="-865" dirty="0"/>
              <a:t>o</a:t>
            </a:r>
            <a:r>
              <a:rPr sz="8405" spc="-1297" baseline="-19247" dirty="0">
                <a:solidFill>
                  <a:srgbClr val="FFFFFF"/>
                </a:solidFill>
              </a:rPr>
              <a:t>?</a:t>
            </a:r>
            <a:r>
              <a:rPr sz="2603" spc="-865" dirty="0"/>
              <a:t>r</a:t>
            </a:r>
            <a:r>
              <a:rPr sz="2603" dirty="0"/>
              <a:t> </a:t>
            </a:r>
            <a:r>
              <a:rPr sz="2603" spc="4" dirty="0"/>
              <a:t>quantumly</a:t>
            </a:r>
            <a:endParaRPr sz="2603"/>
          </a:p>
        </p:txBody>
      </p:sp>
      <p:sp>
        <p:nvSpPr>
          <p:cNvPr id="7" name="object 7"/>
          <p:cNvSpPr txBox="1"/>
          <p:nvPr/>
        </p:nvSpPr>
        <p:spPr>
          <a:xfrm>
            <a:off x="4372441" y="4474844"/>
            <a:ext cx="3621741" cy="285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853" b="1" spc="-4" dirty="0">
                <a:solidFill>
                  <a:srgbClr val="FFFFFF"/>
                </a:solidFill>
                <a:latin typeface="Calibri"/>
                <a:cs typeface="Calibri"/>
              </a:rPr>
              <a:t>[Carstens-Ebrahimi-Tabia-Unruh’18]:</a:t>
            </a:r>
            <a:endParaRPr sz="185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1525" y="4575041"/>
            <a:ext cx="6242797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-4" dirty="0">
                <a:latin typeface="Calibri"/>
                <a:cs typeface="Calibri"/>
              </a:rPr>
              <a:t>Proof </a:t>
            </a:r>
            <a:r>
              <a:rPr sz="2603" b="1" spc="4" dirty="0">
                <a:latin typeface="Calibri"/>
                <a:cs typeface="Calibri"/>
              </a:rPr>
              <a:t>idea: </a:t>
            </a:r>
            <a:r>
              <a:rPr sz="2603" spc="-318" dirty="0">
                <a:latin typeface="Calibri"/>
                <a:cs typeface="Calibri"/>
              </a:rPr>
              <a:t>Compr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03" spc="-318" dirty="0">
                <a:latin typeface="Calibri"/>
                <a:cs typeface="Calibri"/>
              </a:rPr>
              <a:t>e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603" spc="-318" dirty="0">
                <a:latin typeface="Calibri"/>
                <a:cs typeface="Calibri"/>
              </a:rPr>
              <a:t>s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03" spc="-318" dirty="0">
                <a:latin typeface="Calibri"/>
                <a:cs typeface="Calibri"/>
              </a:rPr>
              <a:t>s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2603" spc="-318" dirty="0">
                <a:latin typeface="Calibri"/>
                <a:cs typeface="Calibri"/>
              </a:rPr>
              <a:t>t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603" spc="-318" dirty="0">
                <a:latin typeface="Calibri"/>
                <a:cs typeface="Calibri"/>
              </a:rPr>
              <a:t>r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603" spc="-318" dirty="0">
                <a:latin typeface="Calibri"/>
                <a:cs typeface="Calibri"/>
              </a:rPr>
              <a:t>u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603" spc="-318" dirty="0">
                <a:latin typeface="Calibri"/>
                <a:cs typeface="Calibri"/>
              </a:rPr>
              <a:t>t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03" spc="-318" dirty="0">
                <a:latin typeface="Calibri"/>
                <a:cs typeface="Calibri"/>
              </a:rPr>
              <a:t>h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2603" spc="-318" dirty="0">
                <a:latin typeface="Calibri"/>
                <a:cs typeface="Calibri"/>
              </a:rPr>
              <a:t>t</a:t>
            </a:r>
            <a:r>
              <a:rPr sz="2780" b="1" spc="-476" baseline="-2116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603" spc="-318" dirty="0">
                <a:latin typeface="Calibri"/>
                <a:cs typeface="Calibri"/>
              </a:rPr>
              <a:t>able  </a:t>
            </a:r>
            <a:r>
              <a:rPr sz="2603" dirty="0">
                <a:latin typeface="Calibri"/>
                <a:cs typeface="Calibri"/>
              </a:rPr>
              <a:t>of </a:t>
            </a:r>
            <a:r>
              <a:rPr sz="2603" spc="-4" dirty="0">
                <a:latin typeface="Calibri"/>
                <a:cs typeface="Calibri"/>
              </a:rPr>
              <a:t>random</a:t>
            </a:r>
            <a:r>
              <a:rPr sz="2603" spc="150" dirty="0">
                <a:latin typeface="Calibri"/>
                <a:cs typeface="Calibri"/>
              </a:rPr>
              <a:t> </a:t>
            </a:r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9647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1976" y="2205706"/>
            <a:ext cx="5442697" cy="178253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ts val="4152"/>
              </a:lnSpc>
            </a:pPr>
            <a:r>
              <a:rPr sz="3706" spc="13" dirty="0"/>
              <a:t>This</a:t>
            </a:r>
            <a:r>
              <a:rPr sz="3706" spc="-71" dirty="0"/>
              <a:t> </a:t>
            </a:r>
            <a:r>
              <a:rPr sz="3706" spc="-18" dirty="0"/>
              <a:t>Work:</a:t>
            </a:r>
            <a:endParaRPr sz="3706"/>
          </a:p>
          <a:p>
            <a:pPr marL="10646" marR="4483" algn="ctr">
              <a:lnSpc>
                <a:spcPts val="4615"/>
              </a:lnSpc>
              <a:spcBef>
                <a:spcPts val="512"/>
              </a:spcBef>
            </a:pPr>
            <a:r>
              <a:rPr sz="4500" spc="-9" dirty="0"/>
              <a:t>On-the-fly simulation</a:t>
            </a:r>
            <a:r>
              <a:rPr sz="4500" spc="-62" dirty="0"/>
              <a:t> </a:t>
            </a:r>
            <a:r>
              <a:rPr sz="4191" spc="4" dirty="0"/>
              <a:t>of  </a:t>
            </a:r>
            <a:r>
              <a:rPr sz="4191" dirty="0"/>
              <a:t>quantum </a:t>
            </a:r>
            <a:r>
              <a:rPr sz="4191" spc="-9" dirty="0"/>
              <a:t>random</a:t>
            </a:r>
            <a:r>
              <a:rPr sz="4191" spc="-35" dirty="0"/>
              <a:t> </a:t>
            </a:r>
            <a:r>
              <a:rPr sz="4191" spc="-9" dirty="0"/>
              <a:t>oracles</a:t>
            </a:r>
            <a:endParaRPr sz="4191"/>
          </a:p>
        </p:txBody>
      </p:sp>
      <p:sp>
        <p:nvSpPr>
          <p:cNvPr id="3" name="object 3"/>
          <p:cNvSpPr txBox="1"/>
          <p:nvPr/>
        </p:nvSpPr>
        <p:spPr>
          <a:xfrm>
            <a:off x="4725797" y="3979023"/>
            <a:ext cx="273367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2277"/>
              </a:lnSpc>
            </a:pPr>
            <a:r>
              <a:rPr sz="2030" spc="4" dirty="0">
                <a:latin typeface="Calibri Light"/>
                <a:cs typeface="Calibri Light"/>
              </a:rPr>
              <a:t>(aka Compressed</a:t>
            </a:r>
            <a:r>
              <a:rPr sz="2030" spc="-35" dirty="0">
                <a:latin typeface="Calibri Light"/>
                <a:cs typeface="Calibri Light"/>
              </a:rPr>
              <a:t> </a:t>
            </a:r>
            <a:r>
              <a:rPr sz="2030" spc="4" dirty="0">
                <a:latin typeface="Calibri Light"/>
                <a:cs typeface="Calibri Light"/>
              </a:rPr>
              <a:t>Oracles)</a:t>
            </a:r>
            <a:endParaRPr sz="203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07170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1: </a:t>
            </a:r>
            <a:r>
              <a:rPr spc="-4" dirty="0"/>
              <a:t>Quantum-ify </a:t>
            </a:r>
            <a:r>
              <a:rPr spc="-22" dirty="0"/>
              <a:t>(aka</a:t>
            </a:r>
            <a:r>
              <a:rPr spc="-31" dirty="0"/>
              <a:t> </a:t>
            </a:r>
            <a:r>
              <a:rPr spc="-9" dirty="0"/>
              <a:t>Purify)</a:t>
            </a:r>
          </a:p>
        </p:txBody>
      </p:sp>
      <p:sp>
        <p:nvSpPr>
          <p:cNvPr id="3" name="object 3"/>
          <p:cNvSpPr/>
          <p:nvPr/>
        </p:nvSpPr>
        <p:spPr>
          <a:xfrm>
            <a:off x="3244192" y="3903844"/>
            <a:ext cx="1557783" cy="1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424593" y="3787214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3894176" y="3357955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5" h="527050">
                <a:moveTo>
                  <a:pt x="292192" y="380627"/>
                </a:moveTo>
                <a:lnTo>
                  <a:pt x="0" y="380627"/>
                </a:lnTo>
                <a:lnTo>
                  <a:pt x="146096" y="526723"/>
                </a:lnTo>
                <a:lnTo>
                  <a:pt x="292192" y="380627"/>
                </a:lnTo>
                <a:close/>
              </a:path>
              <a:path w="292735" h="527050">
                <a:moveTo>
                  <a:pt x="219144" y="0"/>
                </a:moveTo>
                <a:lnTo>
                  <a:pt x="73049" y="0"/>
                </a:lnTo>
                <a:lnTo>
                  <a:pt x="73049" y="380627"/>
                </a:lnTo>
                <a:lnTo>
                  <a:pt x="219144" y="380627"/>
                </a:lnTo>
                <a:lnTo>
                  <a:pt x="21914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3439465" y="2111592"/>
            <a:ext cx="1333031" cy="119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119718" y="3043820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298091" y="292809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499815" y="3310173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5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038623" y="2632501"/>
            <a:ext cx="1687799" cy="1687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2532256" y="1581524"/>
            <a:ext cx="7147111" cy="1060637"/>
          </a:xfrm>
          <a:custGeom>
            <a:avLst/>
            <a:gdLst/>
            <a:ahLst/>
            <a:cxnLst/>
            <a:rect l="l" t="t" r="r" b="b"/>
            <a:pathLst>
              <a:path w="8100059" h="1202055">
                <a:moveTo>
                  <a:pt x="7899207" y="0"/>
                </a:moveTo>
                <a:lnTo>
                  <a:pt x="200254" y="0"/>
                </a:lnTo>
                <a:lnTo>
                  <a:pt x="154337" y="5288"/>
                </a:lnTo>
                <a:lnTo>
                  <a:pt x="112187" y="20354"/>
                </a:lnTo>
                <a:lnTo>
                  <a:pt x="75005" y="43994"/>
                </a:lnTo>
                <a:lnTo>
                  <a:pt x="43993" y="75006"/>
                </a:lnTo>
                <a:lnTo>
                  <a:pt x="20354" y="112188"/>
                </a:lnTo>
                <a:lnTo>
                  <a:pt x="5288" y="154338"/>
                </a:lnTo>
                <a:lnTo>
                  <a:pt x="0" y="200254"/>
                </a:lnTo>
                <a:lnTo>
                  <a:pt x="0" y="1001229"/>
                </a:lnTo>
                <a:lnTo>
                  <a:pt x="5288" y="1047146"/>
                </a:lnTo>
                <a:lnTo>
                  <a:pt x="20354" y="1089297"/>
                </a:lnTo>
                <a:lnTo>
                  <a:pt x="43993" y="1126479"/>
                </a:lnTo>
                <a:lnTo>
                  <a:pt x="75005" y="1157491"/>
                </a:lnTo>
                <a:lnTo>
                  <a:pt x="112187" y="1181130"/>
                </a:lnTo>
                <a:lnTo>
                  <a:pt x="154337" y="1196195"/>
                </a:lnTo>
                <a:lnTo>
                  <a:pt x="200254" y="1201484"/>
                </a:lnTo>
                <a:lnTo>
                  <a:pt x="7899207" y="1201484"/>
                </a:lnTo>
                <a:lnTo>
                  <a:pt x="7945123" y="1196195"/>
                </a:lnTo>
                <a:lnTo>
                  <a:pt x="7987274" y="1181130"/>
                </a:lnTo>
                <a:lnTo>
                  <a:pt x="8024455" y="1157491"/>
                </a:lnTo>
                <a:lnTo>
                  <a:pt x="8055467" y="1126479"/>
                </a:lnTo>
                <a:lnTo>
                  <a:pt x="8079107" y="1089297"/>
                </a:lnTo>
                <a:lnTo>
                  <a:pt x="8094172" y="1047146"/>
                </a:lnTo>
                <a:lnTo>
                  <a:pt x="8099461" y="1001229"/>
                </a:lnTo>
                <a:lnTo>
                  <a:pt x="8099461" y="200254"/>
                </a:lnTo>
                <a:lnTo>
                  <a:pt x="8094172" y="154338"/>
                </a:lnTo>
                <a:lnTo>
                  <a:pt x="8079107" y="112188"/>
                </a:lnTo>
                <a:lnTo>
                  <a:pt x="8055467" y="75006"/>
                </a:lnTo>
                <a:lnTo>
                  <a:pt x="8024455" y="43994"/>
                </a:lnTo>
                <a:lnTo>
                  <a:pt x="7987274" y="20354"/>
                </a:lnTo>
                <a:lnTo>
                  <a:pt x="7945123" y="5288"/>
                </a:lnTo>
                <a:lnTo>
                  <a:pt x="789920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2398059" y="1610846"/>
            <a:ext cx="9278471" cy="3300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34">
              <a:lnSpc>
                <a:spcPct val="100000"/>
              </a:lnSpc>
            </a:pPr>
            <a:r>
              <a:rPr spc="4" dirty="0"/>
              <a:t>Quantum-ifying </a:t>
            </a:r>
            <a:r>
              <a:rPr spc="-9" dirty="0"/>
              <a:t>(aka </a:t>
            </a:r>
            <a:r>
              <a:rPr dirty="0"/>
              <a:t>purifying) </a:t>
            </a:r>
            <a:r>
              <a:rPr spc="-4" dirty="0"/>
              <a:t>random</a:t>
            </a:r>
            <a:r>
              <a:rPr spc="9" dirty="0"/>
              <a:t> </a:t>
            </a:r>
            <a:r>
              <a:rPr spc="-4" dirty="0"/>
              <a:t>oracle:</a:t>
            </a:r>
          </a:p>
          <a:p>
            <a:pPr marL="1341416">
              <a:lnSpc>
                <a:spcPct val="100000"/>
              </a:lnSpc>
              <a:spcBef>
                <a:spcPts val="22"/>
              </a:spcBef>
              <a:tabLst>
                <a:tab pos="1962815" algn="l"/>
              </a:tabLst>
            </a:pPr>
            <a:r>
              <a:rPr spc="4" dirty="0"/>
              <a:t>+	now single quantum</a:t>
            </a:r>
            <a:r>
              <a:rPr spc="-53" dirty="0"/>
              <a:t> </a:t>
            </a:r>
            <a:r>
              <a:rPr spc="-18" dirty="0"/>
              <a:t>system</a:t>
            </a:r>
          </a:p>
          <a:p>
            <a:pPr marL="12327">
              <a:lnSpc>
                <a:spcPct val="100000"/>
              </a:lnSpc>
            </a:pPr>
            <a:endParaRPr sz="2559" dirty="0">
              <a:latin typeface="Times New Roman"/>
              <a:cs typeface="Times New Roman"/>
            </a:endParaRPr>
          </a:p>
          <a:p>
            <a:pPr marL="12327">
              <a:lnSpc>
                <a:spcPct val="100000"/>
              </a:lnSpc>
              <a:spcBef>
                <a:spcPts val="40"/>
              </a:spcBef>
            </a:pPr>
            <a:endParaRPr sz="2294" dirty="0">
              <a:latin typeface="Times New Roman"/>
              <a:cs typeface="Times New Roman"/>
            </a:endParaRPr>
          </a:p>
          <a:p>
            <a:pPr marL="12327" marR="1187327" algn="r">
              <a:lnSpc>
                <a:spcPct val="100000"/>
              </a:lnSpc>
            </a:pPr>
            <a:r>
              <a:rPr sz="3706" b="1" spc="66" dirty="0">
                <a:latin typeface="Calibri"/>
                <a:cs typeface="Calibri"/>
              </a:rPr>
              <a:t>H</a:t>
            </a:r>
            <a:endParaRPr sz="3706" dirty="0">
              <a:latin typeface="Calibri"/>
              <a:cs typeface="Calibri"/>
            </a:endParaRPr>
          </a:p>
          <a:p>
            <a:pPr marL="922293">
              <a:lnSpc>
                <a:spcPct val="100000"/>
              </a:lnSpc>
              <a:spcBef>
                <a:spcPts val="2325"/>
              </a:spcBef>
            </a:pPr>
            <a:r>
              <a:rPr sz="3706" b="1" spc="66" dirty="0">
                <a:latin typeface="Calibri"/>
                <a:cs typeface="Calibri"/>
              </a:rPr>
              <a:t>H</a:t>
            </a:r>
            <a:endParaRPr sz="3706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6731" y="2183781"/>
            <a:ext cx="348503" cy="303119"/>
          </a:xfrm>
          <a:custGeom>
            <a:avLst/>
            <a:gdLst/>
            <a:ahLst/>
            <a:cxnLst/>
            <a:rect l="l" t="t" r="r" b="b"/>
            <a:pathLst>
              <a:path w="394969" h="343535">
                <a:moveTo>
                  <a:pt x="223006" y="0"/>
                </a:moveTo>
                <a:lnTo>
                  <a:pt x="223006" y="85860"/>
                </a:lnTo>
                <a:lnTo>
                  <a:pt x="0" y="85860"/>
                </a:lnTo>
                <a:lnTo>
                  <a:pt x="0" y="257582"/>
                </a:lnTo>
                <a:lnTo>
                  <a:pt x="223006" y="257582"/>
                </a:lnTo>
                <a:lnTo>
                  <a:pt x="223006" y="343443"/>
                </a:lnTo>
                <a:lnTo>
                  <a:pt x="394728" y="171721"/>
                </a:lnTo>
                <a:lnTo>
                  <a:pt x="223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3777650" y="2107944"/>
            <a:ext cx="514181" cy="428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4421498" y="2100863"/>
            <a:ext cx="426958" cy="426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2532256" y="5461627"/>
            <a:ext cx="7147111" cy="774326"/>
          </a:xfrm>
          <a:custGeom>
            <a:avLst/>
            <a:gdLst/>
            <a:ahLst/>
            <a:cxnLst/>
            <a:rect l="l" t="t" r="r" b="b"/>
            <a:pathLst>
              <a:path w="8100059" h="877570">
                <a:moveTo>
                  <a:pt x="7953283" y="0"/>
                </a:moveTo>
                <a:lnTo>
                  <a:pt x="146178" y="0"/>
                </a:lnTo>
                <a:lnTo>
                  <a:pt x="99974" y="7452"/>
                </a:lnTo>
                <a:lnTo>
                  <a:pt x="59847" y="28204"/>
                </a:lnTo>
                <a:lnTo>
                  <a:pt x="28203" y="59847"/>
                </a:lnTo>
                <a:lnTo>
                  <a:pt x="7452" y="99975"/>
                </a:lnTo>
                <a:lnTo>
                  <a:pt x="0" y="146179"/>
                </a:lnTo>
                <a:lnTo>
                  <a:pt x="0" y="730905"/>
                </a:lnTo>
                <a:lnTo>
                  <a:pt x="7452" y="777109"/>
                </a:lnTo>
                <a:lnTo>
                  <a:pt x="28203" y="817236"/>
                </a:lnTo>
                <a:lnTo>
                  <a:pt x="59847" y="848880"/>
                </a:lnTo>
                <a:lnTo>
                  <a:pt x="99974" y="869632"/>
                </a:lnTo>
                <a:lnTo>
                  <a:pt x="146178" y="877084"/>
                </a:lnTo>
                <a:lnTo>
                  <a:pt x="7953283" y="877084"/>
                </a:lnTo>
                <a:lnTo>
                  <a:pt x="7999486" y="869632"/>
                </a:lnTo>
                <a:lnTo>
                  <a:pt x="8039614" y="848880"/>
                </a:lnTo>
                <a:lnTo>
                  <a:pt x="8071257" y="817236"/>
                </a:lnTo>
                <a:lnTo>
                  <a:pt x="8092009" y="777109"/>
                </a:lnTo>
                <a:lnTo>
                  <a:pt x="8099461" y="730905"/>
                </a:lnTo>
                <a:lnTo>
                  <a:pt x="8099461" y="146179"/>
                </a:lnTo>
                <a:lnTo>
                  <a:pt x="8092009" y="99975"/>
                </a:lnTo>
                <a:lnTo>
                  <a:pt x="8071257" y="59847"/>
                </a:lnTo>
                <a:lnTo>
                  <a:pt x="8039614" y="28204"/>
                </a:lnTo>
                <a:lnTo>
                  <a:pt x="7999486" y="7452"/>
                </a:lnTo>
                <a:lnTo>
                  <a:pt x="795328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2658962" y="5483809"/>
            <a:ext cx="688825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478517">
              <a:lnSpc>
                <a:spcPct val="102200"/>
              </a:lnSpc>
            </a:pPr>
            <a:r>
              <a:rPr sz="2206" spc="9" dirty="0">
                <a:latin typeface="Calibri"/>
                <a:cs typeface="Calibri"/>
              </a:rPr>
              <a:t>Reminiscent of old impossibilities </a:t>
            </a:r>
            <a:r>
              <a:rPr sz="2206" spc="-4" dirty="0">
                <a:latin typeface="Calibri"/>
                <a:cs typeface="Calibri"/>
              </a:rPr>
              <a:t>for </a:t>
            </a:r>
            <a:r>
              <a:rPr sz="2206" spc="9" dirty="0">
                <a:latin typeface="Calibri"/>
                <a:cs typeface="Calibri"/>
              </a:rPr>
              <a:t>unconditional  </a:t>
            </a:r>
            <a:r>
              <a:rPr sz="2206" spc="13" dirty="0">
                <a:latin typeface="Calibri"/>
                <a:cs typeface="Calibri"/>
              </a:rPr>
              <a:t>quantum </a:t>
            </a:r>
            <a:r>
              <a:rPr sz="2206" spc="4" dirty="0">
                <a:latin typeface="Calibri"/>
                <a:cs typeface="Calibri"/>
              </a:rPr>
              <a:t>protocols</a:t>
            </a:r>
            <a:r>
              <a:rPr sz="2206" spc="-18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[Lo’97,Lo-Chau’97,Mayers’97,Nayak’99]</a:t>
            </a:r>
            <a:endParaRPr sz="2206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4215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669380"/>
            <a:ext cx="9278471" cy="4751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1: </a:t>
            </a:r>
            <a:r>
              <a:rPr spc="-4" dirty="0"/>
              <a:t>Superposition </a:t>
            </a:r>
            <a:r>
              <a:rPr dirty="0"/>
              <a:t>of</a:t>
            </a:r>
            <a:r>
              <a:rPr spc="-40" dirty="0"/>
              <a:t> </a:t>
            </a:r>
            <a:r>
              <a:rPr spc="-13" dirty="0"/>
              <a:t>Oracles</a:t>
            </a:r>
          </a:p>
        </p:txBody>
      </p:sp>
      <p:sp>
        <p:nvSpPr>
          <p:cNvPr id="3" name="object 3"/>
          <p:cNvSpPr/>
          <p:nvPr/>
        </p:nvSpPr>
        <p:spPr>
          <a:xfrm>
            <a:off x="7119718" y="3043820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298091" y="292809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7734009" y="3201738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38623" y="2632501"/>
            <a:ext cx="1687799" cy="168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6226017" y="2710064"/>
            <a:ext cx="500428" cy="1613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2256177" y="2890079"/>
            <a:ext cx="2873187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2646971" algn="l"/>
              </a:tabLst>
            </a:pPr>
            <a:r>
              <a:rPr sz="2603" spc="-9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dirty="0">
                <a:latin typeface="Calibri"/>
                <a:cs typeface="Calibri"/>
              </a:rPr>
              <a:t>ial o</a:t>
            </a:r>
            <a:r>
              <a:rPr sz="2603" spc="-49" dirty="0">
                <a:latin typeface="Calibri"/>
                <a:cs typeface="Calibri"/>
              </a:rPr>
              <a:t>r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4" dirty="0">
                <a:latin typeface="Calibri"/>
                <a:cs typeface="Calibri"/>
              </a:rPr>
              <a:t>c</a:t>
            </a:r>
            <a:r>
              <a:rPr sz="2603" spc="-4" dirty="0">
                <a:latin typeface="Calibri"/>
                <a:cs typeface="Calibri"/>
              </a:rPr>
              <a:t>l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22" dirty="0">
                <a:latin typeface="Calibri"/>
                <a:cs typeface="Calibri"/>
              </a:rPr>
              <a:t>s</a:t>
            </a:r>
            <a:r>
              <a:rPr sz="2603" spc="-31" dirty="0">
                <a:latin typeface="Calibri"/>
                <a:cs typeface="Calibri"/>
              </a:rPr>
              <a:t>t</a:t>
            </a:r>
            <a:r>
              <a:rPr sz="2603" spc="-22" dirty="0">
                <a:latin typeface="Calibri"/>
                <a:cs typeface="Calibri"/>
              </a:rPr>
              <a:t>at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:	</a:t>
            </a:r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6177" y="3772762"/>
            <a:ext cx="4117041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524081" algn="l"/>
                <a:tab pos="1915187" algn="l"/>
                <a:tab pos="2496243" algn="l"/>
                <a:tab pos="2820111" algn="l"/>
                <a:tab pos="3133332" algn="l"/>
              </a:tabLst>
            </a:pPr>
            <a:r>
              <a:rPr sz="2603" b="1" spc="146" dirty="0">
                <a:latin typeface="Calibri"/>
                <a:cs typeface="Calibri"/>
              </a:rPr>
              <a:t>Qu</a:t>
            </a:r>
            <a:r>
              <a:rPr sz="2603" b="1" spc="180" dirty="0">
                <a:latin typeface="Calibri"/>
                <a:cs typeface="Calibri"/>
              </a:rPr>
              <a:t>e</a:t>
            </a:r>
            <a:r>
              <a:rPr sz="2603" b="1" spc="371" dirty="0">
                <a:latin typeface="Calibri"/>
                <a:cs typeface="Calibri"/>
              </a:rPr>
              <a:t>r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603" b="1" spc="26" dirty="0">
                <a:latin typeface="Calibri"/>
                <a:cs typeface="Calibri"/>
              </a:rPr>
              <a:t>(</a:t>
            </a:r>
            <a:r>
              <a:rPr sz="2603" b="1" spc="260" dirty="0">
                <a:latin typeface="Calibri"/>
                <a:cs typeface="Calibri"/>
              </a:rPr>
              <a:t>x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-31" dirty="0">
                <a:latin typeface="Calibri"/>
                <a:cs typeface="Calibri"/>
              </a:rPr>
              <a:t>y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79" dirty="0">
                <a:latin typeface="Calibri"/>
                <a:cs typeface="Calibri"/>
              </a:rPr>
              <a:t>H)</a:t>
            </a:r>
            <a:r>
              <a:rPr sz="2603" b="1" spc="141" dirty="0">
                <a:latin typeface="Calibri"/>
                <a:cs typeface="Calibri"/>
              </a:rPr>
              <a:t>: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93" dirty="0">
                <a:latin typeface="Calibri"/>
                <a:cs typeface="Calibri"/>
              </a:rPr>
              <a:t>=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515" spc="49" dirty="0">
                <a:latin typeface="MS Gothic"/>
                <a:cs typeface="MS Gothic"/>
              </a:rPr>
              <a:t>⊕</a:t>
            </a:r>
            <a:r>
              <a:rPr sz="2603" b="1" spc="40" dirty="0">
                <a:latin typeface="Calibri"/>
                <a:cs typeface="Calibri"/>
              </a:rPr>
              <a:t>H</a:t>
            </a:r>
            <a:r>
              <a:rPr sz="2603" b="1" spc="79" dirty="0">
                <a:latin typeface="Calibri"/>
                <a:cs typeface="Calibri"/>
              </a:rPr>
              <a:t>(</a:t>
            </a:r>
            <a:r>
              <a:rPr sz="2603" b="1" spc="168" dirty="0">
                <a:latin typeface="Calibri"/>
                <a:cs typeface="Calibri"/>
              </a:rPr>
              <a:t>x</a:t>
            </a:r>
            <a:r>
              <a:rPr sz="2603" b="1" spc="128" dirty="0">
                <a:latin typeface="Calibri"/>
                <a:cs typeface="Calibri"/>
              </a:rPr>
              <a:t>)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91113" y="3718909"/>
            <a:ext cx="2451555" cy="1509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2182383" y="5242591"/>
            <a:ext cx="2089337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spc="4" dirty="0">
                <a:latin typeface="Calibri"/>
                <a:cs typeface="Calibri"/>
              </a:rPr>
              <a:t>Adversary’s</a:t>
            </a:r>
            <a:r>
              <a:rPr sz="2206" spc="-62" dirty="0">
                <a:latin typeface="Calibri"/>
                <a:cs typeface="Calibri"/>
              </a:rPr>
              <a:t> </a:t>
            </a:r>
            <a:r>
              <a:rPr sz="2206" spc="18" dirty="0">
                <a:latin typeface="Calibri"/>
                <a:cs typeface="Calibri"/>
              </a:rPr>
              <a:t>query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0773" y="5026469"/>
            <a:ext cx="1566022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spc="-9" dirty="0">
                <a:latin typeface="Calibri"/>
                <a:cs typeface="Calibri"/>
              </a:rPr>
              <a:t>Oracle’s</a:t>
            </a:r>
            <a:r>
              <a:rPr sz="2206" spc="-75" dirty="0">
                <a:latin typeface="Calibri"/>
                <a:cs typeface="Calibri"/>
              </a:rPr>
              <a:t> </a:t>
            </a:r>
            <a:r>
              <a:rPr sz="2206" spc="-9" dirty="0">
                <a:latin typeface="Calibri"/>
                <a:cs typeface="Calibri"/>
              </a:rPr>
              <a:t>state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7858" y="2907014"/>
            <a:ext cx="413629" cy="413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6108853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2: Look </a:t>
            </a:r>
            <a:r>
              <a:rPr spc="-18" dirty="0"/>
              <a:t>at </a:t>
            </a:r>
            <a:r>
              <a:rPr spc="-13" dirty="0"/>
              <a:t>Fourier</a:t>
            </a:r>
            <a:r>
              <a:rPr spc="-4" dirty="0"/>
              <a:t> Domain</a:t>
            </a:r>
          </a:p>
        </p:txBody>
      </p:sp>
      <p:sp>
        <p:nvSpPr>
          <p:cNvPr id="3" name="object 3"/>
          <p:cNvSpPr/>
          <p:nvPr/>
        </p:nvSpPr>
        <p:spPr>
          <a:xfrm>
            <a:off x="5287585" y="3304409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513731" y="0"/>
                </a:moveTo>
                <a:lnTo>
                  <a:pt x="0" y="513732"/>
                </a:lnTo>
                <a:lnTo>
                  <a:pt x="513731" y="1027466"/>
                </a:lnTo>
                <a:lnTo>
                  <a:pt x="513731" y="770600"/>
                </a:lnTo>
                <a:lnTo>
                  <a:pt x="1474014" y="770600"/>
                </a:lnTo>
                <a:lnTo>
                  <a:pt x="1474014" y="256866"/>
                </a:lnTo>
                <a:lnTo>
                  <a:pt x="513731" y="256866"/>
                </a:lnTo>
                <a:lnTo>
                  <a:pt x="51373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119718" y="3043820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298091" y="292809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7734009" y="3201738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8623" y="2632501"/>
            <a:ext cx="1687799" cy="168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100428" y="2632501"/>
            <a:ext cx="1557782" cy="15577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3305063" y="3182096"/>
            <a:ext cx="1199029" cy="1318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3739182" y="3456580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Ĥ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7045" y="2913803"/>
            <a:ext cx="1687799" cy="1687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7036237" y="3043818"/>
            <a:ext cx="1419040" cy="24456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455277" y="3043819"/>
            <a:ext cx="1920697" cy="1419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036237" y="3043818"/>
            <a:ext cx="3339737" cy="3593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036237" y="5489498"/>
            <a:ext cx="2445678" cy="11477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9481916" y="4462859"/>
            <a:ext cx="894057" cy="217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3970540" y="1481942"/>
            <a:ext cx="2679446" cy="11353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4165586" y="1682715"/>
            <a:ext cx="2458027" cy="10444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4374761" y="1897991"/>
            <a:ext cx="2221720" cy="9473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4597396" y="2127786"/>
            <a:ext cx="1944465" cy="833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1588712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2: Look </a:t>
            </a:r>
            <a:r>
              <a:rPr spc="-18" dirty="0"/>
              <a:t>at </a:t>
            </a:r>
            <a:r>
              <a:rPr spc="-13" dirty="0"/>
              <a:t>Fourier</a:t>
            </a:r>
            <a:r>
              <a:rPr spc="-4" dirty="0"/>
              <a:t> Domain</a:t>
            </a:r>
          </a:p>
        </p:txBody>
      </p:sp>
      <p:sp>
        <p:nvSpPr>
          <p:cNvPr id="3" name="object 3"/>
          <p:cNvSpPr/>
          <p:nvPr/>
        </p:nvSpPr>
        <p:spPr>
          <a:xfrm>
            <a:off x="4835641" y="2253146"/>
            <a:ext cx="500431" cy="2549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5981181" y="4219666"/>
            <a:ext cx="136991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181163" algn="l"/>
              </a:tabLst>
            </a:pPr>
            <a:r>
              <a:rPr sz="2603" b="1" spc="190" dirty="0">
                <a:latin typeface="Calibri"/>
                <a:cs typeface="Calibri"/>
              </a:rPr>
              <a:t>P</a:t>
            </a:r>
            <a:r>
              <a:rPr sz="2581" b="1" spc="218" baseline="-19943" dirty="0">
                <a:latin typeface="Calibri"/>
                <a:cs typeface="Calibri"/>
              </a:rPr>
              <a:t>x</a:t>
            </a:r>
            <a:r>
              <a:rPr sz="2581" b="1" spc="158" baseline="-19943" dirty="0">
                <a:latin typeface="Calibri"/>
                <a:cs typeface="Calibri"/>
              </a:rPr>
              <a:t>,</a:t>
            </a:r>
            <a:r>
              <a:rPr sz="2581" b="1" spc="224" baseline="-19943" dirty="0">
                <a:latin typeface="Calibri"/>
                <a:cs typeface="Calibri"/>
              </a:rPr>
              <a:t>y</a:t>
            </a:r>
            <a:r>
              <a:rPr sz="2603" b="1" spc="79" dirty="0">
                <a:latin typeface="Calibri"/>
                <a:cs typeface="Calibri"/>
              </a:rPr>
              <a:t>(</a:t>
            </a:r>
            <a:r>
              <a:rPr sz="2603" b="1" spc="265" dirty="0">
                <a:latin typeface="Calibri"/>
                <a:cs typeface="Calibri"/>
              </a:rPr>
              <a:t>x</a:t>
            </a:r>
            <a:r>
              <a:rPr sz="2603" b="1" spc="119" dirty="0">
                <a:latin typeface="Calibri"/>
                <a:cs typeface="Calibri"/>
              </a:rPr>
              <a:t>’</a:t>
            </a:r>
            <a:r>
              <a:rPr sz="2603" b="1" spc="128" dirty="0">
                <a:latin typeface="Calibri"/>
                <a:cs typeface="Calibri"/>
              </a:rPr>
              <a:t>)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93" dirty="0">
                <a:latin typeface="Calibri"/>
                <a:cs typeface="Calibri"/>
              </a:rPr>
              <a:t>=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5169" y="4114222"/>
            <a:ext cx="312939" cy="703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7829541" y="4013988"/>
            <a:ext cx="1201271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>
              <a:lnSpc>
                <a:spcPct val="100800"/>
              </a:lnSpc>
            </a:pPr>
            <a:r>
              <a:rPr sz="2603" b="1" spc="224" dirty="0">
                <a:latin typeface="Calibri"/>
                <a:cs typeface="Calibri"/>
              </a:rPr>
              <a:t>y </a:t>
            </a:r>
            <a:r>
              <a:rPr sz="2603" spc="-4" dirty="0">
                <a:latin typeface="Calibri"/>
                <a:cs typeface="Calibri"/>
              </a:rPr>
              <a:t>if</a:t>
            </a:r>
            <a:r>
              <a:rPr sz="2603" spc="-282" dirty="0">
                <a:latin typeface="Calibri"/>
                <a:cs typeface="Calibri"/>
              </a:rPr>
              <a:t> </a:t>
            </a:r>
            <a:r>
              <a:rPr sz="2603" b="1" spc="216" dirty="0">
                <a:latin typeface="Calibri"/>
                <a:cs typeface="Calibri"/>
              </a:rPr>
              <a:t>x=x’  </a:t>
            </a:r>
            <a:r>
              <a:rPr sz="2603" b="1" spc="282" dirty="0">
                <a:latin typeface="Calibri"/>
                <a:cs typeface="Calibri"/>
              </a:rPr>
              <a:t>0</a:t>
            </a:r>
            <a:r>
              <a:rPr sz="2603" b="1" spc="-66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else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0428" y="2632501"/>
            <a:ext cx="1557782" cy="1557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305063" y="3182096"/>
            <a:ext cx="1199029" cy="1318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3739182" y="2293235"/>
            <a:ext cx="5836584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1269">
              <a:tabLst>
                <a:tab pos="5111276" algn="l"/>
                <a:tab pos="5426178" algn="l"/>
              </a:tabLst>
            </a:pPr>
            <a:r>
              <a:rPr sz="2603" dirty="0">
                <a:latin typeface="Calibri"/>
                <a:cs typeface="Calibri"/>
              </a:rPr>
              <a:t>Initial </a:t>
            </a:r>
            <a:r>
              <a:rPr sz="2603" spc="-9" dirty="0">
                <a:latin typeface="Calibri"/>
                <a:cs typeface="Calibri"/>
              </a:rPr>
              <a:t>oracle</a:t>
            </a:r>
            <a:r>
              <a:rPr sz="2603" spc="26" dirty="0">
                <a:latin typeface="Calibri"/>
                <a:cs typeface="Calibri"/>
              </a:rPr>
              <a:t> </a:t>
            </a:r>
            <a:r>
              <a:rPr sz="2603" spc="-18" dirty="0">
                <a:latin typeface="Calibri"/>
                <a:cs typeface="Calibri"/>
              </a:rPr>
              <a:t>state:</a:t>
            </a:r>
            <a:r>
              <a:rPr sz="2603" spc="22" dirty="0">
                <a:latin typeface="Calibri"/>
                <a:cs typeface="Calibri"/>
              </a:rPr>
              <a:t> </a:t>
            </a:r>
            <a:r>
              <a:rPr sz="2603" b="1" spc="224" dirty="0">
                <a:latin typeface="Calibri"/>
                <a:cs typeface="Calibri"/>
              </a:rPr>
              <a:t>Z(x)	</a:t>
            </a:r>
            <a:r>
              <a:rPr sz="2603" b="1" spc="93" dirty="0">
                <a:latin typeface="Calibri"/>
                <a:cs typeface="Calibri"/>
              </a:rPr>
              <a:t>=	</a:t>
            </a:r>
            <a:r>
              <a:rPr sz="2603" b="1" spc="282" dirty="0">
                <a:latin typeface="Calibri"/>
                <a:cs typeface="Calibri"/>
              </a:rPr>
              <a:t>0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9"/>
              </a:spcBef>
            </a:pPr>
            <a:endParaRPr sz="2647">
              <a:latin typeface="Times New Roman"/>
              <a:cs typeface="Times New Roman"/>
            </a:endParaRPr>
          </a:p>
          <a:p>
            <a:pPr marL="1781269">
              <a:lnSpc>
                <a:spcPts val="3053"/>
              </a:lnSpc>
              <a:spcBef>
                <a:spcPts val="4"/>
              </a:spcBef>
              <a:tabLst>
                <a:tab pos="3294705" algn="l"/>
                <a:tab pos="3684691" algn="l"/>
                <a:tab pos="4265186" algn="l"/>
                <a:tab pos="4617070" algn="l"/>
                <a:tab pos="4931972" algn="l"/>
              </a:tabLst>
            </a:pPr>
            <a:r>
              <a:rPr sz="2603" b="1" spc="146" dirty="0">
                <a:latin typeface="Calibri"/>
                <a:cs typeface="Calibri"/>
              </a:rPr>
              <a:t>Qu</a:t>
            </a:r>
            <a:r>
              <a:rPr sz="2603" b="1" spc="180" dirty="0">
                <a:latin typeface="Calibri"/>
                <a:cs typeface="Calibri"/>
              </a:rPr>
              <a:t>e</a:t>
            </a:r>
            <a:r>
              <a:rPr sz="2603" b="1" spc="371" dirty="0">
                <a:latin typeface="Calibri"/>
                <a:cs typeface="Calibri"/>
              </a:rPr>
              <a:t>r</a:t>
            </a:r>
            <a:r>
              <a:rPr sz="2603" b="1" spc="224" dirty="0">
                <a:latin typeface="Calibri"/>
                <a:cs typeface="Calibri"/>
              </a:rPr>
              <a:t>y</a:t>
            </a:r>
            <a:r>
              <a:rPr sz="2603" b="1" spc="26" dirty="0">
                <a:latin typeface="Calibri"/>
                <a:cs typeface="Calibri"/>
              </a:rPr>
              <a:t>(</a:t>
            </a:r>
            <a:r>
              <a:rPr sz="2603" b="1" spc="260" dirty="0">
                <a:latin typeface="Calibri"/>
                <a:cs typeface="Calibri"/>
              </a:rPr>
              <a:t>x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-31" dirty="0">
                <a:latin typeface="Calibri"/>
                <a:cs typeface="Calibri"/>
              </a:rPr>
              <a:t>y</a:t>
            </a:r>
            <a:r>
              <a:rPr sz="2603" b="1" spc="110" dirty="0">
                <a:latin typeface="Calibri"/>
                <a:cs typeface="Calibri"/>
              </a:rPr>
              <a:t>,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40" dirty="0">
                <a:latin typeface="Calibri"/>
                <a:cs typeface="Calibri"/>
              </a:rPr>
              <a:t>Ĥ</a:t>
            </a:r>
            <a:r>
              <a:rPr sz="2603" b="1" spc="137" dirty="0">
                <a:latin typeface="Calibri"/>
                <a:cs typeface="Calibri"/>
              </a:rPr>
              <a:t>)</a:t>
            </a:r>
            <a:r>
              <a:rPr sz="2603" b="1" spc="128" dirty="0">
                <a:latin typeface="Calibri"/>
                <a:cs typeface="Calibri"/>
              </a:rPr>
              <a:t>: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44" dirty="0">
                <a:latin typeface="Calibri"/>
                <a:cs typeface="Calibri"/>
              </a:rPr>
              <a:t>Ĥ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93" dirty="0">
                <a:latin typeface="Calibri"/>
                <a:cs typeface="Calibri"/>
              </a:rPr>
              <a:t>=</a:t>
            </a:r>
            <a:r>
              <a:rPr sz="2603" b="1" dirty="0">
                <a:latin typeface="Calibri"/>
                <a:cs typeface="Calibri"/>
              </a:rPr>
              <a:t>	</a:t>
            </a:r>
            <a:r>
              <a:rPr sz="2603" b="1" spc="40" dirty="0">
                <a:latin typeface="Calibri"/>
                <a:cs typeface="Calibri"/>
              </a:rPr>
              <a:t>Ĥ</a:t>
            </a:r>
            <a:r>
              <a:rPr sz="2515" spc="49" dirty="0">
                <a:latin typeface="MS Gothic"/>
                <a:cs typeface="MS Gothic"/>
              </a:rPr>
              <a:t>⊕</a:t>
            </a:r>
            <a:r>
              <a:rPr sz="2603" b="1" spc="190" dirty="0">
                <a:latin typeface="Calibri"/>
                <a:cs typeface="Calibri"/>
              </a:rPr>
              <a:t>P</a:t>
            </a:r>
            <a:r>
              <a:rPr sz="2581" b="1" spc="218" baseline="-19943" dirty="0">
                <a:latin typeface="Calibri"/>
                <a:cs typeface="Calibri"/>
              </a:rPr>
              <a:t>x</a:t>
            </a:r>
            <a:r>
              <a:rPr sz="2581" b="1" spc="158" baseline="-19943" dirty="0">
                <a:latin typeface="Calibri"/>
                <a:cs typeface="Calibri"/>
              </a:rPr>
              <a:t>,</a:t>
            </a:r>
            <a:r>
              <a:rPr sz="2581" b="1" spc="224" baseline="-19943" dirty="0">
                <a:latin typeface="Calibri"/>
                <a:cs typeface="Calibri"/>
              </a:rPr>
              <a:t>y</a:t>
            </a:r>
            <a:endParaRPr sz="2581" baseline="-19943">
              <a:latin typeface="Calibri"/>
              <a:cs typeface="Calibri"/>
            </a:endParaRPr>
          </a:p>
          <a:p>
            <a:pPr marL="11206">
              <a:lnSpc>
                <a:spcPts val="4377"/>
              </a:lnSpc>
            </a:pPr>
            <a:r>
              <a:rPr sz="3706" b="1" spc="66" dirty="0">
                <a:latin typeface="Calibri"/>
                <a:cs typeface="Calibri"/>
              </a:rPr>
              <a:t>Ĥ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7045" y="2913803"/>
            <a:ext cx="1687799" cy="1687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3342776" y="5097563"/>
            <a:ext cx="5505450" cy="1432112"/>
          </a:xfrm>
          <a:custGeom>
            <a:avLst/>
            <a:gdLst/>
            <a:ahLst/>
            <a:cxnLst/>
            <a:rect l="l" t="t" r="r" b="b"/>
            <a:pathLst>
              <a:path w="6239509" h="1623059">
                <a:moveTo>
                  <a:pt x="5968685" y="0"/>
                </a:moveTo>
                <a:lnTo>
                  <a:pt x="270429" y="0"/>
                </a:lnTo>
                <a:lnTo>
                  <a:pt x="221819" y="4357"/>
                </a:lnTo>
                <a:lnTo>
                  <a:pt x="176068" y="16918"/>
                </a:lnTo>
                <a:lnTo>
                  <a:pt x="133938" y="36921"/>
                </a:lnTo>
                <a:lnTo>
                  <a:pt x="96195" y="63602"/>
                </a:lnTo>
                <a:lnTo>
                  <a:pt x="63601" y="96195"/>
                </a:lnTo>
                <a:lnTo>
                  <a:pt x="36921" y="133939"/>
                </a:lnTo>
                <a:lnTo>
                  <a:pt x="16918" y="176068"/>
                </a:lnTo>
                <a:lnTo>
                  <a:pt x="4356" y="221820"/>
                </a:lnTo>
                <a:lnTo>
                  <a:pt x="0" y="270429"/>
                </a:lnTo>
                <a:lnTo>
                  <a:pt x="0" y="1352123"/>
                </a:lnTo>
                <a:lnTo>
                  <a:pt x="4356" y="1400733"/>
                </a:lnTo>
                <a:lnTo>
                  <a:pt x="16918" y="1446484"/>
                </a:lnTo>
                <a:lnTo>
                  <a:pt x="36921" y="1488614"/>
                </a:lnTo>
                <a:lnTo>
                  <a:pt x="63601" y="1526357"/>
                </a:lnTo>
                <a:lnTo>
                  <a:pt x="96195" y="1558951"/>
                </a:lnTo>
                <a:lnTo>
                  <a:pt x="133938" y="1585631"/>
                </a:lnTo>
                <a:lnTo>
                  <a:pt x="176068" y="1605634"/>
                </a:lnTo>
                <a:lnTo>
                  <a:pt x="221819" y="1618196"/>
                </a:lnTo>
                <a:lnTo>
                  <a:pt x="270429" y="1622553"/>
                </a:lnTo>
                <a:lnTo>
                  <a:pt x="5968685" y="1622553"/>
                </a:lnTo>
                <a:lnTo>
                  <a:pt x="6017295" y="1618196"/>
                </a:lnTo>
                <a:lnTo>
                  <a:pt x="6063046" y="1605634"/>
                </a:lnTo>
                <a:lnTo>
                  <a:pt x="6105176" y="1585631"/>
                </a:lnTo>
                <a:lnTo>
                  <a:pt x="6142919" y="1558951"/>
                </a:lnTo>
                <a:lnTo>
                  <a:pt x="6175513" y="1526357"/>
                </a:lnTo>
                <a:lnTo>
                  <a:pt x="6202193" y="1488614"/>
                </a:lnTo>
                <a:lnTo>
                  <a:pt x="6222196" y="1446484"/>
                </a:lnTo>
                <a:lnTo>
                  <a:pt x="6234758" y="1400733"/>
                </a:lnTo>
                <a:lnTo>
                  <a:pt x="6239115" y="1352123"/>
                </a:lnTo>
                <a:lnTo>
                  <a:pt x="6239115" y="270429"/>
                </a:lnTo>
                <a:lnTo>
                  <a:pt x="6234758" y="221820"/>
                </a:lnTo>
                <a:lnTo>
                  <a:pt x="6222196" y="176068"/>
                </a:lnTo>
                <a:lnTo>
                  <a:pt x="6202193" y="133939"/>
                </a:lnTo>
                <a:lnTo>
                  <a:pt x="6175513" y="96195"/>
                </a:lnTo>
                <a:lnTo>
                  <a:pt x="6142919" y="63602"/>
                </a:lnTo>
                <a:lnTo>
                  <a:pt x="6105176" y="36921"/>
                </a:lnTo>
                <a:lnTo>
                  <a:pt x="6063046" y="16918"/>
                </a:lnTo>
                <a:lnTo>
                  <a:pt x="6017295" y="4357"/>
                </a:lnTo>
                <a:lnTo>
                  <a:pt x="5968685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3487071" y="5593076"/>
            <a:ext cx="867896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dirty="0">
                <a:latin typeface="Calibri"/>
                <a:cs typeface="Calibri"/>
              </a:rPr>
              <a:t>P</a:t>
            </a:r>
            <a:r>
              <a:rPr sz="2603" b="1" spc="-22" dirty="0">
                <a:latin typeface="Calibri"/>
                <a:cs typeface="Calibri"/>
              </a:rPr>
              <a:t>r</a:t>
            </a:r>
            <a:r>
              <a:rPr sz="2603" b="1" spc="-4" dirty="0">
                <a:latin typeface="Calibri"/>
                <a:cs typeface="Calibri"/>
              </a:rPr>
              <a:t>oo</a:t>
            </a:r>
            <a:r>
              <a:rPr sz="2603" b="1" spc="4" dirty="0">
                <a:latin typeface="Calibri"/>
                <a:cs typeface="Calibri"/>
              </a:rPr>
              <a:t>f: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40824" y="5322593"/>
            <a:ext cx="293594" cy="293594"/>
          </a:xfrm>
          <a:custGeom>
            <a:avLst/>
            <a:gdLst/>
            <a:ahLst/>
            <a:cxnLst/>
            <a:rect l="l" t="t" r="r" b="b"/>
            <a:pathLst>
              <a:path w="332739" h="332739">
                <a:moveTo>
                  <a:pt x="0" y="0"/>
                </a:moveTo>
                <a:lnTo>
                  <a:pt x="332668" y="0"/>
                </a:lnTo>
                <a:lnTo>
                  <a:pt x="332668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4834355" y="5616125"/>
            <a:ext cx="772085" cy="772085"/>
          </a:xfrm>
          <a:custGeom>
            <a:avLst/>
            <a:gdLst/>
            <a:ahLst/>
            <a:cxnLst/>
            <a:rect l="l" t="t" r="r" b="b"/>
            <a:pathLst>
              <a:path w="875029" h="875029">
                <a:moveTo>
                  <a:pt x="0" y="0"/>
                </a:moveTo>
                <a:lnTo>
                  <a:pt x="874541" y="0"/>
                </a:lnTo>
                <a:lnTo>
                  <a:pt x="874541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4834355" y="5322593"/>
            <a:ext cx="772085" cy="293594"/>
          </a:xfrm>
          <a:custGeom>
            <a:avLst/>
            <a:gdLst/>
            <a:ahLst/>
            <a:cxnLst/>
            <a:rect l="l" t="t" r="r" b="b"/>
            <a:pathLst>
              <a:path w="875029" h="332739">
                <a:moveTo>
                  <a:pt x="0" y="0"/>
                </a:moveTo>
                <a:lnTo>
                  <a:pt x="874541" y="0"/>
                </a:lnTo>
                <a:lnTo>
                  <a:pt x="874541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4540824" y="5616125"/>
            <a:ext cx="293594" cy="772085"/>
          </a:xfrm>
          <a:custGeom>
            <a:avLst/>
            <a:gdLst/>
            <a:ahLst/>
            <a:cxnLst/>
            <a:rect l="l" t="t" r="r" b="b"/>
            <a:pathLst>
              <a:path w="332739" h="875029">
                <a:moveTo>
                  <a:pt x="0" y="0"/>
                </a:moveTo>
                <a:lnTo>
                  <a:pt x="332667" y="0"/>
                </a:lnTo>
                <a:lnTo>
                  <a:pt x="332667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4436857" y="5221567"/>
            <a:ext cx="1225175" cy="133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534879" y="5316648"/>
          <a:ext cx="1065186" cy="1168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688">
                <a:tc>
                  <a:txBody>
                    <a:bodyPr/>
                    <a:lstStyle/>
                    <a:p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655">
                <a:tc>
                  <a:txBody>
                    <a:bodyPr/>
                    <a:lstStyle/>
                    <a:p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3985"/>
                        </a:lnSpc>
                      </a:pPr>
                      <a:r>
                        <a:rPr sz="3700" b="1" dirty="0">
                          <a:latin typeface="Calibri"/>
                          <a:cs typeface="Calibri"/>
                        </a:rPr>
                        <a:t>A</a:t>
                      </a:r>
                      <a:endParaRPr sz="3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476">
                      <a:solidFill>
                        <a:srgbClr val="000000"/>
                      </a:solidFill>
                      <a:prstDash val="solid"/>
                    </a:lnL>
                    <a:lnR w="13476">
                      <a:solidFill>
                        <a:srgbClr val="000000"/>
                      </a:solidFill>
                      <a:prstDash val="solid"/>
                    </a:lnR>
                    <a:lnT w="13476">
                      <a:solidFill>
                        <a:srgbClr val="000000"/>
                      </a:solidFill>
                      <a:prstDash val="solid"/>
                    </a:lnT>
                    <a:lnB w="13476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929995" y="5348956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5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5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 txBox="1"/>
          <p:nvPr/>
        </p:nvSpPr>
        <p:spPr>
          <a:xfrm>
            <a:off x="6017256" y="5543640"/>
            <a:ext cx="89815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24952">
              <a:lnSpc>
                <a:spcPts val="2003"/>
              </a:lnSpc>
            </a:pPr>
            <a:r>
              <a:rPr sz="1677" spc="-4" dirty="0">
                <a:solidFill>
                  <a:srgbClr val="FFFFFF"/>
                </a:solidFill>
                <a:latin typeface="Calibri"/>
                <a:cs typeface="Calibri"/>
              </a:rPr>
              <a:t>Fourier  </a:t>
            </a:r>
            <a:r>
              <a:rPr sz="1677" spc="-106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77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7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77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77" spc="-18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77" spc="-3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77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77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08892" y="5318939"/>
            <a:ext cx="293594" cy="293594"/>
          </a:xfrm>
          <a:custGeom>
            <a:avLst/>
            <a:gdLst/>
            <a:ahLst/>
            <a:cxnLst/>
            <a:rect l="l" t="t" r="r" b="b"/>
            <a:pathLst>
              <a:path w="332740" h="332739">
                <a:moveTo>
                  <a:pt x="0" y="0"/>
                </a:moveTo>
                <a:lnTo>
                  <a:pt x="332667" y="0"/>
                </a:lnTo>
                <a:lnTo>
                  <a:pt x="332667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7508892" y="5318939"/>
            <a:ext cx="293594" cy="293594"/>
          </a:xfrm>
          <a:custGeom>
            <a:avLst/>
            <a:gdLst/>
            <a:ahLst/>
            <a:cxnLst/>
            <a:rect l="l" t="t" r="r" b="b"/>
            <a:pathLst>
              <a:path w="332740" h="332739">
                <a:moveTo>
                  <a:pt x="0" y="0"/>
                </a:moveTo>
                <a:lnTo>
                  <a:pt x="332667" y="0"/>
                </a:lnTo>
                <a:lnTo>
                  <a:pt x="332667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7802422" y="5612469"/>
            <a:ext cx="772085" cy="772085"/>
          </a:xfrm>
          <a:custGeom>
            <a:avLst/>
            <a:gdLst/>
            <a:ahLst/>
            <a:cxnLst/>
            <a:rect l="l" t="t" r="r" b="b"/>
            <a:pathLst>
              <a:path w="875029" h="875029">
                <a:moveTo>
                  <a:pt x="0" y="0"/>
                </a:moveTo>
                <a:lnTo>
                  <a:pt x="874542" y="0"/>
                </a:lnTo>
                <a:lnTo>
                  <a:pt x="874542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7802422" y="5612469"/>
            <a:ext cx="772085" cy="772085"/>
          </a:xfrm>
          <a:custGeom>
            <a:avLst/>
            <a:gdLst/>
            <a:ahLst/>
            <a:cxnLst/>
            <a:rect l="l" t="t" r="r" b="b"/>
            <a:pathLst>
              <a:path w="875029" h="875029">
                <a:moveTo>
                  <a:pt x="0" y="0"/>
                </a:moveTo>
                <a:lnTo>
                  <a:pt x="874542" y="0"/>
                </a:lnTo>
                <a:lnTo>
                  <a:pt x="874542" y="874542"/>
                </a:lnTo>
                <a:lnTo>
                  <a:pt x="0" y="874542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7802422" y="5318939"/>
            <a:ext cx="772085" cy="293594"/>
          </a:xfrm>
          <a:custGeom>
            <a:avLst/>
            <a:gdLst/>
            <a:ahLst/>
            <a:cxnLst/>
            <a:rect l="l" t="t" r="r" b="b"/>
            <a:pathLst>
              <a:path w="875029" h="332739">
                <a:moveTo>
                  <a:pt x="0" y="0"/>
                </a:moveTo>
                <a:lnTo>
                  <a:pt x="874542" y="0"/>
                </a:lnTo>
                <a:lnTo>
                  <a:pt x="874542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7802422" y="5318939"/>
            <a:ext cx="772085" cy="293594"/>
          </a:xfrm>
          <a:custGeom>
            <a:avLst/>
            <a:gdLst/>
            <a:ahLst/>
            <a:cxnLst/>
            <a:rect l="l" t="t" r="r" b="b"/>
            <a:pathLst>
              <a:path w="875029" h="332739">
                <a:moveTo>
                  <a:pt x="0" y="0"/>
                </a:moveTo>
                <a:lnTo>
                  <a:pt x="874542" y="0"/>
                </a:lnTo>
                <a:lnTo>
                  <a:pt x="874542" y="332667"/>
                </a:lnTo>
                <a:lnTo>
                  <a:pt x="0" y="332667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7508891" y="5612469"/>
            <a:ext cx="293594" cy="772085"/>
          </a:xfrm>
          <a:custGeom>
            <a:avLst/>
            <a:gdLst/>
            <a:ahLst/>
            <a:cxnLst/>
            <a:rect l="l" t="t" r="r" b="b"/>
            <a:pathLst>
              <a:path w="332740" h="875029">
                <a:moveTo>
                  <a:pt x="0" y="0"/>
                </a:moveTo>
                <a:lnTo>
                  <a:pt x="332667" y="0"/>
                </a:lnTo>
                <a:lnTo>
                  <a:pt x="332667" y="874541"/>
                </a:lnTo>
                <a:lnTo>
                  <a:pt x="0" y="874541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7508891" y="5612469"/>
            <a:ext cx="293594" cy="772085"/>
          </a:xfrm>
          <a:custGeom>
            <a:avLst/>
            <a:gdLst/>
            <a:ahLst/>
            <a:cxnLst/>
            <a:rect l="l" t="t" r="r" b="b"/>
            <a:pathLst>
              <a:path w="332740" h="875029">
                <a:moveTo>
                  <a:pt x="0" y="0"/>
                </a:moveTo>
                <a:lnTo>
                  <a:pt x="332667" y="0"/>
                </a:lnTo>
                <a:lnTo>
                  <a:pt x="332667" y="874542"/>
                </a:lnTo>
                <a:lnTo>
                  <a:pt x="0" y="874542"/>
                </a:lnTo>
                <a:lnTo>
                  <a:pt x="0" y="0"/>
                </a:lnTo>
                <a:close/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7301827" y="5217832"/>
            <a:ext cx="1232647" cy="133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7745204" y="5500418"/>
            <a:ext cx="339538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247" dirty="0">
                <a:latin typeface="Calibri"/>
                <a:cs typeface="Calibri"/>
              </a:rPr>
              <a:t>A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23916" y="5270125"/>
            <a:ext cx="844176" cy="1004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7850915" y="5270125"/>
            <a:ext cx="903941" cy="1004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 txBox="1"/>
          <p:nvPr/>
        </p:nvSpPr>
        <p:spPr>
          <a:xfrm>
            <a:off x="8071082" y="5515331"/>
            <a:ext cx="338418" cy="380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71" b="1" spc="247" dirty="0">
                <a:latin typeface="Calibri"/>
                <a:cs typeface="Calibri"/>
              </a:rPr>
              <a:t>-</a:t>
            </a:r>
            <a:r>
              <a:rPr sz="2471" b="1" spc="251" dirty="0">
                <a:latin typeface="Calibri"/>
                <a:cs typeface="Calibri"/>
              </a:rPr>
              <a:t>T</a:t>
            </a:r>
            <a:endParaRPr sz="247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8062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8027" y="3692709"/>
            <a:ext cx="1155444" cy="1155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7406391" y="3466674"/>
            <a:ext cx="1557782" cy="48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619328" y="3290420"/>
            <a:ext cx="1206500" cy="131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333007" y="3554180"/>
            <a:ext cx="1687799" cy="525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3:</a:t>
            </a:r>
            <a:r>
              <a:rPr spc="-66" dirty="0"/>
              <a:t> </a:t>
            </a:r>
            <a:r>
              <a:rPr spc="-9" dirty="0"/>
              <a:t>Compress</a:t>
            </a:r>
          </a:p>
        </p:txBody>
      </p:sp>
      <p:sp>
        <p:nvSpPr>
          <p:cNvPr id="7" name="object 7"/>
          <p:cNvSpPr/>
          <p:nvPr/>
        </p:nvSpPr>
        <p:spPr>
          <a:xfrm>
            <a:off x="5287585" y="3304409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4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100428" y="2632501"/>
            <a:ext cx="1557782" cy="1557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3305063" y="3182096"/>
            <a:ext cx="1199029" cy="1318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3739182" y="3456580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Ĥ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7045" y="2913803"/>
            <a:ext cx="1687799" cy="1687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612317" y="1799222"/>
            <a:ext cx="6966137" cy="949138"/>
          </a:xfrm>
          <a:custGeom>
            <a:avLst/>
            <a:gdLst/>
            <a:ahLst/>
            <a:cxnLst/>
            <a:rect l="l" t="t" r="r" b="b"/>
            <a:pathLst>
              <a:path w="7894955" h="1075689">
                <a:moveTo>
                  <a:pt x="7715608" y="0"/>
                </a:moveTo>
                <a:lnTo>
                  <a:pt x="179213" y="0"/>
                </a:lnTo>
                <a:lnTo>
                  <a:pt x="131571" y="6401"/>
                </a:lnTo>
                <a:lnTo>
                  <a:pt x="88761" y="24468"/>
                </a:lnTo>
                <a:lnTo>
                  <a:pt x="52490" y="52490"/>
                </a:lnTo>
                <a:lnTo>
                  <a:pt x="24467" y="88761"/>
                </a:lnTo>
                <a:lnTo>
                  <a:pt x="6401" y="131571"/>
                </a:lnTo>
                <a:lnTo>
                  <a:pt x="0" y="179213"/>
                </a:lnTo>
                <a:lnTo>
                  <a:pt x="0" y="896034"/>
                </a:lnTo>
                <a:lnTo>
                  <a:pt x="6401" y="943676"/>
                </a:lnTo>
                <a:lnTo>
                  <a:pt x="24467" y="986486"/>
                </a:lnTo>
                <a:lnTo>
                  <a:pt x="52490" y="1022757"/>
                </a:lnTo>
                <a:lnTo>
                  <a:pt x="88761" y="1050779"/>
                </a:lnTo>
                <a:lnTo>
                  <a:pt x="131571" y="1068846"/>
                </a:lnTo>
                <a:lnTo>
                  <a:pt x="179213" y="1075248"/>
                </a:lnTo>
                <a:lnTo>
                  <a:pt x="7715608" y="1075248"/>
                </a:lnTo>
                <a:lnTo>
                  <a:pt x="7763250" y="1068846"/>
                </a:lnTo>
                <a:lnTo>
                  <a:pt x="7806060" y="1050779"/>
                </a:lnTo>
                <a:lnTo>
                  <a:pt x="7842331" y="1022757"/>
                </a:lnTo>
                <a:lnTo>
                  <a:pt x="7870353" y="986486"/>
                </a:lnTo>
                <a:lnTo>
                  <a:pt x="7888420" y="943676"/>
                </a:lnTo>
                <a:lnTo>
                  <a:pt x="7894822" y="896034"/>
                </a:lnTo>
                <a:lnTo>
                  <a:pt x="7894822" y="179213"/>
                </a:lnTo>
                <a:lnTo>
                  <a:pt x="7888420" y="131571"/>
                </a:lnTo>
                <a:lnTo>
                  <a:pt x="7870353" y="88761"/>
                </a:lnTo>
                <a:lnTo>
                  <a:pt x="7842331" y="52490"/>
                </a:lnTo>
                <a:lnTo>
                  <a:pt x="7806060" y="24468"/>
                </a:lnTo>
                <a:lnTo>
                  <a:pt x="7763250" y="6401"/>
                </a:lnTo>
                <a:lnTo>
                  <a:pt x="7715608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2733038" y="1853512"/>
            <a:ext cx="6666940" cy="801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29" algn="ctr"/>
            <a:r>
              <a:rPr sz="2603" b="1" dirty="0">
                <a:latin typeface="Calibri"/>
                <a:cs typeface="Calibri"/>
              </a:rPr>
              <a:t>Observation:</a:t>
            </a:r>
            <a:endParaRPr sz="2603">
              <a:latin typeface="Calibri"/>
              <a:cs typeface="Calibri"/>
            </a:endParaRPr>
          </a:p>
          <a:p>
            <a:pPr algn="ctr">
              <a:spcBef>
                <a:spcPts val="22"/>
              </a:spcBef>
            </a:pPr>
            <a:r>
              <a:rPr sz="2603" spc="-4" dirty="0">
                <a:latin typeface="Calibri"/>
                <a:cs typeface="Calibri"/>
              </a:rPr>
              <a:t>After </a:t>
            </a:r>
            <a:r>
              <a:rPr sz="2603" b="1" spc="9" dirty="0">
                <a:latin typeface="Calibri"/>
                <a:cs typeface="Calibri"/>
              </a:rPr>
              <a:t>q </a:t>
            </a:r>
            <a:r>
              <a:rPr sz="2603" spc="4" dirty="0">
                <a:latin typeface="Calibri"/>
                <a:cs typeface="Calibri"/>
              </a:rPr>
              <a:t>queries, </a:t>
            </a:r>
            <a:r>
              <a:rPr sz="2603" b="1" spc="44" dirty="0">
                <a:latin typeface="Calibri"/>
                <a:cs typeface="Calibri"/>
              </a:rPr>
              <a:t>Ĥ </a:t>
            </a:r>
            <a:r>
              <a:rPr sz="2603" dirty="0">
                <a:latin typeface="Calibri"/>
                <a:cs typeface="Calibri"/>
              </a:rPr>
              <a:t>is </a:t>
            </a:r>
            <a:r>
              <a:rPr sz="2603" spc="-9" dirty="0">
                <a:latin typeface="Calibri"/>
                <a:cs typeface="Calibri"/>
              </a:rPr>
              <a:t>non-zero </a:t>
            </a:r>
            <a:r>
              <a:rPr sz="2603" spc="4" dirty="0">
                <a:latin typeface="Calibri"/>
                <a:cs typeface="Calibri"/>
              </a:rPr>
              <a:t>on </a:t>
            </a:r>
            <a:r>
              <a:rPr sz="2603" spc="-9" dirty="0">
                <a:latin typeface="Calibri"/>
                <a:cs typeface="Calibri"/>
              </a:rPr>
              <a:t>at </a:t>
            </a:r>
            <a:r>
              <a:rPr sz="2603" spc="-4" dirty="0">
                <a:latin typeface="Calibri"/>
                <a:cs typeface="Calibri"/>
              </a:rPr>
              <a:t>most </a:t>
            </a:r>
            <a:r>
              <a:rPr sz="2603" b="1" spc="9" dirty="0">
                <a:latin typeface="Calibri"/>
                <a:cs typeface="Calibri"/>
              </a:rPr>
              <a:t>q</a:t>
            </a:r>
            <a:r>
              <a:rPr sz="2603" b="1" spc="22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points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71622" y="3264273"/>
            <a:ext cx="1023470" cy="1199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8046417" y="3479593"/>
            <a:ext cx="342340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-1796" dirty="0">
                <a:latin typeface="Calibri"/>
                <a:cs typeface="Calibri"/>
              </a:rPr>
              <a:t>^</a:t>
            </a:r>
            <a:r>
              <a:rPr sz="5559" b="1" spc="184" baseline="-9920" dirty="0">
                <a:latin typeface="Calibri"/>
                <a:cs typeface="Calibri"/>
              </a:rPr>
              <a:t>D</a:t>
            </a:r>
            <a:endParaRPr sz="5559" baseline="-992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39824" y="1362738"/>
            <a:ext cx="2736150" cy="28275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0607107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3:</a:t>
            </a:r>
            <a:r>
              <a:rPr spc="-66" dirty="0"/>
              <a:t> </a:t>
            </a:r>
            <a:r>
              <a:rPr spc="-9" dirty="0"/>
              <a:t>Compress</a:t>
            </a:r>
          </a:p>
        </p:txBody>
      </p:sp>
      <p:sp>
        <p:nvSpPr>
          <p:cNvPr id="3" name="object 3"/>
          <p:cNvSpPr/>
          <p:nvPr/>
        </p:nvSpPr>
        <p:spPr>
          <a:xfrm>
            <a:off x="6722461" y="1966609"/>
            <a:ext cx="500432" cy="3362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423271" y="1628020"/>
            <a:ext cx="4385982" cy="170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1545933">
              <a:lnSpc>
                <a:spcPts val="5347"/>
              </a:lnSpc>
              <a:tabLst>
                <a:tab pos="1524081" algn="l"/>
                <a:tab pos="1914067" algn="l"/>
              </a:tabLst>
            </a:pPr>
            <a:r>
              <a:rPr sz="2603" dirty="0">
                <a:latin typeface="Calibri"/>
                <a:cs typeface="Calibri"/>
              </a:rPr>
              <a:t>Initial </a:t>
            </a:r>
            <a:r>
              <a:rPr sz="2603" spc="-9" dirty="0">
                <a:latin typeface="Calibri"/>
                <a:cs typeface="Calibri"/>
              </a:rPr>
              <a:t>oracle </a:t>
            </a:r>
            <a:r>
              <a:rPr sz="2603" spc="-18" dirty="0">
                <a:latin typeface="Calibri"/>
                <a:cs typeface="Calibri"/>
              </a:rPr>
              <a:t>state: </a:t>
            </a:r>
            <a:r>
              <a:rPr sz="2603" b="1" spc="128" dirty="0">
                <a:latin typeface="Calibri"/>
                <a:cs typeface="Calibri"/>
              </a:rPr>
              <a:t>{}  </a:t>
            </a:r>
            <a:r>
              <a:rPr sz="2603" b="1" spc="185" dirty="0">
                <a:latin typeface="Calibri"/>
                <a:cs typeface="Calibri"/>
              </a:rPr>
              <a:t>Query(x,	</a:t>
            </a:r>
            <a:r>
              <a:rPr sz="2603" b="1" spc="40" dirty="0">
                <a:latin typeface="Calibri"/>
                <a:cs typeface="Calibri"/>
              </a:rPr>
              <a:t>y,	</a:t>
            </a:r>
            <a:r>
              <a:rPr sz="2603" b="1" spc="-278" dirty="0">
                <a:latin typeface="Calibri"/>
                <a:cs typeface="Calibri"/>
              </a:rPr>
              <a:t>D</a:t>
            </a:r>
            <a:r>
              <a:rPr sz="3905" b="1" spc="-416" baseline="9416" dirty="0">
                <a:latin typeface="Calibri"/>
                <a:cs typeface="Calibri"/>
              </a:rPr>
              <a:t>^</a:t>
            </a:r>
            <a:r>
              <a:rPr sz="2603" b="1" spc="-278" dirty="0">
                <a:latin typeface="Calibri"/>
                <a:cs typeface="Calibri"/>
              </a:rPr>
              <a:t>):</a:t>
            </a:r>
            <a:endParaRPr sz="2603" dirty="0">
              <a:latin typeface="Calibri"/>
              <a:cs typeface="Calibri"/>
            </a:endParaRPr>
          </a:p>
          <a:p>
            <a:pPr marL="86850">
              <a:lnSpc>
                <a:spcPts val="2656"/>
              </a:lnSpc>
              <a:tabLst>
                <a:tab pos="2570206" algn="l"/>
                <a:tab pos="2931055" algn="l"/>
                <a:tab pos="3245397" algn="l"/>
              </a:tabLst>
            </a:pPr>
            <a:r>
              <a:rPr sz="2603" spc="4" dirty="0">
                <a:latin typeface="Calibri"/>
                <a:cs typeface="Calibri"/>
              </a:rPr>
              <a:t>(1)</a:t>
            </a:r>
            <a:r>
              <a:rPr sz="2603" spc="22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If</a:t>
            </a:r>
            <a:r>
              <a:rPr sz="2603" spc="18" dirty="0">
                <a:latin typeface="Calibri"/>
                <a:cs typeface="Calibri"/>
              </a:rPr>
              <a:t> </a:t>
            </a:r>
            <a:r>
              <a:rPr sz="2515" spc="4" dirty="0">
                <a:latin typeface="MS Gothic"/>
                <a:cs typeface="MS Gothic"/>
              </a:rPr>
              <a:t>∄</a:t>
            </a:r>
            <a:r>
              <a:rPr sz="2603" b="1" spc="4" dirty="0">
                <a:latin typeface="Calibri"/>
                <a:cs typeface="Calibri"/>
              </a:rPr>
              <a:t>(x,y’)</a:t>
            </a:r>
            <a:r>
              <a:rPr sz="2515" spc="4" dirty="0">
                <a:latin typeface="MS Gothic"/>
                <a:cs typeface="MS Gothic"/>
              </a:rPr>
              <a:t>∈</a:t>
            </a:r>
            <a:r>
              <a:rPr sz="3905" b="1" spc="6" baseline="9416" dirty="0">
                <a:latin typeface="Calibri"/>
                <a:cs typeface="Calibri"/>
              </a:rPr>
              <a:t>^</a:t>
            </a:r>
            <a:r>
              <a:rPr sz="2603" b="1" spc="4" dirty="0">
                <a:latin typeface="Calibri"/>
                <a:cs typeface="Calibri"/>
              </a:rPr>
              <a:t>D:	</a:t>
            </a:r>
            <a:r>
              <a:rPr sz="3905" b="1" spc="-899" baseline="8474" dirty="0">
                <a:latin typeface="Calibri"/>
                <a:cs typeface="Calibri"/>
              </a:rPr>
              <a:t>^</a:t>
            </a:r>
            <a:r>
              <a:rPr sz="2603" b="1" spc="-600" dirty="0">
                <a:latin typeface="Calibri"/>
                <a:cs typeface="Calibri"/>
              </a:rPr>
              <a:t>D	</a:t>
            </a:r>
            <a:r>
              <a:rPr sz="2603" b="1" spc="93" dirty="0">
                <a:latin typeface="Calibri"/>
                <a:cs typeface="Calibri"/>
              </a:rPr>
              <a:t>=	</a:t>
            </a:r>
            <a:r>
              <a:rPr sz="2603" b="1" spc="-781" dirty="0">
                <a:latin typeface="Calibri"/>
                <a:cs typeface="Calibri"/>
              </a:rPr>
              <a:t>D</a:t>
            </a:r>
            <a:r>
              <a:rPr sz="3905" b="1" spc="-1171" baseline="9416" dirty="0">
                <a:latin typeface="Calibri"/>
                <a:cs typeface="Calibri"/>
              </a:rPr>
              <a:t>^</a:t>
            </a:r>
            <a:r>
              <a:rPr sz="3905" b="1" spc="-483" baseline="9416" dirty="0">
                <a:latin typeface="Calibri"/>
                <a:cs typeface="Calibri"/>
              </a:rPr>
              <a:t> </a:t>
            </a:r>
            <a:r>
              <a:rPr sz="2603" b="1" spc="172" dirty="0">
                <a:latin typeface="Calibri"/>
                <a:cs typeface="Calibri"/>
              </a:rPr>
              <a:t>+(x,0)</a:t>
            </a:r>
            <a:endParaRPr sz="260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8" y="3722990"/>
            <a:ext cx="3681693" cy="801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4" dirty="0">
                <a:latin typeface="Calibri"/>
                <a:cs typeface="Calibri"/>
              </a:rPr>
              <a:t>(2) </a:t>
            </a:r>
            <a:r>
              <a:rPr sz="2603" spc="-4" dirty="0">
                <a:latin typeface="Calibri"/>
                <a:cs typeface="Calibri"/>
              </a:rPr>
              <a:t>Replace</a:t>
            </a:r>
            <a:r>
              <a:rPr sz="2603" spc="-44" dirty="0">
                <a:latin typeface="Calibri"/>
                <a:cs typeface="Calibri"/>
              </a:rPr>
              <a:t> </a:t>
            </a:r>
            <a:r>
              <a:rPr sz="2603" b="1" spc="-13" dirty="0">
                <a:latin typeface="Calibri"/>
                <a:cs typeface="Calibri"/>
              </a:rPr>
              <a:t>(x,y’)</a:t>
            </a:r>
            <a:r>
              <a:rPr sz="2515" spc="-13" dirty="0">
                <a:latin typeface="MS Gothic"/>
                <a:cs typeface="MS Gothic"/>
              </a:rPr>
              <a:t>∈</a:t>
            </a:r>
            <a:r>
              <a:rPr sz="3905" b="1" spc="-19" baseline="8474" dirty="0">
                <a:latin typeface="Calibri"/>
                <a:cs typeface="Calibri"/>
              </a:rPr>
              <a:t>^</a:t>
            </a:r>
            <a:r>
              <a:rPr sz="2603" b="1" spc="-13" dirty="0">
                <a:latin typeface="Calibri"/>
                <a:cs typeface="Calibri"/>
              </a:rPr>
              <a:t>D</a:t>
            </a:r>
            <a:endParaRPr sz="2603">
              <a:latin typeface="Calibri"/>
              <a:cs typeface="Calibri"/>
            </a:endParaRPr>
          </a:p>
          <a:p>
            <a:pPr marL="1828897">
              <a:spcBef>
                <a:spcPts val="22"/>
              </a:spcBef>
            </a:pPr>
            <a:r>
              <a:rPr sz="2603" spc="4" dirty="0">
                <a:latin typeface="Calibri"/>
                <a:cs typeface="Calibri"/>
              </a:rPr>
              <a:t>with</a:t>
            </a:r>
            <a:r>
              <a:rPr sz="2603" spc="-66" dirty="0">
                <a:latin typeface="Calibri"/>
                <a:cs typeface="Calibri"/>
              </a:rPr>
              <a:t> </a:t>
            </a:r>
            <a:r>
              <a:rPr sz="2603" b="1" spc="159" dirty="0">
                <a:latin typeface="Calibri"/>
                <a:cs typeface="Calibri"/>
              </a:rPr>
              <a:t>(x,y’</a:t>
            </a:r>
            <a:r>
              <a:rPr sz="2515" spc="159" dirty="0">
                <a:latin typeface="MS Gothic"/>
                <a:cs typeface="MS Gothic"/>
              </a:rPr>
              <a:t>⊕</a:t>
            </a:r>
            <a:r>
              <a:rPr sz="2603" b="1" spc="159" dirty="0">
                <a:latin typeface="Calibri"/>
                <a:cs typeface="Calibri"/>
              </a:rPr>
              <a:t>y)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8" y="4922025"/>
            <a:ext cx="3471582" cy="400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4" dirty="0">
                <a:latin typeface="Calibri"/>
                <a:cs typeface="Calibri"/>
              </a:rPr>
              <a:t>(3) </a:t>
            </a:r>
            <a:r>
              <a:rPr sz="2603" spc="-4" dirty="0">
                <a:latin typeface="Calibri"/>
                <a:cs typeface="Calibri"/>
              </a:rPr>
              <a:t>If </a:t>
            </a:r>
            <a:r>
              <a:rPr sz="2603" b="1" spc="-22" dirty="0">
                <a:latin typeface="Calibri"/>
                <a:cs typeface="Calibri"/>
              </a:rPr>
              <a:t>(x,0)</a:t>
            </a:r>
            <a:r>
              <a:rPr sz="2515" spc="-22" dirty="0">
                <a:latin typeface="MS Gothic"/>
                <a:cs typeface="MS Gothic"/>
              </a:rPr>
              <a:t>∈</a:t>
            </a:r>
            <a:r>
              <a:rPr sz="3905" b="1" spc="-33" baseline="9416" dirty="0">
                <a:latin typeface="Calibri"/>
                <a:cs typeface="Calibri"/>
              </a:rPr>
              <a:t>^</a:t>
            </a:r>
            <a:r>
              <a:rPr sz="2603" b="1" spc="-22" dirty="0">
                <a:latin typeface="Calibri"/>
                <a:cs typeface="Calibri"/>
              </a:rPr>
              <a:t>D: </a:t>
            </a:r>
            <a:r>
              <a:rPr sz="2603" spc="-9" dirty="0">
                <a:latin typeface="Calibri"/>
                <a:cs typeface="Calibri"/>
              </a:rPr>
              <a:t>remove</a:t>
            </a:r>
            <a:r>
              <a:rPr sz="2603" spc="26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it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06391" y="3466674"/>
            <a:ext cx="1557782" cy="484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619328" y="3290420"/>
            <a:ext cx="1206500" cy="131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333007" y="3554180"/>
            <a:ext cx="1687799" cy="525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671622" y="3264273"/>
            <a:ext cx="1023470" cy="1199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8046417" y="3479593"/>
            <a:ext cx="342340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-1796" dirty="0">
                <a:latin typeface="Calibri"/>
                <a:cs typeface="Calibri"/>
              </a:rPr>
              <a:t>^</a:t>
            </a:r>
            <a:r>
              <a:rPr sz="5559" b="1" spc="184" baseline="-9920" dirty="0">
                <a:latin typeface="Calibri"/>
                <a:cs typeface="Calibri"/>
              </a:rPr>
              <a:t>D</a:t>
            </a:r>
            <a:endParaRPr sz="5559" baseline="-992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0067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4: </a:t>
            </a:r>
            <a:r>
              <a:rPr spc="-22" dirty="0"/>
              <a:t>Revert </a:t>
            </a:r>
            <a:r>
              <a:rPr spc="-4" dirty="0"/>
              <a:t>back </a:t>
            </a:r>
            <a:r>
              <a:rPr spc="-13" dirty="0"/>
              <a:t>to </a:t>
            </a:r>
            <a:r>
              <a:rPr spc="-9" dirty="0"/>
              <a:t>Primal</a:t>
            </a:r>
            <a:r>
              <a:rPr spc="22" dirty="0"/>
              <a:t> </a:t>
            </a:r>
            <a:r>
              <a:rPr spc="-4" dirty="0"/>
              <a:t>Domain</a:t>
            </a:r>
          </a:p>
        </p:txBody>
      </p:sp>
      <p:sp>
        <p:nvSpPr>
          <p:cNvPr id="3" name="object 3"/>
          <p:cNvSpPr/>
          <p:nvPr/>
        </p:nvSpPr>
        <p:spPr>
          <a:xfrm>
            <a:off x="5287585" y="3304409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513731" y="0"/>
                </a:moveTo>
                <a:lnTo>
                  <a:pt x="0" y="513732"/>
                </a:lnTo>
                <a:lnTo>
                  <a:pt x="513731" y="1027466"/>
                </a:lnTo>
                <a:lnTo>
                  <a:pt x="513731" y="770600"/>
                </a:lnTo>
                <a:lnTo>
                  <a:pt x="1474014" y="770600"/>
                </a:lnTo>
                <a:lnTo>
                  <a:pt x="1474014" y="256866"/>
                </a:lnTo>
                <a:lnTo>
                  <a:pt x="513731" y="256866"/>
                </a:lnTo>
                <a:lnTo>
                  <a:pt x="513731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406391" y="3466674"/>
            <a:ext cx="1557782" cy="484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619328" y="3290420"/>
            <a:ext cx="1206500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333007" y="3554180"/>
            <a:ext cx="1687799" cy="525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671622" y="3264273"/>
            <a:ext cx="1023470" cy="1199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8046417" y="3479593"/>
            <a:ext cx="342340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-1796" dirty="0">
                <a:latin typeface="Calibri"/>
                <a:cs typeface="Calibri"/>
              </a:rPr>
              <a:t>^</a:t>
            </a:r>
            <a:r>
              <a:rPr sz="5559" b="1" spc="184" baseline="-9920" dirty="0">
                <a:latin typeface="Calibri"/>
                <a:cs typeface="Calibri"/>
              </a:rPr>
              <a:t>D</a:t>
            </a:r>
            <a:endParaRPr sz="5559" baseline="-992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38214" y="3644859"/>
            <a:ext cx="1557783" cy="484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036122" y="3223186"/>
            <a:ext cx="1206500" cy="13148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3470144" y="3495223"/>
            <a:ext cx="335056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124" dirty="0">
                <a:latin typeface="Calibri"/>
                <a:cs typeface="Calibri"/>
              </a:rPr>
              <a:t>D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81580" y="3516909"/>
            <a:ext cx="1687799" cy="525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7036237" y="2564969"/>
            <a:ext cx="1419040" cy="24456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455277" y="2564969"/>
            <a:ext cx="1920697" cy="1419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036237" y="2564970"/>
            <a:ext cx="3339737" cy="38647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036237" y="5010647"/>
            <a:ext cx="2445678" cy="14190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9481916" y="3984009"/>
            <a:ext cx="894057" cy="24456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3651303" y="1946285"/>
            <a:ext cx="2679446" cy="11353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3846349" y="2147058"/>
            <a:ext cx="2458027" cy="10444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4055525" y="2362334"/>
            <a:ext cx="2221720" cy="9473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4278159" y="2592128"/>
            <a:ext cx="1944464" cy="833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30345838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895" y="1940765"/>
            <a:ext cx="2116694" cy="349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6202999" y="2467953"/>
            <a:ext cx="0" cy="2596963"/>
          </a:xfrm>
          <a:custGeom>
            <a:avLst/>
            <a:gdLst/>
            <a:ahLst/>
            <a:cxnLst/>
            <a:rect l="l" t="t" r="r" b="b"/>
            <a:pathLst>
              <a:path h="2943225">
                <a:moveTo>
                  <a:pt x="0" y="0"/>
                </a:moveTo>
                <a:lnTo>
                  <a:pt x="0" y="2943182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5311577" y="3438233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311577" y="3980449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311577" y="4522663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305632" y="2248273"/>
            <a:ext cx="1933314" cy="94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5288505" y="2745068"/>
            <a:ext cx="832970" cy="956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5583592" y="2995331"/>
            <a:ext cx="564029" cy="683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6252210" y="2745068"/>
            <a:ext cx="825499" cy="956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6539827" y="2995331"/>
            <a:ext cx="567764" cy="683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5428712" y="2495840"/>
            <a:ext cx="1725145" cy="878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851692" algn="l"/>
              </a:tabLst>
            </a:pPr>
            <a:r>
              <a:rPr sz="2206" b="1" spc="4" dirty="0">
                <a:latin typeface="Calibri"/>
                <a:cs typeface="Calibri"/>
              </a:rPr>
              <a:t>I</a:t>
            </a:r>
            <a:r>
              <a:rPr sz="2206" b="1" spc="18" dirty="0">
                <a:latin typeface="Calibri"/>
                <a:cs typeface="Calibri"/>
              </a:rPr>
              <a:t>npu</a:t>
            </a:r>
            <a:r>
              <a:rPr sz="2206" b="1" spc="9" dirty="0">
                <a:latin typeface="Calibri"/>
                <a:cs typeface="Calibri"/>
              </a:rPr>
              <a:t>t</a:t>
            </a:r>
            <a:r>
              <a:rPr sz="2206" b="1" dirty="0">
                <a:latin typeface="Calibri"/>
                <a:cs typeface="Calibri"/>
              </a:rPr>
              <a:t>	</a:t>
            </a:r>
            <a:r>
              <a:rPr sz="2206" b="1" spc="18" dirty="0">
                <a:latin typeface="Calibri"/>
                <a:cs typeface="Calibri"/>
              </a:rPr>
              <a:t>Outpu</a:t>
            </a:r>
            <a:r>
              <a:rPr sz="2206" b="1" spc="9" dirty="0">
                <a:latin typeface="Calibri"/>
                <a:cs typeface="Calibri"/>
              </a:rPr>
              <a:t>t</a:t>
            </a:r>
            <a:endParaRPr sz="2206">
              <a:latin typeface="Calibri"/>
              <a:cs typeface="Calibri"/>
            </a:endParaRPr>
          </a:p>
          <a:p>
            <a:pPr marR="104220" algn="ctr">
              <a:spcBef>
                <a:spcPts val="635"/>
              </a:spcBef>
              <a:tabLst>
                <a:tab pos="964318" algn="l"/>
              </a:tabLst>
            </a:pPr>
            <a:r>
              <a:rPr sz="3000" b="1" spc="84" dirty="0">
                <a:latin typeface="Calibri"/>
                <a:cs typeface="Calibri"/>
              </a:rPr>
              <a:t>x</a:t>
            </a:r>
            <a:r>
              <a:rPr sz="2978" b="1" spc="125" baseline="-19753" dirty="0">
                <a:latin typeface="Calibri"/>
                <a:cs typeface="Calibri"/>
              </a:rPr>
              <a:t>1	</a:t>
            </a:r>
            <a:r>
              <a:rPr sz="3000" b="1" spc="35" dirty="0">
                <a:latin typeface="Calibri"/>
                <a:cs typeface="Calibri"/>
              </a:rPr>
              <a:t>y</a:t>
            </a:r>
            <a:r>
              <a:rPr sz="2978" b="1" spc="53" baseline="-19753" dirty="0">
                <a:latin typeface="Calibri"/>
                <a:cs typeface="Calibri"/>
              </a:rPr>
              <a:t>1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62357" y="3290419"/>
            <a:ext cx="83297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5557445" y="3536950"/>
            <a:ext cx="616324" cy="687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6226063" y="3290419"/>
            <a:ext cx="825499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6517415" y="3536950"/>
            <a:ext cx="612588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5557911" y="3454905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62357" y="3832039"/>
            <a:ext cx="83297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5557445" y="4078567"/>
            <a:ext cx="616324" cy="687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6226063" y="3832039"/>
            <a:ext cx="825499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6517415" y="4078567"/>
            <a:ext cx="612588" cy="6872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5557911" y="3997120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62357" y="4373655"/>
            <a:ext cx="83297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5557445" y="4620185"/>
            <a:ext cx="616324" cy="687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6226063" y="4373655"/>
            <a:ext cx="825499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6517415" y="4620185"/>
            <a:ext cx="612588" cy="6872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5557911" y="4539335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Step </a:t>
            </a:r>
            <a:r>
              <a:rPr dirty="0"/>
              <a:t>4: </a:t>
            </a:r>
            <a:r>
              <a:rPr spc="-22" dirty="0"/>
              <a:t>Revert </a:t>
            </a:r>
            <a:r>
              <a:rPr spc="-4" dirty="0"/>
              <a:t>back </a:t>
            </a:r>
            <a:r>
              <a:rPr spc="-13" dirty="0"/>
              <a:t>to </a:t>
            </a:r>
            <a:r>
              <a:rPr spc="-9" dirty="0"/>
              <a:t>Primal</a:t>
            </a:r>
            <a:r>
              <a:rPr spc="22" dirty="0"/>
              <a:t> </a:t>
            </a:r>
            <a:r>
              <a:rPr spc="-4" dirty="0"/>
              <a:t>Domain</a:t>
            </a:r>
          </a:p>
        </p:txBody>
      </p:sp>
      <p:sp>
        <p:nvSpPr>
          <p:cNvPr id="29" name="object 29"/>
          <p:cNvSpPr/>
          <p:nvPr/>
        </p:nvSpPr>
        <p:spPr>
          <a:xfrm>
            <a:off x="4633324" y="2032724"/>
            <a:ext cx="1522229" cy="36799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2362646" y="5729311"/>
            <a:ext cx="3339913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dirty="0">
                <a:latin typeface="Calibri"/>
                <a:cs typeface="Calibri"/>
              </a:rPr>
              <a:t>Points </a:t>
            </a:r>
            <a:r>
              <a:rPr sz="2206" spc="9" dirty="0">
                <a:latin typeface="Calibri"/>
                <a:cs typeface="Calibri"/>
              </a:rPr>
              <a:t>adversary </a:t>
            </a:r>
            <a:r>
              <a:rPr sz="2206" spc="4" dirty="0">
                <a:latin typeface="Calibri"/>
                <a:cs typeface="Calibri"/>
              </a:rPr>
              <a:t>cares</a:t>
            </a:r>
            <a:r>
              <a:rPr sz="2206" spc="-26" dirty="0">
                <a:latin typeface="Calibri"/>
                <a:cs typeface="Calibri"/>
              </a:rPr>
              <a:t> </a:t>
            </a:r>
            <a:r>
              <a:rPr sz="2206" spc="13" dirty="0">
                <a:latin typeface="Calibri"/>
                <a:cs typeface="Calibri"/>
              </a:rPr>
              <a:t>about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34175" y="2272993"/>
            <a:ext cx="1064905" cy="33775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7234503" y="5653217"/>
            <a:ext cx="2829485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spc="13" dirty="0">
                <a:latin typeface="Calibri"/>
                <a:cs typeface="Calibri"/>
              </a:rPr>
              <a:t>≈Corresponding</a:t>
            </a:r>
            <a:r>
              <a:rPr sz="2206" spc="-57" dirty="0">
                <a:latin typeface="Calibri"/>
                <a:cs typeface="Calibri"/>
              </a:rPr>
              <a:t> </a:t>
            </a:r>
            <a:r>
              <a:rPr sz="2206" spc="13" dirty="0">
                <a:latin typeface="Calibri"/>
                <a:cs typeface="Calibri"/>
              </a:rPr>
              <a:t>outputs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38214" y="3644859"/>
            <a:ext cx="1557783" cy="4845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3036122" y="3223186"/>
            <a:ext cx="1206500" cy="13148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 txBox="1"/>
          <p:nvPr/>
        </p:nvSpPr>
        <p:spPr>
          <a:xfrm>
            <a:off x="3470144" y="3495223"/>
            <a:ext cx="335056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124" dirty="0">
                <a:latin typeface="Calibri"/>
                <a:cs typeface="Calibri"/>
              </a:rPr>
              <a:t>D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81580" y="3516909"/>
            <a:ext cx="1687799" cy="5250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7347293" y="3206116"/>
            <a:ext cx="2918011" cy="1362075"/>
          </a:xfrm>
          <a:custGeom>
            <a:avLst/>
            <a:gdLst/>
            <a:ahLst/>
            <a:cxnLst/>
            <a:rect l="l" t="t" r="r" b="b"/>
            <a:pathLst>
              <a:path w="3307079" h="1543685">
                <a:moveTo>
                  <a:pt x="3049591" y="0"/>
                </a:moveTo>
                <a:lnTo>
                  <a:pt x="257285" y="0"/>
                </a:lnTo>
                <a:lnTo>
                  <a:pt x="211038" y="4145"/>
                </a:lnTo>
                <a:lnTo>
                  <a:pt x="167510" y="16096"/>
                </a:lnTo>
                <a:lnTo>
                  <a:pt x="127428" y="35126"/>
                </a:lnTo>
                <a:lnTo>
                  <a:pt x="91519" y="60510"/>
                </a:lnTo>
                <a:lnTo>
                  <a:pt x="60510" y="91519"/>
                </a:lnTo>
                <a:lnTo>
                  <a:pt x="35126" y="127428"/>
                </a:lnTo>
                <a:lnTo>
                  <a:pt x="16096" y="167510"/>
                </a:lnTo>
                <a:lnTo>
                  <a:pt x="4145" y="211038"/>
                </a:lnTo>
                <a:lnTo>
                  <a:pt x="0" y="257285"/>
                </a:lnTo>
                <a:lnTo>
                  <a:pt x="0" y="1286400"/>
                </a:lnTo>
                <a:lnTo>
                  <a:pt x="4145" y="1332647"/>
                </a:lnTo>
                <a:lnTo>
                  <a:pt x="16096" y="1376175"/>
                </a:lnTo>
                <a:lnTo>
                  <a:pt x="35126" y="1416256"/>
                </a:lnTo>
                <a:lnTo>
                  <a:pt x="60510" y="1452165"/>
                </a:lnTo>
                <a:lnTo>
                  <a:pt x="91519" y="1483174"/>
                </a:lnTo>
                <a:lnTo>
                  <a:pt x="127428" y="1508558"/>
                </a:lnTo>
                <a:lnTo>
                  <a:pt x="167510" y="1527588"/>
                </a:lnTo>
                <a:lnTo>
                  <a:pt x="211038" y="1539539"/>
                </a:lnTo>
                <a:lnTo>
                  <a:pt x="257285" y="1543685"/>
                </a:lnTo>
                <a:lnTo>
                  <a:pt x="3049591" y="1543685"/>
                </a:lnTo>
                <a:lnTo>
                  <a:pt x="3095838" y="1539539"/>
                </a:lnTo>
                <a:lnTo>
                  <a:pt x="3139366" y="1527588"/>
                </a:lnTo>
                <a:lnTo>
                  <a:pt x="3179447" y="1508558"/>
                </a:lnTo>
                <a:lnTo>
                  <a:pt x="3215356" y="1483174"/>
                </a:lnTo>
                <a:lnTo>
                  <a:pt x="3246365" y="1452165"/>
                </a:lnTo>
                <a:lnTo>
                  <a:pt x="3271748" y="1416256"/>
                </a:lnTo>
                <a:lnTo>
                  <a:pt x="3290779" y="1376175"/>
                </a:lnTo>
                <a:lnTo>
                  <a:pt x="3302730" y="1332647"/>
                </a:lnTo>
                <a:lnTo>
                  <a:pt x="3306875" y="1286400"/>
                </a:lnTo>
                <a:lnTo>
                  <a:pt x="3306875" y="257285"/>
                </a:lnTo>
                <a:lnTo>
                  <a:pt x="3302730" y="211038"/>
                </a:lnTo>
                <a:lnTo>
                  <a:pt x="3290779" y="167510"/>
                </a:lnTo>
                <a:lnTo>
                  <a:pt x="3271748" y="127428"/>
                </a:lnTo>
                <a:lnTo>
                  <a:pt x="3246365" y="91519"/>
                </a:lnTo>
                <a:lnTo>
                  <a:pt x="3215356" y="60510"/>
                </a:lnTo>
                <a:lnTo>
                  <a:pt x="3179447" y="35126"/>
                </a:lnTo>
                <a:lnTo>
                  <a:pt x="3139366" y="16096"/>
                </a:lnTo>
                <a:lnTo>
                  <a:pt x="3095838" y="4145"/>
                </a:lnTo>
                <a:lnTo>
                  <a:pt x="304959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 txBox="1"/>
          <p:nvPr/>
        </p:nvSpPr>
        <p:spPr>
          <a:xfrm>
            <a:off x="7488192" y="3264133"/>
            <a:ext cx="2558303" cy="1213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just">
              <a:lnSpc>
                <a:spcPct val="100800"/>
              </a:lnSpc>
            </a:pPr>
            <a:r>
              <a:rPr sz="2603" spc="-4" dirty="0">
                <a:latin typeface="Calibri"/>
                <a:cs typeface="Calibri"/>
              </a:rPr>
              <a:t>Roughly</a:t>
            </a:r>
            <a:r>
              <a:rPr sz="2603" spc="-53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analogous  </a:t>
            </a:r>
            <a:r>
              <a:rPr sz="2603" spc="-9" dirty="0">
                <a:latin typeface="Calibri"/>
                <a:cs typeface="Calibri"/>
              </a:rPr>
              <a:t>to </a:t>
            </a:r>
            <a:r>
              <a:rPr sz="2603" dirty="0">
                <a:latin typeface="Calibri"/>
                <a:cs typeface="Calibri"/>
              </a:rPr>
              <a:t>classical </a:t>
            </a:r>
            <a:r>
              <a:rPr sz="2603" spc="4" dirty="0">
                <a:latin typeface="Calibri"/>
                <a:cs typeface="Calibri"/>
              </a:rPr>
              <a:t>on-the-  </a:t>
            </a:r>
            <a:r>
              <a:rPr sz="2603" dirty="0">
                <a:latin typeface="Calibri"/>
                <a:cs typeface="Calibri"/>
              </a:rPr>
              <a:t>fly</a:t>
            </a:r>
            <a:r>
              <a:rPr sz="2603" spc="-57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simulation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64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the Quantum Random Oracle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can view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lang="en-US" dirty="0" smtClean="0"/>
                  <a:t> as a string of length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World 1 (</a:t>
                </a:r>
                <a:r>
                  <a:rPr lang="en-US" dirty="0" err="1" smtClean="0"/>
                  <a:t>StO</a:t>
                </a:r>
                <a:r>
                  <a:rPr lang="en-US" dirty="0" smtClean="0"/>
                  <a:t>’): Pick random function H and run algorithm with initial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World 2 (</a:t>
                </a:r>
                <a:r>
                  <a:rPr lang="en-US" dirty="0" err="1" smtClean="0"/>
                  <a:t>StO</a:t>
                </a:r>
                <a:r>
                  <a:rPr lang="en-US" dirty="0" smtClean="0"/>
                  <a:t>): </a:t>
                </a:r>
                <a:r>
                  <a:rPr lang="en-US" dirty="0"/>
                  <a:t>run algorithm with initial state </a:t>
                </a:r>
                <a:r>
                  <a:rPr lang="en-US" dirty="0" smtClean="0"/>
                  <a:t>(uniform superposition of all oracles)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⨂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𝝀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〉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82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552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9" dirty="0"/>
              <a:t>Compressed</a:t>
            </a:r>
            <a:r>
              <a:rPr spc="-66" dirty="0"/>
              <a:t> </a:t>
            </a:r>
            <a:r>
              <a:rPr spc="-13" dirty="0"/>
              <a:t>Oracles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6" y="1947810"/>
            <a:ext cx="6342529" cy="81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79"/>
              </a:spcBef>
              <a:buFont typeface="Arial"/>
              <a:buChar char="•"/>
              <a:tabLst>
                <a:tab pos="172019" algn="l"/>
                <a:tab pos="5998828" algn="l"/>
              </a:tabLst>
            </a:pPr>
            <a:r>
              <a:rPr sz="2603" spc="-40" dirty="0">
                <a:latin typeface="Calibri"/>
                <a:cs typeface="Calibri"/>
              </a:rPr>
              <a:t>K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w</a:t>
            </a:r>
            <a:r>
              <a:rPr sz="2603" spc="4" dirty="0">
                <a:latin typeface="Calibri"/>
                <a:cs typeface="Calibri"/>
              </a:rPr>
              <a:t> 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d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44" dirty="0">
                <a:latin typeface="Calibri"/>
                <a:cs typeface="Calibri"/>
              </a:rPr>
              <a:t>r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13" dirty="0">
                <a:latin typeface="Calibri"/>
                <a:cs typeface="Calibri"/>
              </a:rPr>
              <a:t>r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31" dirty="0">
                <a:latin typeface="Calibri"/>
                <a:cs typeface="Calibri"/>
              </a:rPr>
              <a:t>r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t?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677" y="3150581"/>
            <a:ext cx="4768663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5353" y="3150581"/>
            <a:ext cx="35522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3058"/>
              </a:lnSpc>
            </a:pP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0450" y="4194757"/>
            <a:ext cx="4796118" cy="0"/>
          </a:xfrm>
          <a:custGeom>
            <a:avLst/>
            <a:gdLst/>
            <a:ahLst/>
            <a:cxnLst/>
            <a:rect l="l" t="t" r="r" b="b"/>
            <a:pathLst>
              <a:path w="5435600">
                <a:moveTo>
                  <a:pt x="5435198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2477676" y="3949942"/>
            <a:ext cx="7448550" cy="120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  <a:tab pos="6074472" algn="l"/>
              </a:tabLst>
            </a:pPr>
            <a:r>
              <a:rPr sz="2603" dirty="0">
                <a:latin typeface="Calibri"/>
                <a:cs typeface="Calibri"/>
              </a:rPr>
              <a:t>(Adaptively) </a:t>
            </a:r>
            <a:r>
              <a:rPr sz="2603" spc="-9" dirty="0">
                <a:latin typeface="Calibri"/>
                <a:cs typeface="Calibri"/>
              </a:rPr>
              <a:t>program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the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	</a:t>
            </a: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  <a:p>
            <a:pPr marL="1501668">
              <a:spcBef>
                <a:spcPts val="49"/>
              </a:spcBef>
            </a:pPr>
            <a:r>
              <a:rPr sz="1677" spc="-9" dirty="0">
                <a:latin typeface="Calibri"/>
                <a:cs typeface="Calibri"/>
              </a:rPr>
              <a:t>Fixed </a:t>
            </a:r>
            <a:r>
              <a:rPr sz="1677" dirty="0">
                <a:latin typeface="Calibri"/>
                <a:cs typeface="Calibri"/>
              </a:rPr>
              <a:t>by [Don-Fehr-Majenz-Schaffner’19,Liu-</a:t>
            </a:r>
            <a:r>
              <a:rPr sz="1677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677" dirty="0">
                <a:latin typeface="Calibri"/>
                <a:cs typeface="Calibri"/>
              </a:rPr>
              <a:t>’19], </a:t>
            </a:r>
            <a:r>
              <a:rPr sz="1677" spc="-9" dirty="0">
                <a:latin typeface="Calibri"/>
                <a:cs typeface="Calibri"/>
              </a:rPr>
              <a:t>later </a:t>
            </a:r>
            <a:r>
              <a:rPr sz="1677" dirty="0">
                <a:latin typeface="Calibri"/>
                <a:cs typeface="Calibri"/>
              </a:rPr>
              <a:t>this</a:t>
            </a:r>
            <a:r>
              <a:rPr sz="1677" spc="49" dirty="0">
                <a:latin typeface="Calibri"/>
                <a:cs typeface="Calibri"/>
              </a:rPr>
              <a:t> </a:t>
            </a:r>
            <a:r>
              <a:rPr sz="1677" dirty="0">
                <a:latin typeface="Calibri"/>
                <a:cs typeface="Calibri"/>
              </a:rPr>
              <a:t>session!</a:t>
            </a:r>
            <a:endParaRPr sz="1677">
              <a:latin typeface="Calibri"/>
              <a:cs typeface="Calibri"/>
            </a:endParaRPr>
          </a:p>
          <a:p>
            <a:pPr marL="171459" indent="-160253">
              <a:spcBef>
                <a:spcPts val="1107"/>
              </a:spcBef>
              <a:buFont typeface="Arial"/>
              <a:buChar char="•"/>
              <a:tabLst>
                <a:tab pos="172019" algn="l"/>
              </a:tabLst>
            </a:pPr>
            <a:r>
              <a:rPr sz="2603" spc="-18" dirty="0">
                <a:latin typeface="Calibri"/>
                <a:cs typeface="Calibri"/>
              </a:rPr>
              <a:t>Easy </a:t>
            </a:r>
            <a:r>
              <a:rPr sz="2603" dirty="0">
                <a:latin typeface="Calibri"/>
                <a:cs typeface="Calibri"/>
              </a:rPr>
              <a:t>analysis of </a:t>
            </a:r>
            <a:r>
              <a:rPr sz="2603" spc="4" dirty="0">
                <a:latin typeface="Calibri"/>
                <a:cs typeface="Calibri"/>
              </a:rPr>
              <a:t>bad </a:t>
            </a:r>
            <a:r>
              <a:rPr sz="2603" spc="-9" dirty="0">
                <a:latin typeface="Calibri"/>
                <a:cs typeface="Calibri"/>
              </a:rPr>
              <a:t>events </a:t>
            </a:r>
            <a:r>
              <a:rPr sz="2603" spc="9" dirty="0">
                <a:latin typeface="Calibri"/>
                <a:cs typeface="Calibri"/>
              </a:rPr>
              <a:t>(e.g.</a:t>
            </a:r>
            <a:r>
              <a:rPr sz="2603" spc="66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collisions)?</a:t>
            </a:r>
            <a:r>
              <a:rPr sz="260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77809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22" dirty="0"/>
              <a:t>So, </a:t>
            </a:r>
            <a:r>
              <a:rPr spc="-13" dirty="0"/>
              <a:t>what </a:t>
            </a:r>
            <a:r>
              <a:rPr spc="-9" dirty="0"/>
              <a:t>happened?</a:t>
            </a:r>
          </a:p>
        </p:txBody>
      </p:sp>
      <p:sp>
        <p:nvSpPr>
          <p:cNvPr id="3" name="object 3"/>
          <p:cNvSpPr/>
          <p:nvPr/>
        </p:nvSpPr>
        <p:spPr>
          <a:xfrm>
            <a:off x="2297781" y="2366978"/>
            <a:ext cx="7595347" cy="838759"/>
          </a:xfrm>
          <a:custGeom>
            <a:avLst/>
            <a:gdLst/>
            <a:ahLst/>
            <a:cxnLst/>
            <a:rect l="l" t="t" r="r" b="b"/>
            <a:pathLst>
              <a:path w="8608060" h="950595">
                <a:moveTo>
                  <a:pt x="8449347" y="0"/>
                </a:moveTo>
                <a:lnTo>
                  <a:pt x="158420" y="0"/>
                </a:lnTo>
                <a:lnTo>
                  <a:pt x="108347" y="8076"/>
                </a:lnTo>
                <a:lnTo>
                  <a:pt x="64859" y="30565"/>
                </a:lnTo>
                <a:lnTo>
                  <a:pt x="30566" y="64859"/>
                </a:lnTo>
                <a:lnTo>
                  <a:pt x="8076" y="108346"/>
                </a:lnTo>
                <a:lnTo>
                  <a:pt x="0" y="158419"/>
                </a:lnTo>
                <a:lnTo>
                  <a:pt x="0" y="792076"/>
                </a:lnTo>
                <a:lnTo>
                  <a:pt x="8076" y="842149"/>
                </a:lnTo>
                <a:lnTo>
                  <a:pt x="30566" y="885637"/>
                </a:lnTo>
                <a:lnTo>
                  <a:pt x="64859" y="919930"/>
                </a:lnTo>
                <a:lnTo>
                  <a:pt x="108347" y="942420"/>
                </a:lnTo>
                <a:lnTo>
                  <a:pt x="158420" y="950497"/>
                </a:lnTo>
                <a:lnTo>
                  <a:pt x="8449347" y="950497"/>
                </a:lnTo>
                <a:lnTo>
                  <a:pt x="8499420" y="942420"/>
                </a:lnTo>
                <a:lnTo>
                  <a:pt x="8542908" y="919930"/>
                </a:lnTo>
                <a:lnTo>
                  <a:pt x="8577202" y="885637"/>
                </a:lnTo>
                <a:lnTo>
                  <a:pt x="8599691" y="842149"/>
                </a:lnTo>
                <a:lnTo>
                  <a:pt x="8607768" y="792076"/>
                </a:lnTo>
                <a:lnTo>
                  <a:pt x="8607768" y="158419"/>
                </a:lnTo>
                <a:lnTo>
                  <a:pt x="8599691" y="108346"/>
                </a:lnTo>
                <a:lnTo>
                  <a:pt x="8577202" y="64859"/>
                </a:lnTo>
                <a:lnTo>
                  <a:pt x="8542908" y="30565"/>
                </a:lnTo>
                <a:lnTo>
                  <a:pt x="8499420" y="8076"/>
                </a:lnTo>
                <a:lnTo>
                  <a:pt x="8449347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208605" y="1947808"/>
            <a:ext cx="7408769" cy="1227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9" dirty="0">
                <a:latin typeface="Calibri"/>
                <a:cs typeface="Calibri"/>
              </a:rPr>
              <a:t>Recall…</a:t>
            </a:r>
            <a:endParaRPr sz="2603">
              <a:latin typeface="Calibri"/>
              <a:cs typeface="Calibri"/>
            </a:endParaRPr>
          </a:p>
          <a:p>
            <a:pPr marL="357487" algn="ctr">
              <a:spcBef>
                <a:spcPts val="168"/>
              </a:spcBef>
            </a:pPr>
            <a:r>
              <a:rPr sz="2603" b="1" dirty="0">
                <a:latin typeface="Calibri"/>
                <a:cs typeface="Calibri"/>
              </a:rPr>
              <a:t>Observer</a:t>
            </a:r>
            <a:r>
              <a:rPr sz="2603" b="1" spc="-31" dirty="0">
                <a:latin typeface="Calibri"/>
                <a:cs typeface="Calibri"/>
              </a:rPr>
              <a:t> </a:t>
            </a:r>
            <a:r>
              <a:rPr sz="2603" b="1" spc="-13" dirty="0">
                <a:latin typeface="Calibri"/>
                <a:cs typeface="Calibri"/>
              </a:rPr>
              <a:t>Effect:</a:t>
            </a:r>
            <a:endParaRPr sz="2603">
              <a:latin typeface="Calibri"/>
              <a:cs typeface="Calibri"/>
            </a:endParaRPr>
          </a:p>
          <a:p>
            <a:pPr marL="358047" algn="ctr">
              <a:spcBef>
                <a:spcPts val="22"/>
              </a:spcBef>
            </a:pPr>
            <a:r>
              <a:rPr sz="2603" dirty="0">
                <a:latin typeface="Calibri"/>
                <a:cs typeface="Calibri"/>
              </a:rPr>
              <a:t>Learning anything </a:t>
            </a:r>
            <a:r>
              <a:rPr sz="2603" spc="4" dirty="0">
                <a:latin typeface="Calibri"/>
                <a:cs typeface="Calibri"/>
              </a:rPr>
              <a:t>about quantum </a:t>
            </a:r>
            <a:r>
              <a:rPr sz="2603" spc="-18" dirty="0">
                <a:latin typeface="Calibri"/>
                <a:cs typeface="Calibri"/>
              </a:rPr>
              <a:t>system </a:t>
            </a:r>
            <a:r>
              <a:rPr sz="2603" dirty="0">
                <a:latin typeface="Calibri"/>
                <a:cs typeface="Calibri"/>
              </a:rPr>
              <a:t>disturbs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it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4038" y="4368091"/>
            <a:ext cx="303119" cy="348503"/>
          </a:xfrm>
          <a:custGeom>
            <a:avLst/>
            <a:gdLst/>
            <a:ahLst/>
            <a:cxnLst/>
            <a:rect l="l" t="t" r="r" b="b"/>
            <a:pathLst>
              <a:path w="343535" h="394970">
                <a:moveTo>
                  <a:pt x="343444" y="223006"/>
                </a:moveTo>
                <a:lnTo>
                  <a:pt x="0" y="223006"/>
                </a:lnTo>
                <a:lnTo>
                  <a:pt x="171723" y="394729"/>
                </a:lnTo>
                <a:lnTo>
                  <a:pt x="343444" y="223006"/>
                </a:lnTo>
                <a:close/>
              </a:path>
              <a:path w="343535" h="394970">
                <a:moveTo>
                  <a:pt x="257583" y="0"/>
                </a:moveTo>
                <a:lnTo>
                  <a:pt x="85862" y="0"/>
                </a:lnTo>
                <a:lnTo>
                  <a:pt x="85862" y="223006"/>
                </a:lnTo>
                <a:lnTo>
                  <a:pt x="257583" y="223006"/>
                </a:lnTo>
                <a:lnTo>
                  <a:pt x="25758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5454652" y="4799785"/>
            <a:ext cx="1952065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9" dirty="0">
                <a:latin typeface="Calibri"/>
                <a:cs typeface="Calibri"/>
              </a:rPr>
              <a:t>gets</a:t>
            </a:r>
            <a:r>
              <a:rPr sz="2603" spc="-40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disturbed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7684" y="4573679"/>
            <a:ext cx="813332" cy="8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4575062" y="4470773"/>
            <a:ext cx="859117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4886032" y="4671634"/>
            <a:ext cx="23700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38480" y="3334518"/>
            <a:ext cx="813332" cy="8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916034" y="3230656"/>
            <a:ext cx="859117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6226828" y="3432472"/>
            <a:ext cx="23700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9662" y="3547515"/>
            <a:ext cx="478042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2612791" algn="l"/>
              </a:tabLst>
            </a:pPr>
            <a:r>
              <a:rPr sz="2603" dirty="0">
                <a:latin typeface="Calibri"/>
                <a:cs typeface="Calibri"/>
              </a:rPr>
              <a:t>learns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about	</a:t>
            </a:r>
            <a:r>
              <a:rPr sz="2603" dirty="0">
                <a:latin typeface="Calibri"/>
                <a:cs typeface="Calibri"/>
              </a:rPr>
              <a:t>through</a:t>
            </a:r>
            <a:r>
              <a:rPr sz="2603" spc="-53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queries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00957" y="3387083"/>
            <a:ext cx="974722" cy="812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2297781" y="5715109"/>
            <a:ext cx="7595347" cy="452718"/>
          </a:xfrm>
          <a:custGeom>
            <a:avLst/>
            <a:gdLst/>
            <a:ahLst/>
            <a:cxnLst/>
            <a:rect l="l" t="t" r="r" b="b"/>
            <a:pathLst>
              <a:path w="8608060" h="513079">
                <a:moveTo>
                  <a:pt x="8522302" y="0"/>
                </a:moveTo>
                <a:lnTo>
                  <a:pt x="85465" y="0"/>
                </a:lnTo>
                <a:lnTo>
                  <a:pt x="52198" y="6716"/>
                </a:lnTo>
                <a:lnTo>
                  <a:pt x="25032" y="25032"/>
                </a:lnTo>
                <a:lnTo>
                  <a:pt x="6716" y="52199"/>
                </a:lnTo>
                <a:lnTo>
                  <a:pt x="0" y="85467"/>
                </a:lnTo>
                <a:lnTo>
                  <a:pt x="0" y="427306"/>
                </a:lnTo>
                <a:lnTo>
                  <a:pt x="6716" y="460573"/>
                </a:lnTo>
                <a:lnTo>
                  <a:pt x="25032" y="487740"/>
                </a:lnTo>
                <a:lnTo>
                  <a:pt x="52198" y="506056"/>
                </a:lnTo>
                <a:lnTo>
                  <a:pt x="85465" y="512772"/>
                </a:lnTo>
                <a:lnTo>
                  <a:pt x="8522302" y="512772"/>
                </a:lnTo>
                <a:lnTo>
                  <a:pt x="8555569" y="506056"/>
                </a:lnTo>
                <a:lnTo>
                  <a:pt x="8582736" y="487740"/>
                </a:lnTo>
                <a:lnTo>
                  <a:pt x="8601052" y="460573"/>
                </a:lnTo>
                <a:lnTo>
                  <a:pt x="8607768" y="427306"/>
                </a:lnTo>
                <a:lnTo>
                  <a:pt x="8607768" y="85467"/>
                </a:lnTo>
                <a:lnTo>
                  <a:pt x="8601052" y="52199"/>
                </a:lnTo>
                <a:lnTo>
                  <a:pt x="8582736" y="25032"/>
                </a:lnTo>
                <a:lnTo>
                  <a:pt x="8555569" y="6716"/>
                </a:lnTo>
                <a:lnTo>
                  <a:pt x="852230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2571219" y="5686898"/>
            <a:ext cx="704289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000" spc="-9" dirty="0">
                <a:latin typeface="Calibri"/>
                <a:cs typeface="Calibri"/>
              </a:rPr>
              <a:t>Compressed </a:t>
            </a:r>
            <a:r>
              <a:rPr sz="3000" spc="-13" dirty="0">
                <a:latin typeface="Calibri"/>
                <a:cs typeface="Calibri"/>
              </a:rPr>
              <a:t>oracles </a:t>
            </a:r>
            <a:r>
              <a:rPr sz="3000" spc="-9" dirty="0">
                <a:latin typeface="Calibri"/>
                <a:cs typeface="Calibri"/>
              </a:rPr>
              <a:t>decode </a:t>
            </a:r>
            <a:r>
              <a:rPr sz="3000" spc="-4" dirty="0">
                <a:latin typeface="Calibri"/>
                <a:cs typeface="Calibri"/>
              </a:rPr>
              <a:t>such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9" dirty="0">
                <a:latin typeface="Calibri"/>
                <a:cs typeface="Calibri"/>
              </a:rPr>
              <a:t>disturbance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9826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C</a:t>
            </a:r>
            <a:r>
              <a:rPr spc="-57" dirty="0"/>
              <a:t>a</a:t>
            </a:r>
            <a:r>
              <a:rPr spc="-35" dirty="0"/>
              <a:t>v</a:t>
            </a:r>
            <a:r>
              <a:rPr spc="-9" dirty="0"/>
              <a:t>e</a:t>
            </a:r>
            <a:r>
              <a:rPr spc="-31" dirty="0"/>
              <a:t>a</a:t>
            </a:r>
            <a:r>
              <a:rPr dirty="0"/>
              <a:t>ts</a:t>
            </a:r>
          </a:p>
        </p:txBody>
      </p:sp>
      <p:sp>
        <p:nvSpPr>
          <p:cNvPr id="3" name="object 3"/>
          <p:cNvSpPr/>
          <p:nvPr/>
        </p:nvSpPr>
        <p:spPr>
          <a:xfrm>
            <a:off x="2449068" y="2041628"/>
            <a:ext cx="7292787" cy="928407"/>
          </a:xfrm>
          <a:custGeom>
            <a:avLst/>
            <a:gdLst/>
            <a:ahLst/>
            <a:cxnLst/>
            <a:rect l="l" t="t" r="r" b="b"/>
            <a:pathLst>
              <a:path w="8265159" h="1052195">
                <a:moveTo>
                  <a:pt x="8089550" y="0"/>
                </a:moveTo>
                <a:lnTo>
                  <a:pt x="175302" y="0"/>
                </a:lnTo>
                <a:lnTo>
                  <a:pt x="128700" y="6262"/>
                </a:lnTo>
                <a:lnTo>
                  <a:pt x="86824" y="23934"/>
                </a:lnTo>
                <a:lnTo>
                  <a:pt x="51345" y="51345"/>
                </a:lnTo>
                <a:lnTo>
                  <a:pt x="23933" y="86824"/>
                </a:lnTo>
                <a:lnTo>
                  <a:pt x="6261" y="128700"/>
                </a:lnTo>
                <a:lnTo>
                  <a:pt x="0" y="175303"/>
                </a:lnTo>
                <a:lnTo>
                  <a:pt x="0" y="876472"/>
                </a:lnTo>
                <a:lnTo>
                  <a:pt x="6261" y="923075"/>
                </a:lnTo>
                <a:lnTo>
                  <a:pt x="23933" y="964951"/>
                </a:lnTo>
                <a:lnTo>
                  <a:pt x="51345" y="1000430"/>
                </a:lnTo>
                <a:lnTo>
                  <a:pt x="86824" y="1027841"/>
                </a:lnTo>
                <a:lnTo>
                  <a:pt x="128700" y="1045513"/>
                </a:lnTo>
                <a:lnTo>
                  <a:pt x="175302" y="1051775"/>
                </a:lnTo>
                <a:lnTo>
                  <a:pt x="8089550" y="1051775"/>
                </a:lnTo>
                <a:lnTo>
                  <a:pt x="8136152" y="1045513"/>
                </a:lnTo>
                <a:lnTo>
                  <a:pt x="8178028" y="1027841"/>
                </a:lnTo>
                <a:lnTo>
                  <a:pt x="8213507" y="1000430"/>
                </a:lnTo>
                <a:lnTo>
                  <a:pt x="8240918" y="964951"/>
                </a:lnTo>
                <a:lnTo>
                  <a:pt x="8258590" y="923075"/>
                </a:lnTo>
                <a:lnTo>
                  <a:pt x="8264852" y="876472"/>
                </a:lnTo>
                <a:lnTo>
                  <a:pt x="8264852" y="175303"/>
                </a:lnTo>
                <a:lnTo>
                  <a:pt x="8258590" y="128700"/>
                </a:lnTo>
                <a:lnTo>
                  <a:pt x="8240918" y="86824"/>
                </a:lnTo>
                <a:lnTo>
                  <a:pt x="8213507" y="51345"/>
                </a:lnTo>
                <a:lnTo>
                  <a:pt x="8178028" y="23934"/>
                </a:lnTo>
                <a:lnTo>
                  <a:pt x="8136152" y="6262"/>
                </a:lnTo>
                <a:lnTo>
                  <a:pt x="808955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980543" y="2585133"/>
            <a:ext cx="348503" cy="303119"/>
          </a:xfrm>
          <a:custGeom>
            <a:avLst/>
            <a:gdLst/>
            <a:ahLst/>
            <a:cxnLst/>
            <a:rect l="l" t="t" r="r" b="b"/>
            <a:pathLst>
              <a:path w="394969" h="343535">
                <a:moveTo>
                  <a:pt x="223006" y="0"/>
                </a:moveTo>
                <a:lnTo>
                  <a:pt x="223006" y="85860"/>
                </a:lnTo>
                <a:lnTo>
                  <a:pt x="0" y="85860"/>
                </a:lnTo>
                <a:lnTo>
                  <a:pt x="0" y="257582"/>
                </a:lnTo>
                <a:lnTo>
                  <a:pt x="223006" y="257582"/>
                </a:lnTo>
                <a:lnTo>
                  <a:pt x="223006" y="343444"/>
                </a:lnTo>
                <a:lnTo>
                  <a:pt x="394728" y="171721"/>
                </a:lnTo>
                <a:lnTo>
                  <a:pt x="223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2449067" y="3437858"/>
            <a:ext cx="7292787" cy="928407"/>
          </a:xfrm>
          <a:custGeom>
            <a:avLst/>
            <a:gdLst/>
            <a:ahLst/>
            <a:cxnLst/>
            <a:rect l="l" t="t" r="r" b="b"/>
            <a:pathLst>
              <a:path w="8265159" h="1052195">
                <a:moveTo>
                  <a:pt x="8089550" y="0"/>
                </a:moveTo>
                <a:lnTo>
                  <a:pt x="175302" y="0"/>
                </a:lnTo>
                <a:lnTo>
                  <a:pt x="128700" y="6262"/>
                </a:lnTo>
                <a:lnTo>
                  <a:pt x="86824" y="23934"/>
                </a:lnTo>
                <a:lnTo>
                  <a:pt x="51345" y="51345"/>
                </a:lnTo>
                <a:lnTo>
                  <a:pt x="23933" y="86824"/>
                </a:lnTo>
                <a:lnTo>
                  <a:pt x="6261" y="128700"/>
                </a:lnTo>
                <a:lnTo>
                  <a:pt x="0" y="175303"/>
                </a:lnTo>
                <a:lnTo>
                  <a:pt x="0" y="876472"/>
                </a:lnTo>
                <a:lnTo>
                  <a:pt x="6261" y="923075"/>
                </a:lnTo>
                <a:lnTo>
                  <a:pt x="23933" y="964951"/>
                </a:lnTo>
                <a:lnTo>
                  <a:pt x="51345" y="1000430"/>
                </a:lnTo>
                <a:lnTo>
                  <a:pt x="86824" y="1027841"/>
                </a:lnTo>
                <a:lnTo>
                  <a:pt x="128700" y="1045513"/>
                </a:lnTo>
                <a:lnTo>
                  <a:pt x="175302" y="1051775"/>
                </a:lnTo>
                <a:lnTo>
                  <a:pt x="8089550" y="1051775"/>
                </a:lnTo>
                <a:lnTo>
                  <a:pt x="8136152" y="1045513"/>
                </a:lnTo>
                <a:lnTo>
                  <a:pt x="8178028" y="1027841"/>
                </a:lnTo>
                <a:lnTo>
                  <a:pt x="8213508" y="1000430"/>
                </a:lnTo>
                <a:lnTo>
                  <a:pt x="8240919" y="964951"/>
                </a:lnTo>
                <a:lnTo>
                  <a:pt x="8258591" y="923075"/>
                </a:lnTo>
                <a:lnTo>
                  <a:pt x="8264853" y="876472"/>
                </a:lnTo>
                <a:lnTo>
                  <a:pt x="8264853" y="175303"/>
                </a:lnTo>
                <a:lnTo>
                  <a:pt x="8258591" y="128700"/>
                </a:lnTo>
                <a:lnTo>
                  <a:pt x="8240919" y="86824"/>
                </a:lnTo>
                <a:lnTo>
                  <a:pt x="8213508" y="51345"/>
                </a:lnTo>
                <a:lnTo>
                  <a:pt x="8178028" y="23934"/>
                </a:lnTo>
                <a:lnTo>
                  <a:pt x="8136152" y="6262"/>
                </a:lnTo>
                <a:lnTo>
                  <a:pt x="808955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2546933" y="2085562"/>
            <a:ext cx="7067550" cy="348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99"/>
            <a:r>
              <a:rPr sz="2603" spc="4" dirty="0">
                <a:latin typeface="Calibri"/>
                <a:cs typeface="Calibri"/>
              </a:rPr>
              <a:t>Outputs </a:t>
            </a:r>
            <a:r>
              <a:rPr sz="2603" dirty="0">
                <a:latin typeface="Calibri"/>
                <a:cs typeface="Calibri"/>
              </a:rPr>
              <a:t>in </a:t>
            </a:r>
            <a:r>
              <a:rPr sz="2603" spc="-4" dirty="0">
                <a:latin typeface="Calibri"/>
                <a:cs typeface="Calibri"/>
              </a:rPr>
              <a:t>database </a:t>
            </a:r>
            <a:r>
              <a:rPr sz="2603" b="1" spc="247" dirty="0">
                <a:latin typeface="Calibri"/>
                <a:cs typeface="Calibri"/>
              </a:rPr>
              <a:t>≠0 </a:t>
            </a:r>
            <a:r>
              <a:rPr sz="2603" dirty="0">
                <a:latin typeface="Calibri"/>
                <a:cs typeface="Calibri"/>
              </a:rPr>
              <a:t>in </a:t>
            </a:r>
            <a:r>
              <a:rPr sz="2603" spc="-4" dirty="0">
                <a:latin typeface="Calibri"/>
                <a:cs typeface="Calibri"/>
              </a:rPr>
              <a:t>Fourier</a:t>
            </a:r>
            <a:r>
              <a:rPr sz="2603" spc="-207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domain</a:t>
            </a:r>
            <a:endParaRPr sz="2603">
              <a:latin typeface="Calibri"/>
              <a:cs typeface="Calibri"/>
            </a:endParaRPr>
          </a:p>
          <a:p>
            <a:pPr marL="888114">
              <a:spcBef>
                <a:spcPts val="22"/>
              </a:spcBef>
            </a:pPr>
            <a:r>
              <a:rPr sz="2603" b="1" spc="224" dirty="0">
                <a:latin typeface="Calibri"/>
                <a:cs typeface="Calibri"/>
              </a:rPr>
              <a:t>y </a:t>
            </a:r>
            <a:r>
              <a:rPr sz="2603" spc="-4" dirty="0">
                <a:latin typeface="Calibri"/>
                <a:cs typeface="Calibri"/>
              </a:rPr>
              <a:t>values aren’t </a:t>
            </a:r>
            <a:r>
              <a:rPr sz="2603" spc="-9" dirty="0">
                <a:latin typeface="Calibri"/>
                <a:cs typeface="Calibri"/>
              </a:rPr>
              <a:t>exactly </a:t>
            </a:r>
            <a:r>
              <a:rPr sz="2603" spc="4" dirty="0">
                <a:latin typeface="Calibri"/>
                <a:cs typeface="Calibri"/>
              </a:rPr>
              <a:t>query</a:t>
            </a:r>
            <a:r>
              <a:rPr sz="2603" spc="-194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</a:t>
            </a:r>
            <a:endParaRPr sz="260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47">
              <a:latin typeface="Times New Roman"/>
              <a:cs typeface="Times New Roman"/>
            </a:endParaRPr>
          </a:p>
          <a:p>
            <a:pPr marL="32499">
              <a:spcBef>
                <a:spcPts val="1677"/>
              </a:spcBef>
            </a:pPr>
            <a:r>
              <a:rPr sz="2603" spc="-4" dirty="0">
                <a:latin typeface="Calibri"/>
                <a:cs typeface="Calibri"/>
              </a:rPr>
              <a:t>Examining </a:t>
            </a:r>
            <a:r>
              <a:rPr sz="2603" b="1" spc="199" dirty="0">
                <a:latin typeface="Calibri"/>
                <a:cs typeface="Calibri"/>
              </a:rPr>
              <a:t>x,y </a:t>
            </a:r>
            <a:r>
              <a:rPr sz="2603" spc="-4" dirty="0">
                <a:latin typeface="Calibri"/>
                <a:cs typeface="Calibri"/>
              </a:rPr>
              <a:t>values </a:t>
            </a:r>
            <a:r>
              <a:rPr sz="2603" dirty="0">
                <a:latin typeface="Calibri"/>
                <a:cs typeface="Calibri"/>
              </a:rPr>
              <a:t>perturbs</a:t>
            </a:r>
            <a:r>
              <a:rPr sz="2603" spc="-163" dirty="0">
                <a:latin typeface="Calibri"/>
                <a:cs typeface="Calibri"/>
              </a:rPr>
              <a:t> </a:t>
            </a:r>
            <a:r>
              <a:rPr sz="2603" spc="-18" dirty="0">
                <a:latin typeface="Calibri"/>
                <a:cs typeface="Calibri"/>
              </a:rPr>
              <a:t>state</a:t>
            </a:r>
            <a:endParaRPr sz="2603">
              <a:latin typeface="Calibri"/>
              <a:cs typeface="Calibri"/>
            </a:endParaRPr>
          </a:p>
          <a:p>
            <a:pPr marL="888114">
              <a:spcBef>
                <a:spcPts val="22"/>
              </a:spcBef>
            </a:pPr>
            <a:r>
              <a:rPr sz="2603" dirty="0">
                <a:latin typeface="Calibri"/>
                <a:cs typeface="Calibri"/>
              </a:rPr>
              <a:t>Still must </a:t>
            </a:r>
            <a:r>
              <a:rPr sz="2603" spc="9" dirty="0">
                <a:latin typeface="Calibri"/>
                <a:cs typeface="Calibri"/>
              </a:rPr>
              <a:t>be </a:t>
            </a:r>
            <a:r>
              <a:rPr sz="2603" spc="-9" dirty="0">
                <a:latin typeface="Calibri"/>
                <a:cs typeface="Calibri"/>
              </a:rPr>
              <a:t>careful </a:t>
            </a:r>
            <a:r>
              <a:rPr sz="2603" spc="4" dirty="0">
                <a:latin typeface="Calibri"/>
                <a:cs typeface="Calibri"/>
              </a:rPr>
              <a:t>about how </a:t>
            </a:r>
            <a:r>
              <a:rPr sz="2603" spc="-4" dirty="0">
                <a:latin typeface="Calibri"/>
                <a:cs typeface="Calibri"/>
              </a:rPr>
              <a:t>we </a:t>
            </a:r>
            <a:r>
              <a:rPr sz="2603" spc="9" dirty="0">
                <a:latin typeface="Calibri"/>
                <a:cs typeface="Calibri"/>
              </a:rPr>
              <a:t>use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them</a:t>
            </a:r>
            <a:endParaRPr sz="260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59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2603">
              <a:latin typeface="Times New Roman"/>
              <a:cs typeface="Times New Roman"/>
            </a:endParaRPr>
          </a:p>
          <a:p>
            <a:pPr marL="11206"/>
            <a:r>
              <a:rPr sz="3000" i="1" spc="-4" dirty="0">
                <a:latin typeface="Calibri"/>
                <a:cs typeface="Calibri"/>
              </a:rPr>
              <a:t>But, </a:t>
            </a:r>
            <a:r>
              <a:rPr sz="3000" i="1" spc="-9" dirty="0">
                <a:latin typeface="Calibri"/>
                <a:cs typeface="Calibri"/>
              </a:rPr>
              <a:t>still </a:t>
            </a:r>
            <a:r>
              <a:rPr sz="3000" i="1" spc="-4" dirty="0">
                <a:latin typeface="Calibri"/>
                <a:cs typeface="Calibri"/>
              </a:rPr>
              <a:t>good enough </a:t>
            </a:r>
            <a:r>
              <a:rPr sz="3000" i="1" spc="-18" dirty="0">
                <a:latin typeface="Calibri"/>
                <a:cs typeface="Calibri"/>
              </a:rPr>
              <a:t>for </a:t>
            </a:r>
            <a:r>
              <a:rPr sz="3000" i="1" spc="-13" dirty="0">
                <a:latin typeface="Calibri"/>
                <a:cs typeface="Calibri"/>
              </a:rPr>
              <a:t>many</a:t>
            </a:r>
            <a:r>
              <a:rPr sz="3000" i="1" dirty="0">
                <a:latin typeface="Calibri"/>
                <a:cs typeface="Calibri"/>
              </a:rPr>
              <a:t> </a:t>
            </a:r>
            <a:r>
              <a:rPr sz="3000" i="1" spc="-4" dirty="0">
                <a:latin typeface="Calibri"/>
                <a:cs typeface="Calibri"/>
              </a:rPr>
              <a:t>applications…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80542" y="3952342"/>
            <a:ext cx="348503" cy="303119"/>
          </a:xfrm>
          <a:custGeom>
            <a:avLst/>
            <a:gdLst/>
            <a:ahLst/>
            <a:cxnLst/>
            <a:rect l="l" t="t" r="r" b="b"/>
            <a:pathLst>
              <a:path w="394969" h="343535">
                <a:moveTo>
                  <a:pt x="223006" y="0"/>
                </a:moveTo>
                <a:lnTo>
                  <a:pt x="223006" y="85860"/>
                </a:lnTo>
                <a:lnTo>
                  <a:pt x="0" y="85860"/>
                </a:lnTo>
                <a:lnTo>
                  <a:pt x="0" y="257583"/>
                </a:lnTo>
                <a:lnTo>
                  <a:pt x="223006" y="257583"/>
                </a:lnTo>
                <a:lnTo>
                  <a:pt x="223006" y="343444"/>
                </a:lnTo>
                <a:lnTo>
                  <a:pt x="394728" y="171723"/>
                </a:lnTo>
                <a:lnTo>
                  <a:pt x="22300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6279059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3" dirty="0"/>
              <a:t>Applications </a:t>
            </a:r>
            <a:r>
              <a:rPr spc="-4" dirty="0"/>
              <a:t>In This</a:t>
            </a:r>
            <a:r>
              <a:rPr spc="-13" dirty="0"/>
              <a:t> </a:t>
            </a:r>
            <a:r>
              <a:rPr spc="-35" dirty="0"/>
              <a:t>Work</a:t>
            </a:r>
          </a:p>
        </p:txBody>
      </p:sp>
      <p:sp>
        <p:nvSpPr>
          <p:cNvPr id="3" name="object 3"/>
          <p:cNvSpPr/>
          <p:nvPr/>
        </p:nvSpPr>
        <p:spPr>
          <a:xfrm>
            <a:off x="3777703" y="1805870"/>
            <a:ext cx="4925546" cy="1154206"/>
          </a:xfrm>
          <a:custGeom>
            <a:avLst/>
            <a:gdLst/>
            <a:ahLst/>
            <a:cxnLst/>
            <a:rect l="l" t="t" r="r" b="b"/>
            <a:pathLst>
              <a:path w="5582284" h="1308100">
                <a:moveTo>
                  <a:pt x="3362246" y="1295400"/>
                </a:moveTo>
                <a:lnTo>
                  <a:pt x="2219946" y="1295400"/>
                </a:lnTo>
                <a:lnTo>
                  <a:pt x="2289393" y="1308100"/>
                </a:lnTo>
                <a:lnTo>
                  <a:pt x="3292799" y="1308100"/>
                </a:lnTo>
                <a:lnTo>
                  <a:pt x="3362246" y="1295400"/>
                </a:lnTo>
                <a:close/>
              </a:path>
              <a:path w="5582284" h="1308100">
                <a:moveTo>
                  <a:pt x="3566746" y="1282700"/>
                </a:moveTo>
                <a:lnTo>
                  <a:pt x="2015446" y="1282700"/>
                </a:lnTo>
                <a:lnTo>
                  <a:pt x="2082949" y="1295400"/>
                </a:lnTo>
                <a:lnTo>
                  <a:pt x="3499243" y="1295400"/>
                </a:lnTo>
                <a:lnTo>
                  <a:pt x="3566746" y="1282700"/>
                </a:lnTo>
                <a:close/>
              </a:path>
              <a:path w="5582284" h="1308100">
                <a:moveTo>
                  <a:pt x="3765000" y="1270000"/>
                </a:moveTo>
                <a:lnTo>
                  <a:pt x="1817192" y="1270000"/>
                </a:lnTo>
                <a:lnTo>
                  <a:pt x="1882544" y="1282700"/>
                </a:lnTo>
                <a:lnTo>
                  <a:pt x="3699648" y="1282700"/>
                </a:lnTo>
                <a:lnTo>
                  <a:pt x="3765000" y="1270000"/>
                </a:lnTo>
                <a:close/>
              </a:path>
              <a:path w="5582284" h="1308100">
                <a:moveTo>
                  <a:pt x="3893392" y="1257300"/>
                </a:moveTo>
                <a:lnTo>
                  <a:pt x="1688800" y="1257300"/>
                </a:lnTo>
                <a:lnTo>
                  <a:pt x="1752603" y="1270000"/>
                </a:lnTo>
                <a:lnTo>
                  <a:pt x="3829589" y="1270000"/>
                </a:lnTo>
                <a:lnTo>
                  <a:pt x="3893392" y="1257300"/>
                </a:lnTo>
                <a:close/>
              </a:path>
              <a:path w="5582284" h="1308100">
                <a:moveTo>
                  <a:pt x="4018549" y="1244600"/>
                </a:moveTo>
                <a:lnTo>
                  <a:pt x="1563643" y="1244600"/>
                </a:lnTo>
                <a:lnTo>
                  <a:pt x="1625805" y="1257300"/>
                </a:lnTo>
                <a:lnTo>
                  <a:pt x="3956387" y="1257300"/>
                </a:lnTo>
                <a:lnTo>
                  <a:pt x="4018549" y="1244600"/>
                </a:lnTo>
                <a:close/>
              </a:path>
              <a:path w="5582284" h="1308100">
                <a:moveTo>
                  <a:pt x="4199815" y="1219200"/>
                </a:moveTo>
                <a:lnTo>
                  <a:pt x="1382376" y="1219200"/>
                </a:lnTo>
                <a:lnTo>
                  <a:pt x="1502335" y="1244600"/>
                </a:lnTo>
                <a:lnTo>
                  <a:pt x="4079857" y="1244600"/>
                </a:lnTo>
                <a:lnTo>
                  <a:pt x="4199815" y="1219200"/>
                </a:lnTo>
                <a:close/>
              </a:path>
              <a:path w="5582284" h="1308100">
                <a:moveTo>
                  <a:pt x="4372767" y="1193800"/>
                </a:moveTo>
                <a:lnTo>
                  <a:pt x="1209424" y="1193800"/>
                </a:lnTo>
                <a:lnTo>
                  <a:pt x="1323771" y="1219200"/>
                </a:lnTo>
                <a:lnTo>
                  <a:pt x="4258420" y="1219200"/>
                </a:lnTo>
                <a:lnTo>
                  <a:pt x="4372767" y="1193800"/>
                </a:lnTo>
                <a:close/>
              </a:path>
              <a:path w="5582284" h="1308100">
                <a:moveTo>
                  <a:pt x="4640858" y="1143000"/>
                </a:moveTo>
                <a:lnTo>
                  <a:pt x="941333" y="1143000"/>
                </a:lnTo>
                <a:lnTo>
                  <a:pt x="1153729" y="1193800"/>
                </a:lnTo>
                <a:lnTo>
                  <a:pt x="4428463" y="1193800"/>
                </a:lnTo>
                <a:lnTo>
                  <a:pt x="4640858" y="1143000"/>
                </a:lnTo>
                <a:close/>
              </a:path>
              <a:path w="5582284" h="1308100">
                <a:moveTo>
                  <a:pt x="4835531" y="203200"/>
                </a:moveTo>
                <a:lnTo>
                  <a:pt x="746661" y="203200"/>
                </a:lnTo>
                <a:lnTo>
                  <a:pt x="700934" y="215900"/>
                </a:lnTo>
                <a:lnTo>
                  <a:pt x="613172" y="241300"/>
                </a:lnTo>
                <a:lnTo>
                  <a:pt x="530484" y="266700"/>
                </a:lnTo>
                <a:lnTo>
                  <a:pt x="491100" y="279400"/>
                </a:lnTo>
                <a:lnTo>
                  <a:pt x="453054" y="292100"/>
                </a:lnTo>
                <a:lnTo>
                  <a:pt x="416368" y="304800"/>
                </a:lnTo>
                <a:lnTo>
                  <a:pt x="381066" y="330200"/>
                </a:lnTo>
                <a:lnTo>
                  <a:pt x="347170" y="342900"/>
                </a:lnTo>
                <a:lnTo>
                  <a:pt x="283690" y="368300"/>
                </a:lnTo>
                <a:lnTo>
                  <a:pt x="226111" y="393700"/>
                </a:lnTo>
                <a:lnTo>
                  <a:pt x="174618" y="431800"/>
                </a:lnTo>
                <a:lnTo>
                  <a:pt x="151210" y="444500"/>
                </a:lnTo>
                <a:lnTo>
                  <a:pt x="129393" y="457200"/>
                </a:lnTo>
                <a:lnTo>
                  <a:pt x="109190" y="469900"/>
                </a:lnTo>
                <a:lnTo>
                  <a:pt x="90622" y="495300"/>
                </a:lnTo>
                <a:lnTo>
                  <a:pt x="73714" y="508000"/>
                </a:lnTo>
                <a:lnTo>
                  <a:pt x="58488" y="520700"/>
                </a:lnTo>
                <a:lnTo>
                  <a:pt x="44968" y="533400"/>
                </a:lnTo>
                <a:lnTo>
                  <a:pt x="33175" y="558800"/>
                </a:lnTo>
                <a:lnTo>
                  <a:pt x="23134" y="571500"/>
                </a:lnTo>
                <a:lnTo>
                  <a:pt x="14867" y="584200"/>
                </a:lnTo>
                <a:lnTo>
                  <a:pt x="8397" y="609600"/>
                </a:lnTo>
                <a:lnTo>
                  <a:pt x="3747" y="622300"/>
                </a:lnTo>
                <a:lnTo>
                  <a:pt x="940" y="635000"/>
                </a:lnTo>
                <a:lnTo>
                  <a:pt x="0" y="660400"/>
                </a:lnTo>
                <a:lnTo>
                  <a:pt x="940" y="673100"/>
                </a:lnTo>
                <a:lnTo>
                  <a:pt x="3747" y="685800"/>
                </a:lnTo>
                <a:lnTo>
                  <a:pt x="8397" y="711200"/>
                </a:lnTo>
                <a:lnTo>
                  <a:pt x="14867" y="723900"/>
                </a:lnTo>
                <a:lnTo>
                  <a:pt x="23134" y="736600"/>
                </a:lnTo>
                <a:lnTo>
                  <a:pt x="33175" y="762000"/>
                </a:lnTo>
                <a:lnTo>
                  <a:pt x="44968" y="774700"/>
                </a:lnTo>
                <a:lnTo>
                  <a:pt x="58488" y="787400"/>
                </a:lnTo>
                <a:lnTo>
                  <a:pt x="73714" y="812800"/>
                </a:lnTo>
                <a:lnTo>
                  <a:pt x="90622" y="825500"/>
                </a:lnTo>
                <a:lnTo>
                  <a:pt x="109190" y="838200"/>
                </a:lnTo>
                <a:lnTo>
                  <a:pt x="129393" y="850900"/>
                </a:lnTo>
                <a:lnTo>
                  <a:pt x="151210" y="876300"/>
                </a:lnTo>
                <a:lnTo>
                  <a:pt x="199592" y="901700"/>
                </a:lnTo>
                <a:lnTo>
                  <a:pt x="254151" y="927100"/>
                </a:lnTo>
                <a:lnTo>
                  <a:pt x="283690" y="939800"/>
                </a:lnTo>
                <a:lnTo>
                  <a:pt x="314704" y="965200"/>
                </a:lnTo>
                <a:lnTo>
                  <a:pt x="381066" y="990600"/>
                </a:lnTo>
                <a:lnTo>
                  <a:pt x="453054" y="1016000"/>
                </a:lnTo>
                <a:lnTo>
                  <a:pt x="491100" y="1028700"/>
                </a:lnTo>
                <a:lnTo>
                  <a:pt x="530484" y="1041400"/>
                </a:lnTo>
                <a:lnTo>
                  <a:pt x="571182" y="1054100"/>
                </a:lnTo>
                <a:lnTo>
                  <a:pt x="656430" y="1079500"/>
                </a:lnTo>
                <a:lnTo>
                  <a:pt x="746661" y="1104900"/>
                </a:lnTo>
                <a:lnTo>
                  <a:pt x="890946" y="1143000"/>
                </a:lnTo>
                <a:lnTo>
                  <a:pt x="4691245" y="1143000"/>
                </a:lnTo>
                <a:lnTo>
                  <a:pt x="4835531" y="1104900"/>
                </a:lnTo>
                <a:lnTo>
                  <a:pt x="4925761" y="1079500"/>
                </a:lnTo>
                <a:lnTo>
                  <a:pt x="5011009" y="1054100"/>
                </a:lnTo>
                <a:lnTo>
                  <a:pt x="5051707" y="1041400"/>
                </a:lnTo>
                <a:lnTo>
                  <a:pt x="5091091" y="1028700"/>
                </a:lnTo>
                <a:lnTo>
                  <a:pt x="5129137" y="1016000"/>
                </a:lnTo>
                <a:lnTo>
                  <a:pt x="5165823" y="1003300"/>
                </a:lnTo>
                <a:lnTo>
                  <a:pt x="5235021" y="977900"/>
                </a:lnTo>
                <a:lnTo>
                  <a:pt x="5298502" y="939800"/>
                </a:lnTo>
                <a:lnTo>
                  <a:pt x="5328040" y="927100"/>
                </a:lnTo>
                <a:lnTo>
                  <a:pt x="5382599" y="901700"/>
                </a:lnTo>
                <a:lnTo>
                  <a:pt x="5430981" y="876300"/>
                </a:lnTo>
                <a:lnTo>
                  <a:pt x="5452798" y="850900"/>
                </a:lnTo>
                <a:lnTo>
                  <a:pt x="5473001" y="838200"/>
                </a:lnTo>
                <a:lnTo>
                  <a:pt x="5491569" y="825500"/>
                </a:lnTo>
                <a:lnTo>
                  <a:pt x="5508477" y="812800"/>
                </a:lnTo>
                <a:lnTo>
                  <a:pt x="5523703" y="787400"/>
                </a:lnTo>
                <a:lnTo>
                  <a:pt x="5537223" y="774700"/>
                </a:lnTo>
                <a:lnTo>
                  <a:pt x="5549016" y="762000"/>
                </a:lnTo>
                <a:lnTo>
                  <a:pt x="5559057" y="736600"/>
                </a:lnTo>
                <a:lnTo>
                  <a:pt x="5567324" y="723900"/>
                </a:lnTo>
                <a:lnTo>
                  <a:pt x="5573794" y="711200"/>
                </a:lnTo>
                <a:lnTo>
                  <a:pt x="5578444" y="685800"/>
                </a:lnTo>
                <a:lnTo>
                  <a:pt x="5581251" y="673100"/>
                </a:lnTo>
                <a:lnTo>
                  <a:pt x="5582192" y="660400"/>
                </a:lnTo>
                <a:lnTo>
                  <a:pt x="5581251" y="635000"/>
                </a:lnTo>
                <a:lnTo>
                  <a:pt x="5578444" y="622300"/>
                </a:lnTo>
                <a:lnTo>
                  <a:pt x="5573794" y="609600"/>
                </a:lnTo>
                <a:lnTo>
                  <a:pt x="5567324" y="584200"/>
                </a:lnTo>
                <a:lnTo>
                  <a:pt x="5559057" y="571500"/>
                </a:lnTo>
                <a:lnTo>
                  <a:pt x="5549016" y="558800"/>
                </a:lnTo>
                <a:lnTo>
                  <a:pt x="5537223" y="533400"/>
                </a:lnTo>
                <a:lnTo>
                  <a:pt x="5523703" y="520700"/>
                </a:lnTo>
                <a:lnTo>
                  <a:pt x="5508477" y="508000"/>
                </a:lnTo>
                <a:lnTo>
                  <a:pt x="5491569" y="495300"/>
                </a:lnTo>
                <a:lnTo>
                  <a:pt x="5473001" y="469900"/>
                </a:lnTo>
                <a:lnTo>
                  <a:pt x="5452798" y="457200"/>
                </a:lnTo>
                <a:lnTo>
                  <a:pt x="5430981" y="444500"/>
                </a:lnTo>
                <a:lnTo>
                  <a:pt x="5407574" y="431800"/>
                </a:lnTo>
                <a:lnTo>
                  <a:pt x="5382599" y="406400"/>
                </a:lnTo>
                <a:lnTo>
                  <a:pt x="5328040" y="381000"/>
                </a:lnTo>
                <a:lnTo>
                  <a:pt x="5267488" y="355600"/>
                </a:lnTo>
                <a:lnTo>
                  <a:pt x="5201125" y="330200"/>
                </a:lnTo>
                <a:lnTo>
                  <a:pt x="5165823" y="304800"/>
                </a:lnTo>
                <a:lnTo>
                  <a:pt x="5129137" y="292100"/>
                </a:lnTo>
                <a:lnTo>
                  <a:pt x="5091091" y="279400"/>
                </a:lnTo>
                <a:lnTo>
                  <a:pt x="5051707" y="266700"/>
                </a:lnTo>
                <a:lnTo>
                  <a:pt x="4969019" y="241300"/>
                </a:lnTo>
                <a:lnTo>
                  <a:pt x="4881257" y="215900"/>
                </a:lnTo>
                <a:lnTo>
                  <a:pt x="4835531" y="203200"/>
                </a:lnTo>
                <a:close/>
              </a:path>
              <a:path w="5582284" h="1308100">
                <a:moveTo>
                  <a:pt x="4536784" y="139700"/>
                </a:moveTo>
                <a:lnTo>
                  <a:pt x="1045408" y="139700"/>
                </a:lnTo>
                <a:lnTo>
                  <a:pt x="941333" y="165100"/>
                </a:lnTo>
                <a:lnTo>
                  <a:pt x="793587" y="203200"/>
                </a:lnTo>
                <a:lnTo>
                  <a:pt x="4788604" y="203200"/>
                </a:lnTo>
                <a:lnTo>
                  <a:pt x="4640858" y="165100"/>
                </a:lnTo>
                <a:lnTo>
                  <a:pt x="4536784" y="139700"/>
                </a:lnTo>
                <a:close/>
              </a:path>
              <a:path w="5582284" h="1308100">
                <a:moveTo>
                  <a:pt x="4316079" y="101600"/>
                </a:moveTo>
                <a:lnTo>
                  <a:pt x="1266113" y="101600"/>
                </a:lnTo>
                <a:lnTo>
                  <a:pt x="1099049" y="139700"/>
                </a:lnTo>
                <a:lnTo>
                  <a:pt x="4483143" y="139700"/>
                </a:lnTo>
                <a:lnTo>
                  <a:pt x="4316079" y="101600"/>
                </a:lnTo>
                <a:close/>
              </a:path>
              <a:path w="5582284" h="1308100">
                <a:moveTo>
                  <a:pt x="4140287" y="76200"/>
                </a:moveTo>
                <a:lnTo>
                  <a:pt x="1441905" y="76200"/>
                </a:lnTo>
                <a:lnTo>
                  <a:pt x="1323771" y="101600"/>
                </a:lnTo>
                <a:lnTo>
                  <a:pt x="4258420" y="101600"/>
                </a:lnTo>
                <a:lnTo>
                  <a:pt x="4140287" y="76200"/>
                </a:lnTo>
                <a:close/>
              </a:path>
              <a:path w="5582284" h="1308100">
                <a:moveTo>
                  <a:pt x="4018549" y="63500"/>
                </a:moveTo>
                <a:lnTo>
                  <a:pt x="1563643" y="63500"/>
                </a:lnTo>
                <a:lnTo>
                  <a:pt x="1502335" y="76200"/>
                </a:lnTo>
                <a:lnTo>
                  <a:pt x="4079857" y="76200"/>
                </a:lnTo>
                <a:lnTo>
                  <a:pt x="4018549" y="63500"/>
                </a:lnTo>
                <a:close/>
              </a:path>
              <a:path w="5582284" h="1308100">
                <a:moveTo>
                  <a:pt x="3893392" y="50800"/>
                </a:moveTo>
                <a:lnTo>
                  <a:pt x="1688800" y="50800"/>
                </a:lnTo>
                <a:lnTo>
                  <a:pt x="1625805" y="63500"/>
                </a:lnTo>
                <a:lnTo>
                  <a:pt x="3956387" y="63500"/>
                </a:lnTo>
                <a:lnTo>
                  <a:pt x="3893392" y="50800"/>
                </a:lnTo>
                <a:close/>
              </a:path>
              <a:path w="5582284" h="1308100">
                <a:moveTo>
                  <a:pt x="3765000" y="38100"/>
                </a:moveTo>
                <a:lnTo>
                  <a:pt x="1817192" y="38100"/>
                </a:lnTo>
                <a:lnTo>
                  <a:pt x="1752603" y="50800"/>
                </a:lnTo>
                <a:lnTo>
                  <a:pt x="3829589" y="50800"/>
                </a:lnTo>
                <a:lnTo>
                  <a:pt x="3765000" y="38100"/>
                </a:lnTo>
                <a:close/>
              </a:path>
              <a:path w="5582284" h="1308100">
                <a:moveTo>
                  <a:pt x="3633555" y="25400"/>
                </a:moveTo>
                <a:lnTo>
                  <a:pt x="1948637" y="25400"/>
                </a:lnTo>
                <a:lnTo>
                  <a:pt x="1882544" y="38100"/>
                </a:lnTo>
                <a:lnTo>
                  <a:pt x="3699648" y="38100"/>
                </a:lnTo>
                <a:lnTo>
                  <a:pt x="3633555" y="25400"/>
                </a:lnTo>
                <a:close/>
              </a:path>
              <a:path w="5582284" h="1308100">
                <a:moveTo>
                  <a:pt x="3431069" y="12700"/>
                </a:moveTo>
                <a:lnTo>
                  <a:pt x="2151123" y="12700"/>
                </a:lnTo>
                <a:lnTo>
                  <a:pt x="2082949" y="25400"/>
                </a:lnTo>
                <a:lnTo>
                  <a:pt x="3499243" y="25400"/>
                </a:lnTo>
                <a:lnTo>
                  <a:pt x="3431069" y="12700"/>
                </a:lnTo>
                <a:close/>
              </a:path>
              <a:path w="5582284" h="1308100">
                <a:moveTo>
                  <a:pt x="3152121" y="0"/>
                </a:moveTo>
                <a:lnTo>
                  <a:pt x="2430071" y="0"/>
                </a:lnTo>
                <a:lnTo>
                  <a:pt x="2359443" y="12700"/>
                </a:lnTo>
                <a:lnTo>
                  <a:pt x="3222750" y="12700"/>
                </a:lnTo>
                <a:lnTo>
                  <a:pt x="3152121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1814680" y="3049944"/>
            <a:ext cx="7784166" cy="2028265"/>
          </a:xfrm>
          <a:custGeom>
            <a:avLst/>
            <a:gdLst/>
            <a:ahLst/>
            <a:cxnLst/>
            <a:rect l="l" t="t" r="r" b="b"/>
            <a:pathLst>
              <a:path w="8822055" h="2298700">
                <a:moveTo>
                  <a:pt x="5119582" y="2286000"/>
                </a:moveTo>
                <a:lnTo>
                  <a:pt x="3702442" y="2286000"/>
                </a:lnTo>
                <a:lnTo>
                  <a:pt x="3771827" y="2298700"/>
                </a:lnTo>
                <a:lnTo>
                  <a:pt x="5050197" y="2298700"/>
                </a:lnTo>
                <a:lnTo>
                  <a:pt x="5119582" y="2286000"/>
                </a:lnTo>
                <a:close/>
              </a:path>
              <a:path w="8822055" h="2298700">
                <a:moveTo>
                  <a:pt x="5393439" y="2273300"/>
                </a:moveTo>
                <a:lnTo>
                  <a:pt x="3428584" y="2273300"/>
                </a:lnTo>
                <a:lnTo>
                  <a:pt x="3496479" y="2286000"/>
                </a:lnTo>
                <a:lnTo>
                  <a:pt x="5325545" y="2286000"/>
                </a:lnTo>
                <a:lnTo>
                  <a:pt x="5393439" y="2273300"/>
                </a:lnTo>
                <a:close/>
              </a:path>
              <a:path w="8822055" h="2298700">
                <a:moveTo>
                  <a:pt x="5594719" y="2260600"/>
                </a:moveTo>
                <a:lnTo>
                  <a:pt x="3227305" y="2260600"/>
                </a:lnTo>
                <a:lnTo>
                  <a:pt x="3293989" y="2273300"/>
                </a:lnTo>
                <a:lnTo>
                  <a:pt x="5528035" y="2273300"/>
                </a:lnTo>
                <a:lnTo>
                  <a:pt x="5594719" y="2260600"/>
                </a:lnTo>
                <a:close/>
              </a:path>
              <a:path w="8822055" h="2298700">
                <a:moveTo>
                  <a:pt x="5726814" y="2247900"/>
                </a:moveTo>
                <a:lnTo>
                  <a:pt x="3095210" y="2247900"/>
                </a:lnTo>
                <a:lnTo>
                  <a:pt x="3161043" y="2260600"/>
                </a:lnTo>
                <a:lnTo>
                  <a:pt x="5660981" y="2260600"/>
                </a:lnTo>
                <a:lnTo>
                  <a:pt x="5726814" y="2247900"/>
                </a:lnTo>
                <a:close/>
              </a:path>
              <a:path w="8822055" h="2298700">
                <a:moveTo>
                  <a:pt x="5921644" y="2235200"/>
                </a:moveTo>
                <a:lnTo>
                  <a:pt x="2900380" y="2235200"/>
                </a:lnTo>
                <a:lnTo>
                  <a:pt x="2964870" y="2247900"/>
                </a:lnTo>
                <a:lnTo>
                  <a:pt x="5857154" y="2247900"/>
                </a:lnTo>
                <a:lnTo>
                  <a:pt x="5921644" y="2235200"/>
                </a:lnTo>
                <a:close/>
              </a:path>
              <a:path w="8822055" h="2298700">
                <a:moveTo>
                  <a:pt x="6112287" y="2209800"/>
                </a:moveTo>
                <a:lnTo>
                  <a:pt x="2709737" y="2209800"/>
                </a:lnTo>
                <a:lnTo>
                  <a:pt x="2836356" y="2235200"/>
                </a:lnTo>
                <a:lnTo>
                  <a:pt x="5985668" y="2235200"/>
                </a:lnTo>
                <a:lnTo>
                  <a:pt x="6112287" y="2209800"/>
                </a:lnTo>
                <a:close/>
              </a:path>
              <a:path w="8822055" h="2298700">
                <a:moveTo>
                  <a:pt x="6236938" y="2197100"/>
                </a:moveTo>
                <a:lnTo>
                  <a:pt x="2585086" y="2197100"/>
                </a:lnTo>
                <a:lnTo>
                  <a:pt x="2647161" y="2209800"/>
                </a:lnTo>
                <a:lnTo>
                  <a:pt x="6174863" y="2209800"/>
                </a:lnTo>
                <a:lnTo>
                  <a:pt x="6236938" y="2197100"/>
                </a:lnTo>
                <a:close/>
              </a:path>
              <a:path w="8822055" h="2298700">
                <a:moveTo>
                  <a:pt x="6359553" y="2184400"/>
                </a:moveTo>
                <a:lnTo>
                  <a:pt x="2462471" y="2184400"/>
                </a:lnTo>
                <a:lnTo>
                  <a:pt x="2523520" y="2197100"/>
                </a:lnTo>
                <a:lnTo>
                  <a:pt x="6298505" y="2197100"/>
                </a:lnTo>
                <a:lnTo>
                  <a:pt x="6359553" y="2184400"/>
                </a:lnTo>
                <a:close/>
              </a:path>
              <a:path w="8822055" h="2298700">
                <a:moveTo>
                  <a:pt x="6539500" y="2159000"/>
                </a:moveTo>
                <a:lnTo>
                  <a:pt x="2282524" y="2159000"/>
                </a:lnTo>
                <a:lnTo>
                  <a:pt x="2401950" y="2184400"/>
                </a:lnTo>
                <a:lnTo>
                  <a:pt x="6420074" y="2184400"/>
                </a:lnTo>
                <a:lnTo>
                  <a:pt x="6539500" y="2159000"/>
                </a:lnTo>
                <a:close/>
              </a:path>
              <a:path w="8822055" h="2298700">
                <a:moveTo>
                  <a:pt x="6771642" y="2120900"/>
                </a:moveTo>
                <a:lnTo>
                  <a:pt x="2050382" y="2120900"/>
                </a:lnTo>
                <a:lnTo>
                  <a:pt x="2223636" y="2159000"/>
                </a:lnTo>
                <a:lnTo>
                  <a:pt x="6598388" y="2159000"/>
                </a:lnTo>
                <a:lnTo>
                  <a:pt x="6771642" y="2120900"/>
                </a:lnTo>
                <a:close/>
              </a:path>
              <a:path w="8822055" h="2298700">
                <a:moveTo>
                  <a:pt x="7048509" y="2070100"/>
                </a:moveTo>
                <a:lnTo>
                  <a:pt x="1773515" y="2070100"/>
                </a:lnTo>
                <a:lnTo>
                  <a:pt x="1993796" y="2120900"/>
                </a:lnTo>
                <a:lnTo>
                  <a:pt x="6828228" y="2120900"/>
                </a:lnTo>
                <a:lnTo>
                  <a:pt x="7048509" y="2070100"/>
                </a:lnTo>
                <a:close/>
              </a:path>
              <a:path w="8822055" h="2298700">
                <a:moveTo>
                  <a:pt x="7154889" y="241300"/>
                </a:moveTo>
                <a:lnTo>
                  <a:pt x="1667135" y="241300"/>
                </a:lnTo>
                <a:lnTo>
                  <a:pt x="1462250" y="292100"/>
                </a:lnTo>
                <a:lnTo>
                  <a:pt x="1221636" y="355600"/>
                </a:lnTo>
                <a:lnTo>
                  <a:pt x="1042226" y="406400"/>
                </a:lnTo>
                <a:lnTo>
                  <a:pt x="915669" y="444500"/>
                </a:lnTo>
                <a:lnTo>
                  <a:pt x="796234" y="482600"/>
                </a:lnTo>
                <a:lnTo>
                  <a:pt x="758047" y="508000"/>
                </a:lnTo>
                <a:lnTo>
                  <a:pt x="720686" y="520700"/>
                </a:lnTo>
                <a:lnTo>
                  <a:pt x="648479" y="546100"/>
                </a:lnTo>
                <a:lnTo>
                  <a:pt x="579684" y="571500"/>
                </a:lnTo>
                <a:lnTo>
                  <a:pt x="546588" y="596900"/>
                </a:lnTo>
                <a:lnTo>
                  <a:pt x="514372" y="609600"/>
                </a:lnTo>
                <a:lnTo>
                  <a:pt x="483044" y="622300"/>
                </a:lnTo>
                <a:lnTo>
                  <a:pt x="452613" y="635000"/>
                </a:lnTo>
                <a:lnTo>
                  <a:pt x="423089" y="660400"/>
                </a:lnTo>
                <a:lnTo>
                  <a:pt x="394479" y="673100"/>
                </a:lnTo>
                <a:lnTo>
                  <a:pt x="366792" y="685800"/>
                </a:lnTo>
                <a:lnTo>
                  <a:pt x="340038" y="698500"/>
                </a:lnTo>
                <a:lnTo>
                  <a:pt x="314225" y="723900"/>
                </a:lnTo>
                <a:lnTo>
                  <a:pt x="289363" y="736600"/>
                </a:lnTo>
                <a:lnTo>
                  <a:pt x="265459" y="749300"/>
                </a:lnTo>
                <a:lnTo>
                  <a:pt x="242522" y="774700"/>
                </a:lnTo>
                <a:lnTo>
                  <a:pt x="220562" y="787400"/>
                </a:lnTo>
                <a:lnTo>
                  <a:pt x="199588" y="800100"/>
                </a:lnTo>
                <a:lnTo>
                  <a:pt x="179607" y="825500"/>
                </a:lnTo>
                <a:lnTo>
                  <a:pt x="160630" y="838200"/>
                </a:lnTo>
                <a:lnTo>
                  <a:pt x="142664" y="863600"/>
                </a:lnTo>
                <a:lnTo>
                  <a:pt x="125719" y="876300"/>
                </a:lnTo>
                <a:lnTo>
                  <a:pt x="109803" y="889000"/>
                </a:lnTo>
                <a:lnTo>
                  <a:pt x="94925" y="914400"/>
                </a:lnTo>
                <a:lnTo>
                  <a:pt x="81095" y="927100"/>
                </a:lnTo>
                <a:lnTo>
                  <a:pt x="68320" y="952500"/>
                </a:lnTo>
                <a:lnTo>
                  <a:pt x="56609" y="965200"/>
                </a:lnTo>
                <a:lnTo>
                  <a:pt x="45972" y="977900"/>
                </a:lnTo>
                <a:lnTo>
                  <a:pt x="36418" y="1003300"/>
                </a:lnTo>
                <a:lnTo>
                  <a:pt x="27954" y="1016000"/>
                </a:lnTo>
                <a:lnTo>
                  <a:pt x="20591" y="1041400"/>
                </a:lnTo>
                <a:lnTo>
                  <a:pt x="14336" y="1054100"/>
                </a:lnTo>
                <a:lnTo>
                  <a:pt x="9198" y="1079500"/>
                </a:lnTo>
                <a:lnTo>
                  <a:pt x="5187" y="1092200"/>
                </a:lnTo>
                <a:lnTo>
                  <a:pt x="2311" y="1117600"/>
                </a:lnTo>
                <a:lnTo>
                  <a:pt x="579" y="1130300"/>
                </a:lnTo>
                <a:lnTo>
                  <a:pt x="0" y="1155700"/>
                </a:lnTo>
                <a:lnTo>
                  <a:pt x="579" y="1168400"/>
                </a:lnTo>
                <a:lnTo>
                  <a:pt x="2311" y="1193800"/>
                </a:lnTo>
                <a:lnTo>
                  <a:pt x="5187" y="1206500"/>
                </a:lnTo>
                <a:lnTo>
                  <a:pt x="9198" y="1219200"/>
                </a:lnTo>
                <a:lnTo>
                  <a:pt x="14336" y="1244600"/>
                </a:lnTo>
                <a:lnTo>
                  <a:pt x="20591" y="1257300"/>
                </a:lnTo>
                <a:lnTo>
                  <a:pt x="27954" y="1282700"/>
                </a:lnTo>
                <a:lnTo>
                  <a:pt x="36418" y="1295400"/>
                </a:lnTo>
                <a:lnTo>
                  <a:pt x="45972" y="1320800"/>
                </a:lnTo>
                <a:lnTo>
                  <a:pt x="56609" y="1333500"/>
                </a:lnTo>
                <a:lnTo>
                  <a:pt x="68320" y="1358900"/>
                </a:lnTo>
                <a:lnTo>
                  <a:pt x="81095" y="1371600"/>
                </a:lnTo>
                <a:lnTo>
                  <a:pt x="94925" y="1384300"/>
                </a:lnTo>
                <a:lnTo>
                  <a:pt x="109803" y="1409700"/>
                </a:lnTo>
                <a:lnTo>
                  <a:pt x="125719" y="1422400"/>
                </a:lnTo>
                <a:lnTo>
                  <a:pt x="142664" y="1447800"/>
                </a:lnTo>
                <a:lnTo>
                  <a:pt x="160630" y="1460500"/>
                </a:lnTo>
                <a:lnTo>
                  <a:pt x="179607" y="1473200"/>
                </a:lnTo>
                <a:lnTo>
                  <a:pt x="199588" y="1498600"/>
                </a:lnTo>
                <a:lnTo>
                  <a:pt x="220562" y="1511300"/>
                </a:lnTo>
                <a:lnTo>
                  <a:pt x="242522" y="1524000"/>
                </a:lnTo>
                <a:lnTo>
                  <a:pt x="265459" y="1549400"/>
                </a:lnTo>
                <a:lnTo>
                  <a:pt x="289363" y="1562100"/>
                </a:lnTo>
                <a:lnTo>
                  <a:pt x="314225" y="1574800"/>
                </a:lnTo>
                <a:lnTo>
                  <a:pt x="340038" y="1600200"/>
                </a:lnTo>
                <a:lnTo>
                  <a:pt x="366792" y="1612900"/>
                </a:lnTo>
                <a:lnTo>
                  <a:pt x="394479" y="1625600"/>
                </a:lnTo>
                <a:lnTo>
                  <a:pt x="423089" y="1638300"/>
                </a:lnTo>
                <a:lnTo>
                  <a:pt x="452613" y="1663700"/>
                </a:lnTo>
                <a:lnTo>
                  <a:pt x="483044" y="1676400"/>
                </a:lnTo>
                <a:lnTo>
                  <a:pt x="514372" y="1689100"/>
                </a:lnTo>
                <a:lnTo>
                  <a:pt x="546588" y="1701800"/>
                </a:lnTo>
                <a:lnTo>
                  <a:pt x="579684" y="1727200"/>
                </a:lnTo>
                <a:lnTo>
                  <a:pt x="648479" y="1752600"/>
                </a:lnTo>
                <a:lnTo>
                  <a:pt x="720686" y="1778000"/>
                </a:lnTo>
                <a:lnTo>
                  <a:pt x="758047" y="1803400"/>
                </a:lnTo>
                <a:lnTo>
                  <a:pt x="796234" y="1816100"/>
                </a:lnTo>
                <a:lnTo>
                  <a:pt x="915669" y="1854200"/>
                </a:lnTo>
                <a:lnTo>
                  <a:pt x="1042226" y="1892300"/>
                </a:lnTo>
                <a:lnTo>
                  <a:pt x="1221636" y="1943100"/>
                </a:lnTo>
                <a:lnTo>
                  <a:pt x="1462250" y="2006600"/>
                </a:lnTo>
                <a:lnTo>
                  <a:pt x="1720004" y="2070100"/>
                </a:lnTo>
                <a:lnTo>
                  <a:pt x="7102020" y="2070100"/>
                </a:lnTo>
                <a:lnTo>
                  <a:pt x="7359774" y="2006600"/>
                </a:lnTo>
                <a:lnTo>
                  <a:pt x="7600388" y="1943100"/>
                </a:lnTo>
                <a:lnTo>
                  <a:pt x="7779798" y="1892300"/>
                </a:lnTo>
                <a:lnTo>
                  <a:pt x="7906355" y="1854200"/>
                </a:lnTo>
                <a:lnTo>
                  <a:pt x="8025789" y="1816100"/>
                </a:lnTo>
                <a:lnTo>
                  <a:pt x="8063977" y="1803400"/>
                </a:lnTo>
                <a:lnTo>
                  <a:pt x="8101338" y="1778000"/>
                </a:lnTo>
                <a:lnTo>
                  <a:pt x="8173545" y="1752600"/>
                </a:lnTo>
                <a:lnTo>
                  <a:pt x="8242340" y="1727200"/>
                </a:lnTo>
                <a:lnTo>
                  <a:pt x="8275435" y="1701800"/>
                </a:lnTo>
                <a:lnTo>
                  <a:pt x="8307652" y="1689100"/>
                </a:lnTo>
                <a:lnTo>
                  <a:pt x="8338980" y="1676400"/>
                </a:lnTo>
                <a:lnTo>
                  <a:pt x="8369410" y="1663700"/>
                </a:lnTo>
                <a:lnTo>
                  <a:pt x="8398935" y="1638300"/>
                </a:lnTo>
                <a:lnTo>
                  <a:pt x="8427545" y="1625600"/>
                </a:lnTo>
                <a:lnTo>
                  <a:pt x="8455232" y="1612900"/>
                </a:lnTo>
                <a:lnTo>
                  <a:pt x="8481986" y="1600200"/>
                </a:lnTo>
                <a:lnTo>
                  <a:pt x="8507798" y="1574800"/>
                </a:lnTo>
                <a:lnTo>
                  <a:pt x="8532661" y="1562100"/>
                </a:lnTo>
                <a:lnTo>
                  <a:pt x="8556565" y="1549400"/>
                </a:lnTo>
                <a:lnTo>
                  <a:pt x="8579501" y="1524000"/>
                </a:lnTo>
                <a:lnTo>
                  <a:pt x="8601461" y="1511300"/>
                </a:lnTo>
                <a:lnTo>
                  <a:pt x="8622436" y="1498600"/>
                </a:lnTo>
                <a:lnTo>
                  <a:pt x="8642416" y="1473200"/>
                </a:lnTo>
                <a:lnTo>
                  <a:pt x="8661394" y="1460500"/>
                </a:lnTo>
                <a:lnTo>
                  <a:pt x="8679359" y="1447800"/>
                </a:lnTo>
                <a:lnTo>
                  <a:pt x="8696305" y="1422400"/>
                </a:lnTo>
                <a:lnTo>
                  <a:pt x="8712221" y="1409700"/>
                </a:lnTo>
                <a:lnTo>
                  <a:pt x="8727098" y="1384300"/>
                </a:lnTo>
                <a:lnTo>
                  <a:pt x="8740929" y="1371600"/>
                </a:lnTo>
                <a:lnTo>
                  <a:pt x="8753704" y="1358900"/>
                </a:lnTo>
                <a:lnTo>
                  <a:pt x="8765414" y="1333500"/>
                </a:lnTo>
                <a:lnTo>
                  <a:pt x="8776051" y="1320800"/>
                </a:lnTo>
                <a:lnTo>
                  <a:pt x="8785606" y="1295400"/>
                </a:lnTo>
                <a:lnTo>
                  <a:pt x="8794069" y="1282700"/>
                </a:lnTo>
                <a:lnTo>
                  <a:pt x="8801433" y="1257300"/>
                </a:lnTo>
                <a:lnTo>
                  <a:pt x="8807688" y="1244600"/>
                </a:lnTo>
                <a:lnTo>
                  <a:pt x="8812825" y="1219200"/>
                </a:lnTo>
                <a:lnTo>
                  <a:pt x="8816837" y="1206500"/>
                </a:lnTo>
                <a:lnTo>
                  <a:pt x="8819713" y="1193800"/>
                </a:lnTo>
                <a:lnTo>
                  <a:pt x="8821445" y="1168400"/>
                </a:lnTo>
                <a:lnTo>
                  <a:pt x="8822024" y="1155700"/>
                </a:lnTo>
                <a:lnTo>
                  <a:pt x="8821445" y="1130300"/>
                </a:lnTo>
                <a:lnTo>
                  <a:pt x="8819713" y="1117600"/>
                </a:lnTo>
                <a:lnTo>
                  <a:pt x="8816837" y="1092200"/>
                </a:lnTo>
                <a:lnTo>
                  <a:pt x="8812825" y="1079500"/>
                </a:lnTo>
                <a:lnTo>
                  <a:pt x="8807688" y="1054100"/>
                </a:lnTo>
                <a:lnTo>
                  <a:pt x="8801433" y="1041400"/>
                </a:lnTo>
                <a:lnTo>
                  <a:pt x="8794069" y="1016000"/>
                </a:lnTo>
                <a:lnTo>
                  <a:pt x="8785606" y="1003300"/>
                </a:lnTo>
                <a:lnTo>
                  <a:pt x="8776051" y="977900"/>
                </a:lnTo>
                <a:lnTo>
                  <a:pt x="8765414" y="965200"/>
                </a:lnTo>
                <a:lnTo>
                  <a:pt x="8753704" y="952500"/>
                </a:lnTo>
                <a:lnTo>
                  <a:pt x="8740929" y="927100"/>
                </a:lnTo>
                <a:lnTo>
                  <a:pt x="8727098" y="914400"/>
                </a:lnTo>
                <a:lnTo>
                  <a:pt x="8712221" y="889000"/>
                </a:lnTo>
                <a:lnTo>
                  <a:pt x="8696305" y="876300"/>
                </a:lnTo>
                <a:lnTo>
                  <a:pt x="8679359" y="863600"/>
                </a:lnTo>
                <a:lnTo>
                  <a:pt x="8661394" y="838200"/>
                </a:lnTo>
                <a:lnTo>
                  <a:pt x="8642416" y="825500"/>
                </a:lnTo>
                <a:lnTo>
                  <a:pt x="8622436" y="800100"/>
                </a:lnTo>
                <a:lnTo>
                  <a:pt x="8601461" y="787400"/>
                </a:lnTo>
                <a:lnTo>
                  <a:pt x="8579501" y="774700"/>
                </a:lnTo>
                <a:lnTo>
                  <a:pt x="8556565" y="749300"/>
                </a:lnTo>
                <a:lnTo>
                  <a:pt x="8532661" y="736600"/>
                </a:lnTo>
                <a:lnTo>
                  <a:pt x="8507798" y="723900"/>
                </a:lnTo>
                <a:lnTo>
                  <a:pt x="8481986" y="698500"/>
                </a:lnTo>
                <a:lnTo>
                  <a:pt x="8455232" y="685800"/>
                </a:lnTo>
                <a:lnTo>
                  <a:pt x="8427545" y="673100"/>
                </a:lnTo>
                <a:lnTo>
                  <a:pt x="8398935" y="660400"/>
                </a:lnTo>
                <a:lnTo>
                  <a:pt x="8369410" y="635000"/>
                </a:lnTo>
                <a:lnTo>
                  <a:pt x="8338980" y="622300"/>
                </a:lnTo>
                <a:lnTo>
                  <a:pt x="8307652" y="609600"/>
                </a:lnTo>
                <a:lnTo>
                  <a:pt x="8275435" y="596900"/>
                </a:lnTo>
                <a:lnTo>
                  <a:pt x="8242340" y="571500"/>
                </a:lnTo>
                <a:lnTo>
                  <a:pt x="8173545" y="546100"/>
                </a:lnTo>
                <a:lnTo>
                  <a:pt x="8101338" y="520700"/>
                </a:lnTo>
                <a:lnTo>
                  <a:pt x="8063977" y="508000"/>
                </a:lnTo>
                <a:lnTo>
                  <a:pt x="8025789" y="482600"/>
                </a:lnTo>
                <a:lnTo>
                  <a:pt x="7906355" y="444500"/>
                </a:lnTo>
                <a:lnTo>
                  <a:pt x="7779798" y="406400"/>
                </a:lnTo>
                <a:lnTo>
                  <a:pt x="7600388" y="355600"/>
                </a:lnTo>
                <a:lnTo>
                  <a:pt x="7359774" y="292100"/>
                </a:lnTo>
                <a:lnTo>
                  <a:pt x="7154889" y="241300"/>
                </a:lnTo>
                <a:close/>
              </a:path>
              <a:path w="8822055" h="2298700">
                <a:moveTo>
                  <a:pt x="6828228" y="177800"/>
                </a:moveTo>
                <a:lnTo>
                  <a:pt x="1993796" y="177800"/>
                </a:lnTo>
                <a:lnTo>
                  <a:pt x="1720004" y="241300"/>
                </a:lnTo>
                <a:lnTo>
                  <a:pt x="7102020" y="241300"/>
                </a:lnTo>
                <a:lnTo>
                  <a:pt x="6828228" y="177800"/>
                </a:lnTo>
                <a:close/>
              </a:path>
              <a:path w="8822055" h="2298700">
                <a:moveTo>
                  <a:pt x="6656713" y="152400"/>
                </a:moveTo>
                <a:lnTo>
                  <a:pt x="2165311" y="152400"/>
                </a:lnTo>
                <a:lnTo>
                  <a:pt x="2050382" y="177800"/>
                </a:lnTo>
                <a:lnTo>
                  <a:pt x="6771642" y="177800"/>
                </a:lnTo>
                <a:lnTo>
                  <a:pt x="6656713" y="152400"/>
                </a:lnTo>
                <a:close/>
              </a:path>
              <a:path w="8822055" h="2298700">
                <a:moveTo>
                  <a:pt x="6480059" y="127000"/>
                </a:moveTo>
                <a:lnTo>
                  <a:pt x="2341965" y="127000"/>
                </a:lnTo>
                <a:lnTo>
                  <a:pt x="2223636" y="152400"/>
                </a:lnTo>
                <a:lnTo>
                  <a:pt x="6598388" y="152400"/>
                </a:lnTo>
                <a:lnTo>
                  <a:pt x="6480059" y="127000"/>
                </a:lnTo>
                <a:close/>
              </a:path>
              <a:path w="8822055" h="2298700">
                <a:moveTo>
                  <a:pt x="6298505" y="101600"/>
                </a:moveTo>
                <a:lnTo>
                  <a:pt x="2523520" y="101600"/>
                </a:lnTo>
                <a:lnTo>
                  <a:pt x="2401950" y="127000"/>
                </a:lnTo>
                <a:lnTo>
                  <a:pt x="6420074" y="127000"/>
                </a:lnTo>
                <a:lnTo>
                  <a:pt x="6298505" y="101600"/>
                </a:lnTo>
                <a:close/>
              </a:path>
              <a:path w="8822055" h="2298700">
                <a:moveTo>
                  <a:pt x="6174863" y="88900"/>
                </a:moveTo>
                <a:lnTo>
                  <a:pt x="2647161" y="88900"/>
                </a:lnTo>
                <a:lnTo>
                  <a:pt x="2585086" y="101600"/>
                </a:lnTo>
                <a:lnTo>
                  <a:pt x="6236938" y="101600"/>
                </a:lnTo>
                <a:lnTo>
                  <a:pt x="6174863" y="88900"/>
                </a:lnTo>
                <a:close/>
              </a:path>
              <a:path w="8822055" h="2298700">
                <a:moveTo>
                  <a:pt x="6049219" y="76200"/>
                </a:moveTo>
                <a:lnTo>
                  <a:pt x="2772805" y="76200"/>
                </a:lnTo>
                <a:lnTo>
                  <a:pt x="2709737" y="88900"/>
                </a:lnTo>
                <a:lnTo>
                  <a:pt x="6112287" y="88900"/>
                </a:lnTo>
                <a:lnTo>
                  <a:pt x="6049219" y="76200"/>
                </a:lnTo>
                <a:close/>
              </a:path>
              <a:path w="8822055" h="2298700">
                <a:moveTo>
                  <a:pt x="5921644" y="63500"/>
                </a:moveTo>
                <a:lnTo>
                  <a:pt x="2900380" y="63500"/>
                </a:lnTo>
                <a:lnTo>
                  <a:pt x="2836356" y="76200"/>
                </a:lnTo>
                <a:lnTo>
                  <a:pt x="5985668" y="76200"/>
                </a:lnTo>
                <a:lnTo>
                  <a:pt x="5921644" y="63500"/>
                </a:lnTo>
                <a:close/>
              </a:path>
              <a:path w="8822055" h="2298700">
                <a:moveTo>
                  <a:pt x="5792208" y="50800"/>
                </a:moveTo>
                <a:lnTo>
                  <a:pt x="3029816" y="50800"/>
                </a:lnTo>
                <a:lnTo>
                  <a:pt x="2964870" y="63500"/>
                </a:lnTo>
                <a:lnTo>
                  <a:pt x="5857154" y="63500"/>
                </a:lnTo>
                <a:lnTo>
                  <a:pt x="5792208" y="50800"/>
                </a:lnTo>
                <a:close/>
              </a:path>
              <a:path w="8822055" h="2298700">
                <a:moveTo>
                  <a:pt x="5660981" y="38100"/>
                </a:moveTo>
                <a:lnTo>
                  <a:pt x="3161043" y="38100"/>
                </a:lnTo>
                <a:lnTo>
                  <a:pt x="3095210" y="50800"/>
                </a:lnTo>
                <a:lnTo>
                  <a:pt x="5726814" y="50800"/>
                </a:lnTo>
                <a:lnTo>
                  <a:pt x="5660981" y="38100"/>
                </a:lnTo>
                <a:close/>
              </a:path>
              <a:path w="8822055" h="2298700">
                <a:moveTo>
                  <a:pt x="5460939" y="25400"/>
                </a:moveTo>
                <a:lnTo>
                  <a:pt x="3361085" y="25400"/>
                </a:lnTo>
                <a:lnTo>
                  <a:pt x="3293989" y="38100"/>
                </a:lnTo>
                <a:lnTo>
                  <a:pt x="5528035" y="38100"/>
                </a:lnTo>
                <a:lnTo>
                  <a:pt x="5460939" y="25400"/>
                </a:lnTo>
                <a:close/>
              </a:path>
              <a:path w="8822055" h="2298700">
                <a:moveTo>
                  <a:pt x="5257265" y="12700"/>
                </a:moveTo>
                <a:lnTo>
                  <a:pt x="3564759" y="12700"/>
                </a:lnTo>
                <a:lnTo>
                  <a:pt x="3496479" y="25400"/>
                </a:lnTo>
                <a:lnTo>
                  <a:pt x="5325545" y="25400"/>
                </a:lnTo>
                <a:lnTo>
                  <a:pt x="5257265" y="12700"/>
                </a:lnTo>
                <a:close/>
              </a:path>
              <a:path w="8822055" h="2298700">
                <a:moveTo>
                  <a:pt x="4980462" y="0"/>
                </a:moveTo>
                <a:lnTo>
                  <a:pt x="3841562" y="0"/>
                </a:lnTo>
                <a:lnTo>
                  <a:pt x="3771827" y="12700"/>
                </a:lnTo>
                <a:lnTo>
                  <a:pt x="5050197" y="12700"/>
                </a:lnTo>
                <a:lnTo>
                  <a:pt x="4980462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145359" y="5158446"/>
            <a:ext cx="4230781" cy="877980"/>
          </a:xfrm>
          <a:custGeom>
            <a:avLst/>
            <a:gdLst/>
            <a:ahLst/>
            <a:cxnLst/>
            <a:rect l="l" t="t" r="r" b="b"/>
            <a:pathLst>
              <a:path w="4794884" h="995045">
                <a:moveTo>
                  <a:pt x="2397348" y="0"/>
                </a:moveTo>
                <a:lnTo>
                  <a:pt x="2322677" y="236"/>
                </a:lnTo>
                <a:lnTo>
                  <a:pt x="2102208" y="3730"/>
                </a:lnTo>
                <a:lnTo>
                  <a:pt x="1887751" y="11256"/>
                </a:lnTo>
                <a:lnTo>
                  <a:pt x="1680203" y="22629"/>
                </a:lnTo>
                <a:lnTo>
                  <a:pt x="1546117" y="32256"/>
                </a:lnTo>
                <a:lnTo>
                  <a:pt x="1415764" y="43455"/>
                </a:lnTo>
                <a:lnTo>
                  <a:pt x="1289410" y="56171"/>
                </a:lnTo>
                <a:lnTo>
                  <a:pt x="1167320" y="70348"/>
                </a:lnTo>
                <a:lnTo>
                  <a:pt x="1049758" y="85933"/>
                </a:lnTo>
                <a:lnTo>
                  <a:pt x="936991" y="102870"/>
                </a:lnTo>
                <a:lnTo>
                  <a:pt x="829283" y="121104"/>
                </a:lnTo>
                <a:lnTo>
                  <a:pt x="777409" y="130690"/>
                </a:lnTo>
                <a:lnTo>
                  <a:pt x="726900" y="140579"/>
                </a:lnTo>
                <a:lnTo>
                  <a:pt x="677788" y="150765"/>
                </a:lnTo>
                <a:lnTo>
                  <a:pt x="630106" y="161242"/>
                </a:lnTo>
                <a:lnTo>
                  <a:pt x="583889" y="172001"/>
                </a:lnTo>
                <a:lnTo>
                  <a:pt x="539168" y="183036"/>
                </a:lnTo>
                <a:lnTo>
                  <a:pt x="495977" y="194340"/>
                </a:lnTo>
                <a:lnTo>
                  <a:pt x="454350" y="205907"/>
                </a:lnTo>
                <a:lnTo>
                  <a:pt x="414319" y="217729"/>
                </a:lnTo>
                <a:lnTo>
                  <a:pt x="375918" y="229800"/>
                </a:lnTo>
                <a:lnTo>
                  <a:pt x="339179" y="242113"/>
                </a:lnTo>
                <a:lnTo>
                  <a:pt x="270822" y="267436"/>
                </a:lnTo>
                <a:lnTo>
                  <a:pt x="209514" y="293643"/>
                </a:lnTo>
                <a:lnTo>
                  <a:pt x="155520" y="320679"/>
                </a:lnTo>
                <a:lnTo>
                  <a:pt x="109105" y="348490"/>
                </a:lnTo>
                <a:lnTo>
                  <a:pt x="70534" y="377020"/>
                </a:lnTo>
                <a:lnTo>
                  <a:pt x="40073" y="406215"/>
                </a:lnTo>
                <a:lnTo>
                  <a:pt x="10167" y="451132"/>
                </a:lnTo>
                <a:lnTo>
                  <a:pt x="0" y="497234"/>
                </a:lnTo>
                <a:lnTo>
                  <a:pt x="1140" y="512721"/>
                </a:lnTo>
                <a:lnTo>
                  <a:pt x="17987" y="558449"/>
                </a:lnTo>
                <a:lnTo>
                  <a:pt x="54274" y="602929"/>
                </a:lnTo>
                <a:lnTo>
                  <a:pt x="88823" y="631798"/>
                </a:lnTo>
                <a:lnTo>
                  <a:pt x="131349" y="659975"/>
                </a:lnTo>
                <a:lnTo>
                  <a:pt x="181586" y="687406"/>
                </a:lnTo>
                <a:lnTo>
                  <a:pt x="239271" y="714034"/>
                </a:lnTo>
                <a:lnTo>
                  <a:pt x="304136" y="739806"/>
                </a:lnTo>
                <a:lnTo>
                  <a:pt x="375918" y="764666"/>
                </a:lnTo>
                <a:lnTo>
                  <a:pt x="414319" y="776737"/>
                </a:lnTo>
                <a:lnTo>
                  <a:pt x="454350" y="788559"/>
                </a:lnTo>
                <a:lnTo>
                  <a:pt x="495977" y="800126"/>
                </a:lnTo>
                <a:lnTo>
                  <a:pt x="539168" y="811430"/>
                </a:lnTo>
                <a:lnTo>
                  <a:pt x="583889" y="822466"/>
                </a:lnTo>
                <a:lnTo>
                  <a:pt x="630106" y="833225"/>
                </a:lnTo>
                <a:lnTo>
                  <a:pt x="677788" y="843701"/>
                </a:lnTo>
                <a:lnTo>
                  <a:pt x="726900" y="853887"/>
                </a:lnTo>
                <a:lnTo>
                  <a:pt x="777409" y="863777"/>
                </a:lnTo>
                <a:lnTo>
                  <a:pt x="829283" y="873363"/>
                </a:lnTo>
                <a:lnTo>
                  <a:pt x="882488" y="882638"/>
                </a:lnTo>
                <a:lnTo>
                  <a:pt x="992759" y="900230"/>
                </a:lnTo>
                <a:lnTo>
                  <a:pt x="1107956" y="916498"/>
                </a:lnTo>
                <a:lnTo>
                  <a:pt x="1227815" y="931386"/>
                </a:lnTo>
                <a:lnTo>
                  <a:pt x="1352071" y="944840"/>
                </a:lnTo>
                <a:lnTo>
                  <a:pt x="1480457" y="956804"/>
                </a:lnTo>
                <a:lnTo>
                  <a:pt x="1612710" y="967224"/>
                </a:lnTo>
                <a:lnTo>
                  <a:pt x="1748563" y="976044"/>
                </a:lnTo>
                <a:lnTo>
                  <a:pt x="1958513" y="986155"/>
                </a:lnTo>
                <a:lnTo>
                  <a:pt x="2175074" y="992358"/>
                </a:lnTo>
                <a:lnTo>
                  <a:pt x="2397348" y="994467"/>
                </a:lnTo>
                <a:lnTo>
                  <a:pt x="2472019" y="994231"/>
                </a:lnTo>
                <a:lnTo>
                  <a:pt x="2546122" y="993525"/>
                </a:lnTo>
                <a:lnTo>
                  <a:pt x="2619623" y="992358"/>
                </a:lnTo>
                <a:lnTo>
                  <a:pt x="2692488" y="990736"/>
                </a:lnTo>
                <a:lnTo>
                  <a:pt x="2764686" y="988667"/>
                </a:lnTo>
                <a:lnTo>
                  <a:pt x="2976939" y="979838"/>
                </a:lnTo>
                <a:lnTo>
                  <a:pt x="3114493" y="971838"/>
                </a:lnTo>
                <a:lnTo>
                  <a:pt x="3248579" y="962211"/>
                </a:lnTo>
                <a:lnTo>
                  <a:pt x="3378932" y="951012"/>
                </a:lnTo>
                <a:lnTo>
                  <a:pt x="3505286" y="938296"/>
                </a:lnTo>
                <a:lnTo>
                  <a:pt x="3627376" y="924118"/>
                </a:lnTo>
                <a:lnTo>
                  <a:pt x="3744938" y="908533"/>
                </a:lnTo>
                <a:lnTo>
                  <a:pt x="3857705" y="891596"/>
                </a:lnTo>
                <a:lnTo>
                  <a:pt x="3965413" y="873363"/>
                </a:lnTo>
                <a:lnTo>
                  <a:pt x="4017287" y="863777"/>
                </a:lnTo>
                <a:lnTo>
                  <a:pt x="4067796" y="853887"/>
                </a:lnTo>
                <a:lnTo>
                  <a:pt x="4116908" y="843701"/>
                </a:lnTo>
                <a:lnTo>
                  <a:pt x="4164590" y="833225"/>
                </a:lnTo>
                <a:lnTo>
                  <a:pt x="4210807" y="822466"/>
                </a:lnTo>
                <a:lnTo>
                  <a:pt x="4255528" y="811430"/>
                </a:lnTo>
                <a:lnTo>
                  <a:pt x="4298719" y="800126"/>
                </a:lnTo>
                <a:lnTo>
                  <a:pt x="4340346" y="788559"/>
                </a:lnTo>
                <a:lnTo>
                  <a:pt x="4380377" y="776737"/>
                </a:lnTo>
                <a:lnTo>
                  <a:pt x="4418778" y="764666"/>
                </a:lnTo>
                <a:lnTo>
                  <a:pt x="4455517" y="752354"/>
                </a:lnTo>
                <a:lnTo>
                  <a:pt x="4523874" y="727031"/>
                </a:lnTo>
                <a:lnTo>
                  <a:pt x="4585182" y="700824"/>
                </a:lnTo>
                <a:lnTo>
                  <a:pt x="4639176" y="673787"/>
                </a:lnTo>
                <a:lnTo>
                  <a:pt x="4685591" y="645977"/>
                </a:lnTo>
                <a:lnTo>
                  <a:pt x="4724162" y="617447"/>
                </a:lnTo>
                <a:lnTo>
                  <a:pt x="4754623" y="588252"/>
                </a:lnTo>
                <a:lnTo>
                  <a:pt x="4784529" y="543336"/>
                </a:lnTo>
                <a:lnTo>
                  <a:pt x="4794697" y="497234"/>
                </a:lnTo>
                <a:lnTo>
                  <a:pt x="4793556" y="481746"/>
                </a:lnTo>
                <a:lnTo>
                  <a:pt x="4776709" y="436018"/>
                </a:lnTo>
                <a:lnTo>
                  <a:pt x="4740423" y="391538"/>
                </a:lnTo>
                <a:lnTo>
                  <a:pt x="4705873" y="362669"/>
                </a:lnTo>
                <a:lnTo>
                  <a:pt x="4663347" y="334491"/>
                </a:lnTo>
                <a:lnTo>
                  <a:pt x="4613110" y="307061"/>
                </a:lnTo>
                <a:lnTo>
                  <a:pt x="4555425" y="280432"/>
                </a:lnTo>
                <a:lnTo>
                  <a:pt x="4490560" y="254660"/>
                </a:lnTo>
                <a:lnTo>
                  <a:pt x="4418778" y="229800"/>
                </a:lnTo>
                <a:lnTo>
                  <a:pt x="4380377" y="217729"/>
                </a:lnTo>
                <a:lnTo>
                  <a:pt x="4340346" y="205907"/>
                </a:lnTo>
                <a:lnTo>
                  <a:pt x="4298719" y="194340"/>
                </a:lnTo>
                <a:lnTo>
                  <a:pt x="4255528" y="183036"/>
                </a:lnTo>
                <a:lnTo>
                  <a:pt x="4210807" y="172001"/>
                </a:lnTo>
                <a:lnTo>
                  <a:pt x="4164590" y="161242"/>
                </a:lnTo>
                <a:lnTo>
                  <a:pt x="4116908" y="150765"/>
                </a:lnTo>
                <a:lnTo>
                  <a:pt x="4067796" y="140579"/>
                </a:lnTo>
                <a:lnTo>
                  <a:pt x="4017287" y="130690"/>
                </a:lnTo>
                <a:lnTo>
                  <a:pt x="3965413" y="121104"/>
                </a:lnTo>
                <a:lnTo>
                  <a:pt x="3857705" y="102870"/>
                </a:lnTo>
                <a:lnTo>
                  <a:pt x="3744938" y="85933"/>
                </a:lnTo>
                <a:lnTo>
                  <a:pt x="3627376" y="70348"/>
                </a:lnTo>
                <a:lnTo>
                  <a:pt x="3505286" y="56171"/>
                </a:lnTo>
                <a:lnTo>
                  <a:pt x="3378932" y="43455"/>
                </a:lnTo>
                <a:lnTo>
                  <a:pt x="3248579" y="32256"/>
                </a:lnTo>
                <a:lnTo>
                  <a:pt x="3114493" y="22629"/>
                </a:lnTo>
                <a:lnTo>
                  <a:pt x="2906945" y="11256"/>
                </a:lnTo>
                <a:lnTo>
                  <a:pt x="2692488" y="3730"/>
                </a:lnTo>
                <a:lnTo>
                  <a:pt x="2472019" y="236"/>
                </a:lnTo>
                <a:lnTo>
                  <a:pt x="2397348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3029048" y="1835202"/>
            <a:ext cx="6641166" cy="4215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0927" marR="1830018" indent="-125513">
              <a:lnSpc>
                <a:spcPct val="100899"/>
              </a:lnSpc>
            </a:pPr>
            <a:r>
              <a:rPr sz="3353" dirty="0">
                <a:latin typeface="Calibri"/>
                <a:cs typeface="Calibri"/>
              </a:rPr>
              <a:t>Quantum </a:t>
            </a:r>
            <a:r>
              <a:rPr sz="3353" spc="-35" dirty="0">
                <a:latin typeface="Calibri"/>
                <a:cs typeface="Calibri"/>
              </a:rPr>
              <a:t>Indiff. </a:t>
            </a:r>
            <a:r>
              <a:rPr sz="3353" spc="4" dirty="0">
                <a:latin typeface="Calibri"/>
                <a:cs typeface="Calibri"/>
              </a:rPr>
              <a:t>of  </a:t>
            </a:r>
            <a:r>
              <a:rPr sz="3353" spc="-4" dirty="0">
                <a:latin typeface="Calibri"/>
                <a:cs typeface="Calibri"/>
              </a:rPr>
              <a:t>Merkle-Damgård</a:t>
            </a:r>
            <a:endParaRPr sz="3353">
              <a:latin typeface="Calibri"/>
              <a:cs typeface="Calibri"/>
            </a:endParaRPr>
          </a:p>
          <a:p>
            <a:pPr>
              <a:spcBef>
                <a:spcPts val="4"/>
              </a:spcBef>
            </a:pPr>
            <a:endParaRPr sz="3088">
              <a:latin typeface="Times New Roman"/>
              <a:cs typeface="Times New Roman"/>
            </a:endParaRPr>
          </a:p>
          <a:p>
            <a:pPr marL="11206" marR="1326287">
              <a:lnSpc>
                <a:spcPct val="101800"/>
              </a:lnSpc>
              <a:tabLst>
                <a:tab pos="1028195" algn="l"/>
                <a:tab pos="1370553" algn="l"/>
              </a:tabLst>
            </a:pPr>
            <a:r>
              <a:rPr sz="2603" spc="-4" dirty="0">
                <a:latin typeface="Calibri"/>
                <a:cs typeface="Calibri"/>
              </a:rPr>
              <a:t>Easily </a:t>
            </a:r>
            <a:r>
              <a:rPr sz="2603" spc="-9" dirty="0">
                <a:latin typeface="Calibri"/>
                <a:cs typeface="Calibri"/>
              </a:rPr>
              <a:t>re-prove </a:t>
            </a:r>
            <a:r>
              <a:rPr sz="2603" spc="4" dirty="0">
                <a:latin typeface="Calibri"/>
                <a:cs typeface="Calibri"/>
              </a:rPr>
              <a:t>quantum </a:t>
            </a:r>
            <a:r>
              <a:rPr sz="2603" spc="-4" dirty="0">
                <a:latin typeface="Calibri"/>
                <a:cs typeface="Calibri"/>
              </a:rPr>
              <a:t>lower </a:t>
            </a:r>
            <a:r>
              <a:rPr sz="2603" spc="9" dirty="0">
                <a:latin typeface="Calibri"/>
                <a:cs typeface="Calibri"/>
              </a:rPr>
              <a:t>bounds:  </a:t>
            </a:r>
            <a:r>
              <a:rPr sz="2206" b="1" spc="79" dirty="0">
                <a:latin typeface="Calibri"/>
                <a:cs typeface="Calibri"/>
              </a:rPr>
              <a:t>Ω(N</a:t>
            </a:r>
            <a:r>
              <a:rPr sz="2250" b="1" spc="119" baseline="24509" dirty="0">
                <a:latin typeface="Calibri"/>
                <a:cs typeface="Calibri"/>
              </a:rPr>
              <a:t>1/2</a:t>
            </a:r>
            <a:r>
              <a:rPr sz="2206" b="1" spc="79" dirty="0">
                <a:latin typeface="Calibri"/>
                <a:cs typeface="Calibri"/>
              </a:rPr>
              <a:t>)	</a:t>
            </a:r>
            <a:r>
              <a:rPr sz="2206" spc="13" dirty="0">
                <a:latin typeface="Calibri"/>
                <a:cs typeface="Calibri"/>
              </a:rPr>
              <a:t>queries </a:t>
            </a:r>
            <a:r>
              <a:rPr sz="2206" spc="18" dirty="0">
                <a:latin typeface="Calibri"/>
                <a:cs typeface="Calibri"/>
              </a:rPr>
              <a:t>needed </a:t>
            </a:r>
            <a:r>
              <a:rPr sz="2206" spc="-4" dirty="0">
                <a:latin typeface="Calibri"/>
                <a:cs typeface="Calibri"/>
              </a:rPr>
              <a:t>for</a:t>
            </a:r>
            <a:r>
              <a:rPr sz="2206" spc="-31" dirty="0">
                <a:latin typeface="Calibri"/>
                <a:cs typeface="Calibri"/>
              </a:rPr>
              <a:t> </a:t>
            </a:r>
            <a:r>
              <a:rPr sz="2206" spc="4" dirty="0">
                <a:latin typeface="Calibri"/>
                <a:cs typeface="Calibri"/>
              </a:rPr>
              <a:t>Grover</a:t>
            </a:r>
            <a:r>
              <a:rPr sz="2206" spc="-4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search </a:t>
            </a:r>
            <a:r>
              <a:rPr sz="2206" spc="4" dirty="0">
                <a:latin typeface="Calibri"/>
                <a:cs typeface="Calibri"/>
              </a:rPr>
              <a:t> </a:t>
            </a:r>
            <a:r>
              <a:rPr sz="2206" b="1" spc="79" dirty="0">
                <a:latin typeface="Calibri"/>
                <a:cs typeface="Calibri"/>
              </a:rPr>
              <a:t>Ω(N</a:t>
            </a:r>
            <a:r>
              <a:rPr sz="2250" b="1" spc="119" baseline="24509" dirty="0">
                <a:latin typeface="Calibri"/>
                <a:cs typeface="Calibri"/>
              </a:rPr>
              <a:t>1/3</a:t>
            </a:r>
            <a:r>
              <a:rPr sz="2206" b="1" spc="79" dirty="0">
                <a:latin typeface="Calibri"/>
                <a:cs typeface="Calibri"/>
              </a:rPr>
              <a:t>)	</a:t>
            </a:r>
            <a:r>
              <a:rPr sz="2206" spc="13" dirty="0">
                <a:latin typeface="Calibri"/>
                <a:cs typeface="Calibri"/>
              </a:rPr>
              <a:t>queries </a:t>
            </a:r>
            <a:r>
              <a:rPr sz="2206" spc="18" dirty="0">
                <a:latin typeface="Calibri"/>
                <a:cs typeface="Calibri"/>
              </a:rPr>
              <a:t>needed </a:t>
            </a:r>
            <a:r>
              <a:rPr sz="2206" spc="-4" dirty="0">
                <a:latin typeface="Calibri"/>
                <a:cs typeface="Calibri"/>
              </a:rPr>
              <a:t>for</a:t>
            </a:r>
            <a:r>
              <a:rPr sz="2206" spc="-35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collision</a:t>
            </a:r>
            <a:r>
              <a:rPr sz="2206" dirty="0">
                <a:latin typeface="Calibri"/>
                <a:cs typeface="Calibri"/>
              </a:rPr>
              <a:t> </a:t>
            </a:r>
            <a:r>
              <a:rPr sz="2206" spc="13" dirty="0">
                <a:latin typeface="Calibri"/>
                <a:cs typeface="Calibri"/>
              </a:rPr>
              <a:t>finding </a:t>
            </a:r>
            <a:r>
              <a:rPr sz="2206" spc="9" dirty="0">
                <a:latin typeface="Calibri"/>
                <a:cs typeface="Calibri"/>
              </a:rPr>
              <a:t> </a:t>
            </a:r>
            <a:r>
              <a:rPr sz="2206" b="1" spc="75" dirty="0">
                <a:latin typeface="Calibri"/>
                <a:cs typeface="Calibri"/>
              </a:rPr>
              <a:t>Ω(N</a:t>
            </a:r>
            <a:r>
              <a:rPr sz="2250" b="1" spc="112" baseline="24509" dirty="0">
                <a:latin typeface="Calibri"/>
                <a:cs typeface="Calibri"/>
              </a:rPr>
              <a:t>1/(k+1)</a:t>
            </a:r>
            <a:r>
              <a:rPr sz="2206" b="1" spc="75" dirty="0">
                <a:latin typeface="Calibri"/>
                <a:cs typeface="Calibri"/>
              </a:rPr>
              <a:t>)	</a:t>
            </a:r>
            <a:r>
              <a:rPr sz="2206" spc="13" dirty="0">
                <a:latin typeface="Calibri"/>
                <a:cs typeface="Calibri"/>
              </a:rPr>
              <a:t>queries </a:t>
            </a:r>
            <a:r>
              <a:rPr sz="2206" spc="18" dirty="0">
                <a:latin typeface="Calibri"/>
                <a:cs typeface="Calibri"/>
              </a:rPr>
              <a:t>needed </a:t>
            </a:r>
            <a:r>
              <a:rPr sz="2206" spc="-4" dirty="0">
                <a:latin typeface="Calibri"/>
                <a:cs typeface="Calibri"/>
              </a:rPr>
              <a:t>for</a:t>
            </a:r>
            <a:r>
              <a:rPr sz="2206" spc="-44" dirty="0">
                <a:latin typeface="Calibri"/>
                <a:cs typeface="Calibri"/>
              </a:rPr>
              <a:t> </a:t>
            </a:r>
            <a:r>
              <a:rPr sz="2206" b="1" spc="49" dirty="0">
                <a:latin typeface="Calibri"/>
                <a:cs typeface="Calibri"/>
              </a:rPr>
              <a:t>k</a:t>
            </a:r>
            <a:r>
              <a:rPr sz="2206" spc="49" dirty="0">
                <a:latin typeface="Calibri"/>
                <a:cs typeface="Calibri"/>
              </a:rPr>
              <a:t>-SUM</a:t>
            </a:r>
            <a:endParaRPr sz="2206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868">
              <a:latin typeface="Times New Roman"/>
              <a:cs typeface="Times New Roman"/>
            </a:endParaRPr>
          </a:p>
          <a:p>
            <a:pPr marL="4053944" marR="4483" indent="-224130">
              <a:lnSpc>
                <a:spcPct val="100800"/>
              </a:lnSpc>
            </a:pPr>
            <a:r>
              <a:rPr sz="2603" dirty="0">
                <a:latin typeface="Calibri"/>
                <a:cs typeface="Calibri"/>
              </a:rPr>
              <a:t>CCA-security of plain  Fujisaki-Okamoto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7723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Further</a:t>
            </a:r>
            <a:r>
              <a:rPr spc="-40" dirty="0"/>
              <a:t> </a:t>
            </a:r>
            <a:r>
              <a:rPr spc="-13" dirty="0"/>
              <a:t>Applications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814680" y="1737044"/>
            <a:ext cx="8505491" cy="427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780210" y="1767965"/>
            <a:ext cx="6484284" cy="2942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0605" indent="258309"/>
            <a:r>
              <a:rPr sz="1941" spc="9" dirty="0">
                <a:latin typeface="Calibri"/>
                <a:cs typeface="Calibri"/>
              </a:rPr>
              <a:t>[Alagic-Majenz-Russell-Song’18]:</a:t>
            </a:r>
            <a:endParaRPr sz="1941">
              <a:latin typeface="Calibri"/>
              <a:cs typeface="Calibri"/>
            </a:endParaRPr>
          </a:p>
          <a:p>
            <a:pPr marL="97495" marR="350763" indent="2193108">
              <a:lnSpc>
                <a:spcPts val="2365"/>
              </a:lnSpc>
              <a:spcBef>
                <a:spcPts val="71"/>
              </a:spcBef>
            </a:pPr>
            <a:r>
              <a:rPr sz="1941" spc="4" dirty="0">
                <a:latin typeface="Calibri"/>
                <a:cs typeface="Calibri"/>
              </a:rPr>
              <a:t>Quantum-secure </a:t>
            </a:r>
            <a:r>
              <a:rPr sz="1941" dirty="0">
                <a:latin typeface="Calibri"/>
                <a:cs typeface="Calibri"/>
              </a:rPr>
              <a:t>signature separation  </a:t>
            </a:r>
            <a:r>
              <a:rPr sz="1941" spc="9" dirty="0">
                <a:latin typeface="Calibri"/>
                <a:cs typeface="Calibri"/>
              </a:rPr>
              <a:t>[Liu-</a:t>
            </a:r>
            <a:r>
              <a:rPr sz="1941" spc="9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941" spc="9" dirty="0">
                <a:latin typeface="Calibri"/>
                <a:cs typeface="Calibri"/>
              </a:rPr>
              <a:t>’19a]: </a:t>
            </a:r>
            <a:r>
              <a:rPr sz="1941" spc="4" dirty="0">
                <a:latin typeface="Calibri"/>
                <a:cs typeface="Calibri"/>
              </a:rPr>
              <a:t>Tight</a:t>
            </a:r>
            <a:r>
              <a:rPr sz="1941" spc="-79" dirty="0">
                <a:latin typeface="Calibri"/>
                <a:cs typeface="Calibri"/>
              </a:rPr>
              <a:t> </a:t>
            </a:r>
            <a:r>
              <a:rPr sz="1941" spc="9" dirty="0">
                <a:latin typeface="Calibri"/>
                <a:cs typeface="Calibri"/>
              </a:rPr>
              <a:t>bounds</a:t>
            </a:r>
            <a:endParaRPr sz="1941">
              <a:latin typeface="Calibri"/>
              <a:cs typeface="Calibri"/>
            </a:endParaRPr>
          </a:p>
          <a:p>
            <a:pPr marL="11206">
              <a:lnSpc>
                <a:spcPts val="2268"/>
              </a:lnSpc>
            </a:pPr>
            <a:r>
              <a:rPr sz="1941" spc="-9" dirty="0">
                <a:latin typeface="Calibri"/>
                <a:cs typeface="Calibri"/>
              </a:rPr>
              <a:t>for </a:t>
            </a:r>
            <a:r>
              <a:rPr sz="1941" spc="4" dirty="0">
                <a:latin typeface="Calibri"/>
                <a:cs typeface="Calibri"/>
              </a:rPr>
              <a:t>multi-collision</a:t>
            </a:r>
            <a:r>
              <a:rPr sz="1941" spc="9" dirty="0">
                <a:latin typeface="Calibri"/>
                <a:cs typeface="Calibri"/>
              </a:rPr>
              <a:t> </a:t>
            </a:r>
            <a:r>
              <a:rPr sz="1941" spc="4" dirty="0">
                <a:latin typeface="Calibri"/>
                <a:cs typeface="Calibri"/>
              </a:rPr>
              <a:t>problem</a:t>
            </a:r>
            <a:endParaRPr sz="1941">
              <a:latin typeface="Calibri"/>
              <a:cs typeface="Calibri"/>
            </a:endParaRPr>
          </a:p>
          <a:p>
            <a:pPr marL="2698520" algn="ctr">
              <a:spcBef>
                <a:spcPts val="326"/>
              </a:spcBef>
            </a:pPr>
            <a:r>
              <a:rPr sz="1941" spc="9" dirty="0">
                <a:latin typeface="Calibri"/>
                <a:cs typeface="Calibri"/>
              </a:rPr>
              <a:t>[Liu-</a:t>
            </a:r>
            <a:r>
              <a:rPr sz="1941" spc="9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941" spc="9" dirty="0">
                <a:latin typeface="Calibri"/>
                <a:cs typeface="Calibri"/>
              </a:rPr>
              <a:t>’19b]:</a:t>
            </a:r>
            <a:r>
              <a:rPr sz="1941" spc="-62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Fiat-Shamir</a:t>
            </a:r>
            <a:endParaRPr sz="1941">
              <a:latin typeface="Calibri"/>
              <a:cs typeface="Calibri"/>
            </a:endParaRPr>
          </a:p>
          <a:p>
            <a:pPr marL="2755673" algn="ctr">
              <a:spcBef>
                <a:spcPts val="463"/>
              </a:spcBef>
            </a:pPr>
            <a:r>
              <a:rPr sz="1500" dirty="0">
                <a:latin typeface="Calibri"/>
                <a:cs typeface="Calibri"/>
              </a:rPr>
              <a:t>( </a:t>
            </a:r>
            <a:r>
              <a:rPr sz="1500" spc="-4" dirty="0">
                <a:latin typeface="Calibri"/>
                <a:cs typeface="Calibri"/>
              </a:rPr>
              <a:t>[Don-Fehr-Majenz-Schaffner’19]: </a:t>
            </a:r>
            <a:r>
              <a:rPr sz="1500" spc="-9" dirty="0">
                <a:latin typeface="Calibri"/>
                <a:cs typeface="Calibri"/>
              </a:rPr>
              <a:t>direct </a:t>
            </a:r>
            <a:r>
              <a:rPr sz="1500" spc="-4" dirty="0">
                <a:latin typeface="Calibri"/>
                <a:cs typeface="Calibri"/>
              </a:rPr>
              <a:t>proof</a:t>
            </a:r>
            <a:r>
              <a:rPr sz="1500" spc="-4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)</a:t>
            </a:r>
            <a:endParaRPr sz="1500">
              <a:latin typeface="Calibri"/>
              <a:cs typeface="Calibri"/>
            </a:endParaRPr>
          </a:p>
          <a:p>
            <a:pPr marR="1449558" algn="ctr">
              <a:spcBef>
                <a:spcPts val="1315"/>
              </a:spcBef>
            </a:pPr>
            <a:r>
              <a:rPr sz="1941" dirty="0">
                <a:latin typeface="Calibri"/>
                <a:cs typeface="Calibri"/>
              </a:rPr>
              <a:t>[Czajkowski-Majenz-Schaffner-Zur’19]:</a:t>
            </a:r>
            <a:endParaRPr sz="1941">
              <a:latin typeface="Calibri"/>
              <a:cs typeface="Calibri"/>
            </a:endParaRPr>
          </a:p>
          <a:p>
            <a:pPr marR="1450119" algn="ctr">
              <a:spcBef>
                <a:spcPts val="22"/>
              </a:spcBef>
            </a:pPr>
            <a:r>
              <a:rPr sz="1941" dirty="0">
                <a:latin typeface="Calibri"/>
                <a:cs typeface="Calibri"/>
              </a:rPr>
              <a:t>Indifferentiability </a:t>
            </a:r>
            <a:r>
              <a:rPr sz="1941" spc="9" dirty="0">
                <a:latin typeface="Calibri"/>
                <a:cs typeface="Calibri"/>
              </a:rPr>
              <a:t>of</a:t>
            </a:r>
            <a:r>
              <a:rPr sz="1941" spc="-66" dirty="0">
                <a:latin typeface="Calibri"/>
                <a:cs typeface="Calibri"/>
              </a:rPr>
              <a:t> </a:t>
            </a:r>
            <a:r>
              <a:rPr sz="1941" spc="4" dirty="0">
                <a:latin typeface="Calibri"/>
                <a:cs typeface="Calibri"/>
              </a:rPr>
              <a:t>Sponge</a:t>
            </a:r>
            <a:endParaRPr sz="1941">
              <a:latin typeface="Calibri"/>
              <a:cs typeface="Calibri"/>
            </a:endParaRPr>
          </a:p>
          <a:p>
            <a:pPr marL="3953086">
              <a:spcBef>
                <a:spcPts val="185"/>
              </a:spcBef>
            </a:pPr>
            <a:r>
              <a:rPr sz="1941" dirty="0">
                <a:latin typeface="Calibri"/>
                <a:cs typeface="Calibri"/>
              </a:rPr>
              <a:t>[Hosoyamada-Iwata’19]: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0364" y="4671211"/>
            <a:ext cx="2184026" cy="29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941" dirty="0">
                <a:latin typeface="Calibri"/>
                <a:cs typeface="Calibri"/>
              </a:rPr>
              <a:t>4-round</a:t>
            </a:r>
            <a:r>
              <a:rPr sz="1941" spc="-62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Luby-Rackoff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4062" y="5354184"/>
            <a:ext cx="4179794" cy="6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973" marR="4483" indent="-704327">
              <a:lnSpc>
                <a:spcPct val="101000"/>
              </a:lnSpc>
            </a:pPr>
            <a:r>
              <a:rPr sz="1941" spc="4" dirty="0">
                <a:latin typeface="Calibri"/>
                <a:cs typeface="Calibri"/>
              </a:rPr>
              <a:t>[Bindel-Hamburg-Hülsing-Persichetti’19]:  </a:t>
            </a:r>
            <a:r>
              <a:rPr sz="1941" dirty="0">
                <a:latin typeface="Calibri"/>
                <a:cs typeface="Calibri"/>
              </a:rPr>
              <a:t>Tighter </a:t>
            </a:r>
            <a:r>
              <a:rPr sz="1941" spc="13" dirty="0">
                <a:latin typeface="Calibri"/>
                <a:cs typeface="Calibri"/>
              </a:rPr>
              <a:t>CCA </a:t>
            </a:r>
            <a:r>
              <a:rPr sz="1941" spc="9" dirty="0">
                <a:latin typeface="Calibri"/>
                <a:cs typeface="Calibri"/>
              </a:rPr>
              <a:t>security</a:t>
            </a:r>
            <a:r>
              <a:rPr sz="1941" spc="-57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proofs</a:t>
            </a:r>
            <a:endParaRPr sz="1941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7289" y="4735764"/>
            <a:ext cx="3162300" cy="60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2849" marR="4483" indent="-1042203">
              <a:lnSpc>
                <a:spcPct val="101000"/>
              </a:lnSpc>
            </a:pPr>
            <a:r>
              <a:rPr sz="1941" spc="9" dirty="0">
                <a:latin typeface="Calibri"/>
                <a:cs typeface="Calibri"/>
              </a:rPr>
              <a:t>[C</a:t>
            </a:r>
            <a:r>
              <a:rPr sz="1941" spc="4" dirty="0">
                <a:latin typeface="Calibri"/>
                <a:cs typeface="Calibri"/>
              </a:rPr>
              <a:t>h</a:t>
            </a:r>
            <a:r>
              <a:rPr sz="1941" spc="9" dirty="0">
                <a:latin typeface="Calibri"/>
                <a:cs typeface="Calibri"/>
              </a:rPr>
              <a:t>ies</a:t>
            </a:r>
            <a:r>
              <a:rPr sz="1941" dirty="0">
                <a:latin typeface="Calibri"/>
                <a:cs typeface="Calibri"/>
              </a:rPr>
              <a:t>a-</a:t>
            </a:r>
            <a:r>
              <a:rPr sz="1941" spc="18" dirty="0">
                <a:latin typeface="Calibri"/>
                <a:cs typeface="Calibri"/>
              </a:rPr>
              <a:t>M</a:t>
            </a:r>
            <a:r>
              <a:rPr sz="1941" spc="4" dirty="0">
                <a:latin typeface="Calibri"/>
                <a:cs typeface="Calibri"/>
              </a:rPr>
              <a:t>an</a:t>
            </a:r>
            <a:r>
              <a:rPr sz="1941" spc="13" dirty="0">
                <a:latin typeface="Calibri"/>
                <a:cs typeface="Calibri"/>
              </a:rPr>
              <a:t>o</a:t>
            </a:r>
            <a:r>
              <a:rPr sz="1941" spc="4" dirty="0">
                <a:latin typeface="Calibri"/>
                <a:cs typeface="Calibri"/>
              </a:rPr>
              <a:t>ha</a:t>
            </a:r>
            <a:r>
              <a:rPr sz="1941" spc="-49" dirty="0">
                <a:latin typeface="Calibri"/>
                <a:cs typeface="Calibri"/>
              </a:rPr>
              <a:t>r</a:t>
            </a:r>
            <a:r>
              <a:rPr sz="1941" dirty="0">
                <a:latin typeface="Calibri"/>
                <a:cs typeface="Calibri"/>
              </a:rPr>
              <a:t>-Sp</a:t>
            </a:r>
            <a:r>
              <a:rPr sz="1941" spc="13" dirty="0">
                <a:latin typeface="Calibri"/>
                <a:cs typeface="Calibri"/>
              </a:rPr>
              <a:t>oo</a:t>
            </a:r>
            <a:r>
              <a:rPr sz="1941" spc="4" dirty="0">
                <a:latin typeface="Calibri"/>
                <a:cs typeface="Calibri"/>
              </a:rPr>
              <a:t>n</a:t>
            </a:r>
            <a:r>
              <a:rPr sz="1941" spc="13" dirty="0">
                <a:latin typeface="Calibri"/>
                <a:cs typeface="Calibri"/>
              </a:rPr>
              <a:t>e</a:t>
            </a:r>
            <a:r>
              <a:rPr sz="1941" spc="97" dirty="0">
                <a:latin typeface="Calibri"/>
                <a:cs typeface="Calibri"/>
              </a:rPr>
              <a:t>r</a:t>
            </a:r>
            <a:r>
              <a:rPr sz="1941" dirty="0">
                <a:latin typeface="Calibri"/>
                <a:cs typeface="Calibri"/>
              </a:rPr>
              <a:t>’</a:t>
            </a:r>
            <a:r>
              <a:rPr sz="1941" spc="4" dirty="0">
                <a:latin typeface="Calibri"/>
                <a:cs typeface="Calibri"/>
              </a:rPr>
              <a:t>19</a:t>
            </a:r>
            <a:r>
              <a:rPr sz="1941" spc="13" dirty="0">
                <a:latin typeface="Calibri"/>
                <a:cs typeface="Calibri"/>
              </a:rPr>
              <a:t>]</a:t>
            </a:r>
            <a:r>
              <a:rPr sz="1941" spc="4" dirty="0">
                <a:latin typeface="Calibri"/>
                <a:cs typeface="Calibri"/>
              </a:rPr>
              <a:t>:  </a:t>
            </a:r>
            <a:r>
              <a:rPr sz="1941" spc="-9" dirty="0">
                <a:latin typeface="Calibri"/>
                <a:cs typeface="Calibri"/>
              </a:rPr>
              <a:t>zk-SNARKs</a:t>
            </a:r>
            <a:endParaRPr sz="194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1430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Lessons</a:t>
            </a:r>
            <a:r>
              <a:rPr spc="-79" dirty="0"/>
              <a:t> </a:t>
            </a:r>
            <a:r>
              <a:rPr spc="-4" dirty="0"/>
              <a:t>Learned</a:t>
            </a:r>
          </a:p>
        </p:txBody>
      </p:sp>
      <p:sp>
        <p:nvSpPr>
          <p:cNvPr id="3" name="object 3"/>
          <p:cNvSpPr/>
          <p:nvPr/>
        </p:nvSpPr>
        <p:spPr>
          <a:xfrm>
            <a:off x="4678214" y="1799223"/>
            <a:ext cx="3594128" cy="3594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4543356" y="2868185"/>
            <a:ext cx="742162" cy="1639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285519" y="2868184"/>
            <a:ext cx="1639303" cy="742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4543355" y="2868186"/>
            <a:ext cx="2381467" cy="2381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4543356" y="4507490"/>
            <a:ext cx="1639303" cy="742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6182659" y="3610348"/>
            <a:ext cx="742163" cy="1639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4709533" y="2677831"/>
            <a:ext cx="2226236" cy="23158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5594787" y="3437101"/>
            <a:ext cx="535081" cy="602316"/>
          </a:xfrm>
          <a:custGeom>
            <a:avLst/>
            <a:gdLst/>
            <a:ahLst/>
            <a:cxnLst/>
            <a:rect l="l" t="t" r="r" b="b"/>
            <a:pathLst>
              <a:path w="606425" h="682625">
                <a:moveTo>
                  <a:pt x="528756" y="367002"/>
                </a:moveTo>
                <a:lnTo>
                  <a:pt x="173727" y="367002"/>
                </a:lnTo>
                <a:lnTo>
                  <a:pt x="363370" y="452857"/>
                </a:lnTo>
                <a:lnTo>
                  <a:pt x="296920" y="599634"/>
                </a:lnTo>
                <a:lnTo>
                  <a:pt x="294650" y="606452"/>
                </a:lnTo>
                <a:lnTo>
                  <a:pt x="290976" y="621789"/>
                </a:lnTo>
                <a:lnTo>
                  <a:pt x="290728" y="629196"/>
                </a:lnTo>
                <a:lnTo>
                  <a:pt x="292071" y="636342"/>
                </a:lnTo>
                <a:lnTo>
                  <a:pt x="311622" y="671186"/>
                </a:lnTo>
                <a:lnTo>
                  <a:pt x="343825" y="682330"/>
                </a:lnTo>
                <a:lnTo>
                  <a:pt x="352609" y="681678"/>
                </a:lnTo>
                <a:lnTo>
                  <a:pt x="386953" y="664985"/>
                </a:lnTo>
                <a:lnTo>
                  <a:pt x="469471" y="497951"/>
                </a:lnTo>
                <a:lnTo>
                  <a:pt x="492321" y="497951"/>
                </a:lnTo>
                <a:lnTo>
                  <a:pt x="525825" y="474274"/>
                </a:lnTo>
                <a:lnTo>
                  <a:pt x="535872" y="440574"/>
                </a:lnTo>
                <a:lnTo>
                  <a:pt x="535068" y="431045"/>
                </a:lnTo>
                <a:lnTo>
                  <a:pt x="532717" y="421614"/>
                </a:lnTo>
                <a:lnTo>
                  <a:pt x="528616" y="412801"/>
                </a:lnTo>
                <a:lnTo>
                  <a:pt x="522765" y="404605"/>
                </a:lnTo>
                <a:lnTo>
                  <a:pt x="515163" y="397026"/>
                </a:lnTo>
                <a:lnTo>
                  <a:pt x="528756" y="367002"/>
                </a:lnTo>
                <a:close/>
              </a:path>
              <a:path w="606425" h="682625">
                <a:moveTo>
                  <a:pt x="265344" y="0"/>
                </a:moveTo>
                <a:lnTo>
                  <a:pt x="226685" y="8487"/>
                </a:lnTo>
                <a:lnTo>
                  <a:pt x="197488" y="39403"/>
                </a:lnTo>
                <a:lnTo>
                  <a:pt x="6980" y="460197"/>
                </a:lnTo>
                <a:lnTo>
                  <a:pt x="0" y="492067"/>
                </a:lnTo>
                <a:lnTo>
                  <a:pt x="1203" y="502204"/>
                </a:lnTo>
                <a:lnTo>
                  <a:pt x="24809" y="541180"/>
                </a:lnTo>
                <a:lnTo>
                  <a:pt x="49633" y="550120"/>
                </a:lnTo>
                <a:lnTo>
                  <a:pt x="59097" y="549931"/>
                </a:lnTo>
                <a:lnTo>
                  <a:pt x="97255" y="528692"/>
                </a:lnTo>
                <a:lnTo>
                  <a:pt x="173727" y="367002"/>
                </a:lnTo>
                <a:lnTo>
                  <a:pt x="528756" y="367002"/>
                </a:lnTo>
                <a:lnTo>
                  <a:pt x="538158" y="346235"/>
                </a:lnTo>
                <a:lnTo>
                  <a:pt x="411641" y="346235"/>
                </a:lnTo>
                <a:lnTo>
                  <a:pt x="221999" y="260377"/>
                </a:lnTo>
                <a:lnTo>
                  <a:pt x="307242" y="72092"/>
                </a:lnTo>
                <a:lnTo>
                  <a:pt x="311893" y="50986"/>
                </a:lnTo>
                <a:lnTo>
                  <a:pt x="311469" y="39670"/>
                </a:lnTo>
                <a:lnTo>
                  <a:pt x="283198" y="4160"/>
                </a:lnTo>
                <a:lnTo>
                  <a:pt x="274568" y="1356"/>
                </a:lnTo>
                <a:lnTo>
                  <a:pt x="265344" y="0"/>
                </a:lnTo>
                <a:close/>
              </a:path>
              <a:path w="606425" h="682625">
                <a:moveTo>
                  <a:pt x="492321" y="497951"/>
                </a:moveTo>
                <a:lnTo>
                  <a:pt x="469471" y="497951"/>
                </a:lnTo>
                <a:lnTo>
                  <a:pt x="479480" y="499264"/>
                </a:lnTo>
                <a:lnTo>
                  <a:pt x="488947" y="498800"/>
                </a:lnTo>
                <a:lnTo>
                  <a:pt x="492321" y="497951"/>
                </a:lnTo>
                <a:close/>
              </a:path>
              <a:path w="606425" h="682625">
                <a:moveTo>
                  <a:pt x="548886" y="130820"/>
                </a:moveTo>
                <a:lnTo>
                  <a:pt x="511825" y="144444"/>
                </a:lnTo>
                <a:lnTo>
                  <a:pt x="411641" y="346235"/>
                </a:lnTo>
                <a:lnTo>
                  <a:pt x="538158" y="346235"/>
                </a:lnTo>
                <a:lnTo>
                  <a:pt x="599915" y="209824"/>
                </a:lnTo>
                <a:lnTo>
                  <a:pt x="603887" y="199087"/>
                </a:lnTo>
                <a:lnTo>
                  <a:pt x="605854" y="188852"/>
                </a:lnTo>
                <a:lnTo>
                  <a:pt x="605816" y="179120"/>
                </a:lnTo>
                <a:lnTo>
                  <a:pt x="583286" y="141490"/>
                </a:lnTo>
                <a:lnTo>
                  <a:pt x="548886" y="130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195762" y="5787783"/>
            <a:ext cx="3893484" cy="412937"/>
          </a:xfrm>
          <a:custGeom>
            <a:avLst/>
            <a:gdLst/>
            <a:ahLst/>
            <a:cxnLst/>
            <a:rect l="l" t="t" r="r" b="b"/>
            <a:pathLst>
              <a:path w="4412615" h="467995">
                <a:moveTo>
                  <a:pt x="4334212" y="0"/>
                </a:moveTo>
                <a:lnTo>
                  <a:pt x="77995" y="0"/>
                </a:lnTo>
                <a:lnTo>
                  <a:pt x="47636" y="6129"/>
                </a:lnTo>
                <a:lnTo>
                  <a:pt x="22844" y="22844"/>
                </a:lnTo>
                <a:lnTo>
                  <a:pt x="6129" y="47636"/>
                </a:lnTo>
                <a:lnTo>
                  <a:pt x="0" y="77996"/>
                </a:lnTo>
                <a:lnTo>
                  <a:pt x="0" y="389980"/>
                </a:lnTo>
                <a:lnTo>
                  <a:pt x="6129" y="420339"/>
                </a:lnTo>
                <a:lnTo>
                  <a:pt x="22844" y="445131"/>
                </a:lnTo>
                <a:lnTo>
                  <a:pt x="47636" y="461847"/>
                </a:lnTo>
                <a:lnTo>
                  <a:pt x="77995" y="467976"/>
                </a:lnTo>
                <a:lnTo>
                  <a:pt x="4334212" y="467976"/>
                </a:lnTo>
                <a:lnTo>
                  <a:pt x="4364572" y="461847"/>
                </a:lnTo>
                <a:lnTo>
                  <a:pt x="4389364" y="445131"/>
                </a:lnTo>
                <a:lnTo>
                  <a:pt x="4406079" y="420339"/>
                </a:lnTo>
                <a:lnTo>
                  <a:pt x="4412208" y="389980"/>
                </a:lnTo>
                <a:lnTo>
                  <a:pt x="4412208" y="77996"/>
                </a:lnTo>
                <a:lnTo>
                  <a:pt x="4406079" y="47636"/>
                </a:lnTo>
                <a:lnTo>
                  <a:pt x="4389364" y="22844"/>
                </a:lnTo>
                <a:lnTo>
                  <a:pt x="4364572" y="6129"/>
                </a:lnTo>
                <a:lnTo>
                  <a:pt x="433421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4313755" y="5773922"/>
            <a:ext cx="3654238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13" dirty="0">
                <a:latin typeface="Calibri"/>
                <a:cs typeface="Calibri"/>
              </a:rPr>
              <a:t>Always </a:t>
            </a:r>
            <a:r>
              <a:rPr sz="2603" spc="4" dirty="0">
                <a:latin typeface="Calibri"/>
                <a:cs typeface="Calibri"/>
              </a:rPr>
              <a:t>purify </a:t>
            </a:r>
            <a:r>
              <a:rPr sz="2603" spc="-4" dirty="0">
                <a:latin typeface="Calibri"/>
                <a:cs typeface="Calibri"/>
              </a:rPr>
              <a:t>your</a:t>
            </a:r>
            <a:r>
              <a:rPr sz="2603" spc="-31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oracles!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51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the Quantum Random Oracle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World 1 (</a:t>
                </a:r>
                <a:r>
                  <a:rPr lang="en-US" dirty="0" err="1" smtClean="0"/>
                  <a:t>StO</a:t>
                </a:r>
                <a:r>
                  <a:rPr lang="en-US" dirty="0" smtClean="0"/>
                  <a:t>’): Pick random function H and run algorithm with initial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World 2 (</a:t>
                </a:r>
                <a:r>
                  <a:rPr lang="en-US" dirty="0" err="1" smtClean="0"/>
                  <a:t>StO</a:t>
                </a:r>
                <a:r>
                  <a:rPr lang="en-US" dirty="0" smtClean="0"/>
                  <a:t>): </a:t>
                </a:r>
                <a:r>
                  <a:rPr lang="en-US" dirty="0"/>
                  <a:t>run algorithm with initial state </a:t>
                </a:r>
                <a:r>
                  <a:rPr lang="en-US" dirty="0" smtClean="0"/>
                  <a:t>(uniform superposition of all oracles)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⨂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𝝀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〉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01" y="5269681"/>
            <a:ext cx="9163665" cy="10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World 2’: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indicates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not yet assigned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Run </a:t>
                </a:r>
                <a:r>
                  <a:rPr lang="en-US" dirty="0"/>
                  <a:t>algorithm with initial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Oracle Map (Intuitions):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replaces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,⊥)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measuring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 state</a:t>
                </a:r>
                <a:r>
                  <a:rPr lang="en-US" dirty="0" smtClean="0"/>
                  <a:t> yields a list of query/output pairs!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3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Quite that Simple…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World 2’: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indicates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not yet assigned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Run </a:t>
                </a:r>
                <a:r>
                  <a:rPr lang="en-US" dirty="0"/>
                  <a:t>algorithm with initial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Oracle Map (Intuitions):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replaces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,⊥)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measuring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 state</a:t>
                </a:r>
                <a:r>
                  <a:rPr lang="en-US" dirty="0" smtClean="0"/>
                  <a:t> yields a list of query/output pairs!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Question: </a:t>
                </a:r>
                <a:r>
                  <a:rPr lang="en-US" dirty="0"/>
                  <a:t>What 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? </a:t>
                </a:r>
                <a:r>
                  <a:rPr lang="en-US" dirty="0"/>
                  <a:t>How do we make sure oracle is </a:t>
                </a:r>
                <a:r>
                  <a:rPr lang="en-US" dirty="0" smtClean="0"/>
                  <a:t>unitary transformation?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Unitary 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World 2’: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indicates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not yet assigned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Run </a:t>
                </a:r>
                <a:r>
                  <a:rPr lang="en-US" dirty="0"/>
                  <a:t>algorithm with initial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Build oracle out of unitary transforms: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StdDecomp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StdOracle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StdDecomp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PhsOracle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PhsO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StO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PhsO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Note: </a:t>
                </a:r>
                <a:r>
                  <a:rPr lang="en-US" dirty="0">
                    <a:latin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⊕⊥≔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⋅⊥≔0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for completeness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3"/>
                <a:stretch>
                  <a:fillRect l="-928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Unitary 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Build oracle out of unitary transforms: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StdDecom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Reversibility: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r>
                  <a:rPr lang="en-US" dirty="0" smtClean="0"/>
                  <a:t> then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Unitary Transform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Build oracle out of unitary transforms: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StdDecom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then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Reversibility: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492358" y="3657600"/>
            <a:ext cx="1502980" cy="493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79421" y="3342290"/>
            <a:ext cx="192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is untouched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62300" y="5967061"/>
            <a:ext cx="380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pairs of the form (</a:t>
            </a:r>
            <a:r>
              <a:rPr lang="en-US" dirty="0" err="1" smtClean="0"/>
              <a:t>x,w</a:t>
            </a:r>
            <a:r>
              <a:rPr lang="en-US" dirty="0" smtClean="0"/>
              <a:t>) are removed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185591" y="5595324"/>
            <a:ext cx="613533" cy="44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7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Oracles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World 2’: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indicates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not yet assigned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Run </a:t>
                </a:r>
                <a:r>
                  <a:rPr lang="en-US" dirty="0"/>
                  <a:t>algorithm with initial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Build oracle out of unitary transforms: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StdDecomp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StdOracle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StdDecomp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St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PhsOracle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PhsO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StdDecomp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Compressed Versions: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PhsO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CPhs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If we know there are only T queries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 smtClean="0"/>
                  <a:t> will never have more than T entries that are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can compress representation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3"/>
                <a:stretch>
                  <a:fillRect l="-1043" t="-1244" r="-1275" b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Oracles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Compressed Versions: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PhsO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CPhs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If we know there are only T queries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 smtClean="0"/>
                  <a:t> will never have more than T entries that are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can compress representation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3"/>
                <a:stretch>
                  <a:fillRect l="-1217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69" y="4039786"/>
            <a:ext cx="9360310" cy="14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Quantum Basics</a:t>
                </a:r>
              </a:p>
              <a:p>
                <a:r>
                  <a:rPr lang="en-US" dirty="0" smtClean="0"/>
                  <a:t>Grover Search</a:t>
                </a:r>
              </a:p>
              <a:p>
                <a:r>
                  <a:rPr lang="en-US" dirty="0" smtClean="0"/>
                  <a:t>Quantum Random Oracle Model</a:t>
                </a:r>
              </a:p>
              <a:p>
                <a:r>
                  <a:rPr lang="en-US" dirty="0" smtClean="0"/>
                  <a:t>Useful Results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Measurement can distinguish two states 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Upper bound Euclidean distance between final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when we use oracles H and H’ in terms of ``query magnitude” on bad inputs x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Helpful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07745"/>
                <a:ext cx="10515600" cy="1969217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𝑐𝑜𝑙𝑙𝑖𝑠𝑖𝑜𝑛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denotes probability that A outputs a hash collision (regular QROM).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denotes probability that we measure a database with some colliding pair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(when using compressed oracle </a:t>
                </a:r>
                <a:r>
                  <a:rPr lang="en-US" dirty="0" err="1" smtClean="0"/>
                  <a:t>CStO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07745"/>
                <a:ext cx="10515600" cy="1969217"/>
              </a:xfrm>
              <a:blipFill>
                <a:blip r:embed="rId2"/>
                <a:stretch>
                  <a:fillRect l="-928" t="-7121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30" y="1690688"/>
            <a:ext cx="9478297" cy="25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9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Helpful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07745"/>
                <a:ext cx="10515600" cy="196921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𝑐𝑜𝑙𝑙𝑖𝑠𝑖𝑜𝑛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denotes probability that A outputs a hash collision (regular QROM).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denotes probability that we measure a database with some colliding pair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Typically, much easier to upper bound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upper bound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(quantity we want to upper bound)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07745"/>
                <a:ext cx="10515600" cy="1969217"/>
              </a:xfrm>
              <a:blipFill>
                <a:blip r:embed="rId2"/>
                <a:stretch>
                  <a:fillRect l="-638" t="-5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30" y="1690688"/>
            <a:ext cx="9478297" cy="25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Grover Search Revisited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04137"/>
                <a:ext cx="10515600" cy="197282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Proof: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denote probability outputs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i.e., found a pre-image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Theorem 1 shows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Now applying Lemma 5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04137"/>
                <a:ext cx="10515600" cy="1972825"/>
              </a:xfrm>
              <a:blipFill>
                <a:blip r:embed="rId2"/>
                <a:stretch>
                  <a:fillRect l="-638" t="-4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90" y="1870075"/>
            <a:ext cx="9399639" cy="144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541" y="3289255"/>
            <a:ext cx="9124335" cy="7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Collisions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19764"/>
                <a:ext cx="10515600" cy="200715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𝑐𝑜𝑙𝑙𝑖𝑠𝑖𝑜𝑛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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denote probability </a:t>
                </a:r>
                <a:r>
                  <a:rPr lang="en-US" dirty="0" smtClean="0">
                    <a:sym typeface="Wingdings" panose="05000000000000000000" pitchFamily="2" charset="2"/>
                  </a:rPr>
                  <a:t>attacker outputs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𝑐𝑜𝑙𝑙𝑖𝑠𝑖𝑜𝑛</m:t>
                        </m:r>
                      </m:sub>
                    </m:sSub>
                  </m:oMath>
                </a14:m>
                <a:r>
                  <a:rPr lang="en-US" dirty="0"/>
                  <a:t>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dirty="0"/>
                  <a:t> i.e., found a </a:t>
                </a:r>
                <a:r>
                  <a:rPr lang="en-US" dirty="0" smtClean="0"/>
                  <a:t>collision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 1 shows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Now applying Lemma 5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19764"/>
                <a:ext cx="10515600" cy="2007159"/>
              </a:xfrm>
              <a:blipFill>
                <a:blip r:embed="rId2"/>
                <a:stretch>
                  <a:fillRect l="-638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0075"/>
            <a:ext cx="9281652" cy="137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5978"/>
            <a:ext cx="908500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r>
                  <a:rPr lang="en-US" dirty="0" smtClean="0"/>
                  <a:t> We first define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projects onto random oracles that contain a collision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Consider the state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𝐶𝑜𝑙𝑙𝑖𝑠𝑖𝑜𝑛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Collision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928" t="-3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79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r>
                  <a:rPr lang="en-US" dirty="0" smtClean="0"/>
                  <a:t> We first define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projects onto states that do contain a collision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Consider the state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Collision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754"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6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r>
                  <a:rPr lang="en-US" dirty="0" smtClean="0"/>
                  <a:t> We first define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 projects onto states that do contain a collision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Consider the state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≠⊥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Collision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754"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2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r>
                  <a:rPr lang="en-US" dirty="0" smtClean="0"/>
                  <a:t> We first define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projects onto states that do contain a collision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Consider the state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/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Collision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:∃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754"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9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r>
                  <a:rPr lang="en-US" dirty="0" smtClean="0"/>
                  <a:t> We first define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projects onto states that do contain a collision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want to bound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(Euclidean norm of “bad/collision state”) after each random oracle query.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CPhsO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CPhsO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12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2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r>
                  <a:rPr lang="en-US" dirty="0" smtClean="0"/>
                  <a:t> We first define projections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projects onto states that do contain a collision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1043" t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in QROM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Typically we write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17096" y="2848303"/>
            <a:ext cx="515007" cy="504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0482" y="3352800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Register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936828" y="2084716"/>
            <a:ext cx="226921" cy="39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90213" y="1715384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Register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76439" y="2848303"/>
            <a:ext cx="852858" cy="25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42498" y="2950311"/>
            <a:ext cx="327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Auxilliary</a:t>
            </a:r>
            <a:r>
              <a:rPr lang="en-US" dirty="0" smtClean="0"/>
              <a:t> State (not associated with current RO query)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77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1217" t="-4457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744607" y="5917324"/>
            <a:ext cx="21021" cy="43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35310" y="6264165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CPhsO</a:t>
            </a:r>
            <a:r>
              <a:rPr lang="en-US" dirty="0" smtClean="0"/>
              <a:t> is unitary </a:t>
            </a:r>
            <a:r>
              <a:rPr lang="en-US" dirty="0" smtClean="0">
                <a:sym typeface="Wingdings" panose="05000000000000000000" pitchFamily="2" charset="2"/>
              </a:rPr>
              <a:t> preserves norms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6627" y="5990540"/>
            <a:ext cx="21021" cy="43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27478" y="6346233"/>
            <a:ext cx="343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 can only decrease norm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595947" y="5044966"/>
            <a:ext cx="52550" cy="514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70270" y="4663564"/>
            <a:ext cx="311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Projection before RO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99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 2: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CPhsO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∘</m:t>
                            </m:r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12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071945" y="5737161"/>
            <a:ext cx="21021" cy="43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19173" y="6081991"/>
            <a:ext cx="413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States in projection S do no have collision!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47137" y="5708321"/>
            <a:ext cx="21021" cy="43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68208" y="6109826"/>
                <a:ext cx="50007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CPhsO does not modify states in projection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 smtClean="0"/>
                  <a:t>!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CPhsO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begChr m:val="|"/>
                        <m:endChr m:val="〉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08" y="6109826"/>
                <a:ext cx="5000728" cy="646331"/>
              </a:xfrm>
              <a:prstGeom prst="rect">
                <a:avLst/>
              </a:prstGeom>
              <a:blipFill>
                <a:blip r:embed="rId4"/>
                <a:stretch>
                  <a:fillRect l="-1098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097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 3: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Skipped (similar to Fact 4)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1217" t="-4457" b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86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 4: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1043" t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Proof: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Norm of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increase by at most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after each query 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lang="en-US" dirty="0" smtClean="0">
                    <a:sym typeface="Wingdings" panose="05000000000000000000" pitchFamily="2" charset="2"/>
                  </a:rPr>
                  <a:t>Norm on bad states after q queries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lang="en-US" dirty="0" smtClean="0">
                    <a:sym typeface="Wingdings" panose="05000000000000000000" pitchFamily="2" charset="2"/>
                  </a:rPr>
                  <a:t> measuring final state yields bad database (containing collision)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26979"/>
                <a:ext cx="10515600" cy="3149984"/>
              </a:xfrm>
              <a:blipFill>
                <a:blip r:embed="rId2"/>
                <a:stretch>
                  <a:fillRect l="-522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3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026979"/>
                <a:ext cx="11091041" cy="314998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4: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Recall the projection 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Thus,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CPhsO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)〉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026979"/>
                <a:ext cx="11091041" cy="3149984"/>
              </a:xfrm>
              <a:blipFill>
                <a:blip r:embed="rId2"/>
                <a:stretch>
                  <a:fillRect l="-549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1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026979"/>
                <a:ext cx="11091041" cy="314998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4: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Recall the projection Q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Thus,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CPhsO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𝐵𝑎𝑑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)〉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set of </a:t>
                </a:r>
                <a:r>
                  <a:rPr lang="en-US" dirty="0" err="1" smtClean="0"/>
                  <a:t>ouputs</a:t>
                </a:r>
                <a:r>
                  <a:rPr lang="en-US" dirty="0" smtClean="0"/>
                  <a:t> already recorded in H.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026979"/>
                <a:ext cx="11091041" cy="3149984"/>
              </a:xfrm>
              <a:blipFill>
                <a:blip r:embed="rId2"/>
                <a:stretch>
                  <a:fillRect l="-440" t="-10271" b="-23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6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026979"/>
                <a:ext cx="11091041" cy="314998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4: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CPhsO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den>
                        </m:f>
                      </m:e>
                    </m:ra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Thus,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CPhsO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d>
                        <m:dPr>
                          <m:begChr m:val="|"/>
                          <m:endChr m:val="〉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⨂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𝐵𝑎𝑑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∪(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)〉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𝐵𝑎𝑑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set of outputs already recorded in H.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CPhsO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𝐵𝑎𝑑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𝐶𝑜𝑙𝑙𝑖𝑠𝑖𝑜𝑛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=⊥</m:t>
                                  </m:r>
                                </m:e>
                              </m:eqAr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∘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026979"/>
                <a:ext cx="11091041" cy="3149984"/>
              </a:xfrm>
              <a:blipFill>
                <a:blip r:embed="rId2"/>
                <a:stretch>
                  <a:fillRect l="-440" t="-10271" b="-23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81193"/>
            <a:ext cx="9281652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appreciate if you take the time to fill out your course evaluation.</a:t>
            </a:r>
          </a:p>
          <a:p>
            <a:endParaRPr lang="en-US" dirty="0"/>
          </a:p>
          <a:p>
            <a:r>
              <a:rPr lang="en-US" dirty="0" smtClean="0"/>
              <a:t>What did you like about the course? What could be improved? Let me know!</a:t>
            </a:r>
          </a:p>
          <a:p>
            <a:endParaRPr lang="en-US" dirty="0"/>
          </a:p>
          <a:p>
            <a:r>
              <a:rPr lang="en-US" dirty="0" smtClean="0"/>
              <a:t>Your feedback is anonymous and will not impact grades.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Presentation (Next Week)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19683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10012713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94401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 April 25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 April 27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135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Albert</a:t>
                      </a:r>
                      <a:r>
                        <a:rPr lang="en-US" baseline="0" dirty="0" smtClean="0"/>
                        <a:t> Yu   (3:00-3:18 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Blake and Xiuyu (3:00-3:28 PM)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71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Nicolas</a:t>
                      </a:r>
                      <a:r>
                        <a:rPr lang="en-US" baseline="0" dirty="0" smtClean="0"/>
                        <a:t> Harrell (3:18-3:36 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Adithya and Jacob (3:28-3:56 PM)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0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Hongoa</a:t>
                      </a:r>
                      <a:r>
                        <a:rPr lang="en-US" dirty="0" smtClean="0"/>
                        <a:t> Wang (3:36-3:54 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Jimmy</a:t>
                      </a:r>
                      <a:r>
                        <a:rPr lang="en-US" baseline="0" dirty="0" smtClean="0"/>
                        <a:t> Hwang (3:56-4:14 PM)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90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Zhongtang Luo (3:54-4:12 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07384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4046482"/>
            <a:ext cx="89335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Individuals: </a:t>
            </a:r>
            <a:r>
              <a:rPr lang="en-US" dirty="0" smtClean="0"/>
              <a:t>14 minute presentation + 3 minute Q&amp;A + 1 minute transition</a:t>
            </a:r>
          </a:p>
          <a:p>
            <a:endParaRPr lang="en-US" dirty="0"/>
          </a:p>
          <a:p>
            <a:r>
              <a:rPr lang="en-US" b="1" dirty="0" smtClean="0"/>
              <a:t>Groups: </a:t>
            </a:r>
            <a:r>
              <a:rPr lang="en-US" dirty="0" smtClean="0"/>
              <a:t>24 minute presentation + 3 minute Q&amp;A + 1 minute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expected that both team members will give part of the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may choose how to divide the presentation</a:t>
            </a:r>
          </a:p>
          <a:p>
            <a:endParaRPr lang="en-US" dirty="0" smtClean="0"/>
          </a:p>
          <a:p>
            <a:r>
              <a:rPr lang="en-US" dirty="0" smtClean="0"/>
              <a:t>E-mail slides to Hassan at least </a:t>
            </a:r>
            <a:r>
              <a:rPr lang="en-US" u="sng" dirty="0" smtClean="0"/>
              <a:t>one hour before</a:t>
            </a:r>
            <a:r>
              <a:rPr lang="en-US" dirty="0" smtClean="0"/>
              <a:t> class on the day of your presentation (CC me)</a:t>
            </a:r>
          </a:p>
          <a:p>
            <a:endParaRPr lang="en-US" dirty="0"/>
          </a:p>
          <a:p>
            <a:r>
              <a:rPr lang="en-US" b="1" dirty="0" smtClean="0"/>
              <a:t>Format: </a:t>
            </a:r>
            <a:r>
              <a:rPr lang="en-US" dirty="0" smtClean="0"/>
              <a:t>PDF/PPT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Magnitude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a set of inputs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be a quantum state. Then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generates states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we can write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for all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then the Euclidean distance between the final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 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1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and Project Report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Final Exam (Take Home): </a:t>
                </a:r>
              </a:p>
              <a:p>
                <a:pPr lvl="1"/>
                <a:r>
                  <a:rPr lang="en-US" dirty="0" smtClean="0"/>
                  <a:t>Released Thursday, April 27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at 5PM</a:t>
                </a:r>
              </a:p>
              <a:p>
                <a:pPr lvl="1"/>
                <a:r>
                  <a:rPr lang="en-US" dirty="0" smtClean="0"/>
                  <a:t>Due: Friday, April 28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at 5PM on </a:t>
                </a:r>
                <a:r>
                  <a:rPr lang="en-US" dirty="0" err="1" smtClean="0"/>
                  <a:t>Gradescope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Should take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hours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Project Report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8-12 pages</a:t>
                </a:r>
              </a:p>
              <a:p>
                <a:pPr lvl="2"/>
                <a:r>
                  <a:rPr lang="en-US" dirty="0" smtClean="0"/>
                  <a:t>Introduce/Motivate the Problem, Define the Problem Clearly, Summarize Related Work et…</a:t>
                </a:r>
              </a:p>
              <a:p>
                <a:pPr lvl="2"/>
                <a:r>
                  <a:rPr lang="en-US" b="1" dirty="0" smtClean="0"/>
                  <a:t>Results </a:t>
                </a:r>
              </a:p>
              <a:p>
                <a:pPr lvl="3"/>
                <a:r>
                  <a:rPr lang="en-US" b="1" dirty="0" smtClean="0"/>
                  <a:t>Note: </a:t>
                </a:r>
                <a:r>
                  <a:rPr lang="en-US" dirty="0" smtClean="0"/>
                  <a:t>This can include failed approaches if you clearly describe what you tried and explain why this approach did not work.</a:t>
                </a:r>
              </a:p>
              <a:p>
                <a:pPr lvl="2"/>
                <a:r>
                  <a:rPr lang="en-US" b="1" dirty="0" smtClean="0"/>
                  <a:t>Future </a:t>
                </a:r>
                <a:r>
                  <a:rPr lang="en-US" dirty="0" smtClean="0"/>
                  <a:t>Work: If you were to continue working on this problem what would you do?</a:t>
                </a:r>
              </a:p>
              <a:p>
                <a:pPr lvl="1"/>
                <a:r>
                  <a:rPr lang="en-US" dirty="0" smtClean="0"/>
                  <a:t>Official Due Date: Friday, April 28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@ 11:59PM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E-mail me a PDF and CC Hassan</a:t>
                </a:r>
              </a:p>
              <a:p>
                <a:pPr lvl="1"/>
                <a:r>
                  <a:rPr lang="en-US" dirty="0" smtClean="0"/>
                  <a:t>I won’t penalize late solutions submitted before Thursday, May 4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at 11:59PM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Program 1: </a:t>
            </a:r>
            <a:r>
              <a:rPr lang="en-US" dirty="0" smtClean="0"/>
              <a:t>secret value x</a:t>
            </a:r>
          </a:p>
          <a:p>
            <a:pPr marL="0" indent="0">
              <a:buNone/>
            </a:pPr>
            <a:r>
              <a:rPr lang="en-US" b="1" dirty="0" smtClean="0"/>
              <a:t>if</a:t>
            </a:r>
            <a:r>
              <a:rPr lang="en-US" dirty="0" smtClean="0"/>
              <a:t> (x &lt; 5)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z = A[0]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A[1] = z*z</a:t>
            </a:r>
          </a:p>
          <a:p>
            <a:pPr marL="0" indent="0">
              <a:buNone/>
            </a:pPr>
            <a:r>
              <a:rPr lang="en-US" b="1" dirty="0" smtClean="0"/>
              <a:t>else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z = A[100]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A[101] = z*z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Suppose Attacker Learns Memory Access pattern was (100, 101).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can attacker conclude?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could attacker learn memory access pattern?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Scenario 1: </a:t>
            </a:r>
            <a:r>
              <a:rPr lang="en-US" dirty="0" smtClean="0"/>
              <a:t>User is storing (encrypted) array on an untrusted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Scenario 2: </a:t>
            </a:r>
            <a:r>
              <a:rPr lang="en-US" dirty="0" smtClean="0"/>
              <a:t>Program 1 (trusted) is running on the same machine as program 2 (untrusted)</a:t>
            </a:r>
          </a:p>
          <a:p>
            <a:r>
              <a:rPr lang="en-US" dirty="0" smtClean="0"/>
              <a:t>Operating System ensures that program 2 cannot access program 1’s memory. What is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could attacker learn memory access pattern?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Scenario 2: </a:t>
            </a:r>
            <a:r>
              <a:rPr lang="en-US" dirty="0" smtClean="0">
                <a:solidFill>
                  <a:srgbClr val="7030A0"/>
                </a:solidFill>
              </a:rPr>
              <a:t>Program 1 </a:t>
            </a:r>
            <a:r>
              <a:rPr lang="en-US" dirty="0" smtClean="0"/>
              <a:t>(trusted) is running on the same machine as program 2 (untrusted)</a:t>
            </a:r>
          </a:p>
          <a:p>
            <a:r>
              <a:rPr lang="en-US" dirty="0" smtClean="0"/>
              <a:t>Operating System ensures that </a:t>
            </a:r>
            <a:r>
              <a:rPr lang="en-US" dirty="0" smtClean="0">
                <a:solidFill>
                  <a:srgbClr val="FF0000"/>
                </a:solidFill>
              </a:rPr>
              <a:t>program 2</a:t>
            </a:r>
            <a:r>
              <a:rPr lang="en-US" dirty="0" smtClean="0"/>
              <a:t> cannot access </a:t>
            </a:r>
            <a:r>
              <a:rPr lang="en-US" dirty="0" smtClean="0">
                <a:solidFill>
                  <a:srgbClr val="7030A0"/>
                </a:solidFill>
              </a:rPr>
              <a:t>program 1</a:t>
            </a:r>
            <a:r>
              <a:rPr lang="en-US" dirty="0" smtClean="0"/>
              <a:t>’s memory. What is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586233"/>
          <a:ext cx="604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97456414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0075395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75274341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666117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95006056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B[0]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B[100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41694"/>
              </p:ext>
            </p:extLst>
          </p:nvPr>
        </p:nvGraphicFramePr>
        <p:xfrm>
          <a:off x="7620882" y="4575637"/>
          <a:ext cx="1727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33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74087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62735" y="423419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947" y="421690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874416" y="4603530"/>
            <a:ext cx="1103586" cy="73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474199" y="4971393"/>
            <a:ext cx="1067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93362" y="4533853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A[100]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83401" y="4971392"/>
            <a:ext cx="737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41876" y="4074828"/>
            <a:ext cx="13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Executing </a:t>
            </a:r>
            <a:r>
              <a:rPr lang="en-US" dirty="0" smtClean="0">
                <a:solidFill>
                  <a:srgbClr val="7030A0"/>
                </a:solidFill>
              </a:rPr>
              <a:t>P1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could attacker learn memory access pattern?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Scenario 2: </a:t>
            </a:r>
            <a:r>
              <a:rPr lang="en-US" dirty="0" smtClean="0">
                <a:solidFill>
                  <a:srgbClr val="7030A0"/>
                </a:solidFill>
              </a:rPr>
              <a:t>Program 1 </a:t>
            </a:r>
            <a:r>
              <a:rPr lang="en-US" dirty="0" smtClean="0"/>
              <a:t>(trusted) is running on the same machine as program 2 (untrusted)</a:t>
            </a:r>
          </a:p>
          <a:p>
            <a:r>
              <a:rPr lang="en-US" dirty="0" smtClean="0"/>
              <a:t>Operating System ensures that </a:t>
            </a:r>
            <a:r>
              <a:rPr lang="en-US" dirty="0" smtClean="0">
                <a:solidFill>
                  <a:srgbClr val="FF0000"/>
                </a:solidFill>
              </a:rPr>
              <a:t>program 2</a:t>
            </a:r>
            <a:r>
              <a:rPr lang="en-US" dirty="0" smtClean="0"/>
              <a:t> cannot access </a:t>
            </a:r>
            <a:r>
              <a:rPr lang="en-US" dirty="0" smtClean="0">
                <a:solidFill>
                  <a:srgbClr val="7030A0"/>
                </a:solidFill>
              </a:rPr>
              <a:t>program 1</a:t>
            </a:r>
            <a:r>
              <a:rPr lang="en-US" dirty="0" smtClean="0"/>
              <a:t>’s memory. What is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25965"/>
              </p:ext>
            </p:extLst>
          </p:nvPr>
        </p:nvGraphicFramePr>
        <p:xfrm>
          <a:off x="838200" y="4586233"/>
          <a:ext cx="604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97456414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0075395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75274341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666117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95006056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B[0]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B[100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35707"/>
              </p:ext>
            </p:extLst>
          </p:nvPr>
        </p:nvGraphicFramePr>
        <p:xfrm>
          <a:off x="7747000" y="4586233"/>
          <a:ext cx="1727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28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  <a:gridCol w="361730">
                  <a:extLst>
                    <a:ext uri="{9D8B030D-6E8A-4147-A177-3AD203B41FA5}">
                      <a16:colId xmlns:a16="http://schemas.microsoft.com/office/drawing/2014/main" val="74087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B[100]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8371" y="421690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947" y="421690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4416" y="4603530"/>
            <a:ext cx="1103586" cy="73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474199" y="4971393"/>
            <a:ext cx="1067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93362" y="4533853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A[100]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83401" y="4971392"/>
            <a:ext cx="737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41876" y="4074828"/>
            <a:ext cx="13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Executing </a:t>
            </a:r>
            <a:r>
              <a:rPr lang="en-US" dirty="0" smtClean="0">
                <a:solidFill>
                  <a:srgbClr val="7030A0"/>
                </a:solidFill>
              </a:rPr>
              <a:t>P1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could attacker learn memory access pattern?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Scenario 2: </a:t>
            </a:r>
            <a:r>
              <a:rPr lang="en-US" dirty="0" smtClean="0">
                <a:solidFill>
                  <a:srgbClr val="7030A0"/>
                </a:solidFill>
              </a:rPr>
              <a:t>Program 1 </a:t>
            </a:r>
            <a:r>
              <a:rPr lang="en-US" dirty="0" smtClean="0"/>
              <a:t>(trusted) is running on the same machine as program 2 (untrusted)</a:t>
            </a:r>
          </a:p>
          <a:p>
            <a:r>
              <a:rPr lang="en-US" dirty="0" smtClean="0"/>
              <a:t>Operating System ensures that </a:t>
            </a:r>
            <a:r>
              <a:rPr lang="en-US" dirty="0" smtClean="0">
                <a:solidFill>
                  <a:srgbClr val="FF0000"/>
                </a:solidFill>
              </a:rPr>
              <a:t>program 2</a:t>
            </a:r>
            <a:r>
              <a:rPr lang="en-US" dirty="0" smtClean="0"/>
              <a:t> cannot access </a:t>
            </a:r>
            <a:r>
              <a:rPr lang="en-US" dirty="0" smtClean="0">
                <a:solidFill>
                  <a:srgbClr val="7030A0"/>
                </a:solidFill>
              </a:rPr>
              <a:t>program 1</a:t>
            </a:r>
            <a:r>
              <a:rPr lang="en-US" dirty="0" smtClean="0"/>
              <a:t>’s memory. What is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586233"/>
          <a:ext cx="604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97456414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0075395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75274341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666117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95006056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B[0]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B[100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47000" y="4586233"/>
          <a:ext cx="1727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28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  <a:gridCol w="361730">
                  <a:extLst>
                    <a:ext uri="{9D8B030D-6E8A-4147-A177-3AD203B41FA5}">
                      <a16:colId xmlns:a16="http://schemas.microsoft.com/office/drawing/2014/main" val="74087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B[100]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8371" y="421690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947" y="421690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4416" y="4603530"/>
            <a:ext cx="1103586" cy="73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474199" y="4971393"/>
            <a:ext cx="1067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93362" y="4533853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A[101]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83401" y="4971392"/>
            <a:ext cx="737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41876" y="4074828"/>
            <a:ext cx="13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Executing </a:t>
            </a:r>
            <a:r>
              <a:rPr lang="en-US" dirty="0" smtClean="0">
                <a:solidFill>
                  <a:srgbClr val="7030A0"/>
                </a:solidFill>
              </a:rPr>
              <a:t>P1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could attacker learn memory access pattern?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Scenario 2: </a:t>
            </a:r>
            <a:r>
              <a:rPr lang="en-US" dirty="0" smtClean="0">
                <a:solidFill>
                  <a:srgbClr val="7030A0"/>
                </a:solidFill>
              </a:rPr>
              <a:t>Program 1 </a:t>
            </a:r>
            <a:r>
              <a:rPr lang="en-US" dirty="0" smtClean="0"/>
              <a:t>(trusted) is running on the same machine as program 2 (untrusted)</a:t>
            </a:r>
          </a:p>
          <a:p>
            <a:r>
              <a:rPr lang="en-US" dirty="0" smtClean="0"/>
              <a:t>Operating System ensures that </a:t>
            </a:r>
            <a:r>
              <a:rPr lang="en-US" dirty="0" smtClean="0">
                <a:solidFill>
                  <a:srgbClr val="FF0000"/>
                </a:solidFill>
              </a:rPr>
              <a:t>program 2</a:t>
            </a:r>
            <a:r>
              <a:rPr lang="en-US" dirty="0" smtClean="0"/>
              <a:t> cannot access </a:t>
            </a:r>
            <a:r>
              <a:rPr lang="en-US" dirty="0" smtClean="0">
                <a:solidFill>
                  <a:srgbClr val="7030A0"/>
                </a:solidFill>
              </a:rPr>
              <a:t>program 1</a:t>
            </a:r>
            <a:r>
              <a:rPr lang="en-US" dirty="0" smtClean="0"/>
              <a:t>’s memory. What is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586233"/>
          <a:ext cx="604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97456414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0075395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75274341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666117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95006056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B[0]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B[100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47000" y="4586233"/>
          <a:ext cx="1727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28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788275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  <a:gridCol w="225096">
                  <a:extLst>
                    <a:ext uri="{9D8B030D-6E8A-4147-A177-3AD203B41FA5}">
                      <a16:colId xmlns:a16="http://schemas.microsoft.com/office/drawing/2014/main" val="74087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B[100]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8371" y="421690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947" y="421690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4416" y="4603530"/>
            <a:ext cx="1103586" cy="73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474199" y="4971393"/>
            <a:ext cx="1067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93362" y="453385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A[101]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41876" y="4074828"/>
            <a:ext cx="13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Executing </a:t>
            </a:r>
            <a:r>
              <a:rPr lang="en-US" dirty="0" smtClean="0">
                <a:solidFill>
                  <a:srgbClr val="7030A0"/>
                </a:solidFill>
              </a:rPr>
              <a:t>P1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474199" y="4971393"/>
            <a:ext cx="1067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03817" y="565846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A[101]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883401" y="4971392"/>
            <a:ext cx="7374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could attacker learn memory access pattern?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Scenario 2: </a:t>
            </a:r>
            <a:r>
              <a:rPr lang="en-US" dirty="0" smtClean="0">
                <a:solidFill>
                  <a:srgbClr val="7030A0"/>
                </a:solidFill>
              </a:rPr>
              <a:t>Program 1 </a:t>
            </a:r>
            <a:r>
              <a:rPr lang="en-US" dirty="0" smtClean="0"/>
              <a:t>(trusted) is running on the same machine as program 2 (untrusted)</a:t>
            </a:r>
          </a:p>
          <a:p>
            <a:r>
              <a:rPr lang="en-US" dirty="0" smtClean="0"/>
              <a:t>Operating System ensures that </a:t>
            </a:r>
            <a:r>
              <a:rPr lang="en-US" dirty="0" smtClean="0">
                <a:solidFill>
                  <a:srgbClr val="FF0000"/>
                </a:solidFill>
              </a:rPr>
              <a:t>program 2</a:t>
            </a:r>
            <a:r>
              <a:rPr lang="en-US" dirty="0" smtClean="0"/>
              <a:t> cannot access </a:t>
            </a:r>
            <a:r>
              <a:rPr lang="en-US" dirty="0" smtClean="0">
                <a:solidFill>
                  <a:srgbClr val="7030A0"/>
                </a:solidFill>
              </a:rPr>
              <a:t>program 1</a:t>
            </a:r>
            <a:r>
              <a:rPr lang="en-US" dirty="0" smtClean="0"/>
              <a:t>’s memory. What is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19724"/>
              </p:ext>
            </p:extLst>
          </p:nvPr>
        </p:nvGraphicFramePr>
        <p:xfrm>
          <a:off x="838200" y="4586233"/>
          <a:ext cx="604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97456414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0075395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75274341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666117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95006056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B[0]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B[100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11059"/>
              </p:ext>
            </p:extLst>
          </p:nvPr>
        </p:nvGraphicFramePr>
        <p:xfrm>
          <a:off x="7747000" y="4586233"/>
          <a:ext cx="1727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28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788275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  <a:gridCol w="225096">
                  <a:extLst>
                    <a:ext uri="{9D8B030D-6E8A-4147-A177-3AD203B41FA5}">
                      <a16:colId xmlns:a16="http://schemas.microsoft.com/office/drawing/2014/main" val="74087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B[100]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8371" y="421690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947" y="421690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4416" y="4603530"/>
            <a:ext cx="1103586" cy="73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474199" y="4971393"/>
            <a:ext cx="1067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93362" y="453385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B[100]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41876" y="4074828"/>
            <a:ext cx="13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Executing </a:t>
            </a:r>
            <a:r>
              <a:rPr lang="en-US" dirty="0" smtClean="0">
                <a:solidFill>
                  <a:srgbClr val="FF0000"/>
                </a:solidFill>
              </a:rPr>
              <a:t>P2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64414" y="5339255"/>
            <a:ext cx="1310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75578" y="5572707"/>
            <a:ext cx="212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In-Cache Already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Quick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Channel: Memory Access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When could attacker learn memory access pattern?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Scenario 2: </a:t>
            </a:r>
            <a:r>
              <a:rPr lang="en-US" dirty="0" smtClean="0">
                <a:solidFill>
                  <a:srgbClr val="7030A0"/>
                </a:solidFill>
              </a:rPr>
              <a:t>Program 1 </a:t>
            </a:r>
            <a:r>
              <a:rPr lang="en-US" dirty="0" smtClean="0"/>
              <a:t>(trusted) is running on the same machine as program 2 (untrusted)</a:t>
            </a:r>
          </a:p>
          <a:p>
            <a:r>
              <a:rPr lang="en-US" dirty="0" smtClean="0"/>
              <a:t>Operating System ensures that </a:t>
            </a:r>
            <a:r>
              <a:rPr lang="en-US" dirty="0" smtClean="0">
                <a:solidFill>
                  <a:srgbClr val="FF0000"/>
                </a:solidFill>
              </a:rPr>
              <a:t>program 2</a:t>
            </a:r>
            <a:r>
              <a:rPr lang="en-US" dirty="0" smtClean="0"/>
              <a:t> cannot access </a:t>
            </a:r>
            <a:r>
              <a:rPr lang="en-US" dirty="0" smtClean="0">
                <a:solidFill>
                  <a:srgbClr val="7030A0"/>
                </a:solidFill>
              </a:rPr>
              <a:t>program 1</a:t>
            </a:r>
            <a:r>
              <a:rPr lang="en-US" dirty="0" smtClean="0"/>
              <a:t>’s memory. What is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586233"/>
          <a:ext cx="6045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97456414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0075395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75274341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666117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95006056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B[0]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B[100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47000" y="4586233"/>
          <a:ext cx="1727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28">
                  <a:extLst>
                    <a:ext uri="{9D8B030D-6E8A-4147-A177-3AD203B41FA5}">
                      <a16:colId xmlns:a16="http://schemas.microsoft.com/office/drawing/2014/main" val="3408114393"/>
                    </a:ext>
                  </a:extLst>
                </a:gridCol>
                <a:gridCol w="788275">
                  <a:extLst>
                    <a:ext uri="{9D8B030D-6E8A-4147-A177-3AD203B41FA5}">
                      <a16:colId xmlns:a16="http://schemas.microsoft.com/office/drawing/2014/main" val="2719933022"/>
                    </a:ext>
                  </a:extLst>
                </a:gridCol>
                <a:gridCol w="225096">
                  <a:extLst>
                    <a:ext uri="{9D8B030D-6E8A-4147-A177-3AD203B41FA5}">
                      <a16:colId xmlns:a16="http://schemas.microsoft.com/office/drawing/2014/main" val="74087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29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A[100]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</a:rPr>
                        <a:t>A[101]</a:t>
                      </a:r>
                      <a:endParaRPr 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6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B[100]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B[101]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43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44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886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98371" y="421690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947" y="421690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4416" y="4603530"/>
            <a:ext cx="1103586" cy="73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474199" y="4971393"/>
            <a:ext cx="1067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93362" y="4533853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B[1]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41876" y="4074828"/>
            <a:ext cx="13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Executing </a:t>
            </a:r>
            <a:r>
              <a:rPr lang="en-US" dirty="0" smtClean="0">
                <a:solidFill>
                  <a:srgbClr val="FF0000"/>
                </a:solidFill>
              </a:rPr>
              <a:t>P2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83400" y="5055476"/>
            <a:ext cx="863600" cy="1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75578" y="5572707"/>
            <a:ext cx="1728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in Cache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Slow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Slides: Adapted from </a:t>
            </a:r>
            <a:r>
              <a:rPr lang="en-US" dirty="0"/>
              <a:t>TCC 2022 Test of Time </a:t>
            </a:r>
            <a:r>
              <a:rPr lang="en-US" dirty="0" smtClean="0"/>
              <a:t>Talk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“A Walk in the ORAM Forest: About oblivious RAMs and something about trees”  (</a:t>
            </a:r>
            <a:r>
              <a:rPr lang="en-US" dirty="0" err="1" smtClean="0"/>
              <a:t>Jesper</a:t>
            </a:r>
            <a:r>
              <a:rPr lang="en-US" dirty="0" smtClean="0"/>
              <a:t> </a:t>
            </a:r>
            <a:r>
              <a:rPr lang="en-US" dirty="0" err="1" smtClean="0"/>
              <a:t>Buus</a:t>
            </a:r>
            <a:r>
              <a:rPr lang="en-US" dirty="0" smtClean="0"/>
              <a:t> Nielsen)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Hint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Intuition: </a:t>
                </a:r>
                <a:r>
                  <a:rPr lang="en-US" dirty="0" smtClean="0"/>
                  <a:t>for a random/small sets S </a:t>
                </a:r>
                <a:r>
                  <a:rPr lang="en-US" dirty="0"/>
                  <a:t>we expect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 to be small </a:t>
                </a:r>
                <a:r>
                  <a:rPr lang="en-US" dirty="0" smtClean="0"/>
                  <a:t>with high </a:t>
                </a:r>
                <a:r>
                  <a:rPr lang="en-US" dirty="0" err="1" smtClean="0"/>
                  <a:t>probabilty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are disjoint sets of inputs then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generates states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we can write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𝑄𝑀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𝑄𝑀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3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0011" y="940526"/>
            <a:ext cx="1145952" cy="5256902"/>
          </a:xfrm>
          <a:custGeom>
            <a:avLst/>
            <a:gdLst/>
            <a:ahLst/>
            <a:cxnLst/>
            <a:rect l="l" t="t" r="r" b="b"/>
            <a:pathLst>
              <a:path w="1889759" h="8669020">
                <a:moveTo>
                  <a:pt x="1861294" y="0"/>
                </a:moveTo>
                <a:lnTo>
                  <a:pt x="0" y="6022"/>
                </a:lnTo>
                <a:lnTo>
                  <a:pt x="28030" y="8668713"/>
                </a:lnTo>
                <a:lnTo>
                  <a:pt x="1889324" y="8662689"/>
                </a:lnTo>
                <a:lnTo>
                  <a:pt x="1861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10463407" y="2845687"/>
            <a:ext cx="218008" cy="1446688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1722"/>
              </a:lnSpc>
            </a:pPr>
            <a:r>
              <a:rPr sz="1577" dirty="0">
                <a:solidFill>
                  <a:srgbClr val="FFFFFF"/>
                </a:solidFill>
                <a:latin typeface="Arial"/>
                <a:cs typeface="Arial"/>
              </a:rPr>
              <a:t>Server </a:t>
            </a:r>
            <a:r>
              <a:rPr sz="2365" baseline="1068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2365" baseline="1068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60068" y="1571624"/>
            <a:ext cx="613793" cy="4071673"/>
          </a:xfrm>
          <a:custGeom>
            <a:avLst/>
            <a:gdLst/>
            <a:ahLst/>
            <a:cxnLst/>
            <a:rect l="l" t="t" r="r" b="b"/>
            <a:pathLst>
              <a:path w="1012190" h="6714490">
                <a:moveTo>
                  <a:pt x="990461" y="0"/>
                </a:moveTo>
                <a:lnTo>
                  <a:pt x="0" y="3205"/>
                </a:lnTo>
                <a:lnTo>
                  <a:pt x="21718" y="6714080"/>
                </a:lnTo>
                <a:lnTo>
                  <a:pt x="1012178" y="6710875"/>
                </a:lnTo>
                <a:lnTo>
                  <a:pt x="99046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6248590" y="3350846"/>
            <a:ext cx="218008" cy="51329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1698"/>
              </a:lnSpc>
            </a:pPr>
            <a:r>
              <a:rPr sz="1577" dirty="0">
                <a:latin typeface="Arial"/>
                <a:cs typeface="Arial"/>
              </a:rPr>
              <a:t>Array</a:t>
            </a:r>
            <a:endParaRPr sz="157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00870" y="2391577"/>
            <a:ext cx="863315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0" y="0"/>
                </a:moveTo>
                <a:lnTo>
                  <a:pt x="1402288" y="0"/>
                </a:lnTo>
                <a:lnTo>
                  <a:pt x="1423229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5851219" y="2338240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131125" y="4990905"/>
            <a:ext cx="863315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1423229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5037152" y="4937568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4995559" y="2070435"/>
            <a:ext cx="1681577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68938" algn="l"/>
                <a:tab pos="1673488" algn="l"/>
              </a:tabLst>
            </a:pPr>
            <a:r>
              <a:rPr sz="1486" dirty="0">
                <a:solidFill>
                  <a:srgbClr val="5E5E5E"/>
                </a:solidFill>
                <a:latin typeface="Arial"/>
                <a:cs typeface="Arial"/>
              </a:rPr>
              <a:t>(write, </a:t>
            </a:r>
            <a:r>
              <a:rPr sz="1486" spc="33" dirty="0">
                <a:solidFill>
                  <a:srgbClr val="5E5E5E"/>
                </a:solidFill>
                <a:latin typeface="Arial"/>
                <a:cs typeface="Arial"/>
              </a:rPr>
              <a:t>p,</a:t>
            </a:r>
            <a:r>
              <a:rPr sz="1486" spc="-4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-91" dirty="0">
                <a:solidFill>
                  <a:srgbClr val="5E5E5E"/>
                </a:solidFill>
                <a:latin typeface="Arial"/>
                <a:cs typeface="Arial"/>
              </a:rPr>
              <a:t>V)	</a:t>
            </a:r>
            <a:r>
              <a:rPr sz="1486" u="heavy" spc="-8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u="heavy" spc="-91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endParaRPr sz="1486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25666" y="2033485"/>
            <a:ext cx="3117483" cy="0"/>
          </a:xfrm>
          <a:custGeom>
            <a:avLst/>
            <a:gdLst/>
            <a:ahLst/>
            <a:cxnLst/>
            <a:rect l="l" t="t" r="r" b="b"/>
            <a:pathLst>
              <a:path w="5140959">
                <a:moveTo>
                  <a:pt x="0" y="0"/>
                </a:moveTo>
                <a:lnTo>
                  <a:pt x="5119666" y="0"/>
                </a:lnTo>
                <a:lnTo>
                  <a:pt x="5140607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5185816" y="4716556"/>
            <a:ext cx="1490200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877946" algn="l"/>
                <a:tab pos="1482111" algn="l"/>
              </a:tabLst>
            </a:pPr>
            <a:r>
              <a:rPr sz="1486" spc="-18" dirty="0">
                <a:solidFill>
                  <a:srgbClr val="5E5E5E"/>
                </a:solidFill>
                <a:latin typeface="Arial"/>
                <a:cs typeface="Arial"/>
              </a:rPr>
              <a:t>(read,</a:t>
            </a:r>
            <a:r>
              <a:rPr sz="1486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-24" dirty="0">
                <a:solidFill>
                  <a:srgbClr val="5E5E5E"/>
                </a:solidFill>
                <a:latin typeface="Arial"/>
                <a:cs typeface="Arial"/>
              </a:rPr>
              <a:t>p)	</a:t>
            </a:r>
            <a:r>
              <a:rPr sz="1486" u="heavy" spc="-21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u="heavy" spc="-24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endParaRPr sz="1486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30236" y="1980149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826312" y="2864064"/>
            <a:ext cx="3122489" cy="0"/>
          </a:xfrm>
          <a:custGeom>
            <a:avLst/>
            <a:gdLst/>
            <a:ahLst/>
            <a:cxnLst/>
            <a:rect l="l" t="t" r="r" b="b"/>
            <a:pathLst>
              <a:path w="5149215">
                <a:moveTo>
                  <a:pt x="5148934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6732339" y="2810728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8022335" y="944610"/>
            <a:ext cx="39862" cy="5720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 txBox="1"/>
          <p:nvPr/>
        </p:nvSpPr>
        <p:spPr>
          <a:xfrm>
            <a:off x="6462884" y="6301949"/>
            <a:ext cx="1269943" cy="32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92" spc="9" dirty="0">
                <a:solidFill>
                  <a:srgbClr val="5E5E5E"/>
                </a:solidFill>
                <a:latin typeface="Arial"/>
                <a:cs typeface="Arial"/>
              </a:rPr>
              <a:t>Client</a:t>
            </a:r>
            <a:r>
              <a:rPr sz="2092" spc="-5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92" spc="12" dirty="0">
                <a:solidFill>
                  <a:srgbClr val="5E5E5E"/>
                </a:solidFill>
                <a:latin typeface="Arial"/>
                <a:cs typeface="Arial"/>
              </a:rPr>
              <a:t>side</a:t>
            </a:r>
            <a:endParaRPr sz="209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7341" y="6301949"/>
            <a:ext cx="1353887" cy="32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92" spc="-18" dirty="0">
                <a:solidFill>
                  <a:srgbClr val="5E5E5E"/>
                </a:solidFill>
                <a:latin typeface="Arial"/>
                <a:cs typeface="Arial"/>
              </a:rPr>
              <a:t>Server</a:t>
            </a:r>
            <a:r>
              <a:rPr sz="2092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92" spc="12" dirty="0">
                <a:solidFill>
                  <a:srgbClr val="5E5E5E"/>
                </a:solidFill>
                <a:latin typeface="Arial"/>
                <a:cs typeface="Arial"/>
              </a:rPr>
              <a:t>side</a:t>
            </a:r>
            <a:endParaRPr sz="209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38205" y="1698799"/>
            <a:ext cx="170199" cy="260192"/>
          </a:xfrm>
          <a:prstGeom prst="rect">
            <a:avLst/>
          </a:prstGeom>
        </p:spPr>
        <p:txBody>
          <a:bodyPr vert="horz" wrap="square" lIns="0" tIns="17328" rIns="0" bIns="0" rtlCol="0">
            <a:spAutoFit/>
          </a:bodyPr>
          <a:lstStyle/>
          <a:p>
            <a:pPr marL="1540">
              <a:spcBef>
                <a:spcPts val="136"/>
              </a:spcBef>
            </a:pPr>
            <a:r>
              <a:rPr sz="1577" spc="39" dirty="0">
                <a:solidFill>
                  <a:srgbClr val="5E5E5E"/>
                </a:solidFill>
                <a:latin typeface="Arial"/>
                <a:cs typeface="Arial"/>
              </a:rPr>
              <a:t>x</a:t>
            </a:r>
            <a:endParaRPr sz="1577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38205" y="1698799"/>
            <a:ext cx="170199" cy="292649"/>
          </a:xfrm>
          <a:custGeom>
            <a:avLst/>
            <a:gdLst/>
            <a:ahLst/>
            <a:cxnLst/>
            <a:rect l="l" t="t" r="r" b="b"/>
            <a:pathLst>
              <a:path w="280669" h="482600">
                <a:moveTo>
                  <a:pt x="0" y="482412"/>
                </a:moveTo>
                <a:lnTo>
                  <a:pt x="280535" y="482412"/>
                </a:lnTo>
                <a:lnTo>
                  <a:pt x="280535" y="0"/>
                </a:lnTo>
                <a:lnTo>
                  <a:pt x="0" y="0"/>
                </a:lnTo>
                <a:lnTo>
                  <a:pt x="0" y="482412"/>
                </a:lnTo>
                <a:close/>
              </a:path>
            </a:pathLst>
          </a:custGeom>
          <a:solidFill>
            <a:srgbClr val="ED220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10010742" y="1716280"/>
            <a:ext cx="1144412" cy="24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136324" algn="l"/>
              </a:tabLst>
            </a:pPr>
            <a:r>
              <a:rPr sz="1577" u="heavy" spc="6" dirty="0">
                <a:solidFill>
                  <a:srgbClr val="5E5E5E"/>
                </a:solidFill>
                <a:latin typeface="Arial"/>
                <a:cs typeface="Arial"/>
              </a:rPr>
              <a:t> 	</a:t>
            </a:r>
            <a:endParaRPr sz="1577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53306" y="2466410"/>
            <a:ext cx="3080517" cy="0"/>
          </a:xfrm>
          <a:custGeom>
            <a:avLst/>
            <a:gdLst/>
            <a:ahLst/>
            <a:cxnLst/>
            <a:rect l="l" t="t" r="r" b="b"/>
            <a:pathLst>
              <a:path w="5080000">
                <a:moveTo>
                  <a:pt x="0" y="0"/>
                </a:moveTo>
                <a:lnTo>
                  <a:pt x="5058849" y="0"/>
                </a:lnTo>
                <a:lnTo>
                  <a:pt x="507979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9820991" y="2413073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8577172" y="3198655"/>
            <a:ext cx="813942" cy="84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 txBox="1"/>
          <p:nvPr/>
        </p:nvSpPr>
        <p:spPr>
          <a:xfrm>
            <a:off x="8661480" y="2539248"/>
            <a:ext cx="230654" cy="285855"/>
          </a:xfrm>
          <a:prstGeom prst="rect">
            <a:avLst/>
          </a:prstGeom>
        </p:spPr>
        <p:txBody>
          <a:bodyPr vert="horz" wrap="square" lIns="0" tIns="42742" rIns="0" bIns="0" rtlCol="0">
            <a:spAutoFit/>
          </a:bodyPr>
          <a:lstStyle/>
          <a:p>
            <a:pPr>
              <a:spcBef>
                <a:spcPts val="337"/>
              </a:spcBef>
            </a:pPr>
            <a:r>
              <a:rPr sz="1577" spc="12" dirty="0">
                <a:solidFill>
                  <a:srgbClr val="5E5E5E"/>
                </a:solidFill>
                <a:latin typeface="Arial"/>
                <a:cs typeface="Arial"/>
              </a:rPr>
              <a:t>42</a:t>
            </a:r>
            <a:endParaRPr sz="1577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68356" y="2539249"/>
            <a:ext cx="223723" cy="292649"/>
          </a:xfrm>
          <a:custGeom>
            <a:avLst/>
            <a:gdLst/>
            <a:ahLst/>
            <a:cxnLst/>
            <a:rect l="l" t="t" r="r" b="b"/>
            <a:pathLst>
              <a:path w="368934" h="482600">
                <a:moveTo>
                  <a:pt x="0" y="482412"/>
                </a:moveTo>
                <a:lnTo>
                  <a:pt x="368464" y="482412"/>
                </a:lnTo>
                <a:lnTo>
                  <a:pt x="368464" y="0"/>
                </a:lnTo>
                <a:lnTo>
                  <a:pt x="0" y="0"/>
                </a:lnTo>
                <a:lnTo>
                  <a:pt x="0" y="482412"/>
                </a:lnTo>
                <a:close/>
              </a:path>
            </a:pathLst>
          </a:custGeom>
          <a:solidFill>
            <a:srgbClr val="ED220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 txBox="1"/>
          <p:nvPr/>
        </p:nvSpPr>
        <p:spPr>
          <a:xfrm>
            <a:off x="6875135" y="1719352"/>
            <a:ext cx="2443620" cy="1116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333092" algn="l"/>
                <a:tab pos="2382775" algn="l"/>
              </a:tabLst>
            </a:pPr>
            <a:r>
              <a:rPr sz="1577" spc="3" dirty="0">
                <a:solidFill>
                  <a:srgbClr val="5E5E5E"/>
                </a:solidFill>
                <a:latin typeface="Arial"/>
                <a:cs typeface="Arial"/>
              </a:rPr>
              <a:t>(write,</a:t>
            </a:r>
            <a:r>
              <a:rPr sz="1577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9" dirty="0">
                <a:solidFill>
                  <a:srgbClr val="5E5E5E"/>
                </a:solidFill>
                <a:latin typeface="Arial"/>
                <a:cs typeface="Arial"/>
              </a:rPr>
              <a:t>8,</a:t>
            </a:r>
            <a:r>
              <a:rPr sz="1577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52" dirty="0">
                <a:solidFill>
                  <a:srgbClr val="5E5E5E"/>
                </a:solidFill>
                <a:latin typeface="Arial"/>
                <a:cs typeface="Arial"/>
              </a:rPr>
              <a:t>1)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4" baseline="1068" dirty="0">
                <a:solidFill>
                  <a:srgbClr val="5E5E5E"/>
                </a:solidFill>
                <a:latin typeface="Arial"/>
                <a:cs typeface="Arial"/>
              </a:rPr>
              <a:t>(write,</a:t>
            </a:r>
            <a:r>
              <a:rPr sz="2365" spc="9" baseline="106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365" spc="13" baseline="1068" dirty="0">
                <a:solidFill>
                  <a:srgbClr val="5E5E5E"/>
                </a:solidFill>
                <a:latin typeface="Arial"/>
                <a:cs typeface="Arial"/>
              </a:rPr>
              <a:t>8,</a:t>
            </a:r>
            <a:r>
              <a:rPr sz="2365" baseline="1068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-168" baseline="1068" dirty="0">
                <a:solidFill>
                  <a:srgbClr val="5E5E5E"/>
                </a:solidFill>
                <a:latin typeface="Arial"/>
                <a:cs typeface="Arial"/>
              </a:rPr>
              <a:t>)</a:t>
            </a:r>
            <a:endParaRPr sz="2365" baseline="1068">
              <a:latin typeface="Arial"/>
              <a:cs typeface="Arial"/>
            </a:endParaRPr>
          </a:p>
          <a:p>
            <a:pPr marL="254142" marR="317293" indent="-96651">
              <a:lnSpc>
                <a:spcPct val="180200"/>
              </a:lnSpc>
              <a:tabLst>
                <a:tab pos="1318074" algn="l"/>
                <a:tab pos="2068564" algn="l"/>
              </a:tabLst>
            </a:pPr>
            <a:r>
              <a:rPr sz="1577" spc="-15" dirty="0">
                <a:solidFill>
                  <a:srgbClr val="5E5E5E"/>
                </a:solidFill>
                <a:latin typeface="Arial"/>
                <a:cs typeface="Arial"/>
              </a:rPr>
              <a:t>(read,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52" dirty="0">
                <a:solidFill>
                  <a:srgbClr val="5E5E5E"/>
                </a:solidFill>
                <a:latin typeface="Arial"/>
                <a:cs typeface="Arial"/>
              </a:rPr>
              <a:t>7)	</a:t>
            </a:r>
            <a:r>
              <a:rPr sz="1577" spc="-15" dirty="0">
                <a:solidFill>
                  <a:srgbClr val="5E5E5E"/>
                </a:solidFill>
                <a:latin typeface="Arial"/>
                <a:cs typeface="Arial"/>
              </a:rPr>
              <a:t>(read,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52" dirty="0">
                <a:solidFill>
                  <a:srgbClr val="5E5E5E"/>
                </a:solidFill>
                <a:latin typeface="Arial"/>
                <a:cs typeface="Arial"/>
              </a:rPr>
              <a:t>7) </a:t>
            </a:r>
            <a:r>
              <a:rPr sz="1577" spc="-33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94" dirty="0">
                <a:solidFill>
                  <a:srgbClr val="5E5E5E"/>
                </a:solidFill>
                <a:latin typeface="Arial"/>
                <a:cs typeface="Arial"/>
              </a:rPr>
              <a:t>(V</a:t>
            </a:r>
            <a:r>
              <a:rPr sz="1592" baseline="-6349" dirty="0">
                <a:solidFill>
                  <a:srgbClr val="5E5E5E"/>
                </a:solidFill>
                <a:latin typeface="Arial"/>
                <a:cs typeface="Arial"/>
              </a:rPr>
              <a:t>7 </a:t>
            </a:r>
            <a:r>
              <a:rPr sz="1577" spc="36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1577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30" dirty="0">
                <a:solidFill>
                  <a:srgbClr val="5E5E5E"/>
                </a:solidFill>
                <a:latin typeface="Arial"/>
                <a:cs typeface="Arial"/>
              </a:rPr>
              <a:t>42)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-141" baseline="1068" dirty="0">
                <a:solidFill>
                  <a:srgbClr val="5E5E5E"/>
                </a:solidFill>
                <a:latin typeface="Arial"/>
                <a:cs typeface="Arial"/>
              </a:rPr>
              <a:t>(V</a:t>
            </a:r>
            <a:r>
              <a:rPr sz="1592" baseline="-4761" dirty="0">
                <a:solidFill>
                  <a:srgbClr val="5E5E5E"/>
                </a:solidFill>
                <a:latin typeface="Arial"/>
                <a:cs typeface="Arial"/>
              </a:rPr>
              <a:t>7 </a:t>
            </a:r>
            <a:r>
              <a:rPr sz="2365" spc="54" baseline="1068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365" baseline="1068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-168" baseline="1068" dirty="0">
                <a:solidFill>
                  <a:srgbClr val="5E5E5E"/>
                </a:solidFill>
                <a:latin typeface="Arial"/>
                <a:cs typeface="Arial"/>
              </a:rPr>
              <a:t>)</a:t>
            </a:r>
            <a:endParaRPr sz="2365" baseline="1068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30454" y="4377661"/>
            <a:ext cx="3107856" cy="0"/>
          </a:xfrm>
          <a:custGeom>
            <a:avLst/>
            <a:gdLst/>
            <a:ahLst/>
            <a:cxnLst/>
            <a:rect l="l" t="t" r="r" b="b"/>
            <a:pathLst>
              <a:path w="5125084">
                <a:moveTo>
                  <a:pt x="0" y="0"/>
                </a:moveTo>
                <a:lnTo>
                  <a:pt x="5103886" y="0"/>
                </a:lnTo>
                <a:lnTo>
                  <a:pt x="5124828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9825455" y="4324325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6830648" y="4683960"/>
            <a:ext cx="3100155" cy="0"/>
          </a:xfrm>
          <a:custGeom>
            <a:avLst/>
            <a:gdLst/>
            <a:ahLst/>
            <a:cxnLst/>
            <a:rect l="l" t="t" r="r" b="b"/>
            <a:pathLst>
              <a:path w="5112384">
                <a:moveTo>
                  <a:pt x="5111983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6736676" y="4630623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6751134" y="4990257"/>
            <a:ext cx="3105161" cy="0"/>
          </a:xfrm>
          <a:custGeom>
            <a:avLst/>
            <a:gdLst/>
            <a:ahLst/>
            <a:cxnLst/>
            <a:rect l="l" t="t" r="r" b="b"/>
            <a:pathLst>
              <a:path w="5120640">
                <a:moveTo>
                  <a:pt x="0" y="0"/>
                </a:moveTo>
                <a:lnTo>
                  <a:pt x="5099394" y="0"/>
                </a:lnTo>
                <a:lnTo>
                  <a:pt x="5120336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9843411" y="493692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6831361" y="5296556"/>
            <a:ext cx="3117483" cy="0"/>
          </a:xfrm>
          <a:custGeom>
            <a:avLst/>
            <a:gdLst/>
            <a:ahLst/>
            <a:cxnLst/>
            <a:rect l="l" t="t" r="r" b="b"/>
            <a:pathLst>
              <a:path w="5140959">
                <a:moveTo>
                  <a:pt x="5140606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6737387" y="5243220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21332" y="272096"/>
            <a:ext cx="8625446" cy="4751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115" dirty="0"/>
              <a:t>Definition: </a:t>
            </a:r>
            <a:r>
              <a:rPr spc="-24" dirty="0"/>
              <a:t>ORAM </a:t>
            </a:r>
            <a:r>
              <a:rPr spc="69" dirty="0"/>
              <a:t>= </a:t>
            </a:r>
            <a:r>
              <a:rPr spc="-139" dirty="0"/>
              <a:t>Oblivious</a:t>
            </a:r>
            <a:r>
              <a:rPr spc="-628" dirty="0"/>
              <a:t> </a:t>
            </a:r>
            <a:r>
              <a:rPr spc="-136" dirty="0"/>
              <a:t>Array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88091" y="1154179"/>
            <a:ext cx="3645021" cy="2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267" indent="-155566">
              <a:buClr>
                <a:srgbClr val="666666"/>
              </a:buClr>
              <a:buSzPct val="123214"/>
              <a:buFont typeface="Arial"/>
              <a:buChar char="•"/>
              <a:tabLst>
                <a:tab pos="163267" algn="l"/>
              </a:tabLst>
            </a:pPr>
            <a:r>
              <a:rPr sz="1698" spc="9" dirty="0">
                <a:latin typeface="Arial"/>
                <a:cs typeface="Arial"/>
              </a:rPr>
              <a:t>An </a:t>
            </a:r>
            <a:r>
              <a:rPr sz="1698" spc="12" dirty="0">
                <a:latin typeface="Arial"/>
                <a:cs typeface="Arial"/>
              </a:rPr>
              <a:t>ORAM </a:t>
            </a:r>
            <a:r>
              <a:rPr sz="1698" spc="6" dirty="0">
                <a:latin typeface="Arial"/>
                <a:cs typeface="Arial"/>
              </a:rPr>
              <a:t>implements </a:t>
            </a:r>
            <a:r>
              <a:rPr sz="1698" spc="9" dirty="0">
                <a:latin typeface="Arial"/>
                <a:cs typeface="Arial"/>
              </a:rPr>
              <a:t>an </a:t>
            </a:r>
            <a:r>
              <a:rPr sz="1698" spc="6" dirty="0">
                <a:latin typeface="Arial"/>
                <a:cs typeface="Arial"/>
              </a:rPr>
              <a:t>array of</a:t>
            </a:r>
            <a:r>
              <a:rPr sz="1698" spc="-45" dirty="0">
                <a:latin typeface="Arial"/>
                <a:cs typeface="Arial"/>
              </a:rPr>
              <a:t> </a:t>
            </a:r>
            <a:r>
              <a:rPr sz="1698" spc="12" dirty="0">
                <a:latin typeface="Arial"/>
                <a:cs typeface="Arial"/>
              </a:rPr>
              <a:t>N</a:t>
            </a:r>
            <a:endParaRPr sz="1698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8091" y="1414511"/>
            <a:ext cx="4105558" cy="528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882"/>
            <a:r>
              <a:rPr sz="1698" spc="9" dirty="0">
                <a:latin typeface="Arial"/>
                <a:cs typeface="Arial"/>
              </a:rPr>
              <a:t>words </a:t>
            </a:r>
            <a:r>
              <a:rPr sz="1698" spc="6" dirty="0">
                <a:latin typeface="Arial"/>
                <a:cs typeface="Arial"/>
              </a:rPr>
              <a:t>of log(</a:t>
            </a:r>
            <a:r>
              <a:rPr sz="1698" i="1" spc="6" dirty="0">
                <a:latin typeface="Arial"/>
                <a:cs typeface="Arial"/>
              </a:rPr>
              <a:t>N</a:t>
            </a:r>
            <a:r>
              <a:rPr sz="1698" spc="6" dirty="0">
                <a:latin typeface="Arial"/>
                <a:cs typeface="Arial"/>
              </a:rPr>
              <a:t>)</a:t>
            </a:r>
            <a:r>
              <a:rPr sz="1698" spc="-58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bits</a:t>
            </a:r>
            <a:endParaRPr sz="1698">
              <a:latin typeface="Arial"/>
              <a:cs typeface="Arial"/>
            </a:endParaRPr>
          </a:p>
          <a:p>
            <a:pPr marL="232964" indent="-155566">
              <a:spcBef>
                <a:spcPts val="12"/>
              </a:spcBef>
              <a:buClr>
                <a:srgbClr val="666666"/>
              </a:buClr>
              <a:buSzPct val="123214"/>
              <a:buFont typeface="Arial"/>
              <a:buChar char="•"/>
              <a:tabLst>
                <a:tab pos="233349" algn="l"/>
              </a:tabLst>
            </a:pPr>
            <a:r>
              <a:rPr sz="1698" spc="6" dirty="0">
                <a:latin typeface="Arial"/>
                <a:cs typeface="Arial"/>
              </a:rPr>
              <a:t>Operations </a:t>
            </a:r>
            <a:r>
              <a:rPr sz="1698" spc="9" dirty="0">
                <a:latin typeface="Arial"/>
                <a:cs typeface="Arial"/>
              </a:rPr>
              <a:t>on </a:t>
            </a:r>
            <a:r>
              <a:rPr sz="1698" spc="6" dirty="0">
                <a:latin typeface="Arial"/>
                <a:cs typeface="Arial"/>
              </a:rPr>
              <a:t>array:</a:t>
            </a:r>
            <a:r>
              <a:rPr sz="1698" spc="-21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operations</a:t>
            </a:r>
            <a:endParaRPr sz="1698">
              <a:latin typeface="Arial"/>
              <a:cs typeface="Arial"/>
            </a:endParaRPr>
          </a:p>
          <a:p>
            <a:pPr marL="232964" indent="-155566">
              <a:spcBef>
                <a:spcPts val="12"/>
              </a:spcBef>
              <a:buClr>
                <a:srgbClr val="666666"/>
              </a:buClr>
              <a:buSzPct val="123214"/>
              <a:buFont typeface="Arial"/>
              <a:buChar char="•"/>
              <a:tabLst>
                <a:tab pos="233349" algn="l"/>
              </a:tabLst>
            </a:pPr>
            <a:r>
              <a:rPr sz="1698" spc="6" dirty="0">
                <a:latin typeface="Arial"/>
                <a:cs typeface="Arial"/>
              </a:rPr>
              <a:t>Operations </a:t>
            </a:r>
            <a:r>
              <a:rPr sz="1698" spc="9" dirty="0">
                <a:latin typeface="Arial"/>
                <a:cs typeface="Arial"/>
              </a:rPr>
              <a:t>on </a:t>
            </a:r>
            <a:r>
              <a:rPr sz="1698" spc="6" dirty="0">
                <a:latin typeface="Arial"/>
                <a:cs typeface="Arial"/>
              </a:rPr>
              <a:t>server </a:t>
            </a:r>
            <a:r>
              <a:rPr sz="1698" spc="9" dirty="0">
                <a:latin typeface="Arial"/>
                <a:cs typeface="Arial"/>
              </a:rPr>
              <a:t>memory:</a:t>
            </a:r>
            <a:r>
              <a:rPr sz="1698" spc="-21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probes</a:t>
            </a:r>
            <a:endParaRPr sz="1698">
              <a:latin typeface="Arial"/>
              <a:cs typeface="Arial"/>
            </a:endParaRPr>
          </a:p>
          <a:p>
            <a:pPr>
              <a:spcBef>
                <a:spcPts val="3"/>
              </a:spcBef>
              <a:buClr>
                <a:srgbClr val="666666"/>
              </a:buClr>
              <a:buFont typeface="Arial"/>
              <a:buChar char="•"/>
            </a:pPr>
            <a:endParaRPr sz="1789">
              <a:latin typeface="Times New Roman"/>
              <a:cs typeface="Times New Roman"/>
            </a:endParaRPr>
          </a:p>
          <a:p>
            <a:pPr marL="7701">
              <a:lnSpc>
                <a:spcPts val="1846"/>
              </a:lnSpc>
            </a:pPr>
            <a:r>
              <a:rPr sz="3138" b="1" spc="9" baseline="-3220" dirty="0">
                <a:solidFill>
                  <a:srgbClr val="666666"/>
                </a:solidFill>
                <a:latin typeface="Arial"/>
                <a:cs typeface="Arial"/>
              </a:rPr>
              <a:t>• </a:t>
            </a:r>
            <a:r>
              <a:rPr sz="1698" b="1" spc="9" dirty="0">
                <a:latin typeface="Arial"/>
                <a:cs typeface="Arial"/>
              </a:rPr>
              <a:t>o </a:t>
            </a:r>
            <a:r>
              <a:rPr sz="1698" spc="9" dirty="0">
                <a:latin typeface="Arial"/>
                <a:cs typeface="Arial"/>
              </a:rPr>
              <a:t>= </a:t>
            </a:r>
            <a:r>
              <a:rPr sz="1698" spc="6" dirty="0">
                <a:latin typeface="Arial"/>
                <a:cs typeface="Arial"/>
              </a:rPr>
              <a:t>o</a:t>
            </a:r>
            <a:r>
              <a:rPr sz="1683" spc="9" baseline="-6006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, o</a:t>
            </a:r>
            <a:r>
              <a:rPr sz="1683" spc="9" baseline="-6006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, </a:t>
            </a:r>
            <a:r>
              <a:rPr sz="1698" spc="9" dirty="0">
                <a:latin typeface="Arial"/>
                <a:cs typeface="Arial"/>
              </a:rPr>
              <a:t>…,</a:t>
            </a:r>
            <a:r>
              <a:rPr sz="1698" spc="-154" dirty="0">
                <a:latin typeface="Arial"/>
                <a:cs typeface="Arial"/>
              </a:rPr>
              <a:t> </a:t>
            </a:r>
            <a:r>
              <a:rPr sz="1698" spc="9" dirty="0">
                <a:latin typeface="Arial"/>
                <a:cs typeface="Arial"/>
              </a:rPr>
              <a:t>o</a:t>
            </a:r>
            <a:r>
              <a:rPr sz="1683" spc="13" baseline="-6006" dirty="0">
                <a:latin typeface="Arial"/>
                <a:cs typeface="Arial"/>
              </a:rPr>
              <a:t>n</a:t>
            </a:r>
            <a:endParaRPr sz="1683" baseline="-6006">
              <a:latin typeface="Arial"/>
              <a:cs typeface="Arial"/>
            </a:endParaRPr>
          </a:p>
          <a:p>
            <a:pPr marL="302660" lvl="1" indent="-155566">
              <a:lnSpc>
                <a:spcPts val="2319"/>
              </a:lnSpc>
              <a:buClr>
                <a:srgbClr val="666666"/>
              </a:buClr>
              <a:buSzPct val="123214"/>
              <a:buFont typeface="Arial"/>
              <a:buChar char="•"/>
              <a:tabLst>
                <a:tab pos="303045" algn="l"/>
              </a:tabLst>
            </a:pPr>
            <a:r>
              <a:rPr sz="1698" spc="6" dirty="0">
                <a:latin typeface="Arial"/>
                <a:cs typeface="Arial"/>
              </a:rPr>
              <a:t>o</a:t>
            </a:r>
            <a:r>
              <a:rPr sz="1683" spc="9" baseline="-6006" dirty="0">
                <a:latin typeface="Arial"/>
                <a:cs typeface="Arial"/>
              </a:rPr>
              <a:t>i </a:t>
            </a:r>
            <a:r>
              <a:rPr sz="2092" spc="-318" dirty="0">
                <a:latin typeface="Lucida Sans Unicode"/>
                <a:cs typeface="Lucida Sans Unicode"/>
              </a:rPr>
              <a:t>∊ </a:t>
            </a:r>
            <a:r>
              <a:rPr sz="1698" spc="3" dirty="0">
                <a:latin typeface="Arial"/>
                <a:cs typeface="Arial"/>
              </a:rPr>
              <a:t>{ </a:t>
            </a:r>
            <a:r>
              <a:rPr sz="1698" spc="6" dirty="0">
                <a:latin typeface="Arial"/>
                <a:cs typeface="Arial"/>
              </a:rPr>
              <a:t>(read, p), (write, p, v)</a:t>
            </a:r>
            <a:r>
              <a:rPr sz="1698" spc="243" dirty="0">
                <a:latin typeface="Arial"/>
                <a:cs typeface="Arial"/>
              </a:rPr>
              <a:t> </a:t>
            </a:r>
            <a:r>
              <a:rPr sz="1698" spc="3" dirty="0">
                <a:latin typeface="Arial"/>
                <a:cs typeface="Arial"/>
              </a:rPr>
              <a:t>}</a:t>
            </a:r>
            <a:endParaRPr sz="1698">
              <a:latin typeface="Arial"/>
              <a:cs typeface="Arial"/>
            </a:endParaRPr>
          </a:p>
          <a:p>
            <a:pPr marL="163267" indent="-155566">
              <a:spcBef>
                <a:spcPts val="240"/>
              </a:spcBef>
              <a:buClr>
                <a:srgbClr val="666666"/>
              </a:buClr>
              <a:buSzPct val="123214"/>
              <a:buFont typeface="Arial"/>
              <a:buChar char="•"/>
              <a:tabLst>
                <a:tab pos="163267" algn="l"/>
              </a:tabLst>
            </a:pPr>
            <a:r>
              <a:rPr sz="1698" spc="6" dirty="0">
                <a:latin typeface="Arial"/>
                <a:cs typeface="Arial"/>
              </a:rPr>
              <a:t>A(o</a:t>
            </a:r>
            <a:r>
              <a:rPr sz="1683" spc="9" baseline="-6006" dirty="0">
                <a:latin typeface="Arial"/>
                <a:cs typeface="Arial"/>
              </a:rPr>
              <a:t>i</a:t>
            </a:r>
            <a:r>
              <a:rPr sz="1698" spc="6" dirty="0">
                <a:latin typeface="Arial"/>
                <a:cs typeface="Arial"/>
              </a:rPr>
              <a:t>) </a:t>
            </a:r>
            <a:r>
              <a:rPr sz="1698" spc="9" dirty="0">
                <a:latin typeface="Arial"/>
                <a:cs typeface="Arial"/>
              </a:rPr>
              <a:t>= </a:t>
            </a:r>
            <a:r>
              <a:rPr sz="1698" spc="3" dirty="0">
                <a:latin typeface="Arial"/>
                <a:cs typeface="Arial"/>
              </a:rPr>
              <a:t>list </a:t>
            </a:r>
            <a:r>
              <a:rPr sz="1698" spc="6" dirty="0">
                <a:latin typeface="Arial"/>
                <a:cs typeface="Arial"/>
              </a:rPr>
              <a:t>of server positions</a:t>
            </a:r>
            <a:r>
              <a:rPr sz="1698" spc="-18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probed</a:t>
            </a:r>
            <a:endParaRPr sz="1698">
              <a:latin typeface="Arial"/>
              <a:cs typeface="Arial"/>
            </a:endParaRPr>
          </a:p>
          <a:p>
            <a:pPr marL="7701">
              <a:spcBef>
                <a:spcPts val="12"/>
              </a:spcBef>
            </a:pPr>
            <a:r>
              <a:rPr sz="3138" b="1" spc="9" baseline="-3220" dirty="0">
                <a:solidFill>
                  <a:srgbClr val="666666"/>
                </a:solidFill>
                <a:latin typeface="Arial"/>
                <a:cs typeface="Arial"/>
              </a:rPr>
              <a:t>• </a:t>
            </a:r>
            <a:r>
              <a:rPr sz="1698" spc="6" dirty="0">
                <a:latin typeface="Arial"/>
                <a:cs typeface="Arial"/>
              </a:rPr>
              <a:t>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98" spc="6" dirty="0">
                <a:latin typeface="Arial"/>
                <a:cs typeface="Arial"/>
              </a:rPr>
              <a:t>) </a:t>
            </a:r>
            <a:r>
              <a:rPr sz="1698" spc="9" dirty="0">
                <a:latin typeface="Arial"/>
                <a:cs typeface="Arial"/>
              </a:rPr>
              <a:t>= </a:t>
            </a:r>
            <a:r>
              <a:rPr sz="1698" spc="6" dirty="0">
                <a:latin typeface="Arial"/>
                <a:cs typeface="Arial"/>
              </a:rPr>
              <a:t>(A(o</a:t>
            </a:r>
            <a:r>
              <a:rPr sz="1683" spc="9" baseline="-6006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), A(o</a:t>
            </a:r>
            <a:r>
              <a:rPr sz="1683" spc="9" baseline="-6006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), </a:t>
            </a:r>
            <a:r>
              <a:rPr sz="1698" spc="9" dirty="0">
                <a:latin typeface="Arial"/>
                <a:cs typeface="Arial"/>
              </a:rPr>
              <a:t>…,</a:t>
            </a:r>
            <a:r>
              <a:rPr sz="1698" spc="-315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A(o</a:t>
            </a:r>
            <a:r>
              <a:rPr sz="1683" spc="9" baseline="-6006" dirty="0">
                <a:latin typeface="Arial"/>
                <a:cs typeface="Arial"/>
              </a:rPr>
              <a:t>n</a:t>
            </a:r>
            <a:r>
              <a:rPr sz="1698" spc="6" dirty="0">
                <a:latin typeface="Arial"/>
                <a:cs typeface="Arial"/>
              </a:rPr>
              <a:t>))</a:t>
            </a:r>
            <a:endParaRPr sz="1698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789">
              <a:latin typeface="Times New Roman"/>
              <a:cs typeface="Times New Roman"/>
            </a:endParaRPr>
          </a:p>
          <a:p>
            <a:pPr marL="7701"/>
            <a:r>
              <a:rPr sz="3138" b="1" spc="9" baseline="-3220" dirty="0">
                <a:solidFill>
                  <a:srgbClr val="666666"/>
                </a:solidFill>
                <a:latin typeface="Arial"/>
                <a:cs typeface="Arial"/>
              </a:rPr>
              <a:t>• </a:t>
            </a:r>
            <a:r>
              <a:rPr sz="1698" b="1" spc="6" dirty="0">
                <a:latin typeface="Arial"/>
                <a:cs typeface="Arial"/>
              </a:rPr>
              <a:t>Oblivious</a:t>
            </a:r>
            <a:r>
              <a:rPr sz="1698" spc="6" dirty="0">
                <a:latin typeface="Arial"/>
                <a:cs typeface="Arial"/>
              </a:rPr>
              <a:t>: |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|=|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| </a:t>
            </a:r>
            <a:r>
              <a:rPr sz="1698" spc="-24" dirty="0">
                <a:latin typeface="Lucida Sans Unicode"/>
                <a:cs typeface="Lucida Sans Unicode"/>
              </a:rPr>
              <a:t>⇒ </a:t>
            </a:r>
            <a:r>
              <a:rPr sz="1698" spc="6" dirty="0">
                <a:latin typeface="Arial"/>
                <a:cs typeface="Arial"/>
              </a:rPr>
              <a:t>∆(A(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),A(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)) </a:t>
            </a:r>
            <a:r>
              <a:rPr sz="1698" spc="9" dirty="0">
                <a:latin typeface="Arial"/>
                <a:cs typeface="Arial"/>
              </a:rPr>
              <a:t>≤</a:t>
            </a:r>
            <a:r>
              <a:rPr sz="1698" spc="-139" dirty="0">
                <a:latin typeface="Arial"/>
                <a:cs typeface="Arial"/>
              </a:rPr>
              <a:t> </a:t>
            </a:r>
            <a:r>
              <a:rPr sz="1698" spc="194" dirty="0">
                <a:latin typeface="Arial"/>
                <a:cs typeface="Arial"/>
              </a:rPr>
              <a:t>ε</a:t>
            </a:r>
            <a:endParaRPr sz="1698">
              <a:latin typeface="Arial"/>
              <a:cs typeface="Arial"/>
            </a:endParaRPr>
          </a:p>
          <a:p>
            <a:pPr marL="232964" lvl="1" indent="-155566">
              <a:spcBef>
                <a:spcPts val="870"/>
              </a:spcBef>
              <a:buClr>
                <a:srgbClr val="666666"/>
              </a:buClr>
              <a:buSzPct val="123214"/>
              <a:buChar char="•"/>
              <a:tabLst>
                <a:tab pos="233349" algn="l"/>
              </a:tabLst>
            </a:pPr>
            <a:r>
              <a:rPr sz="1698" b="1" spc="6" dirty="0">
                <a:latin typeface="Arial"/>
                <a:cs typeface="Arial"/>
              </a:rPr>
              <a:t>Perfect</a:t>
            </a:r>
            <a:r>
              <a:rPr sz="1698" spc="6" dirty="0">
                <a:latin typeface="Arial"/>
                <a:cs typeface="Arial"/>
              </a:rPr>
              <a:t>:</a:t>
            </a:r>
            <a:r>
              <a:rPr sz="1698" spc="-42" dirty="0">
                <a:latin typeface="Arial"/>
                <a:cs typeface="Arial"/>
              </a:rPr>
              <a:t> </a:t>
            </a:r>
            <a:r>
              <a:rPr sz="1698" spc="69" dirty="0">
                <a:latin typeface="Arial"/>
                <a:cs typeface="Arial"/>
              </a:rPr>
              <a:t>ε=0</a:t>
            </a:r>
            <a:endParaRPr sz="1698">
              <a:latin typeface="Arial"/>
              <a:cs typeface="Arial"/>
            </a:endParaRPr>
          </a:p>
          <a:p>
            <a:pPr marL="232964" lvl="1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233349" algn="l"/>
              </a:tabLst>
            </a:pPr>
            <a:r>
              <a:rPr sz="1698" b="1" spc="6" dirty="0">
                <a:latin typeface="Arial"/>
                <a:cs typeface="Arial"/>
              </a:rPr>
              <a:t>Statistical</a:t>
            </a:r>
            <a:r>
              <a:rPr sz="1698" spc="6" dirty="0">
                <a:latin typeface="Arial"/>
                <a:cs typeface="Arial"/>
              </a:rPr>
              <a:t>:</a:t>
            </a:r>
            <a:r>
              <a:rPr sz="1698" spc="-39" dirty="0">
                <a:latin typeface="Arial"/>
                <a:cs typeface="Arial"/>
              </a:rPr>
              <a:t> </a:t>
            </a:r>
            <a:r>
              <a:rPr sz="1698" spc="33" dirty="0">
                <a:latin typeface="Arial"/>
                <a:cs typeface="Arial"/>
              </a:rPr>
              <a:t>ε=negl.</a:t>
            </a:r>
            <a:endParaRPr sz="1698">
              <a:latin typeface="Arial"/>
              <a:cs typeface="Arial"/>
            </a:endParaRPr>
          </a:p>
          <a:p>
            <a:pPr marL="232964" lvl="1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233349" algn="l"/>
              </a:tabLst>
            </a:pPr>
            <a:r>
              <a:rPr sz="1698" b="1" spc="6" dirty="0">
                <a:latin typeface="Arial"/>
                <a:cs typeface="Arial"/>
              </a:rPr>
              <a:t>Computational</a:t>
            </a:r>
            <a:r>
              <a:rPr sz="1698" spc="6" dirty="0">
                <a:latin typeface="Arial"/>
                <a:cs typeface="Arial"/>
              </a:rPr>
              <a:t>:</a:t>
            </a:r>
            <a:r>
              <a:rPr sz="1698" spc="-24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|∆|=poly</a:t>
            </a:r>
            <a:endParaRPr sz="1698">
              <a:latin typeface="Arial"/>
              <a:cs typeface="Arial"/>
            </a:endParaRPr>
          </a:p>
          <a:p>
            <a:pPr lvl="1">
              <a:spcBef>
                <a:spcPts val="3"/>
              </a:spcBef>
              <a:buClr>
                <a:srgbClr val="666666"/>
              </a:buClr>
              <a:buFont typeface="Arial"/>
              <a:buChar char="•"/>
            </a:pPr>
            <a:endParaRPr sz="1789">
              <a:latin typeface="Times New Roman"/>
              <a:cs typeface="Times New Roman"/>
            </a:endParaRPr>
          </a:p>
          <a:p>
            <a:pPr marL="163267" indent="-155566"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6" dirty="0">
                <a:latin typeface="Arial"/>
                <a:cs typeface="Arial"/>
              </a:rPr>
              <a:t>Online</a:t>
            </a:r>
            <a:r>
              <a:rPr sz="1698" spc="6" dirty="0">
                <a:latin typeface="Arial"/>
                <a:cs typeface="Arial"/>
              </a:rPr>
              <a:t>: Simulate </a:t>
            </a:r>
            <a:r>
              <a:rPr sz="1698" spc="9" dirty="0">
                <a:latin typeface="Arial"/>
                <a:cs typeface="Arial"/>
              </a:rPr>
              <a:t>one </a:t>
            </a:r>
            <a:r>
              <a:rPr sz="1698" spc="6" dirty="0">
                <a:latin typeface="Arial"/>
                <a:cs typeface="Arial"/>
              </a:rPr>
              <a:t>operation at </a:t>
            </a:r>
            <a:r>
              <a:rPr sz="1698" spc="9" dirty="0">
                <a:latin typeface="Arial"/>
                <a:cs typeface="Arial"/>
              </a:rPr>
              <a:t>a</a:t>
            </a:r>
            <a:r>
              <a:rPr sz="1698" spc="-18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time</a:t>
            </a:r>
            <a:endParaRPr sz="1698">
              <a:latin typeface="Arial"/>
              <a:cs typeface="Arial"/>
            </a:endParaRPr>
          </a:p>
          <a:p>
            <a:pPr marL="163267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6" dirty="0">
                <a:latin typeface="Arial"/>
                <a:cs typeface="Arial"/>
              </a:rPr>
              <a:t>Offline</a:t>
            </a:r>
            <a:r>
              <a:rPr sz="1698" spc="6" dirty="0">
                <a:latin typeface="Arial"/>
                <a:cs typeface="Arial"/>
              </a:rPr>
              <a:t>: Gets </a:t>
            </a:r>
            <a:r>
              <a:rPr sz="1698" b="1" spc="9" dirty="0">
                <a:latin typeface="Arial"/>
                <a:cs typeface="Arial"/>
              </a:rPr>
              <a:t>o </a:t>
            </a:r>
            <a:r>
              <a:rPr sz="1698" spc="9" dirty="0">
                <a:latin typeface="Arial"/>
                <a:cs typeface="Arial"/>
              </a:rPr>
              <a:t>up </a:t>
            </a:r>
            <a:r>
              <a:rPr sz="1698" spc="6" dirty="0">
                <a:latin typeface="Arial"/>
                <a:cs typeface="Arial"/>
              </a:rPr>
              <a:t>front </a:t>
            </a:r>
            <a:r>
              <a:rPr sz="1698" spc="9" dirty="0">
                <a:latin typeface="Arial"/>
                <a:cs typeface="Arial"/>
              </a:rPr>
              <a:t>and can</a:t>
            </a:r>
            <a:r>
              <a:rPr sz="1698" spc="-52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plan</a:t>
            </a:r>
            <a:endParaRPr sz="1698">
              <a:latin typeface="Arial"/>
              <a:cs typeface="Arial"/>
            </a:endParaRPr>
          </a:p>
          <a:p>
            <a:pPr>
              <a:spcBef>
                <a:spcPts val="3"/>
              </a:spcBef>
              <a:buClr>
                <a:srgbClr val="666666"/>
              </a:buClr>
              <a:buFont typeface="Arial"/>
              <a:buChar char="•"/>
            </a:pPr>
            <a:endParaRPr sz="1789">
              <a:latin typeface="Times New Roman"/>
              <a:cs typeface="Times New Roman"/>
            </a:endParaRPr>
          </a:p>
          <a:p>
            <a:pPr marL="163267" indent="-155566"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6" dirty="0">
                <a:latin typeface="Arial"/>
                <a:cs typeface="Arial"/>
              </a:rPr>
              <a:t>Amortised overhead</a:t>
            </a:r>
            <a:r>
              <a:rPr sz="1698" spc="6" dirty="0">
                <a:latin typeface="Arial"/>
                <a:cs typeface="Arial"/>
              </a:rPr>
              <a:t>: lim</a:t>
            </a:r>
            <a:r>
              <a:rPr sz="1683" spc="9" baseline="-6006" dirty="0">
                <a:latin typeface="Arial"/>
                <a:cs typeface="Arial"/>
              </a:rPr>
              <a:t>n</a:t>
            </a:r>
            <a:r>
              <a:rPr sz="1683" spc="-27" baseline="-6006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|A(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98" spc="6" dirty="0">
                <a:latin typeface="Arial"/>
                <a:cs typeface="Arial"/>
              </a:rPr>
              <a:t>)|/|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98" spc="6" dirty="0">
                <a:latin typeface="Arial"/>
                <a:cs typeface="Arial"/>
              </a:rPr>
              <a:t>|</a:t>
            </a:r>
            <a:endParaRPr sz="1698">
              <a:latin typeface="Arial"/>
              <a:cs typeface="Arial"/>
            </a:endParaRPr>
          </a:p>
          <a:p>
            <a:pPr marL="163267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3" dirty="0">
                <a:latin typeface="Arial"/>
                <a:cs typeface="Arial"/>
              </a:rPr>
              <a:t>Worst-case </a:t>
            </a:r>
            <a:r>
              <a:rPr sz="1698" b="1" spc="6" dirty="0">
                <a:latin typeface="Arial"/>
                <a:cs typeface="Arial"/>
              </a:rPr>
              <a:t>overhead</a:t>
            </a:r>
            <a:r>
              <a:rPr sz="1698" spc="6" dirty="0">
                <a:latin typeface="Arial"/>
                <a:cs typeface="Arial"/>
              </a:rPr>
              <a:t>: </a:t>
            </a:r>
            <a:r>
              <a:rPr sz="1698" spc="9" dirty="0">
                <a:latin typeface="Arial"/>
                <a:cs typeface="Arial"/>
              </a:rPr>
              <a:t>max</a:t>
            </a:r>
            <a:r>
              <a:rPr sz="1683" spc="13" baseline="-6006" dirty="0">
                <a:latin typeface="Arial"/>
                <a:cs typeface="Arial"/>
              </a:rPr>
              <a:t>i</a:t>
            </a:r>
            <a:r>
              <a:rPr sz="1683" spc="218" baseline="-6006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|A(o</a:t>
            </a:r>
            <a:r>
              <a:rPr sz="1683" spc="9" baseline="-6006" dirty="0">
                <a:latin typeface="Arial"/>
                <a:cs typeface="Arial"/>
              </a:rPr>
              <a:t>i</a:t>
            </a:r>
            <a:r>
              <a:rPr sz="1698" spc="6" dirty="0">
                <a:latin typeface="Arial"/>
                <a:cs typeface="Arial"/>
              </a:rPr>
              <a:t>)|</a:t>
            </a:r>
            <a:endParaRPr sz="1698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14609" y="5606202"/>
            <a:ext cx="668087" cy="38435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7736" rIns="0" bIns="0" rtlCol="0">
            <a:spAutoFit/>
          </a:bodyPr>
          <a:lstStyle/>
          <a:p>
            <a:pPr marL="69697" marR="65075" indent="77398">
              <a:lnSpc>
                <a:spcPct val="103099"/>
              </a:lnSpc>
              <a:spcBef>
                <a:spcPts val="297"/>
              </a:spcBef>
            </a:pPr>
            <a:r>
              <a:rPr sz="1092" spc="21" dirty="0">
                <a:solidFill>
                  <a:srgbClr val="FFFFFF"/>
                </a:solidFill>
                <a:latin typeface="Arial"/>
                <a:cs typeface="Arial"/>
              </a:rPr>
              <a:t>Client  </a:t>
            </a:r>
            <a:r>
              <a:rPr sz="1092" spc="33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1092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70574" y="5800573"/>
            <a:ext cx="1750504" cy="248093"/>
          </a:xfrm>
          <a:prstGeom prst="rect">
            <a:avLst/>
          </a:prstGeom>
          <a:solidFill>
            <a:srgbClr val="D5D5D5"/>
          </a:solidFill>
        </p:spPr>
        <p:txBody>
          <a:bodyPr vert="horz" wrap="square" lIns="0" tIns="19253" rIns="0" bIns="0" rtlCol="0">
            <a:spAutoFit/>
          </a:bodyPr>
          <a:lstStyle/>
          <a:p>
            <a:pPr marL="28495">
              <a:spcBef>
                <a:spcPts val="152"/>
              </a:spcBef>
            </a:pPr>
            <a:r>
              <a:rPr sz="1486" spc="18" dirty="0">
                <a:solidFill>
                  <a:srgbClr val="B51700"/>
                </a:solidFill>
                <a:latin typeface="Arial"/>
                <a:cs typeface="Arial"/>
              </a:rPr>
              <a:t>Constant </a:t>
            </a:r>
            <a:r>
              <a:rPr sz="1486" spc="-9" dirty="0">
                <a:solidFill>
                  <a:srgbClr val="B51700"/>
                </a:solidFill>
                <a:latin typeface="Arial"/>
                <a:cs typeface="Arial"/>
              </a:rPr>
              <a:t>size</a:t>
            </a:r>
            <a:r>
              <a:rPr sz="1486" spc="-45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1486" spc="27" dirty="0">
                <a:solidFill>
                  <a:srgbClr val="B51700"/>
                </a:solidFill>
                <a:latin typeface="Arial"/>
                <a:cs typeface="Arial"/>
              </a:rPr>
              <a:t>today</a:t>
            </a:r>
            <a:endParaRPr sz="1486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221582" y="3286131"/>
            <a:ext cx="620270" cy="756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4795470" y="3271420"/>
            <a:ext cx="537935" cy="314598"/>
          </a:xfrm>
          <a:custGeom>
            <a:avLst/>
            <a:gdLst/>
            <a:ahLst/>
            <a:cxnLst/>
            <a:rect l="l" t="t" r="r" b="b"/>
            <a:pathLst>
              <a:path w="887095" h="518795">
                <a:moveTo>
                  <a:pt x="340958" y="0"/>
                </a:moveTo>
                <a:lnTo>
                  <a:pt x="294679" y="2370"/>
                </a:lnTo>
                <a:lnTo>
                  <a:pt x="250296" y="9273"/>
                </a:lnTo>
                <a:lnTo>
                  <a:pt x="208215" y="20401"/>
                </a:lnTo>
                <a:lnTo>
                  <a:pt x="168842" y="35443"/>
                </a:lnTo>
                <a:lnTo>
                  <a:pt x="132582" y="54088"/>
                </a:lnTo>
                <a:lnTo>
                  <a:pt x="99841" y="76027"/>
                </a:lnTo>
                <a:lnTo>
                  <a:pt x="46536" y="128548"/>
                </a:lnTo>
                <a:lnTo>
                  <a:pt x="12175" y="190526"/>
                </a:lnTo>
                <a:lnTo>
                  <a:pt x="0" y="259482"/>
                </a:lnTo>
                <a:lnTo>
                  <a:pt x="3111" y="294670"/>
                </a:lnTo>
                <a:lnTo>
                  <a:pt x="26785" y="360402"/>
                </a:lnTo>
                <a:lnTo>
                  <a:pt x="71024" y="417889"/>
                </a:lnTo>
                <a:lnTo>
                  <a:pt x="132582" y="464671"/>
                </a:lnTo>
                <a:lnTo>
                  <a:pt x="168842" y="483278"/>
                </a:lnTo>
                <a:lnTo>
                  <a:pt x="208215" y="498286"/>
                </a:lnTo>
                <a:lnTo>
                  <a:pt x="250296" y="509386"/>
                </a:lnTo>
                <a:lnTo>
                  <a:pt x="294679" y="516272"/>
                </a:lnTo>
                <a:lnTo>
                  <a:pt x="340958" y="518636"/>
                </a:lnTo>
                <a:lnTo>
                  <a:pt x="387012" y="516252"/>
                </a:lnTo>
                <a:lnTo>
                  <a:pt x="431105" y="509319"/>
                </a:lnTo>
                <a:lnTo>
                  <a:pt x="472868" y="498164"/>
                </a:lnTo>
                <a:lnTo>
                  <a:pt x="511935" y="483113"/>
                </a:lnTo>
                <a:lnTo>
                  <a:pt x="547936" y="464493"/>
                </a:lnTo>
                <a:lnTo>
                  <a:pt x="580505" y="442631"/>
                </a:lnTo>
                <a:lnTo>
                  <a:pt x="609274" y="417854"/>
                </a:lnTo>
                <a:lnTo>
                  <a:pt x="870986" y="417854"/>
                </a:lnTo>
                <a:lnTo>
                  <a:pt x="677335" y="295802"/>
                </a:lnTo>
                <a:lnTo>
                  <a:pt x="679051" y="286810"/>
                </a:lnTo>
                <a:lnTo>
                  <a:pt x="680632" y="277819"/>
                </a:lnTo>
                <a:lnTo>
                  <a:pt x="681792" y="268740"/>
                </a:lnTo>
                <a:lnTo>
                  <a:pt x="682243" y="259482"/>
                </a:lnTo>
                <a:lnTo>
                  <a:pt x="679582" y="226947"/>
                </a:lnTo>
                <a:lnTo>
                  <a:pt x="659256" y="165727"/>
                </a:lnTo>
                <a:lnTo>
                  <a:pt x="621063" y="111266"/>
                </a:lnTo>
                <a:lnTo>
                  <a:pt x="567571" y="65512"/>
                </a:lnTo>
                <a:lnTo>
                  <a:pt x="501345" y="30416"/>
                </a:lnTo>
                <a:lnTo>
                  <a:pt x="464259" y="17475"/>
                </a:lnTo>
                <a:lnTo>
                  <a:pt x="424951" y="7929"/>
                </a:lnTo>
                <a:lnTo>
                  <a:pt x="383744" y="2022"/>
                </a:lnTo>
                <a:lnTo>
                  <a:pt x="340958" y="0"/>
                </a:lnTo>
                <a:close/>
              </a:path>
              <a:path w="887095" h="518795">
                <a:moveTo>
                  <a:pt x="870986" y="417854"/>
                </a:moveTo>
                <a:lnTo>
                  <a:pt x="609274" y="417854"/>
                </a:lnTo>
                <a:lnTo>
                  <a:pt x="887079" y="427997"/>
                </a:lnTo>
                <a:lnTo>
                  <a:pt x="870986" y="417854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 txBox="1"/>
          <p:nvPr/>
        </p:nvSpPr>
        <p:spPr>
          <a:xfrm>
            <a:off x="4891745" y="3349630"/>
            <a:ext cx="220257" cy="154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001" spc="-3" dirty="0">
                <a:solidFill>
                  <a:srgbClr val="FFFFFF"/>
                </a:solidFill>
                <a:latin typeface="Arial"/>
                <a:cs typeface="Arial"/>
              </a:rPr>
              <a:t>Oh!</a:t>
            </a:r>
            <a:endParaRPr sz="1001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69444" y="2513396"/>
            <a:ext cx="604551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717" y="0"/>
                </a:lnTo>
              </a:path>
            </a:pathLst>
          </a:custGeom>
          <a:ln w="20941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6068573" y="5108607"/>
            <a:ext cx="604551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717" y="0"/>
                </a:lnTo>
              </a:path>
            </a:pathLst>
          </a:custGeom>
          <a:ln w="20941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10018444" y="2151188"/>
            <a:ext cx="1129009" cy="0"/>
          </a:xfrm>
          <a:custGeom>
            <a:avLst/>
            <a:gdLst/>
            <a:ahLst/>
            <a:cxnLst/>
            <a:rect l="l" t="t" r="r" b="b"/>
            <a:pathLst>
              <a:path w="1861819">
                <a:moveTo>
                  <a:pt x="0" y="0"/>
                </a:moveTo>
                <a:lnTo>
                  <a:pt x="1861514" y="0"/>
                </a:lnTo>
              </a:path>
            </a:pathLst>
          </a:custGeom>
          <a:ln w="20941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47"/>
          <p:cNvSpPr/>
          <p:nvPr/>
        </p:nvSpPr>
        <p:spPr>
          <a:xfrm>
            <a:off x="6720955" y="5845716"/>
            <a:ext cx="293804" cy="23104"/>
          </a:xfrm>
          <a:custGeom>
            <a:avLst/>
            <a:gdLst/>
            <a:ahLst/>
            <a:cxnLst/>
            <a:rect l="l" t="t" r="r" b="b"/>
            <a:pathLst>
              <a:path w="484504" h="38100">
                <a:moveTo>
                  <a:pt x="0" y="38066"/>
                </a:moveTo>
                <a:lnTo>
                  <a:pt x="48425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16" y="2994618"/>
            <a:ext cx="1448138" cy="13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96311"/>
            <a:ext cx="6376669" cy="6540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5079"/>
              </a:lnSpc>
            </a:pPr>
            <a:r>
              <a:rPr spc="-121" dirty="0"/>
              <a:t>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178" y="2151812"/>
            <a:ext cx="10688237" cy="353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marR="190222" indent="-158646">
              <a:lnSpc>
                <a:spcPts val="2498"/>
              </a:lnSpc>
              <a:buClr>
                <a:srgbClr val="505B62"/>
              </a:buClr>
              <a:buSzPct val="123188"/>
              <a:buFont typeface="Arial"/>
              <a:buChar char="•"/>
              <a:tabLst>
                <a:tab pos="166733" algn="l"/>
              </a:tabLst>
            </a:pPr>
            <a:r>
              <a:rPr sz="2092" b="1" spc="3" dirty="0">
                <a:latin typeface="Arial"/>
                <a:cs typeface="Arial"/>
              </a:rPr>
              <a:t>Oded </a:t>
            </a:r>
            <a:r>
              <a:rPr sz="2092" b="1" dirty="0">
                <a:latin typeface="Arial"/>
                <a:cs typeface="Arial"/>
              </a:rPr>
              <a:t>Goldreich</a:t>
            </a:r>
            <a:r>
              <a:rPr sz="2092" dirty="0">
                <a:latin typeface="Arial"/>
                <a:cs typeface="Arial"/>
              </a:rPr>
              <a:t>: </a:t>
            </a:r>
            <a:r>
              <a:rPr sz="2092" i="1" spc="-30" dirty="0">
                <a:latin typeface="Arial"/>
                <a:cs typeface="Arial"/>
              </a:rPr>
              <a:t>Towards </a:t>
            </a:r>
            <a:r>
              <a:rPr sz="2092" i="1" spc="3" dirty="0">
                <a:latin typeface="Arial"/>
                <a:cs typeface="Arial"/>
              </a:rPr>
              <a:t>a Theory of Software </a:t>
            </a:r>
            <a:r>
              <a:rPr sz="2092" i="1" dirty="0">
                <a:latin typeface="Arial"/>
                <a:cs typeface="Arial"/>
              </a:rPr>
              <a:t>Protection </a:t>
            </a:r>
            <a:r>
              <a:rPr sz="2092" i="1" spc="3" dirty="0">
                <a:latin typeface="Arial"/>
                <a:cs typeface="Arial"/>
              </a:rPr>
              <a:t>and Simulation by Oblivious  RAMs</a:t>
            </a:r>
            <a:r>
              <a:rPr sz="2092" spc="3" dirty="0">
                <a:latin typeface="Arial"/>
                <a:cs typeface="Arial"/>
              </a:rPr>
              <a:t>. </a:t>
            </a:r>
            <a:r>
              <a:rPr sz="2092" spc="-6" dirty="0">
                <a:latin typeface="Arial"/>
                <a:cs typeface="Arial"/>
              </a:rPr>
              <a:t>STOC</a:t>
            </a:r>
            <a:r>
              <a:rPr sz="2092" spc="-52" dirty="0">
                <a:latin typeface="Arial"/>
                <a:cs typeface="Arial"/>
              </a:rPr>
              <a:t> </a:t>
            </a:r>
            <a:r>
              <a:rPr sz="2092" spc="3" dirty="0">
                <a:latin typeface="Arial"/>
                <a:cs typeface="Arial"/>
              </a:rPr>
              <a:t>1987</a:t>
            </a:r>
            <a:endParaRPr sz="2092">
              <a:latin typeface="Arial"/>
              <a:cs typeface="Arial"/>
            </a:endParaRPr>
          </a:p>
          <a:p>
            <a:pPr marL="236044" marR="3081" lvl="1" indent="-158646">
              <a:lnSpc>
                <a:spcPts val="2498"/>
              </a:lnSpc>
              <a:buClr>
                <a:srgbClr val="505B62"/>
              </a:buClr>
              <a:buSzPct val="123188"/>
              <a:buChar char="•"/>
              <a:tabLst>
                <a:tab pos="236429" algn="l"/>
              </a:tabLst>
            </a:pPr>
            <a:r>
              <a:rPr sz="2092" spc="-9" dirty="0">
                <a:latin typeface="Arial"/>
                <a:cs typeface="Arial"/>
              </a:rPr>
              <a:t>“We </a:t>
            </a:r>
            <a:r>
              <a:rPr sz="2092" spc="3" dirty="0">
                <a:latin typeface="Arial"/>
                <a:cs typeface="Arial"/>
              </a:rPr>
              <a:t>show how </a:t>
            </a:r>
            <a:r>
              <a:rPr sz="2092" dirty="0">
                <a:latin typeface="Arial"/>
                <a:cs typeface="Arial"/>
              </a:rPr>
              <a:t>to </a:t>
            </a:r>
            <a:r>
              <a:rPr sz="2092" spc="3" dirty="0">
                <a:latin typeface="Arial"/>
                <a:cs typeface="Arial"/>
              </a:rPr>
              <a:t>implement </a:t>
            </a:r>
            <a:r>
              <a:rPr sz="2092" i="1" spc="3" dirty="0">
                <a:latin typeface="Arial"/>
                <a:cs typeface="Arial"/>
              </a:rPr>
              <a:t>n </a:t>
            </a:r>
            <a:r>
              <a:rPr sz="2092" dirty="0">
                <a:latin typeface="Arial"/>
                <a:cs typeface="Arial"/>
              </a:rPr>
              <a:t>fetch instructions to </a:t>
            </a:r>
            <a:r>
              <a:rPr sz="2092" spc="3" dirty="0">
                <a:latin typeface="Arial"/>
                <a:cs typeface="Arial"/>
              </a:rPr>
              <a:t>a [</a:t>
            </a:r>
            <a:r>
              <a:rPr sz="2092" u="heavy" spc="3" dirty="0">
                <a:latin typeface="Arial"/>
                <a:cs typeface="Arial"/>
              </a:rPr>
              <a:t>RAM</a:t>
            </a:r>
            <a:r>
              <a:rPr sz="2092" spc="3" dirty="0">
                <a:latin typeface="Arial"/>
                <a:cs typeface="Arial"/>
              </a:rPr>
              <a:t>] memory of size </a:t>
            </a:r>
            <a:r>
              <a:rPr sz="2092" i="1" spc="6" dirty="0">
                <a:latin typeface="Arial"/>
                <a:cs typeface="Arial"/>
              </a:rPr>
              <a:t>m </a:t>
            </a:r>
            <a:r>
              <a:rPr sz="2092" spc="3" dirty="0">
                <a:latin typeface="Arial"/>
                <a:cs typeface="Arial"/>
              </a:rPr>
              <a:t>by making  less than </a:t>
            </a:r>
            <a:r>
              <a:rPr sz="2092" i="1" spc="12" dirty="0">
                <a:latin typeface="Arial"/>
                <a:cs typeface="Arial"/>
              </a:rPr>
              <a:t>n·m</a:t>
            </a:r>
            <a:r>
              <a:rPr sz="2092" i="1" spc="18" baseline="20531" dirty="0">
                <a:latin typeface="Arial"/>
                <a:cs typeface="Arial"/>
              </a:rPr>
              <a:t>ε </a:t>
            </a:r>
            <a:r>
              <a:rPr sz="2092" dirty="0">
                <a:latin typeface="Arial"/>
                <a:cs typeface="Arial"/>
              </a:rPr>
              <a:t>actual </a:t>
            </a:r>
            <a:r>
              <a:rPr sz="2092" spc="3" dirty="0">
                <a:latin typeface="Arial"/>
                <a:cs typeface="Arial"/>
              </a:rPr>
              <a:t>accesses, </a:t>
            </a:r>
            <a:r>
              <a:rPr sz="2092" dirty="0">
                <a:latin typeface="Arial"/>
                <a:cs typeface="Arial"/>
              </a:rPr>
              <a:t>for </a:t>
            </a:r>
            <a:r>
              <a:rPr sz="2092" spc="3" dirty="0">
                <a:latin typeface="Arial"/>
                <a:cs typeface="Arial"/>
              </a:rPr>
              <a:t>every fixed</a:t>
            </a:r>
            <a:r>
              <a:rPr sz="2092" spc="167" dirty="0">
                <a:latin typeface="Arial"/>
                <a:cs typeface="Arial"/>
              </a:rPr>
              <a:t> </a:t>
            </a:r>
            <a:r>
              <a:rPr sz="2092" i="1" spc="49" dirty="0">
                <a:latin typeface="Arial"/>
                <a:cs typeface="Arial"/>
              </a:rPr>
              <a:t>ε&gt;0</a:t>
            </a:r>
            <a:r>
              <a:rPr sz="2092" spc="49" dirty="0">
                <a:latin typeface="Arial"/>
                <a:cs typeface="Arial"/>
              </a:rPr>
              <a:t>.”</a:t>
            </a:r>
            <a:endParaRPr sz="2092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05B62"/>
              </a:buClr>
              <a:buFont typeface="Arial"/>
              <a:buChar char="•"/>
            </a:pPr>
            <a:endParaRPr sz="2092">
              <a:latin typeface="Times New Roman"/>
              <a:cs typeface="Times New Roman"/>
            </a:endParaRPr>
          </a:p>
          <a:p>
            <a:pPr marL="166348" indent="-158646">
              <a:lnSpc>
                <a:spcPts val="2504"/>
              </a:lnSpc>
              <a:buClr>
                <a:srgbClr val="505B62"/>
              </a:buClr>
              <a:buSzPct val="123188"/>
              <a:buFont typeface="Arial"/>
              <a:buChar char="•"/>
              <a:tabLst>
                <a:tab pos="166733" algn="l"/>
              </a:tabLst>
            </a:pPr>
            <a:r>
              <a:rPr sz="2092" b="1" spc="3" dirty="0">
                <a:latin typeface="Arial"/>
                <a:cs typeface="Arial"/>
              </a:rPr>
              <a:t>Rafail Ostrovsky</a:t>
            </a:r>
            <a:r>
              <a:rPr sz="2092" spc="3" dirty="0">
                <a:latin typeface="Arial"/>
                <a:cs typeface="Arial"/>
              </a:rPr>
              <a:t>: </a:t>
            </a:r>
            <a:r>
              <a:rPr sz="2092" i="1" spc="3" dirty="0">
                <a:latin typeface="Arial"/>
                <a:cs typeface="Arial"/>
              </a:rPr>
              <a:t>An </a:t>
            </a:r>
            <a:r>
              <a:rPr sz="2092" i="1" dirty="0">
                <a:latin typeface="Arial"/>
                <a:cs typeface="Arial"/>
              </a:rPr>
              <a:t>Efficient </a:t>
            </a:r>
            <a:r>
              <a:rPr sz="2092" i="1" spc="3" dirty="0">
                <a:latin typeface="Arial"/>
                <a:cs typeface="Arial"/>
              </a:rPr>
              <a:t>Software </a:t>
            </a:r>
            <a:r>
              <a:rPr sz="2092" i="1" dirty="0">
                <a:latin typeface="Arial"/>
                <a:cs typeface="Arial"/>
              </a:rPr>
              <a:t>Protection </a:t>
            </a:r>
            <a:r>
              <a:rPr sz="2092" i="1" spc="3" dirty="0">
                <a:latin typeface="Arial"/>
                <a:cs typeface="Arial"/>
              </a:rPr>
              <a:t>Scheme</a:t>
            </a:r>
            <a:r>
              <a:rPr sz="2092" spc="3" dirty="0">
                <a:latin typeface="Arial"/>
                <a:cs typeface="Arial"/>
              </a:rPr>
              <a:t>. </a:t>
            </a:r>
            <a:r>
              <a:rPr sz="2092" spc="-9" dirty="0">
                <a:latin typeface="Arial"/>
                <a:cs typeface="Arial"/>
              </a:rPr>
              <a:t>CRYPTO</a:t>
            </a:r>
            <a:r>
              <a:rPr sz="2092" dirty="0">
                <a:latin typeface="Arial"/>
                <a:cs typeface="Arial"/>
              </a:rPr>
              <a:t> </a:t>
            </a:r>
            <a:r>
              <a:rPr sz="2092" spc="3" dirty="0">
                <a:latin typeface="Arial"/>
                <a:cs typeface="Arial"/>
              </a:rPr>
              <a:t>1989</a:t>
            </a:r>
            <a:endParaRPr sz="2092">
              <a:latin typeface="Arial"/>
              <a:cs typeface="Arial"/>
            </a:endParaRPr>
          </a:p>
          <a:p>
            <a:pPr marL="236044" lvl="1" indent="-158646">
              <a:lnSpc>
                <a:spcPts val="2504"/>
              </a:lnSpc>
              <a:buClr>
                <a:srgbClr val="505B62"/>
              </a:buClr>
              <a:buSzPct val="123188"/>
              <a:buChar char="•"/>
              <a:tabLst>
                <a:tab pos="236429" algn="l"/>
              </a:tabLst>
            </a:pPr>
            <a:r>
              <a:rPr sz="2092" u="heavy" spc="3" dirty="0">
                <a:latin typeface="Arial"/>
                <a:cs typeface="Arial"/>
              </a:rPr>
              <a:t>Poly-logarithmic</a:t>
            </a:r>
            <a:r>
              <a:rPr sz="2092" u="heavy" spc="-52" dirty="0">
                <a:latin typeface="Arial"/>
                <a:cs typeface="Arial"/>
              </a:rPr>
              <a:t> </a:t>
            </a:r>
            <a:r>
              <a:rPr sz="2092" u="heavy" spc="3" dirty="0">
                <a:latin typeface="Arial"/>
                <a:cs typeface="Arial"/>
              </a:rPr>
              <a:t>overhead</a:t>
            </a:r>
            <a:endParaRPr sz="2092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05B62"/>
              </a:buClr>
              <a:buFont typeface="Arial"/>
              <a:buChar char="•"/>
            </a:pPr>
            <a:endParaRPr sz="2244">
              <a:latin typeface="Times New Roman"/>
              <a:cs typeface="Times New Roman"/>
            </a:endParaRPr>
          </a:p>
          <a:p>
            <a:pPr marL="166348" marR="407783" indent="-158646">
              <a:lnSpc>
                <a:spcPts val="2498"/>
              </a:lnSpc>
              <a:spcBef>
                <a:spcPts val="3"/>
              </a:spcBef>
              <a:buClr>
                <a:srgbClr val="505B62"/>
              </a:buClr>
              <a:buSzPct val="123188"/>
              <a:buFont typeface="Arial"/>
              <a:buChar char="•"/>
              <a:tabLst>
                <a:tab pos="166733" algn="l"/>
              </a:tabLst>
            </a:pPr>
            <a:r>
              <a:rPr sz="2092" b="1" spc="3" dirty="0">
                <a:latin typeface="Arial"/>
                <a:cs typeface="Arial"/>
              </a:rPr>
              <a:t>Oded </a:t>
            </a:r>
            <a:r>
              <a:rPr sz="2092" b="1" dirty="0">
                <a:latin typeface="Arial"/>
                <a:cs typeface="Arial"/>
              </a:rPr>
              <a:t>Goldreich, </a:t>
            </a:r>
            <a:r>
              <a:rPr sz="2092" b="1" spc="3" dirty="0">
                <a:latin typeface="Arial"/>
                <a:cs typeface="Arial"/>
              </a:rPr>
              <a:t>Rafail Ostrovsky</a:t>
            </a:r>
            <a:r>
              <a:rPr sz="2092" spc="3" dirty="0">
                <a:latin typeface="Arial"/>
                <a:cs typeface="Arial"/>
              </a:rPr>
              <a:t>: </a:t>
            </a:r>
            <a:r>
              <a:rPr sz="2092" i="1" spc="3" dirty="0">
                <a:latin typeface="Arial"/>
                <a:cs typeface="Arial"/>
              </a:rPr>
              <a:t>Software </a:t>
            </a:r>
            <a:r>
              <a:rPr sz="2092" i="1" dirty="0">
                <a:latin typeface="Arial"/>
                <a:cs typeface="Arial"/>
              </a:rPr>
              <a:t>Protection </a:t>
            </a:r>
            <a:r>
              <a:rPr sz="2092" i="1" spc="3" dirty="0">
                <a:latin typeface="Arial"/>
                <a:cs typeface="Arial"/>
              </a:rPr>
              <a:t>and Simulation on Oblivious  RAMs</a:t>
            </a:r>
            <a:r>
              <a:rPr sz="2092" spc="3" dirty="0">
                <a:latin typeface="Arial"/>
                <a:cs typeface="Arial"/>
              </a:rPr>
              <a:t>. J. ACM 43(3).</a:t>
            </a:r>
            <a:r>
              <a:rPr sz="2092" spc="-167" dirty="0">
                <a:latin typeface="Arial"/>
                <a:cs typeface="Arial"/>
              </a:rPr>
              <a:t> </a:t>
            </a:r>
            <a:r>
              <a:rPr sz="2092" spc="3" dirty="0">
                <a:latin typeface="Arial"/>
                <a:cs typeface="Arial"/>
              </a:rPr>
              <a:t>1996</a:t>
            </a:r>
            <a:endParaRPr sz="2092">
              <a:latin typeface="Arial"/>
              <a:cs typeface="Arial"/>
            </a:endParaRPr>
          </a:p>
          <a:p>
            <a:pPr marL="236044" lvl="1" indent="-158646">
              <a:lnSpc>
                <a:spcPts val="2420"/>
              </a:lnSpc>
              <a:buClr>
                <a:srgbClr val="505B62"/>
              </a:buClr>
              <a:buSzPct val="123188"/>
              <a:buChar char="•"/>
              <a:tabLst>
                <a:tab pos="236429" algn="l"/>
              </a:tabLst>
            </a:pPr>
            <a:r>
              <a:rPr sz="2092" u="heavy" spc="3" dirty="0">
                <a:latin typeface="Arial"/>
                <a:cs typeface="Arial"/>
              </a:rPr>
              <a:t>Logarithmic lower bound </a:t>
            </a:r>
            <a:r>
              <a:rPr sz="2092" spc="3" dirty="0">
                <a:latin typeface="Arial"/>
                <a:cs typeface="Arial"/>
              </a:rPr>
              <a:t>in balls-in-bins</a:t>
            </a:r>
            <a:r>
              <a:rPr sz="2092" spc="-52" dirty="0">
                <a:latin typeface="Arial"/>
                <a:cs typeface="Arial"/>
              </a:rPr>
              <a:t> </a:t>
            </a:r>
            <a:r>
              <a:rPr sz="2092" spc="3" dirty="0">
                <a:latin typeface="Arial"/>
                <a:cs typeface="Arial"/>
              </a:rPr>
              <a:t>model</a:t>
            </a:r>
            <a:endParaRPr sz="209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52" y="6570646"/>
            <a:ext cx="1491740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spc="9" baseline="19230" dirty="0">
                <a:solidFill>
                  <a:srgbClr val="5E5E5E"/>
                </a:solidFill>
                <a:latin typeface="Arial"/>
                <a:cs typeface="Arial"/>
              </a:rPr>
              <a:t>1 </a:t>
            </a:r>
            <a:r>
              <a:rPr sz="1182" spc="-15" dirty="0">
                <a:solidFill>
                  <a:srgbClr val="5E5E5E"/>
                </a:solidFill>
                <a:latin typeface="Arial"/>
                <a:cs typeface="Arial"/>
              </a:rPr>
              <a:t>The </a:t>
            </a:r>
            <a:r>
              <a:rPr sz="1182" spc="6" dirty="0">
                <a:solidFill>
                  <a:srgbClr val="5E5E5E"/>
                </a:solidFill>
                <a:latin typeface="Arial"/>
                <a:cs typeface="Arial"/>
              </a:rPr>
              <a:t>rest is</a:t>
            </a:r>
            <a:r>
              <a:rPr sz="1182" spc="-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182" spc="24" dirty="0">
                <a:solidFill>
                  <a:srgbClr val="5E5E5E"/>
                </a:solidFill>
                <a:latin typeface="Arial"/>
                <a:cs typeface="Arial"/>
              </a:rPr>
              <a:t>footnotes</a:t>
            </a:r>
            <a:endParaRPr sz="1182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3400" y="491722"/>
            <a:ext cx="1015415" cy="1090118"/>
          </a:xfrm>
          <a:custGeom>
            <a:avLst/>
            <a:gdLst/>
            <a:ahLst/>
            <a:cxnLst/>
            <a:rect l="l" t="t" r="r" b="b"/>
            <a:pathLst>
              <a:path w="1674495" h="1797685">
                <a:moveTo>
                  <a:pt x="1120156" y="1409185"/>
                </a:moveTo>
                <a:lnTo>
                  <a:pt x="581977" y="1409185"/>
                </a:lnTo>
                <a:lnTo>
                  <a:pt x="1017601" y="1797331"/>
                </a:lnTo>
                <a:lnTo>
                  <a:pt x="1120156" y="1409185"/>
                </a:lnTo>
                <a:close/>
              </a:path>
              <a:path w="1674495" h="1797685">
                <a:moveTo>
                  <a:pt x="27382" y="339951"/>
                </a:moveTo>
                <a:lnTo>
                  <a:pt x="233337" y="896066"/>
                </a:lnTo>
                <a:lnTo>
                  <a:pt x="0" y="1450765"/>
                </a:lnTo>
                <a:lnTo>
                  <a:pt x="581977" y="1409185"/>
                </a:lnTo>
                <a:lnTo>
                  <a:pt x="1120156" y="1409185"/>
                </a:lnTo>
                <a:lnTo>
                  <a:pt x="1171326" y="1215519"/>
                </a:lnTo>
                <a:lnTo>
                  <a:pt x="1673894" y="900707"/>
                </a:lnTo>
                <a:lnTo>
                  <a:pt x="1186926" y="582707"/>
                </a:lnTo>
                <a:lnTo>
                  <a:pt x="1144566" y="385275"/>
                </a:lnTo>
                <a:lnTo>
                  <a:pt x="607217" y="385275"/>
                </a:lnTo>
                <a:lnTo>
                  <a:pt x="27382" y="339951"/>
                </a:lnTo>
                <a:close/>
              </a:path>
              <a:path w="1674495" h="1797685">
                <a:moveTo>
                  <a:pt x="1061905" y="0"/>
                </a:moveTo>
                <a:lnTo>
                  <a:pt x="607217" y="385275"/>
                </a:lnTo>
                <a:lnTo>
                  <a:pt x="1144566" y="385275"/>
                </a:lnTo>
                <a:lnTo>
                  <a:pt x="1061905" y="0"/>
                </a:lnTo>
                <a:close/>
              </a:path>
            </a:pathLst>
          </a:custGeom>
          <a:solidFill>
            <a:srgbClr val="FEAE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 rot="1080000">
            <a:off x="5132949" y="918720"/>
            <a:ext cx="51021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9"/>
              </a:lnSpc>
            </a:pPr>
            <a:r>
              <a:rPr sz="2031" spc="-278" dirty="0">
                <a:latin typeface="Arial"/>
                <a:cs typeface="Arial"/>
              </a:rPr>
              <a:t>T</a:t>
            </a:r>
            <a:r>
              <a:rPr sz="2031" spc="27" dirty="0">
                <a:latin typeface="Arial"/>
                <a:cs typeface="Arial"/>
              </a:rPr>
              <a:t>oT</a:t>
            </a:r>
            <a:endParaRPr sz="2031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7818" y="491722"/>
            <a:ext cx="1015415" cy="1090118"/>
          </a:xfrm>
          <a:custGeom>
            <a:avLst/>
            <a:gdLst/>
            <a:ahLst/>
            <a:cxnLst/>
            <a:rect l="l" t="t" r="r" b="b"/>
            <a:pathLst>
              <a:path w="1674495" h="1797685">
                <a:moveTo>
                  <a:pt x="1120159" y="1409185"/>
                </a:moveTo>
                <a:lnTo>
                  <a:pt x="581974" y="1409185"/>
                </a:lnTo>
                <a:lnTo>
                  <a:pt x="1017605" y="1797331"/>
                </a:lnTo>
                <a:lnTo>
                  <a:pt x="1120159" y="1409185"/>
                </a:lnTo>
                <a:close/>
              </a:path>
              <a:path w="1674495" h="1797685">
                <a:moveTo>
                  <a:pt x="27381" y="339951"/>
                </a:moveTo>
                <a:lnTo>
                  <a:pt x="233337" y="896066"/>
                </a:lnTo>
                <a:lnTo>
                  <a:pt x="0" y="1450765"/>
                </a:lnTo>
                <a:lnTo>
                  <a:pt x="581974" y="1409185"/>
                </a:lnTo>
                <a:lnTo>
                  <a:pt x="1120159" y="1409185"/>
                </a:lnTo>
                <a:lnTo>
                  <a:pt x="1171328" y="1215519"/>
                </a:lnTo>
                <a:lnTo>
                  <a:pt x="1673889" y="900707"/>
                </a:lnTo>
                <a:lnTo>
                  <a:pt x="1186930" y="582707"/>
                </a:lnTo>
                <a:lnTo>
                  <a:pt x="1144570" y="385275"/>
                </a:lnTo>
                <a:lnTo>
                  <a:pt x="607220" y="385275"/>
                </a:lnTo>
                <a:lnTo>
                  <a:pt x="27381" y="339951"/>
                </a:lnTo>
                <a:close/>
              </a:path>
              <a:path w="1674495" h="1797685">
                <a:moveTo>
                  <a:pt x="1061907" y="0"/>
                </a:moveTo>
                <a:lnTo>
                  <a:pt x="607220" y="385275"/>
                </a:lnTo>
                <a:lnTo>
                  <a:pt x="1144570" y="385275"/>
                </a:lnTo>
                <a:lnTo>
                  <a:pt x="1061907" y="0"/>
                </a:lnTo>
                <a:close/>
              </a:path>
            </a:pathLst>
          </a:custGeom>
          <a:solidFill>
            <a:srgbClr val="FEAE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 txBox="1"/>
          <p:nvPr/>
        </p:nvSpPr>
        <p:spPr>
          <a:xfrm rot="1080000">
            <a:off x="6257367" y="918720"/>
            <a:ext cx="51021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9"/>
              </a:lnSpc>
            </a:pPr>
            <a:r>
              <a:rPr sz="2031" spc="-278" dirty="0">
                <a:latin typeface="Arial"/>
                <a:cs typeface="Arial"/>
              </a:rPr>
              <a:t>T</a:t>
            </a:r>
            <a:r>
              <a:rPr sz="2031" spc="27" dirty="0">
                <a:latin typeface="Arial"/>
                <a:cs typeface="Arial"/>
              </a:rPr>
              <a:t>oT</a:t>
            </a:r>
            <a:endParaRPr sz="203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82238" y="491722"/>
            <a:ext cx="1015415" cy="1090118"/>
          </a:xfrm>
          <a:custGeom>
            <a:avLst/>
            <a:gdLst/>
            <a:ahLst/>
            <a:cxnLst/>
            <a:rect l="l" t="t" r="r" b="b"/>
            <a:pathLst>
              <a:path w="1674494" h="1797685">
                <a:moveTo>
                  <a:pt x="1120156" y="1409185"/>
                </a:moveTo>
                <a:lnTo>
                  <a:pt x="581971" y="1409185"/>
                </a:lnTo>
                <a:lnTo>
                  <a:pt x="1017602" y="1797331"/>
                </a:lnTo>
                <a:lnTo>
                  <a:pt x="1120156" y="1409185"/>
                </a:lnTo>
                <a:close/>
              </a:path>
              <a:path w="1674494" h="1797685">
                <a:moveTo>
                  <a:pt x="27381" y="339951"/>
                </a:moveTo>
                <a:lnTo>
                  <a:pt x="233333" y="896066"/>
                </a:lnTo>
                <a:lnTo>
                  <a:pt x="0" y="1450765"/>
                </a:lnTo>
                <a:lnTo>
                  <a:pt x="581971" y="1409185"/>
                </a:lnTo>
                <a:lnTo>
                  <a:pt x="1120156" y="1409185"/>
                </a:lnTo>
                <a:lnTo>
                  <a:pt x="1171325" y="1215519"/>
                </a:lnTo>
                <a:lnTo>
                  <a:pt x="1673896" y="900707"/>
                </a:lnTo>
                <a:lnTo>
                  <a:pt x="1186927" y="582707"/>
                </a:lnTo>
                <a:lnTo>
                  <a:pt x="1144567" y="385275"/>
                </a:lnTo>
                <a:lnTo>
                  <a:pt x="607217" y="385275"/>
                </a:lnTo>
                <a:lnTo>
                  <a:pt x="27381" y="339951"/>
                </a:lnTo>
                <a:close/>
              </a:path>
              <a:path w="1674494" h="1797685">
                <a:moveTo>
                  <a:pt x="1061904" y="0"/>
                </a:moveTo>
                <a:lnTo>
                  <a:pt x="607217" y="385275"/>
                </a:lnTo>
                <a:lnTo>
                  <a:pt x="1144567" y="385275"/>
                </a:lnTo>
                <a:lnTo>
                  <a:pt x="1061904" y="0"/>
                </a:lnTo>
                <a:close/>
              </a:path>
            </a:pathLst>
          </a:custGeom>
          <a:solidFill>
            <a:srgbClr val="FEAE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 rot="1080000">
            <a:off x="7381784" y="918720"/>
            <a:ext cx="510214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9"/>
              </a:lnSpc>
            </a:pPr>
            <a:r>
              <a:rPr sz="2031" spc="-278" dirty="0">
                <a:latin typeface="Arial"/>
                <a:cs typeface="Arial"/>
              </a:rPr>
              <a:t>T</a:t>
            </a:r>
            <a:r>
              <a:rPr sz="2031" spc="27" dirty="0">
                <a:latin typeface="Arial"/>
                <a:cs typeface="Arial"/>
              </a:rPr>
              <a:t>oT</a:t>
            </a:r>
            <a:endParaRPr sz="203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9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spc="-179" dirty="0"/>
              <a:t>Trivial</a:t>
            </a:r>
            <a:r>
              <a:rPr spc="-206" dirty="0"/>
              <a:t> </a:t>
            </a:r>
            <a:r>
              <a:rPr spc="-24" dirty="0"/>
              <a:t>ORAM</a:t>
            </a:r>
          </a:p>
        </p:txBody>
      </p:sp>
      <p:sp>
        <p:nvSpPr>
          <p:cNvPr id="3" name="object 3"/>
          <p:cNvSpPr/>
          <p:nvPr/>
        </p:nvSpPr>
        <p:spPr>
          <a:xfrm>
            <a:off x="10007915" y="293997"/>
            <a:ext cx="1148648" cy="6091336"/>
          </a:xfrm>
          <a:custGeom>
            <a:avLst/>
            <a:gdLst/>
            <a:ahLst/>
            <a:cxnLst/>
            <a:rect l="l" t="t" r="r" b="b"/>
            <a:pathLst>
              <a:path w="1894205" h="10045065">
                <a:moveTo>
                  <a:pt x="1861294" y="0"/>
                </a:moveTo>
                <a:lnTo>
                  <a:pt x="0" y="6020"/>
                </a:lnTo>
                <a:lnTo>
                  <a:pt x="32491" y="10044618"/>
                </a:lnTo>
                <a:lnTo>
                  <a:pt x="1893785" y="10038594"/>
                </a:lnTo>
                <a:lnTo>
                  <a:pt x="1861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10461812" y="2947623"/>
            <a:ext cx="218008" cy="78399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1704"/>
              </a:lnSpc>
            </a:pPr>
            <a:r>
              <a:rPr sz="1577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1577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4861" y="1571624"/>
            <a:ext cx="613793" cy="4071673"/>
          </a:xfrm>
          <a:custGeom>
            <a:avLst/>
            <a:gdLst/>
            <a:ahLst/>
            <a:cxnLst/>
            <a:rect l="l" t="t" r="r" b="b"/>
            <a:pathLst>
              <a:path w="1012190" h="6714490">
                <a:moveTo>
                  <a:pt x="990460" y="0"/>
                </a:moveTo>
                <a:lnTo>
                  <a:pt x="0" y="3205"/>
                </a:lnTo>
                <a:lnTo>
                  <a:pt x="21718" y="6714080"/>
                </a:lnTo>
                <a:lnTo>
                  <a:pt x="1012179" y="6710875"/>
                </a:lnTo>
                <a:lnTo>
                  <a:pt x="990460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4473383" y="3350846"/>
            <a:ext cx="218008" cy="51329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1698"/>
              </a:lnSpc>
            </a:pPr>
            <a:r>
              <a:rPr sz="1577" dirty="0">
                <a:latin typeface="Arial"/>
                <a:cs typeface="Arial"/>
              </a:rPr>
              <a:t>Array</a:t>
            </a:r>
            <a:endParaRPr sz="157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31797" y="2236997"/>
            <a:ext cx="863315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0" y="0"/>
                </a:moveTo>
                <a:lnTo>
                  <a:pt x="1402288" y="0"/>
                </a:lnTo>
                <a:lnTo>
                  <a:pt x="1423229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4182146" y="218366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3432120" y="5489353"/>
            <a:ext cx="863315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1423229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171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3338147" y="5436017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 txBox="1"/>
          <p:nvPr/>
        </p:nvSpPr>
        <p:spPr>
          <a:xfrm>
            <a:off x="691178" y="1388837"/>
            <a:ext cx="3592652" cy="133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marR="1346184" indent="-158646">
              <a:lnSpc>
                <a:spcPct val="101299"/>
              </a:lnSpc>
              <a:buClr>
                <a:srgbClr val="666666"/>
              </a:buClr>
              <a:buSzPct val="124561"/>
              <a:buFont typeface="Arial"/>
              <a:buChar char="•"/>
              <a:tabLst>
                <a:tab pos="166733" algn="l"/>
              </a:tabLst>
            </a:pPr>
            <a:r>
              <a:rPr sz="1728" spc="9" dirty="0">
                <a:latin typeface="Arial"/>
                <a:cs typeface="Arial"/>
              </a:rPr>
              <a:t>Probe </a:t>
            </a:r>
            <a:r>
              <a:rPr sz="1728" spc="6" dirty="0">
                <a:latin typeface="Arial"/>
                <a:cs typeface="Arial"/>
              </a:rPr>
              <a:t>entire</a:t>
            </a:r>
            <a:r>
              <a:rPr sz="1728" spc="-24" dirty="0">
                <a:latin typeface="Arial"/>
                <a:cs typeface="Arial"/>
              </a:rPr>
              <a:t> </a:t>
            </a:r>
            <a:r>
              <a:rPr sz="1728" spc="12" dirty="0">
                <a:latin typeface="Arial"/>
                <a:cs typeface="Arial"/>
              </a:rPr>
              <a:t>memory  </a:t>
            </a:r>
            <a:r>
              <a:rPr sz="1728" spc="9" dirty="0">
                <a:latin typeface="Arial"/>
                <a:cs typeface="Arial"/>
              </a:rPr>
              <a:t>on each</a:t>
            </a:r>
            <a:r>
              <a:rPr sz="1728" spc="-33" dirty="0">
                <a:latin typeface="Arial"/>
                <a:cs typeface="Arial"/>
              </a:rPr>
              <a:t> </a:t>
            </a:r>
            <a:r>
              <a:rPr sz="1728" spc="9" dirty="0">
                <a:latin typeface="Arial"/>
                <a:cs typeface="Arial"/>
              </a:rPr>
              <a:t>operation</a:t>
            </a:r>
            <a:endParaRPr sz="1728">
              <a:latin typeface="Arial"/>
              <a:cs typeface="Arial"/>
            </a:endParaRPr>
          </a:p>
          <a:p>
            <a:pPr marR="3081" algn="r">
              <a:lnSpc>
                <a:spcPts val="1731"/>
              </a:lnSpc>
            </a:pPr>
            <a:r>
              <a:rPr sz="1486" dirty="0">
                <a:solidFill>
                  <a:srgbClr val="5E5E5E"/>
                </a:solidFill>
                <a:latin typeface="Arial"/>
                <a:cs typeface="Arial"/>
              </a:rPr>
              <a:t>(write, </a:t>
            </a:r>
            <a:r>
              <a:rPr sz="1486" spc="33" dirty="0">
                <a:solidFill>
                  <a:srgbClr val="5E5E5E"/>
                </a:solidFill>
                <a:latin typeface="Arial"/>
                <a:cs typeface="Arial"/>
              </a:rPr>
              <a:t>p,</a:t>
            </a:r>
            <a:r>
              <a:rPr sz="1486" spc="-42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-52" dirty="0">
                <a:solidFill>
                  <a:srgbClr val="5E5E5E"/>
                </a:solidFill>
                <a:latin typeface="Arial"/>
                <a:cs typeface="Arial"/>
              </a:rPr>
              <a:t>v)</a:t>
            </a:r>
            <a:endParaRPr sz="1486">
              <a:latin typeface="Arial"/>
              <a:cs typeface="Arial"/>
            </a:endParaRPr>
          </a:p>
          <a:p>
            <a:pPr marL="166348" indent="-158646">
              <a:spcBef>
                <a:spcPts val="394"/>
              </a:spcBef>
              <a:buClr>
                <a:srgbClr val="666666"/>
              </a:buClr>
              <a:buSzPct val="124561"/>
              <a:buFont typeface="Arial"/>
              <a:buChar char="•"/>
              <a:tabLst>
                <a:tab pos="166733" algn="l"/>
              </a:tabLst>
            </a:pPr>
            <a:r>
              <a:rPr sz="1728" spc="9" dirty="0">
                <a:latin typeface="Arial"/>
                <a:cs typeface="Arial"/>
              </a:rPr>
              <a:t>Perfect</a:t>
            </a:r>
            <a:endParaRPr sz="1728">
              <a:latin typeface="Arial"/>
              <a:cs typeface="Arial"/>
            </a:endParaRPr>
          </a:p>
          <a:p>
            <a:pPr marL="166348" indent="-158646">
              <a:spcBef>
                <a:spcPts val="24"/>
              </a:spcBef>
              <a:buClr>
                <a:srgbClr val="666666"/>
              </a:buClr>
              <a:buSzPct val="124561"/>
              <a:buFont typeface="Arial"/>
              <a:buChar char="•"/>
              <a:tabLst>
                <a:tab pos="166733" algn="l"/>
              </a:tabLst>
            </a:pPr>
            <a:r>
              <a:rPr sz="1728" spc="9" dirty="0">
                <a:latin typeface="Arial"/>
                <a:cs typeface="Arial"/>
              </a:rPr>
              <a:t>Overhead </a:t>
            </a:r>
            <a:r>
              <a:rPr sz="1728" spc="12" dirty="0">
                <a:latin typeface="Arial"/>
                <a:cs typeface="Arial"/>
              </a:rPr>
              <a:t>=</a:t>
            </a:r>
            <a:r>
              <a:rPr sz="1728" spc="-39" dirty="0">
                <a:latin typeface="Arial"/>
                <a:cs typeface="Arial"/>
              </a:rPr>
              <a:t> </a:t>
            </a:r>
            <a:r>
              <a:rPr sz="1728" i="1" spc="15" dirty="0">
                <a:latin typeface="Arial"/>
                <a:cs typeface="Arial"/>
              </a:rPr>
              <a:t>N</a:t>
            </a:r>
            <a:endParaRPr sz="1728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6812" y="5215004"/>
            <a:ext cx="710829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18" dirty="0">
                <a:solidFill>
                  <a:srgbClr val="5E5E5E"/>
                </a:solidFill>
                <a:latin typeface="Arial"/>
                <a:cs typeface="Arial"/>
              </a:rPr>
              <a:t>(read,</a:t>
            </a:r>
            <a:r>
              <a:rPr sz="1486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-24" dirty="0">
                <a:solidFill>
                  <a:srgbClr val="5E5E5E"/>
                </a:solidFill>
                <a:latin typeface="Arial"/>
                <a:cs typeface="Arial"/>
              </a:rPr>
              <a:t>p)</a:t>
            </a:r>
            <a:endParaRPr sz="1486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71687" y="2236997"/>
            <a:ext cx="4765174" cy="0"/>
          </a:xfrm>
          <a:custGeom>
            <a:avLst/>
            <a:gdLst/>
            <a:ahLst/>
            <a:cxnLst/>
            <a:rect l="l" t="t" r="r" b="b"/>
            <a:pathLst>
              <a:path w="7858125">
                <a:moveTo>
                  <a:pt x="0" y="0"/>
                </a:moveTo>
                <a:lnTo>
                  <a:pt x="7836848" y="0"/>
                </a:lnTo>
                <a:lnTo>
                  <a:pt x="785779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9723958" y="218366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9300156" y="2325958"/>
            <a:ext cx="337317" cy="1464015"/>
          </a:xfrm>
          <a:custGeom>
            <a:avLst/>
            <a:gdLst/>
            <a:ahLst/>
            <a:cxnLst/>
            <a:rect l="l" t="t" r="r" b="b"/>
            <a:pathLst>
              <a:path w="556259" h="2414270">
                <a:moveTo>
                  <a:pt x="548182" y="0"/>
                </a:moveTo>
                <a:lnTo>
                  <a:pt x="0" y="1773"/>
                </a:lnTo>
                <a:lnTo>
                  <a:pt x="7811" y="2414150"/>
                </a:lnTo>
                <a:lnTo>
                  <a:pt x="555983" y="2412376"/>
                </a:lnTo>
                <a:lnTo>
                  <a:pt x="548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 txBox="1"/>
          <p:nvPr/>
        </p:nvSpPr>
        <p:spPr>
          <a:xfrm>
            <a:off x="9419976" y="2870121"/>
            <a:ext cx="102592" cy="375823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828"/>
              </a:lnSpc>
            </a:pPr>
            <a:r>
              <a:rPr sz="728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728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47932" y="1994655"/>
            <a:ext cx="4738220" cy="0"/>
          </a:xfrm>
          <a:custGeom>
            <a:avLst/>
            <a:gdLst/>
            <a:ahLst/>
            <a:cxnLst/>
            <a:rect l="l" t="t" r="r" b="b"/>
            <a:pathLst>
              <a:path w="7813675">
                <a:moveTo>
                  <a:pt x="7813402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4953961" y="1941319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5318883" y="456749"/>
            <a:ext cx="337317" cy="1464015"/>
          </a:xfrm>
          <a:custGeom>
            <a:avLst/>
            <a:gdLst/>
            <a:ahLst/>
            <a:cxnLst/>
            <a:rect l="l" t="t" r="r" b="b"/>
            <a:pathLst>
              <a:path w="556259" h="2414270">
                <a:moveTo>
                  <a:pt x="548179" y="0"/>
                </a:moveTo>
                <a:lnTo>
                  <a:pt x="0" y="1769"/>
                </a:lnTo>
                <a:lnTo>
                  <a:pt x="7807" y="2414146"/>
                </a:lnTo>
                <a:lnTo>
                  <a:pt x="555986" y="2412372"/>
                </a:lnTo>
                <a:lnTo>
                  <a:pt x="548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 txBox="1"/>
          <p:nvPr/>
        </p:nvSpPr>
        <p:spPr>
          <a:xfrm>
            <a:off x="5438702" y="1000908"/>
            <a:ext cx="102592" cy="375823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828"/>
              </a:lnSpc>
            </a:pPr>
            <a:r>
              <a:rPr sz="728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728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09834" y="5496678"/>
            <a:ext cx="4738220" cy="0"/>
          </a:xfrm>
          <a:custGeom>
            <a:avLst/>
            <a:gdLst/>
            <a:ahLst/>
            <a:cxnLst/>
            <a:rect l="l" t="t" r="r" b="b"/>
            <a:pathLst>
              <a:path w="7813675">
                <a:moveTo>
                  <a:pt x="7813402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171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4915863" y="5443342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5318883" y="3958769"/>
            <a:ext cx="337317" cy="1464015"/>
          </a:xfrm>
          <a:custGeom>
            <a:avLst/>
            <a:gdLst/>
            <a:ahLst/>
            <a:cxnLst/>
            <a:rect l="l" t="t" r="r" b="b"/>
            <a:pathLst>
              <a:path w="556259" h="2414270">
                <a:moveTo>
                  <a:pt x="548179" y="0"/>
                </a:moveTo>
                <a:lnTo>
                  <a:pt x="0" y="1774"/>
                </a:lnTo>
                <a:lnTo>
                  <a:pt x="7807" y="2414151"/>
                </a:lnTo>
                <a:lnTo>
                  <a:pt x="555986" y="2412376"/>
                </a:lnTo>
                <a:lnTo>
                  <a:pt x="548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 txBox="1"/>
          <p:nvPr/>
        </p:nvSpPr>
        <p:spPr>
          <a:xfrm>
            <a:off x="5438702" y="4502932"/>
            <a:ext cx="102592" cy="375823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828"/>
              </a:lnSpc>
            </a:pPr>
            <a:r>
              <a:rPr sz="728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728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11894" y="252509"/>
            <a:ext cx="40047" cy="6413250"/>
          </a:xfrm>
          <a:custGeom>
            <a:avLst/>
            <a:gdLst/>
            <a:ahLst/>
            <a:cxnLst/>
            <a:rect l="l" t="t" r="r" b="b"/>
            <a:pathLst>
              <a:path w="66040" h="10575925">
                <a:moveTo>
                  <a:pt x="17017" y="10470885"/>
                </a:moveTo>
                <a:lnTo>
                  <a:pt x="8591" y="10470885"/>
                </a:lnTo>
                <a:lnTo>
                  <a:pt x="8060" y="10575594"/>
                </a:lnTo>
                <a:lnTo>
                  <a:pt x="21085" y="10575594"/>
                </a:lnTo>
                <a:lnTo>
                  <a:pt x="17017" y="10470885"/>
                </a:lnTo>
                <a:close/>
              </a:path>
              <a:path w="66040" h="10575925">
                <a:moveTo>
                  <a:pt x="18282" y="10470885"/>
                </a:moveTo>
                <a:lnTo>
                  <a:pt x="17017" y="10470885"/>
                </a:lnTo>
                <a:lnTo>
                  <a:pt x="21085" y="10575594"/>
                </a:lnTo>
                <a:lnTo>
                  <a:pt x="22526" y="10575594"/>
                </a:lnTo>
                <a:lnTo>
                  <a:pt x="18282" y="10470885"/>
                </a:lnTo>
                <a:close/>
              </a:path>
              <a:path w="66040" h="10575925">
                <a:moveTo>
                  <a:pt x="29465" y="10470885"/>
                </a:moveTo>
                <a:lnTo>
                  <a:pt x="18282" y="10470885"/>
                </a:lnTo>
                <a:lnTo>
                  <a:pt x="22526" y="10575594"/>
                </a:lnTo>
                <a:lnTo>
                  <a:pt x="26230" y="10575594"/>
                </a:lnTo>
                <a:lnTo>
                  <a:pt x="29465" y="10470885"/>
                </a:lnTo>
                <a:close/>
              </a:path>
              <a:path w="66040" h="10575925">
                <a:moveTo>
                  <a:pt x="35548" y="10470885"/>
                </a:moveTo>
                <a:lnTo>
                  <a:pt x="29465" y="10470885"/>
                </a:lnTo>
                <a:lnTo>
                  <a:pt x="26230" y="10575594"/>
                </a:lnTo>
                <a:lnTo>
                  <a:pt x="30763" y="10575594"/>
                </a:lnTo>
                <a:lnTo>
                  <a:pt x="35548" y="10470885"/>
                </a:lnTo>
                <a:close/>
              </a:path>
              <a:path w="66040" h="10575925">
                <a:moveTo>
                  <a:pt x="48511" y="10470885"/>
                </a:moveTo>
                <a:lnTo>
                  <a:pt x="35548" y="10470885"/>
                </a:lnTo>
                <a:lnTo>
                  <a:pt x="30763" y="10575594"/>
                </a:lnTo>
                <a:lnTo>
                  <a:pt x="46773" y="10575594"/>
                </a:lnTo>
                <a:lnTo>
                  <a:pt x="48511" y="10470885"/>
                </a:lnTo>
                <a:close/>
              </a:path>
              <a:path w="66040" h="10575925">
                <a:moveTo>
                  <a:pt x="47598" y="10573485"/>
                </a:moveTo>
                <a:lnTo>
                  <a:pt x="47488" y="10575594"/>
                </a:lnTo>
                <a:lnTo>
                  <a:pt x="47598" y="10573485"/>
                </a:lnTo>
                <a:close/>
              </a:path>
              <a:path w="66040" h="10575925">
                <a:moveTo>
                  <a:pt x="50987" y="10508741"/>
                </a:moveTo>
                <a:lnTo>
                  <a:pt x="48425" y="10557687"/>
                </a:lnTo>
                <a:lnTo>
                  <a:pt x="48407" y="10575594"/>
                </a:lnTo>
                <a:lnTo>
                  <a:pt x="55360" y="10575594"/>
                </a:lnTo>
                <a:lnTo>
                  <a:pt x="50987" y="10508741"/>
                </a:lnTo>
                <a:close/>
              </a:path>
              <a:path w="66040" h="10575925">
                <a:moveTo>
                  <a:pt x="58239" y="10470885"/>
                </a:moveTo>
                <a:lnTo>
                  <a:pt x="59757" y="10575594"/>
                </a:lnTo>
                <a:lnTo>
                  <a:pt x="62522" y="10575594"/>
                </a:lnTo>
                <a:lnTo>
                  <a:pt x="58239" y="10470885"/>
                </a:lnTo>
                <a:close/>
              </a:path>
              <a:path w="66040" h="10575925">
                <a:moveTo>
                  <a:pt x="48511" y="10470885"/>
                </a:moveTo>
                <a:lnTo>
                  <a:pt x="47598" y="10573485"/>
                </a:lnTo>
                <a:lnTo>
                  <a:pt x="48425" y="10557687"/>
                </a:lnTo>
                <a:lnTo>
                  <a:pt x="48511" y="10470885"/>
                </a:lnTo>
                <a:close/>
              </a:path>
              <a:path w="66040" h="10575925">
                <a:moveTo>
                  <a:pt x="48511" y="10470885"/>
                </a:moveTo>
                <a:lnTo>
                  <a:pt x="48425" y="10557687"/>
                </a:lnTo>
                <a:lnTo>
                  <a:pt x="50987" y="10508741"/>
                </a:lnTo>
                <a:lnTo>
                  <a:pt x="48511" y="10470885"/>
                </a:lnTo>
                <a:close/>
              </a:path>
              <a:path w="66040" h="10575925">
                <a:moveTo>
                  <a:pt x="52969" y="10470885"/>
                </a:moveTo>
                <a:lnTo>
                  <a:pt x="48511" y="10470885"/>
                </a:lnTo>
                <a:lnTo>
                  <a:pt x="50987" y="10508741"/>
                </a:lnTo>
                <a:lnTo>
                  <a:pt x="52969" y="10470885"/>
                </a:lnTo>
                <a:close/>
              </a:path>
              <a:path w="66040" h="10575925">
                <a:moveTo>
                  <a:pt x="33473" y="10366176"/>
                </a:moveTo>
                <a:lnTo>
                  <a:pt x="21234" y="10366176"/>
                </a:lnTo>
                <a:lnTo>
                  <a:pt x="16836" y="10470885"/>
                </a:lnTo>
                <a:lnTo>
                  <a:pt x="30281" y="10470885"/>
                </a:lnTo>
                <a:lnTo>
                  <a:pt x="33473" y="10366176"/>
                </a:lnTo>
                <a:close/>
              </a:path>
              <a:path w="66040" h="10575925">
                <a:moveTo>
                  <a:pt x="47988" y="10366176"/>
                </a:moveTo>
                <a:lnTo>
                  <a:pt x="33473" y="10366176"/>
                </a:lnTo>
                <a:lnTo>
                  <a:pt x="35996" y="10470885"/>
                </a:lnTo>
                <a:lnTo>
                  <a:pt x="47548" y="10470885"/>
                </a:lnTo>
                <a:lnTo>
                  <a:pt x="47988" y="10366176"/>
                </a:lnTo>
                <a:close/>
              </a:path>
              <a:path w="66040" h="10575925">
                <a:moveTo>
                  <a:pt x="60670" y="10366176"/>
                </a:moveTo>
                <a:lnTo>
                  <a:pt x="51651" y="10366176"/>
                </a:lnTo>
                <a:lnTo>
                  <a:pt x="53262" y="10470885"/>
                </a:lnTo>
                <a:lnTo>
                  <a:pt x="56825" y="10470885"/>
                </a:lnTo>
                <a:lnTo>
                  <a:pt x="60670" y="10366176"/>
                </a:lnTo>
                <a:close/>
              </a:path>
              <a:path w="66040" h="10575925">
                <a:moveTo>
                  <a:pt x="25600" y="10261467"/>
                </a:moveTo>
                <a:lnTo>
                  <a:pt x="5368" y="10261467"/>
                </a:lnTo>
                <a:lnTo>
                  <a:pt x="8926" y="10366176"/>
                </a:lnTo>
                <a:lnTo>
                  <a:pt x="24742" y="10366176"/>
                </a:lnTo>
                <a:lnTo>
                  <a:pt x="25600" y="10261467"/>
                </a:lnTo>
                <a:close/>
              </a:path>
              <a:path w="66040" h="10575925">
                <a:moveTo>
                  <a:pt x="42230" y="10261467"/>
                </a:moveTo>
                <a:lnTo>
                  <a:pt x="27437" y="10261467"/>
                </a:lnTo>
                <a:lnTo>
                  <a:pt x="27559" y="10366176"/>
                </a:lnTo>
                <a:lnTo>
                  <a:pt x="50863" y="10366176"/>
                </a:lnTo>
                <a:lnTo>
                  <a:pt x="42230" y="10261467"/>
                </a:lnTo>
                <a:close/>
              </a:path>
              <a:path w="66040" h="10575925">
                <a:moveTo>
                  <a:pt x="55765" y="10271059"/>
                </a:moveTo>
                <a:lnTo>
                  <a:pt x="50863" y="10366176"/>
                </a:lnTo>
                <a:lnTo>
                  <a:pt x="57249" y="10366176"/>
                </a:lnTo>
                <a:lnTo>
                  <a:pt x="55765" y="10271059"/>
                </a:lnTo>
                <a:close/>
              </a:path>
              <a:path w="66040" h="10575925">
                <a:moveTo>
                  <a:pt x="56260" y="10261467"/>
                </a:moveTo>
                <a:lnTo>
                  <a:pt x="55616" y="10261467"/>
                </a:lnTo>
                <a:lnTo>
                  <a:pt x="55765" y="10271059"/>
                </a:lnTo>
                <a:lnTo>
                  <a:pt x="56260" y="10261467"/>
                </a:lnTo>
                <a:close/>
              </a:path>
              <a:path w="66040" h="10575925">
                <a:moveTo>
                  <a:pt x="32752" y="10156758"/>
                </a:moveTo>
                <a:lnTo>
                  <a:pt x="17472" y="10156758"/>
                </a:lnTo>
                <a:lnTo>
                  <a:pt x="16651" y="10261467"/>
                </a:lnTo>
                <a:lnTo>
                  <a:pt x="35809" y="10261467"/>
                </a:lnTo>
                <a:lnTo>
                  <a:pt x="32752" y="10156758"/>
                </a:lnTo>
                <a:close/>
              </a:path>
              <a:path w="66040" h="10575925">
                <a:moveTo>
                  <a:pt x="44710" y="10156758"/>
                </a:moveTo>
                <a:lnTo>
                  <a:pt x="38825" y="10156758"/>
                </a:lnTo>
                <a:lnTo>
                  <a:pt x="38839" y="10261467"/>
                </a:lnTo>
                <a:lnTo>
                  <a:pt x="45381" y="10261467"/>
                </a:lnTo>
                <a:lnTo>
                  <a:pt x="44710" y="10156758"/>
                </a:lnTo>
                <a:close/>
              </a:path>
              <a:path w="66040" h="10575925">
                <a:moveTo>
                  <a:pt x="50998" y="10156758"/>
                </a:moveTo>
                <a:lnTo>
                  <a:pt x="49087" y="10261467"/>
                </a:lnTo>
                <a:lnTo>
                  <a:pt x="52362" y="10261467"/>
                </a:lnTo>
                <a:lnTo>
                  <a:pt x="50998" y="10156758"/>
                </a:lnTo>
                <a:close/>
              </a:path>
              <a:path w="66040" h="10575925">
                <a:moveTo>
                  <a:pt x="49977" y="10052049"/>
                </a:moveTo>
                <a:lnTo>
                  <a:pt x="9128" y="10052049"/>
                </a:lnTo>
                <a:lnTo>
                  <a:pt x="7130" y="10156758"/>
                </a:lnTo>
                <a:lnTo>
                  <a:pt x="50407" y="10156758"/>
                </a:lnTo>
                <a:lnTo>
                  <a:pt x="49977" y="10052049"/>
                </a:lnTo>
                <a:close/>
              </a:path>
              <a:path w="66040" h="10575925">
                <a:moveTo>
                  <a:pt x="31328" y="9947341"/>
                </a:moveTo>
                <a:lnTo>
                  <a:pt x="13004" y="9947341"/>
                </a:lnTo>
                <a:lnTo>
                  <a:pt x="8016" y="10052049"/>
                </a:lnTo>
                <a:lnTo>
                  <a:pt x="33642" y="10052049"/>
                </a:lnTo>
                <a:lnTo>
                  <a:pt x="31328" y="9947341"/>
                </a:lnTo>
                <a:close/>
              </a:path>
              <a:path w="66040" h="10575925">
                <a:moveTo>
                  <a:pt x="55739" y="9947341"/>
                </a:moveTo>
                <a:lnTo>
                  <a:pt x="42360" y="9947341"/>
                </a:lnTo>
                <a:lnTo>
                  <a:pt x="41056" y="10052049"/>
                </a:lnTo>
                <a:lnTo>
                  <a:pt x="52815" y="10052049"/>
                </a:lnTo>
                <a:lnTo>
                  <a:pt x="56138" y="9959224"/>
                </a:lnTo>
                <a:lnTo>
                  <a:pt x="55739" y="9947341"/>
                </a:lnTo>
                <a:close/>
              </a:path>
              <a:path w="66040" h="10575925">
                <a:moveTo>
                  <a:pt x="59441" y="9947341"/>
                </a:moveTo>
                <a:lnTo>
                  <a:pt x="56564" y="9947341"/>
                </a:lnTo>
                <a:lnTo>
                  <a:pt x="56138" y="9959224"/>
                </a:lnTo>
                <a:lnTo>
                  <a:pt x="59254" y="10052049"/>
                </a:lnTo>
                <a:lnTo>
                  <a:pt x="59441" y="9947341"/>
                </a:lnTo>
                <a:close/>
              </a:path>
              <a:path w="66040" h="10575925">
                <a:moveTo>
                  <a:pt x="51600" y="9842632"/>
                </a:moveTo>
                <a:lnTo>
                  <a:pt x="6078" y="9842632"/>
                </a:lnTo>
                <a:lnTo>
                  <a:pt x="8020" y="9947341"/>
                </a:lnTo>
                <a:lnTo>
                  <a:pt x="51181" y="9947341"/>
                </a:lnTo>
                <a:lnTo>
                  <a:pt x="51600" y="9842632"/>
                </a:lnTo>
                <a:close/>
              </a:path>
              <a:path w="66040" h="10575925">
                <a:moveTo>
                  <a:pt x="52605" y="9842632"/>
                </a:moveTo>
                <a:lnTo>
                  <a:pt x="51600" y="9842632"/>
                </a:lnTo>
                <a:lnTo>
                  <a:pt x="51181" y="9947341"/>
                </a:lnTo>
                <a:lnTo>
                  <a:pt x="54474" y="9947341"/>
                </a:lnTo>
                <a:lnTo>
                  <a:pt x="52605" y="9842632"/>
                </a:lnTo>
                <a:close/>
              </a:path>
              <a:path w="66040" h="10575925">
                <a:moveTo>
                  <a:pt x="56291" y="9737923"/>
                </a:moveTo>
                <a:lnTo>
                  <a:pt x="11095" y="9737923"/>
                </a:lnTo>
                <a:lnTo>
                  <a:pt x="10566" y="9842632"/>
                </a:lnTo>
                <a:lnTo>
                  <a:pt x="54966" y="9842632"/>
                </a:lnTo>
                <a:lnTo>
                  <a:pt x="56291" y="9737923"/>
                </a:lnTo>
                <a:close/>
              </a:path>
              <a:path w="66040" h="10575925">
                <a:moveTo>
                  <a:pt x="7875" y="9633214"/>
                </a:moveTo>
                <a:lnTo>
                  <a:pt x="6758" y="9737923"/>
                </a:lnTo>
                <a:lnTo>
                  <a:pt x="15161" y="9737923"/>
                </a:lnTo>
                <a:lnTo>
                  <a:pt x="7875" y="9633214"/>
                </a:lnTo>
                <a:close/>
              </a:path>
              <a:path w="66040" h="10575925">
                <a:moveTo>
                  <a:pt x="47003" y="9633214"/>
                </a:moveTo>
                <a:lnTo>
                  <a:pt x="14261" y="9633214"/>
                </a:lnTo>
                <a:lnTo>
                  <a:pt x="15161" y="9737923"/>
                </a:lnTo>
                <a:lnTo>
                  <a:pt x="45655" y="9737923"/>
                </a:lnTo>
                <a:lnTo>
                  <a:pt x="47003" y="9633214"/>
                </a:lnTo>
                <a:close/>
              </a:path>
              <a:path w="66040" h="10575925">
                <a:moveTo>
                  <a:pt x="57800" y="9633214"/>
                </a:moveTo>
                <a:lnTo>
                  <a:pt x="50825" y="9633214"/>
                </a:lnTo>
                <a:lnTo>
                  <a:pt x="58759" y="9737923"/>
                </a:lnTo>
                <a:lnTo>
                  <a:pt x="57800" y="9633214"/>
                </a:lnTo>
                <a:close/>
              </a:path>
              <a:path w="66040" h="10575925">
                <a:moveTo>
                  <a:pt x="51764" y="9528505"/>
                </a:moveTo>
                <a:lnTo>
                  <a:pt x="6965" y="9528505"/>
                </a:lnTo>
                <a:lnTo>
                  <a:pt x="10439" y="9633214"/>
                </a:lnTo>
                <a:lnTo>
                  <a:pt x="58034" y="9633214"/>
                </a:lnTo>
                <a:lnTo>
                  <a:pt x="51764" y="9528505"/>
                </a:lnTo>
                <a:close/>
              </a:path>
              <a:path w="66040" h="10575925">
                <a:moveTo>
                  <a:pt x="15551" y="9423796"/>
                </a:moveTo>
                <a:lnTo>
                  <a:pt x="6839" y="9423796"/>
                </a:lnTo>
                <a:lnTo>
                  <a:pt x="12805" y="9528505"/>
                </a:lnTo>
                <a:lnTo>
                  <a:pt x="17448" y="9528505"/>
                </a:lnTo>
                <a:lnTo>
                  <a:pt x="15551" y="9423796"/>
                </a:lnTo>
                <a:close/>
              </a:path>
              <a:path w="66040" h="10575925">
                <a:moveTo>
                  <a:pt x="16093" y="9423796"/>
                </a:moveTo>
                <a:lnTo>
                  <a:pt x="15551" y="9423796"/>
                </a:lnTo>
                <a:lnTo>
                  <a:pt x="17448" y="9528505"/>
                </a:lnTo>
                <a:lnTo>
                  <a:pt x="16093" y="9423796"/>
                </a:lnTo>
                <a:close/>
              </a:path>
              <a:path w="66040" h="10575925">
                <a:moveTo>
                  <a:pt x="31352" y="9423796"/>
                </a:moveTo>
                <a:lnTo>
                  <a:pt x="16093" y="9423796"/>
                </a:lnTo>
                <a:lnTo>
                  <a:pt x="17448" y="9528505"/>
                </a:lnTo>
                <a:lnTo>
                  <a:pt x="30520" y="9528505"/>
                </a:lnTo>
                <a:lnTo>
                  <a:pt x="31352" y="9423796"/>
                </a:lnTo>
                <a:close/>
              </a:path>
              <a:path w="66040" h="10575925">
                <a:moveTo>
                  <a:pt x="62351" y="9423796"/>
                </a:moveTo>
                <a:lnTo>
                  <a:pt x="32585" y="9423796"/>
                </a:lnTo>
                <a:lnTo>
                  <a:pt x="30520" y="9528505"/>
                </a:lnTo>
                <a:lnTo>
                  <a:pt x="57558" y="9528505"/>
                </a:lnTo>
                <a:lnTo>
                  <a:pt x="62351" y="9423796"/>
                </a:lnTo>
                <a:close/>
              </a:path>
              <a:path w="66040" h="10575925">
                <a:moveTo>
                  <a:pt x="14585" y="9319087"/>
                </a:moveTo>
                <a:lnTo>
                  <a:pt x="7005" y="9319087"/>
                </a:lnTo>
                <a:lnTo>
                  <a:pt x="10827" y="9423796"/>
                </a:lnTo>
                <a:lnTo>
                  <a:pt x="14585" y="9319087"/>
                </a:lnTo>
                <a:close/>
              </a:path>
              <a:path w="66040" h="10575925">
                <a:moveTo>
                  <a:pt x="46857" y="9319087"/>
                </a:moveTo>
                <a:lnTo>
                  <a:pt x="14585" y="9319087"/>
                </a:lnTo>
                <a:lnTo>
                  <a:pt x="15360" y="9423796"/>
                </a:lnTo>
                <a:lnTo>
                  <a:pt x="45897" y="9423796"/>
                </a:lnTo>
                <a:lnTo>
                  <a:pt x="46857" y="9319087"/>
                </a:lnTo>
                <a:close/>
              </a:path>
              <a:path w="66040" h="10575925">
                <a:moveTo>
                  <a:pt x="56940" y="9319087"/>
                </a:moveTo>
                <a:lnTo>
                  <a:pt x="46857" y="9319087"/>
                </a:lnTo>
                <a:lnTo>
                  <a:pt x="53375" y="9423796"/>
                </a:lnTo>
                <a:lnTo>
                  <a:pt x="56830" y="9423796"/>
                </a:lnTo>
                <a:lnTo>
                  <a:pt x="56940" y="9319087"/>
                </a:lnTo>
                <a:close/>
              </a:path>
              <a:path w="66040" h="10575925">
                <a:moveTo>
                  <a:pt x="10538" y="9214379"/>
                </a:moveTo>
                <a:lnTo>
                  <a:pt x="7039" y="9214379"/>
                </a:lnTo>
                <a:lnTo>
                  <a:pt x="7088" y="9319087"/>
                </a:lnTo>
                <a:lnTo>
                  <a:pt x="8024" y="9319087"/>
                </a:lnTo>
                <a:lnTo>
                  <a:pt x="10538" y="9214379"/>
                </a:lnTo>
                <a:close/>
              </a:path>
              <a:path w="66040" h="10575925">
                <a:moveTo>
                  <a:pt x="46365" y="9214379"/>
                </a:moveTo>
                <a:lnTo>
                  <a:pt x="10538" y="9214379"/>
                </a:lnTo>
                <a:lnTo>
                  <a:pt x="12849" y="9319087"/>
                </a:lnTo>
                <a:lnTo>
                  <a:pt x="45391" y="9319087"/>
                </a:lnTo>
                <a:lnTo>
                  <a:pt x="46365" y="9214379"/>
                </a:lnTo>
                <a:close/>
              </a:path>
              <a:path w="66040" h="10575925">
                <a:moveTo>
                  <a:pt x="55114" y="9214379"/>
                </a:moveTo>
                <a:lnTo>
                  <a:pt x="46365" y="9214379"/>
                </a:lnTo>
                <a:lnTo>
                  <a:pt x="52972" y="9319087"/>
                </a:lnTo>
                <a:lnTo>
                  <a:pt x="55370" y="9319087"/>
                </a:lnTo>
                <a:lnTo>
                  <a:pt x="55114" y="9214379"/>
                </a:lnTo>
                <a:close/>
              </a:path>
              <a:path w="66040" h="10575925">
                <a:moveTo>
                  <a:pt x="61823" y="9214379"/>
                </a:moveTo>
                <a:lnTo>
                  <a:pt x="60147" y="9214379"/>
                </a:lnTo>
                <a:lnTo>
                  <a:pt x="58836" y="9319087"/>
                </a:lnTo>
                <a:lnTo>
                  <a:pt x="60877" y="9319087"/>
                </a:lnTo>
                <a:lnTo>
                  <a:pt x="61823" y="9214379"/>
                </a:lnTo>
                <a:close/>
              </a:path>
              <a:path w="66040" h="10575925">
                <a:moveTo>
                  <a:pt x="45030" y="9109670"/>
                </a:moveTo>
                <a:lnTo>
                  <a:pt x="8286" y="9109670"/>
                </a:lnTo>
                <a:lnTo>
                  <a:pt x="10169" y="9214379"/>
                </a:lnTo>
                <a:lnTo>
                  <a:pt x="53747" y="9214379"/>
                </a:lnTo>
                <a:lnTo>
                  <a:pt x="45030" y="9109670"/>
                </a:lnTo>
                <a:close/>
              </a:path>
              <a:path w="66040" h="10575925">
                <a:moveTo>
                  <a:pt x="14881" y="9004961"/>
                </a:moveTo>
                <a:lnTo>
                  <a:pt x="7088" y="9004961"/>
                </a:lnTo>
                <a:lnTo>
                  <a:pt x="10102" y="9109670"/>
                </a:lnTo>
                <a:lnTo>
                  <a:pt x="16659" y="9109670"/>
                </a:lnTo>
                <a:lnTo>
                  <a:pt x="14881" y="9004961"/>
                </a:lnTo>
                <a:close/>
              </a:path>
              <a:path w="66040" h="10575925">
                <a:moveTo>
                  <a:pt x="46608" y="9004961"/>
                </a:moveTo>
                <a:lnTo>
                  <a:pt x="17999" y="9004961"/>
                </a:lnTo>
                <a:lnTo>
                  <a:pt x="16659" y="9109670"/>
                </a:lnTo>
                <a:lnTo>
                  <a:pt x="54836" y="9109670"/>
                </a:lnTo>
                <a:lnTo>
                  <a:pt x="46608" y="9004961"/>
                </a:lnTo>
                <a:close/>
              </a:path>
              <a:path w="66040" h="10575925">
                <a:moveTo>
                  <a:pt x="60672" y="9004961"/>
                </a:moveTo>
                <a:lnTo>
                  <a:pt x="54836" y="9109670"/>
                </a:lnTo>
                <a:lnTo>
                  <a:pt x="61623" y="9109670"/>
                </a:lnTo>
                <a:lnTo>
                  <a:pt x="60672" y="9004961"/>
                </a:lnTo>
                <a:close/>
              </a:path>
              <a:path w="66040" h="10575925">
                <a:moveTo>
                  <a:pt x="46969" y="8900252"/>
                </a:moveTo>
                <a:lnTo>
                  <a:pt x="10575" y="8900252"/>
                </a:lnTo>
                <a:lnTo>
                  <a:pt x="14706" y="9004961"/>
                </a:lnTo>
                <a:lnTo>
                  <a:pt x="44266" y="9004961"/>
                </a:lnTo>
                <a:lnTo>
                  <a:pt x="46969" y="8900252"/>
                </a:lnTo>
                <a:close/>
              </a:path>
              <a:path w="66040" h="10575925">
                <a:moveTo>
                  <a:pt x="56774" y="8900252"/>
                </a:moveTo>
                <a:lnTo>
                  <a:pt x="46969" y="8900252"/>
                </a:lnTo>
                <a:lnTo>
                  <a:pt x="55485" y="9004961"/>
                </a:lnTo>
                <a:lnTo>
                  <a:pt x="59508" y="9004961"/>
                </a:lnTo>
                <a:lnTo>
                  <a:pt x="56774" y="8900252"/>
                </a:lnTo>
                <a:close/>
              </a:path>
              <a:path w="66040" h="10575925">
                <a:moveTo>
                  <a:pt x="42584" y="8795543"/>
                </a:moveTo>
                <a:lnTo>
                  <a:pt x="8266" y="8795543"/>
                </a:lnTo>
                <a:lnTo>
                  <a:pt x="11052" y="8900252"/>
                </a:lnTo>
                <a:lnTo>
                  <a:pt x="47279" y="8900252"/>
                </a:lnTo>
                <a:lnTo>
                  <a:pt x="42584" y="8795543"/>
                </a:lnTo>
                <a:close/>
              </a:path>
              <a:path w="66040" h="10575925">
                <a:moveTo>
                  <a:pt x="58797" y="8795543"/>
                </a:moveTo>
                <a:lnTo>
                  <a:pt x="42584" y="8795543"/>
                </a:lnTo>
                <a:lnTo>
                  <a:pt x="49694" y="8900252"/>
                </a:lnTo>
                <a:lnTo>
                  <a:pt x="54470" y="8900252"/>
                </a:lnTo>
                <a:lnTo>
                  <a:pt x="58797" y="8795543"/>
                </a:lnTo>
                <a:close/>
              </a:path>
              <a:path w="66040" h="10575925">
                <a:moveTo>
                  <a:pt x="13172" y="8690834"/>
                </a:moveTo>
                <a:lnTo>
                  <a:pt x="3738" y="8690834"/>
                </a:lnTo>
                <a:lnTo>
                  <a:pt x="8921" y="8795543"/>
                </a:lnTo>
                <a:lnTo>
                  <a:pt x="13172" y="8690834"/>
                </a:lnTo>
                <a:close/>
              </a:path>
              <a:path w="66040" h="10575925">
                <a:moveTo>
                  <a:pt x="42233" y="8690834"/>
                </a:moveTo>
                <a:lnTo>
                  <a:pt x="17350" y="8690834"/>
                </a:lnTo>
                <a:lnTo>
                  <a:pt x="13695" y="8795543"/>
                </a:lnTo>
                <a:lnTo>
                  <a:pt x="44001" y="8795543"/>
                </a:lnTo>
                <a:lnTo>
                  <a:pt x="42233" y="8690834"/>
                </a:lnTo>
                <a:close/>
              </a:path>
              <a:path w="66040" h="10575925">
                <a:moveTo>
                  <a:pt x="57924" y="8690834"/>
                </a:moveTo>
                <a:lnTo>
                  <a:pt x="49286" y="8690834"/>
                </a:lnTo>
                <a:lnTo>
                  <a:pt x="49911" y="8795543"/>
                </a:lnTo>
                <a:lnTo>
                  <a:pt x="62885" y="8795543"/>
                </a:lnTo>
                <a:lnTo>
                  <a:pt x="57924" y="8690834"/>
                </a:lnTo>
                <a:close/>
              </a:path>
              <a:path w="66040" h="10575925">
                <a:moveTo>
                  <a:pt x="46166" y="8586126"/>
                </a:moveTo>
                <a:lnTo>
                  <a:pt x="11760" y="8586126"/>
                </a:lnTo>
                <a:lnTo>
                  <a:pt x="16617" y="8690834"/>
                </a:lnTo>
                <a:lnTo>
                  <a:pt x="44331" y="8690834"/>
                </a:lnTo>
                <a:lnTo>
                  <a:pt x="46166" y="8586126"/>
                </a:lnTo>
                <a:close/>
              </a:path>
              <a:path w="66040" h="10575925">
                <a:moveTo>
                  <a:pt x="61327" y="8481417"/>
                </a:moveTo>
                <a:lnTo>
                  <a:pt x="10334" y="8481417"/>
                </a:lnTo>
                <a:lnTo>
                  <a:pt x="6407" y="8586126"/>
                </a:lnTo>
                <a:lnTo>
                  <a:pt x="57735" y="8586126"/>
                </a:lnTo>
                <a:lnTo>
                  <a:pt x="61327" y="8481417"/>
                </a:lnTo>
                <a:close/>
              </a:path>
              <a:path w="66040" h="10575925">
                <a:moveTo>
                  <a:pt x="15683" y="8376708"/>
                </a:moveTo>
                <a:lnTo>
                  <a:pt x="6931" y="8376708"/>
                </a:lnTo>
                <a:lnTo>
                  <a:pt x="11153" y="8481417"/>
                </a:lnTo>
                <a:lnTo>
                  <a:pt x="13580" y="8481417"/>
                </a:lnTo>
                <a:lnTo>
                  <a:pt x="15683" y="8376708"/>
                </a:lnTo>
                <a:close/>
              </a:path>
              <a:path w="66040" h="10575925">
                <a:moveTo>
                  <a:pt x="20387" y="8376708"/>
                </a:moveTo>
                <a:lnTo>
                  <a:pt x="17888" y="8481417"/>
                </a:lnTo>
                <a:lnTo>
                  <a:pt x="25863" y="8481417"/>
                </a:lnTo>
                <a:lnTo>
                  <a:pt x="20387" y="8376708"/>
                </a:lnTo>
                <a:close/>
              </a:path>
              <a:path w="66040" h="10575925">
                <a:moveTo>
                  <a:pt x="50499" y="8376708"/>
                </a:moveTo>
                <a:lnTo>
                  <a:pt x="24955" y="8376708"/>
                </a:lnTo>
                <a:lnTo>
                  <a:pt x="25863" y="8481417"/>
                </a:lnTo>
                <a:lnTo>
                  <a:pt x="47302" y="8481417"/>
                </a:lnTo>
                <a:lnTo>
                  <a:pt x="50499" y="8376708"/>
                </a:lnTo>
                <a:close/>
              </a:path>
              <a:path w="66040" h="10575925">
                <a:moveTo>
                  <a:pt x="55055" y="8271999"/>
                </a:moveTo>
                <a:lnTo>
                  <a:pt x="16533" y="8271999"/>
                </a:lnTo>
                <a:lnTo>
                  <a:pt x="4976" y="8376708"/>
                </a:lnTo>
                <a:lnTo>
                  <a:pt x="53623" y="8376708"/>
                </a:lnTo>
                <a:lnTo>
                  <a:pt x="55201" y="8286050"/>
                </a:lnTo>
                <a:lnTo>
                  <a:pt x="55163" y="8273138"/>
                </a:lnTo>
                <a:lnTo>
                  <a:pt x="55055" y="8271999"/>
                </a:lnTo>
                <a:close/>
              </a:path>
              <a:path w="66040" h="10575925">
                <a:moveTo>
                  <a:pt x="59422" y="8271999"/>
                </a:moveTo>
                <a:lnTo>
                  <a:pt x="55445" y="8271999"/>
                </a:lnTo>
                <a:lnTo>
                  <a:pt x="55385" y="8275475"/>
                </a:lnTo>
                <a:lnTo>
                  <a:pt x="64982" y="8376708"/>
                </a:lnTo>
                <a:lnTo>
                  <a:pt x="59422" y="8271999"/>
                </a:lnTo>
                <a:close/>
              </a:path>
              <a:path w="66040" h="10575925">
                <a:moveTo>
                  <a:pt x="55163" y="8273138"/>
                </a:moveTo>
                <a:lnTo>
                  <a:pt x="55201" y="8286050"/>
                </a:lnTo>
                <a:lnTo>
                  <a:pt x="55385" y="8275475"/>
                </a:lnTo>
                <a:lnTo>
                  <a:pt x="55163" y="8273138"/>
                </a:lnTo>
                <a:close/>
              </a:path>
              <a:path w="66040" h="10575925">
                <a:moveTo>
                  <a:pt x="46095" y="8167290"/>
                </a:moveTo>
                <a:lnTo>
                  <a:pt x="7109" y="8167290"/>
                </a:lnTo>
                <a:lnTo>
                  <a:pt x="6205" y="8271999"/>
                </a:lnTo>
                <a:lnTo>
                  <a:pt x="45619" y="8271999"/>
                </a:lnTo>
                <a:lnTo>
                  <a:pt x="46095" y="8167290"/>
                </a:lnTo>
                <a:close/>
              </a:path>
              <a:path w="66040" h="10575925">
                <a:moveTo>
                  <a:pt x="18174" y="8062581"/>
                </a:moveTo>
                <a:lnTo>
                  <a:pt x="8307" y="8062581"/>
                </a:lnTo>
                <a:lnTo>
                  <a:pt x="7507" y="8167290"/>
                </a:lnTo>
                <a:lnTo>
                  <a:pt x="10209" y="8167290"/>
                </a:lnTo>
                <a:lnTo>
                  <a:pt x="18174" y="8062581"/>
                </a:lnTo>
                <a:close/>
              </a:path>
              <a:path w="66040" h="10575925">
                <a:moveTo>
                  <a:pt x="42004" y="8062581"/>
                </a:moveTo>
                <a:lnTo>
                  <a:pt x="19414" y="8062581"/>
                </a:lnTo>
                <a:lnTo>
                  <a:pt x="16933" y="8167290"/>
                </a:lnTo>
                <a:lnTo>
                  <a:pt x="41980" y="8167290"/>
                </a:lnTo>
                <a:lnTo>
                  <a:pt x="42004" y="8062581"/>
                </a:lnTo>
                <a:close/>
              </a:path>
              <a:path w="66040" h="10575925">
                <a:moveTo>
                  <a:pt x="46420" y="8062581"/>
                </a:moveTo>
                <a:lnTo>
                  <a:pt x="42004" y="8062581"/>
                </a:lnTo>
                <a:lnTo>
                  <a:pt x="49370" y="8167290"/>
                </a:lnTo>
                <a:lnTo>
                  <a:pt x="51037" y="8167290"/>
                </a:lnTo>
                <a:lnTo>
                  <a:pt x="46420" y="8062581"/>
                </a:lnTo>
                <a:close/>
              </a:path>
              <a:path w="66040" h="10575925">
                <a:moveTo>
                  <a:pt x="53529" y="8062581"/>
                </a:moveTo>
                <a:lnTo>
                  <a:pt x="52212" y="8062581"/>
                </a:lnTo>
                <a:lnTo>
                  <a:pt x="53663" y="8167290"/>
                </a:lnTo>
                <a:lnTo>
                  <a:pt x="53529" y="8062581"/>
                </a:lnTo>
                <a:close/>
              </a:path>
              <a:path w="66040" h="10575925">
                <a:moveTo>
                  <a:pt x="53055" y="7957872"/>
                </a:moveTo>
                <a:lnTo>
                  <a:pt x="7653" y="7957872"/>
                </a:lnTo>
                <a:lnTo>
                  <a:pt x="10209" y="8062581"/>
                </a:lnTo>
                <a:lnTo>
                  <a:pt x="47168" y="8062581"/>
                </a:lnTo>
                <a:lnTo>
                  <a:pt x="53055" y="7957872"/>
                </a:lnTo>
                <a:close/>
              </a:path>
              <a:path w="66040" h="10575925">
                <a:moveTo>
                  <a:pt x="19427" y="7915193"/>
                </a:moveTo>
                <a:lnTo>
                  <a:pt x="14910" y="7957872"/>
                </a:lnTo>
                <a:lnTo>
                  <a:pt x="21085" y="7957872"/>
                </a:lnTo>
                <a:lnTo>
                  <a:pt x="19427" y="7915193"/>
                </a:lnTo>
                <a:close/>
              </a:path>
              <a:path w="66040" h="10575925">
                <a:moveTo>
                  <a:pt x="36996" y="7853164"/>
                </a:moveTo>
                <a:lnTo>
                  <a:pt x="25992" y="7853164"/>
                </a:lnTo>
                <a:lnTo>
                  <a:pt x="19427" y="7915193"/>
                </a:lnTo>
                <a:lnTo>
                  <a:pt x="21085" y="7957872"/>
                </a:lnTo>
                <a:lnTo>
                  <a:pt x="47488" y="7957872"/>
                </a:lnTo>
                <a:lnTo>
                  <a:pt x="47616" y="7955426"/>
                </a:lnTo>
                <a:lnTo>
                  <a:pt x="36996" y="7853164"/>
                </a:lnTo>
                <a:close/>
              </a:path>
              <a:path w="66040" h="10575925">
                <a:moveTo>
                  <a:pt x="47616" y="7955426"/>
                </a:moveTo>
                <a:lnTo>
                  <a:pt x="47488" y="7957872"/>
                </a:lnTo>
                <a:lnTo>
                  <a:pt x="47870" y="7957872"/>
                </a:lnTo>
                <a:lnTo>
                  <a:pt x="47616" y="7955426"/>
                </a:lnTo>
                <a:close/>
              </a:path>
              <a:path w="66040" h="10575925">
                <a:moveTo>
                  <a:pt x="52969" y="7853164"/>
                </a:moveTo>
                <a:lnTo>
                  <a:pt x="36996" y="7853164"/>
                </a:lnTo>
                <a:lnTo>
                  <a:pt x="47616" y="7955426"/>
                </a:lnTo>
                <a:lnTo>
                  <a:pt x="52969" y="7853164"/>
                </a:lnTo>
                <a:close/>
              </a:path>
              <a:path w="66040" h="10575925">
                <a:moveTo>
                  <a:pt x="25992" y="7853164"/>
                </a:moveTo>
                <a:lnTo>
                  <a:pt x="17017" y="7853164"/>
                </a:lnTo>
                <a:lnTo>
                  <a:pt x="19427" y="7915193"/>
                </a:lnTo>
                <a:lnTo>
                  <a:pt x="25992" y="7853164"/>
                </a:lnTo>
                <a:close/>
              </a:path>
              <a:path w="66040" h="10575925">
                <a:moveTo>
                  <a:pt x="33473" y="7748455"/>
                </a:moveTo>
                <a:lnTo>
                  <a:pt x="21234" y="7748455"/>
                </a:lnTo>
                <a:lnTo>
                  <a:pt x="16836" y="7853164"/>
                </a:lnTo>
                <a:lnTo>
                  <a:pt x="30281" y="7853164"/>
                </a:lnTo>
                <a:lnTo>
                  <a:pt x="33473" y="7748455"/>
                </a:lnTo>
                <a:close/>
              </a:path>
              <a:path w="66040" h="10575925">
                <a:moveTo>
                  <a:pt x="47988" y="7748455"/>
                </a:moveTo>
                <a:lnTo>
                  <a:pt x="33473" y="7748455"/>
                </a:lnTo>
                <a:lnTo>
                  <a:pt x="35996" y="7853164"/>
                </a:lnTo>
                <a:lnTo>
                  <a:pt x="47548" y="7853164"/>
                </a:lnTo>
                <a:lnTo>
                  <a:pt x="47988" y="7748455"/>
                </a:lnTo>
                <a:close/>
              </a:path>
              <a:path w="66040" h="10575925">
                <a:moveTo>
                  <a:pt x="60670" y="7748455"/>
                </a:moveTo>
                <a:lnTo>
                  <a:pt x="51651" y="7748455"/>
                </a:lnTo>
                <a:lnTo>
                  <a:pt x="53262" y="7853164"/>
                </a:lnTo>
                <a:lnTo>
                  <a:pt x="56825" y="7853164"/>
                </a:lnTo>
                <a:lnTo>
                  <a:pt x="60670" y="7748455"/>
                </a:lnTo>
                <a:close/>
              </a:path>
              <a:path w="66040" h="10575925">
                <a:moveTo>
                  <a:pt x="25600" y="7643746"/>
                </a:moveTo>
                <a:lnTo>
                  <a:pt x="5368" y="7643746"/>
                </a:lnTo>
                <a:lnTo>
                  <a:pt x="8926" y="7748455"/>
                </a:lnTo>
                <a:lnTo>
                  <a:pt x="24742" y="7748455"/>
                </a:lnTo>
                <a:lnTo>
                  <a:pt x="25600" y="7643746"/>
                </a:lnTo>
                <a:close/>
              </a:path>
              <a:path w="66040" h="10575925">
                <a:moveTo>
                  <a:pt x="42230" y="7643746"/>
                </a:moveTo>
                <a:lnTo>
                  <a:pt x="27437" y="7643746"/>
                </a:lnTo>
                <a:lnTo>
                  <a:pt x="27559" y="7748455"/>
                </a:lnTo>
                <a:lnTo>
                  <a:pt x="50863" y="7748455"/>
                </a:lnTo>
                <a:lnTo>
                  <a:pt x="42230" y="7643746"/>
                </a:lnTo>
                <a:close/>
              </a:path>
              <a:path w="66040" h="10575925">
                <a:moveTo>
                  <a:pt x="55765" y="7653337"/>
                </a:moveTo>
                <a:lnTo>
                  <a:pt x="50863" y="7748455"/>
                </a:lnTo>
                <a:lnTo>
                  <a:pt x="57249" y="7748455"/>
                </a:lnTo>
                <a:lnTo>
                  <a:pt x="55765" y="7653337"/>
                </a:lnTo>
                <a:close/>
              </a:path>
              <a:path w="66040" h="10575925">
                <a:moveTo>
                  <a:pt x="56260" y="7643746"/>
                </a:moveTo>
                <a:lnTo>
                  <a:pt x="55616" y="7643746"/>
                </a:lnTo>
                <a:lnTo>
                  <a:pt x="55765" y="7653337"/>
                </a:lnTo>
                <a:lnTo>
                  <a:pt x="56260" y="7643746"/>
                </a:lnTo>
                <a:close/>
              </a:path>
              <a:path w="66040" h="10575925">
                <a:moveTo>
                  <a:pt x="32752" y="7539037"/>
                </a:moveTo>
                <a:lnTo>
                  <a:pt x="17472" y="7539037"/>
                </a:lnTo>
                <a:lnTo>
                  <a:pt x="16651" y="7643746"/>
                </a:lnTo>
                <a:lnTo>
                  <a:pt x="35809" y="7643746"/>
                </a:lnTo>
                <a:lnTo>
                  <a:pt x="32752" y="7539037"/>
                </a:lnTo>
                <a:close/>
              </a:path>
              <a:path w="66040" h="10575925">
                <a:moveTo>
                  <a:pt x="44710" y="7539037"/>
                </a:moveTo>
                <a:lnTo>
                  <a:pt x="38825" y="7539037"/>
                </a:lnTo>
                <a:lnTo>
                  <a:pt x="38839" y="7643746"/>
                </a:lnTo>
                <a:lnTo>
                  <a:pt x="45381" y="7643746"/>
                </a:lnTo>
                <a:lnTo>
                  <a:pt x="44710" y="7539037"/>
                </a:lnTo>
                <a:close/>
              </a:path>
              <a:path w="66040" h="10575925">
                <a:moveTo>
                  <a:pt x="50998" y="7539037"/>
                </a:moveTo>
                <a:lnTo>
                  <a:pt x="49087" y="7643746"/>
                </a:lnTo>
                <a:lnTo>
                  <a:pt x="52362" y="7643746"/>
                </a:lnTo>
                <a:lnTo>
                  <a:pt x="50998" y="7539037"/>
                </a:lnTo>
                <a:close/>
              </a:path>
              <a:path w="66040" h="10575925">
                <a:moveTo>
                  <a:pt x="49977" y="7434328"/>
                </a:moveTo>
                <a:lnTo>
                  <a:pt x="9128" y="7434328"/>
                </a:lnTo>
                <a:lnTo>
                  <a:pt x="7130" y="7539037"/>
                </a:lnTo>
                <a:lnTo>
                  <a:pt x="50407" y="7539037"/>
                </a:lnTo>
                <a:lnTo>
                  <a:pt x="49977" y="7434328"/>
                </a:lnTo>
                <a:close/>
              </a:path>
              <a:path w="66040" h="10575925">
                <a:moveTo>
                  <a:pt x="46082" y="7329619"/>
                </a:moveTo>
                <a:lnTo>
                  <a:pt x="9957" y="7329619"/>
                </a:lnTo>
                <a:lnTo>
                  <a:pt x="12324" y="7434328"/>
                </a:lnTo>
                <a:lnTo>
                  <a:pt x="46524" y="7434328"/>
                </a:lnTo>
                <a:lnTo>
                  <a:pt x="46082" y="7329619"/>
                </a:lnTo>
                <a:close/>
              </a:path>
              <a:path w="66040" h="10575925">
                <a:moveTo>
                  <a:pt x="44543" y="7224910"/>
                </a:moveTo>
                <a:lnTo>
                  <a:pt x="13166" y="7224910"/>
                </a:lnTo>
                <a:lnTo>
                  <a:pt x="10163" y="7329619"/>
                </a:lnTo>
                <a:lnTo>
                  <a:pt x="46488" y="7329619"/>
                </a:lnTo>
                <a:lnTo>
                  <a:pt x="44543" y="7224910"/>
                </a:lnTo>
                <a:close/>
              </a:path>
              <a:path w="66040" h="10575925">
                <a:moveTo>
                  <a:pt x="54090" y="7224910"/>
                </a:moveTo>
                <a:lnTo>
                  <a:pt x="50417" y="7329619"/>
                </a:lnTo>
                <a:lnTo>
                  <a:pt x="51226" y="7329619"/>
                </a:lnTo>
                <a:lnTo>
                  <a:pt x="54090" y="7224910"/>
                </a:lnTo>
                <a:close/>
              </a:path>
              <a:path w="66040" h="10575925">
                <a:moveTo>
                  <a:pt x="56145" y="7120202"/>
                </a:moveTo>
                <a:lnTo>
                  <a:pt x="5789" y="7120202"/>
                </a:lnTo>
                <a:lnTo>
                  <a:pt x="7005" y="7224910"/>
                </a:lnTo>
                <a:lnTo>
                  <a:pt x="53422" y="7224910"/>
                </a:lnTo>
                <a:lnTo>
                  <a:pt x="56145" y="7120202"/>
                </a:lnTo>
                <a:close/>
              </a:path>
              <a:path w="66040" h="10575925">
                <a:moveTo>
                  <a:pt x="45359" y="7015493"/>
                </a:moveTo>
                <a:lnTo>
                  <a:pt x="10404" y="7015493"/>
                </a:lnTo>
                <a:lnTo>
                  <a:pt x="8596" y="7120202"/>
                </a:lnTo>
                <a:lnTo>
                  <a:pt x="45243" y="7120202"/>
                </a:lnTo>
                <a:lnTo>
                  <a:pt x="45359" y="7015493"/>
                </a:lnTo>
                <a:close/>
              </a:path>
              <a:path w="66040" h="10575925">
                <a:moveTo>
                  <a:pt x="55114" y="7015493"/>
                </a:moveTo>
                <a:lnTo>
                  <a:pt x="49042" y="7015493"/>
                </a:lnTo>
                <a:lnTo>
                  <a:pt x="52490" y="7120202"/>
                </a:lnTo>
                <a:lnTo>
                  <a:pt x="55370" y="7120202"/>
                </a:lnTo>
                <a:lnTo>
                  <a:pt x="55114" y="7015493"/>
                </a:lnTo>
                <a:close/>
              </a:path>
              <a:path w="66040" h="10575925">
                <a:moveTo>
                  <a:pt x="45586" y="6910784"/>
                </a:moveTo>
                <a:lnTo>
                  <a:pt x="6083" y="6910784"/>
                </a:lnTo>
                <a:lnTo>
                  <a:pt x="6251" y="7015493"/>
                </a:lnTo>
                <a:lnTo>
                  <a:pt x="46588" y="7015493"/>
                </a:lnTo>
                <a:lnTo>
                  <a:pt x="45586" y="6910784"/>
                </a:lnTo>
                <a:close/>
              </a:path>
              <a:path w="66040" h="10575925">
                <a:moveTo>
                  <a:pt x="55849" y="6806075"/>
                </a:moveTo>
                <a:lnTo>
                  <a:pt x="8020" y="6806075"/>
                </a:lnTo>
                <a:lnTo>
                  <a:pt x="9954" y="6910784"/>
                </a:lnTo>
                <a:lnTo>
                  <a:pt x="49045" y="6910784"/>
                </a:lnTo>
                <a:lnTo>
                  <a:pt x="55849" y="6806075"/>
                </a:lnTo>
                <a:close/>
              </a:path>
              <a:path w="66040" h="10575925">
                <a:moveTo>
                  <a:pt x="60720" y="6806075"/>
                </a:moveTo>
                <a:lnTo>
                  <a:pt x="55956" y="6806075"/>
                </a:lnTo>
                <a:lnTo>
                  <a:pt x="57791" y="6910784"/>
                </a:lnTo>
                <a:lnTo>
                  <a:pt x="60720" y="6806075"/>
                </a:lnTo>
                <a:close/>
              </a:path>
              <a:path w="66040" h="10575925">
                <a:moveTo>
                  <a:pt x="15407" y="6701366"/>
                </a:moveTo>
                <a:lnTo>
                  <a:pt x="10447" y="6701366"/>
                </a:lnTo>
                <a:lnTo>
                  <a:pt x="10575" y="6806075"/>
                </a:lnTo>
                <a:lnTo>
                  <a:pt x="14417" y="6806075"/>
                </a:lnTo>
                <a:lnTo>
                  <a:pt x="15407" y="6701366"/>
                </a:lnTo>
                <a:close/>
              </a:path>
              <a:path w="66040" h="10575925">
                <a:moveTo>
                  <a:pt x="51448" y="6701366"/>
                </a:moveTo>
                <a:lnTo>
                  <a:pt x="28619" y="6701366"/>
                </a:lnTo>
                <a:lnTo>
                  <a:pt x="25902" y="6806075"/>
                </a:lnTo>
                <a:lnTo>
                  <a:pt x="48666" y="6806075"/>
                </a:lnTo>
                <a:lnTo>
                  <a:pt x="51448" y="6701366"/>
                </a:lnTo>
                <a:close/>
              </a:path>
              <a:path w="66040" h="10575925">
                <a:moveTo>
                  <a:pt x="53820" y="6701366"/>
                </a:moveTo>
                <a:lnTo>
                  <a:pt x="52061" y="6701366"/>
                </a:lnTo>
                <a:lnTo>
                  <a:pt x="51040" y="6806075"/>
                </a:lnTo>
                <a:lnTo>
                  <a:pt x="53537" y="6806075"/>
                </a:lnTo>
                <a:lnTo>
                  <a:pt x="53820" y="6701366"/>
                </a:lnTo>
                <a:close/>
              </a:path>
              <a:path w="66040" h="10575925">
                <a:moveTo>
                  <a:pt x="41883" y="6596657"/>
                </a:moveTo>
                <a:lnTo>
                  <a:pt x="6758" y="6596657"/>
                </a:lnTo>
                <a:lnTo>
                  <a:pt x="10087" y="6701366"/>
                </a:lnTo>
                <a:lnTo>
                  <a:pt x="42878" y="6701366"/>
                </a:lnTo>
                <a:lnTo>
                  <a:pt x="41883" y="6596657"/>
                </a:lnTo>
                <a:close/>
              </a:path>
              <a:path w="66040" h="10575925">
                <a:moveTo>
                  <a:pt x="45655" y="6596657"/>
                </a:moveTo>
                <a:lnTo>
                  <a:pt x="41883" y="6596657"/>
                </a:lnTo>
                <a:lnTo>
                  <a:pt x="42878" y="6701366"/>
                </a:lnTo>
                <a:lnTo>
                  <a:pt x="46903" y="6701366"/>
                </a:lnTo>
                <a:lnTo>
                  <a:pt x="45655" y="6596657"/>
                </a:lnTo>
                <a:close/>
              </a:path>
              <a:path w="66040" h="10575925">
                <a:moveTo>
                  <a:pt x="56867" y="6596657"/>
                </a:moveTo>
                <a:lnTo>
                  <a:pt x="51373" y="6596657"/>
                </a:lnTo>
                <a:lnTo>
                  <a:pt x="51358" y="6701366"/>
                </a:lnTo>
                <a:lnTo>
                  <a:pt x="53265" y="6701366"/>
                </a:lnTo>
                <a:lnTo>
                  <a:pt x="56867" y="6596657"/>
                </a:lnTo>
                <a:close/>
              </a:path>
              <a:path w="66040" h="10575925">
                <a:moveTo>
                  <a:pt x="11150" y="6491948"/>
                </a:moveTo>
                <a:lnTo>
                  <a:pt x="8387" y="6596657"/>
                </a:lnTo>
                <a:lnTo>
                  <a:pt x="16096" y="6596657"/>
                </a:lnTo>
                <a:lnTo>
                  <a:pt x="11150" y="6491948"/>
                </a:lnTo>
                <a:close/>
              </a:path>
              <a:path w="66040" h="10575925">
                <a:moveTo>
                  <a:pt x="41965" y="6491948"/>
                </a:moveTo>
                <a:lnTo>
                  <a:pt x="22941" y="6491948"/>
                </a:lnTo>
                <a:lnTo>
                  <a:pt x="20826" y="6596657"/>
                </a:lnTo>
                <a:lnTo>
                  <a:pt x="42233" y="6596657"/>
                </a:lnTo>
                <a:lnTo>
                  <a:pt x="41965" y="6491948"/>
                </a:lnTo>
                <a:close/>
              </a:path>
              <a:path w="66040" h="10575925">
                <a:moveTo>
                  <a:pt x="55083" y="6491948"/>
                </a:moveTo>
                <a:lnTo>
                  <a:pt x="44036" y="6491948"/>
                </a:lnTo>
                <a:lnTo>
                  <a:pt x="49286" y="6596657"/>
                </a:lnTo>
                <a:lnTo>
                  <a:pt x="50001" y="6596657"/>
                </a:lnTo>
                <a:lnTo>
                  <a:pt x="55083" y="6491948"/>
                </a:lnTo>
                <a:close/>
              </a:path>
              <a:path w="66040" h="10575925">
                <a:moveTo>
                  <a:pt x="9350" y="6387240"/>
                </a:moveTo>
                <a:lnTo>
                  <a:pt x="0" y="6387240"/>
                </a:lnTo>
                <a:lnTo>
                  <a:pt x="5067" y="6491948"/>
                </a:lnTo>
                <a:lnTo>
                  <a:pt x="9350" y="6387240"/>
                </a:lnTo>
                <a:close/>
              </a:path>
              <a:path w="66040" h="10575925">
                <a:moveTo>
                  <a:pt x="46166" y="6387240"/>
                </a:moveTo>
                <a:lnTo>
                  <a:pt x="12805" y="6387240"/>
                </a:lnTo>
                <a:lnTo>
                  <a:pt x="7379" y="6491948"/>
                </a:lnTo>
                <a:lnTo>
                  <a:pt x="44331" y="6491948"/>
                </a:lnTo>
                <a:lnTo>
                  <a:pt x="46166" y="6387240"/>
                </a:lnTo>
                <a:close/>
              </a:path>
              <a:path w="66040" h="10575925">
                <a:moveTo>
                  <a:pt x="48166" y="6387240"/>
                </a:moveTo>
                <a:lnTo>
                  <a:pt x="48889" y="6491948"/>
                </a:lnTo>
                <a:lnTo>
                  <a:pt x="52930" y="6491948"/>
                </a:lnTo>
                <a:lnTo>
                  <a:pt x="48166" y="6387240"/>
                </a:lnTo>
                <a:close/>
              </a:path>
              <a:path w="66040" h="10575925">
                <a:moveTo>
                  <a:pt x="45600" y="6282531"/>
                </a:moveTo>
                <a:lnTo>
                  <a:pt x="13555" y="6282531"/>
                </a:lnTo>
                <a:lnTo>
                  <a:pt x="11203" y="6387240"/>
                </a:lnTo>
                <a:lnTo>
                  <a:pt x="45003" y="6387240"/>
                </a:lnTo>
                <a:lnTo>
                  <a:pt x="45600" y="6282531"/>
                </a:lnTo>
                <a:close/>
              </a:path>
              <a:path w="66040" h="10575925">
                <a:moveTo>
                  <a:pt x="46857" y="6282531"/>
                </a:moveTo>
                <a:lnTo>
                  <a:pt x="45600" y="6282531"/>
                </a:lnTo>
                <a:lnTo>
                  <a:pt x="45003" y="6387240"/>
                </a:lnTo>
                <a:lnTo>
                  <a:pt x="45897" y="6387240"/>
                </a:lnTo>
                <a:lnTo>
                  <a:pt x="46857" y="6282531"/>
                </a:lnTo>
                <a:close/>
              </a:path>
              <a:path w="66040" h="10575925">
                <a:moveTo>
                  <a:pt x="24955" y="6177822"/>
                </a:moveTo>
                <a:lnTo>
                  <a:pt x="13172" y="6177822"/>
                </a:lnTo>
                <a:lnTo>
                  <a:pt x="15890" y="6282531"/>
                </a:lnTo>
                <a:lnTo>
                  <a:pt x="20519" y="6282531"/>
                </a:lnTo>
                <a:lnTo>
                  <a:pt x="24955" y="6177822"/>
                </a:lnTo>
                <a:close/>
              </a:path>
              <a:path w="66040" h="10575925">
                <a:moveTo>
                  <a:pt x="55194" y="6177822"/>
                </a:moveTo>
                <a:lnTo>
                  <a:pt x="24955" y="6177822"/>
                </a:lnTo>
                <a:lnTo>
                  <a:pt x="25863" y="6282531"/>
                </a:lnTo>
                <a:lnTo>
                  <a:pt x="53965" y="6282531"/>
                </a:lnTo>
                <a:lnTo>
                  <a:pt x="55194" y="6177822"/>
                </a:lnTo>
                <a:close/>
              </a:path>
              <a:path w="66040" h="10575925">
                <a:moveTo>
                  <a:pt x="57144" y="6177822"/>
                </a:moveTo>
                <a:lnTo>
                  <a:pt x="55194" y="6177822"/>
                </a:lnTo>
                <a:lnTo>
                  <a:pt x="57888" y="6282531"/>
                </a:lnTo>
                <a:lnTo>
                  <a:pt x="60769" y="6282531"/>
                </a:lnTo>
                <a:lnTo>
                  <a:pt x="57144" y="6177822"/>
                </a:lnTo>
                <a:close/>
              </a:path>
              <a:path w="66040" h="10575925">
                <a:moveTo>
                  <a:pt x="53747" y="6073113"/>
                </a:moveTo>
                <a:lnTo>
                  <a:pt x="9884" y="6073113"/>
                </a:lnTo>
                <a:lnTo>
                  <a:pt x="6824" y="6177822"/>
                </a:lnTo>
                <a:lnTo>
                  <a:pt x="57523" y="6177822"/>
                </a:lnTo>
                <a:lnTo>
                  <a:pt x="53747" y="6073113"/>
                </a:lnTo>
                <a:close/>
              </a:path>
              <a:path w="66040" h="10575925">
                <a:moveTo>
                  <a:pt x="10668" y="5968404"/>
                </a:moveTo>
                <a:lnTo>
                  <a:pt x="7109" y="6073113"/>
                </a:lnTo>
                <a:lnTo>
                  <a:pt x="14627" y="6073113"/>
                </a:lnTo>
                <a:lnTo>
                  <a:pt x="10668" y="5968404"/>
                </a:lnTo>
                <a:close/>
              </a:path>
              <a:path w="66040" h="10575925">
                <a:moveTo>
                  <a:pt x="49206" y="5968404"/>
                </a:moveTo>
                <a:lnTo>
                  <a:pt x="16802" y="5968404"/>
                </a:lnTo>
                <a:lnTo>
                  <a:pt x="14627" y="6073113"/>
                </a:lnTo>
                <a:lnTo>
                  <a:pt x="46095" y="6073113"/>
                </a:lnTo>
                <a:lnTo>
                  <a:pt x="49206" y="5968404"/>
                </a:lnTo>
                <a:close/>
              </a:path>
              <a:path w="66040" h="10575925">
                <a:moveTo>
                  <a:pt x="50683" y="5996087"/>
                </a:moveTo>
                <a:lnTo>
                  <a:pt x="49111" y="6073113"/>
                </a:lnTo>
                <a:lnTo>
                  <a:pt x="54794" y="6073113"/>
                </a:lnTo>
                <a:lnTo>
                  <a:pt x="50683" y="5996087"/>
                </a:lnTo>
                <a:close/>
              </a:path>
              <a:path w="66040" h="10575925">
                <a:moveTo>
                  <a:pt x="61623" y="5968404"/>
                </a:moveTo>
                <a:lnTo>
                  <a:pt x="51249" y="5968404"/>
                </a:lnTo>
                <a:lnTo>
                  <a:pt x="58040" y="6073113"/>
                </a:lnTo>
                <a:lnTo>
                  <a:pt x="59170" y="6073113"/>
                </a:lnTo>
                <a:lnTo>
                  <a:pt x="61623" y="5968404"/>
                </a:lnTo>
                <a:close/>
              </a:path>
              <a:path w="66040" h="10575925">
                <a:moveTo>
                  <a:pt x="51249" y="5968404"/>
                </a:moveTo>
                <a:lnTo>
                  <a:pt x="49206" y="5968404"/>
                </a:lnTo>
                <a:lnTo>
                  <a:pt x="50683" y="5996087"/>
                </a:lnTo>
                <a:lnTo>
                  <a:pt x="51249" y="5968404"/>
                </a:lnTo>
                <a:close/>
              </a:path>
              <a:path w="66040" h="10575925">
                <a:moveTo>
                  <a:pt x="52615" y="5863695"/>
                </a:moveTo>
                <a:lnTo>
                  <a:pt x="8938" y="5863695"/>
                </a:lnTo>
                <a:lnTo>
                  <a:pt x="6931" y="5968404"/>
                </a:lnTo>
                <a:lnTo>
                  <a:pt x="55003" y="5968404"/>
                </a:lnTo>
                <a:lnTo>
                  <a:pt x="52615" y="5863695"/>
                </a:lnTo>
                <a:close/>
              </a:path>
              <a:path w="66040" h="10575925">
                <a:moveTo>
                  <a:pt x="59508" y="5863695"/>
                </a:moveTo>
                <a:lnTo>
                  <a:pt x="56296" y="5863695"/>
                </a:lnTo>
                <a:lnTo>
                  <a:pt x="55003" y="5968404"/>
                </a:lnTo>
                <a:lnTo>
                  <a:pt x="59129" y="5968404"/>
                </a:lnTo>
                <a:lnTo>
                  <a:pt x="59508" y="5863695"/>
                </a:lnTo>
                <a:close/>
              </a:path>
              <a:path w="66040" h="10575925">
                <a:moveTo>
                  <a:pt x="54470" y="5758986"/>
                </a:moveTo>
                <a:lnTo>
                  <a:pt x="15791" y="5758986"/>
                </a:lnTo>
                <a:lnTo>
                  <a:pt x="7653" y="5863695"/>
                </a:lnTo>
                <a:lnTo>
                  <a:pt x="48890" y="5863695"/>
                </a:lnTo>
                <a:lnTo>
                  <a:pt x="54470" y="5758986"/>
                </a:lnTo>
                <a:close/>
              </a:path>
              <a:path w="66040" h="10575925">
                <a:moveTo>
                  <a:pt x="44001" y="5654278"/>
                </a:moveTo>
                <a:lnTo>
                  <a:pt x="4788" y="5654278"/>
                </a:lnTo>
                <a:lnTo>
                  <a:pt x="12828" y="5758986"/>
                </a:lnTo>
                <a:lnTo>
                  <a:pt x="46429" y="5758986"/>
                </a:lnTo>
                <a:lnTo>
                  <a:pt x="44001" y="5654278"/>
                </a:lnTo>
                <a:close/>
              </a:path>
              <a:path w="66040" h="10575925">
                <a:moveTo>
                  <a:pt x="62885" y="5654278"/>
                </a:moveTo>
                <a:lnTo>
                  <a:pt x="49286" y="5654278"/>
                </a:lnTo>
                <a:lnTo>
                  <a:pt x="49911" y="5758986"/>
                </a:lnTo>
                <a:lnTo>
                  <a:pt x="60167" y="5758986"/>
                </a:lnTo>
                <a:lnTo>
                  <a:pt x="62885" y="5654278"/>
                </a:lnTo>
                <a:close/>
              </a:path>
              <a:path w="66040" h="10575925">
                <a:moveTo>
                  <a:pt x="50880" y="5549569"/>
                </a:moveTo>
                <a:lnTo>
                  <a:pt x="13448" y="5549569"/>
                </a:lnTo>
                <a:lnTo>
                  <a:pt x="9605" y="5654278"/>
                </a:lnTo>
                <a:lnTo>
                  <a:pt x="49003" y="5654278"/>
                </a:lnTo>
                <a:lnTo>
                  <a:pt x="50880" y="5549569"/>
                </a:lnTo>
                <a:close/>
              </a:path>
              <a:path w="66040" h="10575925">
                <a:moveTo>
                  <a:pt x="56838" y="5549569"/>
                </a:moveTo>
                <a:lnTo>
                  <a:pt x="50880" y="5549569"/>
                </a:lnTo>
                <a:lnTo>
                  <a:pt x="54783" y="5654278"/>
                </a:lnTo>
                <a:lnTo>
                  <a:pt x="60469" y="5654278"/>
                </a:lnTo>
                <a:lnTo>
                  <a:pt x="56838" y="5549569"/>
                </a:lnTo>
                <a:close/>
              </a:path>
              <a:path w="66040" h="10575925">
                <a:moveTo>
                  <a:pt x="45558" y="5444860"/>
                </a:moveTo>
                <a:lnTo>
                  <a:pt x="10334" y="5444860"/>
                </a:lnTo>
                <a:lnTo>
                  <a:pt x="6407" y="5549569"/>
                </a:lnTo>
                <a:lnTo>
                  <a:pt x="45336" y="5549569"/>
                </a:lnTo>
                <a:lnTo>
                  <a:pt x="45558" y="5444860"/>
                </a:lnTo>
                <a:close/>
              </a:path>
              <a:path w="66040" h="10575925">
                <a:moveTo>
                  <a:pt x="57180" y="5444860"/>
                </a:moveTo>
                <a:lnTo>
                  <a:pt x="46682" y="5444860"/>
                </a:lnTo>
                <a:lnTo>
                  <a:pt x="46159" y="5549569"/>
                </a:lnTo>
                <a:lnTo>
                  <a:pt x="54897" y="5549569"/>
                </a:lnTo>
                <a:lnTo>
                  <a:pt x="57180" y="5444860"/>
                </a:lnTo>
                <a:close/>
              </a:path>
              <a:path w="66040" h="10575925">
                <a:moveTo>
                  <a:pt x="40407" y="5340151"/>
                </a:moveTo>
                <a:lnTo>
                  <a:pt x="10006" y="5340151"/>
                </a:lnTo>
                <a:lnTo>
                  <a:pt x="8052" y="5444860"/>
                </a:lnTo>
                <a:lnTo>
                  <a:pt x="39539" y="5444860"/>
                </a:lnTo>
                <a:lnTo>
                  <a:pt x="40407" y="5340151"/>
                </a:lnTo>
                <a:close/>
              </a:path>
              <a:path w="66040" h="10575925">
                <a:moveTo>
                  <a:pt x="52304" y="5235442"/>
                </a:moveTo>
                <a:lnTo>
                  <a:pt x="23706" y="5235442"/>
                </a:lnTo>
                <a:lnTo>
                  <a:pt x="33398" y="5340151"/>
                </a:lnTo>
                <a:lnTo>
                  <a:pt x="42896" y="5340151"/>
                </a:lnTo>
                <a:lnTo>
                  <a:pt x="52304" y="5235442"/>
                </a:lnTo>
                <a:close/>
              </a:path>
              <a:path w="66040" h="10575925">
                <a:moveTo>
                  <a:pt x="56783" y="5235442"/>
                </a:moveTo>
                <a:lnTo>
                  <a:pt x="45354" y="5340151"/>
                </a:lnTo>
                <a:lnTo>
                  <a:pt x="58282" y="5340151"/>
                </a:lnTo>
                <a:lnTo>
                  <a:pt x="56783" y="5235442"/>
                </a:lnTo>
                <a:close/>
              </a:path>
              <a:path w="66040" h="10575925">
                <a:moveTo>
                  <a:pt x="45619" y="5130733"/>
                </a:moveTo>
                <a:lnTo>
                  <a:pt x="11438" y="5130733"/>
                </a:lnTo>
                <a:lnTo>
                  <a:pt x="8395" y="5235442"/>
                </a:lnTo>
                <a:lnTo>
                  <a:pt x="47939" y="5235442"/>
                </a:lnTo>
                <a:lnTo>
                  <a:pt x="45619" y="5130733"/>
                </a:lnTo>
                <a:close/>
              </a:path>
              <a:path w="66040" h="10575925">
                <a:moveTo>
                  <a:pt x="53213" y="5130733"/>
                </a:moveTo>
                <a:lnTo>
                  <a:pt x="47939" y="5235442"/>
                </a:lnTo>
                <a:lnTo>
                  <a:pt x="58675" y="5235442"/>
                </a:lnTo>
                <a:lnTo>
                  <a:pt x="53213" y="5130733"/>
                </a:lnTo>
                <a:close/>
              </a:path>
              <a:path w="66040" h="10575925">
                <a:moveTo>
                  <a:pt x="49694" y="5026024"/>
                </a:moveTo>
                <a:lnTo>
                  <a:pt x="16933" y="5026024"/>
                </a:lnTo>
                <a:lnTo>
                  <a:pt x="13737" y="5130733"/>
                </a:lnTo>
                <a:lnTo>
                  <a:pt x="50451" y="5130733"/>
                </a:lnTo>
                <a:lnTo>
                  <a:pt x="49694" y="5026024"/>
                </a:lnTo>
                <a:close/>
              </a:path>
              <a:path w="66040" h="10575925">
                <a:moveTo>
                  <a:pt x="44693" y="4921316"/>
                </a:moveTo>
                <a:lnTo>
                  <a:pt x="7395" y="4921316"/>
                </a:lnTo>
                <a:lnTo>
                  <a:pt x="9967" y="5026024"/>
                </a:lnTo>
                <a:lnTo>
                  <a:pt x="47282" y="5026024"/>
                </a:lnTo>
                <a:lnTo>
                  <a:pt x="44693" y="4921316"/>
                </a:lnTo>
                <a:close/>
              </a:path>
              <a:path w="66040" h="10575925">
                <a:moveTo>
                  <a:pt x="45799" y="4816607"/>
                </a:moveTo>
                <a:lnTo>
                  <a:pt x="7029" y="4816607"/>
                </a:lnTo>
                <a:lnTo>
                  <a:pt x="9181" y="4921316"/>
                </a:lnTo>
                <a:lnTo>
                  <a:pt x="46815" y="4921316"/>
                </a:lnTo>
                <a:lnTo>
                  <a:pt x="45799" y="4816607"/>
                </a:lnTo>
                <a:close/>
              </a:path>
              <a:path w="66040" h="10575925">
                <a:moveTo>
                  <a:pt x="47870" y="4816607"/>
                </a:moveTo>
                <a:lnTo>
                  <a:pt x="45799" y="4816607"/>
                </a:lnTo>
                <a:lnTo>
                  <a:pt x="46815" y="4921316"/>
                </a:lnTo>
                <a:lnTo>
                  <a:pt x="58563" y="4921316"/>
                </a:lnTo>
                <a:lnTo>
                  <a:pt x="47870" y="4816607"/>
                </a:lnTo>
                <a:close/>
              </a:path>
              <a:path w="66040" h="10575925">
                <a:moveTo>
                  <a:pt x="30281" y="4711898"/>
                </a:moveTo>
                <a:lnTo>
                  <a:pt x="6186" y="4711898"/>
                </a:lnTo>
                <a:lnTo>
                  <a:pt x="9727" y="4816607"/>
                </a:lnTo>
                <a:lnTo>
                  <a:pt x="35327" y="4816607"/>
                </a:lnTo>
                <a:lnTo>
                  <a:pt x="30281" y="4711898"/>
                </a:lnTo>
                <a:close/>
              </a:path>
              <a:path w="66040" h="10575925">
                <a:moveTo>
                  <a:pt x="47375" y="4711898"/>
                </a:moveTo>
                <a:lnTo>
                  <a:pt x="35996" y="4711898"/>
                </a:lnTo>
                <a:lnTo>
                  <a:pt x="36923" y="4816607"/>
                </a:lnTo>
                <a:lnTo>
                  <a:pt x="54466" y="4816607"/>
                </a:lnTo>
                <a:lnTo>
                  <a:pt x="47375" y="4711898"/>
                </a:lnTo>
                <a:close/>
              </a:path>
              <a:path w="66040" h="10575925">
                <a:moveTo>
                  <a:pt x="54605" y="4607189"/>
                </a:moveTo>
                <a:lnTo>
                  <a:pt x="13998" y="4607189"/>
                </a:lnTo>
                <a:lnTo>
                  <a:pt x="12186" y="4711898"/>
                </a:lnTo>
                <a:lnTo>
                  <a:pt x="59978" y="4711898"/>
                </a:lnTo>
                <a:lnTo>
                  <a:pt x="54605" y="4607189"/>
                </a:lnTo>
                <a:close/>
              </a:path>
              <a:path w="66040" h="10575925">
                <a:moveTo>
                  <a:pt x="65736" y="4607189"/>
                </a:moveTo>
                <a:lnTo>
                  <a:pt x="60793" y="4607189"/>
                </a:lnTo>
                <a:lnTo>
                  <a:pt x="62375" y="4711898"/>
                </a:lnTo>
                <a:lnTo>
                  <a:pt x="65736" y="4607189"/>
                </a:lnTo>
                <a:close/>
              </a:path>
              <a:path w="66040" h="10575925">
                <a:moveTo>
                  <a:pt x="40028" y="4502480"/>
                </a:moveTo>
                <a:lnTo>
                  <a:pt x="12166" y="4502480"/>
                </a:lnTo>
                <a:lnTo>
                  <a:pt x="7298" y="4607189"/>
                </a:lnTo>
                <a:lnTo>
                  <a:pt x="44951" y="4607189"/>
                </a:lnTo>
                <a:lnTo>
                  <a:pt x="40028" y="4502480"/>
                </a:lnTo>
                <a:close/>
              </a:path>
              <a:path w="66040" h="10575925">
                <a:moveTo>
                  <a:pt x="50407" y="4397771"/>
                </a:moveTo>
                <a:lnTo>
                  <a:pt x="7130" y="4397771"/>
                </a:lnTo>
                <a:lnTo>
                  <a:pt x="7917" y="4502480"/>
                </a:lnTo>
                <a:lnTo>
                  <a:pt x="46539" y="4502480"/>
                </a:lnTo>
                <a:lnTo>
                  <a:pt x="50407" y="4397771"/>
                </a:lnTo>
                <a:close/>
              </a:path>
              <a:path w="66040" h="10575925">
                <a:moveTo>
                  <a:pt x="51764" y="4293063"/>
                </a:moveTo>
                <a:lnTo>
                  <a:pt x="6965" y="4293063"/>
                </a:lnTo>
                <a:lnTo>
                  <a:pt x="10439" y="4397771"/>
                </a:lnTo>
                <a:lnTo>
                  <a:pt x="58034" y="4397771"/>
                </a:lnTo>
                <a:lnTo>
                  <a:pt x="51764" y="4293063"/>
                </a:lnTo>
                <a:close/>
              </a:path>
              <a:path w="66040" h="10575925">
                <a:moveTo>
                  <a:pt x="15551" y="4188354"/>
                </a:moveTo>
                <a:lnTo>
                  <a:pt x="6839" y="4188354"/>
                </a:lnTo>
                <a:lnTo>
                  <a:pt x="12805" y="4293063"/>
                </a:lnTo>
                <a:lnTo>
                  <a:pt x="17448" y="4293063"/>
                </a:lnTo>
                <a:lnTo>
                  <a:pt x="15551" y="4188354"/>
                </a:lnTo>
                <a:close/>
              </a:path>
              <a:path w="66040" h="10575925">
                <a:moveTo>
                  <a:pt x="16093" y="4188354"/>
                </a:moveTo>
                <a:lnTo>
                  <a:pt x="15551" y="4188354"/>
                </a:lnTo>
                <a:lnTo>
                  <a:pt x="17448" y="4293063"/>
                </a:lnTo>
                <a:lnTo>
                  <a:pt x="16093" y="4188354"/>
                </a:lnTo>
                <a:close/>
              </a:path>
              <a:path w="66040" h="10575925">
                <a:moveTo>
                  <a:pt x="31352" y="4188354"/>
                </a:moveTo>
                <a:lnTo>
                  <a:pt x="16093" y="4188354"/>
                </a:lnTo>
                <a:lnTo>
                  <a:pt x="17448" y="4293063"/>
                </a:lnTo>
                <a:lnTo>
                  <a:pt x="30520" y="4293063"/>
                </a:lnTo>
                <a:lnTo>
                  <a:pt x="31352" y="4188354"/>
                </a:lnTo>
                <a:close/>
              </a:path>
              <a:path w="66040" h="10575925">
                <a:moveTo>
                  <a:pt x="62351" y="4188354"/>
                </a:moveTo>
                <a:lnTo>
                  <a:pt x="32585" y="4188354"/>
                </a:lnTo>
                <a:lnTo>
                  <a:pt x="30520" y="4293063"/>
                </a:lnTo>
                <a:lnTo>
                  <a:pt x="57558" y="4293063"/>
                </a:lnTo>
                <a:lnTo>
                  <a:pt x="62351" y="4188354"/>
                </a:lnTo>
                <a:close/>
              </a:path>
              <a:path w="66040" h="10575925">
                <a:moveTo>
                  <a:pt x="14585" y="4083645"/>
                </a:moveTo>
                <a:lnTo>
                  <a:pt x="7005" y="4083645"/>
                </a:lnTo>
                <a:lnTo>
                  <a:pt x="10827" y="4188354"/>
                </a:lnTo>
                <a:lnTo>
                  <a:pt x="14585" y="4083645"/>
                </a:lnTo>
                <a:close/>
              </a:path>
              <a:path w="66040" h="10575925">
                <a:moveTo>
                  <a:pt x="46857" y="4083645"/>
                </a:moveTo>
                <a:lnTo>
                  <a:pt x="14585" y="4083645"/>
                </a:lnTo>
                <a:lnTo>
                  <a:pt x="15360" y="4188354"/>
                </a:lnTo>
                <a:lnTo>
                  <a:pt x="45897" y="4188354"/>
                </a:lnTo>
                <a:lnTo>
                  <a:pt x="46857" y="4083645"/>
                </a:lnTo>
                <a:close/>
              </a:path>
              <a:path w="66040" h="10575925">
                <a:moveTo>
                  <a:pt x="56940" y="4083645"/>
                </a:moveTo>
                <a:lnTo>
                  <a:pt x="46857" y="4083645"/>
                </a:lnTo>
                <a:lnTo>
                  <a:pt x="53375" y="4188354"/>
                </a:lnTo>
                <a:lnTo>
                  <a:pt x="56830" y="4188354"/>
                </a:lnTo>
                <a:lnTo>
                  <a:pt x="56940" y="4083645"/>
                </a:lnTo>
                <a:close/>
              </a:path>
              <a:path w="66040" h="10575925">
                <a:moveTo>
                  <a:pt x="10538" y="3978936"/>
                </a:moveTo>
                <a:lnTo>
                  <a:pt x="7039" y="3978936"/>
                </a:lnTo>
                <a:lnTo>
                  <a:pt x="7088" y="4083645"/>
                </a:lnTo>
                <a:lnTo>
                  <a:pt x="8024" y="4083645"/>
                </a:lnTo>
                <a:lnTo>
                  <a:pt x="10538" y="3978936"/>
                </a:lnTo>
                <a:close/>
              </a:path>
              <a:path w="66040" h="10575925">
                <a:moveTo>
                  <a:pt x="46365" y="3978936"/>
                </a:moveTo>
                <a:lnTo>
                  <a:pt x="10538" y="3978936"/>
                </a:lnTo>
                <a:lnTo>
                  <a:pt x="12849" y="4083645"/>
                </a:lnTo>
                <a:lnTo>
                  <a:pt x="45391" y="4083645"/>
                </a:lnTo>
                <a:lnTo>
                  <a:pt x="46365" y="3978936"/>
                </a:lnTo>
                <a:close/>
              </a:path>
              <a:path w="66040" h="10575925">
                <a:moveTo>
                  <a:pt x="55114" y="3978936"/>
                </a:moveTo>
                <a:lnTo>
                  <a:pt x="46365" y="3978936"/>
                </a:lnTo>
                <a:lnTo>
                  <a:pt x="52972" y="4083645"/>
                </a:lnTo>
                <a:lnTo>
                  <a:pt x="55370" y="4083645"/>
                </a:lnTo>
                <a:lnTo>
                  <a:pt x="55114" y="3978936"/>
                </a:lnTo>
                <a:close/>
              </a:path>
              <a:path w="66040" h="10575925">
                <a:moveTo>
                  <a:pt x="61823" y="3978936"/>
                </a:moveTo>
                <a:lnTo>
                  <a:pt x="60147" y="3978936"/>
                </a:lnTo>
                <a:lnTo>
                  <a:pt x="58836" y="4083645"/>
                </a:lnTo>
                <a:lnTo>
                  <a:pt x="60877" y="4083645"/>
                </a:lnTo>
                <a:lnTo>
                  <a:pt x="61823" y="3978936"/>
                </a:lnTo>
                <a:close/>
              </a:path>
              <a:path w="66040" h="10575925">
                <a:moveTo>
                  <a:pt x="45030" y="3874227"/>
                </a:moveTo>
                <a:lnTo>
                  <a:pt x="8286" y="3874227"/>
                </a:lnTo>
                <a:lnTo>
                  <a:pt x="10169" y="3978936"/>
                </a:lnTo>
                <a:lnTo>
                  <a:pt x="49893" y="3978936"/>
                </a:lnTo>
                <a:lnTo>
                  <a:pt x="49449" y="3927317"/>
                </a:lnTo>
                <a:lnTo>
                  <a:pt x="45030" y="3874227"/>
                </a:lnTo>
                <a:close/>
              </a:path>
              <a:path w="66040" h="10575925">
                <a:moveTo>
                  <a:pt x="49449" y="3927317"/>
                </a:moveTo>
                <a:lnTo>
                  <a:pt x="49893" y="3978936"/>
                </a:lnTo>
                <a:lnTo>
                  <a:pt x="53747" y="3978936"/>
                </a:lnTo>
                <a:lnTo>
                  <a:pt x="49449" y="3927317"/>
                </a:lnTo>
                <a:close/>
              </a:path>
              <a:path w="66040" h="10575925">
                <a:moveTo>
                  <a:pt x="14881" y="3769518"/>
                </a:moveTo>
                <a:lnTo>
                  <a:pt x="7088" y="3769518"/>
                </a:lnTo>
                <a:lnTo>
                  <a:pt x="10102" y="3874227"/>
                </a:lnTo>
                <a:lnTo>
                  <a:pt x="16659" y="3874227"/>
                </a:lnTo>
                <a:lnTo>
                  <a:pt x="14881" y="3769518"/>
                </a:lnTo>
                <a:close/>
              </a:path>
              <a:path w="66040" h="10575925">
                <a:moveTo>
                  <a:pt x="46608" y="3769518"/>
                </a:moveTo>
                <a:lnTo>
                  <a:pt x="17999" y="3769518"/>
                </a:lnTo>
                <a:lnTo>
                  <a:pt x="16659" y="3874227"/>
                </a:lnTo>
                <a:lnTo>
                  <a:pt x="54836" y="3874227"/>
                </a:lnTo>
                <a:lnTo>
                  <a:pt x="46608" y="3769518"/>
                </a:lnTo>
                <a:close/>
              </a:path>
              <a:path w="66040" h="10575925">
                <a:moveTo>
                  <a:pt x="60672" y="3769518"/>
                </a:moveTo>
                <a:lnTo>
                  <a:pt x="54836" y="3874227"/>
                </a:lnTo>
                <a:lnTo>
                  <a:pt x="61623" y="3874227"/>
                </a:lnTo>
                <a:lnTo>
                  <a:pt x="60672" y="3769518"/>
                </a:lnTo>
                <a:close/>
              </a:path>
              <a:path w="66040" h="10575925">
                <a:moveTo>
                  <a:pt x="46969" y="3664809"/>
                </a:moveTo>
                <a:lnTo>
                  <a:pt x="10575" y="3664809"/>
                </a:lnTo>
                <a:lnTo>
                  <a:pt x="14706" y="3769518"/>
                </a:lnTo>
                <a:lnTo>
                  <a:pt x="44266" y="3769518"/>
                </a:lnTo>
                <a:lnTo>
                  <a:pt x="46969" y="3664809"/>
                </a:lnTo>
                <a:close/>
              </a:path>
              <a:path w="66040" h="10575925">
                <a:moveTo>
                  <a:pt x="56774" y="3664809"/>
                </a:moveTo>
                <a:lnTo>
                  <a:pt x="46969" y="3664809"/>
                </a:lnTo>
                <a:lnTo>
                  <a:pt x="55485" y="3769518"/>
                </a:lnTo>
                <a:lnTo>
                  <a:pt x="59508" y="3769518"/>
                </a:lnTo>
                <a:lnTo>
                  <a:pt x="56774" y="3664809"/>
                </a:lnTo>
                <a:close/>
              </a:path>
              <a:path w="66040" h="10575925">
                <a:moveTo>
                  <a:pt x="42584" y="3560101"/>
                </a:moveTo>
                <a:lnTo>
                  <a:pt x="8266" y="3560101"/>
                </a:lnTo>
                <a:lnTo>
                  <a:pt x="11052" y="3664809"/>
                </a:lnTo>
                <a:lnTo>
                  <a:pt x="47279" y="3664809"/>
                </a:lnTo>
                <a:lnTo>
                  <a:pt x="42584" y="3560101"/>
                </a:lnTo>
                <a:close/>
              </a:path>
              <a:path w="66040" h="10575925">
                <a:moveTo>
                  <a:pt x="58797" y="3560101"/>
                </a:moveTo>
                <a:lnTo>
                  <a:pt x="42584" y="3560101"/>
                </a:lnTo>
                <a:lnTo>
                  <a:pt x="49694" y="3664809"/>
                </a:lnTo>
                <a:lnTo>
                  <a:pt x="54470" y="3664809"/>
                </a:lnTo>
                <a:lnTo>
                  <a:pt x="58797" y="3560101"/>
                </a:lnTo>
                <a:close/>
              </a:path>
              <a:path w="66040" h="10575925">
                <a:moveTo>
                  <a:pt x="13172" y="3455392"/>
                </a:moveTo>
                <a:lnTo>
                  <a:pt x="3738" y="3455392"/>
                </a:lnTo>
                <a:lnTo>
                  <a:pt x="8921" y="3560101"/>
                </a:lnTo>
                <a:lnTo>
                  <a:pt x="13172" y="3455392"/>
                </a:lnTo>
                <a:close/>
              </a:path>
              <a:path w="66040" h="10575925">
                <a:moveTo>
                  <a:pt x="42233" y="3455392"/>
                </a:moveTo>
                <a:lnTo>
                  <a:pt x="17350" y="3455392"/>
                </a:lnTo>
                <a:lnTo>
                  <a:pt x="13695" y="3560101"/>
                </a:lnTo>
                <a:lnTo>
                  <a:pt x="44001" y="3560101"/>
                </a:lnTo>
                <a:lnTo>
                  <a:pt x="42233" y="3455392"/>
                </a:lnTo>
                <a:close/>
              </a:path>
              <a:path w="66040" h="10575925">
                <a:moveTo>
                  <a:pt x="57924" y="3455392"/>
                </a:moveTo>
                <a:lnTo>
                  <a:pt x="49286" y="3455392"/>
                </a:lnTo>
                <a:lnTo>
                  <a:pt x="49911" y="3560101"/>
                </a:lnTo>
                <a:lnTo>
                  <a:pt x="62885" y="3560101"/>
                </a:lnTo>
                <a:lnTo>
                  <a:pt x="57924" y="3455392"/>
                </a:lnTo>
                <a:close/>
              </a:path>
              <a:path w="66040" h="10575925">
                <a:moveTo>
                  <a:pt x="46166" y="3350683"/>
                </a:moveTo>
                <a:lnTo>
                  <a:pt x="11760" y="3350683"/>
                </a:lnTo>
                <a:lnTo>
                  <a:pt x="16617" y="3455392"/>
                </a:lnTo>
                <a:lnTo>
                  <a:pt x="44331" y="3455392"/>
                </a:lnTo>
                <a:lnTo>
                  <a:pt x="46166" y="3350683"/>
                </a:lnTo>
                <a:close/>
              </a:path>
              <a:path w="66040" h="10575925">
                <a:moveTo>
                  <a:pt x="61327" y="3245974"/>
                </a:moveTo>
                <a:lnTo>
                  <a:pt x="10334" y="3245974"/>
                </a:lnTo>
                <a:lnTo>
                  <a:pt x="6407" y="3350683"/>
                </a:lnTo>
                <a:lnTo>
                  <a:pt x="57735" y="3350683"/>
                </a:lnTo>
                <a:lnTo>
                  <a:pt x="61327" y="3245974"/>
                </a:lnTo>
                <a:close/>
              </a:path>
              <a:path w="66040" h="10575925">
                <a:moveTo>
                  <a:pt x="15683" y="3141265"/>
                </a:moveTo>
                <a:lnTo>
                  <a:pt x="6931" y="3141265"/>
                </a:lnTo>
                <a:lnTo>
                  <a:pt x="11153" y="3245974"/>
                </a:lnTo>
                <a:lnTo>
                  <a:pt x="13580" y="3245974"/>
                </a:lnTo>
                <a:lnTo>
                  <a:pt x="15683" y="3141265"/>
                </a:lnTo>
                <a:close/>
              </a:path>
              <a:path w="66040" h="10575925">
                <a:moveTo>
                  <a:pt x="20387" y="3141265"/>
                </a:moveTo>
                <a:lnTo>
                  <a:pt x="17888" y="3245974"/>
                </a:lnTo>
                <a:lnTo>
                  <a:pt x="25863" y="3245974"/>
                </a:lnTo>
                <a:lnTo>
                  <a:pt x="20387" y="3141265"/>
                </a:lnTo>
                <a:close/>
              </a:path>
              <a:path w="66040" h="10575925">
                <a:moveTo>
                  <a:pt x="50499" y="3141265"/>
                </a:moveTo>
                <a:lnTo>
                  <a:pt x="24955" y="3141265"/>
                </a:lnTo>
                <a:lnTo>
                  <a:pt x="25863" y="3245974"/>
                </a:lnTo>
                <a:lnTo>
                  <a:pt x="47302" y="3245974"/>
                </a:lnTo>
                <a:lnTo>
                  <a:pt x="50499" y="3141265"/>
                </a:lnTo>
                <a:close/>
              </a:path>
              <a:path w="66040" h="10575925">
                <a:moveTo>
                  <a:pt x="48187" y="3036556"/>
                </a:moveTo>
                <a:lnTo>
                  <a:pt x="13363" y="3036556"/>
                </a:lnTo>
                <a:lnTo>
                  <a:pt x="8180" y="3141265"/>
                </a:lnTo>
                <a:lnTo>
                  <a:pt x="52969" y="3141265"/>
                </a:lnTo>
                <a:lnTo>
                  <a:pt x="48187" y="3036556"/>
                </a:lnTo>
                <a:close/>
              </a:path>
              <a:path w="66040" h="10575925">
                <a:moveTo>
                  <a:pt x="56958" y="3036556"/>
                </a:moveTo>
                <a:lnTo>
                  <a:pt x="56214" y="3036556"/>
                </a:lnTo>
                <a:lnTo>
                  <a:pt x="56178" y="3141265"/>
                </a:lnTo>
                <a:lnTo>
                  <a:pt x="57631" y="3141265"/>
                </a:lnTo>
                <a:lnTo>
                  <a:pt x="56958" y="3036556"/>
                </a:lnTo>
                <a:close/>
              </a:path>
              <a:path w="66040" h="10575925">
                <a:moveTo>
                  <a:pt x="46670" y="2931847"/>
                </a:moveTo>
                <a:lnTo>
                  <a:pt x="6218" y="2931847"/>
                </a:lnTo>
                <a:lnTo>
                  <a:pt x="9285" y="3036556"/>
                </a:lnTo>
                <a:lnTo>
                  <a:pt x="48961" y="3036556"/>
                </a:lnTo>
                <a:lnTo>
                  <a:pt x="46670" y="2931847"/>
                </a:lnTo>
                <a:close/>
              </a:path>
              <a:path w="66040" h="10575925">
                <a:moveTo>
                  <a:pt x="40763" y="2827139"/>
                </a:moveTo>
                <a:lnTo>
                  <a:pt x="7905" y="2827139"/>
                </a:lnTo>
                <a:lnTo>
                  <a:pt x="5368" y="2931847"/>
                </a:lnTo>
                <a:lnTo>
                  <a:pt x="36983" y="2931847"/>
                </a:lnTo>
                <a:lnTo>
                  <a:pt x="41009" y="2843356"/>
                </a:lnTo>
                <a:lnTo>
                  <a:pt x="40763" y="2827139"/>
                </a:lnTo>
                <a:close/>
              </a:path>
              <a:path w="66040" h="10575925">
                <a:moveTo>
                  <a:pt x="41264" y="2837757"/>
                </a:moveTo>
                <a:lnTo>
                  <a:pt x="41009" y="2843356"/>
                </a:lnTo>
                <a:lnTo>
                  <a:pt x="42354" y="2931847"/>
                </a:lnTo>
                <a:lnTo>
                  <a:pt x="45705" y="2931847"/>
                </a:lnTo>
                <a:lnTo>
                  <a:pt x="41264" y="2837757"/>
                </a:lnTo>
                <a:close/>
              </a:path>
              <a:path w="66040" h="10575925">
                <a:moveTo>
                  <a:pt x="41747" y="2827139"/>
                </a:moveTo>
                <a:lnTo>
                  <a:pt x="40763" y="2827139"/>
                </a:lnTo>
                <a:lnTo>
                  <a:pt x="41264" y="2837757"/>
                </a:lnTo>
                <a:lnTo>
                  <a:pt x="41747" y="2827139"/>
                </a:lnTo>
                <a:close/>
              </a:path>
              <a:path w="66040" h="10575925">
                <a:moveTo>
                  <a:pt x="51706" y="2722430"/>
                </a:moveTo>
                <a:lnTo>
                  <a:pt x="5741" y="2722430"/>
                </a:lnTo>
                <a:lnTo>
                  <a:pt x="11350" y="2827139"/>
                </a:lnTo>
                <a:lnTo>
                  <a:pt x="52955" y="2827139"/>
                </a:lnTo>
                <a:lnTo>
                  <a:pt x="51706" y="2722430"/>
                </a:lnTo>
                <a:close/>
              </a:path>
              <a:path w="66040" h="10575925">
                <a:moveTo>
                  <a:pt x="36805" y="2617721"/>
                </a:moveTo>
                <a:lnTo>
                  <a:pt x="12828" y="2617721"/>
                </a:lnTo>
                <a:lnTo>
                  <a:pt x="26814" y="2722430"/>
                </a:lnTo>
                <a:lnTo>
                  <a:pt x="30024" y="2722430"/>
                </a:lnTo>
                <a:lnTo>
                  <a:pt x="36805" y="2617721"/>
                </a:lnTo>
                <a:close/>
              </a:path>
              <a:path w="66040" h="10575925">
                <a:moveTo>
                  <a:pt x="36805" y="2617721"/>
                </a:moveTo>
                <a:lnTo>
                  <a:pt x="30024" y="2722430"/>
                </a:lnTo>
                <a:lnTo>
                  <a:pt x="44160" y="2722430"/>
                </a:lnTo>
                <a:lnTo>
                  <a:pt x="44335" y="2720824"/>
                </a:lnTo>
                <a:lnTo>
                  <a:pt x="36805" y="2617721"/>
                </a:lnTo>
                <a:close/>
              </a:path>
              <a:path w="66040" h="10575925">
                <a:moveTo>
                  <a:pt x="44335" y="2720824"/>
                </a:moveTo>
                <a:lnTo>
                  <a:pt x="44160" y="2722430"/>
                </a:lnTo>
                <a:lnTo>
                  <a:pt x="44452" y="2722430"/>
                </a:lnTo>
                <a:lnTo>
                  <a:pt x="44335" y="2720824"/>
                </a:lnTo>
                <a:close/>
              </a:path>
              <a:path w="66040" h="10575925">
                <a:moveTo>
                  <a:pt x="57571" y="2617721"/>
                </a:moveTo>
                <a:lnTo>
                  <a:pt x="56077" y="2722430"/>
                </a:lnTo>
                <a:lnTo>
                  <a:pt x="59116" y="2722430"/>
                </a:lnTo>
                <a:lnTo>
                  <a:pt x="57571" y="2617721"/>
                </a:lnTo>
                <a:close/>
              </a:path>
              <a:path w="66040" h="10575925">
                <a:moveTo>
                  <a:pt x="55592" y="2617721"/>
                </a:moveTo>
                <a:lnTo>
                  <a:pt x="36805" y="2617721"/>
                </a:lnTo>
                <a:lnTo>
                  <a:pt x="44335" y="2720824"/>
                </a:lnTo>
                <a:lnTo>
                  <a:pt x="55592" y="2617721"/>
                </a:lnTo>
                <a:close/>
              </a:path>
              <a:path w="66040" h="10575925">
                <a:moveTo>
                  <a:pt x="26585" y="2513012"/>
                </a:moveTo>
                <a:lnTo>
                  <a:pt x="8163" y="2513012"/>
                </a:lnTo>
                <a:lnTo>
                  <a:pt x="12198" y="2617721"/>
                </a:lnTo>
                <a:lnTo>
                  <a:pt x="25130" y="2617721"/>
                </a:lnTo>
                <a:lnTo>
                  <a:pt x="26585" y="2513012"/>
                </a:lnTo>
                <a:close/>
              </a:path>
              <a:path w="66040" h="10575925">
                <a:moveTo>
                  <a:pt x="49003" y="2513012"/>
                </a:moveTo>
                <a:lnTo>
                  <a:pt x="26585" y="2513012"/>
                </a:lnTo>
                <a:lnTo>
                  <a:pt x="25130" y="2617721"/>
                </a:lnTo>
                <a:lnTo>
                  <a:pt x="52932" y="2617721"/>
                </a:lnTo>
                <a:lnTo>
                  <a:pt x="49003" y="2513012"/>
                </a:lnTo>
                <a:close/>
              </a:path>
              <a:path w="66040" h="10575925">
                <a:moveTo>
                  <a:pt x="25793" y="2408303"/>
                </a:moveTo>
                <a:lnTo>
                  <a:pt x="10798" y="2408303"/>
                </a:lnTo>
                <a:lnTo>
                  <a:pt x="6240" y="2513012"/>
                </a:lnTo>
                <a:lnTo>
                  <a:pt x="20062" y="2513012"/>
                </a:lnTo>
                <a:lnTo>
                  <a:pt x="25793" y="2408303"/>
                </a:lnTo>
                <a:close/>
              </a:path>
              <a:path w="66040" h="10575925">
                <a:moveTo>
                  <a:pt x="53044" y="2408303"/>
                </a:moveTo>
                <a:lnTo>
                  <a:pt x="32344" y="2408303"/>
                </a:lnTo>
                <a:lnTo>
                  <a:pt x="33089" y="2513012"/>
                </a:lnTo>
                <a:lnTo>
                  <a:pt x="51794" y="2513012"/>
                </a:lnTo>
                <a:lnTo>
                  <a:pt x="53044" y="2408303"/>
                </a:lnTo>
                <a:close/>
              </a:path>
              <a:path w="66040" h="10575925">
                <a:moveTo>
                  <a:pt x="44400" y="2303594"/>
                </a:moveTo>
                <a:lnTo>
                  <a:pt x="8052" y="2303594"/>
                </a:lnTo>
                <a:lnTo>
                  <a:pt x="9853" y="2408303"/>
                </a:lnTo>
                <a:lnTo>
                  <a:pt x="48762" y="2408303"/>
                </a:lnTo>
                <a:lnTo>
                  <a:pt x="44400" y="2303594"/>
                </a:lnTo>
                <a:close/>
              </a:path>
              <a:path w="66040" h="10575925">
                <a:moveTo>
                  <a:pt x="48310" y="2198885"/>
                </a:moveTo>
                <a:lnTo>
                  <a:pt x="2460" y="2198885"/>
                </a:lnTo>
                <a:lnTo>
                  <a:pt x="9402" y="2303594"/>
                </a:lnTo>
                <a:lnTo>
                  <a:pt x="46863" y="2303594"/>
                </a:lnTo>
                <a:lnTo>
                  <a:pt x="48310" y="2198885"/>
                </a:lnTo>
                <a:close/>
              </a:path>
              <a:path w="66040" h="10575925">
                <a:moveTo>
                  <a:pt x="56668" y="2198885"/>
                </a:moveTo>
                <a:lnTo>
                  <a:pt x="48310" y="2198885"/>
                </a:lnTo>
                <a:lnTo>
                  <a:pt x="49878" y="2303594"/>
                </a:lnTo>
                <a:lnTo>
                  <a:pt x="52688" y="2303594"/>
                </a:lnTo>
                <a:lnTo>
                  <a:pt x="56668" y="2198885"/>
                </a:lnTo>
                <a:close/>
              </a:path>
              <a:path w="66040" h="10575925">
                <a:moveTo>
                  <a:pt x="63788" y="2198885"/>
                </a:moveTo>
                <a:lnTo>
                  <a:pt x="60396" y="2198885"/>
                </a:lnTo>
                <a:lnTo>
                  <a:pt x="57506" y="2303594"/>
                </a:lnTo>
                <a:lnTo>
                  <a:pt x="63788" y="2198885"/>
                </a:lnTo>
                <a:close/>
              </a:path>
              <a:path w="66040" h="10575925">
                <a:moveTo>
                  <a:pt x="30281" y="2094177"/>
                </a:moveTo>
                <a:lnTo>
                  <a:pt x="6186" y="2094177"/>
                </a:lnTo>
                <a:lnTo>
                  <a:pt x="9727" y="2198885"/>
                </a:lnTo>
                <a:lnTo>
                  <a:pt x="35327" y="2198885"/>
                </a:lnTo>
                <a:lnTo>
                  <a:pt x="30281" y="2094177"/>
                </a:lnTo>
                <a:close/>
              </a:path>
              <a:path w="66040" h="10575925">
                <a:moveTo>
                  <a:pt x="47375" y="2094177"/>
                </a:moveTo>
                <a:lnTo>
                  <a:pt x="35996" y="2094177"/>
                </a:lnTo>
                <a:lnTo>
                  <a:pt x="36923" y="2198885"/>
                </a:lnTo>
                <a:lnTo>
                  <a:pt x="54466" y="2198885"/>
                </a:lnTo>
                <a:lnTo>
                  <a:pt x="47375" y="2094177"/>
                </a:lnTo>
                <a:close/>
              </a:path>
              <a:path w="66040" h="10575925">
                <a:moveTo>
                  <a:pt x="54605" y="1989468"/>
                </a:moveTo>
                <a:lnTo>
                  <a:pt x="13998" y="1989468"/>
                </a:lnTo>
                <a:lnTo>
                  <a:pt x="12186" y="2094177"/>
                </a:lnTo>
                <a:lnTo>
                  <a:pt x="59978" y="2094177"/>
                </a:lnTo>
                <a:lnTo>
                  <a:pt x="54605" y="1989468"/>
                </a:lnTo>
                <a:close/>
              </a:path>
              <a:path w="66040" h="10575925">
                <a:moveTo>
                  <a:pt x="65736" y="1989468"/>
                </a:moveTo>
                <a:lnTo>
                  <a:pt x="60793" y="1989468"/>
                </a:lnTo>
                <a:lnTo>
                  <a:pt x="62375" y="2094177"/>
                </a:lnTo>
                <a:lnTo>
                  <a:pt x="65736" y="1989468"/>
                </a:lnTo>
                <a:close/>
              </a:path>
              <a:path w="66040" h="10575925">
                <a:moveTo>
                  <a:pt x="40028" y="1884759"/>
                </a:moveTo>
                <a:lnTo>
                  <a:pt x="12166" y="1884759"/>
                </a:lnTo>
                <a:lnTo>
                  <a:pt x="7298" y="1989468"/>
                </a:lnTo>
                <a:lnTo>
                  <a:pt x="44951" y="1989468"/>
                </a:lnTo>
                <a:lnTo>
                  <a:pt x="40028" y="1884759"/>
                </a:lnTo>
                <a:close/>
              </a:path>
              <a:path w="66040" h="10575925">
                <a:moveTo>
                  <a:pt x="50407" y="1780050"/>
                </a:moveTo>
                <a:lnTo>
                  <a:pt x="7130" y="1780050"/>
                </a:lnTo>
                <a:lnTo>
                  <a:pt x="7917" y="1884759"/>
                </a:lnTo>
                <a:lnTo>
                  <a:pt x="46539" y="1884759"/>
                </a:lnTo>
                <a:lnTo>
                  <a:pt x="50407" y="1780050"/>
                </a:lnTo>
                <a:close/>
              </a:path>
              <a:path w="66040" h="10575925">
                <a:moveTo>
                  <a:pt x="51764" y="1675341"/>
                </a:moveTo>
                <a:lnTo>
                  <a:pt x="6965" y="1675341"/>
                </a:lnTo>
                <a:lnTo>
                  <a:pt x="10439" y="1780050"/>
                </a:lnTo>
                <a:lnTo>
                  <a:pt x="58034" y="1780050"/>
                </a:lnTo>
                <a:lnTo>
                  <a:pt x="51764" y="1675341"/>
                </a:lnTo>
                <a:close/>
              </a:path>
              <a:path w="66040" h="10575925">
                <a:moveTo>
                  <a:pt x="15551" y="1570632"/>
                </a:moveTo>
                <a:lnTo>
                  <a:pt x="6839" y="1570632"/>
                </a:lnTo>
                <a:lnTo>
                  <a:pt x="12805" y="1675341"/>
                </a:lnTo>
                <a:lnTo>
                  <a:pt x="17448" y="1675341"/>
                </a:lnTo>
                <a:lnTo>
                  <a:pt x="15551" y="1570632"/>
                </a:lnTo>
                <a:close/>
              </a:path>
              <a:path w="66040" h="10575925">
                <a:moveTo>
                  <a:pt x="16093" y="1570632"/>
                </a:moveTo>
                <a:lnTo>
                  <a:pt x="15551" y="1570632"/>
                </a:lnTo>
                <a:lnTo>
                  <a:pt x="17448" y="1675341"/>
                </a:lnTo>
                <a:lnTo>
                  <a:pt x="16093" y="1570632"/>
                </a:lnTo>
                <a:close/>
              </a:path>
              <a:path w="66040" h="10575925">
                <a:moveTo>
                  <a:pt x="31352" y="1570632"/>
                </a:moveTo>
                <a:lnTo>
                  <a:pt x="16093" y="1570632"/>
                </a:lnTo>
                <a:lnTo>
                  <a:pt x="17448" y="1675341"/>
                </a:lnTo>
                <a:lnTo>
                  <a:pt x="30520" y="1675341"/>
                </a:lnTo>
                <a:lnTo>
                  <a:pt x="31352" y="1570632"/>
                </a:lnTo>
                <a:close/>
              </a:path>
              <a:path w="66040" h="10575925">
                <a:moveTo>
                  <a:pt x="62351" y="1570632"/>
                </a:moveTo>
                <a:lnTo>
                  <a:pt x="32585" y="1570632"/>
                </a:lnTo>
                <a:lnTo>
                  <a:pt x="30520" y="1675341"/>
                </a:lnTo>
                <a:lnTo>
                  <a:pt x="57558" y="1675341"/>
                </a:lnTo>
                <a:lnTo>
                  <a:pt x="62351" y="1570632"/>
                </a:lnTo>
                <a:close/>
              </a:path>
              <a:path w="66040" h="10575925">
                <a:moveTo>
                  <a:pt x="14585" y="1465923"/>
                </a:moveTo>
                <a:lnTo>
                  <a:pt x="7005" y="1465923"/>
                </a:lnTo>
                <a:lnTo>
                  <a:pt x="10827" y="1570632"/>
                </a:lnTo>
                <a:lnTo>
                  <a:pt x="14585" y="1465923"/>
                </a:lnTo>
                <a:close/>
              </a:path>
              <a:path w="66040" h="10575925">
                <a:moveTo>
                  <a:pt x="46857" y="1465923"/>
                </a:moveTo>
                <a:lnTo>
                  <a:pt x="14585" y="1465923"/>
                </a:lnTo>
                <a:lnTo>
                  <a:pt x="15360" y="1570632"/>
                </a:lnTo>
                <a:lnTo>
                  <a:pt x="45897" y="1570632"/>
                </a:lnTo>
                <a:lnTo>
                  <a:pt x="46857" y="1465923"/>
                </a:lnTo>
                <a:close/>
              </a:path>
              <a:path w="66040" h="10575925">
                <a:moveTo>
                  <a:pt x="56940" y="1465923"/>
                </a:moveTo>
                <a:lnTo>
                  <a:pt x="46857" y="1465923"/>
                </a:lnTo>
                <a:lnTo>
                  <a:pt x="53375" y="1570632"/>
                </a:lnTo>
                <a:lnTo>
                  <a:pt x="56830" y="1570632"/>
                </a:lnTo>
                <a:lnTo>
                  <a:pt x="56940" y="1465923"/>
                </a:lnTo>
                <a:close/>
              </a:path>
              <a:path w="66040" h="10575925">
                <a:moveTo>
                  <a:pt x="10538" y="1361215"/>
                </a:moveTo>
                <a:lnTo>
                  <a:pt x="7039" y="1361215"/>
                </a:lnTo>
                <a:lnTo>
                  <a:pt x="7088" y="1465923"/>
                </a:lnTo>
                <a:lnTo>
                  <a:pt x="8024" y="1465923"/>
                </a:lnTo>
                <a:lnTo>
                  <a:pt x="10538" y="1361215"/>
                </a:lnTo>
                <a:close/>
              </a:path>
              <a:path w="66040" h="10575925">
                <a:moveTo>
                  <a:pt x="46365" y="1361215"/>
                </a:moveTo>
                <a:lnTo>
                  <a:pt x="10538" y="1361215"/>
                </a:lnTo>
                <a:lnTo>
                  <a:pt x="12849" y="1465923"/>
                </a:lnTo>
                <a:lnTo>
                  <a:pt x="45391" y="1465923"/>
                </a:lnTo>
                <a:lnTo>
                  <a:pt x="46365" y="1361215"/>
                </a:lnTo>
                <a:close/>
              </a:path>
              <a:path w="66040" h="10575925">
                <a:moveTo>
                  <a:pt x="55114" y="1361215"/>
                </a:moveTo>
                <a:lnTo>
                  <a:pt x="46365" y="1361215"/>
                </a:lnTo>
                <a:lnTo>
                  <a:pt x="52972" y="1465923"/>
                </a:lnTo>
                <a:lnTo>
                  <a:pt x="55370" y="1465923"/>
                </a:lnTo>
                <a:lnTo>
                  <a:pt x="55114" y="1361215"/>
                </a:lnTo>
                <a:close/>
              </a:path>
              <a:path w="66040" h="10575925">
                <a:moveTo>
                  <a:pt x="61823" y="1361215"/>
                </a:moveTo>
                <a:lnTo>
                  <a:pt x="60147" y="1361215"/>
                </a:lnTo>
                <a:lnTo>
                  <a:pt x="58836" y="1465923"/>
                </a:lnTo>
                <a:lnTo>
                  <a:pt x="60877" y="1465923"/>
                </a:lnTo>
                <a:lnTo>
                  <a:pt x="61823" y="1361215"/>
                </a:lnTo>
                <a:close/>
              </a:path>
              <a:path w="66040" h="10575925">
                <a:moveTo>
                  <a:pt x="38886" y="1256506"/>
                </a:moveTo>
                <a:lnTo>
                  <a:pt x="17267" y="1256506"/>
                </a:lnTo>
                <a:lnTo>
                  <a:pt x="12019" y="1361215"/>
                </a:lnTo>
                <a:lnTo>
                  <a:pt x="39692" y="1361215"/>
                </a:lnTo>
                <a:lnTo>
                  <a:pt x="38886" y="1256506"/>
                </a:lnTo>
                <a:close/>
              </a:path>
              <a:path w="66040" h="10575925">
                <a:moveTo>
                  <a:pt x="45879" y="1256506"/>
                </a:moveTo>
                <a:lnTo>
                  <a:pt x="40815" y="1256506"/>
                </a:lnTo>
                <a:lnTo>
                  <a:pt x="41059" y="1361215"/>
                </a:lnTo>
                <a:lnTo>
                  <a:pt x="46891" y="1361215"/>
                </a:lnTo>
                <a:lnTo>
                  <a:pt x="45879" y="1256506"/>
                </a:lnTo>
                <a:close/>
              </a:path>
              <a:path w="66040" h="10575925">
                <a:moveTo>
                  <a:pt x="13423" y="1151797"/>
                </a:moveTo>
                <a:lnTo>
                  <a:pt x="8362" y="1151797"/>
                </a:lnTo>
                <a:lnTo>
                  <a:pt x="12557" y="1256506"/>
                </a:lnTo>
                <a:lnTo>
                  <a:pt x="14020" y="1256506"/>
                </a:lnTo>
                <a:lnTo>
                  <a:pt x="13423" y="1151797"/>
                </a:lnTo>
                <a:close/>
              </a:path>
              <a:path w="66040" h="10575925">
                <a:moveTo>
                  <a:pt x="37453" y="1151797"/>
                </a:moveTo>
                <a:lnTo>
                  <a:pt x="13423" y="1151797"/>
                </a:lnTo>
                <a:lnTo>
                  <a:pt x="14020" y="1256506"/>
                </a:lnTo>
                <a:lnTo>
                  <a:pt x="37412" y="1256506"/>
                </a:lnTo>
                <a:lnTo>
                  <a:pt x="37453" y="1151797"/>
                </a:lnTo>
                <a:close/>
              </a:path>
              <a:path w="66040" h="10575925">
                <a:moveTo>
                  <a:pt x="50443" y="1151797"/>
                </a:moveTo>
                <a:lnTo>
                  <a:pt x="37453" y="1151797"/>
                </a:lnTo>
                <a:lnTo>
                  <a:pt x="40271" y="1256506"/>
                </a:lnTo>
                <a:lnTo>
                  <a:pt x="52213" y="1256506"/>
                </a:lnTo>
                <a:lnTo>
                  <a:pt x="50443" y="1151797"/>
                </a:lnTo>
                <a:close/>
              </a:path>
              <a:path w="66040" h="10575925">
                <a:moveTo>
                  <a:pt x="49668" y="1047088"/>
                </a:moveTo>
                <a:lnTo>
                  <a:pt x="8844" y="1047088"/>
                </a:lnTo>
                <a:lnTo>
                  <a:pt x="5794" y="1151797"/>
                </a:lnTo>
                <a:lnTo>
                  <a:pt x="56951" y="1151797"/>
                </a:lnTo>
                <a:lnTo>
                  <a:pt x="49668" y="1047088"/>
                </a:lnTo>
                <a:close/>
              </a:path>
              <a:path w="66040" h="10575925">
                <a:moveTo>
                  <a:pt x="48487" y="942379"/>
                </a:moveTo>
                <a:lnTo>
                  <a:pt x="8538" y="942379"/>
                </a:lnTo>
                <a:lnTo>
                  <a:pt x="13413" y="1047088"/>
                </a:lnTo>
                <a:lnTo>
                  <a:pt x="46144" y="1047088"/>
                </a:lnTo>
                <a:lnTo>
                  <a:pt x="48487" y="942379"/>
                </a:lnTo>
                <a:close/>
              </a:path>
              <a:path w="66040" h="10575925">
                <a:moveTo>
                  <a:pt x="61032" y="942379"/>
                </a:moveTo>
                <a:lnTo>
                  <a:pt x="48487" y="942379"/>
                </a:lnTo>
                <a:lnTo>
                  <a:pt x="56699" y="1047088"/>
                </a:lnTo>
                <a:lnTo>
                  <a:pt x="61032" y="942379"/>
                </a:lnTo>
                <a:close/>
              </a:path>
              <a:path w="66040" h="10575925">
                <a:moveTo>
                  <a:pt x="53747" y="837670"/>
                </a:moveTo>
                <a:lnTo>
                  <a:pt x="9884" y="837670"/>
                </a:lnTo>
                <a:lnTo>
                  <a:pt x="6824" y="942379"/>
                </a:lnTo>
                <a:lnTo>
                  <a:pt x="57523" y="942379"/>
                </a:lnTo>
                <a:lnTo>
                  <a:pt x="53747" y="837670"/>
                </a:lnTo>
                <a:close/>
              </a:path>
              <a:path w="66040" h="10575925">
                <a:moveTo>
                  <a:pt x="10668" y="732961"/>
                </a:moveTo>
                <a:lnTo>
                  <a:pt x="7109" y="837670"/>
                </a:lnTo>
                <a:lnTo>
                  <a:pt x="14627" y="837670"/>
                </a:lnTo>
                <a:lnTo>
                  <a:pt x="10668" y="732961"/>
                </a:lnTo>
                <a:close/>
              </a:path>
              <a:path w="66040" h="10575925">
                <a:moveTo>
                  <a:pt x="49206" y="732961"/>
                </a:moveTo>
                <a:lnTo>
                  <a:pt x="16802" y="732961"/>
                </a:lnTo>
                <a:lnTo>
                  <a:pt x="14627" y="837670"/>
                </a:lnTo>
                <a:lnTo>
                  <a:pt x="46095" y="837670"/>
                </a:lnTo>
                <a:lnTo>
                  <a:pt x="49206" y="732961"/>
                </a:lnTo>
                <a:close/>
              </a:path>
              <a:path w="66040" h="10575925">
                <a:moveTo>
                  <a:pt x="50683" y="760644"/>
                </a:moveTo>
                <a:lnTo>
                  <a:pt x="49111" y="837670"/>
                </a:lnTo>
                <a:lnTo>
                  <a:pt x="54794" y="837670"/>
                </a:lnTo>
                <a:lnTo>
                  <a:pt x="50683" y="760644"/>
                </a:lnTo>
                <a:close/>
              </a:path>
              <a:path w="66040" h="10575925">
                <a:moveTo>
                  <a:pt x="61623" y="732961"/>
                </a:moveTo>
                <a:lnTo>
                  <a:pt x="51249" y="732961"/>
                </a:lnTo>
                <a:lnTo>
                  <a:pt x="58040" y="837670"/>
                </a:lnTo>
                <a:lnTo>
                  <a:pt x="59170" y="837670"/>
                </a:lnTo>
                <a:lnTo>
                  <a:pt x="61623" y="732961"/>
                </a:lnTo>
                <a:close/>
              </a:path>
              <a:path w="66040" h="10575925">
                <a:moveTo>
                  <a:pt x="51249" y="732961"/>
                </a:moveTo>
                <a:lnTo>
                  <a:pt x="49206" y="732961"/>
                </a:lnTo>
                <a:lnTo>
                  <a:pt x="50683" y="760644"/>
                </a:lnTo>
                <a:lnTo>
                  <a:pt x="51249" y="732961"/>
                </a:lnTo>
                <a:close/>
              </a:path>
              <a:path w="66040" h="10575925">
                <a:moveTo>
                  <a:pt x="52615" y="628253"/>
                </a:moveTo>
                <a:lnTo>
                  <a:pt x="8938" y="628253"/>
                </a:lnTo>
                <a:lnTo>
                  <a:pt x="6931" y="732961"/>
                </a:lnTo>
                <a:lnTo>
                  <a:pt x="55003" y="732961"/>
                </a:lnTo>
                <a:lnTo>
                  <a:pt x="52615" y="628253"/>
                </a:lnTo>
                <a:close/>
              </a:path>
              <a:path w="66040" h="10575925">
                <a:moveTo>
                  <a:pt x="59508" y="628253"/>
                </a:moveTo>
                <a:lnTo>
                  <a:pt x="56296" y="628253"/>
                </a:lnTo>
                <a:lnTo>
                  <a:pt x="55003" y="732961"/>
                </a:lnTo>
                <a:lnTo>
                  <a:pt x="59129" y="732961"/>
                </a:lnTo>
                <a:lnTo>
                  <a:pt x="59508" y="628253"/>
                </a:lnTo>
                <a:close/>
              </a:path>
              <a:path w="66040" h="10575925">
                <a:moveTo>
                  <a:pt x="54470" y="523544"/>
                </a:moveTo>
                <a:lnTo>
                  <a:pt x="15791" y="523544"/>
                </a:lnTo>
                <a:lnTo>
                  <a:pt x="7653" y="628253"/>
                </a:lnTo>
                <a:lnTo>
                  <a:pt x="48890" y="628253"/>
                </a:lnTo>
                <a:lnTo>
                  <a:pt x="54470" y="523544"/>
                </a:lnTo>
                <a:close/>
              </a:path>
              <a:path w="66040" h="10575925">
                <a:moveTo>
                  <a:pt x="44001" y="418835"/>
                </a:moveTo>
                <a:lnTo>
                  <a:pt x="4788" y="418835"/>
                </a:lnTo>
                <a:lnTo>
                  <a:pt x="12828" y="523544"/>
                </a:lnTo>
                <a:lnTo>
                  <a:pt x="46429" y="523544"/>
                </a:lnTo>
                <a:lnTo>
                  <a:pt x="44001" y="418835"/>
                </a:lnTo>
                <a:close/>
              </a:path>
              <a:path w="66040" h="10575925">
                <a:moveTo>
                  <a:pt x="62885" y="418835"/>
                </a:moveTo>
                <a:lnTo>
                  <a:pt x="49286" y="418835"/>
                </a:lnTo>
                <a:lnTo>
                  <a:pt x="49911" y="523544"/>
                </a:lnTo>
                <a:lnTo>
                  <a:pt x="60167" y="523544"/>
                </a:lnTo>
                <a:lnTo>
                  <a:pt x="62885" y="418835"/>
                </a:lnTo>
                <a:close/>
              </a:path>
              <a:path w="66040" h="10575925">
                <a:moveTo>
                  <a:pt x="50880" y="314126"/>
                </a:moveTo>
                <a:lnTo>
                  <a:pt x="13448" y="314126"/>
                </a:lnTo>
                <a:lnTo>
                  <a:pt x="9605" y="418835"/>
                </a:lnTo>
                <a:lnTo>
                  <a:pt x="49003" y="418835"/>
                </a:lnTo>
                <a:lnTo>
                  <a:pt x="50880" y="314126"/>
                </a:lnTo>
                <a:close/>
              </a:path>
              <a:path w="66040" h="10575925">
                <a:moveTo>
                  <a:pt x="56838" y="314126"/>
                </a:moveTo>
                <a:lnTo>
                  <a:pt x="50880" y="314126"/>
                </a:lnTo>
                <a:lnTo>
                  <a:pt x="54783" y="418835"/>
                </a:lnTo>
                <a:lnTo>
                  <a:pt x="60469" y="418835"/>
                </a:lnTo>
                <a:lnTo>
                  <a:pt x="56838" y="314126"/>
                </a:lnTo>
                <a:close/>
              </a:path>
              <a:path w="66040" h="10575925">
                <a:moveTo>
                  <a:pt x="45558" y="209417"/>
                </a:moveTo>
                <a:lnTo>
                  <a:pt x="10334" y="209417"/>
                </a:lnTo>
                <a:lnTo>
                  <a:pt x="6407" y="314126"/>
                </a:lnTo>
                <a:lnTo>
                  <a:pt x="45336" y="314126"/>
                </a:lnTo>
                <a:lnTo>
                  <a:pt x="45558" y="209417"/>
                </a:lnTo>
                <a:close/>
              </a:path>
              <a:path w="66040" h="10575925">
                <a:moveTo>
                  <a:pt x="57180" y="209417"/>
                </a:moveTo>
                <a:lnTo>
                  <a:pt x="46682" y="209417"/>
                </a:lnTo>
                <a:lnTo>
                  <a:pt x="46159" y="314126"/>
                </a:lnTo>
                <a:lnTo>
                  <a:pt x="54897" y="314126"/>
                </a:lnTo>
                <a:lnTo>
                  <a:pt x="57180" y="209417"/>
                </a:lnTo>
                <a:close/>
              </a:path>
              <a:path w="66040" h="10575925">
                <a:moveTo>
                  <a:pt x="40407" y="104708"/>
                </a:moveTo>
                <a:lnTo>
                  <a:pt x="10006" y="104708"/>
                </a:lnTo>
                <a:lnTo>
                  <a:pt x="8052" y="209417"/>
                </a:lnTo>
                <a:lnTo>
                  <a:pt x="39539" y="209417"/>
                </a:lnTo>
                <a:lnTo>
                  <a:pt x="40407" y="104708"/>
                </a:lnTo>
                <a:close/>
              </a:path>
              <a:path w="66040" h="10575925">
                <a:moveTo>
                  <a:pt x="50061" y="0"/>
                </a:moveTo>
                <a:lnTo>
                  <a:pt x="7868" y="0"/>
                </a:lnTo>
                <a:lnTo>
                  <a:pt x="8554" y="104708"/>
                </a:lnTo>
                <a:lnTo>
                  <a:pt x="45354" y="104708"/>
                </a:lnTo>
                <a:lnTo>
                  <a:pt x="48134" y="79238"/>
                </a:lnTo>
                <a:lnTo>
                  <a:pt x="50061" y="0"/>
                </a:lnTo>
                <a:close/>
              </a:path>
              <a:path w="66040" h="10575925">
                <a:moveTo>
                  <a:pt x="48134" y="79238"/>
                </a:moveTo>
                <a:lnTo>
                  <a:pt x="45354" y="104708"/>
                </a:lnTo>
                <a:lnTo>
                  <a:pt x="47515" y="104708"/>
                </a:lnTo>
                <a:lnTo>
                  <a:pt x="48134" y="79238"/>
                </a:lnTo>
                <a:close/>
              </a:path>
              <a:path w="66040" h="10575925">
                <a:moveTo>
                  <a:pt x="55290" y="13680"/>
                </a:moveTo>
                <a:lnTo>
                  <a:pt x="48134" y="79238"/>
                </a:lnTo>
                <a:lnTo>
                  <a:pt x="47515" y="104708"/>
                </a:lnTo>
                <a:lnTo>
                  <a:pt x="56083" y="104708"/>
                </a:lnTo>
                <a:lnTo>
                  <a:pt x="55290" y="13680"/>
                </a:lnTo>
                <a:close/>
              </a:path>
              <a:path w="66040" h="10575925">
                <a:moveTo>
                  <a:pt x="56783" y="0"/>
                </a:moveTo>
                <a:lnTo>
                  <a:pt x="55290" y="13680"/>
                </a:lnTo>
                <a:lnTo>
                  <a:pt x="56083" y="104708"/>
                </a:lnTo>
                <a:lnTo>
                  <a:pt x="58282" y="104708"/>
                </a:lnTo>
                <a:lnTo>
                  <a:pt x="56783" y="0"/>
                </a:lnTo>
                <a:close/>
              </a:path>
              <a:path w="66040" h="10575925">
                <a:moveTo>
                  <a:pt x="61752" y="0"/>
                </a:moveTo>
                <a:lnTo>
                  <a:pt x="56783" y="0"/>
                </a:lnTo>
                <a:lnTo>
                  <a:pt x="58282" y="104708"/>
                </a:lnTo>
                <a:lnTo>
                  <a:pt x="59746" y="104708"/>
                </a:lnTo>
                <a:lnTo>
                  <a:pt x="61752" y="0"/>
                </a:lnTo>
                <a:close/>
              </a:path>
              <a:path w="66040" h="10575925">
                <a:moveTo>
                  <a:pt x="56783" y="0"/>
                </a:moveTo>
                <a:lnTo>
                  <a:pt x="55171" y="0"/>
                </a:lnTo>
                <a:lnTo>
                  <a:pt x="55290" y="13680"/>
                </a:lnTo>
                <a:lnTo>
                  <a:pt x="56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 txBox="1"/>
          <p:nvPr/>
        </p:nvSpPr>
        <p:spPr>
          <a:xfrm>
            <a:off x="5877855" y="6301949"/>
            <a:ext cx="1269943" cy="32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92" spc="9" dirty="0">
                <a:solidFill>
                  <a:srgbClr val="5E5E5E"/>
                </a:solidFill>
                <a:latin typeface="Arial"/>
                <a:cs typeface="Arial"/>
              </a:rPr>
              <a:t>Client</a:t>
            </a:r>
            <a:r>
              <a:rPr sz="2092" spc="-5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92" spc="12" dirty="0">
                <a:solidFill>
                  <a:srgbClr val="5E5E5E"/>
                </a:solidFill>
                <a:latin typeface="Arial"/>
                <a:cs typeface="Arial"/>
              </a:rPr>
              <a:t>side</a:t>
            </a:r>
            <a:endParaRPr sz="209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86857" y="6301949"/>
            <a:ext cx="1353887" cy="32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92" spc="-18" dirty="0">
                <a:solidFill>
                  <a:srgbClr val="5E5E5E"/>
                </a:solidFill>
                <a:latin typeface="Arial"/>
                <a:cs typeface="Arial"/>
              </a:rPr>
              <a:t>Server</a:t>
            </a:r>
            <a:r>
              <a:rPr sz="2092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92" spc="12" dirty="0">
                <a:solidFill>
                  <a:srgbClr val="5E5E5E"/>
                </a:solidFill>
                <a:latin typeface="Arial"/>
                <a:cs typeface="Arial"/>
              </a:rPr>
              <a:t>side</a:t>
            </a:r>
            <a:endParaRPr sz="209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9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ORAM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Bob for storage</a:t>
                </a:r>
              </a:p>
              <a:p>
                <a:endParaRPr lang="en-US" dirty="0"/>
              </a:p>
              <a:p>
                <a:r>
                  <a:rPr lang="en-US" dirty="0" smtClean="0"/>
                  <a:t>When Alice wants to load/write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she requests for Bob to send all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Subtle problem for write operations: </a:t>
                </a:r>
              </a:p>
              <a:p>
                <a:pPr lvl="1"/>
                <a:r>
                  <a:rPr lang="en-US" dirty="0" smtClean="0"/>
                  <a:t>What if Alice sends back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 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 Bob learns that Alice was writing to location 1.</a:t>
                </a: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Solution:</a:t>
                </a:r>
                <a:r>
                  <a:rPr lang="en-US" dirty="0" smtClean="0">
                    <a:sym typeface="Wingdings" panose="05000000000000000000" pitchFamily="2" charset="2"/>
                  </a:rPr>
                  <a:t> Alice generates fresh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ciphertexts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for every (even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unchanged)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ORAM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Bob for storage</a:t>
                </a:r>
              </a:p>
              <a:p>
                <a:endParaRPr lang="en-US" dirty="0"/>
              </a:p>
              <a:p>
                <a:r>
                  <a:rPr lang="en-US" dirty="0" smtClean="0"/>
                  <a:t>In remainder of this lecture we will assume that items are encrypted and that Alice always remembers to re-encrypt files every time it is touched. </a:t>
                </a:r>
              </a:p>
              <a:p>
                <a:endParaRPr lang="en-US" dirty="0"/>
              </a:p>
              <a:p>
                <a:r>
                  <a:rPr lang="en-US" dirty="0" smtClean="0"/>
                  <a:t>We can now focus only on the memory access pattern (i.e., probes).</a:t>
                </a:r>
              </a:p>
              <a:p>
                <a:r>
                  <a:rPr lang="en-US" b="1" spc="9" dirty="0">
                    <a:latin typeface="Arial"/>
                    <a:cs typeface="Arial"/>
                  </a:rPr>
                  <a:t>Memory Access Pattern: o </a:t>
                </a:r>
                <a:r>
                  <a:rPr lang="en-US" spc="9" dirty="0">
                    <a:latin typeface="Arial"/>
                    <a:cs typeface="Arial"/>
                  </a:rPr>
                  <a:t>= </a:t>
                </a:r>
                <a:r>
                  <a:rPr lang="en-US" spc="6" dirty="0">
                    <a:latin typeface="Arial"/>
                    <a:cs typeface="Arial"/>
                  </a:rPr>
                  <a:t>o</a:t>
                </a:r>
                <a:r>
                  <a:rPr lang="en-US" spc="9" baseline="-6006" dirty="0">
                    <a:latin typeface="Arial"/>
                    <a:cs typeface="Arial"/>
                  </a:rPr>
                  <a:t>1</a:t>
                </a:r>
                <a:r>
                  <a:rPr lang="en-US" spc="6" dirty="0">
                    <a:latin typeface="Arial"/>
                    <a:cs typeface="Arial"/>
                  </a:rPr>
                  <a:t>, o</a:t>
                </a:r>
                <a:r>
                  <a:rPr lang="en-US" spc="9" baseline="-6006" dirty="0">
                    <a:latin typeface="Arial"/>
                    <a:cs typeface="Arial"/>
                  </a:rPr>
                  <a:t>2</a:t>
                </a:r>
                <a:r>
                  <a:rPr lang="en-US" spc="6" dirty="0">
                    <a:latin typeface="Arial"/>
                    <a:cs typeface="Arial"/>
                  </a:rPr>
                  <a:t>, </a:t>
                </a:r>
                <a:r>
                  <a:rPr lang="en-US" spc="9" dirty="0">
                    <a:latin typeface="Arial"/>
                    <a:cs typeface="Arial"/>
                  </a:rPr>
                  <a:t>…,</a:t>
                </a:r>
                <a:r>
                  <a:rPr lang="en-US" spc="-154" dirty="0">
                    <a:latin typeface="Arial"/>
                    <a:cs typeface="Arial"/>
                  </a:rPr>
                  <a:t> </a:t>
                </a:r>
                <a:r>
                  <a:rPr lang="en-US" spc="9" dirty="0">
                    <a:latin typeface="Arial"/>
                    <a:cs typeface="Arial"/>
                  </a:rPr>
                  <a:t>o</a:t>
                </a:r>
                <a:r>
                  <a:rPr lang="en-US" spc="13" baseline="-6006" dirty="0">
                    <a:latin typeface="Arial"/>
                    <a:cs typeface="Arial"/>
                  </a:rPr>
                  <a:t>n  </a:t>
                </a:r>
              </a:p>
              <a:p>
                <a:pPr lvl="1"/>
                <a:r>
                  <a:rPr lang="en-US" spc="13" baseline="-6006" dirty="0">
                    <a:latin typeface="Arial"/>
                    <a:cs typeface="Arial"/>
                  </a:rPr>
                  <a:t>  </a:t>
                </a:r>
                <a:r>
                  <a:rPr lang="en-US" spc="6" dirty="0">
                    <a:latin typeface="Arial"/>
                    <a:cs typeface="Arial"/>
                  </a:rPr>
                  <a:t>o</a:t>
                </a:r>
                <a:r>
                  <a:rPr lang="en-US" spc="9" baseline="-6006" dirty="0">
                    <a:latin typeface="Arial"/>
                    <a:cs typeface="Arial"/>
                  </a:rPr>
                  <a:t>i </a:t>
                </a:r>
                <a:r>
                  <a:rPr lang="en-US" sz="3200" spc="-318" dirty="0">
                    <a:latin typeface="Lucida Sans Unicode"/>
                    <a:cs typeface="Lucida Sans Unicode"/>
                  </a:rPr>
                  <a:t>∊ </a:t>
                </a:r>
                <a:r>
                  <a:rPr lang="en-US" spc="3" dirty="0">
                    <a:latin typeface="Arial"/>
                    <a:cs typeface="Arial"/>
                  </a:rPr>
                  <a:t>{ </a:t>
                </a:r>
                <a:r>
                  <a:rPr lang="en-US" spc="6" dirty="0">
                    <a:latin typeface="Arial"/>
                    <a:cs typeface="Arial"/>
                  </a:rPr>
                  <a:t>(read, p), (write, p, v)</a:t>
                </a:r>
                <a:r>
                  <a:rPr lang="en-US" spc="243" dirty="0">
                    <a:latin typeface="Arial"/>
                    <a:cs typeface="Arial"/>
                  </a:rPr>
                  <a:t> </a:t>
                </a:r>
                <a:r>
                  <a:rPr lang="en-US" spc="3" dirty="0">
                    <a:latin typeface="Arial"/>
                    <a:cs typeface="Arial"/>
                  </a:rPr>
                  <a:t>}</a:t>
                </a:r>
              </a:p>
              <a:p>
                <a:pPr lvl="1"/>
                <a:r>
                  <a:rPr lang="en-US" spc="3" dirty="0">
                    <a:latin typeface="Arial"/>
                    <a:cs typeface="Arial"/>
                  </a:rPr>
                  <a:t>Length of access pattern |</a:t>
                </a:r>
                <a:r>
                  <a:rPr lang="en-US" b="1" spc="9" dirty="0">
                    <a:latin typeface="Arial"/>
                    <a:cs typeface="Arial"/>
                  </a:rPr>
                  <a:t>o| = 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ORAM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spc="9" dirty="0" smtClean="0">
                <a:latin typeface="Arial"/>
                <a:cs typeface="Arial"/>
              </a:rPr>
              <a:t>Memory </a:t>
            </a:r>
            <a:r>
              <a:rPr lang="en-US" b="1" spc="9" dirty="0">
                <a:latin typeface="Arial"/>
                <a:cs typeface="Arial"/>
              </a:rPr>
              <a:t>Access Pattern: o </a:t>
            </a:r>
            <a:r>
              <a:rPr lang="en-US" spc="9" dirty="0">
                <a:latin typeface="Arial"/>
                <a:cs typeface="Arial"/>
              </a:rPr>
              <a:t>= </a:t>
            </a:r>
            <a:r>
              <a:rPr lang="en-US" spc="6" dirty="0">
                <a:latin typeface="Arial"/>
                <a:cs typeface="Arial"/>
              </a:rPr>
              <a:t>o</a:t>
            </a:r>
            <a:r>
              <a:rPr lang="en-US" spc="9" baseline="-6006" dirty="0">
                <a:latin typeface="Arial"/>
                <a:cs typeface="Arial"/>
              </a:rPr>
              <a:t>1</a:t>
            </a:r>
            <a:r>
              <a:rPr lang="en-US" spc="6" dirty="0">
                <a:latin typeface="Arial"/>
                <a:cs typeface="Arial"/>
              </a:rPr>
              <a:t>, o</a:t>
            </a:r>
            <a:r>
              <a:rPr lang="en-US" spc="9" baseline="-6006" dirty="0">
                <a:latin typeface="Arial"/>
                <a:cs typeface="Arial"/>
              </a:rPr>
              <a:t>2</a:t>
            </a:r>
            <a:r>
              <a:rPr lang="en-US" spc="6" dirty="0">
                <a:latin typeface="Arial"/>
                <a:cs typeface="Arial"/>
              </a:rPr>
              <a:t>, </a:t>
            </a:r>
            <a:r>
              <a:rPr lang="en-US" spc="9" dirty="0">
                <a:latin typeface="Arial"/>
                <a:cs typeface="Arial"/>
              </a:rPr>
              <a:t>…,</a:t>
            </a:r>
            <a:r>
              <a:rPr lang="en-US" spc="-154" dirty="0">
                <a:latin typeface="Arial"/>
                <a:cs typeface="Arial"/>
              </a:rPr>
              <a:t> </a:t>
            </a:r>
            <a:r>
              <a:rPr lang="en-US" spc="9" dirty="0">
                <a:latin typeface="Arial"/>
                <a:cs typeface="Arial"/>
              </a:rPr>
              <a:t>o</a:t>
            </a:r>
            <a:r>
              <a:rPr lang="en-US" spc="13" baseline="-6006" dirty="0">
                <a:latin typeface="Arial"/>
                <a:cs typeface="Arial"/>
              </a:rPr>
              <a:t>n  </a:t>
            </a:r>
          </a:p>
          <a:p>
            <a:pPr lvl="1"/>
            <a:r>
              <a:rPr lang="en-US" spc="13" baseline="-6006" dirty="0">
                <a:latin typeface="Arial"/>
                <a:cs typeface="Arial"/>
              </a:rPr>
              <a:t>  </a:t>
            </a:r>
            <a:r>
              <a:rPr lang="en-US" spc="6" dirty="0">
                <a:latin typeface="Arial"/>
                <a:cs typeface="Arial"/>
              </a:rPr>
              <a:t>o</a:t>
            </a:r>
            <a:r>
              <a:rPr lang="en-US" spc="9" baseline="-6006" dirty="0">
                <a:latin typeface="Arial"/>
                <a:cs typeface="Arial"/>
              </a:rPr>
              <a:t>i </a:t>
            </a:r>
            <a:r>
              <a:rPr lang="en-US" sz="3200" spc="-318" dirty="0">
                <a:latin typeface="Lucida Sans Unicode"/>
                <a:cs typeface="Lucida Sans Unicode"/>
              </a:rPr>
              <a:t>∊ </a:t>
            </a:r>
            <a:r>
              <a:rPr lang="en-US" spc="3" dirty="0">
                <a:latin typeface="Arial"/>
                <a:cs typeface="Arial"/>
              </a:rPr>
              <a:t>{ </a:t>
            </a:r>
            <a:r>
              <a:rPr lang="en-US" spc="6" dirty="0">
                <a:latin typeface="Arial"/>
                <a:cs typeface="Arial"/>
              </a:rPr>
              <a:t>(read, p), (write, p, v)</a:t>
            </a:r>
            <a:r>
              <a:rPr lang="en-US" spc="243" dirty="0">
                <a:latin typeface="Arial"/>
                <a:cs typeface="Arial"/>
              </a:rPr>
              <a:t> </a:t>
            </a:r>
            <a:r>
              <a:rPr lang="en-US" spc="3" dirty="0">
                <a:latin typeface="Arial"/>
                <a:cs typeface="Arial"/>
              </a:rPr>
              <a:t>}</a:t>
            </a:r>
          </a:p>
          <a:p>
            <a:pPr lvl="1"/>
            <a:r>
              <a:rPr lang="en-US" spc="3" dirty="0">
                <a:latin typeface="Arial"/>
                <a:cs typeface="Arial"/>
              </a:rPr>
              <a:t>Length of access pattern |</a:t>
            </a:r>
            <a:r>
              <a:rPr lang="en-US" b="1" spc="9" dirty="0">
                <a:latin typeface="Arial"/>
                <a:cs typeface="Arial"/>
              </a:rPr>
              <a:t>o| = n</a:t>
            </a:r>
          </a:p>
          <a:p>
            <a:r>
              <a:rPr lang="en-US" dirty="0" smtClean="0"/>
              <a:t>A(</a:t>
            </a:r>
            <a:r>
              <a:rPr lang="en-US" b="1" spc="9" dirty="0" smtClean="0">
                <a:latin typeface="Arial"/>
                <a:cs typeface="Arial"/>
              </a:rPr>
              <a:t>o</a:t>
            </a:r>
            <a:r>
              <a:rPr lang="en-US" dirty="0" smtClean="0"/>
              <a:t>) memory access pattern (probes) induced by ORAM compiler</a:t>
            </a:r>
          </a:p>
          <a:p>
            <a:pPr lvl="1"/>
            <a:r>
              <a:rPr lang="en-US" dirty="0" smtClean="0"/>
              <a:t>Note: </a:t>
            </a:r>
            <a:r>
              <a:rPr lang="en-US" dirty="0"/>
              <a:t>A(</a:t>
            </a:r>
            <a:r>
              <a:rPr lang="en-US" b="1" spc="9" dirty="0">
                <a:latin typeface="Arial"/>
                <a:cs typeface="Arial"/>
              </a:rPr>
              <a:t>o</a:t>
            </a:r>
            <a:r>
              <a:rPr lang="en-US" dirty="0"/>
              <a:t>) </a:t>
            </a:r>
            <a:r>
              <a:rPr lang="en-US" dirty="0" smtClean="0"/>
              <a:t>is a random variable</a:t>
            </a:r>
          </a:p>
          <a:p>
            <a:r>
              <a:rPr lang="en-US" b="1" dirty="0" smtClean="0"/>
              <a:t>Trivial ORAM: </a:t>
            </a:r>
          </a:p>
          <a:p>
            <a:pPr lvl="1"/>
            <a:r>
              <a:rPr lang="en-US" dirty="0" smtClean="0"/>
              <a:t>A(</a:t>
            </a:r>
            <a:r>
              <a:rPr lang="en-US" spc="6" dirty="0" smtClean="0">
                <a:latin typeface="Arial"/>
                <a:cs typeface="Arial"/>
              </a:rPr>
              <a:t>o</a:t>
            </a:r>
            <a:r>
              <a:rPr lang="en-US" spc="9" baseline="-6006" dirty="0" smtClean="0">
                <a:latin typeface="Arial"/>
                <a:cs typeface="Arial"/>
              </a:rPr>
              <a:t>i</a:t>
            </a:r>
            <a:r>
              <a:rPr lang="en-US" dirty="0" smtClean="0"/>
              <a:t>)=(1,…,n) </a:t>
            </a:r>
          </a:p>
          <a:p>
            <a:pPr lvl="1"/>
            <a:r>
              <a:rPr lang="en-US" dirty="0"/>
              <a:t>A(</a:t>
            </a:r>
            <a:r>
              <a:rPr lang="en-US" b="1" spc="9" dirty="0">
                <a:latin typeface="Arial"/>
                <a:cs typeface="Arial"/>
              </a:rPr>
              <a:t>o</a:t>
            </a:r>
            <a:r>
              <a:rPr lang="en-US" dirty="0" smtClean="0"/>
              <a:t>) = (</a:t>
            </a:r>
            <a:r>
              <a:rPr lang="en-US" dirty="0"/>
              <a:t>A(</a:t>
            </a:r>
            <a:r>
              <a:rPr lang="en-US" spc="6" dirty="0">
                <a:latin typeface="Arial"/>
                <a:cs typeface="Arial"/>
              </a:rPr>
              <a:t>o</a:t>
            </a:r>
            <a:r>
              <a:rPr lang="en-US" spc="9" baseline="-6006" dirty="0">
                <a:latin typeface="Arial"/>
                <a:cs typeface="Arial"/>
              </a:rPr>
              <a:t>1</a:t>
            </a:r>
            <a:r>
              <a:rPr lang="en-US" dirty="0" smtClean="0"/>
              <a:t>),…,</a:t>
            </a:r>
            <a:r>
              <a:rPr lang="en-US" dirty="0"/>
              <a:t> </a:t>
            </a:r>
            <a:r>
              <a:rPr lang="en-US" dirty="0" smtClean="0"/>
              <a:t>A(</a:t>
            </a:r>
            <a:r>
              <a:rPr lang="en-US" spc="6" dirty="0" smtClean="0">
                <a:latin typeface="Arial"/>
                <a:cs typeface="Arial"/>
              </a:rPr>
              <a:t>o</a:t>
            </a:r>
            <a:r>
              <a:rPr lang="en-US" spc="9" baseline="-6006" dirty="0" smtClean="0">
                <a:latin typeface="Arial"/>
                <a:cs typeface="Arial"/>
              </a:rPr>
              <a:t>n</a:t>
            </a:r>
            <a:r>
              <a:rPr lang="en-US" dirty="0" smtClean="0"/>
              <a:t>)) = (</a:t>
            </a:r>
            <a:r>
              <a:rPr lang="en-US" dirty="0"/>
              <a:t>(1,…,n)</a:t>
            </a:r>
            <a:r>
              <a:rPr lang="en-US" dirty="0" smtClean="0"/>
              <a:t>,…, </a:t>
            </a:r>
            <a:r>
              <a:rPr lang="en-US" dirty="0"/>
              <a:t>(1,…,n)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0011" y="940526"/>
            <a:ext cx="1145952" cy="5256902"/>
          </a:xfrm>
          <a:custGeom>
            <a:avLst/>
            <a:gdLst/>
            <a:ahLst/>
            <a:cxnLst/>
            <a:rect l="l" t="t" r="r" b="b"/>
            <a:pathLst>
              <a:path w="1889759" h="8669020">
                <a:moveTo>
                  <a:pt x="1861294" y="0"/>
                </a:moveTo>
                <a:lnTo>
                  <a:pt x="0" y="6022"/>
                </a:lnTo>
                <a:lnTo>
                  <a:pt x="28030" y="8668713"/>
                </a:lnTo>
                <a:lnTo>
                  <a:pt x="1889324" y="8662689"/>
                </a:lnTo>
                <a:lnTo>
                  <a:pt x="1861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10463407" y="2845687"/>
            <a:ext cx="218008" cy="1446688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1722"/>
              </a:lnSpc>
            </a:pPr>
            <a:r>
              <a:rPr sz="1577" dirty="0">
                <a:solidFill>
                  <a:srgbClr val="FFFFFF"/>
                </a:solidFill>
                <a:latin typeface="Arial"/>
                <a:cs typeface="Arial"/>
              </a:rPr>
              <a:t>Server </a:t>
            </a:r>
            <a:r>
              <a:rPr sz="2365" baseline="1068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2365" baseline="1068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60068" y="1571624"/>
            <a:ext cx="613793" cy="4071673"/>
          </a:xfrm>
          <a:custGeom>
            <a:avLst/>
            <a:gdLst/>
            <a:ahLst/>
            <a:cxnLst/>
            <a:rect l="l" t="t" r="r" b="b"/>
            <a:pathLst>
              <a:path w="1012190" h="6714490">
                <a:moveTo>
                  <a:pt x="990461" y="0"/>
                </a:moveTo>
                <a:lnTo>
                  <a:pt x="0" y="3205"/>
                </a:lnTo>
                <a:lnTo>
                  <a:pt x="21718" y="6714080"/>
                </a:lnTo>
                <a:lnTo>
                  <a:pt x="1012178" y="6710875"/>
                </a:lnTo>
                <a:lnTo>
                  <a:pt x="99046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6248590" y="3350846"/>
            <a:ext cx="218008" cy="51329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701">
              <a:lnSpc>
                <a:spcPts val="1698"/>
              </a:lnSpc>
            </a:pPr>
            <a:r>
              <a:rPr sz="1577" dirty="0">
                <a:latin typeface="Arial"/>
                <a:cs typeface="Arial"/>
              </a:rPr>
              <a:t>Array</a:t>
            </a:r>
            <a:endParaRPr sz="157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00870" y="2391577"/>
            <a:ext cx="863315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0" y="0"/>
                </a:moveTo>
                <a:lnTo>
                  <a:pt x="1402288" y="0"/>
                </a:lnTo>
                <a:lnTo>
                  <a:pt x="1423229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5851219" y="2338240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131125" y="4990905"/>
            <a:ext cx="863315" cy="0"/>
          </a:xfrm>
          <a:custGeom>
            <a:avLst/>
            <a:gdLst/>
            <a:ahLst/>
            <a:cxnLst/>
            <a:rect l="l" t="t" r="r" b="b"/>
            <a:pathLst>
              <a:path w="1423670">
                <a:moveTo>
                  <a:pt x="1423229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5037152" y="4937568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4995559" y="2070435"/>
            <a:ext cx="1681577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68938" algn="l"/>
                <a:tab pos="1673488" algn="l"/>
              </a:tabLst>
            </a:pPr>
            <a:r>
              <a:rPr sz="1486" dirty="0">
                <a:solidFill>
                  <a:srgbClr val="5E5E5E"/>
                </a:solidFill>
                <a:latin typeface="Arial"/>
                <a:cs typeface="Arial"/>
              </a:rPr>
              <a:t>(write, </a:t>
            </a:r>
            <a:r>
              <a:rPr sz="1486" spc="33" dirty="0">
                <a:solidFill>
                  <a:srgbClr val="5E5E5E"/>
                </a:solidFill>
                <a:latin typeface="Arial"/>
                <a:cs typeface="Arial"/>
              </a:rPr>
              <a:t>p,</a:t>
            </a:r>
            <a:r>
              <a:rPr sz="1486" spc="-4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-91" dirty="0">
                <a:solidFill>
                  <a:srgbClr val="5E5E5E"/>
                </a:solidFill>
                <a:latin typeface="Arial"/>
                <a:cs typeface="Arial"/>
              </a:rPr>
              <a:t>V)	</a:t>
            </a:r>
            <a:r>
              <a:rPr sz="1486" u="heavy" spc="-8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u="heavy" spc="-91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endParaRPr sz="1486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25666" y="2033485"/>
            <a:ext cx="3117483" cy="0"/>
          </a:xfrm>
          <a:custGeom>
            <a:avLst/>
            <a:gdLst/>
            <a:ahLst/>
            <a:cxnLst/>
            <a:rect l="l" t="t" r="r" b="b"/>
            <a:pathLst>
              <a:path w="5140959">
                <a:moveTo>
                  <a:pt x="0" y="0"/>
                </a:moveTo>
                <a:lnTo>
                  <a:pt x="5119666" y="0"/>
                </a:lnTo>
                <a:lnTo>
                  <a:pt x="5140607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5185816" y="4716556"/>
            <a:ext cx="1490200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877946" algn="l"/>
                <a:tab pos="1482111" algn="l"/>
              </a:tabLst>
            </a:pPr>
            <a:r>
              <a:rPr sz="1486" spc="-18" dirty="0">
                <a:solidFill>
                  <a:srgbClr val="5E5E5E"/>
                </a:solidFill>
                <a:latin typeface="Arial"/>
                <a:cs typeface="Arial"/>
              </a:rPr>
              <a:t>(read,</a:t>
            </a:r>
            <a:r>
              <a:rPr sz="1486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-24" dirty="0">
                <a:solidFill>
                  <a:srgbClr val="5E5E5E"/>
                </a:solidFill>
                <a:latin typeface="Arial"/>
                <a:cs typeface="Arial"/>
              </a:rPr>
              <a:t>p)	</a:t>
            </a:r>
            <a:r>
              <a:rPr sz="1486" u="heavy" spc="-21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u="heavy" spc="-24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endParaRPr sz="1486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30236" y="1980149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6826312" y="2864064"/>
            <a:ext cx="3122489" cy="0"/>
          </a:xfrm>
          <a:custGeom>
            <a:avLst/>
            <a:gdLst/>
            <a:ahLst/>
            <a:cxnLst/>
            <a:rect l="l" t="t" r="r" b="b"/>
            <a:pathLst>
              <a:path w="5149215">
                <a:moveTo>
                  <a:pt x="5148934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6732339" y="2810728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8022335" y="944610"/>
            <a:ext cx="39862" cy="5720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 txBox="1"/>
          <p:nvPr/>
        </p:nvSpPr>
        <p:spPr>
          <a:xfrm>
            <a:off x="6462884" y="6301949"/>
            <a:ext cx="1269943" cy="32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92" spc="9" dirty="0">
                <a:solidFill>
                  <a:srgbClr val="5E5E5E"/>
                </a:solidFill>
                <a:latin typeface="Arial"/>
                <a:cs typeface="Arial"/>
              </a:rPr>
              <a:t>Client</a:t>
            </a:r>
            <a:r>
              <a:rPr sz="2092" spc="-5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92" spc="12" dirty="0">
                <a:solidFill>
                  <a:srgbClr val="5E5E5E"/>
                </a:solidFill>
                <a:latin typeface="Arial"/>
                <a:cs typeface="Arial"/>
              </a:rPr>
              <a:t>side</a:t>
            </a:r>
            <a:endParaRPr sz="2092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7341" y="6301949"/>
            <a:ext cx="1353887" cy="32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92" spc="-18" dirty="0">
                <a:solidFill>
                  <a:srgbClr val="5E5E5E"/>
                </a:solidFill>
                <a:latin typeface="Arial"/>
                <a:cs typeface="Arial"/>
              </a:rPr>
              <a:t>Server</a:t>
            </a:r>
            <a:r>
              <a:rPr sz="2092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92" spc="12" dirty="0">
                <a:solidFill>
                  <a:srgbClr val="5E5E5E"/>
                </a:solidFill>
                <a:latin typeface="Arial"/>
                <a:cs typeface="Arial"/>
              </a:rPr>
              <a:t>side</a:t>
            </a:r>
            <a:endParaRPr sz="209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38205" y="1698799"/>
            <a:ext cx="170199" cy="260192"/>
          </a:xfrm>
          <a:prstGeom prst="rect">
            <a:avLst/>
          </a:prstGeom>
        </p:spPr>
        <p:txBody>
          <a:bodyPr vert="horz" wrap="square" lIns="0" tIns="17328" rIns="0" bIns="0" rtlCol="0">
            <a:spAutoFit/>
          </a:bodyPr>
          <a:lstStyle/>
          <a:p>
            <a:pPr marL="1540">
              <a:spcBef>
                <a:spcPts val="136"/>
              </a:spcBef>
            </a:pPr>
            <a:r>
              <a:rPr sz="1577" spc="39" dirty="0">
                <a:solidFill>
                  <a:srgbClr val="5E5E5E"/>
                </a:solidFill>
                <a:latin typeface="Arial"/>
                <a:cs typeface="Arial"/>
              </a:rPr>
              <a:t>x</a:t>
            </a:r>
            <a:endParaRPr sz="1577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38205" y="1698799"/>
            <a:ext cx="170199" cy="292649"/>
          </a:xfrm>
          <a:custGeom>
            <a:avLst/>
            <a:gdLst/>
            <a:ahLst/>
            <a:cxnLst/>
            <a:rect l="l" t="t" r="r" b="b"/>
            <a:pathLst>
              <a:path w="280669" h="482600">
                <a:moveTo>
                  <a:pt x="0" y="482412"/>
                </a:moveTo>
                <a:lnTo>
                  <a:pt x="280535" y="482412"/>
                </a:lnTo>
                <a:lnTo>
                  <a:pt x="280535" y="0"/>
                </a:lnTo>
                <a:lnTo>
                  <a:pt x="0" y="0"/>
                </a:lnTo>
                <a:lnTo>
                  <a:pt x="0" y="482412"/>
                </a:lnTo>
                <a:close/>
              </a:path>
            </a:pathLst>
          </a:custGeom>
          <a:solidFill>
            <a:srgbClr val="ED220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10010742" y="1716280"/>
            <a:ext cx="1144412" cy="242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136324" algn="l"/>
              </a:tabLst>
            </a:pPr>
            <a:r>
              <a:rPr sz="1577" u="heavy" spc="6" dirty="0">
                <a:solidFill>
                  <a:srgbClr val="5E5E5E"/>
                </a:solidFill>
                <a:latin typeface="Arial"/>
                <a:cs typeface="Arial"/>
              </a:rPr>
              <a:t> 	</a:t>
            </a:r>
            <a:endParaRPr sz="1577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53306" y="2466410"/>
            <a:ext cx="3080517" cy="0"/>
          </a:xfrm>
          <a:custGeom>
            <a:avLst/>
            <a:gdLst/>
            <a:ahLst/>
            <a:cxnLst/>
            <a:rect l="l" t="t" r="r" b="b"/>
            <a:pathLst>
              <a:path w="5080000">
                <a:moveTo>
                  <a:pt x="0" y="0"/>
                </a:moveTo>
                <a:lnTo>
                  <a:pt x="5058849" y="0"/>
                </a:lnTo>
                <a:lnTo>
                  <a:pt x="507979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9820991" y="2413073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8577172" y="3198655"/>
            <a:ext cx="813942" cy="84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 txBox="1"/>
          <p:nvPr/>
        </p:nvSpPr>
        <p:spPr>
          <a:xfrm>
            <a:off x="8661480" y="2539248"/>
            <a:ext cx="230654" cy="285855"/>
          </a:xfrm>
          <a:prstGeom prst="rect">
            <a:avLst/>
          </a:prstGeom>
        </p:spPr>
        <p:txBody>
          <a:bodyPr vert="horz" wrap="square" lIns="0" tIns="42742" rIns="0" bIns="0" rtlCol="0">
            <a:spAutoFit/>
          </a:bodyPr>
          <a:lstStyle/>
          <a:p>
            <a:pPr>
              <a:spcBef>
                <a:spcPts val="337"/>
              </a:spcBef>
            </a:pPr>
            <a:r>
              <a:rPr sz="1577" spc="12" dirty="0">
                <a:solidFill>
                  <a:srgbClr val="5E5E5E"/>
                </a:solidFill>
                <a:latin typeface="Arial"/>
                <a:cs typeface="Arial"/>
              </a:rPr>
              <a:t>42</a:t>
            </a:r>
            <a:endParaRPr sz="1577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68356" y="2539249"/>
            <a:ext cx="223723" cy="292649"/>
          </a:xfrm>
          <a:custGeom>
            <a:avLst/>
            <a:gdLst/>
            <a:ahLst/>
            <a:cxnLst/>
            <a:rect l="l" t="t" r="r" b="b"/>
            <a:pathLst>
              <a:path w="368934" h="482600">
                <a:moveTo>
                  <a:pt x="0" y="482412"/>
                </a:moveTo>
                <a:lnTo>
                  <a:pt x="368464" y="482412"/>
                </a:lnTo>
                <a:lnTo>
                  <a:pt x="368464" y="0"/>
                </a:lnTo>
                <a:lnTo>
                  <a:pt x="0" y="0"/>
                </a:lnTo>
                <a:lnTo>
                  <a:pt x="0" y="482412"/>
                </a:lnTo>
                <a:close/>
              </a:path>
            </a:pathLst>
          </a:custGeom>
          <a:solidFill>
            <a:srgbClr val="ED220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 txBox="1"/>
          <p:nvPr/>
        </p:nvSpPr>
        <p:spPr>
          <a:xfrm>
            <a:off x="6875135" y="1719352"/>
            <a:ext cx="2443620" cy="1116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333092" algn="l"/>
                <a:tab pos="2382775" algn="l"/>
              </a:tabLst>
            </a:pPr>
            <a:r>
              <a:rPr sz="1577" spc="3" dirty="0">
                <a:solidFill>
                  <a:srgbClr val="5E5E5E"/>
                </a:solidFill>
                <a:latin typeface="Arial"/>
                <a:cs typeface="Arial"/>
              </a:rPr>
              <a:t>(write,</a:t>
            </a:r>
            <a:r>
              <a:rPr sz="1577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9" dirty="0">
                <a:solidFill>
                  <a:srgbClr val="5E5E5E"/>
                </a:solidFill>
                <a:latin typeface="Arial"/>
                <a:cs typeface="Arial"/>
              </a:rPr>
              <a:t>8,</a:t>
            </a:r>
            <a:r>
              <a:rPr sz="1577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52" dirty="0">
                <a:solidFill>
                  <a:srgbClr val="5E5E5E"/>
                </a:solidFill>
                <a:latin typeface="Arial"/>
                <a:cs typeface="Arial"/>
              </a:rPr>
              <a:t>1)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4" baseline="1068" dirty="0">
                <a:solidFill>
                  <a:srgbClr val="5E5E5E"/>
                </a:solidFill>
                <a:latin typeface="Arial"/>
                <a:cs typeface="Arial"/>
              </a:rPr>
              <a:t>(write,</a:t>
            </a:r>
            <a:r>
              <a:rPr sz="2365" spc="9" baseline="106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365" spc="13" baseline="1068" dirty="0">
                <a:solidFill>
                  <a:srgbClr val="5E5E5E"/>
                </a:solidFill>
                <a:latin typeface="Arial"/>
                <a:cs typeface="Arial"/>
              </a:rPr>
              <a:t>8,</a:t>
            </a:r>
            <a:r>
              <a:rPr sz="2365" baseline="1068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-168" baseline="1068" dirty="0">
                <a:solidFill>
                  <a:srgbClr val="5E5E5E"/>
                </a:solidFill>
                <a:latin typeface="Arial"/>
                <a:cs typeface="Arial"/>
              </a:rPr>
              <a:t>)</a:t>
            </a:r>
            <a:endParaRPr sz="2365" baseline="1068">
              <a:latin typeface="Arial"/>
              <a:cs typeface="Arial"/>
            </a:endParaRPr>
          </a:p>
          <a:p>
            <a:pPr marL="254142" marR="317293" indent="-96651">
              <a:lnSpc>
                <a:spcPct val="180200"/>
              </a:lnSpc>
              <a:tabLst>
                <a:tab pos="1318074" algn="l"/>
                <a:tab pos="2068564" algn="l"/>
              </a:tabLst>
            </a:pPr>
            <a:r>
              <a:rPr sz="1577" spc="-15" dirty="0">
                <a:solidFill>
                  <a:srgbClr val="5E5E5E"/>
                </a:solidFill>
                <a:latin typeface="Arial"/>
                <a:cs typeface="Arial"/>
              </a:rPr>
              <a:t>(read,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52" dirty="0">
                <a:solidFill>
                  <a:srgbClr val="5E5E5E"/>
                </a:solidFill>
                <a:latin typeface="Arial"/>
                <a:cs typeface="Arial"/>
              </a:rPr>
              <a:t>7)	</a:t>
            </a:r>
            <a:r>
              <a:rPr sz="1577" spc="-15" dirty="0">
                <a:solidFill>
                  <a:srgbClr val="5E5E5E"/>
                </a:solidFill>
                <a:latin typeface="Arial"/>
                <a:cs typeface="Arial"/>
              </a:rPr>
              <a:t>(read,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52" dirty="0">
                <a:solidFill>
                  <a:srgbClr val="5E5E5E"/>
                </a:solidFill>
                <a:latin typeface="Arial"/>
                <a:cs typeface="Arial"/>
              </a:rPr>
              <a:t>7) </a:t>
            </a:r>
            <a:r>
              <a:rPr sz="1577" spc="-33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94" dirty="0">
                <a:solidFill>
                  <a:srgbClr val="5E5E5E"/>
                </a:solidFill>
                <a:latin typeface="Arial"/>
                <a:cs typeface="Arial"/>
              </a:rPr>
              <a:t>(V</a:t>
            </a:r>
            <a:r>
              <a:rPr sz="1592" baseline="-6349" dirty="0">
                <a:solidFill>
                  <a:srgbClr val="5E5E5E"/>
                </a:solidFill>
                <a:latin typeface="Arial"/>
                <a:cs typeface="Arial"/>
              </a:rPr>
              <a:t>7 </a:t>
            </a:r>
            <a:r>
              <a:rPr sz="1577" spc="36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1577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577" spc="-30" dirty="0">
                <a:solidFill>
                  <a:srgbClr val="5E5E5E"/>
                </a:solidFill>
                <a:latin typeface="Arial"/>
                <a:cs typeface="Arial"/>
              </a:rPr>
              <a:t>42)</a:t>
            </a:r>
            <a:r>
              <a:rPr sz="1577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-141" baseline="1068" dirty="0">
                <a:solidFill>
                  <a:srgbClr val="5E5E5E"/>
                </a:solidFill>
                <a:latin typeface="Arial"/>
                <a:cs typeface="Arial"/>
              </a:rPr>
              <a:t>(V</a:t>
            </a:r>
            <a:r>
              <a:rPr sz="1592" baseline="-4761" dirty="0">
                <a:solidFill>
                  <a:srgbClr val="5E5E5E"/>
                </a:solidFill>
                <a:latin typeface="Arial"/>
                <a:cs typeface="Arial"/>
              </a:rPr>
              <a:t>7 </a:t>
            </a:r>
            <a:r>
              <a:rPr sz="2365" spc="54" baseline="1068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365" baseline="1068" dirty="0">
                <a:solidFill>
                  <a:srgbClr val="5E5E5E"/>
                </a:solidFill>
                <a:latin typeface="Arial"/>
                <a:cs typeface="Arial"/>
              </a:rPr>
              <a:t>	</a:t>
            </a:r>
            <a:r>
              <a:rPr sz="2365" spc="-168" baseline="1068" dirty="0">
                <a:solidFill>
                  <a:srgbClr val="5E5E5E"/>
                </a:solidFill>
                <a:latin typeface="Arial"/>
                <a:cs typeface="Arial"/>
              </a:rPr>
              <a:t>)</a:t>
            </a:r>
            <a:endParaRPr sz="2365" baseline="1068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30454" y="4377661"/>
            <a:ext cx="3107856" cy="0"/>
          </a:xfrm>
          <a:custGeom>
            <a:avLst/>
            <a:gdLst/>
            <a:ahLst/>
            <a:cxnLst/>
            <a:rect l="l" t="t" r="r" b="b"/>
            <a:pathLst>
              <a:path w="5125084">
                <a:moveTo>
                  <a:pt x="0" y="0"/>
                </a:moveTo>
                <a:lnTo>
                  <a:pt x="5103886" y="0"/>
                </a:lnTo>
                <a:lnTo>
                  <a:pt x="5124828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9825455" y="4324325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6830648" y="4683960"/>
            <a:ext cx="3100155" cy="0"/>
          </a:xfrm>
          <a:custGeom>
            <a:avLst/>
            <a:gdLst/>
            <a:ahLst/>
            <a:cxnLst/>
            <a:rect l="l" t="t" r="r" b="b"/>
            <a:pathLst>
              <a:path w="5112384">
                <a:moveTo>
                  <a:pt x="5111983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6736676" y="4630623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6751134" y="4990257"/>
            <a:ext cx="3105161" cy="0"/>
          </a:xfrm>
          <a:custGeom>
            <a:avLst/>
            <a:gdLst/>
            <a:ahLst/>
            <a:cxnLst/>
            <a:rect l="l" t="t" r="r" b="b"/>
            <a:pathLst>
              <a:path w="5120640">
                <a:moveTo>
                  <a:pt x="0" y="0"/>
                </a:moveTo>
                <a:lnTo>
                  <a:pt x="5099394" y="0"/>
                </a:lnTo>
                <a:lnTo>
                  <a:pt x="5120336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9843411" y="493692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6831361" y="5296556"/>
            <a:ext cx="3117483" cy="0"/>
          </a:xfrm>
          <a:custGeom>
            <a:avLst/>
            <a:gdLst/>
            <a:ahLst/>
            <a:cxnLst/>
            <a:rect l="l" t="t" r="r" b="b"/>
            <a:pathLst>
              <a:path w="5140959">
                <a:moveTo>
                  <a:pt x="5140606" y="0"/>
                </a:moveTo>
                <a:lnTo>
                  <a:pt x="20941" y="0"/>
                </a:lnTo>
                <a:lnTo>
                  <a:pt x="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6737387" y="5243220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175910" y="0"/>
                </a:moveTo>
                <a:lnTo>
                  <a:pt x="0" y="87955"/>
                </a:lnTo>
                <a:lnTo>
                  <a:pt x="175910" y="175910"/>
                </a:lnTo>
                <a:lnTo>
                  <a:pt x="17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21332" y="272096"/>
            <a:ext cx="8625446" cy="4751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115" dirty="0"/>
              <a:t>Definition: </a:t>
            </a:r>
            <a:r>
              <a:rPr spc="-24" dirty="0"/>
              <a:t>ORAM </a:t>
            </a:r>
            <a:r>
              <a:rPr spc="69" dirty="0"/>
              <a:t>= </a:t>
            </a:r>
            <a:r>
              <a:rPr spc="-139" dirty="0"/>
              <a:t>Oblivious</a:t>
            </a:r>
            <a:r>
              <a:rPr spc="-628" dirty="0"/>
              <a:t> </a:t>
            </a:r>
            <a:r>
              <a:rPr lang="en-US" spc="-628" dirty="0" smtClean="0"/>
              <a:t>   </a:t>
            </a:r>
            <a:r>
              <a:rPr spc="-136" dirty="0" smtClean="0"/>
              <a:t>Array</a:t>
            </a:r>
            <a:endParaRPr spc="-136" dirty="0"/>
          </a:p>
        </p:txBody>
      </p:sp>
      <p:sp>
        <p:nvSpPr>
          <p:cNvPr id="37" name="object 37"/>
          <p:cNvSpPr txBox="1"/>
          <p:nvPr/>
        </p:nvSpPr>
        <p:spPr>
          <a:xfrm>
            <a:off x="388091" y="1154179"/>
            <a:ext cx="3645021" cy="2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267" indent="-155566">
              <a:buClr>
                <a:srgbClr val="666666"/>
              </a:buClr>
              <a:buSzPct val="123214"/>
              <a:buFont typeface="Arial"/>
              <a:buChar char="•"/>
              <a:tabLst>
                <a:tab pos="163267" algn="l"/>
              </a:tabLst>
            </a:pPr>
            <a:r>
              <a:rPr sz="1698" spc="9" dirty="0">
                <a:latin typeface="Arial"/>
                <a:cs typeface="Arial"/>
              </a:rPr>
              <a:t>An </a:t>
            </a:r>
            <a:r>
              <a:rPr sz="1698" spc="12" dirty="0">
                <a:latin typeface="Arial"/>
                <a:cs typeface="Arial"/>
              </a:rPr>
              <a:t>ORAM </a:t>
            </a:r>
            <a:r>
              <a:rPr sz="1698" spc="6" dirty="0">
                <a:latin typeface="Arial"/>
                <a:cs typeface="Arial"/>
              </a:rPr>
              <a:t>implements </a:t>
            </a:r>
            <a:r>
              <a:rPr sz="1698" spc="9" dirty="0">
                <a:latin typeface="Arial"/>
                <a:cs typeface="Arial"/>
              </a:rPr>
              <a:t>an </a:t>
            </a:r>
            <a:r>
              <a:rPr sz="1698" spc="6" dirty="0">
                <a:latin typeface="Arial"/>
                <a:cs typeface="Arial"/>
              </a:rPr>
              <a:t>array of</a:t>
            </a:r>
            <a:r>
              <a:rPr sz="1698" spc="-45" dirty="0">
                <a:latin typeface="Arial"/>
                <a:cs typeface="Arial"/>
              </a:rPr>
              <a:t> </a:t>
            </a:r>
            <a:r>
              <a:rPr sz="1698" spc="12" dirty="0">
                <a:latin typeface="Arial"/>
                <a:cs typeface="Arial"/>
              </a:rPr>
              <a:t>N</a:t>
            </a:r>
            <a:endParaRPr sz="1698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8091" y="1414511"/>
            <a:ext cx="4105558" cy="528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882"/>
            <a:r>
              <a:rPr sz="1698" spc="9" dirty="0">
                <a:latin typeface="Arial"/>
                <a:cs typeface="Arial"/>
              </a:rPr>
              <a:t>words </a:t>
            </a:r>
            <a:r>
              <a:rPr sz="1698" spc="6" dirty="0">
                <a:latin typeface="Arial"/>
                <a:cs typeface="Arial"/>
              </a:rPr>
              <a:t>of log(</a:t>
            </a:r>
            <a:r>
              <a:rPr sz="1698" i="1" spc="6" dirty="0">
                <a:latin typeface="Arial"/>
                <a:cs typeface="Arial"/>
              </a:rPr>
              <a:t>N</a:t>
            </a:r>
            <a:r>
              <a:rPr sz="1698" spc="6" dirty="0">
                <a:latin typeface="Arial"/>
                <a:cs typeface="Arial"/>
              </a:rPr>
              <a:t>)</a:t>
            </a:r>
            <a:r>
              <a:rPr sz="1698" spc="-58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bits</a:t>
            </a:r>
            <a:endParaRPr sz="1698" dirty="0">
              <a:latin typeface="Arial"/>
              <a:cs typeface="Arial"/>
            </a:endParaRPr>
          </a:p>
          <a:p>
            <a:pPr marL="232964" indent="-155566">
              <a:spcBef>
                <a:spcPts val="12"/>
              </a:spcBef>
              <a:buClr>
                <a:srgbClr val="666666"/>
              </a:buClr>
              <a:buSzPct val="123214"/>
              <a:buFont typeface="Arial"/>
              <a:buChar char="•"/>
              <a:tabLst>
                <a:tab pos="233349" algn="l"/>
              </a:tabLst>
            </a:pPr>
            <a:r>
              <a:rPr sz="1698" spc="6" dirty="0">
                <a:latin typeface="Arial"/>
                <a:cs typeface="Arial"/>
              </a:rPr>
              <a:t>Operations </a:t>
            </a:r>
            <a:r>
              <a:rPr sz="1698" spc="9" dirty="0">
                <a:latin typeface="Arial"/>
                <a:cs typeface="Arial"/>
              </a:rPr>
              <a:t>on </a:t>
            </a:r>
            <a:r>
              <a:rPr sz="1698" spc="6" dirty="0">
                <a:latin typeface="Arial"/>
                <a:cs typeface="Arial"/>
              </a:rPr>
              <a:t>array:</a:t>
            </a:r>
            <a:r>
              <a:rPr sz="1698" spc="-21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operations</a:t>
            </a:r>
            <a:endParaRPr sz="1698" dirty="0">
              <a:latin typeface="Arial"/>
              <a:cs typeface="Arial"/>
            </a:endParaRPr>
          </a:p>
          <a:p>
            <a:pPr marL="232964" indent="-155566">
              <a:spcBef>
                <a:spcPts val="12"/>
              </a:spcBef>
              <a:buClr>
                <a:srgbClr val="666666"/>
              </a:buClr>
              <a:buSzPct val="123214"/>
              <a:buFont typeface="Arial"/>
              <a:buChar char="•"/>
              <a:tabLst>
                <a:tab pos="233349" algn="l"/>
              </a:tabLst>
            </a:pPr>
            <a:r>
              <a:rPr sz="1698" spc="6" dirty="0">
                <a:latin typeface="Arial"/>
                <a:cs typeface="Arial"/>
              </a:rPr>
              <a:t>Operations </a:t>
            </a:r>
            <a:r>
              <a:rPr sz="1698" spc="9" dirty="0">
                <a:latin typeface="Arial"/>
                <a:cs typeface="Arial"/>
              </a:rPr>
              <a:t>on </a:t>
            </a:r>
            <a:r>
              <a:rPr sz="1698" spc="6" dirty="0">
                <a:latin typeface="Arial"/>
                <a:cs typeface="Arial"/>
              </a:rPr>
              <a:t>server </a:t>
            </a:r>
            <a:r>
              <a:rPr sz="1698" spc="9" dirty="0">
                <a:latin typeface="Arial"/>
                <a:cs typeface="Arial"/>
              </a:rPr>
              <a:t>memory:</a:t>
            </a:r>
            <a:r>
              <a:rPr sz="1698" spc="-21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probes</a:t>
            </a:r>
            <a:endParaRPr sz="1698" dirty="0">
              <a:latin typeface="Arial"/>
              <a:cs typeface="Arial"/>
            </a:endParaRPr>
          </a:p>
          <a:p>
            <a:pPr>
              <a:spcBef>
                <a:spcPts val="3"/>
              </a:spcBef>
              <a:buClr>
                <a:srgbClr val="666666"/>
              </a:buClr>
              <a:buFont typeface="Arial"/>
              <a:buChar char="•"/>
            </a:pPr>
            <a:endParaRPr sz="1789" dirty="0">
              <a:latin typeface="Times New Roman"/>
              <a:cs typeface="Times New Roman"/>
            </a:endParaRPr>
          </a:p>
          <a:p>
            <a:pPr marL="7701">
              <a:lnSpc>
                <a:spcPts val="1846"/>
              </a:lnSpc>
            </a:pPr>
            <a:r>
              <a:rPr sz="3138" b="1" spc="9" baseline="-3220" dirty="0">
                <a:solidFill>
                  <a:srgbClr val="666666"/>
                </a:solidFill>
                <a:latin typeface="Arial"/>
                <a:cs typeface="Arial"/>
              </a:rPr>
              <a:t>• </a:t>
            </a:r>
            <a:r>
              <a:rPr sz="1698" b="1" spc="9" dirty="0">
                <a:latin typeface="Arial"/>
                <a:cs typeface="Arial"/>
              </a:rPr>
              <a:t>o </a:t>
            </a:r>
            <a:r>
              <a:rPr sz="1698" spc="9" dirty="0">
                <a:latin typeface="Arial"/>
                <a:cs typeface="Arial"/>
              </a:rPr>
              <a:t>= </a:t>
            </a:r>
            <a:r>
              <a:rPr sz="1698" spc="6" dirty="0">
                <a:latin typeface="Arial"/>
                <a:cs typeface="Arial"/>
              </a:rPr>
              <a:t>o</a:t>
            </a:r>
            <a:r>
              <a:rPr sz="1683" spc="9" baseline="-6006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, o</a:t>
            </a:r>
            <a:r>
              <a:rPr sz="1683" spc="9" baseline="-6006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, </a:t>
            </a:r>
            <a:r>
              <a:rPr sz="1698" spc="9" dirty="0">
                <a:latin typeface="Arial"/>
                <a:cs typeface="Arial"/>
              </a:rPr>
              <a:t>…,</a:t>
            </a:r>
            <a:r>
              <a:rPr sz="1698" spc="-154" dirty="0">
                <a:latin typeface="Arial"/>
                <a:cs typeface="Arial"/>
              </a:rPr>
              <a:t> </a:t>
            </a:r>
            <a:r>
              <a:rPr sz="1698" spc="9" dirty="0">
                <a:latin typeface="Arial"/>
                <a:cs typeface="Arial"/>
              </a:rPr>
              <a:t>o</a:t>
            </a:r>
            <a:r>
              <a:rPr sz="1683" spc="13" baseline="-6006" dirty="0">
                <a:latin typeface="Arial"/>
                <a:cs typeface="Arial"/>
              </a:rPr>
              <a:t>n</a:t>
            </a:r>
            <a:endParaRPr sz="1683" baseline="-6006" dirty="0">
              <a:latin typeface="Arial"/>
              <a:cs typeface="Arial"/>
            </a:endParaRPr>
          </a:p>
          <a:p>
            <a:pPr marL="302660" lvl="1" indent="-155566">
              <a:lnSpc>
                <a:spcPts val="2319"/>
              </a:lnSpc>
              <a:buClr>
                <a:srgbClr val="666666"/>
              </a:buClr>
              <a:buSzPct val="123214"/>
              <a:buFont typeface="Arial"/>
              <a:buChar char="•"/>
              <a:tabLst>
                <a:tab pos="303045" algn="l"/>
              </a:tabLst>
            </a:pPr>
            <a:r>
              <a:rPr sz="1698" spc="6" dirty="0">
                <a:latin typeface="Arial"/>
                <a:cs typeface="Arial"/>
              </a:rPr>
              <a:t>o</a:t>
            </a:r>
            <a:r>
              <a:rPr sz="1683" spc="9" baseline="-6006" dirty="0">
                <a:latin typeface="Arial"/>
                <a:cs typeface="Arial"/>
              </a:rPr>
              <a:t>i </a:t>
            </a:r>
            <a:r>
              <a:rPr sz="2092" spc="-318" dirty="0">
                <a:latin typeface="Lucida Sans Unicode"/>
                <a:cs typeface="Lucida Sans Unicode"/>
              </a:rPr>
              <a:t>∊ </a:t>
            </a:r>
            <a:r>
              <a:rPr sz="1698" spc="3" dirty="0">
                <a:latin typeface="Arial"/>
                <a:cs typeface="Arial"/>
              </a:rPr>
              <a:t>{ </a:t>
            </a:r>
            <a:r>
              <a:rPr sz="1698" spc="6" dirty="0">
                <a:latin typeface="Arial"/>
                <a:cs typeface="Arial"/>
              </a:rPr>
              <a:t>(read, p), (write, p, v)</a:t>
            </a:r>
            <a:r>
              <a:rPr sz="1698" spc="243" dirty="0">
                <a:latin typeface="Arial"/>
                <a:cs typeface="Arial"/>
              </a:rPr>
              <a:t> </a:t>
            </a:r>
            <a:r>
              <a:rPr sz="1698" spc="3" dirty="0">
                <a:latin typeface="Arial"/>
                <a:cs typeface="Arial"/>
              </a:rPr>
              <a:t>}</a:t>
            </a:r>
            <a:endParaRPr sz="1698" dirty="0">
              <a:latin typeface="Arial"/>
              <a:cs typeface="Arial"/>
            </a:endParaRPr>
          </a:p>
          <a:p>
            <a:pPr marL="163267" indent="-155566">
              <a:spcBef>
                <a:spcPts val="240"/>
              </a:spcBef>
              <a:buClr>
                <a:srgbClr val="666666"/>
              </a:buClr>
              <a:buSzPct val="123214"/>
              <a:buFont typeface="Arial"/>
              <a:buChar char="•"/>
              <a:tabLst>
                <a:tab pos="163267" algn="l"/>
              </a:tabLst>
            </a:pPr>
            <a:r>
              <a:rPr sz="1698" spc="6" dirty="0">
                <a:latin typeface="Arial"/>
                <a:cs typeface="Arial"/>
              </a:rPr>
              <a:t>A(o</a:t>
            </a:r>
            <a:r>
              <a:rPr sz="1683" spc="9" baseline="-6006" dirty="0">
                <a:latin typeface="Arial"/>
                <a:cs typeface="Arial"/>
              </a:rPr>
              <a:t>i</a:t>
            </a:r>
            <a:r>
              <a:rPr sz="1698" spc="6" dirty="0">
                <a:latin typeface="Arial"/>
                <a:cs typeface="Arial"/>
              </a:rPr>
              <a:t>) </a:t>
            </a:r>
            <a:r>
              <a:rPr sz="1698" spc="9" dirty="0">
                <a:latin typeface="Arial"/>
                <a:cs typeface="Arial"/>
              </a:rPr>
              <a:t>= </a:t>
            </a:r>
            <a:r>
              <a:rPr sz="1698" spc="3" dirty="0">
                <a:latin typeface="Arial"/>
                <a:cs typeface="Arial"/>
              </a:rPr>
              <a:t>list </a:t>
            </a:r>
            <a:r>
              <a:rPr sz="1698" spc="6" dirty="0">
                <a:latin typeface="Arial"/>
                <a:cs typeface="Arial"/>
              </a:rPr>
              <a:t>of server positions</a:t>
            </a:r>
            <a:r>
              <a:rPr sz="1698" spc="-18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probed</a:t>
            </a:r>
            <a:endParaRPr sz="1698" dirty="0">
              <a:latin typeface="Arial"/>
              <a:cs typeface="Arial"/>
            </a:endParaRPr>
          </a:p>
          <a:p>
            <a:pPr marL="7701">
              <a:spcBef>
                <a:spcPts val="12"/>
              </a:spcBef>
            </a:pPr>
            <a:r>
              <a:rPr sz="3138" b="1" spc="9" baseline="-3220" dirty="0">
                <a:solidFill>
                  <a:srgbClr val="666666"/>
                </a:solidFill>
                <a:latin typeface="Arial"/>
                <a:cs typeface="Arial"/>
              </a:rPr>
              <a:t>• </a:t>
            </a:r>
            <a:r>
              <a:rPr sz="1698" spc="6" dirty="0">
                <a:latin typeface="Arial"/>
                <a:cs typeface="Arial"/>
              </a:rPr>
              <a:t>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98" spc="6" dirty="0">
                <a:latin typeface="Arial"/>
                <a:cs typeface="Arial"/>
              </a:rPr>
              <a:t>) </a:t>
            </a:r>
            <a:r>
              <a:rPr sz="1698" spc="9" dirty="0">
                <a:latin typeface="Arial"/>
                <a:cs typeface="Arial"/>
              </a:rPr>
              <a:t>= </a:t>
            </a:r>
            <a:r>
              <a:rPr sz="1698" spc="6" dirty="0">
                <a:latin typeface="Arial"/>
                <a:cs typeface="Arial"/>
              </a:rPr>
              <a:t>(A(o</a:t>
            </a:r>
            <a:r>
              <a:rPr sz="1683" spc="9" baseline="-6006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), A(o</a:t>
            </a:r>
            <a:r>
              <a:rPr sz="1683" spc="9" baseline="-6006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), </a:t>
            </a:r>
            <a:r>
              <a:rPr sz="1698" spc="9" dirty="0">
                <a:latin typeface="Arial"/>
                <a:cs typeface="Arial"/>
              </a:rPr>
              <a:t>…,</a:t>
            </a:r>
            <a:r>
              <a:rPr sz="1698" spc="-315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A(o</a:t>
            </a:r>
            <a:r>
              <a:rPr sz="1683" spc="9" baseline="-6006" dirty="0">
                <a:latin typeface="Arial"/>
                <a:cs typeface="Arial"/>
              </a:rPr>
              <a:t>n</a:t>
            </a:r>
            <a:r>
              <a:rPr sz="1698" spc="6" dirty="0">
                <a:latin typeface="Arial"/>
                <a:cs typeface="Arial"/>
              </a:rPr>
              <a:t>))</a:t>
            </a:r>
            <a:endParaRPr sz="1698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1789" dirty="0">
              <a:latin typeface="Times New Roman"/>
              <a:cs typeface="Times New Roman"/>
            </a:endParaRPr>
          </a:p>
          <a:p>
            <a:pPr marL="7701"/>
            <a:r>
              <a:rPr sz="3138" b="1" spc="9" baseline="-3220" dirty="0">
                <a:solidFill>
                  <a:srgbClr val="666666"/>
                </a:solidFill>
                <a:latin typeface="Arial"/>
                <a:cs typeface="Arial"/>
              </a:rPr>
              <a:t>• </a:t>
            </a:r>
            <a:r>
              <a:rPr sz="1698" b="1" spc="6" dirty="0">
                <a:latin typeface="Arial"/>
                <a:cs typeface="Arial"/>
              </a:rPr>
              <a:t>Oblivious</a:t>
            </a:r>
            <a:r>
              <a:rPr sz="1698" spc="6" dirty="0">
                <a:latin typeface="Arial"/>
                <a:cs typeface="Arial"/>
              </a:rPr>
              <a:t>: |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|=|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| </a:t>
            </a:r>
            <a:r>
              <a:rPr sz="1698" spc="-24" dirty="0">
                <a:latin typeface="Lucida Sans Unicode"/>
                <a:cs typeface="Lucida Sans Unicode"/>
              </a:rPr>
              <a:t>⇒ </a:t>
            </a:r>
            <a:r>
              <a:rPr sz="1698" spc="6" dirty="0">
                <a:latin typeface="Arial"/>
                <a:cs typeface="Arial"/>
              </a:rPr>
              <a:t>∆(A(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1</a:t>
            </a:r>
            <a:r>
              <a:rPr sz="1698" spc="6" dirty="0">
                <a:latin typeface="Arial"/>
                <a:cs typeface="Arial"/>
              </a:rPr>
              <a:t>),A(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83" b="1" spc="9" baseline="21021" dirty="0">
                <a:latin typeface="Arial"/>
                <a:cs typeface="Arial"/>
              </a:rPr>
              <a:t>2</a:t>
            </a:r>
            <a:r>
              <a:rPr sz="1698" spc="6" dirty="0">
                <a:latin typeface="Arial"/>
                <a:cs typeface="Arial"/>
              </a:rPr>
              <a:t>)) </a:t>
            </a:r>
            <a:r>
              <a:rPr sz="1698" spc="9" dirty="0">
                <a:latin typeface="Arial"/>
                <a:cs typeface="Arial"/>
              </a:rPr>
              <a:t>≤</a:t>
            </a:r>
            <a:r>
              <a:rPr sz="1698" spc="-139" dirty="0">
                <a:latin typeface="Arial"/>
                <a:cs typeface="Arial"/>
              </a:rPr>
              <a:t> </a:t>
            </a:r>
            <a:r>
              <a:rPr sz="1698" spc="194" dirty="0">
                <a:latin typeface="Arial"/>
                <a:cs typeface="Arial"/>
              </a:rPr>
              <a:t>ε</a:t>
            </a:r>
            <a:endParaRPr sz="1698" dirty="0">
              <a:latin typeface="Arial"/>
              <a:cs typeface="Arial"/>
            </a:endParaRPr>
          </a:p>
          <a:p>
            <a:pPr marL="232964" lvl="1" indent="-155566">
              <a:spcBef>
                <a:spcPts val="870"/>
              </a:spcBef>
              <a:buClr>
                <a:srgbClr val="666666"/>
              </a:buClr>
              <a:buSzPct val="123214"/>
              <a:buChar char="•"/>
              <a:tabLst>
                <a:tab pos="233349" algn="l"/>
              </a:tabLst>
            </a:pPr>
            <a:r>
              <a:rPr sz="1698" b="1" spc="6" dirty="0">
                <a:latin typeface="Arial"/>
                <a:cs typeface="Arial"/>
              </a:rPr>
              <a:t>Perfect</a:t>
            </a:r>
            <a:r>
              <a:rPr sz="1698" spc="6" dirty="0">
                <a:latin typeface="Arial"/>
                <a:cs typeface="Arial"/>
              </a:rPr>
              <a:t>:</a:t>
            </a:r>
            <a:r>
              <a:rPr sz="1698" spc="-42" dirty="0">
                <a:latin typeface="Arial"/>
                <a:cs typeface="Arial"/>
              </a:rPr>
              <a:t> </a:t>
            </a:r>
            <a:r>
              <a:rPr sz="1698" spc="69" dirty="0">
                <a:latin typeface="Arial"/>
                <a:cs typeface="Arial"/>
              </a:rPr>
              <a:t>ε=0</a:t>
            </a:r>
            <a:endParaRPr sz="1698" dirty="0">
              <a:latin typeface="Arial"/>
              <a:cs typeface="Arial"/>
            </a:endParaRPr>
          </a:p>
          <a:p>
            <a:pPr marL="232964" lvl="1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233349" algn="l"/>
              </a:tabLst>
            </a:pPr>
            <a:r>
              <a:rPr sz="1698" b="1" spc="6" dirty="0">
                <a:latin typeface="Arial"/>
                <a:cs typeface="Arial"/>
              </a:rPr>
              <a:t>Statistical</a:t>
            </a:r>
            <a:r>
              <a:rPr sz="1698" spc="6" dirty="0">
                <a:latin typeface="Arial"/>
                <a:cs typeface="Arial"/>
              </a:rPr>
              <a:t>:</a:t>
            </a:r>
            <a:r>
              <a:rPr sz="1698" spc="-39" dirty="0">
                <a:latin typeface="Arial"/>
                <a:cs typeface="Arial"/>
              </a:rPr>
              <a:t> </a:t>
            </a:r>
            <a:r>
              <a:rPr sz="1698" spc="33" dirty="0">
                <a:latin typeface="Arial"/>
                <a:cs typeface="Arial"/>
              </a:rPr>
              <a:t>ε=negl</a:t>
            </a:r>
            <a:r>
              <a:rPr sz="1698" spc="33" dirty="0">
                <a:latin typeface="Arial"/>
                <a:cs typeface="Arial"/>
              </a:rPr>
              <a:t>.</a:t>
            </a:r>
            <a:endParaRPr sz="1698" dirty="0">
              <a:latin typeface="Arial"/>
              <a:cs typeface="Arial"/>
            </a:endParaRPr>
          </a:p>
          <a:p>
            <a:pPr marL="232964" lvl="1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233349" algn="l"/>
              </a:tabLst>
            </a:pPr>
            <a:r>
              <a:rPr sz="1698" b="1" spc="6" dirty="0">
                <a:latin typeface="Arial"/>
                <a:cs typeface="Arial"/>
              </a:rPr>
              <a:t>Computational</a:t>
            </a:r>
            <a:r>
              <a:rPr sz="1698" spc="6" dirty="0">
                <a:latin typeface="Arial"/>
                <a:cs typeface="Arial"/>
              </a:rPr>
              <a:t>:</a:t>
            </a:r>
            <a:r>
              <a:rPr sz="1698" spc="-24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|∆|=poly</a:t>
            </a:r>
            <a:endParaRPr sz="1698" dirty="0">
              <a:latin typeface="Arial"/>
              <a:cs typeface="Arial"/>
            </a:endParaRPr>
          </a:p>
          <a:p>
            <a:pPr lvl="1">
              <a:spcBef>
                <a:spcPts val="3"/>
              </a:spcBef>
              <a:buClr>
                <a:srgbClr val="666666"/>
              </a:buClr>
              <a:buFont typeface="Arial"/>
              <a:buChar char="•"/>
            </a:pPr>
            <a:endParaRPr sz="1789" dirty="0">
              <a:latin typeface="Times New Roman"/>
              <a:cs typeface="Times New Roman"/>
            </a:endParaRPr>
          </a:p>
          <a:p>
            <a:pPr marL="163267" indent="-155566"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6" dirty="0">
                <a:latin typeface="Arial"/>
                <a:cs typeface="Arial"/>
              </a:rPr>
              <a:t>Online</a:t>
            </a:r>
            <a:r>
              <a:rPr sz="1698" spc="6" dirty="0">
                <a:latin typeface="Arial"/>
                <a:cs typeface="Arial"/>
              </a:rPr>
              <a:t>: Simulate </a:t>
            </a:r>
            <a:r>
              <a:rPr sz="1698" spc="9" dirty="0">
                <a:latin typeface="Arial"/>
                <a:cs typeface="Arial"/>
              </a:rPr>
              <a:t>one </a:t>
            </a:r>
            <a:r>
              <a:rPr sz="1698" spc="6" dirty="0">
                <a:latin typeface="Arial"/>
                <a:cs typeface="Arial"/>
              </a:rPr>
              <a:t>operation at </a:t>
            </a:r>
            <a:r>
              <a:rPr sz="1698" spc="9" dirty="0">
                <a:latin typeface="Arial"/>
                <a:cs typeface="Arial"/>
              </a:rPr>
              <a:t>a</a:t>
            </a:r>
            <a:r>
              <a:rPr sz="1698" spc="-18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time</a:t>
            </a:r>
            <a:endParaRPr sz="1698" dirty="0">
              <a:latin typeface="Arial"/>
              <a:cs typeface="Arial"/>
            </a:endParaRPr>
          </a:p>
          <a:p>
            <a:pPr marL="163267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6" dirty="0">
                <a:latin typeface="Arial"/>
                <a:cs typeface="Arial"/>
              </a:rPr>
              <a:t>Offline</a:t>
            </a:r>
            <a:r>
              <a:rPr sz="1698" spc="6" dirty="0">
                <a:latin typeface="Arial"/>
                <a:cs typeface="Arial"/>
              </a:rPr>
              <a:t>: Gets </a:t>
            </a:r>
            <a:r>
              <a:rPr sz="1698" b="1" spc="9" dirty="0">
                <a:latin typeface="Arial"/>
                <a:cs typeface="Arial"/>
              </a:rPr>
              <a:t>o </a:t>
            </a:r>
            <a:r>
              <a:rPr sz="1698" spc="9" dirty="0">
                <a:latin typeface="Arial"/>
                <a:cs typeface="Arial"/>
              </a:rPr>
              <a:t>up </a:t>
            </a:r>
            <a:r>
              <a:rPr sz="1698" spc="6" dirty="0">
                <a:latin typeface="Arial"/>
                <a:cs typeface="Arial"/>
              </a:rPr>
              <a:t>front </a:t>
            </a:r>
            <a:r>
              <a:rPr sz="1698" spc="9" dirty="0">
                <a:latin typeface="Arial"/>
                <a:cs typeface="Arial"/>
              </a:rPr>
              <a:t>and can</a:t>
            </a:r>
            <a:r>
              <a:rPr sz="1698" spc="-52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plan</a:t>
            </a:r>
            <a:endParaRPr sz="1698" dirty="0">
              <a:latin typeface="Arial"/>
              <a:cs typeface="Arial"/>
            </a:endParaRPr>
          </a:p>
          <a:p>
            <a:pPr>
              <a:spcBef>
                <a:spcPts val="3"/>
              </a:spcBef>
              <a:buClr>
                <a:srgbClr val="666666"/>
              </a:buClr>
              <a:buFont typeface="Arial"/>
              <a:buChar char="•"/>
            </a:pPr>
            <a:endParaRPr sz="1789" dirty="0">
              <a:latin typeface="Times New Roman"/>
              <a:cs typeface="Times New Roman"/>
            </a:endParaRPr>
          </a:p>
          <a:p>
            <a:pPr marL="163267" indent="-155566"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6" dirty="0">
                <a:latin typeface="Arial"/>
                <a:cs typeface="Arial"/>
              </a:rPr>
              <a:t>Amortised</a:t>
            </a:r>
            <a:r>
              <a:rPr sz="1698" b="1" spc="6" dirty="0">
                <a:latin typeface="Arial"/>
                <a:cs typeface="Arial"/>
              </a:rPr>
              <a:t> overhead</a:t>
            </a:r>
            <a:r>
              <a:rPr sz="1698" spc="6" dirty="0">
                <a:latin typeface="Arial"/>
                <a:cs typeface="Arial"/>
              </a:rPr>
              <a:t>: lim</a:t>
            </a:r>
            <a:r>
              <a:rPr sz="1683" spc="9" baseline="-6006" dirty="0">
                <a:latin typeface="Arial"/>
                <a:cs typeface="Arial"/>
              </a:rPr>
              <a:t>n</a:t>
            </a:r>
            <a:r>
              <a:rPr sz="1683" spc="-27" baseline="-6006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|A(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98" spc="6" dirty="0">
                <a:latin typeface="Arial"/>
                <a:cs typeface="Arial"/>
              </a:rPr>
              <a:t>)|/|</a:t>
            </a:r>
            <a:r>
              <a:rPr sz="1698" b="1" spc="6" dirty="0">
                <a:latin typeface="Arial"/>
                <a:cs typeface="Arial"/>
              </a:rPr>
              <a:t>o</a:t>
            </a:r>
            <a:r>
              <a:rPr sz="1698" spc="6" dirty="0">
                <a:latin typeface="Arial"/>
                <a:cs typeface="Arial"/>
              </a:rPr>
              <a:t>|</a:t>
            </a:r>
            <a:endParaRPr sz="1698" dirty="0">
              <a:latin typeface="Arial"/>
              <a:cs typeface="Arial"/>
            </a:endParaRPr>
          </a:p>
          <a:p>
            <a:pPr marL="163267" indent="-155566">
              <a:spcBef>
                <a:spcPts val="12"/>
              </a:spcBef>
              <a:buClr>
                <a:srgbClr val="666666"/>
              </a:buClr>
              <a:buSzPct val="123214"/>
              <a:buChar char="•"/>
              <a:tabLst>
                <a:tab pos="163267" algn="l"/>
              </a:tabLst>
            </a:pPr>
            <a:r>
              <a:rPr sz="1698" b="1" spc="3" dirty="0">
                <a:latin typeface="Arial"/>
                <a:cs typeface="Arial"/>
              </a:rPr>
              <a:t>Worst-case </a:t>
            </a:r>
            <a:r>
              <a:rPr sz="1698" b="1" spc="6" dirty="0">
                <a:latin typeface="Arial"/>
                <a:cs typeface="Arial"/>
              </a:rPr>
              <a:t>overhead</a:t>
            </a:r>
            <a:r>
              <a:rPr sz="1698" spc="6" dirty="0">
                <a:latin typeface="Arial"/>
                <a:cs typeface="Arial"/>
              </a:rPr>
              <a:t>: </a:t>
            </a:r>
            <a:r>
              <a:rPr sz="1698" spc="9" dirty="0">
                <a:latin typeface="Arial"/>
                <a:cs typeface="Arial"/>
              </a:rPr>
              <a:t>max</a:t>
            </a:r>
            <a:r>
              <a:rPr sz="1683" spc="13" baseline="-6006" dirty="0">
                <a:latin typeface="Arial"/>
                <a:cs typeface="Arial"/>
              </a:rPr>
              <a:t>i</a:t>
            </a:r>
            <a:r>
              <a:rPr sz="1683" spc="218" baseline="-6006" dirty="0">
                <a:latin typeface="Arial"/>
                <a:cs typeface="Arial"/>
              </a:rPr>
              <a:t> </a:t>
            </a:r>
            <a:r>
              <a:rPr sz="1698" spc="6" dirty="0">
                <a:latin typeface="Arial"/>
                <a:cs typeface="Arial"/>
              </a:rPr>
              <a:t>|A(o</a:t>
            </a:r>
            <a:r>
              <a:rPr sz="1683" spc="9" baseline="-6006" dirty="0">
                <a:latin typeface="Arial"/>
                <a:cs typeface="Arial"/>
              </a:rPr>
              <a:t>i</a:t>
            </a:r>
            <a:r>
              <a:rPr sz="1698" spc="6" dirty="0">
                <a:latin typeface="Arial"/>
                <a:cs typeface="Arial"/>
              </a:rPr>
              <a:t>)|</a:t>
            </a:r>
            <a:endParaRPr sz="1698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14609" y="5606202"/>
            <a:ext cx="668087" cy="38435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7736" rIns="0" bIns="0" rtlCol="0">
            <a:spAutoFit/>
          </a:bodyPr>
          <a:lstStyle/>
          <a:p>
            <a:pPr marL="69697" marR="65075" indent="77398">
              <a:lnSpc>
                <a:spcPct val="103099"/>
              </a:lnSpc>
              <a:spcBef>
                <a:spcPts val="297"/>
              </a:spcBef>
            </a:pPr>
            <a:r>
              <a:rPr sz="1092" spc="21" dirty="0">
                <a:solidFill>
                  <a:srgbClr val="FFFFFF"/>
                </a:solidFill>
                <a:latin typeface="Arial"/>
                <a:cs typeface="Arial"/>
              </a:rPr>
              <a:t>Client  </a:t>
            </a:r>
            <a:r>
              <a:rPr sz="1092" spc="33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1092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70574" y="5800573"/>
            <a:ext cx="1750504" cy="248093"/>
          </a:xfrm>
          <a:prstGeom prst="rect">
            <a:avLst/>
          </a:prstGeom>
          <a:solidFill>
            <a:srgbClr val="D5D5D5"/>
          </a:solidFill>
        </p:spPr>
        <p:txBody>
          <a:bodyPr vert="horz" wrap="square" lIns="0" tIns="19253" rIns="0" bIns="0" rtlCol="0">
            <a:spAutoFit/>
          </a:bodyPr>
          <a:lstStyle/>
          <a:p>
            <a:pPr marL="28495">
              <a:spcBef>
                <a:spcPts val="152"/>
              </a:spcBef>
            </a:pPr>
            <a:r>
              <a:rPr sz="1486" spc="18" dirty="0">
                <a:solidFill>
                  <a:srgbClr val="B51700"/>
                </a:solidFill>
                <a:latin typeface="Arial"/>
                <a:cs typeface="Arial"/>
              </a:rPr>
              <a:t>Constant </a:t>
            </a:r>
            <a:r>
              <a:rPr sz="1486" spc="-9" dirty="0">
                <a:solidFill>
                  <a:srgbClr val="B51700"/>
                </a:solidFill>
                <a:latin typeface="Arial"/>
                <a:cs typeface="Arial"/>
              </a:rPr>
              <a:t>size</a:t>
            </a:r>
            <a:r>
              <a:rPr sz="1486" spc="-45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1486" spc="27" dirty="0">
                <a:solidFill>
                  <a:srgbClr val="B51700"/>
                </a:solidFill>
                <a:latin typeface="Arial"/>
                <a:cs typeface="Arial"/>
              </a:rPr>
              <a:t>today</a:t>
            </a:r>
            <a:endParaRPr sz="1486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221582" y="3286131"/>
            <a:ext cx="620270" cy="756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4795470" y="3271420"/>
            <a:ext cx="537935" cy="314598"/>
          </a:xfrm>
          <a:custGeom>
            <a:avLst/>
            <a:gdLst/>
            <a:ahLst/>
            <a:cxnLst/>
            <a:rect l="l" t="t" r="r" b="b"/>
            <a:pathLst>
              <a:path w="887095" h="518795">
                <a:moveTo>
                  <a:pt x="340958" y="0"/>
                </a:moveTo>
                <a:lnTo>
                  <a:pt x="294679" y="2370"/>
                </a:lnTo>
                <a:lnTo>
                  <a:pt x="250296" y="9273"/>
                </a:lnTo>
                <a:lnTo>
                  <a:pt x="208215" y="20401"/>
                </a:lnTo>
                <a:lnTo>
                  <a:pt x="168842" y="35443"/>
                </a:lnTo>
                <a:lnTo>
                  <a:pt x="132582" y="54088"/>
                </a:lnTo>
                <a:lnTo>
                  <a:pt x="99841" y="76027"/>
                </a:lnTo>
                <a:lnTo>
                  <a:pt x="46536" y="128548"/>
                </a:lnTo>
                <a:lnTo>
                  <a:pt x="12175" y="190526"/>
                </a:lnTo>
                <a:lnTo>
                  <a:pt x="0" y="259482"/>
                </a:lnTo>
                <a:lnTo>
                  <a:pt x="3111" y="294670"/>
                </a:lnTo>
                <a:lnTo>
                  <a:pt x="26785" y="360402"/>
                </a:lnTo>
                <a:lnTo>
                  <a:pt x="71024" y="417889"/>
                </a:lnTo>
                <a:lnTo>
                  <a:pt x="132582" y="464671"/>
                </a:lnTo>
                <a:lnTo>
                  <a:pt x="168842" y="483278"/>
                </a:lnTo>
                <a:lnTo>
                  <a:pt x="208215" y="498286"/>
                </a:lnTo>
                <a:lnTo>
                  <a:pt x="250296" y="509386"/>
                </a:lnTo>
                <a:lnTo>
                  <a:pt x="294679" y="516272"/>
                </a:lnTo>
                <a:lnTo>
                  <a:pt x="340958" y="518636"/>
                </a:lnTo>
                <a:lnTo>
                  <a:pt x="387012" y="516252"/>
                </a:lnTo>
                <a:lnTo>
                  <a:pt x="431105" y="509319"/>
                </a:lnTo>
                <a:lnTo>
                  <a:pt x="472868" y="498164"/>
                </a:lnTo>
                <a:lnTo>
                  <a:pt x="511935" y="483113"/>
                </a:lnTo>
                <a:lnTo>
                  <a:pt x="547936" y="464493"/>
                </a:lnTo>
                <a:lnTo>
                  <a:pt x="580505" y="442631"/>
                </a:lnTo>
                <a:lnTo>
                  <a:pt x="609274" y="417854"/>
                </a:lnTo>
                <a:lnTo>
                  <a:pt x="870986" y="417854"/>
                </a:lnTo>
                <a:lnTo>
                  <a:pt x="677335" y="295802"/>
                </a:lnTo>
                <a:lnTo>
                  <a:pt x="679051" y="286810"/>
                </a:lnTo>
                <a:lnTo>
                  <a:pt x="680632" y="277819"/>
                </a:lnTo>
                <a:lnTo>
                  <a:pt x="681792" y="268740"/>
                </a:lnTo>
                <a:lnTo>
                  <a:pt x="682243" y="259482"/>
                </a:lnTo>
                <a:lnTo>
                  <a:pt x="679582" y="226947"/>
                </a:lnTo>
                <a:lnTo>
                  <a:pt x="659256" y="165727"/>
                </a:lnTo>
                <a:lnTo>
                  <a:pt x="621063" y="111266"/>
                </a:lnTo>
                <a:lnTo>
                  <a:pt x="567571" y="65512"/>
                </a:lnTo>
                <a:lnTo>
                  <a:pt x="501345" y="30416"/>
                </a:lnTo>
                <a:lnTo>
                  <a:pt x="464259" y="17475"/>
                </a:lnTo>
                <a:lnTo>
                  <a:pt x="424951" y="7929"/>
                </a:lnTo>
                <a:lnTo>
                  <a:pt x="383744" y="2022"/>
                </a:lnTo>
                <a:lnTo>
                  <a:pt x="340958" y="0"/>
                </a:lnTo>
                <a:close/>
              </a:path>
              <a:path w="887095" h="518795">
                <a:moveTo>
                  <a:pt x="870986" y="417854"/>
                </a:moveTo>
                <a:lnTo>
                  <a:pt x="609274" y="417854"/>
                </a:lnTo>
                <a:lnTo>
                  <a:pt x="887079" y="427997"/>
                </a:lnTo>
                <a:lnTo>
                  <a:pt x="870986" y="417854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 txBox="1"/>
          <p:nvPr/>
        </p:nvSpPr>
        <p:spPr>
          <a:xfrm>
            <a:off x="4891745" y="3349630"/>
            <a:ext cx="220257" cy="154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001" spc="-3" dirty="0">
                <a:solidFill>
                  <a:srgbClr val="FFFFFF"/>
                </a:solidFill>
                <a:latin typeface="Arial"/>
                <a:cs typeface="Arial"/>
              </a:rPr>
              <a:t>Oh!</a:t>
            </a:r>
            <a:endParaRPr sz="1001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069444" y="2513396"/>
            <a:ext cx="604551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717" y="0"/>
                </a:lnTo>
              </a:path>
            </a:pathLst>
          </a:custGeom>
          <a:ln w="20941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6068573" y="5108607"/>
            <a:ext cx="604551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717" y="0"/>
                </a:lnTo>
              </a:path>
            </a:pathLst>
          </a:custGeom>
          <a:ln w="20941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10018444" y="2151188"/>
            <a:ext cx="1129009" cy="0"/>
          </a:xfrm>
          <a:custGeom>
            <a:avLst/>
            <a:gdLst/>
            <a:ahLst/>
            <a:cxnLst/>
            <a:rect l="l" t="t" r="r" b="b"/>
            <a:pathLst>
              <a:path w="1861819">
                <a:moveTo>
                  <a:pt x="0" y="0"/>
                </a:moveTo>
                <a:lnTo>
                  <a:pt x="1861514" y="0"/>
                </a:lnTo>
              </a:path>
            </a:pathLst>
          </a:custGeom>
          <a:ln w="20941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47"/>
          <p:cNvSpPr/>
          <p:nvPr/>
        </p:nvSpPr>
        <p:spPr>
          <a:xfrm>
            <a:off x="6720955" y="5845716"/>
            <a:ext cx="293804" cy="23104"/>
          </a:xfrm>
          <a:custGeom>
            <a:avLst/>
            <a:gdLst/>
            <a:ahLst/>
            <a:cxnLst/>
            <a:rect l="l" t="t" r="r" b="b"/>
            <a:pathLst>
              <a:path w="484504" h="38100">
                <a:moveTo>
                  <a:pt x="0" y="38066"/>
                </a:moveTo>
                <a:lnTo>
                  <a:pt x="484253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116" y="2994618"/>
            <a:ext cx="1448138" cy="13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ORAM Security/Limitation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spc="9" dirty="0" smtClean="0">
                <a:latin typeface="Arial"/>
                <a:cs typeface="Arial"/>
              </a:rPr>
              <a:t>Memory Access Pattern: o </a:t>
            </a:r>
            <a:r>
              <a:rPr lang="en-US" spc="9" dirty="0">
                <a:latin typeface="Arial"/>
                <a:cs typeface="Arial"/>
              </a:rPr>
              <a:t>= </a:t>
            </a:r>
            <a:r>
              <a:rPr lang="en-US" spc="6" dirty="0">
                <a:latin typeface="Arial"/>
                <a:cs typeface="Arial"/>
              </a:rPr>
              <a:t>o</a:t>
            </a:r>
            <a:r>
              <a:rPr lang="en-US" spc="9" baseline="-6006" dirty="0">
                <a:latin typeface="Arial"/>
                <a:cs typeface="Arial"/>
              </a:rPr>
              <a:t>1</a:t>
            </a:r>
            <a:r>
              <a:rPr lang="en-US" spc="6" dirty="0">
                <a:latin typeface="Arial"/>
                <a:cs typeface="Arial"/>
              </a:rPr>
              <a:t>, o</a:t>
            </a:r>
            <a:r>
              <a:rPr lang="en-US" spc="9" baseline="-6006" dirty="0">
                <a:latin typeface="Arial"/>
                <a:cs typeface="Arial"/>
              </a:rPr>
              <a:t>2</a:t>
            </a:r>
            <a:r>
              <a:rPr lang="en-US" spc="6" dirty="0">
                <a:latin typeface="Arial"/>
                <a:cs typeface="Arial"/>
              </a:rPr>
              <a:t>, </a:t>
            </a:r>
            <a:r>
              <a:rPr lang="en-US" spc="9" dirty="0">
                <a:latin typeface="Arial"/>
                <a:cs typeface="Arial"/>
              </a:rPr>
              <a:t>…,</a:t>
            </a:r>
            <a:r>
              <a:rPr lang="en-US" spc="-154" dirty="0">
                <a:latin typeface="Arial"/>
                <a:cs typeface="Arial"/>
              </a:rPr>
              <a:t> </a:t>
            </a:r>
            <a:r>
              <a:rPr lang="en-US" spc="9" dirty="0" smtClean="0">
                <a:latin typeface="Arial"/>
                <a:cs typeface="Arial"/>
              </a:rPr>
              <a:t>o</a:t>
            </a:r>
            <a:r>
              <a:rPr lang="en-US" spc="13" baseline="-6006" dirty="0" smtClean="0">
                <a:latin typeface="Arial"/>
                <a:cs typeface="Arial"/>
              </a:rPr>
              <a:t>n  </a:t>
            </a:r>
          </a:p>
          <a:p>
            <a:pPr lvl="1"/>
            <a:r>
              <a:rPr lang="en-US" spc="13" baseline="-6006" dirty="0" smtClean="0">
                <a:latin typeface="Arial"/>
                <a:cs typeface="Arial"/>
              </a:rPr>
              <a:t>  </a:t>
            </a:r>
            <a:r>
              <a:rPr lang="en-US" spc="6" dirty="0" smtClean="0">
                <a:latin typeface="Arial"/>
                <a:cs typeface="Arial"/>
              </a:rPr>
              <a:t>o</a:t>
            </a:r>
            <a:r>
              <a:rPr lang="en-US" spc="9" baseline="-6006" dirty="0" smtClean="0">
                <a:latin typeface="Arial"/>
                <a:cs typeface="Arial"/>
              </a:rPr>
              <a:t>i </a:t>
            </a:r>
            <a:r>
              <a:rPr lang="en-US" sz="3200" spc="-318" dirty="0">
                <a:latin typeface="Lucida Sans Unicode"/>
                <a:cs typeface="Lucida Sans Unicode"/>
              </a:rPr>
              <a:t>∊ </a:t>
            </a:r>
            <a:r>
              <a:rPr lang="en-US" spc="3" dirty="0">
                <a:latin typeface="Arial"/>
                <a:cs typeface="Arial"/>
              </a:rPr>
              <a:t>{ </a:t>
            </a:r>
            <a:r>
              <a:rPr lang="en-US" spc="6" dirty="0">
                <a:latin typeface="Arial"/>
                <a:cs typeface="Arial"/>
              </a:rPr>
              <a:t>(read, p), (write, p, v)</a:t>
            </a:r>
            <a:r>
              <a:rPr lang="en-US" spc="243" dirty="0">
                <a:latin typeface="Arial"/>
                <a:cs typeface="Arial"/>
              </a:rPr>
              <a:t> </a:t>
            </a:r>
            <a:r>
              <a:rPr lang="en-US" spc="3" dirty="0" smtClean="0">
                <a:latin typeface="Arial"/>
                <a:cs typeface="Arial"/>
              </a:rPr>
              <a:t>}</a:t>
            </a:r>
          </a:p>
          <a:p>
            <a:pPr lvl="1"/>
            <a:r>
              <a:rPr lang="en-US" spc="3" dirty="0" smtClean="0">
                <a:latin typeface="Arial"/>
                <a:cs typeface="Arial"/>
              </a:rPr>
              <a:t>Length of access pattern |</a:t>
            </a:r>
            <a:r>
              <a:rPr lang="en-US" b="1" spc="9" dirty="0" smtClean="0">
                <a:latin typeface="Arial"/>
                <a:cs typeface="Arial"/>
              </a:rPr>
              <a:t>o| = n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/>
              <a:t>Security Guarantee: </a:t>
            </a:r>
            <a:r>
              <a:rPr lang="en-US" dirty="0" smtClean="0"/>
              <a:t>For any two access patterns </a:t>
            </a:r>
            <a:r>
              <a:rPr lang="en-US" spc="6" dirty="0">
                <a:latin typeface="Arial"/>
                <a:cs typeface="Arial"/>
              </a:rPr>
              <a:t>|</a:t>
            </a:r>
            <a:r>
              <a:rPr lang="en-US" b="1" spc="6" dirty="0">
                <a:latin typeface="Arial"/>
                <a:cs typeface="Arial"/>
              </a:rPr>
              <a:t>o</a:t>
            </a:r>
            <a:r>
              <a:rPr lang="en-US" b="1" spc="9" baseline="21021" dirty="0">
                <a:latin typeface="Arial"/>
                <a:cs typeface="Arial"/>
              </a:rPr>
              <a:t>1</a:t>
            </a:r>
            <a:r>
              <a:rPr lang="en-US" spc="6" dirty="0">
                <a:latin typeface="Arial"/>
                <a:cs typeface="Arial"/>
              </a:rPr>
              <a:t>|=|</a:t>
            </a:r>
            <a:r>
              <a:rPr lang="en-US" b="1" spc="6" dirty="0">
                <a:latin typeface="Arial"/>
                <a:cs typeface="Arial"/>
              </a:rPr>
              <a:t>o</a:t>
            </a:r>
            <a:r>
              <a:rPr lang="en-US" b="1" spc="9" baseline="21021" dirty="0">
                <a:latin typeface="Arial"/>
                <a:cs typeface="Arial"/>
              </a:rPr>
              <a:t>2</a:t>
            </a:r>
            <a:r>
              <a:rPr lang="en-US" spc="6" dirty="0">
                <a:latin typeface="Arial"/>
                <a:cs typeface="Arial"/>
              </a:rPr>
              <a:t>|</a:t>
            </a:r>
            <a:r>
              <a:rPr lang="en-US" dirty="0" smtClean="0"/>
              <a:t> of the same length an attacker cannot distinguish between A(</a:t>
            </a:r>
            <a:r>
              <a:rPr lang="en-US" b="1" spc="6" dirty="0">
                <a:latin typeface="Arial"/>
                <a:cs typeface="Arial"/>
              </a:rPr>
              <a:t>o</a:t>
            </a:r>
            <a:r>
              <a:rPr lang="en-US" b="1" spc="9" baseline="21021" dirty="0">
                <a:latin typeface="Arial"/>
                <a:cs typeface="Arial"/>
              </a:rPr>
              <a:t>1</a:t>
            </a:r>
            <a:r>
              <a:rPr lang="en-US" dirty="0" smtClean="0"/>
              <a:t>) and A(</a:t>
            </a:r>
            <a:r>
              <a:rPr lang="en-US" b="1" spc="6" dirty="0">
                <a:latin typeface="Arial"/>
                <a:cs typeface="Arial"/>
              </a:rPr>
              <a:t>o</a:t>
            </a:r>
            <a:r>
              <a:rPr lang="en-US" b="1" spc="9" baseline="21021" dirty="0">
                <a:latin typeface="Arial"/>
                <a:cs typeface="Arial"/>
              </a:rPr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Identical Distributions/Statistically Close/Computationally Indistinguishable</a:t>
            </a:r>
          </a:p>
          <a:p>
            <a:pPr lvl="1"/>
            <a:endParaRPr lang="en-US" dirty="0"/>
          </a:p>
          <a:p>
            <a:r>
              <a:rPr lang="en-US" dirty="0" smtClean="0"/>
              <a:t>Limitation: If </a:t>
            </a:r>
            <a:r>
              <a:rPr lang="en-US" spc="6" dirty="0">
                <a:latin typeface="Arial"/>
                <a:cs typeface="Arial"/>
              </a:rPr>
              <a:t>|</a:t>
            </a:r>
            <a:r>
              <a:rPr lang="en-US" b="1" spc="6" dirty="0">
                <a:latin typeface="Arial"/>
                <a:cs typeface="Arial"/>
              </a:rPr>
              <a:t>o</a:t>
            </a:r>
            <a:r>
              <a:rPr lang="en-US" b="1" spc="9" baseline="21021" dirty="0">
                <a:latin typeface="Arial"/>
                <a:cs typeface="Arial"/>
              </a:rPr>
              <a:t>1</a:t>
            </a:r>
            <a:r>
              <a:rPr lang="en-US" spc="6" dirty="0" smtClean="0">
                <a:latin typeface="Arial"/>
                <a:cs typeface="Arial"/>
              </a:rPr>
              <a:t>|&gt;|</a:t>
            </a:r>
            <a:r>
              <a:rPr lang="en-US" b="1" spc="6" dirty="0">
                <a:latin typeface="Arial"/>
                <a:cs typeface="Arial"/>
              </a:rPr>
              <a:t>o</a:t>
            </a:r>
            <a:r>
              <a:rPr lang="en-US" b="1" spc="9" baseline="21021" dirty="0">
                <a:latin typeface="Arial"/>
                <a:cs typeface="Arial"/>
              </a:rPr>
              <a:t>2</a:t>
            </a:r>
            <a:r>
              <a:rPr lang="en-US" spc="6" dirty="0" smtClean="0">
                <a:latin typeface="Arial"/>
                <a:cs typeface="Arial"/>
              </a:rPr>
              <a:t>| there are no guarantees.</a:t>
            </a:r>
          </a:p>
          <a:p>
            <a:pPr lvl="1"/>
            <a:r>
              <a:rPr lang="en-US" spc="6" dirty="0" smtClean="0">
                <a:latin typeface="Arial"/>
                <a:cs typeface="Arial"/>
              </a:rPr>
              <a:t>Can append </a:t>
            </a:r>
            <a:r>
              <a:rPr lang="en-US" spc="6" dirty="0">
                <a:latin typeface="Arial"/>
                <a:cs typeface="Arial"/>
              </a:rPr>
              <a:t>|</a:t>
            </a:r>
            <a:r>
              <a:rPr lang="en-US" b="1" spc="6" dirty="0">
                <a:latin typeface="Arial"/>
                <a:cs typeface="Arial"/>
              </a:rPr>
              <a:t>o</a:t>
            </a:r>
            <a:r>
              <a:rPr lang="en-US" b="1" spc="9" baseline="21021" dirty="0">
                <a:latin typeface="Arial"/>
                <a:cs typeface="Arial"/>
              </a:rPr>
              <a:t>2</a:t>
            </a:r>
            <a:r>
              <a:rPr lang="en-US" spc="6" dirty="0" smtClean="0">
                <a:latin typeface="Arial"/>
                <a:cs typeface="Arial"/>
              </a:rPr>
              <a:t>| with dummy operations</a:t>
            </a:r>
          </a:p>
          <a:p>
            <a:pPr lvl="1"/>
            <a:r>
              <a:rPr lang="en-US" spc="6" dirty="0" smtClean="0">
                <a:latin typeface="Arial"/>
                <a:cs typeface="Arial"/>
              </a:rPr>
              <a:t>Must append to maximum running time</a:t>
            </a:r>
          </a:p>
          <a:p>
            <a:pPr lvl="1"/>
            <a:r>
              <a:rPr lang="en-US" spc="6" dirty="0" smtClean="0">
                <a:latin typeface="Arial"/>
                <a:cs typeface="Arial"/>
              </a:rPr>
              <a:t>Efficiency bottleneck.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Shuffling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Initial Array: A[0],…,A[n-1]</a:t>
                </a:r>
              </a:p>
              <a:p>
                <a:r>
                  <a:rPr lang="en-US" dirty="0" smtClean="0"/>
                  <a:t>Shuffled Array: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Security Goals: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is random permutation</a:t>
                </a:r>
              </a:p>
              <a:p>
                <a:pPr lvl="1"/>
                <a:r>
                  <a:rPr lang="en-US" dirty="0" smtClean="0"/>
                  <a:t>Attacker who observes memory access pattern during shuffling cannot distinguish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(random unrelated permutation)</a:t>
                </a:r>
              </a:p>
              <a:p>
                <a:r>
                  <a:rPr lang="en-US" dirty="0" smtClean="0"/>
                  <a:t>Can do this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probes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Shuffling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 Array: A[0],…,A[n-1]</a:t>
                </a:r>
              </a:p>
              <a:p>
                <a:r>
                  <a:rPr lang="en-US" dirty="0" smtClean="0"/>
                  <a:t>Shuffled Array: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Shuffle via Merge Sort?</a:t>
                </a:r>
              </a:p>
              <a:p>
                <a:pPr lvl="1"/>
                <a:r>
                  <a:rPr lang="en-US" dirty="0" smtClean="0"/>
                  <a:t>Suppose we have obliviously shuffled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[0],…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i="0" dirty="0" smtClean="0">
                    <a:latin typeface="Cambria Math" panose="02040503050406030204" pitchFamily="18" charset="0"/>
                  </a:rPr>
                  <a:t>Obtained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Merge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probes?</a:t>
                </a:r>
              </a:p>
              <a:p>
                <a:pPr lvl="1"/>
                <a:r>
                  <a:rPr lang="en-US" dirty="0" smtClean="0"/>
                  <a:t>Trickier than it seems…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Fix a quantum measurement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distribution of outputs when we measure </a:t>
                </a:r>
                <a:r>
                  <a:rPr lang="en-US" dirty="0"/>
                  <a:t>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respectively.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Total Variation Distance </a:t>
                </a:r>
                <a:endParaRPr lang="en-US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TVD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4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Merge (Attempt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1375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Merge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Merge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 smtClean="0"/>
                  <a:t>Initial Run with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=0, j=0. Problem?</a:t>
                </a:r>
                <a:endParaRPr lang="en-US" b="1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1375" cy="4351338"/>
              </a:xfrm>
              <a:blipFill>
                <a:blip r:embed="rId2"/>
                <a:stretch>
                  <a:fillRect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Merge (Attempt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137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Merge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den>
                            </m:f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Merge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 smtClean="0"/>
                  <a:t>Initial Run with </a:t>
                </a:r>
                <a:r>
                  <a:rPr lang="en-US" b="1" dirty="0" err="1" smtClean="0"/>
                  <a:t>i</a:t>
                </a:r>
                <a:r>
                  <a:rPr lang="en-US" b="1" dirty="0" smtClean="0"/>
                  <a:t>=0, j=0. Problem?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Red probes </a:t>
                </a:r>
                <a:r>
                  <a:rPr lang="en-US" b="1" dirty="0" smtClean="0"/>
                  <a:t>leak information about the final permutation! </a:t>
                </a:r>
                <a:endParaRPr lang="en-US" b="1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1375" cy="4351338"/>
              </a:xfrm>
              <a:blipFill>
                <a:blip r:embed="rId2"/>
                <a:stretch>
                  <a:fillRect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44"/>
            <a:ext cx="11969961" cy="67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75463"/>
            <a:ext cx="11297878" cy="636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94" y="0"/>
            <a:ext cx="11819412" cy="66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71788"/>
            <a:ext cx="11272683" cy="64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74206"/>
            <a:ext cx="11736643" cy="65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63" y="457200"/>
            <a:ext cx="10713873" cy="60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501113"/>
            <a:ext cx="11278828" cy="63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43" y="288347"/>
            <a:ext cx="11411564" cy="64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Computing: Useful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be two quantum states. Fix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measurement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distribution of outputs when we measure </a:t>
                </a:r>
                <a:r>
                  <a:rPr lang="en-US" dirty="0"/>
                  <a:t>quantum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respectively. We have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TVD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𝔇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WHP we cannot distinguish between ``close”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any measurement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267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-20571"/>
            <a:ext cx="6376669" cy="12877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sz="4184" spc="6" dirty="0"/>
              <a:t>March </a:t>
            </a:r>
            <a:r>
              <a:rPr sz="4184" spc="-103" dirty="0"/>
              <a:t>2010: </a:t>
            </a:r>
            <a:r>
              <a:rPr sz="4184" spc="-61" dirty="0"/>
              <a:t>Information </a:t>
            </a:r>
            <a:r>
              <a:rPr sz="4184" spc="-58" dirty="0"/>
              <a:t>Theoretic</a:t>
            </a:r>
            <a:r>
              <a:rPr sz="4184" spc="-512" dirty="0"/>
              <a:t> </a:t>
            </a:r>
            <a:r>
              <a:rPr sz="4184" spc="-118" dirty="0"/>
              <a:t>Solutions</a:t>
            </a:r>
            <a:endParaRPr sz="4184"/>
          </a:p>
        </p:txBody>
      </p:sp>
      <p:sp>
        <p:nvSpPr>
          <p:cNvPr id="3" name="object 3"/>
          <p:cNvSpPr txBox="1"/>
          <p:nvPr/>
        </p:nvSpPr>
        <p:spPr>
          <a:xfrm>
            <a:off x="767372" y="1607991"/>
            <a:ext cx="10848039" cy="426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marR="3081" indent="-158646">
              <a:lnSpc>
                <a:spcPct val="102000"/>
              </a:lnSpc>
              <a:buClr>
                <a:srgbClr val="666666"/>
              </a:buClr>
              <a:buSzPct val="124193"/>
              <a:buChar char="•"/>
              <a:tabLst>
                <a:tab pos="166733" algn="l"/>
              </a:tabLst>
            </a:pPr>
            <a:r>
              <a:rPr sz="1880" b="1" spc="9" dirty="0">
                <a:latin typeface="Arial"/>
                <a:cs typeface="Arial"/>
              </a:rPr>
              <a:t>Ivan Damgård</a:t>
            </a:r>
            <a:r>
              <a:rPr sz="1880" spc="9" dirty="0">
                <a:latin typeface="Arial"/>
                <a:cs typeface="Arial"/>
              </a:rPr>
              <a:t>, </a:t>
            </a:r>
            <a:r>
              <a:rPr sz="1880" b="1" spc="9" dirty="0">
                <a:latin typeface="Arial"/>
                <a:cs typeface="Arial"/>
              </a:rPr>
              <a:t>Sigurd Meldgaard</a:t>
            </a:r>
            <a:r>
              <a:rPr sz="1880" spc="9" dirty="0">
                <a:latin typeface="Arial"/>
                <a:cs typeface="Arial"/>
              </a:rPr>
              <a:t>, </a:t>
            </a:r>
            <a:r>
              <a:rPr sz="1880" b="1" spc="6" dirty="0">
                <a:latin typeface="Arial"/>
                <a:cs typeface="Arial"/>
              </a:rPr>
              <a:t>Jesper </a:t>
            </a:r>
            <a:r>
              <a:rPr sz="1880" b="1" spc="9" dirty="0">
                <a:latin typeface="Arial"/>
                <a:cs typeface="Arial"/>
              </a:rPr>
              <a:t>Buus </a:t>
            </a:r>
            <a:r>
              <a:rPr sz="1880" b="1" spc="6" dirty="0">
                <a:latin typeface="Arial"/>
                <a:cs typeface="Arial"/>
              </a:rPr>
              <a:t>Nielsen</a:t>
            </a:r>
            <a:r>
              <a:rPr sz="1880" spc="6" dirty="0">
                <a:latin typeface="Arial"/>
                <a:cs typeface="Arial"/>
              </a:rPr>
              <a:t>: </a:t>
            </a:r>
            <a:r>
              <a:rPr sz="1880" i="1" spc="6" dirty="0">
                <a:latin typeface="Arial"/>
                <a:cs typeface="Arial"/>
              </a:rPr>
              <a:t>Perfectly </a:t>
            </a:r>
            <a:r>
              <a:rPr sz="1880" i="1" spc="9" dirty="0">
                <a:latin typeface="Arial"/>
                <a:cs typeface="Arial"/>
              </a:rPr>
              <a:t>Secure </a:t>
            </a:r>
            <a:r>
              <a:rPr sz="1880" i="1" spc="6" dirty="0">
                <a:latin typeface="Arial"/>
                <a:cs typeface="Arial"/>
              </a:rPr>
              <a:t>Oblivious </a:t>
            </a:r>
            <a:r>
              <a:rPr sz="1880" i="1" spc="12" dirty="0">
                <a:latin typeface="Arial"/>
                <a:cs typeface="Arial"/>
              </a:rPr>
              <a:t>RAM </a:t>
            </a:r>
            <a:r>
              <a:rPr sz="1880" i="1" spc="6" dirty="0">
                <a:latin typeface="Arial"/>
                <a:cs typeface="Arial"/>
              </a:rPr>
              <a:t>without  </a:t>
            </a:r>
            <a:r>
              <a:rPr sz="1880" i="1" spc="12" dirty="0">
                <a:latin typeface="Arial"/>
                <a:cs typeface="Arial"/>
              </a:rPr>
              <a:t>Random </a:t>
            </a:r>
            <a:r>
              <a:rPr sz="1880" i="1" spc="6" dirty="0">
                <a:latin typeface="Arial"/>
                <a:cs typeface="Arial"/>
              </a:rPr>
              <a:t>Oracles</a:t>
            </a:r>
            <a:r>
              <a:rPr sz="1880" spc="6" dirty="0">
                <a:latin typeface="Arial"/>
                <a:cs typeface="Arial"/>
              </a:rPr>
              <a:t>. </a:t>
            </a:r>
            <a:r>
              <a:rPr sz="1880" spc="9" dirty="0">
                <a:latin typeface="Arial"/>
                <a:cs typeface="Arial"/>
              </a:rPr>
              <a:t>TCC</a:t>
            </a:r>
            <a:r>
              <a:rPr sz="1880" spc="-33" dirty="0">
                <a:latin typeface="Arial"/>
                <a:cs typeface="Arial"/>
              </a:rPr>
              <a:t> </a:t>
            </a:r>
            <a:r>
              <a:rPr sz="1880" spc="-27" dirty="0">
                <a:latin typeface="Arial"/>
                <a:cs typeface="Arial"/>
              </a:rPr>
              <a:t>2011</a:t>
            </a:r>
            <a:endParaRPr sz="1880">
              <a:latin typeface="Arial"/>
              <a:cs typeface="Arial"/>
            </a:endParaRPr>
          </a:p>
          <a:p>
            <a:pPr marL="375822" lvl="1" indent="-158646">
              <a:spcBef>
                <a:spcPts val="42"/>
              </a:spcBef>
              <a:buClr>
                <a:srgbClr val="666666"/>
              </a:buClr>
              <a:buSzPct val="124193"/>
              <a:buFont typeface="Arial"/>
              <a:buChar char="•"/>
              <a:tabLst>
                <a:tab pos="376208" algn="l"/>
              </a:tabLst>
            </a:pPr>
            <a:r>
              <a:rPr sz="1880" spc="9" dirty="0">
                <a:latin typeface="Arial"/>
                <a:cs typeface="Arial"/>
              </a:rPr>
              <a:t>Posted on IACR </a:t>
            </a:r>
            <a:r>
              <a:rPr sz="1880" spc="6" dirty="0">
                <a:latin typeface="Arial"/>
                <a:cs typeface="Arial"/>
              </a:rPr>
              <a:t>ePrint </a:t>
            </a:r>
            <a:r>
              <a:rPr sz="1880" spc="9" dirty="0">
                <a:latin typeface="Arial"/>
                <a:cs typeface="Arial"/>
              </a:rPr>
              <a:t>on 2 March</a:t>
            </a:r>
            <a:r>
              <a:rPr sz="1880" spc="-36" dirty="0">
                <a:latin typeface="Arial"/>
                <a:cs typeface="Arial"/>
              </a:rPr>
              <a:t> </a:t>
            </a:r>
            <a:r>
              <a:rPr sz="1880" spc="9" dirty="0">
                <a:latin typeface="Arial"/>
                <a:cs typeface="Arial"/>
              </a:rPr>
              <a:t>2010</a:t>
            </a:r>
            <a:endParaRPr sz="1880">
              <a:latin typeface="Arial"/>
              <a:cs typeface="Arial"/>
            </a:endParaRPr>
          </a:p>
          <a:p>
            <a:pPr marL="236044" indent="-158646">
              <a:spcBef>
                <a:spcPts val="42"/>
              </a:spcBef>
              <a:buClr>
                <a:srgbClr val="666666"/>
              </a:buClr>
              <a:buSzPct val="124193"/>
              <a:buChar char="•"/>
              <a:tabLst>
                <a:tab pos="236429" algn="l"/>
              </a:tabLst>
            </a:pPr>
            <a:r>
              <a:rPr sz="1880" b="1" spc="9" dirty="0">
                <a:latin typeface="Arial"/>
                <a:cs typeface="Arial"/>
              </a:rPr>
              <a:t>AOH:</a:t>
            </a:r>
            <a:r>
              <a:rPr sz="1880" b="1" spc="-27" dirty="0">
                <a:latin typeface="Arial"/>
                <a:cs typeface="Arial"/>
              </a:rPr>
              <a:t> </a:t>
            </a:r>
            <a:r>
              <a:rPr sz="1880" b="1" spc="6" dirty="0">
                <a:latin typeface="Arial"/>
                <a:cs typeface="Arial"/>
              </a:rPr>
              <a:t>log(</a:t>
            </a:r>
            <a:r>
              <a:rPr sz="1880" b="1" i="1" spc="6" dirty="0">
                <a:latin typeface="Arial"/>
                <a:cs typeface="Arial"/>
              </a:rPr>
              <a:t>N</a:t>
            </a:r>
            <a:r>
              <a:rPr sz="1880" b="1" spc="6" dirty="0">
                <a:latin typeface="Arial"/>
                <a:cs typeface="Arial"/>
              </a:rPr>
              <a:t>)</a:t>
            </a:r>
            <a:r>
              <a:rPr sz="1865" b="1" spc="9" baseline="20325" dirty="0">
                <a:latin typeface="Arial"/>
                <a:cs typeface="Arial"/>
              </a:rPr>
              <a:t>3</a:t>
            </a:r>
            <a:endParaRPr sz="1865" baseline="20325">
              <a:latin typeface="Arial"/>
              <a:cs typeface="Arial"/>
            </a:endParaRPr>
          </a:p>
          <a:p>
            <a:pPr marL="236044" indent="-158646">
              <a:spcBef>
                <a:spcPts val="42"/>
              </a:spcBef>
              <a:buClr>
                <a:srgbClr val="666666"/>
              </a:buClr>
              <a:buSzPct val="124193"/>
              <a:buChar char="•"/>
              <a:tabLst>
                <a:tab pos="236429" algn="l"/>
              </a:tabLst>
            </a:pPr>
            <a:r>
              <a:rPr sz="1880" b="1" spc="9" dirty="0">
                <a:latin typeface="Arial"/>
                <a:cs typeface="Arial"/>
              </a:rPr>
              <a:t>Perfect</a:t>
            </a:r>
            <a:r>
              <a:rPr sz="1880" b="1" spc="-36" dirty="0">
                <a:latin typeface="Arial"/>
                <a:cs typeface="Arial"/>
              </a:rPr>
              <a:t> </a:t>
            </a:r>
            <a:r>
              <a:rPr sz="1880" spc="6" dirty="0">
                <a:latin typeface="Arial"/>
                <a:cs typeface="Arial"/>
              </a:rPr>
              <a:t>security</a:t>
            </a:r>
            <a:endParaRPr sz="1880">
              <a:latin typeface="Arial"/>
              <a:cs typeface="Arial"/>
            </a:endParaRPr>
          </a:p>
          <a:p>
            <a:pPr marL="236044" indent="-158646">
              <a:spcBef>
                <a:spcPts val="42"/>
              </a:spcBef>
              <a:buClr>
                <a:srgbClr val="666666"/>
              </a:buClr>
              <a:buSzPct val="124193"/>
              <a:buFont typeface="Arial"/>
              <a:buChar char="•"/>
              <a:tabLst>
                <a:tab pos="236429" algn="l"/>
              </a:tabLst>
            </a:pPr>
            <a:r>
              <a:rPr sz="1880" spc="6" dirty="0">
                <a:latin typeface="Arial"/>
                <a:cs typeface="Arial"/>
              </a:rPr>
              <a:t>Also:</a:t>
            </a:r>
            <a:endParaRPr sz="1880">
              <a:latin typeface="Arial"/>
              <a:cs typeface="Arial"/>
            </a:endParaRPr>
          </a:p>
          <a:p>
            <a:pPr marL="445519" lvl="1" indent="-158646">
              <a:spcBef>
                <a:spcPts val="42"/>
              </a:spcBef>
              <a:buClr>
                <a:srgbClr val="666666"/>
              </a:buClr>
              <a:buSzPct val="124193"/>
              <a:buFont typeface="Arial"/>
              <a:buChar char="•"/>
              <a:tabLst>
                <a:tab pos="445904" algn="l"/>
              </a:tabLst>
            </a:pPr>
            <a:r>
              <a:rPr sz="1880" spc="9" dirty="0">
                <a:latin typeface="Arial"/>
                <a:cs typeface="Arial"/>
              </a:rPr>
              <a:t>Method </a:t>
            </a:r>
            <a:r>
              <a:rPr sz="1880" spc="6" dirty="0">
                <a:latin typeface="Arial"/>
                <a:cs typeface="Arial"/>
              </a:rPr>
              <a:t>for </a:t>
            </a:r>
            <a:r>
              <a:rPr sz="1880" spc="12" dirty="0">
                <a:latin typeface="Arial"/>
                <a:cs typeface="Arial"/>
              </a:rPr>
              <a:t>ORAM </a:t>
            </a:r>
            <a:r>
              <a:rPr sz="1880" spc="6" dirty="0">
                <a:latin typeface="Arial"/>
                <a:cs typeface="Arial"/>
              </a:rPr>
              <a:t>in</a:t>
            </a:r>
            <a:r>
              <a:rPr sz="1880" spc="-45" dirty="0">
                <a:latin typeface="Arial"/>
                <a:cs typeface="Arial"/>
              </a:rPr>
              <a:t> </a:t>
            </a:r>
            <a:r>
              <a:rPr sz="1880" spc="12" dirty="0">
                <a:latin typeface="Arial"/>
                <a:cs typeface="Arial"/>
              </a:rPr>
              <a:t>MPC</a:t>
            </a:r>
            <a:endParaRPr sz="1880">
              <a:latin typeface="Arial"/>
              <a:cs typeface="Arial"/>
            </a:endParaRPr>
          </a:p>
          <a:p>
            <a:pPr marL="445519" lvl="1" indent="-158646">
              <a:spcBef>
                <a:spcPts val="42"/>
              </a:spcBef>
              <a:buClr>
                <a:srgbClr val="666666"/>
              </a:buClr>
              <a:buSzPct val="124193"/>
              <a:buFont typeface="Arial"/>
              <a:buChar char="•"/>
              <a:tabLst>
                <a:tab pos="445904" algn="l"/>
              </a:tabLst>
            </a:pPr>
            <a:r>
              <a:rPr sz="1880" i="1" spc="12" dirty="0">
                <a:latin typeface="Arial"/>
                <a:cs typeface="Arial"/>
              </a:rPr>
              <a:t>N </a:t>
            </a:r>
            <a:r>
              <a:rPr sz="1880" spc="6" dirty="0">
                <a:latin typeface="Arial"/>
                <a:cs typeface="Arial"/>
              </a:rPr>
              <a:t>log(</a:t>
            </a:r>
            <a:r>
              <a:rPr sz="1880" i="1" spc="6" dirty="0">
                <a:latin typeface="Arial"/>
                <a:cs typeface="Arial"/>
              </a:rPr>
              <a:t>N</a:t>
            </a:r>
            <a:r>
              <a:rPr sz="1880" spc="6" dirty="0">
                <a:latin typeface="Arial"/>
                <a:cs typeface="Arial"/>
              </a:rPr>
              <a:t>) </a:t>
            </a:r>
            <a:r>
              <a:rPr sz="1880" b="1" spc="9" dirty="0">
                <a:latin typeface="Arial"/>
                <a:cs typeface="Arial"/>
              </a:rPr>
              <a:t>lower bound </a:t>
            </a:r>
            <a:r>
              <a:rPr sz="1880" spc="9" dirty="0">
                <a:latin typeface="Arial"/>
                <a:cs typeface="Arial"/>
              </a:rPr>
              <a:t>on amount </a:t>
            </a:r>
            <a:r>
              <a:rPr sz="1880" spc="6" dirty="0">
                <a:latin typeface="Arial"/>
                <a:cs typeface="Arial"/>
              </a:rPr>
              <a:t>of </a:t>
            </a:r>
            <a:r>
              <a:rPr sz="1880" b="1" spc="9" dirty="0">
                <a:latin typeface="Arial"/>
                <a:cs typeface="Arial"/>
              </a:rPr>
              <a:t>randomness </a:t>
            </a:r>
            <a:r>
              <a:rPr sz="1880" spc="12" dirty="0">
                <a:latin typeface="Arial"/>
                <a:cs typeface="Arial"/>
              </a:rPr>
              <a:t>ORAM </a:t>
            </a:r>
            <a:r>
              <a:rPr sz="1880" spc="9" dirty="0">
                <a:latin typeface="Arial"/>
                <a:cs typeface="Arial"/>
              </a:rPr>
              <a:t>must</a:t>
            </a:r>
            <a:r>
              <a:rPr sz="1880" spc="-15" dirty="0">
                <a:latin typeface="Arial"/>
                <a:cs typeface="Arial"/>
              </a:rPr>
              <a:t> </a:t>
            </a:r>
            <a:r>
              <a:rPr sz="1880" spc="6" dirty="0">
                <a:latin typeface="Arial"/>
                <a:cs typeface="Arial"/>
              </a:rPr>
              <a:t>store</a:t>
            </a:r>
            <a:endParaRPr sz="188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2153">
              <a:latin typeface="Times New Roman"/>
              <a:cs typeface="Times New Roman"/>
            </a:endParaRPr>
          </a:p>
          <a:p>
            <a:pPr marL="166348" indent="-158646">
              <a:lnSpc>
                <a:spcPts val="2504"/>
              </a:lnSpc>
              <a:buClr>
                <a:srgbClr val="666666"/>
              </a:buClr>
              <a:buSzPct val="123188"/>
              <a:buChar char="•"/>
              <a:tabLst>
                <a:tab pos="166733" algn="l"/>
              </a:tabLst>
            </a:pPr>
            <a:r>
              <a:rPr sz="2092" b="1" dirty="0">
                <a:latin typeface="Arial"/>
                <a:cs typeface="Arial"/>
              </a:rPr>
              <a:t>Milkós Ajtai. </a:t>
            </a:r>
            <a:r>
              <a:rPr sz="2092" i="1" spc="3" dirty="0">
                <a:latin typeface="Arial"/>
                <a:cs typeface="Arial"/>
              </a:rPr>
              <a:t>Oblivious RAMs without cryptographic assumptions</a:t>
            </a:r>
            <a:r>
              <a:rPr sz="2092" spc="3" dirty="0">
                <a:latin typeface="Arial"/>
                <a:cs typeface="Arial"/>
              </a:rPr>
              <a:t>. </a:t>
            </a:r>
            <a:r>
              <a:rPr sz="2092" spc="-6" dirty="0">
                <a:latin typeface="Arial"/>
                <a:cs typeface="Arial"/>
              </a:rPr>
              <a:t>STOC</a:t>
            </a:r>
            <a:r>
              <a:rPr sz="2092" spc="-97" dirty="0">
                <a:latin typeface="Arial"/>
                <a:cs typeface="Arial"/>
              </a:rPr>
              <a:t> </a:t>
            </a:r>
            <a:r>
              <a:rPr sz="2092" spc="3" dirty="0">
                <a:latin typeface="Arial"/>
                <a:cs typeface="Arial"/>
              </a:rPr>
              <a:t>2010</a:t>
            </a:r>
            <a:endParaRPr sz="2092">
              <a:latin typeface="Arial"/>
              <a:cs typeface="Arial"/>
            </a:endParaRPr>
          </a:p>
          <a:p>
            <a:pPr marL="445519" lvl="1" indent="-158646">
              <a:lnSpc>
                <a:spcPts val="2498"/>
              </a:lnSpc>
              <a:buClr>
                <a:srgbClr val="666666"/>
              </a:buClr>
              <a:buSzPct val="123188"/>
              <a:buFont typeface="Arial"/>
              <a:buChar char="•"/>
              <a:tabLst>
                <a:tab pos="445904" algn="l"/>
              </a:tabLst>
            </a:pPr>
            <a:r>
              <a:rPr sz="2092" spc="3" dirty="0">
                <a:latin typeface="Arial"/>
                <a:cs typeface="Arial"/>
              </a:rPr>
              <a:t>Posted on ECCC on 6 March</a:t>
            </a:r>
            <a:r>
              <a:rPr sz="2092" spc="-45" dirty="0">
                <a:latin typeface="Arial"/>
                <a:cs typeface="Arial"/>
              </a:rPr>
              <a:t> </a:t>
            </a:r>
            <a:r>
              <a:rPr sz="2092" spc="3" dirty="0">
                <a:latin typeface="Arial"/>
                <a:cs typeface="Arial"/>
              </a:rPr>
              <a:t>2010</a:t>
            </a:r>
            <a:endParaRPr sz="2092">
              <a:latin typeface="Arial"/>
              <a:cs typeface="Arial"/>
            </a:endParaRPr>
          </a:p>
          <a:p>
            <a:pPr marL="445519" lvl="1" indent="-158646">
              <a:lnSpc>
                <a:spcPts val="2498"/>
              </a:lnSpc>
              <a:buClr>
                <a:srgbClr val="666666"/>
              </a:buClr>
              <a:buSzPct val="123188"/>
              <a:buFont typeface="Arial"/>
              <a:buChar char="•"/>
              <a:tabLst>
                <a:tab pos="445904" algn="l"/>
              </a:tabLst>
            </a:pPr>
            <a:r>
              <a:rPr sz="2092" spc="-6" dirty="0">
                <a:latin typeface="Arial"/>
                <a:cs typeface="Arial"/>
              </a:rPr>
              <a:t>STOC </a:t>
            </a:r>
            <a:r>
              <a:rPr sz="2092" spc="3" dirty="0">
                <a:latin typeface="Arial"/>
                <a:cs typeface="Arial"/>
              </a:rPr>
              <a:t>had deadline November 5</a:t>
            </a:r>
            <a:r>
              <a:rPr sz="2092" spc="-33" dirty="0">
                <a:latin typeface="Arial"/>
                <a:cs typeface="Arial"/>
              </a:rPr>
              <a:t> </a:t>
            </a:r>
            <a:r>
              <a:rPr sz="2092" spc="3" dirty="0">
                <a:latin typeface="Arial"/>
                <a:cs typeface="Arial"/>
              </a:rPr>
              <a:t>2009</a:t>
            </a:r>
            <a:endParaRPr sz="2092">
              <a:latin typeface="Arial"/>
              <a:cs typeface="Arial"/>
            </a:endParaRPr>
          </a:p>
          <a:p>
            <a:pPr marL="306126" indent="-159031">
              <a:lnSpc>
                <a:spcPts val="2498"/>
              </a:lnSpc>
              <a:buClr>
                <a:srgbClr val="666666"/>
              </a:buClr>
              <a:buSzPct val="123188"/>
              <a:buChar char="•"/>
              <a:tabLst>
                <a:tab pos="306126" algn="l"/>
              </a:tabLst>
            </a:pPr>
            <a:r>
              <a:rPr sz="2092" b="1" dirty="0">
                <a:latin typeface="Arial"/>
                <a:cs typeface="Arial"/>
              </a:rPr>
              <a:t>Poly-logarithmic </a:t>
            </a:r>
            <a:r>
              <a:rPr sz="2092" b="1" spc="3" dirty="0">
                <a:latin typeface="Arial"/>
                <a:cs typeface="Arial"/>
              </a:rPr>
              <a:t>overhead</a:t>
            </a:r>
            <a:r>
              <a:rPr sz="2092" spc="3" dirty="0">
                <a:latin typeface="Arial"/>
                <a:cs typeface="Arial"/>
              </a:rPr>
              <a:t>, constant in exponent not </a:t>
            </a:r>
            <a:r>
              <a:rPr sz="2092" dirty="0">
                <a:latin typeface="Arial"/>
                <a:cs typeface="Arial"/>
              </a:rPr>
              <a:t>explicitly </a:t>
            </a:r>
            <a:r>
              <a:rPr sz="2092" spc="3" dirty="0">
                <a:latin typeface="Arial"/>
                <a:cs typeface="Arial"/>
              </a:rPr>
              <a:t>given</a:t>
            </a:r>
            <a:endParaRPr sz="2092">
              <a:latin typeface="Arial"/>
              <a:cs typeface="Arial"/>
            </a:endParaRPr>
          </a:p>
          <a:p>
            <a:pPr marL="306126" indent="-159031">
              <a:lnSpc>
                <a:spcPts val="2504"/>
              </a:lnSpc>
              <a:buClr>
                <a:srgbClr val="666666"/>
              </a:buClr>
              <a:buSzPct val="123188"/>
              <a:buChar char="•"/>
              <a:tabLst>
                <a:tab pos="306126" algn="l"/>
              </a:tabLst>
            </a:pPr>
            <a:r>
              <a:rPr sz="2092" b="1" dirty="0">
                <a:latin typeface="Arial"/>
                <a:cs typeface="Arial"/>
              </a:rPr>
              <a:t>Statistical </a:t>
            </a:r>
            <a:r>
              <a:rPr sz="2092" spc="3" dirty="0">
                <a:latin typeface="Arial"/>
                <a:cs typeface="Arial"/>
              </a:rPr>
              <a:t>error </a:t>
            </a:r>
            <a:r>
              <a:rPr sz="2092" dirty="0">
                <a:latin typeface="Arial"/>
                <a:cs typeface="Arial"/>
              </a:rPr>
              <a:t>for </a:t>
            </a:r>
            <a:r>
              <a:rPr sz="2092" i="1" dirty="0">
                <a:latin typeface="Arial"/>
                <a:cs typeface="Arial"/>
              </a:rPr>
              <a:t>t </a:t>
            </a:r>
            <a:r>
              <a:rPr sz="2092" spc="3" dirty="0">
                <a:latin typeface="Arial"/>
                <a:cs typeface="Arial"/>
              </a:rPr>
              <a:t>operations:</a:t>
            </a:r>
            <a:r>
              <a:rPr sz="2092" spc="-6" dirty="0">
                <a:latin typeface="Arial"/>
                <a:cs typeface="Arial"/>
              </a:rPr>
              <a:t> </a:t>
            </a:r>
            <a:r>
              <a:rPr sz="2092" i="1" dirty="0">
                <a:latin typeface="Arial"/>
                <a:cs typeface="Arial"/>
              </a:rPr>
              <a:t>t</a:t>
            </a:r>
            <a:r>
              <a:rPr sz="2092" i="1" baseline="20531" dirty="0">
                <a:latin typeface="Arial"/>
                <a:cs typeface="Arial"/>
              </a:rPr>
              <a:t>-log(t)</a:t>
            </a:r>
            <a:endParaRPr sz="2092" baseline="2053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4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96311"/>
            <a:ext cx="8940087" cy="6540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5079"/>
              </a:lnSpc>
            </a:pPr>
            <a:r>
              <a:rPr spc="-115" dirty="0"/>
              <a:t>2011: </a:t>
            </a:r>
            <a:r>
              <a:rPr spc="-55" dirty="0"/>
              <a:t>Worst-Case </a:t>
            </a:r>
            <a:r>
              <a:rPr spc="-76" dirty="0"/>
              <a:t>Poly-Log</a:t>
            </a:r>
            <a:r>
              <a:rPr spc="-379" dirty="0"/>
              <a:t> </a:t>
            </a:r>
            <a:r>
              <a:rPr spc="-45" dirty="0"/>
              <a:t>OH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177" y="1791352"/>
            <a:ext cx="10714422" cy="4343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094" indent="-139393">
              <a:buClr>
                <a:srgbClr val="505B62"/>
              </a:buClr>
              <a:buSzPct val="123913"/>
              <a:buFont typeface="Arial"/>
              <a:buChar char="•"/>
              <a:tabLst>
                <a:tab pos="147479" algn="l"/>
              </a:tabLst>
            </a:pPr>
            <a:r>
              <a:rPr sz="1395" b="1" spc="6" dirty="0">
                <a:latin typeface="Arial"/>
                <a:cs typeface="Arial"/>
              </a:rPr>
              <a:t>Elaine Shi</a:t>
            </a:r>
            <a:r>
              <a:rPr sz="1395" spc="6" dirty="0">
                <a:latin typeface="Arial"/>
                <a:cs typeface="Arial"/>
              </a:rPr>
              <a:t>, </a:t>
            </a:r>
            <a:r>
              <a:rPr sz="1395" b="1" spc="-27" dirty="0">
                <a:latin typeface="Arial"/>
                <a:cs typeface="Arial"/>
              </a:rPr>
              <a:t>T.-H. </a:t>
            </a:r>
            <a:r>
              <a:rPr sz="1395" b="1" spc="6" dirty="0">
                <a:latin typeface="Arial"/>
                <a:cs typeface="Arial"/>
              </a:rPr>
              <a:t>Hubert Chan</a:t>
            </a:r>
            <a:r>
              <a:rPr sz="1395" spc="6" dirty="0">
                <a:latin typeface="Arial"/>
                <a:cs typeface="Arial"/>
              </a:rPr>
              <a:t>, </a:t>
            </a:r>
            <a:r>
              <a:rPr sz="1395" b="1" spc="6" dirty="0">
                <a:latin typeface="Arial"/>
                <a:cs typeface="Arial"/>
              </a:rPr>
              <a:t>Emil Stefanov</a:t>
            </a:r>
            <a:r>
              <a:rPr sz="1395" spc="6" dirty="0">
                <a:latin typeface="Arial"/>
                <a:cs typeface="Arial"/>
              </a:rPr>
              <a:t>, </a:t>
            </a:r>
            <a:r>
              <a:rPr sz="1395" b="1" spc="6" dirty="0">
                <a:latin typeface="Arial"/>
                <a:cs typeface="Arial"/>
              </a:rPr>
              <a:t>Mingfei </a:t>
            </a:r>
            <a:r>
              <a:rPr sz="1395" b="1" spc="3" dirty="0">
                <a:latin typeface="Arial"/>
                <a:cs typeface="Arial"/>
              </a:rPr>
              <a:t>Li</a:t>
            </a:r>
            <a:r>
              <a:rPr sz="1395" spc="3" dirty="0">
                <a:latin typeface="Arial"/>
                <a:cs typeface="Arial"/>
              </a:rPr>
              <a:t>: </a:t>
            </a:r>
            <a:r>
              <a:rPr sz="1395" i="1" spc="6" dirty="0">
                <a:latin typeface="Arial"/>
                <a:cs typeface="Arial"/>
              </a:rPr>
              <a:t>Oblivious </a:t>
            </a:r>
            <a:r>
              <a:rPr sz="1395" i="1" spc="9" dirty="0">
                <a:latin typeface="Arial"/>
                <a:cs typeface="Arial"/>
              </a:rPr>
              <a:t>RAM </a:t>
            </a:r>
            <a:r>
              <a:rPr sz="1395" i="1" spc="3" dirty="0">
                <a:latin typeface="Arial"/>
                <a:cs typeface="Arial"/>
              </a:rPr>
              <a:t>with </a:t>
            </a:r>
            <a:r>
              <a:rPr sz="1395" i="1" spc="6" dirty="0">
                <a:latin typeface="Arial"/>
                <a:cs typeface="Arial"/>
              </a:rPr>
              <a:t>O((log </a:t>
            </a:r>
            <a:r>
              <a:rPr sz="1395" i="1" spc="3" dirty="0">
                <a:latin typeface="Arial"/>
                <a:cs typeface="Arial"/>
              </a:rPr>
              <a:t>N)</a:t>
            </a:r>
            <a:r>
              <a:rPr sz="1410" i="1" spc="4" baseline="19713" dirty="0">
                <a:latin typeface="Arial"/>
                <a:cs typeface="Arial"/>
              </a:rPr>
              <a:t>3</a:t>
            </a:r>
            <a:r>
              <a:rPr sz="1395" i="1" spc="3" dirty="0">
                <a:latin typeface="Arial"/>
                <a:cs typeface="Arial"/>
              </a:rPr>
              <a:t>) </a:t>
            </a:r>
            <a:r>
              <a:rPr sz="1395" b="1" i="1" spc="3" dirty="0">
                <a:latin typeface="Arial"/>
                <a:cs typeface="Arial"/>
              </a:rPr>
              <a:t>Worst-Case Cost</a:t>
            </a:r>
            <a:r>
              <a:rPr sz="1395" spc="3" dirty="0">
                <a:latin typeface="Arial"/>
                <a:cs typeface="Arial"/>
              </a:rPr>
              <a:t>. ASIACRYPT</a:t>
            </a:r>
            <a:r>
              <a:rPr sz="1395" spc="52" dirty="0">
                <a:latin typeface="Arial"/>
                <a:cs typeface="Arial"/>
              </a:rPr>
              <a:t> </a:t>
            </a:r>
            <a:r>
              <a:rPr sz="1395" spc="-21" dirty="0">
                <a:latin typeface="Arial"/>
                <a:cs typeface="Arial"/>
              </a:rPr>
              <a:t>2011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Font typeface="Arial"/>
              <a:buChar char="•"/>
              <a:tabLst>
                <a:tab pos="217561" algn="l"/>
              </a:tabLst>
            </a:pPr>
            <a:r>
              <a:rPr sz="1395" b="1" dirty="0">
                <a:latin typeface="Arial"/>
                <a:cs typeface="Arial"/>
              </a:rPr>
              <a:t>Worst </a:t>
            </a:r>
            <a:r>
              <a:rPr sz="1395" b="1" spc="6" dirty="0">
                <a:latin typeface="Arial"/>
                <a:cs typeface="Arial"/>
              </a:rPr>
              <a:t>case</a:t>
            </a:r>
            <a:r>
              <a:rPr sz="1395" b="1" spc="-24" dirty="0">
                <a:latin typeface="Arial"/>
                <a:cs typeface="Arial"/>
              </a:rPr>
              <a:t> </a:t>
            </a:r>
            <a:r>
              <a:rPr sz="1395" b="1" i="1" spc="3" dirty="0">
                <a:latin typeface="Arial"/>
                <a:cs typeface="Arial"/>
              </a:rPr>
              <a:t>log(N)</a:t>
            </a:r>
            <a:r>
              <a:rPr sz="1410" b="1" i="1" spc="4" baseline="19713" dirty="0">
                <a:latin typeface="Arial"/>
                <a:cs typeface="Arial"/>
              </a:rPr>
              <a:t>3</a:t>
            </a:r>
            <a:endParaRPr sz="1410" baseline="19713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Char char="•"/>
              <a:tabLst>
                <a:tab pos="217561" algn="l"/>
              </a:tabLst>
            </a:pPr>
            <a:r>
              <a:rPr sz="1395" spc="6" dirty="0">
                <a:latin typeface="Arial"/>
                <a:cs typeface="Arial"/>
              </a:rPr>
              <a:t>Amortised overhead </a:t>
            </a:r>
            <a:r>
              <a:rPr sz="1395" i="1" spc="3" dirty="0">
                <a:latin typeface="Arial"/>
                <a:cs typeface="Arial"/>
              </a:rPr>
              <a:t>log(N)</a:t>
            </a:r>
            <a:r>
              <a:rPr sz="1410" i="1" spc="4" baseline="19713" dirty="0">
                <a:latin typeface="Arial"/>
                <a:cs typeface="Arial"/>
              </a:rPr>
              <a:t>2 </a:t>
            </a:r>
            <a:r>
              <a:rPr sz="1395" spc="6" dirty="0">
                <a:latin typeface="Arial"/>
                <a:cs typeface="Arial"/>
              </a:rPr>
              <a:t>when using </a:t>
            </a:r>
            <a:r>
              <a:rPr sz="1395" spc="-12" dirty="0">
                <a:latin typeface="Arial"/>
                <a:cs typeface="Arial"/>
              </a:rPr>
              <a:t>DMN’11 </a:t>
            </a:r>
            <a:r>
              <a:rPr sz="1395" spc="6" dirty="0">
                <a:latin typeface="Arial"/>
                <a:cs typeface="Arial"/>
              </a:rPr>
              <a:t>as a </a:t>
            </a:r>
            <a:r>
              <a:rPr sz="1395" spc="3" dirty="0">
                <a:latin typeface="Arial"/>
                <a:cs typeface="Arial"/>
              </a:rPr>
              <a:t>tool: </a:t>
            </a:r>
            <a:r>
              <a:rPr sz="1395" spc="9" dirty="0">
                <a:latin typeface="Arial"/>
                <a:cs typeface="Arial"/>
              </a:rPr>
              <a:t>ORAM </a:t>
            </a:r>
            <a:r>
              <a:rPr sz="1395" spc="6" dirty="0">
                <a:latin typeface="Arial"/>
                <a:cs typeface="Arial"/>
              </a:rPr>
              <a:t>on </a:t>
            </a:r>
            <a:r>
              <a:rPr sz="1395" i="1" spc="6" dirty="0">
                <a:latin typeface="Arial"/>
                <a:cs typeface="Arial"/>
              </a:rPr>
              <a:t>small </a:t>
            </a:r>
            <a:r>
              <a:rPr sz="1395" spc="3" dirty="0">
                <a:latin typeface="Arial"/>
                <a:cs typeface="Arial"/>
              </a:rPr>
              <a:t>internal</a:t>
            </a:r>
            <a:r>
              <a:rPr sz="1395" spc="136" dirty="0">
                <a:latin typeface="Arial"/>
                <a:cs typeface="Arial"/>
              </a:rPr>
              <a:t> </a:t>
            </a:r>
            <a:r>
              <a:rPr sz="1395" spc="6" dirty="0">
                <a:latin typeface="Arial"/>
                <a:cs typeface="Arial"/>
              </a:rPr>
              <a:t>buckets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Font typeface="Arial"/>
              <a:buChar char="•"/>
              <a:tabLst>
                <a:tab pos="217561" algn="l"/>
              </a:tabLst>
            </a:pPr>
            <a:r>
              <a:rPr sz="1395" b="1" spc="3" dirty="0">
                <a:latin typeface="Arial"/>
                <a:cs typeface="Arial"/>
              </a:rPr>
              <a:t>Statistical</a:t>
            </a:r>
            <a:endParaRPr sz="1395">
              <a:latin typeface="Arial"/>
              <a:cs typeface="Arial"/>
            </a:endParaRPr>
          </a:p>
          <a:p>
            <a:pPr lvl="1">
              <a:spcBef>
                <a:spcPts val="24"/>
              </a:spcBef>
              <a:buClr>
                <a:srgbClr val="505B62"/>
              </a:buClr>
              <a:buFont typeface="Arial"/>
              <a:buChar char="•"/>
            </a:pPr>
            <a:endParaRPr sz="1455">
              <a:latin typeface="Times New Roman"/>
              <a:cs typeface="Times New Roman"/>
            </a:endParaRPr>
          </a:p>
          <a:p>
            <a:pPr marL="147094" marR="3081" indent="-139393">
              <a:lnSpc>
                <a:spcPct val="101600"/>
              </a:lnSpc>
              <a:buClr>
                <a:srgbClr val="505B62"/>
              </a:buClr>
              <a:buSzPct val="123913"/>
              <a:buFont typeface="Arial"/>
              <a:buChar char="•"/>
              <a:tabLst>
                <a:tab pos="147479" algn="l"/>
              </a:tabLst>
            </a:pPr>
            <a:r>
              <a:rPr sz="1395" b="1" spc="6" dirty="0">
                <a:latin typeface="Arial"/>
                <a:cs typeface="Arial"/>
              </a:rPr>
              <a:t>Michael </a:t>
            </a:r>
            <a:r>
              <a:rPr sz="1395" b="1" spc="-76" dirty="0">
                <a:latin typeface="Arial"/>
                <a:cs typeface="Arial"/>
              </a:rPr>
              <a:t>T. </a:t>
            </a:r>
            <a:r>
              <a:rPr sz="1395" b="1" spc="6" dirty="0">
                <a:latin typeface="Arial"/>
                <a:cs typeface="Arial"/>
              </a:rPr>
              <a:t>Goodrich</a:t>
            </a:r>
            <a:r>
              <a:rPr sz="1395" spc="6" dirty="0">
                <a:latin typeface="Arial"/>
                <a:cs typeface="Arial"/>
              </a:rPr>
              <a:t>, </a:t>
            </a:r>
            <a:r>
              <a:rPr sz="1395" b="1" spc="6" dirty="0">
                <a:latin typeface="Arial"/>
                <a:cs typeface="Arial"/>
              </a:rPr>
              <a:t>Michael </a:t>
            </a:r>
            <a:r>
              <a:rPr sz="1395" b="1" dirty="0">
                <a:latin typeface="Arial"/>
                <a:cs typeface="Arial"/>
              </a:rPr>
              <a:t>Mitzenmacher, </a:t>
            </a:r>
            <a:r>
              <a:rPr sz="1395" b="1" spc="6" dirty="0">
                <a:latin typeface="Arial"/>
                <a:cs typeface="Arial"/>
              </a:rPr>
              <a:t>Olga Ohrimenko</a:t>
            </a:r>
            <a:r>
              <a:rPr sz="1395" spc="6" dirty="0">
                <a:latin typeface="Arial"/>
                <a:cs typeface="Arial"/>
              </a:rPr>
              <a:t>, </a:t>
            </a:r>
            <a:r>
              <a:rPr sz="1395" b="1" spc="6" dirty="0">
                <a:latin typeface="Arial"/>
                <a:cs typeface="Arial"/>
              </a:rPr>
              <a:t>Roberto </a:t>
            </a:r>
            <a:r>
              <a:rPr sz="1395" b="1" spc="-6" dirty="0">
                <a:latin typeface="Arial"/>
                <a:cs typeface="Arial"/>
              </a:rPr>
              <a:t>Tamassia</a:t>
            </a:r>
            <a:r>
              <a:rPr sz="1395" spc="-6" dirty="0">
                <a:latin typeface="Arial"/>
                <a:cs typeface="Arial"/>
              </a:rPr>
              <a:t>: </a:t>
            </a:r>
            <a:r>
              <a:rPr sz="1395" i="1" spc="6" dirty="0">
                <a:latin typeface="Arial"/>
                <a:cs typeface="Arial"/>
              </a:rPr>
              <a:t>Oblivious </a:t>
            </a:r>
            <a:r>
              <a:rPr sz="1395" i="1" spc="9" dirty="0">
                <a:latin typeface="Arial"/>
                <a:cs typeface="Arial"/>
              </a:rPr>
              <a:t>RAM </a:t>
            </a:r>
            <a:r>
              <a:rPr sz="1395" i="1" spc="3" dirty="0">
                <a:latin typeface="Arial"/>
                <a:cs typeface="Arial"/>
              </a:rPr>
              <a:t>simulation with efficient </a:t>
            </a:r>
            <a:r>
              <a:rPr sz="1395" b="1" i="1" spc="6" dirty="0">
                <a:latin typeface="Arial"/>
                <a:cs typeface="Arial"/>
              </a:rPr>
              <a:t>worst-  case </a:t>
            </a:r>
            <a:r>
              <a:rPr sz="1395" i="1" spc="6" dirty="0">
                <a:latin typeface="Arial"/>
                <a:cs typeface="Arial"/>
              </a:rPr>
              <a:t>access overhead</a:t>
            </a:r>
            <a:r>
              <a:rPr sz="1395" spc="6" dirty="0">
                <a:latin typeface="Arial"/>
                <a:cs typeface="Arial"/>
              </a:rPr>
              <a:t>. </a:t>
            </a:r>
            <a:r>
              <a:rPr sz="1395" spc="9" dirty="0">
                <a:latin typeface="Arial"/>
                <a:cs typeface="Arial"/>
              </a:rPr>
              <a:t>CCSW</a:t>
            </a:r>
            <a:r>
              <a:rPr sz="1395" spc="-45" dirty="0">
                <a:latin typeface="Arial"/>
                <a:cs typeface="Arial"/>
              </a:rPr>
              <a:t> </a:t>
            </a:r>
            <a:r>
              <a:rPr sz="1395" spc="-21" dirty="0">
                <a:latin typeface="Arial"/>
                <a:cs typeface="Arial"/>
              </a:rPr>
              <a:t>2011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Font typeface="Arial"/>
              <a:buChar char="•"/>
              <a:tabLst>
                <a:tab pos="217561" algn="l"/>
              </a:tabLst>
            </a:pPr>
            <a:r>
              <a:rPr sz="1395" b="1" dirty="0">
                <a:latin typeface="Arial"/>
                <a:cs typeface="Arial"/>
              </a:rPr>
              <a:t>Worst </a:t>
            </a:r>
            <a:r>
              <a:rPr sz="1395" b="1" spc="6" dirty="0">
                <a:latin typeface="Arial"/>
                <a:cs typeface="Arial"/>
              </a:rPr>
              <a:t>case</a:t>
            </a:r>
            <a:r>
              <a:rPr sz="1395" b="1" spc="-33" dirty="0">
                <a:latin typeface="Arial"/>
                <a:cs typeface="Arial"/>
              </a:rPr>
              <a:t> </a:t>
            </a:r>
            <a:r>
              <a:rPr sz="1395" b="1" i="1" spc="3" dirty="0">
                <a:latin typeface="Arial"/>
                <a:cs typeface="Arial"/>
              </a:rPr>
              <a:t>N</a:t>
            </a:r>
            <a:r>
              <a:rPr sz="1410" b="1" i="1" spc="4" baseline="19713" dirty="0">
                <a:latin typeface="Arial"/>
                <a:cs typeface="Arial"/>
              </a:rPr>
              <a:t>1/2</a:t>
            </a:r>
            <a:r>
              <a:rPr sz="1395" b="1" i="1" spc="3" dirty="0">
                <a:latin typeface="Arial"/>
                <a:cs typeface="Arial"/>
              </a:rPr>
              <a:t>log(N)</a:t>
            </a:r>
            <a:r>
              <a:rPr sz="1410" b="1" i="1" spc="4" baseline="19713" dirty="0">
                <a:latin typeface="Arial"/>
                <a:cs typeface="Arial"/>
              </a:rPr>
              <a:t>2</a:t>
            </a:r>
            <a:endParaRPr sz="1410" baseline="19713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Font typeface="Arial"/>
              <a:buChar char="•"/>
              <a:tabLst>
                <a:tab pos="217561" algn="l"/>
              </a:tabLst>
            </a:pPr>
            <a:r>
              <a:rPr sz="1395" b="1" i="1" dirty="0">
                <a:latin typeface="Arial"/>
                <a:cs typeface="Arial"/>
              </a:rPr>
              <a:t>Worst </a:t>
            </a:r>
            <a:r>
              <a:rPr sz="1395" b="1" i="1" spc="6" dirty="0">
                <a:latin typeface="Arial"/>
                <a:cs typeface="Arial"/>
              </a:rPr>
              <a:t>case </a:t>
            </a:r>
            <a:r>
              <a:rPr sz="1395" b="1" i="1" spc="3" dirty="0">
                <a:latin typeface="Arial"/>
                <a:cs typeface="Arial"/>
              </a:rPr>
              <a:t>log(N)</a:t>
            </a:r>
            <a:r>
              <a:rPr sz="1410" b="1" i="1" spc="4" baseline="19713" dirty="0">
                <a:latin typeface="Arial"/>
                <a:cs typeface="Arial"/>
              </a:rPr>
              <a:t>2 </a:t>
            </a:r>
            <a:r>
              <a:rPr sz="1395" spc="3" dirty="0">
                <a:latin typeface="Arial"/>
                <a:cs typeface="Arial"/>
              </a:rPr>
              <a:t>with large client</a:t>
            </a:r>
            <a:r>
              <a:rPr sz="1395" spc="9" dirty="0">
                <a:latin typeface="Arial"/>
                <a:cs typeface="Arial"/>
              </a:rPr>
              <a:t> </a:t>
            </a:r>
            <a:r>
              <a:rPr sz="1395" spc="-9" dirty="0">
                <a:latin typeface="Arial"/>
                <a:cs typeface="Arial"/>
              </a:rPr>
              <a:t>memory.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Font typeface="Arial"/>
              <a:buChar char="•"/>
              <a:tabLst>
                <a:tab pos="217561" algn="l"/>
              </a:tabLst>
            </a:pPr>
            <a:r>
              <a:rPr sz="1395" b="1" spc="6" dirty="0">
                <a:latin typeface="Arial"/>
                <a:cs typeface="Arial"/>
              </a:rPr>
              <a:t>Computational</a:t>
            </a:r>
            <a:endParaRPr sz="1395">
              <a:latin typeface="Arial"/>
              <a:cs typeface="Arial"/>
            </a:endParaRPr>
          </a:p>
          <a:p>
            <a:pPr lvl="1">
              <a:spcBef>
                <a:spcPts val="24"/>
              </a:spcBef>
              <a:buClr>
                <a:srgbClr val="505B62"/>
              </a:buClr>
              <a:buFont typeface="Arial"/>
              <a:buChar char="•"/>
            </a:pPr>
            <a:endParaRPr sz="1455">
              <a:latin typeface="Times New Roman"/>
              <a:cs typeface="Times New Roman"/>
            </a:endParaRPr>
          </a:p>
          <a:p>
            <a:pPr marL="147094" marR="1219883" indent="-139393">
              <a:lnSpc>
                <a:spcPct val="101600"/>
              </a:lnSpc>
              <a:buClr>
                <a:srgbClr val="505B62"/>
              </a:buClr>
              <a:buSzPct val="123913"/>
              <a:buFont typeface="Arial"/>
              <a:buChar char="•"/>
              <a:tabLst>
                <a:tab pos="147479" algn="l"/>
              </a:tabLst>
            </a:pPr>
            <a:r>
              <a:rPr sz="1395" b="1" spc="6" dirty="0">
                <a:latin typeface="Arial"/>
                <a:cs typeface="Arial"/>
              </a:rPr>
              <a:t>Eyal Kushilevitz</a:t>
            </a:r>
            <a:r>
              <a:rPr sz="1395" spc="6" dirty="0">
                <a:latin typeface="Arial"/>
                <a:cs typeface="Arial"/>
              </a:rPr>
              <a:t>, </a:t>
            </a:r>
            <a:r>
              <a:rPr sz="1395" b="1" spc="6" dirty="0">
                <a:latin typeface="Arial"/>
                <a:cs typeface="Arial"/>
              </a:rPr>
              <a:t>Steve </a:t>
            </a:r>
            <a:r>
              <a:rPr sz="1395" b="1" spc="3" dirty="0">
                <a:latin typeface="Arial"/>
                <a:cs typeface="Arial"/>
              </a:rPr>
              <a:t>Lu</a:t>
            </a:r>
            <a:r>
              <a:rPr sz="1395" spc="3" dirty="0">
                <a:latin typeface="Arial"/>
                <a:cs typeface="Arial"/>
              </a:rPr>
              <a:t>, </a:t>
            </a:r>
            <a:r>
              <a:rPr sz="1395" b="1" spc="3" dirty="0">
                <a:latin typeface="Arial"/>
                <a:cs typeface="Arial"/>
              </a:rPr>
              <a:t>Rafail </a:t>
            </a:r>
            <a:r>
              <a:rPr sz="1395" b="1" spc="6" dirty="0">
                <a:latin typeface="Arial"/>
                <a:cs typeface="Arial"/>
              </a:rPr>
              <a:t>Ostrovsky</a:t>
            </a:r>
            <a:r>
              <a:rPr sz="1395" spc="6" dirty="0">
                <a:latin typeface="Arial"/>
                <a:cs typeface="Arial"/>
              </a:rPr>
              <a:t>: </a:t>
            </a:r>
            <a:r>
              <a:rPr sz="1395" i="1" spc="6" dirty="0">
                <a:latin typeface="Arial"/>
                <a:cs typeface="Arial"/>
              </a:rPr>
              <a:t>On the </a:t>
            </a:r>
            <a:r>
              <a:rPr sz="1395" i="1" spc="3" dirty="0">
                <a:latin typeface="Arial"/>
                <a:cs typeface="Arial"/>
              </a:rPr>
              <a:t>(in)security of </a:t>
            </a:r>
            <a:r>
              <a:rPr sz="1395" i="1" spc="6" dirty="0">
                <a:latin typeface="Arial"/>
                <a:cs typeface="Arial"/>
              </a:rPr>
              <a:t>hash-based </a:t>
            </a:r>
            <a:r>
              <a:rPr sz="1395" i="1" spc="3" dirty="0">
                <a:latin typeface="Arial"/>
                <a:cs typeface="Arial"/>
              </a:rPr>
              <a:t>oblivious </a:t>
            </a:r>
            <a:r>
              <a:rPr sz="1395" i="1" spc="9" dirty="0">
                <a:latin typeface="Arial"/>
                <a:cs typeface="Arial"/>
              </a:rPr>
              <a:t>RAM </a:t>
            </a:r>
            <a:r>
              <a:rPr sz="1395" i="1" spc="6" dirty="0">
                <a:latin typeface="Arial"/>
                <a:cs typeface="Arial"/>
              </a:rPr>
              <a:t>and a new balancing  scheme</a:t>
            </a:r>
            <a:r>
              <a:rPr sz="1395" spc="6" dirty="0">
                <a:latin typeface="Arial"/>
                <a:cs typeface="Arial"/>
              </a:rPr>
              <a:t>. </a:t>
            </a:r>
            <a:r>
              <a:rPr sz="1395" spc="9" dirty="0">
                <a:latin typeface="Arial"/>
                <a:cs typeface="Arial"/>
              </a:rPr>
              <a:t>SODA</a:t>
            </a:r>
            <a:r>
              <a:rPr sz="1395" spc="-52" dirty="0">
                <a:latin typeface="Arial"/>
                <a:cs typeface="Arial"/>
              </a:rPr>
              <a:t> </a:t>
            </a:r>
            <a:r>
              <a:rPr sz="1395" spc="6" dirty="0">
                <a:latin typeface="Arial"/>
                <a:cs typeface="Arial"/>
              </a:rPr>
              <a:t>2012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Char char="•"/>
              <a:tabLst>
                <a:tab pos="217561" algn="l"/>
              </a:tabLst>
            </a:pPr>
            <a:r>
              <a:rPr sz="1395" spc="6" dirty="0">
                <a:latin typeface="Arial"/>
                <a:cs typeface="Arial"/>
              </a:rPr>
              <a:t>IACR </a:t>
            </a:r>
            <a:r>
              <a:rPr sz="1395" spc="3" dirty="0">
                <a:latin typeface="Arial"/>
                <a:cs typeface="Arial"/>
              </a:rPr>
              <a:t>ePrint </a:t>
            </a:r>
            <a:r>
              <a:rPr sz="1395" spc="6" dirty="0">
                <a:latin typeface="Arial"/>
                <a:cs typeface="Arial"/>
              </a:rPr>
              <a:t>August</a:t>
            </a:r>
            <a:r>
              <a:rPr sz="1395" spc="-106" dirty="0">
                <a:latin typeface="Arial"/>
                <a:cs typeface="Arial"/>
              </a:rPr>
              <a:t> </a:t>
            </a:r>
            <a:r>
              <a:rPr sz="1395" spc="-21" dirty="0">
                <a:latin typeface="Arial"/>
                <a:cs typeface="Arial"/>
              </a:rPr>
              <a:t>2011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Font typeface="Arial"/>
              <a:buChar char="•"/>
              <a:tabLst>
                <a:tab pos="217561" algn="l"/>
              </a:tabLst>
            </a:pPr>
            <a:r>
              <a:rPr sz="1395" b="1" dirty="0">
                <a:latin typeface="Arial"/>
                <a:cs typeface="Arial"/>
              </a:rPr>
              <a:t>Worst </a:t>
            </a:r>
            <a:r>
              <a:rPr sz="1395" b="1" spc="6" dirty="0">
                <a:latin typeface="Arial"/>
                <a:cs typeface="Arial"/>
              </a:rPr>
              <a:t>case </a:t>
            </a:r>
            <a:r>
              <a:rPr sz="1395" b="1" i="1" spc="3" dirty="0">
                <a:latin typeface="Arial"/>
                <a:cs typeface="Arial"/>
              </a:rPr>
              <a:t>log(N)</a:t>
            </a:r>
            <a:r>
              <a:rPr sz="1410" b="1" i="1" spc="4" baseline="19713" dirty="0">
                <a:latin typeface="Arial"/>
                <a:cs typeface="Arial"/>
              </a:rPr>
              <a:t>2 </a:t>
            </a:r>
            <a:r>
              <a:rPr sz="1395" b="1" i="1" spc="3" dirty="0">
                <a:latin typeface="Arial"/>
                <a:cs typeface="Arial"/>
              </a:rPr>
              <a:t>/</a:t>
            </a:r>
            <a:r>
              <a:rPr sz="1395" b="1" i="1" spc="-33" dirty="0">
                <a:latin typeface="Arial"/>
                <a:cs typeface="Arial"/>
              </a:rPr>
              <a:t> </a:t>
            </a:r>
            <a:r>
              <a:rPr sz="1395" b="1" i="1" spc="6" dirty="0">
                <a:latin typeface="Arial"/>
                <a:cs typeface="Arial"/>
              </a:rPr>
              <a:t>log(log(N))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Font typeface="Arial"/>
              <a:buChar char="•"/>
              <a:tabLst>
                <a:tab pos="217561" algn="l"/>
              </a:tabLst>
            </a:pPr>
            <a:r>
              <a:rPr sz="1395" b="1" spc="6" dirty="0">
                <a:latin typeface="Arial"/>
                <a:cs typeface="Arial"/>
              </a:rPr>
              <a:t>Computational</a:t>
            </a:r>
            <a:endParaRPr sz="1395">
              <a:latin typeface="Arial"/>
              <a:cs typeface="Arial"/>
            </a:endParaRPr>
          </a:p>
          <a:p>
            <a:pPr lvl="1">
              <a:spcBef>
                <a:spcPts val="15"/>
              </a:spcBef>
              <a:buClr>
                <a:srgbClr val="505B62"/>
              </a:buClr>
              <a:buFont typeface="Arial"/>
              <a:buChar char="•"/>
            </a:pPr>
            <a:endParaRPr sz="1486">
              <a:latin typeface="Times New Roman"/>
              <a:cs typeface="Times New Roman"/>
            </a:endParaRPr>
          </a:p>
          <a:p>
            <a:pPr marL="147094" indent="-139393">
              <a:spcBef>
                <a:spcPts val="3"/>
              </a:spcBef>
              <a:buClr>
                <a:srgbClr val="505B62"/>
              </a:buClr>
              <a:buSzPct val="123913"/>
              <a:buChar char="•"/>
              <a:tabLst>
                <a:tab pos="147479" algn="l"/>
              </a:tabLst>
            </a:pPr>
            <a:r>
              <a:rPr sz="1395" spc="6" dirty="0">
                <a:latin typeface="Arial"/>
                <a:cs typeface="Arial"/>
              </a:rPr>
              <a:t>The </a:t>
            </a:r>
            <a:r>
              <a:rPr sz="1395" spc="3" dirty="0">
                <a:latin typeface="Arial"/>
                <a:cs typeface="Arial"/>
              </a:rPr>
              <a:t>last </a:t>
            </a:r>
            <a:r>
              <a:rPr sz="1395" spc="6" dirty="0">
                <a:latin typeface="Arial"/>
                <a:cs typeface="Arial"/>
              </a:rPr>
              <a:t>two paper uses</a:t>
            </a:r>
            <a:r>
              <a:rPr sz="1395" spc="3" dirty="0">
                <a:latin typeface="Arial"/>
                <a:cs typeface="Arial"/>
              </a:rPr>
              <a:t> “</a:t>
            </a:r>
            <a:r>
              <a:rPr sz="1395" b="1" spc="3" dirty="0">
                <a:latin typeface="Arial"/>
                <a:cs typeface="Arial"/>
              </a:rPr>
              <a:t>deamortisation</a:t>
            </a:r>
            <a:r>
              <a:rPr sz="1395" spc="3" dirty="0">
                <a:latin typeface="Arial"/>
                <a:cs typeface="Arial"/>
              </a:rPr>
              <a:t>”: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Char char="•"/>
              <a:tabLst>
                <a:tab pos="217561" algn="l"/>
              </a:tabLst>
            </a:pPr>
            <a:r>
              <a:rPr sz="1395" spc="6" dirty="0">
                <a:latin typeface="Arial"/>
                <a:cs typeface="Arial"/>
              </a:rPr>
              <a:t>Have two hash maps on each</a:t>
            </a:r>
            <a:r>
              <a:rPr sz="1395" spc="-33" dirty="0">
                <a:latin typeface="Arial"/>
                <a:cs typeface="Arial"/>
              </a:rPr>
              <a:t> </a:t>
            </a:r>
            <a:r>
              <a:rPr sz="1395" spc="3" dirty="0">
                <a:latin typeface="Arial"/>
                <a:cs typeface="Arial"/>
              </a:rPr>
              <a:t>level</a:t>
            </a:r>
            <a:endParaRPr sz="1395">
              <a:latin typeface="Arial"/>
              <a:cs typeface="Arial"/>
            </a:endParaRPr>
          </a:p>
          <a:p>
            <a:pPr marL="217176" lvl="1" indent="-139778">
              <a:spcBef>
                <a:spcPts val="24"/>
              </a:spcBef>
              <a:buClr>
                <a:srgbClr val="505B62"/>
              </a:buClr>
              <a:buSzPct val="123913"/>
              <a:buChar char="•"/>
              <a:tabLst>
                <a:tab pos="217561" algn="l"/>
              </a:tabLst>
            </a:pPr>
            <a:r>
              <a:rPr sz="1395" spc="3" dirty="0">
                <a:latin typeface="Arial"/>
                <a:cs typeface="Arial"/>
              </a:rPr>
              <a:t>Shuffle </a:t>
            </a:r>
            <a:r>
              <a:rPr sz="1395" spc="6" dirty="0">
                <a:latin typeface="Arial"/>
                <a:cs typeface="Arial"/>
              </a:rPr>
              <a:t>one </a:t>
            </a:r>
            <a:r>
              <a:rPr sz="1395" spc="3" dirty="0">
                <a:latin typeface="Arial"/>
                <a:cs typeface="Arial"/>
              </a:rPr>
              <a:t>while </a:t>
            </a:r>
            <a:r>
              <a:rPr sz="1395" spc="6" dirty="0">
                <a:latin typeface="Arial"/>
                <a:cs typeface="Arial"/>
              </a:rPr>
              <a:t>using the other and swap when the </a:t>
            </a:r>
            <a:r>
              <a:rPr sz="1395" spc="3" dirty="0">
                <a:latin typeface="Arial"/>
                <a:cs typeface="Arial"/>
              </a:rPr>
              <a:t>shuffling is</a:t>
            </a:r>
            <a:r>
              <a:rPr sz="1395" spc="-3" dirty="0">
                <a:latin typeface="Arial"/>
                <a:cs typeface="Arial"/>
              </a:rPr>
              <a:t> </a:t>
            </a:r>
            <a:r>
              <a:rPr sz="1395" spc="6" dirty="0">
                <a:latin typeface="Arial"/>
                <a:cs typeface="Arial"/>
              </a:rPr>
              <a:t>done</a:t>
            </a:r>
            <a:endParaRPr sz="1395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90107" y="889283"/>
            <a:ext cx="1106230" cy="1235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56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96311"/>
            <a:ext cx="6376669" cy="6540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ts val="5079"/>
              </a:lnSpc>
            </a:pPr>
            <a:r>
              <a:rPr spc="-69" dirty="0"/>
              <a:t>2011-2013: </a:t>
            </a:r>
            <a:r>
              <a:rPr spc="-45" dirty="0"/>
              <a:t>Path</a:t>
            </a:r>
            <a:r>
              <a:rPr spc="-312" dirty="0"/>
              <a:t> </a:t>
            </a:r>
            <a:r>
              <a:rPr spc="-45" dirty="0"/>
              <a:t>ORAM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928" y="1463120"/>
            <a:ext cx="10699789" cy="433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802" marR="3081" indent="-152485">
              <a:lnSpc>
                <a:spcPts val="2601"/>
              </a:lnSpc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 </a:t>
            </a:r>
            <a:r>
              <a:rPr sz="2153" b="1" dirty="0">
                <a:latin typeface="Arial"/>
                <a:cs typeface="Arial"/>
              </a:rPr>
              <a:t>Elaine Shi</a:t>
            </a:r>
            <a:r>
              <a:rPr sz="2153" dirty="0">
                <a:latin typeface="Arial"/>
                <a:cs typeface="Arial"/>
              </a:rPr>
              <a:t>, </a:t>
            </a:r>
            <a:r>
              <a:rPr sz="2153" b="1" spc="-45" dirty="0">
                <a:latin typeface="Arial"/>
                <a:cs typeface="Arial"/>
              </a:rPr>
              <a:t>T.-H. </a:t>
            </a:r>
            <a:r>
              <a:rPr sz="2153" b="1" dirty="0">
                <a:latin typeface="Arial"/>
                <a:cs typeface="Arial"/>
              </a:rPr>
              <a:t>Hubert </a:t>
            </a:r>
            <a:r>
              <a:rPr sz="2153" b="1" spc="3" dirty="0">
                <a:latin typeface="Arial"/>
                <a:cs typeface="Arial"/>
              </a:rPr>
              <a:t>Chan</a:t>
            </a:r>
            <a:r>
              <a:rPr sz="2153" spc="3" dirty="0">
                <a:latin typeface="Arial"/>
                <a:cs typeface="Arial"/>
              </a:rPr>
              <a:t>, </a:t>
            </a:r>
            <a:r>
              <a:rPr sz="2153" b="1" spc="3" dirty="0">
                <a:latin typeface="Arial"/>
                <a:cs typeface="Arial"/>
              </a:rPr>
              <a:t>Emil </a:t>
            </a:r>
            <a:r>
              <a:rPr sz="2153" b="1" dirty="0">
                <a:latin typeface="Arial"/>
                <a:cs typeface="Arial"/>
              </a:rPr>
              <a:t>Stefanov</a:t>
            </a:r>
            <a:r>
              <a:rPr sz="2153" dirty="0">
                <a:latin typeface="Arial"/>
                <a:cs typeface="Arial"/>
              </a:rPr>
              <a:t>, </a:t>
            </a:r>
            <a:r>
              <a:rPr sz="2153" b="1" dirty="0">
                <a:latin typeface="Arial"/>
                <a:cs typeface="Arial"/>
              </a:rPr>
              <a:t>Mingfei Li</a:t>
            </a:r>
            <a:r>
              <a:rPr sz="2153" dirty="0">
                <a:latin typeface="Arial"/>
                <a:cs typeface="Arial"/>
              </a:rPr>
              <a:t>: </a:t>
            </a:r>
            <a:r>
              <a:rPr sz="2153" i="1" dirty="0">
                <a:latin typeface="Arial"/>
                <a:cs typeface="Arial"/>
              </a:rPr>
              <a:t>Oblivious </a:t>
            </a:r>
            <a:r>
              <a:rPr sz="2153" i="1" spc="3" dirty="0">
                <a:latin typeface="Arial"/>
                <a:cs typeface="Arial"/>
              </a:rPr>
              <a:t>RAM </a:t>
            </a:r>
            <a:r>
              <a:rPr sz="2153" i="1" dirty="0">
                <a:latin typeface="Arial"/>
                <a:cs typeface="Arial"/>
              </a:rPr>
              <a:t>with</a:t>
            </a:r>
            <a:r>
              <a:rPr sz="2153" i="1" spc="-349" dirty="0">
                <a:latin typeface="Arial"/>
                <a:cs typeface="Arial"/>
              </a:rPr>
              <a:t> </a:t>
            </a:r>
            <a:r>
              <a:rPr sz="2153" i="1" dirty="0">
                <a:latin typeface="Arial"/>
                <a:cs typeface="Arial"/>
              </a:rPr>
              <a:t>O((log  </a:t>
            </a:r>
            <a:r>
              <a:rPr sz="2153" i="1" spc="3" dirty="0">
                <a:latin typeface="Arial"/>
                <a:cs typeface="Arial"/>
              </a:rPr>
              <a:t>N)</a:t>
            </a:r>
            <a:r>
              <a:rPr sz="2138" i="1" spc="4" baseline="20094" dirty="0">
                <a:latin typeface="Arial"/>
                <a:cs typeface="Arial"/>
              </a:rPr>
              <a:t>3</a:t>
            </a:r>
            <a:r>
              <a:rPr sz="2153" i="1" spc="3" dirty="0">
                <a:latin typeface="Arial"/>
                <a:cs typeface="Arial"/>
              </a:rPr>
              <a:t>) </a:t>
            </a:r>
            <a:r>
              <a:rPr sz="2153" i="1" spc="-3" dirty="0">
                <a:latin typeface="Arial"/>
                <a:cs typeface="Arial"/>
              </a:rPr>
              <a:t>Worst-Case </a:t>
            </a:r>
            <a:r>
              <a:rPr sz="2153" i="1" dirty="0">
                <a:latin typeface="Arial"/>
                <a:cs typeface="Arial"/>
              </a:rPr>
              <a:t>Cost</a:t>
            </a:r>
            <a:r>
              <a:rPr sz="2153" dirty="0">
                <a:latin typeface="Arial"/>
                <a:cs typeface="Arial"/>
              </a:rPr>
              <a:t>. </a:t>
            </a:r>
            <a:r>
              <a:rPr sz="2153" spc="-3" dirty="0">
                <a:latin typeface="Arial"/>
                <a:cs typeface="Arial"/>
              </a:rPr>
              <a:t>ASIACRYPT</a:t>
            </a:r>
            <a:r>
              <a:rPr sz="2153" spc="9" dirty="0">
                <a:latin typeface="Arial"/>
                <a:cs typeface="Arial"/>
              </a:rPr>
              <a:t> </a:t>
            </a:r>
            <a:r>
              <a:rPr sz="2153" spc="-36" dirty="0">
                <a:latin typeface="Arial"/>
                <a:cs typeface="Arial"/>
              </a:rPr>
              <a:t>2011</a:t>
            </a:r>
            <a:endParaRPr sz="2153" dirty="0">
              <a:latin typeface="Arial"/>
              <a:cs typeface="Arial"/>
            </a:endParaRPr>
          </a:p>
          <a:p>
            <a:pPr marL="217176">
              <a:lnSpc>
                <a:spcPts val="2326"/>
              </a:lnSpc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</a:t>
            </a:r>
            <a:r>
              <a:rPr sz="3957" spc="-755" baseline="-3831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2153" spc="-6" dirty="0">
                <a:latin typeface="Arial"/>
                <a:cs typeface="Arial"/>
              </a:rPr>
              <a:t>Worst </a:t>
            </a:r>
            <a:r>
              <a:rPr sz="2153" spc="3" dirty="0">
                <a:latin typeface="Arial"/>
                <a:cs typeface="Arial"/>
              </a:rPr>
              <a:t>case overhead </a:t>
            </a:r>
            <a:r>
              <a:rPr sz="2153" i="1" spc="3" dirty="0">
                <a:latin typeface="Arial"/>
                <a:cs typeface="Arial"/>
              </a:rPr>
              <a:t>log(N)</a:t>
            </a:r>
            <a:r>
              <a:rPr sz="2138" i="1" spc="4" baseline="20094" dirty="0">
                <a:latin typeface="Arial"/>
                <a:cs typeface="Arial"/>
              </a:rPr>
              <a:t>3</a:t>
            </a:r>
            <a:endParaRPr sz="2138" baseline="20094" dirty="0">
              <a:latin typeface="Arial"/>
              <a:cs typeface="Arial"/>
            </a:endParaRPr>
          </a:p>
          <a:p>
            <a:pPr marL="159802" marR="462077" indent="-152485">
              <a:lnSpc>
                <a:spcPts val="2601"/>
              </a:lnSpc>
              <a:spcBef>
                <a:spcPts val="273"/>
              </a:spcBef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 </a:t>
            </a:r>
            <a:r>
              <a:rPr sz="2153" b="1" spc="3" dirty="0">
                <a:latin typeface="Arial"/>
                <a:cs typeface="Arial"/>
              </a:rPr>
              <a:t>Emil </a:t>
            </a:r>
            <a:r>
              <a:rPr sz="2153" b="1" dirty="0">
                <a:latin typeface="Arial"/>
                <a:cs typeface="Arial"/>
              </a:rPr>
              <a:t>Stefanov</a:t>
            </a:r>
            <a:r>
              <a:rPr sz="2153" dirty="0">
                <a:latin typeface="Arial"/>
                <a:cs typeface="Arial"/>
              </a:rPr>
              <a:t>, </a:t>
            </a:r>
            <a:r>
              <a:rPr sz="2153" b="1" spc="3" dirty="0">
                <a:latin typeface="Arial"/>
                <a:cs typeface="Arial"/>
              </a:rPr>
              <a:t>Marten van </a:t>
            </a:r>
            <a:r>
              <a:rPr sz="2153" b="1" dirty="0">
                <a:latin typeface="Arial"/>
                <a:cs typeface="Arial"/>
              </a:rPr>
              <a:t>Dijk</a:t>
            </a:r>
            <a:r>
              <a:rPr sz="2153" dirty="0">
                <a:latin typeface="Arial"/>
                <a:cs typeface="Arial"/>
              </a:rPr>
              <a:t>, </a:t>
            </a:r>
            <a:r>
              <a:rPr sz="2153" b="1" dirty="0">
                <a:latin typeface="Arial"/>
                <a:cs typeface="Arial"/>
              </a:rPr>
              <a:t>Elaine Shi</a:t>
            </a:r>
            <a:r>
              <a:rPr sz="2153" dirty="0">
                <a:latin typeface="Arial"/>
                <a:cs typeface="Arial"/>
              </a:rPr>
              <a:t>, </a:t>
            </a:r>
            <a:r>
              <a:rPr sz="2153" b="1" dirty="0">
                <a:latin typeface="Arial"/>
                <a:cs typeface="Arial"/>
              </a:rPr>
              <a:t>Christopher </a:t>
            </a:r>
            <a:r>
              <a:rPr sz="2153" b="1" spc="-58" dirty="0">
                <a:latin typeface="Arial"/>
                <a:cs typeface="Arial"/>
              </a:rPr>
              <a:t>W. </a:t>
            </a:r>
            <a:r>
              <a:rPr sz="2153" b="1" dirty="0">
                <a:latin typeface="Arial"/>
                <a:cs typeface="Arial"/>
              </a:rPr>
              <a:t>Fletcher</a:t>
            </a:r>
            <a:r>
              <a:rPr sz="2153" dirty="0">
                <a:latin typeface="Arial"/>
                <a:cs typeface="Arial"/>
              </a:rPr>
              <a:t>, </a:t>
            </a:r>
            <a:r>
              <a:rPr sz="2153" b="1" spc="3" dirty="0">
                <a:latin typeface="Arial"/>
                <a:cs typeface="Arial"/>
              </a:rPr>
              <a:t>Ling  Ren</a:t>
            </a:r>
            <a:r>
              <a:rPr sz="2153" spc="3" dirty="0">
                <a:latin typeface="Arial"/>
                <a:cs typeface="Arial"/>
              </a:rPr>
              <a:t>, </a:t>
            </a:r>
            <a:r>
              <a:rPr sz="2153" b="1" dirty="0">
                <a:latin typeface="Arial"/>
                <a:cs typeface="Arial"/>
              </a:rPr>
              <a:t>Xiangyao </a:t>
            </a:r>
            <a:r>
              <a:rPr sz="2153" b="1" spc="-39" dirty="0">
                <a:latin typeface="Arial"/>
                <a:cs typeface="Arial"/>
              </a:rPr>
              <a:t>Yu</a:t>
            </a:r>
            <a:r>
              <a:rPr sz="2153" spc="-39" dirty="0">
                <a:latin typeface="Arial"/>
                <a:cs typeface="Arial"/>
              </a:rPr>
              <a:t>, </a:t>
            </a:r>
            <a:r>
              <a:rPr sz="2153" b="1" dirty="0">
                <a:latin typeface="Arial"/>
                <a:cs typeface="Arial"/>
              </a:rPr>
              <a:t>Srinivas </a:t>
            </a:r>
            <a:r>
              <a:rPr sz="2153" b="1" spc="3" dirty="0">
                <a:latin typeface="Arial"/>
                <a:cs typeface="Arial"/>
              </a:rPr>
              <a:t>Devadas</a:t>
            </a:r>
            <a:r>
              <a:rPr sz="2153" spc="3" dirty="0">
                <a:latin typeface="Arial"/>
                <a:cs typeface="Arial"/>
              </a:rPr>
              <a:t>: </a:t>
            </a:r>
            <a:r>
              <a:rPr sz="2153" i="1" dirty="0">
                <a:latin typeface="Arial"/>
                <a:cs typeface="Arial"/>
              </a:rPr>
              <a:t>Path </a:t>
            </a:r>
            <a:r>
              <a:rPr sz="2153" i="1" spc="3" dirty="0">
                <a:latin typeface="Arial"/>
                <a:cs typeface="Arial"/>
              </a:rPr>
              <a:t>ORAM: an extremely simple oblivious  RAM </a:t>
            </a:r>
            <a:r>
              <a:rPr sz="2153" i="1" dirty="0">
                <a:latin typeface="Arial"/>
                <a:cs typeface="Arial"/>
              </a:rPr>
              <a:t>protocol</a:t>
            </a:r>
            <a:r>
              <a:rPr sz="2153" dirty="0">
                <a:latin typeface="Arial"/>
                <a:cs typeface="Arial"/>
              </a:rPr>
              <a:t>. </a:t>
            </a:r>
            <a:r>
              <a:rPr sz="2153" spc="3" dirty="0">
                <a:latin typeface="Arial"/>
                <a:cs typeface="Arial"/>
              </a:rPr>
              <a:t>CCS</a:t>
            </a:r>
            <a:r>
              <a:rPr sz="2153" spc="-27" dirty="0">
                <a:latin typeface="Arial"/>
                <a:cs typeface="Arial"/>
              </a:rPr>
              <a:t> </a:t>
            </a:r>
            <a:r>
              <a:rPr sz="2153" spc="3" dirty="0">
                <a:latin typeface="Arial"/>
                <a:cs typeface="Arial"/>
              </a:rPr>
              <a:t>2013</a:t>
            </a:r>
            <a:endParaRPr sz="2153" dirty="0">
              <a:latin typeface="Arial"/>
              <a:cs typeface="Arial"/>
            </a:endParaRPr>
          </a:p>
          <a:p>
            <a:pPr marL="217176">
              <a:lnSpc>
                <a:spcPts val="2608"/>
              </a:lnSpc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</a:t>
            </a:r>
            <a:r>
              <a:rPr sz="3957" spc="-741" baseline="-3831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2153" b="1" spc="-6" dirty="0">
                <a:latin typeface="Arial"/>
                <a:cs typeface="Arial"/>
              </a:rPr>
              <a:t>Worst </a:t>
            </a:r>
            <a:r>
              <a:rPr sz="2153" b="1" spc="3" dirty="0">
                <a:latin typeface="Arial"/>
                <a:cs typeface="Arial"/>
              </a:rPr>
              <a:t>case overhead </a:t>
            </a:r>
            <a:r>
              <a:rPr sz="2153" b="1" i="1" dirty="0">
                <a:latin typeface="Arial"/>
                <a:cs typeface="Arial"/>
              </a:rPr>
              <a:t>log(N)</a:t>
            </a:r>
            <a:r>
              <a:rPr sz="2138" b="1" i="1" baseline="20094" dirty="0">
                <a:latin typeface="Arial"/>
                <a:cs typeface="Arial"/>
              </a:rPr>
              <a:t>2</a:t>
            </a:r>
            <a:endParaRPr sz="2138" baseline="20094" dirty="0">
              <a:latin typeface="Arial"/>
              <a:cs typeface="Arial"/>
            </a:endParaRPr>
          </a:p>
          <a:p>
            <a:pPr marL="7701">
              <a:lnSpc>
                <a:spcPts val="2883"/>
              </a:lnSpc>
              <a:spcBef>
                <a:spcPts val="2034"/>
              </a:spcBef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</a:t>
            </a:r>
            <a:r>
              <a:rPr sz="3957" spc="-768" baseline="-3831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2153" b="1" spc="3" dirty="0">
                <a:latin typeface="Arial"/>
                <a:cs typeface="Arial"/>
              </a:rPr>
              <a:t>PathORAM</a:t>
            </a:r>
            <a:r>
              <a:rPr sz="2153" b="1" spc="3" dirty="0">
                <a:latin typeface="Arial"/>
                <a:cs typeface="Arial"/>
              </a:rPr>
              <a:t> </a:t>
            </a:r>
            <a:r>
              <a:rPr sz="2153" b="1" dirty="0">
                <a:latin typeface="Arial"/>
                <a:cs typeface="Arial"/>
              </a:rPr>
              <a:t>Idea</a:t>
            </a:r>
            <a:r>
              <a:rPr sz="2153" dirty="0">
                <a:latin typeface="Arial"/>
                <a:cs typeface="Arial"/>
              </a:rPr>
              <a:t>:</a:t>
            </a:r>
          </a:p>
          <a:p>
            <a:pPr marL="217176">
              <a:lnSpc>
                <a:spcPts val="2598"/>
              </a:lnSpc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</a:t>
            </a:r>
            <a:r>
              <a:rPr sz="3957" spc="-887" baseline="-3831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2153" b="1" u="heavy" dirty="0">
                <a:latin typeface="Arial"/>
                <a:cs typeface="Arial"/>
              </a:rPr>
              <a:t>Fix the </a:t>
            </a:r>
            <a:r>
              <a:rPr sz="2153" b="1" u="heavy" spc="3" dirty="0">
                <a:latin typeface="Arial"/>
                <a:cs typeface="Arial"/>
              </a:rPr>
              <a:t>tree </a:t>
            </a:r>
            <a:r>
              <a:rPr sz="2153" spc="3" dirty="0">
                <a:latin typeface="Arial"/>
                <a:cs typeface="Arial"/>
              </a:rPr>
              <a:t>(do not </a:t>
            </a:r>
            <a:r>
              <a:rPr sz="2153" dirty="0">
                <a:latin typeface="Arial"/>
                <a:cs typeface="Arial"/>
              </a:rPr>
              <a:t>shuffle the </a:t>
            </a:r>
            <a:r>
              <a:rPr sz="2153" spc="3" dirty="0">
                <a:latin typeface="Arial"/>
                <a:cs typeface="Arial"/>
              </a:rPr>
              <a:t>levels as </a:t>
            </a:r>
            <a:r>
              <a:rPr sz="2153" dirty="0">
                <a:latin typeface="Arial"/>
                <a:cs typeface="Arial"/>
              </a:rPr>
              <a:t>Ajtai</a:t>
            </a:r>
            <a:r>
              <a:rPr sz="2153" dirty="0">
                <a:latin typeface="Arial"/>
                <a:cs typeface="Arial"/>
              </a:rPr>
              <a:t> </a:t>
            </a:r>
            <a:r>
              <a:rPr sz="2153" spc="3" dirty="0">
                <a:latin typeface="Arial"/>
                <a:cs typeface="Arial"/>
              </a:rPr>
              <a:t>and </a:t>
            </a:r>
            <a:r>
              <a:rPr sz="2153" spc="-21" dirty="0">
                <a:latin typeface="Arial"/>
                <a:cs typeface="Arial"/>
              </a:rPr>
              <a:t>DMN’11)</a:t>
            </a:r>
            <a:endParaRPr sz="2153" dirty="0">
              <a:latin typeface="Arial"/>
              <a:cs typeface="Arial"/>
            </a:endParaRPr>
          </a:p>
          <a:p>
            <a:pPr marL="217176">
              <a:lnSpc>
                <a:spcPts val="2598"/>
              </a:lnSpc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 </a:t>
            </a:r>
            <a:r>
              <a:rPr sz="2153" dirty="0">
                <a:latin typeface="Arial"/>
                <a:cs typeface="Arial"/>
              </a:rPr>
              <a:t>Store </a:t>
            </a:r>
            <a:r>
              <a:rPr sz="2153" i="1" spc="6" dirty="0">
                <a:latin typeface="Arial"/>
                <a:cs typeface="Arial"/>
              </a:rPr>
              <a:t>V</a:t>
            </a:r>
            <a:r>
              <a:rPr sz="2138" i="1" spc="9" baseline="-5910" dirty="0">
                <a:latin typeface="Arial"/>
                <a:cs typeface="Arial"/>
              </a:rPr>
              <a:t>p </a:t>
            </a:r>
            <a:r>
              <a:rPr sz="2153" dirty="0">
                <a:latin typeface="Arial"/>
                <a:cs typeface="Arial"/>
              </a:rPr>
              <a:t>on path to </a:t>
            </a:r>
            <a:r>
              <a:rPr sz="2153" b="1" i="1" dirty="0">
                <a:latin typeface="Arial"/>
                <a:cs typeface="Arial"/>
              </a:rPr>
              <a:t>uniformly random </a:t>
            </a:r>
            <a:r>
              <a:rPr sz="2153" b="1" dirty="0">
                <a:latin typeface="Arial"/>
                <a:cs typeface="Arial"/>
              </a:rPr>
              <a:t>leaf</a:t>
            </a:r>
            <a:r>
              <a:rPr sz="2153" b="1" spc="-263" dirty="0">
                <a:latin typeface="Arial"/>
                <a:cs typeface="Arial"/>
              </a:rPr>
              <a:t> </a:t>
            </a:r>
            <a:r>
              <a:rPr sz="2153" i="1" spc="6" dirty="0">
                <a:latin typeface="Arial"/>
                <a:cs typeface="Arial"/>
              </a:rPr>
              <a:t>L</a:t>
            </a:r>
            <a:r>
              <a:rPr sz="2138" i="1" spc="9" baseline="-5910" dirty="0">
                <a:latin typeface="Arial"/>
                <a:cs typeface="Arial"/>
              </a:rPr>
              <a:t>p</a:t>
            </a:r>
            <a:endParaRPr sz="2138" baseline="-5910" dirty="0">
              <a:latin typeface="Arial"/>
              <a:cs typeface="Arial"/>
            </a:endParaRPr>
          </a:p>
          <a:p>
            <a:pPr marL="217176">
              <a:lnSpc>
                <a:spcPts val="2598"/>
              </a:lnSpc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</a:t>
            </a:r>
            <a:r>
              <a:rPr sz="3957" spc="-859" baseline="-3831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2153" b="1" spc="3" dirty="0">
                <a:latin typeface="Arial"/>
                <a:cs typeface="Arial"/>
              </a:rPr>
              <a:t>Use </a:t>
            </a:r>
            <a:r>
              <a:rPr sz="2153" b="1" dirty="0">
                <a:latin typeface="Arial"/>
                <a:cs typeface="Arial"/>
              </a:rPr>
              <a:t>smaller </a:t>
            </a:r>
            <a:r>
              <a:rPr sz="2153" b="1" spc="3" dirty="0">
                <a:latin typeface="Arial"/>
                <a:cs typeface="Arial"/>
              </a:rPr>
              <a:t>ORAM </a:t>
            </a:r>
            <a:r>
              <a:rPr sz="2153" b="1" i="1" spc="3" dirty="0">
                <a:latin typeface="Arial"/>
                <a:cs typeface="Arial"/>
              </a:rPr>
              <a:t>L </a:t>
            </a:r>
            <a:r>
              <a:rPr sz="2153" b="1" dirty="0">
                <a:latin typeface="Arial"/>
                <a:cs typeface="Arial"/>
              </a:rPr>
              <a:t>with size </a:t>
            </a:r>
            <a:r>
              <a:rPr sz="2153" b="1" i="1" spc="3" dirty="0">
                <a:latin typeface="Arial"/>
                <a:cs typeface="Arial"/>
              </a:rPr>
              <a:t>N’ = </a:t>
            </a:r>
            <a:r>
              <a:rPr sz="2153" b="1" i="1" dirty="0">
                <a:latin typeface="Arial"/>
                <a:cs typeface="Arial"/>
              </a:rPr>
              <a:t>N/2 </a:t>
            </a:r>
            <a:r>
              <a:rPr sz="2153" b="1" spc="3" dirty="0">
                <a:latin typeface="Arial"/>
                <a:cs typeface="Arial"/>
              </a:rPr>
              <a:t>and </a:t>
            </a:r>
            <a:r>
              <a:rPr sz="2153" b="1" dirty="0">
                <a:latin typeface="Arial"/>
                <a:cs typeface="Arial"/>
              </a:rPr>
              <a:t>word size </a:t>
            </a:r>
            <a:r>
              <a:rPr sz="2153" b="1" i="1" spc="3" dirty="0">
                <a:latin typeface="Arial"/>
                <a:cs typeface="Arial"/>
              </a:rPr>
              <a:t>w = 2 </a:t>
            </a:r>
            <a:r>
              <a:rPr sz="2153" b="1" i="1" dirty="0">
                <a:latin typeface="Arial"/>
                <a:cs typeface="Arial"/>
              </a:rPr>
              <a:t>log(N)</a:t>
            </a:r>
            <a:endParaRPr sz="2153" dirty="0">
              <a:latin typeface="Arial"/>
              <a:cs typeface="Arial"/>
            </a:endParaRPr>
          </a:p>
          <a:p>
            <a:pPr marL="217176">
              <a:lnSpc>
                <a:spcPts val="2883"/>
              </a:lnSpc>
            </a:pPr>
            <a:r>
              <a:rPr sz="3957" spc="9" baseline="-3831" dirty="0">
                <a:solidFill>
                  <a:srgbClr val="505B62"/>
                </a:solidFill>
                <a:latin typeface="Arial"/>
                <a:cs typeface="Arial"/>
              </a:rPr>
              <a:t>•</a:t>
            </a:r>
            <a:r>
              <a:rPr sz="3957" spc="-832" baseline="-3831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2153" dirty="0">
                <a:latin typeface="Arial"/>
                <a:cs typeface="Arial"/>
              </a:rPr>
              <a:t>For all </a:t>
            </a:r>
            <a:r>
              <a:rPr sz="2153" i="1" dirty="0">
                <a:latin typeface="Arial"/>
                <a:cs typeface="Arial"/>
              </a:rPr>
              <a:t>p’ </a:t>
            </a:r>
            <a:r>
              <a:rPr sz="2153" i="1" spc="3" dirty="0">
                <a:latin typeface="Arial"/>
                <a:cs typeface="Arial"/>
              </a:rPr>
              <a:t>= p div 2 </a:t>
            </a:r>
            <a:r>
              <a:rPr sz="2153" dirty="0">
                <a:latin typeface="Arial"/>
                <a:cs typeface="Arial"/>
              </a:rPr>
              <a:t>store </a:t>
            </a:r>
            <a:r>
              <a:rPr sz="2153" i="1" spc="3" dirty="0">
                <a:latin typeface="Arial"/>
                <a:cs typeface="Arial"/>
              </a:rPr>
              <a:t>(L</a:t>
            </a:r>
            <a:r>
              <a:rPr sz="2138" i="1" spc="4" baseline="-5910" dirty="0">
                <a:latin typeface="Arial"/>
                <a:cs typeface="Arial"/>
              </a:rPr>
              <a:t>2p+0</a:t>
            </a:r>
            <a:r>
              <a:rPr sz="2153" i="1" spc="3" dirty="0">
                <a:latin typeface="Arial"/>
                <a:cs typeface="Arial"/>
              </a:rPr>
              <a:t>, </a:t>
            </a:r>
            <a:r>
              <a:rPr sz="2153" i="1" spc="6" dirty="0">
                <a:latin typeface="Arial"/>
                <a:cs typeface="Arial"/>
              </a:rPr>
              <a:t>L</a:t>
            </a:r>
            <a:r>
              <a:rPr sz="2138" i="1" spc="9" baseline="-5910" dirty="0">
                <a:latin typeface="Arial"/>
                <a:cs typeface="Arial"/>
              </a:rPr>
              <a:t>2p+1</a:t>
            </a:r>
            <a:r>
              <a:rPr sz="2153" i="1" spc="6" dirty="0">
                <a:latin typeface="Arial"/>
                <a:cs typeface="Arial"/>
              </a:rPr>
              <a:t>) </a:t>
            </a:r>
            <a:r>
              <a:rPr sz="2153" dirty="0">
                <a:latin typeface="Arial"/>
                <a:cs typeface="Arial"/>
              </a:rPr>
              <a:t>in </a:t>
            </a:r>
            <a:r>
              <a:rPr sz="2153" i="1" dirty="0">
                <a:latin typeface="Arial"/>
                <a:cs typeface="Arial"/>
              </a:rPr>
              <a:t>L[p]</a:t>
            </a:r>
            <a:endParaRPr sz="21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5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41820"/>
            <a:ext cx="11866920" cy="67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8" y="235181"/>
            <a:ext cx="10934222" cy="61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-53785"/>
            <a:ext cx="637666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69" dirty="0"/>
              <a:t>2016-2018: </a:t>
            </a:r>
            <a:r>
              <a:rPr spc="-45" dirty="0"/>
              <a:t>What </a:t>
            </a:r>
            <a:r>
              <a:rPr spc="-100" dirty="0"/>
              <a:t>About </a:t>
            </a:r>
            <a:r>
              <a:rPr spc="-24" dirty="0"/>
              <a:t>that </a:t>
            </a:r>
            <a:r>
              <a:rPr spc="-39" dirty="0"/>
              <a:t>Lower</a:t>
            </a:r>
            <a:r>
              <a:rPr spc="-618" dirty="0"/>
              <a:t> </a:t>
            </a:r>
            <a:r>
              <a:rPr spc="-185" dirty="0"/>
              <a:t>Bound?!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177" y="1570058"/>
            <a:ext cx="10816079" cy="3706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indent="-158646">
              <a:lnSpc>
                <a:spcPts val="2401"/>
              </a:lnSpc>
              <a:buClr>
                <a:srgbClr val="505B62"/>
              </a:buClr>
              <a:buSzPct val="122727"/>
              <a:buFont typeface="Arial"/>
              <a:buChar char="•"/>
              <a:tabLst>
                <a:tab pos="166733" algn="l"/>
              </a:tabLst>
            </a:pPr>
            <a:r>
              <a:rPr sz="2001" b="1" spc="-3" dirty="0">
                <a:latin typeface="Arial"/>
                <a:cs typeface="Arial"/>
              </a:rPr>
              <a:t>Elette Boyle</a:t>
            </a:r>
            <a:r>
              <a:rPr sz="2001" spc="-3" dirty="0">
                <a:latin typeface="Arial"/>
                <a:cs typeface="Arial"/>
              </a:rPr>
              <a:t>, </a:t>
            </a:r>
            <a:r>
              <a:rPr sz="2001" b="1" spc="-3" dirty="0">
                <a:latin typeface="Arial"/>
                <a:cs typeface="Arial"/>
              </a:rPr>
              <a:t>Moni Naor</a:t>
            </a:r>
            <a:r>
              <a:rPr sz="2001" spc="-3" dirty="0">
                <a:latin typeface="Arial"/>
                <a:cs typeface="Arial"/>
              </a:rPr>
              <a:t>: </a:t>
            </a:r>
            <a:r>
              <a:rPr sz="2001" i="1" spc="-3" dirty="0">
                <a:latin typeface="Arial"/>
                <a:cs typeface="Arial"/>
              </a:rPr>
              <a:t>Is There an Oblivious RAM Lower Bound</a:t>
            </a:r>
            <a:r>
              <a:rPr sz="2001" spc="-3" dirty="0">
                <a:latin typeface="Arial"/>
                <a:cs typeface="Arial"/>
              </a:rPr>
              <a:t>? ITCS</a:t>
            </a:r>
            <a:r>
              <a:rPr sz="2001" spc="6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2016</a:t>
            </a:r>
            <a:endParaRPr sz="2001">
              <a:latin typeface="Arial"/>
              <a:cs typeface="Arial"/>
            </a:endParaRPr>
          </a:p>
          <a:p>
            <a:pPr marL="166348" indent="-158646">
              <a:lnSpc>
                <a:spcPts val="2398"/>
              </a:lnSpc>
              <a:buClr>
                <a:srgbClr val="505B62"/>
              </a:buClr>
              <a:buSzPct val="122727"/>
              <a:buChar char="•"/>
              <a:tabLst>
                <a:tab pos="166733" algn="l"/>
              </a:tabLst>
            </a:pPr>
            <a:r>
              <a:rPr sz="2001" spc="-3" dirty="0">
                <a:latin typeface="Arial"/>
                <a:cs typeface="Arial"/>
              </a:rPr>
              <a:t>Points out the following about the Goldreich-Ostrovsky lower</a:t>
            </a:r>
            <a:r>
              <a:rPr sz="2001" spc="58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bound:</a:t>
            </a:r>
            <a:endParaRPr sz="2001">
              <a:latin typeface="Arial"/>
              <a:cs typeface="Arial"/>
            </a:endParaRPr>
          </a:p>
          <a:p>
            <a:pPr marL="375822" marR="723920" lvl="1" indent="-158646">
              <a:lnSpc>
                <a:spcPts val="2401"/>
              </a:lnSpc>
              <a:spcBef>
                <a:spcPts val="79"/>
              </a:spcBef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It only applies to “</a:t>
            </a:r>
            <a:r>
              <a:rPr sz="2001" b="1" spc="-3" dirty="0">
                <a:latin typeface="Arial"/>
                <a:cs typeface="Arial"/>
              </a:rPr>
              <a:t>balls-in-bins</a:t>
            </a:r>
            <a:r>
              <a:rPr sz="2001" spc="-3" dirty="0">
                <a:latin typeface="Arial"/>
                <a:cs typeface="Arial"/>
              </a:rPr>
              <a:t>” algorithms, i.e., algorithms where the ORAM may only  shuffle stored values around and not apply any sophisticated encoding of the</a:t>
            </a:r>
            <a:r>
              <a:rPr sz="2001" spc="85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data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319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It only applies to </a:t>
            </a:r>
            <a:r>
              <a:rPr sz="2001" b="1" spc="-3" dirty="0">
                <a:latin typeface="Arial"/>
                <a:cs typeface="Arial"/>
              </a:rPr>
              <a:t>computationally </a:t>
            </a:r>
            <a:r>
              <a:rPr sz="2001" b="1" u="heavy" spc="-6" dirty="0">
                <a:latin typeface="Arial"/>
                <a:cs typeface="Arial"/>
              </a:rPr>
              <a:t>un</a:t>
            </a:r>
            <a:r>
              <a:rPr sz="2001" b="1" spc="-6" dirty="0">
                <a:latin typeface="Arial"/>
                <a:cs typeface="Arial"/>
              </a:rPr>
              <a:t>bounded</a:t>
            </a:r>
            <a:r>
              <a:rPr sz="2001" b="1" spc="33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adversaries</a:t>
            </a:r>
            <a:endParaRPr sz="2001">
              <a:latin typeface="Arial"/>
              <a:cs typeface="Arial"/>
            </a:endParaRPr>
          </a:p>
          <a:p>
            <a:pPr marL="375822" marR="3081" lvl="1" indent="-158646">
              <a:lnSpc>
                <a:spcPts val="2401"/>
              </a:lnSpc>
              <a:spcBef>
                <a:spcPts val="79"/>
              </a:spcBef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But it applies even to </a:t>
            </a:r>
            <a:r>
              <a:rPr sz="2001" b="1" spc="-3" dirty="0">
                <a:latin typeface="Arial"/>
                <a:cs typeface="Arial"/>
              </a:rPr>
              <a:t>off-line </a:t>
            </a:r>
            <a:r>
              <a:rPr sz="2001" spc="-3" dirty="0">
                <a:latin typeface="Arial"/>
                <a:cs typeface="Arial"/>
              </a:rPr>
              <a:t>algorithms and improving it will involve switching to considering  on-line or proving unconditional lower bounds of circuits for</a:t>
            </a:r>
            <a:r>
              <a:rPr sz="2001" spc="69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sorting</a:t>
            </a:r>
            <a:endParaRPr sz="2001">
              <a:latin typeface="Arial"/>
              <a:cs typeface="Arial"/>
            </a:endParaRPr>
          </a:p>
          <a:p>
            <a:pPr lvl="1">
              <a:spcBef>
                <a:spcPts val="15"/>
              </a:spcBef>
              <a:buClr>
                <a:srgbClr val="505B62"/>
              </a:buClr>
              <a:buFont typeface="Arial"/>
              <a:buChar char="•"/>
            </a:pPr>
            <a:endParaRPr sz="2001">
              <a:latin typeface="Times New Roman"/>
              <a:cs typeface="Times New Roman"/>
            </a:endParaRPr>
          </a:p>
          <a:p>
            <a:pPr marL="166348" marR="960350" indent="-158646">
              <a:buClr>
                <a:srgbClr val="505B62"/>
              </a:buClr>
              <a:buSzPct val="122727"/>
              <a:buFont typeface="Arial"/>
              <a:buChar char="•"/>
              <a:tabLst>
                <a:tab pos="166733" algn="l"/>
              </a:tabLst>
            </a:pPr>
            <a:r>
              <a:rPr sz="2001" b="1" spc="-6" dirty="0">
                <a:latin typeface="Arial"/>
                <a:cs typeface="Arial"/>
              </a:rPr>
              <a:t>Kasper </a:t>
            </a:r>
            <a:r>
              <a:rPr sz="2001" b="1" spc="-3" dirty="0">
                <a:latin typeface="Arial"/>
                <a:cs typeface="Arial"/>
              </a:rPr>
              <a:t>Green Larsen</a:t>
            </a:r>
            <a:r>
              <a:rPr sz="2001" spc="-3" dirty="0">
                <a:latin typeface="Arial"/>
                <a:cs typeface="Arial"/>
              </a:rPr>
              <a:t>, </a:t>
            </a:r>
            <a:r>
              <a:rPr sz="2001" b="1" spc="-6" dirty="0">
                <a:latin typeface="Arial"/>
                <a:cs typeface="Arial"/>
              </a:rPr>
              <a:t>Jesper </a:t>
            </a:r>
            <a:r>
              <a:rPr sz="2001" b="1" spc="-3" dirty="0">
                <a:latin typeface="Arial"/>
                <a:cs typeface="Arial"/>
              </a:rPr>
              <a:t>Buus Nielsen</a:t>
            </a:r>
            <a:r>
              <a:rPr sz="2001" spc="-3" dirty="0">
                <a:latin typeface="Arial"/>
                <a:cs typeface="Arial"/>
              </a:rPr>
              <a:t>: </a:t>
            </a:r>
            <a:r>
              <a:rPr sz="2001" i="1" spc="-49" dirty="0">
                <a:latin typeface="Arial"/>
                <a:cs typeface="Arial"/>
              </a:rPr>
              <a:t>Yes, </a:t>
            </a:r>
            <a:r>
              <a:rPr sz="2001" i="1" spc="-3" dirty="0">
                <a:latin typeface="Arial"/>
                <a:cs typeface="Arial"/>
              </a:rPr>
              <a:t>There is an Oblivious RAM Lower  Bound! </a:t>
            </a:r>
            <a:r>
              <a:rPr sz="2001" spc="-15" dirty="0">
                <a:latin typeface="Arial"/>
                <a:cs typeface="Arial"/>
              </a:rPr>
              <a:t>CRYPTO</a:t>
            </a:r>
            <a:r>
              <a:rPr sz="2001" spc="-27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2018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398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Applies to </a:t>
            </a:r>
            <a:r>
              <a:rPr sz="2001" b="1" spc="-3" dirty="0">
                <a:latin typeface="Arial"/>
                <a:cs typeface="Arial"/>
              </a:rPr>
              <a:t>all types of on-line </a:t>
            </a:r>
            <a:r>
              <a:rPr sz="2001" spc="-3" dirty="0">
                <a:latin typeface="Arial"/>
                <a:cs typeface="Arial"/>
              </a:rPr>
              <a:t>algorithms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401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Applies also to </a:t>
            </a:r>
            <a:r>
              <a:rPr sz="2001" b="1" spc="-3" dirty="0">
                <a:latin typeface="Arial"/>
                <a:cs typeface="Arial"/>
              </a:rPr>
              <a:t>computationally </a:t>
            </a:r>
            <a:r>
              <a:rPr sz="2001" b="1" spc="-6" dirty="0">
                <a:latin typeface="Arial"/>
                <a:cs typeface="Arial"/>
              </a:rPr>
              <a:t>bounded</a:t>
            </a:r>
            <a:r>
              <a:rPr sz="2001" b="1" spc="24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adversaries</a:t>
            </a:r>
            <a:endParaRPr sz="200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6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-53785"/>
            <a:ext cx="637666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69" dirty="0"/>
              <a:t>2016-2018: </a:t>
            </a:r>
            <a:r>
              <a:rPr spc="-45" dirty="0"/>
              <a:t>What </a:t>
            </a:r>
            <a:r>
              <a:rPr spc="-100" dirty="0"/>
              <a:t>About </a:t>
            </a:r>
            <a:r>
              <a:rPr spc="-24" dirty="0"/>
              <a:t>that </a:t>
            </a:r>
            <a:r>
              <a:rPr spc="-39" dirty="0"/>
              <a:t>Lower</a:t>
            </a:r>
            <a:r>
              <a:rPr spc="-618" dirty="0"/>
              <a:t> </a:t>
            </a:r>
            <a:r>
              <a:rPr spc="-185" dirty="0"/>
              <a:t>Bound?!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178" y="1570058"/>
            <a:ext cx="10817619" cy="463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marR="961890" indent="-158646">
              <a:buClr>
                <a:srgbClr val="505B62"/>
              </a:buClr>
              <a:buSzPct val="122727"/>
              <a:buFont typeface="Arial"/>
              <a:buChar char="•"/>
              <a:tabLst>
                <a:tab pos="166733" algn="l"/>
              </a:tabLst>
            </a:pPr>
            <a:r>
              <a:rPr sz="2001" b="1" spc="-6" dirty="0">
                <a:latin typeface="Arial"/>
                <a:cs typeface="Arial"/>
              </a:rPr>
              <a:t>Kasper </a:t>
            </a:r>
            <a:r>
              <a:rPr sz="2001" b="1" spc="-3" dirty="0">
                <a:latin typeface="Arial"/>
                <a:cs typeface="Arial"/>
              </a:rPr>
              <a:t>Green Larsen</a:t>
            </a:r>
            <a:r>
              <a:rPr sz="2001" spc="-3" dirty="0">
                <a:latin typeface="Arial"/>
                <a:cs typeface="Arial"/>
              </a:rPr>
              <a:t>, </a:t>
            </a:r>
            <a:r>
              <a:rPr sz="2001" b="1" spc="-6" dirty="0">
                <a:latin typeface="Arial"/>
                <a:cs typeface="Arial"/>
              </a:rPr>
              <a:t>Jesper </a:t>
            </a:r>
            <a:r>
              <a:rPr sz="2001" b="1" spc="-3" dirty="0">
                <a:latin typeface="Arial"/>
                <a:cs typeface="Arial"/>
              </a:rPr>
              <a:t>Buus Nielsen</a:t>
            </a:r>
            <a:r>
              <a:rPr sz="2001" spc="-3" dirty="0">
                <a:latin typeface="Arial"/>
                <a:cs typeface="Arial"/>
              </a:rPr>
              <a:t>: </a:t>
            </a:r>
            <a:r>
              <a:rPr sz="2001" i="1" spc="-49" dirty="0">
                <a:latin typeface="Arial"/>
                <a:cs typeface="Arial"/>
              </a:rPr>
              <a:t>Yes, </a:t>
            </a:r>
            <a:r>
              <a:rPr sz="2001" i="1" spc="-3" dirty="0">
                <a:latin typeface="Arial"/>
                <a:cs typeface="Arial"/>
              </a:rPr>
              <a:t>There is an Oblivious RAM Lower  Bound! </a:t>
            </a:r>
            <a:r>
              <a:rPr sz="2001" spc="-15" dirty="0">
                <a:latin typeface="Arial"/>
                <a:cs typeface="Arial"/>
              </a:rPr>
              <a:t>CRYPTO</a:t>
            </a:r>
            <a:r>
              <a:rPr sz="2001" spc="-27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2018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398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Applies to </a:t>
            </a:r>
            <a:r>
              <a:rPr sz="2001" b="1" spc="-3" dirty="0">
                <a:latin typeface="Arial"/>
                <a:cs typeface="Arial"/>
              </a:rPr>
              <a:t>all types of on-line </a:t>
            </a:r>
            <a:r>
              <a:rPr sz="2001" spc="-3" dirty="0">
                <a:latin typeface="Arial"/>
                <a:cs typeface="Arial"/>
              </a:rPr>
              <a:t>algorithms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401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Applies also to </a:t>
            </a:r>
            <a:r>
              <a:rPr sz="2001" b="1" spc="-3" dirty="0">
                <a:latin typeface="Arial"/>
                <a:cs typeface="Arial"/>
              </a:rPr>
              <a:t>computationally </a:t>
            </a:r>
            <a:r>
              <a:rPr sz="2001" b="1" spc="-6" dirty="0">
                <a:latin typeface="Arial"/>
                <a:cs typeface="Arial"/>
              </a:rPr>
              <a:t>bounded</a:t>
            </a:r>
            <a:r>
              <a:rPr sz="2001" b="1" spc="24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adversaries</a:t>
            </a:r>
            <a:endParaRPr sz="2001">
              <a:latin typeface="Arial"/>
              <a:cs typeface="Arial"/>
            </a:endParaRPr>
          </a:p>
          <a:p>
            <a:pPr lvl="1">
              <a:spcBef>
                <a:spcPts val="27"/>
              </a:spcBef>
              <a:buClr>
                <a:srgbClr val="505B62"/>
              </a:buClr>
              <a:buFont typeface="Arial"/>
              <a:buChar char="•"/>
            </a:pPr>
            <a:endParaRPr sz="2062">
              <a:latin typeface="Times New Roman"/>
              <a:cs typeface="Times New Roman"/>
            </a:endParaRPr>
          </a:p>
          <a:p>
            <a:pPr marL="166348" marR="3081" indent="-158646">
              <a:buClr>
                <a:srgbClr val="505B62"/>
              </a:buClr>
              <a:buSzPct val="122727"/>
              <a:buFont typeface="Arial"/>
              <a:buChar char="•"/>
              <a:tabLst>
                <a:tab pos="166733" algn="l"/>
              </a:tabLst>
            </a:pPr>
            <a:r>
              <a:rPr sz="2001" b="1" spc="-3" dirty="0">
                <a:latin typeface="Arial"/>
                <a:cs typeface="Arial"/>
              </a:rPr>
              <a:t>Mihai Patrascu</a:t>
            </a:r>
            <a:r>
              <a:rPr sz="2001" spc="-3" dirty="0">
                <a:latin typeface="Arial"/>
                <a:cs typeface="Arial"/>
              </a:rPr>
              <a:t>, </a:t>
            </a:r>
            <a:r>
              <a:rPr sz="2001" b="1" spc="-3" dirty="0">
                <a:latin typeface="Arial"/>
                <a:cs typeface="Arial"/>
              </a:rPr>
              <a:t>Erik D. Demaine</a:t>
            </a:r>
            <a:r>
              <a:rPr sz="2001" spc="-3" dirty="0">
                <a:latin typeface="Arial"/>
                <a:cs typeface="Arial"/>
              </a:rPr>
              <a:t>: </a:t>
            </a:r>
            <a:r>
              <a:rPr sz="2001" b="1" spc="-3" dirty="0">
                <a:latin typeface="Arial"/>
                <a:cs typeface="Arial"/>
              </a:rPr>
              <a:t>Logarithmic </a:t>
            </a:r>
            <a:r>
              <a:rPr sz="2001" i="1" spc="-3" dirty="0">
                <a:latin typeface="Arial"/>
                <a:cs typeface="Arial"/>
              </a:rPr>
              <a:t>Lower Bounds in the Cell-Probe Model</a:t>
            </a:r>
            <a:r>
              <a:rPr sz="2001" spc="-3" dirty="0">
                <a:latin typeface="Arial"/>
                <a:cs typeface="Arial"/>
              </a:rPr>
              <a:t>. SIAM  J. Comput. 35(4)</a:t>
            </a:r>
            <a:r>
              <a:rPr sz="2001" spc="-24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2006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398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Introduced the “Information transfer”</a:t>
            </a:r>
            <a:r>
              <a:rPr sz="2001" spc="12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technique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401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On-line algorithms turns time into location by putting events on a</a:t>
            </a:r>
            <a:r>
              <a:rPr sz="2001" spc="64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time-line</a:t>
            </a:r>
            <a:endParaRPr sz="2001">
              <a:latin typeface="Arial"/>
              <a:cs typeface="Arial"/>
            </a:endParaRPr>
          </a:p>
          <a:p>
            <a:pPr marL="375822" marR="920688" lvl="1" indent="-158646">
              <a:lnSpc>
                <a:spcPts val="2401"/>
              </a:lnSpc>
              <a:spcBef>
                <a:spcPts val="79"/>
              </a:spcBef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Reasoning about how information moves around in space is much, much easier than  reasoning about computational</a:t>
            </a:r>
            <a:r>
              <a:rPr sz="2001" spc="15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complexity</a:t>
            </a:r>
            <a:endParaRPr sz="2001">
              <a:latin typeface="Arial"/>
              <a:cs typeface="Arial"/>
            </a:endParaRPr>
          </a:p>
          <a:p>
            <a:pPr marL="375822" lvl="1" indent="-158646">
              <a:lnSpc>
                <a:spcPts val="2319"/>
              </a:lnSpc>
              <a:buClr>
                <a:srgbClr val="505B62"/>
              </a:buClr>
              <a:buSzPct val="122727"/>
              <a:buChar char="•"/>
              <a:tabLst>
                <a:tab pos="376208" algn="l"/>
              </a:tabLst>
            </a:pPr>
            <a:r>
              <a:rPr sz="2001" spc="-3" dirty="0">
                <a:latin typeface="Arial"/>
                <a:cs typeface="Arial"/>
              </a:rPr>
              <a:t>Put a binary tree on top to reason about how information is</a:t>
            </a:r>
            <a:r>
              <a:rPr sz="2001" spc="49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moved</a:t>
            </a:r>
            <a:endParaRPr sz="2001">
              <a:latin typeface="Arial"/>
              <a:cs typeface="Arial"/>
            </a:endParaRPr>
          </a:p>
          <a:p>
            <a:pPr lvl="1">
              <a:spcBef>
                <a:spcPts val="27"/>
              </a:spcBef>
              <a:buClr>
                <a:srgbClr val="505B62"/>
              </a:buClr>
              <a:buFont typeface="Arial"/>
              <a:buChar char="•"/>
            </a:pPr>
            <a:endParaRPr sz="2062">
              <a:latin typeface="Times New Roman"/>
              <a:cs typeface="Times New Roman"/>
            </a:endParaRPr>
          </a:p>
          <a:p>
            <a:pPr marL="166348" marR="132847" indent="-158646">
              <a:buClr>
                <a:srgbClr val="505B62"/>
              </a:buClr>
              <a:buSzPct val="122727"/>
              <a:buFont typeface="Arial"/>
              <a:buChar char="•"/>
              <a:tabLst>
                <a:tab pos="166733" algn="l"/>
              </a:tabLst>
            </a:pPr>
            <a:r>
              <a:rPr sz="2001" b="1" spc="-3" dirty="0">
                <a:latin typeface="Arial"/>
                <a:cs typeface="Arial"/>
              </a:rPr>
              <a:t>LN’18</a:t>
            </a:r>
            <a:r>
              <a:rPr sz="2001" spc="-3" dirty="0">
                <a:latin typeface="Arial"/>
                <a:cs typeface="Arial"/>
              </a:rPr>
              <a:t>: The “Information transfer” technique normally does not apply to array maintenance but  when combined with </a:t>
            </a:r>
            <a:r>
              <a:rPr sz="2001" i="1" spc="-3" dirty="0">
                <a:latin typeface="Arial"/>
                <a:cs typeface="Arial"/>
              </a:rPr>
              <a:t>obliviousness </a:t>
            </a:r>
            <a:r>
              <a:rPr sz="2001" spc="-3" dirty="0">
                <a:latin typeface="Arial"/>
                <a:cs typeface="Arial"/>
              </a:rPr>
              <a:t>suddenly it</a:t>
            </a:r>
            <a:r>
              <a:rPr sz="2001" spc="36" dirty="0">
                <a:latin typeface="Arial"/>
                <a:cs typeface="Arial"/>
              </a:rPr>
              <a:t> </a:t>
            </a:r>
            <a:r>
              <a:rPr sz="2001" spc="-3" dirty="0">
                <a:latin typeface="Arial"/>
                <a:cs typeface="Arial"/>
              </a:rPr>
              <a:t>does</a:t>
            </a:r>
            <a:endParaRPr sz="2001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28517" y="3471378"/>
            <a:ext cx="1749008" cy="195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841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" y="0"/>
            <a:ext cx="12191144" cy="508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sz="758">
              <a:latin typeface="Times New Roman"/>
              <a:cs typeface="Times New Roman"/>
            </a:endParaRPr>
          </a:p>
          <a:p>
            <a:pPr marL="857152" marR="6137150" indent="-159031">
              <a:lnSpc>
                <a:spcPts val="1152"/>
              </a:lnSpc>
              <a:tabLst>
                <a:tab pos="857152" algn="l"/>
              </a:tabLst>
            </a:pPr>
            <a:r>
              <a:rPr sz="1213" i="1" spc="3" dirty="0">
                <a:latin typeface="Times New Roman"/>
                <a:cs typeface="Times New Roman"/>
              </a:rPr>
              <a:t>•	</a:t>
            </a:r>
            <a:r>
              <a:rPr sz="1501" b="1" spc="-4" baseline="3367" dirty="0">
                <a:latin typeface="Arial"/>
                <a:cs typeface="Arial"/>
              </a:rPr>
              <a:t>E. Stefanov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M. van Dijk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E. Shi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C. Fletcher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L. Ren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X. </a:t>
            </a:r>
            <a:r>
              <a:rPr sz="1501" b="1" spc="-32" baseline="3367" dirty="0">
                <a:latin typeface="Arial"/>
                <a:cs typeface="Arial"/>
              </a:rPr>
              <a:t>Yu</a:t>
            </a:r>
            <a:r>
              <a:rPr sz="1501" spc="-32" baseline="3367" dirty="0">
                <a:latin typeface="Arial"/>
                <a:cs typeface="Arial"/>
              </a:rPr>
              <a:t>, </a:t>
            </a:r>
            <a:r>
              <a:rPr sz="1501" spc="-4" baseline="3367" dirty="0">
                <a:latin typeface="Arial"/>
                <a:cs typeface="Arial"/>
              </a:rPr>
              <a:t>and </a:t>
            </a:r>
            <a:r>
              <a:rPr sz="1501" b="1" spc="-4" baseline="3367" dirty="0">
                <a:latin typeface="Arial"/>
                <a:cs typeface="Arial"/>
              </a:rPr>
              <a:t>S. Devadas</a:t>
            </a:r>
            <a:r>
              <a:rPr sz="1501" spc="-4" baseline="3367" dirty="0">
                <a:latin typeface="Arial"/>
                <a:cs typeface="Arial"/>
              </a:rPr>
              <a:t>.</a:t>
            </a:r>
            <a:r>
              <a:rPr sz="1501" spc="164" baseline="3367" dirty="0">
                <a:latin typeface="Arial"/>
                <a:cs typeface="Arial"/>
              </a:rPr>
              <a:t> </a:t>
            </a:r>
            <a:r>
              <a:rPr sz="1501" i="1" spc="-4" baseline="3367" dirty="0">
                <a:latin typeface="Arial"/>
                <a:cs typeface="Arial"/>
              </a:rPr>
              <a:t>Path</a:t>
            </a:r>
            <a:r>
              <a:rPr sz="1501" i="1" spc="4" baseline="3367" dirty="0">
                <a:latin typeface="Arial"/>
                <a:cs typeface="Arial"/>
              </a:rPr>
              <a:t> </a:t>
            </a:r>
            <a:r>
              <a:rPr sz="1501" i="1" spc="-4" baseline="3367" dirty="0">
                <a:latin typeface="Arial"/>
                <a:cs typeface="Arial"/>
              </a:rPr>
              <a:t>ORAM:  </a:t>
            </a:r>
            <a:r>
              <a:rPr sz="1001" i="1" spc="-3" dirty="0">
                <a:latin typeface="Arial"/>
                <a:cs typeface="Arial"/>
              </a:rPr>
              <a:t>An Extremely Simple Oblivious RAM Protocol</a:t>
            </a:r>
            <a:r>
              <a:rPr sz="1001" spc="-3" dirty="0">
                <a:latin typeface="Arial"/>
                <a:cs typeface="Arial"/>
              </a:rPr>
              <a:t>. In CCS ’13.</a:t>
            </a:r>
            <a:r>
              <a:rPr sz="1001" spc="73" dirty="0">
                <a:latin typeface="Arial"/>
                <a:cs typeface="Arial"/>
              </a:rPr>
              <a:t> </a:t>
            </a:r>
            <a:r>
              <a:rPr sz="1001" spc="-3" dirty="0">
                <a:latin typeface="Arial"/>
                <a:cs typeface="Arial"/>
              </a:rPr>
              <a:t>2013.</a:t>
            </a:r>
            <a:endParaRPr sz="1001">
              <a:latin typeface="Arial"/>
              <a:cs typeface="Arial"/>
            </a:endParaRPr>
          </a:p>
          <a:p>
            <a:pPr marL="857152" marR="2438995" indent="-159031">
              <a:lnSpc>
                <a:spcPct val="101600"/>
              </a:lnSpc>
              <a:spcBef>
                <a:spcPts val="555"/>
              </a:spcBef>
            </a:pPr>
            <a:r>
              <a:rPr sz="2547" spc="9" baseline="-3968" dirty="0">
                <a:solidFill>
                  <a:srgbClr val="505B62"/>
                </a:solidFill>
                <a:latin typeface="Arial"/>
                <a:cs typeface="Arial"/>
              </a:rPr>
              <a:t>• </a:t>
            </a:r>
            <a:r>
              <a:rPr sz="1395" b="1" dirty="0">
                <a:latin typeface="Arial"/>
                <a:cs typeface="Arial"/>
              </a:rPr>
              <a:t>Sarvar Patel</a:t>
            </a:r>
            <a:r>
              <a:rPr sz="1395" dirty="0">
                <a:latin typeface="Arial"/>
                <a:cs typeface="Arial"/>
              </a:rPr>
              <a:t>, </a:t>
            </a:r>
            <a:r>
              <a:rPr sz="1395" b="1" dirty="0">
                <a:latin typeface="Arial"/>
                <a:cs typeface="Arial"/>
              </a:rPr>
              <a:t>Giuseppe Persiano</a:t>
            </a:r>
            <a:r>
              <a:rPr sz="1395" dirty="0">
                <a:latin typeface="Arial"/>
                <a:cs typeface="Arial"/>
              </a:rPr>
              <a:t>, </a:t>
            </a:r>
            <a:r>
              <a:rPr sz="1395" b="1" dirty="0">
                <a:latin typeface="Arial"/>
                <a:cs typeface="Arial"/>
              </a:rPr>
              <a:t>Mariana Raykova</a:t>
            </a:r>
            <a:r>
              <a:rPr sz="1395" dirty="0">
                <a:latin typeface="Arial"/>
                <a:cs typeface="Arial"/>
              </a:rPr>
              <a:t>, </a:t>
            </a:r>
            <a:r>
              <a:rPr sz="1395" b="1" dirty="0">
                <a:latin typeface="Arial"/>
                <a:cs typeface="Arial"/>
              </a:rPr>
              <a:t>Kevin </a:t>
            </a:r>
            <a:r>
              <a:rPr sz="1395" b="1" spc="-18" dirty="0">
                <a:latin typeface="Arial"/>
                <a:cs typeface="Arial"/>
              </a:rPr>
              <a:t>Yeo</a:t>
            </a:r>
            <a:r>
              <a:rPr sz="1395" spc="-18" dirty="0">
                <a:latin typeface="Arial"/>
                <a:cs typeface="Arial"/>
              </a:rPr>
              <a:t>: </a:t>
            </a:r>
            <a:r>
              <a:rPr sz="1395" i="1" spc="3" dirty="0">
                <a:latin typeface="Arial"/>
                <a:cs typeface="Arial"/>
              </a:rPr>
              <a:t>PanORAMa: </a:t>
            </a:r>
            <a:r>
              <a:rPr sz="1395" i="1" dirty="0">
                <a:latin typeface="Arial"/>
                <a:cs typeface="Arial"/>
              </a:rPr>
              <a:t>Oblivious </a:t>
            </a:r>
            <a:r>
              <a:rPr sz="1395" i="1" spc="3" dirty="0">
                <a:latin typeface="Arial"/>
                <a:cs typeface="Arial"/>
              </a:rPr>
              <a:t>RAM </a:t>
            </a:r>
            <a:r>
              <a:rPr sz="1395" i="1" dirty="0">
                <a:latin typeface="Arial"/>
                <a:cs typeface="Arial"/>
              </a:rPr>
              <a:t>with Logarithmic  Overhead</a:t>
            </a:r>
            <a:r>
              <a:rPr sz="1395" dirty="0">
                <a:latin typeface="Arial"/>
                <a:cs typeface="Arial"/>
              </a:rPr>
              <a:t>. </a:t>
            </a:r>
            <a:r>
              <a:rPr sz="1395" spc="3" dirty="0">
                <a:latin typeface="Arial"/>
                <a:cs typeface="Arial"/>
              </a:rPr>
              <a:t>FOCS</a:t>
            </a:r>
            <a:r>
              <a:rPr sz="1395" spc="-27" dirty="0">
                <a:latin typeface="Arial"/>
                <a:cs typeface="Arial"/>
              </a:rPr>
              <a:t> </a:t>
            </a:r>
            <a:r>
              <a:rPr sz="1395" dirty="0">
                <a:latin typeface="Arial"/>
                <a:cs typeface="Arial"/>
              </a:rPr>
              <a:t>2018</a:t>
            </a:r>
            <a:endParaRPr sz="139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9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95">
              <a:latin typeface="Times New Roman"/>
              <a:cs typeface="Times New Roman"/>
            </a:endParaRPr>
          </a:p>
          <a:p>
            <a:pPr marL="698121">
              <a:spcBef>
                <a:spcPts val="1088"/>
              </a:spcBef>
              <a:tabLst>
                <a:tab pos="857152" algn="l"/>
              </a:tabLst>
            </a:pPr>
            <a:r>
              <a:rPr sz="1819" spc="4" baseline="-4166" dirty="0">
                <a:solidFill>
                  <a:srgbClr val="505B62"/>
                </a:solidFill>
                <a:latin typeface="Arial"/>
                <a:cs typeface="Arial"/>
              </a:rPr>
              <a:t>•	</a:t>
            </a:r>
            <a:r>
              <a:rPr sz="1001" b="1" spc="-3" dirty="0">
                <a:latin typeface="Arial"/>
                <a:cs typeface="Arial"/>
              </a:rPr>
              <a:t>Sarvar Patel</a:t>
            </a:r>
            <a:r>
              <a:rPr sz="1001" spc="-3" dirty="0">
                <a:latin typeface="Arial"/>
                <a:cs typeface="Arial"/>
              </a:rPr>
              <a:t>, </a:t>
            </a:r>
            <a:r>
              <a:rPr sz="1001" b="1" spc="-3" dirty="0">
                <a:latin typeface="Arial"/>
                <a:cs typeface="Arial"/>
              </a:rPr>
              <a:t>Giuseppe Persiano</a:t>
            </a:r>
            <a:r>
              <a:rPr sz="1001" spc="-3" dirty="0">
                <a:latin typeface="Arial"/>
                <a:cs typeface="Arial"/>
              </a:rPr>
              <a:t>, </a:t>
            </a:r>
            <a:r>
              <a:rPr sz="1001" b="1" spc="-3" dirty="0">
                <a:latin typeface="Arial"/>
                <a:cs typeface="Arial"/>
              </a:rPr>
              <a:t>Mariana Raykova</a:t>
            </a:r>
            <a:r>
              <a:rPr sz="1001" spc="-3" dirty="0">
                <a:latin typeface="Arial"/>
                <a:cs typeface="Arial"/>
              </a:rPr>
              <a:t>, </a:t>
            </a:r>
            <a:r>
              <a:rPr sz="1001" b="1" spc="-3" dirty="0">
                <a:latin typeface="Arial"/>
                <a:cs typeface="Arial"/>
              </a:rPr>
              <a:t>Kevin </a:t>
            </a:r>
            <a:r>
              <a:rPr sz="1001" b="1" spc="-18" dirty="0">
                <a:latin typeface="Arial"/>
                <a:cs typeface="Arial"/>
              </a:rPr>
              <a:t>Yeo</a:t>
            </a:r>
            <a:r>
              <a:rPr sz="1001" spc="-18" dirty="0">
                <a:latin typeface="Arial"/>
                <a:cs typeface="Arial"/>
              </a:rPr>
              <a:t>: </a:t>
            </a:r>
            <a:r>
              <a:rPr sz="1001" i="1" spc="-3" dirty="0">
                <a:latin typeface="Arial"/>
                <a:cs typeface="Arial"/>
              </a:rPr>
              <a:t>PanORAMa: Oblivious RAM with Logarithmic Overhead</a:t>
            </a:r>
            <a:r>
              <a:rPr sz="1001" spc="-3" dirty="0">
                <a:latin typeface="Arial"/>
                <a:cs typeface="Arial"/>
              </a:rPr>
              <a:t>. FOCS</a:t>
            </a:r>
            <a:r>
              <a:rPr sz="1001" spc="200" dirty="0">
                <a:latin typeface="Arial"/>
                <a:cs typeface="Arial"/>
              </a:rPr>
              <a:t> </a:t>
            </a:r>
            <a:r>
              <a:rPr sz="1001" spc="-3" dirty="0">
                <a:latin typeface="Arial"/>
                <a:cs typeface="Arial"/>
              </a:rPr>
              <a:t>2018</a:t>
            </a:r>
            <a:endParaRPr sz="1001">
              <a:latin typeface="Arial"/>
              <a:cs typeface="Arial"/>
            </a:endParaRPr>
          </a:p>
          <a:p>
            <a:pPr marL="628424">
              <a:lnSpc>
                <a:spcPts val="679"/>
              </a:lnSpc>
              <a:spcBef>
                <a:spcPts val="255"/>
              </a:spcBef>
            </a:pPr>
            <a:r>
              <a:rPr sz="576" spc="9" dirty="0">
                <a:latin typeface="Arial"/>
                <a:cs typeface="Arial"/>
              </a:rPr>
              <a:t>Efficient, Oblivious </a:t>
            </a:r>
            <a:r>
              <a:rPr sz="576" spc="12" dirty="0">
                <a:latin typeface="Arial"/>
                <a:cs typeface="Arial"/>
              </a:rPr>
              <a:t>Data </a:t>
            </a:r>
            <a:r>
              <a:rPr sz="576" spc="9" dirty="0">
                <a:latin typeface="Arial"/>
                <a:cs typeface="Arial"/>
              </a:rPr>
              <a:t>Structures for </a:t>
            </a:r>
            <a:r>
              <a:rPr sz="576" spc="12" dirty="0">
                <a:latin typeface="Arial"/>
                <a:cs typeface="Arial"/>
              </a:rPr>
              <a:t>MPC. </a:t>
            </a:r>
            <a:r>
              <a:rPr sz="576" spc="9" dirty="0">
                <a:latin typeface="Arial"/>
                <a:cs typeface="Arial"/>
              </a:rPr>
              <a:t>Marcel Keller </a:t>
            </a:r>
            <a:r>
              <a:rPr sz="576" spc="12" dirty="0">
                <a:latin typeface="Arial"/>
                <a:cs typeface="Arial"/>
              </a:rPr>
              <a:t>and </a:t>
            </a:r>
            <a:r>
              <a:rPr sz="576" spc="9" dirty="0">
                <a:latin typeface="Arial"/>
                <a:cs typeface="Arial"/>
              </a:rPr>
              <a:t>Peter Scholl. </a:t>
            </a:r>
            <a:r>
              <a:rPr sz="576" spc="12" dirty="0">
                <a:latin typeface="Arial"/>
                <a:cs typeface="Arial"/>
              </a:rPr>
              <a:t>ASIACRYPT </a:t>
            </a:r>
            <a:r>
              <a:rPr sz="576" spc="9" dirty="0">
                <a:latin typeface="Arial"/>
                <a:cs typeface="Arial"/>
              </a:rPr>
              <a:t>(2)</a:t>
            </a:r>
            <a:r>
              <a:rPr sz="576" spc="-27" dirty="0">
                <a:latin typeface="Arial"/>
                <a:cs typeface="Arial"/>
              </a:rPr>
              <a:t> </a:t>
            </a:r>
            <a:r>
              <a:rPr sz="576" spc="9" dirty="0">
                <a:latin typeface="Arial"/>
                <a:cs typeface="Arial"/>
              </a:rPr>
              <a:t>2014:.</a:t>
            </a:r>
            <a:endParaRPr sz="576">
              <a:latin typeface="Arial"/>
              <a:cs typeface="Arial"/>
            </a:endParaRPr>
          </a:p>
          <a:p>
            <a:pPr marL="698121">
              <a:lnSpc>
                <a:spcPts val="861"/>
              </a:lnSpc>
            </a:pPr>
            <a:r>
              <a:rPr sz="1319" spc="9" baseline="-5747" dirty="0">
                <a:solidFill>
                  <a:srgbClr val="505B62"/>
                </a:solidFill>
                <a:latin typeface="Arial"/>
                <a:cs typeface="Arial"/>
              </a:rPr>
              <a:t>•  </a:t>
            </a:r>
            <a:r>
              <a:rPr sz="728" dirty="0">
                <a:latin typeface="Arial"/>
                <a:cs typeface="Arial"/>
              </a:rPr>
              <a:t>Efficient, Oblivious Data Structures for </a:t>
            </a:r>
            <a:r>
              <a:rPr sz="728" spc="3" dirty="0">
                <a:latin typeface="Arial"/>
                <a:cs typeface="Arial"/>
              </a:rPr>
              <a:t>MPC. </a:t>
            </a:r>
            <a:r>
              <a:rPr sz="728" dirty="0">
                <a:latin typeface="Arial"/>
                <a:cs typeface="Arial"/>
              </a:rPr>
              <a:t>Marcel Keller </a:t>
            </a:r>
            <a:r>
              <a:rPr sz="728" spc="3" dirty="0">
                <a:latin typeface="Arial"/>
                <a:cs typeface="Arial"/>
              </a:rPr>
              <a:t>and </a:t>
            </a:r>
            <a:r>
              <a:rPr sz="728" dirty="0">
                <a:latin typeface="Arial"/>
                <a:cs typeface="Arial"/>
              </a:rPr>
              <a:t>Peter Scholl. ASIACRYPT (2)</a:t>
            </a:r>
            <a:r>
              <a:rPr sz="728" spc="173" dirty="0">
                <a:latin typeface="Arial"/>
                <a:cs typeface="Arial"/>
              </a:rPr>
              <a:t> </a:t>
            </a:r>
            <a:r>
              <a:rPr sz="728" dirty="0">
                <a:latin typeface="Arial"/>
                <a:cs typeface="Arial"/>
              </a:rPr>
              <a:t>2014:.</a:t>
            </a:r>
            <a:endParaRPr sz="728">
              <a:latin typeface="Arial"/>
              <a:cs typeface="Arial"/>
            </a:endParaRPr>
          </a:p>
          <a:p>
            <a:pPr marL="768203">
              <a:spcBef>
                <a:spcPts val="367"/>
              </a:spcBef>
            </a:pPr>
            <a:r>
              <a:rPr sz="1319" spc="9" baseline="-5747" dirty="0">
                <a:solidFill>
                  <a:srgbClr val="505B62"/>
                </a:solidFill>
                <a:latin typeface="Arial"/>
                <a:cs typeface="Arial"/>
              </a:rPr>
              <a:t>•  </a:t>
            </a:r>
            <a:r>
              <a:rPr sz="728" spc="3" dirty="0">
                <a:latin typeface="Arial"/>
                <a:cs typeface="Arial"/>
              </a:rPr>
              <a:t>MPC AS WE PROPOSED</a:t>
            </a:r>
            <a:r>
              <a:rPr sz="728" spc="12" dirty="0">
                <a:latin typeface="Arial"/>
                <a:cs typeface="Arial"/>
              </a:rPr>
              <a:t> </a:t>
            </a:r>
            <a:r>
              <a:rPr sz="728" dirty="0">
                <a:latin typeface="Arial"/>
                <a:cs typeface="Arial"/>
              </a:rPr>
              <a:t>IT</a:t>
            </a:r>
            <a:endParaRPr sz="728">
              <a:latin typeface="Arial"/>
              <a:cs typeface="Arial"/>
            </a:endParaRPr>
          </a:p>
          <a:p>
            <a:pPr marL="698121">
              <a:spcBef>
                <a:spcPts val="367"/>
              </a:spcBef>
            </a:pPr>
            <a:r>
              <a:rPr sz="1319" spc="9" baseline="-5747" dirty="0">
                <a:solidFill>
                  <a:srgbClr val="505B62"/>
                </a:solidFill>
                <a:latin typeface="Arial"/>
                <a:cs typeface="Arial"/>
              </a:rPr>
              <a:t>• </a:t>
            </a:r>
            <a:r>
              <a:rPr sz="1319" spc="68" baseline="-5747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728" spc="3" dirty="0">
                <a:latin typeface="Arial"/>
                <a:cs typeface="Arial"/>
              </a:rPr>
              <a:t>F</a:t>
            </a:r>
            <a:endParaRPr sz="72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10">
              <a:latin typeface="Times New Roman"/>
              <a:cs typeface="Times New Roman"/>
            </a:endParaRPr>
          </a:p>
          <a:p>
            <a:pPr marL="628424">
              <a:lnSpc>
                <a:spcPts val="688"/>
              </a:lnSpc>
              <a:spcBef>
                <a:spcPts val="794"/>
              </a:spcBef>
            </a:pPr>
            <a:r>
              <a:rPr sz="576" spc="15" dirty="0">
                <a:latin typeface="Arial"/>
                <a:cs typeface="Arial"/>
              </a:rPr>
              <a:t>MPC </a:t>
            </a:r>
            <a:r>
              <a:rPr sz="576" spc="12" dirty="0">
                <a:latin typeface="Arial"/>
                <a:cs typeface="Arial"/>
              </a:rPr>
              <a:t>as </a:t>
            </a:r>
            <a:r>
              <a:rPr sz="576" spc="15" dirty="0">
                <a:latin typeface="Arial"/>
                <a:cs typeface="Arial"/>
              </a:rPr>
              <a:t>we </a:t>
            </a:r>
            <a:r>
              <a:rPr sz="576" spc="12" dirty="0">
                <a:latin typeface="Arial"/>
                <a:cs typeface="Arial"/>
              </a:rPr>
              <a:t>proposed</a:t>
            </a:r>
            <a:r>
              <a:rPr sz="576" spc="-69" dirty="0">
                <a:latin typeface="Arial"/>
                <a:cs typeface="Arial"/>
              </a:rPr>
              <a:t> </a:t>
            </a:r>
            <a:r>
              <a:rPr sz="576" spc="9" dirty="0">
                <a:latin typeface="Arial"/>
                <a:cs typeface="Arial"/>
              </a:rPr>
              <a:t>in</a:t>
            </a:r>
            <a:endParaRPr sz="576">
              <a:latin typeface="Arial"/>
              <a:cs typeface="Arial"/>
            </a:endParaRPr>
          </a:p>
          <a:p>
            <a:pPr marL="698121">
              <a:lnSpc>
                <a:spcPts val="1198"/>
              </a:lnSpc>
              <a:tabLst>
                <a:tab pos="857152" algn="l"/>
              </a:tabLst>
            </a:pPr>
            <a:r>
              <a:rPr sz="1819" spc="4" baseline="-4166" dirty="0">
                <a:solidFill>
                  <a:srgbClr val="505B62"/>
                </a:solidFill>
                <a:latin typeface="Arial"/>
                <a:cs typeface="Arial"/>
              </a:rPr>
              <a:t>•	</a:t>
            </a:r>
            <a:r>
              <a:rPr sz="1001" spc="-3" dirty="0">
                <a:latin typeface="Arial"/>
                <a:cs typeface="Arial"/>
              </a:rPr>
              <a:t>Ddd</a:t>
            </a:r>
            <a:endParaRPr sz="1001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5372" y="2654588"/>
            <a:ext cx="467986" cy="36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959" y="268222"/>
            <a:ext cx="2897611" cy="6540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ts val="5079"/>
              </a:lnSpc>
            </a:pPr>
            <a:r>
              <a:rPr spc="-58" dirty="0">
                <a:solidFill>
                  <a:srgbClr val="FFFFFF"/>
                </a:solidFill>
              </a:rPr>
              <a:t>PanORAMa</a:t>
            </a:r>
          </a:p>
        </p:txBody>
      </p:sp>
      <p:sp>
        <p:nvSpPr>
          <p:cNvPr id="6" name="object 6"/>
          <p:cNvSpPr/>
          <p:nvPr/>
        </p:nvSpPr>
        <p:spPr>
          <a:xfrm>
            <a:off x="629034" y="1699625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5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5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933813" y="1991705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933813" y="2283784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29034" y="2867943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5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5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933813" y="3452103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933813" y="3744182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238591" y="4328341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5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5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543370" y="4620421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5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5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543370" y="4912500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5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5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238591" y="5204579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5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5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543370" y="5496659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5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5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 txBox="1"/>
          <p:nvPr/>
        </p:nvSpPr>
        <p:spPr>
          <a:xfrm>
            <a:off x="862615" y="1604125"/>
            <a:ext cx="10338599" cy="4104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286" marR="8201863" indent="-304971">
              <a:lnSpc>
                <a:spcPct val="102000"/>
              </a:lnSpc>
            </a:pPr>
            <a:r>
              <a:rPr sz="1880" spc="49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880" spc="5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Cuckoo:  </a:t>
            </a:r>
            <a:r>
              <a:rPr sz="1880" spc="73" dirty="0">
                <a:solidFill>
                  <a:srgbClr val="FFFFFF"/>
                </a:solidFill>
                <a:latin typeface="Arial"/>
                <a:cs typeface="Arial"/>
              </a:rPr>
              <a:t>Lookup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8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i="1" spc="12" dirty="0">
                <a:solidFill>
                  <a:srgbClr val="FFFFFF"/>
                </a:solidFill>
                <a:latin typeface="Arial"/>
                <a:cs typeface="Arial"/>
              </a:rPr>
              <a:t>log(N)</a:t>
            </a:r>
            <a:endParaRPr sz="1880">
              <a:latin typeface="Arial"/>
              <a:cs typeface="Arial"/>
            </a:endParaRPr>
          </a:p>
          <a:p>
            <a:pPr marL="312286">
              <a:spcBef>
                <a:spcPts val="42"/>
              </a:spcBef>
            </a:pP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Amortised </a:t>
            </a:r>
            <a:r>
              <a:rPr sz="1880" spc="-3" dirty="0">
                <a:solidFill>
                  <a:srgbClr val="FFFFFF"/>
                </a:solidFill>
                <a:latin typeface="Arial"/>
                <a:cs typeface="Arial"/>
              </a:rPr>
              <a:t>OH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80" i="1" spc="12" dirty="0">
                <a:solidFill>
                  <a:srgbClr val="FFFFFF"/>
                </a:solidFill>
                <a:latin typeface="Arial"/>
                <a:cs typeface="Arial"/>
              </a:rPr>
              <a:t>log(N)</a:t>
            </a:r>
            <a:r>
              <a:rPr sz="1865" i="1" spc="18" baseline="2032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880" spc="49" dirty="0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sz="1880" spc="76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having </a:t>
            </a:r>
            <a:r>
              <a:rPr sz="1880" spc="9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80" b="1" spc="-9" dirty="0">
                <a:solidFill>
                  <a:srgbClr val="FFFFFF"/>
                </a:solidFill>
                <a:latin typeface="Arial"/>
                <a:cs typeface="Arial"/>
              </a:rPr>
              <a:t>shuﬄe </a:t>
            </a:r>
            <a:r>
              <a:rPr sz="1880" b="1" spc="2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80" b="1" spc="-1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b="1" spc="-12" dirty="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endParaRPr sz="188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971">
              <a:latin typeface="Times New Roman"/>
              <a:cs typeface="Times New Roman"/>
            </a:endParaRPr>
          </a:p>
          <a:p>
            <a:pPr marL="7701" marR="20793">
              <a:lnSpc>
                <a:spcPct val="102000"/>
              </a:lnSpc>
            </a:pPr>
            <a:r>
              <a:rPr sz="1880" b="1" spc="3" dirty="0">
                <a:solidFill>
                  <a:srgbClr val="FFFFFF"/>
                </a:solidFill>
                <a:latin typeface="Arial"/>
                <a:cs typeface="Arial"/>
              </a:rPr>
              <a:t>Sarvar </a:t>
            </a:r>
            <a:r>
              <a:rPr sz="1880" b="1" spc="18" dirty="0">
                <a:solidFill>
                  <a:srgbClr val="FFFFFF"/>
                </a:solidFill>
                <a:latin typeface="Arial"/>
                <a:cs typeface="Arial"/>
              </a:rPr>
              <a:t>Patel</a:t>
            </a:r>
            <a:r>
              <a:rPr sz="1880" spc="18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dirty="0">
                <a:solidFill>
                  <a:srgbClr val="FFFFFF"/>
                </a:solidFill>
                <a:latin typeface="Arial"/>
                <a:cs typeface="Arial"/>
              </a:rPr>
              <a:t>Giuseppe </a:t>
            </a:r>
            <a:r>
              <a:rPr sz="1880" b="1" spc="3" dirty="0">
                <a:solidFill>
                  <a:srgbClr val="FFFFFF"/>
                </a:solidFill>
                <a:latin typeface="Arial"/>
                <a:cs typeface="Arial"/>
              </a:rPr>
              <a:t>Persiano</a:t>
            </a:r>
            <a:r>
              <a:rPr sz="1880" spc="3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spc="33" dirty="0">
                <a:solidFill>
                  <a:srgbClr val="FFFFFF"/>
                </a:solidFill>
                <a:latin typeface="Arial"/>
                <a:cs typeface="Arial"/>
              </a:rPr>
              <a:t>Mariana </a:t>
            </a:r>
            <a:r>
              <a:rPr sz="1880" b="1" spc="6" dirty="0">
                <a:solidFill>
                  <a:srgbClr val="FFFFFF"/>
                </a:solidFill>
                <a:latin typeface="Arial"/>
                <a:cs typeface="Arial"/>
              </a:rPr>
              <a:t>Raykova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spc="-12" dirty="0">
                <a:solidFill>
                  <a:srgbClr val="FFFFFF"/>
                </a:solidFill>
                <a:latin typeface="Arial"/>
                <a:cs typeface="Arial"/>
              </a:rPr>
              <a:t>Kevin </a:t>
            </a:r>
            <a:r>
              <a:rPr sz="1880" b="1" spc="-36" dirty="0">
                <a:solidFill>
                  <a:srgbClr val="FFFFFF"/>
                </a:solidFill>
                <a:latin typeface="Arial"/>
                <a:cs typeface="Arial"/>
              </a:rPr>
              <a:t>Yeo</a:t>
            </a:r>
            <a:r>
              <a:rPr sz="1880" spc="-36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880" i="1" spc="21" dirty="0">
                <a:solidFill>
                  <a:srgbClr val="FFFFFF"/>
                </a:solidFill>
                <a:latin typeface="Arial"/>
                <a:cs typeface="Arial"/>
              </a:rPr>
              <a:t>PanORAMa: </a:t>
            </a:r>
            <a:r>
              <a:rPr sz="1880" i="1" spc="39" dirty="0">
                <a:solidFill>
                  <a:srgbClr val="FFFFFF"/>
                </a:solidFill>
                <a:latin typeface="Arial"/>
                <a:cs typeface="Arial"/>
              </a:rPr>
              <a:t>Oblivious </a:t>
            </a:r>
            <a:r>
              <a:rPr sz="1880" i="1" spc="49" dirty="0">
                <a:solidFill>
                  <a:srgbClr val="FFFFFF"/>
                </a:solidFill>
                <a:latin typeface="Arial"/>
                <a:cs typeface="Arial"/>
              </a:rPr>
              <a:t>RAM  </a:t>
            </a:r>
            <a:r>
              <a:rPr sz="1880" i="1" spc="79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80" i="1" spc="69" dirty="0">
                <a:solidFill>
                  <a:srgbClr val="FFFFFF"/>
                </a:solidFill>
                <a:latin typeface="Arial"/>
                <a:cs typeface="Arial"/>
              </a:rPr>
              <a:t>Logarithmic </a:t>
            </a:r>
            <a:r>
              <a:rPr sz="1880" i="1" spc="27" dirty="0">
                <a:solidFill>
                  <a:srgbClr val="FFFFFF"/>
                </a:solidFill>
                <a:latin typeface="Arial"/>
                <a:cs typeface="Arial"/>
              </a:rPr>
              <a:t>Overhead</a:t>
            </a:r>
            <a:r>
              <a:rPr sz="1880" spc="27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880" spc="-12" dirty="0">
                <a:solidFill>
                  <a:srgbClr val="FFFFFF"/>
                </a:solidFill>
                <a:latin typeface="Arial"/>
                <a:cs typeface="Arial"/>
              </a:rPr>
              <a:t>FOCS</a:t>
            </a:r>
            <a:r>
              <a:rPr sz="1880" spc="-19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9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880">
              <a:latin typeface="Arial"/>
              <a:cs typeface="Arial"/>
            </a:endParaRPr>
          </a:p>
          <a:p>
            <a:pPr marL="312286">
              <a:spcBef>
                <a:spcPts val="42"/>
              </a:spcBef>
            </a:pP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Amortised </a:t>
            </a:r>
            <a:r>
              <a:rPr sz="1880" spc="27" dirty="0">
                <a:solidFill>
                  <a:srgbClr val="FFFFFF"/>
                </a:solidFill>
                <a:latin typeface="Arial"/>
                <a:cs typeface="Arial"/>
              </a:rPr>
              <a:t>Overhead: </a:t>
            </a:r>
            <a:r>
              <a:rPr sz="1880" i="1" spc="12" dirty="0">
                <a:solidFill>
                  <a:srgbClr val="FFFFFF"/>
                </a:solidFill>
                <a:latin typeface="Arial"/>
                <a:cs typeface="Arial"/>
              </a:rPr>
              <a:t>log(N) </a:t>
            </a:r>
            <a:r>
              <a:rPr sz="1880" i="1" spc="49" dirty="0">
                <a:solidFill>
                  <a:srgbClr val="FFFFFF"/>
                </a:solidFill>
                <a:latin typeface="Arial"/>
                <a:cs typeface="Arial"/>
              </a:rPr>
              <a:t>log(log</a:t>
            </a:r>
            <a:r>
              <a:rPr sz="188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i="1" spc="-45" dirty="0">
                <a:solidFill>
                  <a:srgbClr val="FFFFFF"/>
                </a:solidFill>
                <a:latin typeface="Arial"/>
                <a:cs typeface="Arial"/>
              </a:rPr>
              <a:t>(N))</a:t>
            </a:r>
            <a:endParaRPr sz="1880">
              <a:latin typeface="Arial"/>
              <a:cs typeface="Arial"/>
            </a:endParaRPr>
          </a:p>
          <a:p>
            <a:pPr marL="312286">
              <a:spcBef>
                <a:spcPts val="42"/>
              </a:spcBef>
            </a:pPr>
            <a:r>
              <a:rPr sz="1880" u="heavy" spc="45" dirty="0">
                <a:solidFill>
                  <a:srgbClr val="FFFFFF"/>
                </a:solidFill>
                <a:latin typeface="Arial"/>
                <a:cs typeface="Arial"/>
              </a:rPr>
              <a:t>No need </a:t>
            </a:r>
            <a:r>
              <a:rPr sz="1880" u="heavy" spc="94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80" u="heavy" spc="49" dirty="0">
                <a:solidFill>
                  <a:srgbClr val="FFFFFF"/>
                </a:solidFill>
                <a:latin typeface="Arial"/>
                <a:cs typeface="Arial"/>
              </a:rPr>
              <a:t>shuffle </a:t>
            </a:r>
            <a:r>
              <a:rPr sz="1880" u="heavy" spc="58" dirty="0">
                <a:solidFill>
                  <a:srgbClr val="FFFFFF"/>
                </a:solidFill>
                <a:latin typeface="Arial"/>
                <a:cs typeface="Arial"/>
              </a:rPr>
              <a:t>merged</a:t>
            </a:r>
            <a:r>
              <a:rPr sz="1880" u="heavy" spc="-2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u="heavy" spc="27" dirty="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sz="1880" spc="27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80">
              <a:latin typeface="Arial"/>
              <a:cs typeface="Arial"/>
            </a:endParaRPr>
          </a:p>
          <a:p>
            <a:pPr marL="2727023">
              <a:spcBef>
                <a:spcPts val="42"/>
              </a:spcBef>
            </a:pPr>
            <a:r>
              <a:rPr sz="1880" spc="9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spc="36" dirty="0">
                <a:solidFill>
                  <a:srgbClr val="FFFFFF"/>
                </a:solidFill>
                <a:latin typeface="Arial"/>
                <a:cs typeface="Arial"/>
              </a:rPr>
              <a:t>remaining, </a:t>
            </a:r>
            <a:r>
              <a:rPr sz="1880" spc="67" dirty="0">
                <a:solidFill>
                  <a:srgbClr val="FFFFFF"/>
                </a:solidFill>
                <a:latin typeface="Arial"/>
                <a:cs typeface="Arial"/>
              </a:rPr>
              <a:t>untouched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880" spc="9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880" spc="33" dirty="0">
                <a:solidFill>
                  <a:srgbClr val="FFFFFF"/>
                </a:solidFill>
                <a:latin typeface="Arial"/>
                <a:cs typeface="Arial"/>
              </a:rPr>
              <a:t>already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randomly</a:t>
            </a:r>
            <a:r>
              <a:rPr sz="1880" spc="-14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permuted!</a:t>
            </a:r>
            <a:endParaRPr sz="1880">
              <a:latin typeface="Arial"/>
              <a:cs typeface="Arial"/>
            </a:endParaRPr>
          </a:p>
          <a:p>
            <a:pPr marL="617258">
              <a:spcBef>
                <a:spcPts val="42"/>
              </a:spcBef>
            </a:pP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Extract </a:t>
            </a:r>
            <a:r>
              <a:rPr sz="1880" spc="5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spc="67" dirty="0">
                <a:solidFill>
                  <a:srgbClr val="FFFFFF"/>
                </a:solidFill>
                <a:latin typeface="Arial"/>
                <a:cs typeface="Arial"/>
              </a:rPr>
              <a:t>untouched</a:t>
            </a:r>
            <a:r>
              <a:rPr sz="1880" spc="-1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endParaRPr sz="1880">
              <a:latin typeface="Arial"/>
              <a:cs typeface="Arial"/>
            </a:endParaRPr>
          </a:p>
          <a:p>
            <a:pPr marL="921843" marR="5169099">
              <a:lnSpc>
                <a:spcPts val="2298"/>
              </a:lnSpc>
              <a:spcBef>
                <a:spcPts val="85"/>
              </a:spcBef>
            </a:pPr>
            <a:r>
              <a:rPr sz="1880" spc="12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1880" spc="5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880" spc="97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880" spc="-36" dirty="0">
                <a:solidFill>
                  <a:srgbClr val="FFFFFF"/>
                </a:solidFill>
                <a:latin typeface="Arial"/>
                <a:cs typeface="Arial"/>
              </a:rPr>
              <a:t>O(</a:t>
            </a:r>
            <a:r>
              <a:rPr sz="1880" i="1" spc="-36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1880" spc="-6" dirty="0">
                <a:solidFill>
                  <a:srgbClr val="FFFFFF"/>
                </a:solidFill>
                <a:latin typeface="Arial"/>
                <a:cs typeface="Arial"/>
              </a:rPr>
              <a:t>log(log(</a:t>
            </a:r>
            <a:r>
              <a:rPr sz="1880" i="1" spc="-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80" spc="-6" dirty="0">
                <a:solidFill>
                  <a:srgbClr val="FFFFFF"/>
                </a:solidFill>
                <a:latin typeface="Arial"/>
                <a:cs typeface="Arial"/>
              </a:rPr>
              <a:t>)))  </a:t>
            </a:r>
            <a:r>
              <a:rPr sz="1880" spc="52" dirty="0">
                <a:solidFill>
                  <a:srgbClr val="FFFFFF"/>
                </a:solidFill>
                <a:latin typeface="Arial"/>
                <a:cs typeface="Arial"/>
              </a:rPr>
              <a:t>Sorting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1880" spc="73" dirty="0">
                <a:solidFill>
                  <a:srgbClr val="FFFFFF"/>
                </a:solidFill>
                <a:latin typeface="Arial"/>
                <a:cs typeface="Arial"/>
              </a:rPr>
              <a:t>buckets </a:t>
            </a:r>
            <a:r>
              <a:rPr sz="1880" spc="76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80" spc="24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1880" spc="-2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-24" dirty="0">
                <a:solidFill>
                  <a:srgbClr val="FFFFFF"/>
                </a:solidFill>
                <a:latin typeface="Arial"/>
                <a:cs typeface="Arial"/>
              </a:rPr>
              <a:t>O(log(</a:t>
            </a:r>
            <a:r>
              <a:rPr sz="1880" i="1" spc="-2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80" spc="-24" dirty="0">
                <a:solidFill>
                  <a:srgbClr val="FFFFFF"/>
                </a:solidFill>
                <a:latin typeface="Arial"/>
                <a:cs typeface="Arial"/>
              </a:rPr>
              <a:t>))</a:t>
            </a:r>
            <a:endParaRPr sz="1880">
              <a:latin typeface="Arial"/>
              <a:cs typeface="Arial"/>
            </a:endParaRPr>
          </a:p>
          <a:p>
            <a:pPr marL="617258">
              <a:lnSpc>
                <a:spcPts val="2216"/>
              </a:lnSpc>
            </a:pPr>
            <a:r>
              <a:rPr sz="1880" spc="49" dirty="0">
                <a:solidFill>
                  <a:srgbClr val="FFFFFF"/>
                </a:solidFill>
                <a:latin typeface="Arial"/>
                <a:cs typeface="Arial"/>
              </a:rPr>
              <a:t>Randomly </a:t>
            </a:r>
            <a:r>
              <a:rPr sz="1880" spc="45" dirty="0">
                <a:solidFill>
                  <a:srgbClr val="FFFFFF"/>
                </a:solidFill>
                <a:latin typeface="Arial"/>
                <a:cs typeface="Arial"/>
              </a:rPr>
              <a:t>merge </a:t>
            </a:r>
            <a:r>
              <a:rPr sz="1880" spc="5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spc="67" dirty="0">
                <a:solidFill>
                  <a:srgbClr val="FFFFFF"/>
                </a:solidFill>
                <a:latin typeface="Arial"/>
                <a:cs typeface="Arial"/>
              </a:rPr>
              <a:t>permuted untouched</a:t>
            </a:r>
            <a:r>
              <a:rPr sz="1880" spc="-19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endParaRPr sz="1880">
              <a:latin typeface="Arial"/>
              <a:cs typeface="Arial"/>
            </a:endParaRPr>
          </a:p>
          <a:p>
            <a:pPr marL="921843">
              <a:spcBef>
                <a:spcPts val="42"/>
              </a:spcBef>
            </a:pPr>
            <a:r>
              <a:rPr sz="1880" spc="27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33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9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79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-52" dirty="0">
                <a:solidFill>
                  <a:srgbClr val="FFFFFF"/>
                </a:solidFill>
                <a:latin typeface="Arial"/>
                <a:cs typeface="Arial"/>
              </a:rPr>
              <a:t>O(</a:t>
            </a:r>
            <a:r>
              <a:rPr sz="1880" i="1" spc="-5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80" spc="-52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52" dirty="0">
                <a:solidFill>
                  <a:srgbClr val="FFFFFF"/>
                </a:solidFill>
                <a:latin typeface="Arial"/>
                <a:cs typeface="Arial"/>
              </a:rPr>
              <a:t>randomness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88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suffers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log(log(</a:t>
            </a:r>
            <a:r>
              <a:rPr sz="188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))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9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97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73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55" dirty="0">
                <a:solidFill>
                  <a:srgbClr val="FFFFFF"/>
                </a:solidFill>
                <a:latin typeface="Arial"/>
                <a:cs typeface="Arial"/>
              </a:rPr>
              <a:t>obliviously</a:t>
            </a:r>
            <a:endParaRPr sz="188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03181" y="316983"/>
            <a:ext cx="1959369" cy="218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8282216" y="2117338"/>
            <a:ext cx="832909" cy="510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8326662" y="2123688"/>
            <a:ext cx="744016" cy="421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5600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" y="0"/>
            <a:ext cx="12191144" cy="5086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70">
              <a:latin typeface="Times New Roman"/>
              <a:cs typeface="Times New Roman"/>
            </a:endParaRPr>
          </a:p>
          <a:p>
            <a:pPr>
              <a:spcBef>
                <a:spcPts val="21"/>
              </a:spcBef>
            </a:pPr>
            <a:endParaRPr sz="758">
              <a:latin typeface="Times New Roman"/>
              <a:cs typeface="Times New Roman"/>
            </a:endParaRPr>
          </a:p>
          <a:p>
            <a:pPr marL="857152" marR="6137150" indent="-159031">
              <a:lnSpc>
                <a:spcPts val="1152"/>
              </a:lnSpc>
              <a:tabLst>
                <a:tab pos="857152" algn="l"/>
              </a:tabLst>
            </a:pPr>
            <a:r>
              <a:rPr sz="1213" i="1" spc="3" dirty="0">
                <a:latin typeface="Times New Roman"/>
                <a:cs typeface="Times New Roman"/>
              </a:rPr>
              <a:t>•	</a:t>
            </a:r>
            <a:r>
              <a:rPr sz="1501" b="1" spc="-4" baseline="3367" dirty="0">
                <a:latin typeface="Arial"/>
                <a:cs typeface="Arial"/>
              </a:rPr>
              <a:t>E. Stefanov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M. van Dijk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E. Shi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C. Fletcher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L. Ren</a:t>
            </a:r>
            <a:r>
              <a:rPr sz="1501" spc="-4" baseline="3367" dirty="0">
                <a:latin typeface="Arial"/>
                <a:cs typeface="Arial"/>
              </a:rPr>
              <a:t>, </a:t>
            </a:r>
            <a:r>
              <a:rPr sz="1501" b="1" spc="-4" baseline="3367" dirty="0">
                <a:latin typeface="Arial"/>
                <a:cs typeface="Arial"/>
              </a:rPr>
              <a:t>X. </a:t>
            </a:r>
            <a:r>
              <a:rPr sz="1501" b="1" spc="-32" baseline="3367" dirty="0">
                <a:latin typeface="Arial"/>
                <a:cs typeface="Arial"/>
              </a:rPr>
              <a:t>Yu</a:t>
            </a:r>
            <a:r>
              <a:rPr sz="1501" spc="-32" baseline="3367" dirty="0">
                <a:latin typeface="Arial"/>
                <a:cs typeface="Arial"/>
              </a:rPr>
              <a:t>, </a:t>
            </a:r>
            <a:r>
              <a:rPr sz="1501" spc="-4" baseline="3367" dirty="0">
                <a:latin typeface="Arial"/>
                <a:cs typeface="Arial"/>
              </a:rPr>
              <a:t>and </a:t>
            </a:r>
            <a:r>
              <a:rPr sz="1501" b="1" spc="-4" baseline="3367" dirty="0">
                <a:latin typeface="Arial"/>
                <a:cs typeface="Arial"/>
              </a:rPr>
              <a:t>S. Devadas</a:t>
            </a:r>
            <a:r>
              <a:rPr sz="1501" spc="-4" baseline="3367" dirty="0">
                <a:latin typeface="Arial"/>
                <a:cs typeface="Arial"/>
              </a:rPr>
              <a:t>.</a:t>
            </a:r>
            <a:r>
              <a:rPr sz="1501" spc="164" baseline="3367" dirty="0">
                <a:latin typeface="Arial"/>
                <a:cs typeface="Arial"/>
              </a:rPr>
              <a:t> </a:t>
            </a:r>
            <a:r>
              <a:rPr sz="1501" i="1" spc="-4" baseline="3367" dirty="0">
                <a:latin typeface="Arial"/>
                <a:cs typeface="Arial"/>
              </a:rPr>
              <a:t>Path</a:t>
            </a:r>
            <a:r>
              <a:rPr sz="1501" i="1" spc="4" baseline="3367" dirty="0">
                <a:latin typeface="Arial"/>
                <a:cs typeface="Arial"/>
              </a:rPr>
              <a:t> </a:t>
            </a:r>
            <a:r>
              <a:rPr sz="1501" i="1" spc="-4" baseline="3367" dirty="0">
                <a:latin typeface="Arial"/>
                <a:cs typeface="Arial"/>
              </a:rPr>
              <a:t>ORAM:  </a:t>
            </a:r>
            <a:r>
              <a:rPr sz="1001" i="1" spc="-3" dirty="0">
                <a:latin typeface="Arial"/>
                <a:cs typeface="Arial"/>
              </a:rPr>
              <a:t>An Extremely Simple Oblivious RAM Protocol</a:t>
            </a:r>
            <a:r>
              <a:rPr sz="1001" spc="-3" dirty="0">
                <a:latin typeface="Arial"/>
                <a:cs typeface="Arial"/>
              </a:rPr>
              <a:t>. In CCS ’13.</a:t>
            </a:r>
            <a:r>
              <a:rPr sz="1001" spc="73" dirty="0">
                <a:latin typeface="Arial"/>
                <a:cs typeface="Arial"/>
              </a:rPr>
              <a:t> </a:t>
            </a:r>
            <a:r>
              <a:rPr sz="1001" spc="-3" dirty="0">
                <a:latin typeface="Arial"/>
                <a:cs typeface="Arial"/>
              </a:rPr>
              <a:t>2013.</a:t>
            </a:r>
            <a:endParaRPr sz="1001">
              <a:latin typeface="Arial"/>
              <a:cs typeface="Arial"/>
            </a:endParaRPr>
          </a:p>
          <a:p>
            <a:pPr marL="857152" marR="2438995" indent="-159031">
              <a:lnSpc>
                <a:spcPct val="101600"/>
              </a:lnSpc>
              <a:spcBef>
                <a:spcPts val="555"/>
              </a:spcBef>
            </a:pPr>
            <a:r>
              <a:rPr sz="2547" spc="9" baseline="-3968" dirty="0">
                <a:solidFill>
                  <a:srgbClr val="505B62"/>
                </a:solidFill>
                <a:latin typeface="Arial"/>
                <a:cs typeface="Arial"/>
              </a:rPr>
              <a:t>• </a:t>
            </a:r>
            <a:r>
              <a:rPr sz="1395" b="1" dirty="0">
                <a:latin typeface="Arial"/>
                <a:cs typeface="Arial"/>
              </a:rPr>
              <a:t>Sarvar Patel</a:t>
            </a:r>
            <a:r>
              <a:rPr sz="1395" dirty="0">
                <a:latin typeface="Arial"/>
                <a:cs typeface="Arial"/>
              </a:rPr>
              <a:t>, </a:t>
            </a:r>
            <a:r>
              <a:rPr sz="1395" b="1" dirty="0">
                <a:latin typeface="Arial"/>
                <a:cs typeface="Arial"/>
              </a:rPr>
              <a:t>Giuseppe Persiano</a:t>
            </a:r>
            <a:r>
              <a:rPr sz="1395" dirty="0">
                <a:latin typeface="Arial"/>
                <a:cs typeface="Arial"/>
              </a:rPr>
              <a:t>, </a:t>
            </a:r>
            <a:r>
              <a:rPr sz="1395" b="1" dirty="0">
                <a:latin typeface="Arial"/>
                <a:cs typeface="Arial"/>
              </a:rPr>
              <a:t>Mariana Raykova</a:t>
            </a:r>
            <a:r>
              <a:rPr sz="1395" dirty="0">
                <a:latin typeface="Arial"/>
                <a:cs typeface="Arial"/>
              </a:rPr>
              <a:t>, </a:t>
            </a:r>
            <a:r>
              <a:rPr sz="1395" b="1" dirty="0">
                <a:latin typeface="Arial"/>
                <a:cs typeface="Arial"/>
              </a:rPr>
              <a:t>Kevin </a:t>
            </a:r>
            <a:r>
              <a:rPr sz="1395" b="1" spc="-18" dirty="0">
                <a:latin typeface="Arial"/>
                <a:cs typeface="Arial"/>
              </a:rPr>
              <a:t>Yeo</a:t>
            </a:r>
            <a:r>
              <a:rPr sz="1395" spc="-18" dirty="0">
                <a:latin typeface="Arial"/>
                <a:cs typeface="Arial"/>
              </a:rPr>
              <a:t>: </a:t>
            </a:r>
            <a:r>
              <a:rPr sz="1395" i="1" spc="3" dirty="0">
                <a:latin typeface="Arial"/>
                <a:cs typeface="Arial"/>
              </a:rPr>
              <a:t>PanORAMa: </a:t>
            </a:r>
            <a:r>
              <a:rPr sz="1395" i="1" dirty="0">
                <a:latin typeface="Arial"/>
                <a:cs typeface="Arial"/>
              </a:rPr>
              <a:t>Oblivious </a:t>
            </a:r>
            <a:r>
              <a:rPr sz="1395" i="1" spc="3" dirty="0">
                <a:latin typeface="Arial"/>
                <a:cs typeface="Arial"/>
              </a:rPr>
              <a:t>RAM </a:t>
            </a:r>
            <a:r>
              <a:rPr sz="1395" i="1" dirty="0">
                <a:latin typeface="Arial"/>
                <a:cs typeface="Arial"/>
              </a:rPr>
              <a:t>with Logarithmic  Overhead</a:t>
            </a:r>
            <a:r>
              <a:rPr sz="1395" dirty="0">
                <a:latin typeface="Arial"/>
                <a:cs typeface="Arial"/>
              </a:rPr>
              <a:t>. </a:t>
            </a:r>
            <a:r>
              <a:rPr sz="1395" spc="3" dirty="0">
                <a:latin typeface="Arial"/>
                <a:cs typeface="Arial"/>
              </a:rPr>
              <a:t>FOCS</a:t>
            </a:r>
            <a:r>
              <a:rPr sz="1395" spc="-27" dirty="0">
                <a:latin typeface="Arial"/>
                <a:cs typeface="Arial"/>
              </a:rPr>
              <a:t> </a:t>
            </a:r>
            <a:r>
              <a:rPr sz="1395" dirty="0">
                <a:latin typeface="Arial"/>
                <a:cs typeface="Arial"/>
              </a:rPr>
              <a:t>2018</a:t>
            </a:r>
            <a:endParaRPr sz="1395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9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95">
              <a:latin typeface="Times New Roman"/>
              <a:cs typeface="Times New Roman"/>
            </a:endParaRPr>
          </a:p>
          <a:p>
            <a:pPr marL="698121">
              <a:spcBef>
                <a:spcPts val="1088"/>
              </a:spcBef>
              <a:tabLst>
                <a:tab pos="857152" algn="l"/>
              </a:tabLst>
            </a:pPr>
            <a:r>
              <a:rPr sz="1819" spc="4" baseline="-4166" dirty="0">
                <a:solidFill>
                  <a:srgbClr val="505B62"/>
                </a:solidFill>
                <a:latin typeface="Arial"/>
                <a:cs typeface="Arial"/>
              </a:rPr>
              <a:t>•	</a:t>
            </a:r>
            <a:r>
              <a:rPr sz="1001" b="1" spc="-3" dirty="0">
                <a:latin typeface="Arial"/>
                <a:cs typeface="Arial"/>
              </a:rPr>
              <a:t>Sarvar Patel</a:t>
            </a:r>
            <a:r>
              <a:rPr sz="1001" spc="-3" dirty="0">
                <a:latin typeface="Arial"/>
                <a:cs typeface="Arial"/>
              </a:rPr>
              <a:t>, </a:t>
            </a:r>
            <a:r>
              <a:rPr sz="1001" b="1" spc="-3" dirty="0">
                <a:latin typeface="Arial"/>
                <a:cs typeface="Arial"/>
              </a:rPr>
              <a:t>Giuseppe Persiano</a:t>
            </a:r>
            <a:r>
              <a:rPr sz="1001" spc="-3" dirty="0">
                <a:latin typeface="Arial"/>
                <a:cs typeface="Arial"/>
              </a:rPr>
              <a:t>, </a:t>
            </a:r>
            <a:r>
              <a:rPr sz="1001" b="1" spc="-3" dirty="0">
                <a:latin typeface="Arial"/>
                <a:cs typeface="Arial"/>
              </a:rPr>
              <a:t>Mariana Raykova</a:t>
            </a:r>
            <a:r>
              <a:rPr sz="1001" spc="-3" dirty="0">
                <a:latin typeface="Arial"/>
                <a:cs typeface="Arial"/>
              </a:rPr>
              <a:t>, </a:t>
            </a:r>
            <a:r>
              <a:rPr sz="1001" b="1" spc="-3" dirty="0">
                <a:latin typeface="Arial"/>
                <a:cs typeface="Arial"/>
              </a:rPr>
              <a:t>Kevin </a:t>
            </a:r>
            <a:r>
              <a:rPr sz="1001" b="1" spc="-18" dirty="0">
                <a:latin typeface="Arial"/>
                <a:cs typeface="Arial"/>
              </a:rPr>
              <a:t>Yeo</a:t>
            </a:r>
            <a:r>
              <a:rPr sz="1001" spc="-18" dirty="0">
                <a:latin typeface="Arial"/>
                <a:cs typeface="Arial"/>
              </a:rPr>
              <a:t>: </a:t>
            </a:r>
            <a:r>
              <a:rPr sz="1001" i="1" spc="-3" dirty="0">
                <a:latin typeface="Arial"/>
                <a:cs typeface="Arial"/>
              </a:rPr>
              <a:t>PanORAMa: Oblivious RAM with Logarithmic Overhead</a:t>
            </a:r>
            <a:r>
              <a:rPr sz="1001" spc="-3" dirty="0">
                <a:latin typeface="Arial"/>
                <a:cs typeface="Arial"/>
              </a:rPr>
              <a:t>. FOCS</a:t>
            </a:r>
            <a:r>
              <a:rPr sz="1001" spc="200" dirty="0">
                <a:latin typeface="Arial"/>
                <a:cs typeface="Arial"/>
              </a:rPr>
              <a:t> </a:t>
            </a:r>
            <a:r>
              <a:rPr sz="1001" spc="-3" dirty="0">
                <a:latin typeface="Arial"/>
                <a:cs typeface="Arial"/>
              </a:rPr>
              <a:t>2018</a:t>
            </a:r>
            <a:endParaRPr sz="1001">
              <a:latin typeface="Arial"/>
              <a:cs typeface="Arial"/>
            </a:endParaRPr>
          </a:p>
          <a:p>
            <a:pPr marL="628424">
              <a:lnSpc>
                <a:spcPts val="679"/>
              </a:lnSpc>
              <a:spcBef>
                <a:spcPts val="255"/>
              </a:spcBef>
            </a:pPr>
            <a:r>
              <a:rPr sz="576" spc="9" dirty="0">
                <a:latin typeface="Arial"/>
                <a:cs typeface="Arial"/>
              </a:rPr>
              <a:t>Efficient, Oblivious </a:t>
            </a:r>
            <a:r>
              <a:rPr sz="576" spc="12" dirty="0">
                <a:latin typeface="Arial"/>
                <a:cs typeface="Arial"/>
              </a:rPr>
              <a:t>Data </a:t>
            </a:r>
            <a:r>
              <a:rPr sz="576" spc="9" dirty="0">
                <a:latin typeface="Arial"/>
                <a:cs typeface="Arial"/>
              </a:rPr>
              <a:t>Structures for </a:t>
            </a:r>
            <a:r>
              <a:rPr sz="576" spc="12" dirty="0">
                <a:latin typeface="Arial"/>
                <a:cs typeface="Arial"/>
              </a:rPr>
              <a:t>MPC. </a:t>
            </a:r>
            <a:r>
              <a:rPr sz="576" spc="9" dirty="0">
                <a:latin typeface="Arial"/>
                <a:cs typeface="Arial"/>
              </a:rPr>
              <a:t>Marcel Keller </a:t>
            </a:r>
            <a:r>
              <a:rPr sz="576" spc="12" dirty="0">
                <a:latin typeface="Arial"/>
                <a:cs typeface="Arial"/>
              </a:rPr>
              <a:t>and </a:t>
            </a:r>
            <a:r>
              <a:rPr sz="576" spc="9" dirty="0">
                <a:latin typeface="Arial"/>
                <a:cs typeface="Arial"/>
              </a:rPr>
              <a:t>Peter Scholl. </a:t>
            </a:r>
            <a:r>
              <a:rPr sz="576" spc="12" dirty="0">
                <a:latin typeface="Arial"/>
                <a:cs typeface="Arial"/>
              </a:rPr>
              <a:t>ASIACRYPT </a:t>
            </a:r>
            <a:r>
              <a:rPr sz="576" spc="9" dirty="0">
                <a:latin typeface="Arial"/>
                <a:cs typeface="Arial"/>
              </a:rPr>
              <a:t>(2)</a:t>
            </a:r>
            <a:r>
              <a:rPr sz="576" spc="-27" dirty="0">
                <a:latin typeface="Arial"/>
                <a:cs typeface="Arial"/>
              </a:rPr>
              <a:t> </a:t>
            </a:r>
            <a:r>
              <a:rPr sz="576" spc="9" dirty="0">
                <a:latin typeface="Arial"/>
                <a:cs typeface="Arial"/>
              </a:rPr>
              <a:t>2014:.</a:t>
            </a:r>
            <a:endParaRPr sz="576">
              <a:latin typeface="Arial"/>
              <a:cs typeface="Arial"/>
            </a:endParaRPr>
          </a:p>
          <a:p>
            <a:pPr marL="698121">
              <a:lnSpc>
                <a:spcPts val="861"/>
              </a:lnSpc>
            </a:pPr>
            <a:r>
              <a:rPr sz="1319" spc="9" baseline="-5747" dirty="0">
                <a:solidFill>
                  <a:srgbClr val="505B62"/>
                </a:solidFill>
                <a:latin typeface="Arial"/>
                <a:cs typeface="Arial"/>
              </a:rPr>
              <a:t>•  </a:t>
            </a:r>
            <a:r>
              <a:rPr sz="728" dirty="0">
                <a:latin typeface="Arial"/>
                <a:cs typeface="Arial"/>
              </a:rPr>
              <a:t>Efficient, Oblivious Data Structures for </a:t>
            </a:r>
            <a:r>
              <a:rPr sz="728" spc="3" dirty="0">
                <a:latin typeface="Arial"/>
                <a:cs typeface="Arial"/>
              </a:rPr>
              <a:t>MPC. </a:t>
            </a:r>
            <a:r>
              <a:rPr sz="728" dirty="0">
                <a:latin typeface="Arial"/>
                <a:cs typeface="Arial"/>
              </a:rPr>
              <a:t>Marcel Keller </a:t>
            </a:r>
            <a:r>
              <a:rPr sz="728" spc="3" dirty="0">
                <a:latin typeface="Arial"/>
                <a:cs typeface="Arial"/>
              </a:rPr>
              <a:t>and </a:t>
            </a:r>
            <a:r>
              <a:rPr sz="728" dirty="0">
                <a:latin typeface="Arial"/>
                <a:cs typeface="Arial"/>
              </a:rPr>
              <a:t>Peter Scholl. ASIACRYPT (2)</a:t>
            </a:r>
            <a:r>
              <a:rPr sz="728" spc="173" dirty="0">
                <a:latin typeface="Arial"/>
                <a:cs typeface="Arial"/>
              </a:rPr>
              <a:t> </a:t>
            </a:r>
            <a:r>
              <a:rPr sz="728" dirty="0">
                <a:latin typeface="Arial"/>
                <a:cs typeface="Arial"/>
              </a:rPr>
              <a:t>2014:.</a:t>
            </a:r>
            <a:endParaRPr sz="728">
              <a:latin typeface="Arial"/>
              <a:cs typeface="Arial"/>
            </a:endParaRPr>
          </a:p>
          <a:p>
            <a:pPr marL="768203">
              <a:spcBef>
                <a:spcPts val="367"/>
              </a:spcBef>
            </a:pPr>
            <a:r>
              <a:rPr sz="1319" spc="9" baseline="-5747" dirty="0">
                <a:solidFill>
                  <a:srgbClr val="505B62"/>
                </a:solidFill>
                <a:latin typeface="Arial"/>
                <a:cs typeface="Arial"/>
              </a:rPr>
              <a:t>•  </a:t>
            </a:r>
            <a:r>
              <a:rPr sz="728" spc="3" dirty="0">
                <a:latin typeface="Arial"/>
                <a:cs typeface="Arial"/>
              </a:rPr>
              <a:t>MPC AS WE PROPOSED</a:t>
            </a:r>
            <a:r>
              <a:rPr sz="728" spc="12" dirty="0">
                <a:latin typeface="Arial"/>
                <a:cs typeface="Arial"/>
              </a:rPr>
              <a:t> </a:t>
            </a:r>
            <a:r>
              <a:rPr sz="728" dirty="0">
                <a:latin typeface="Arial"/>
                <a:cs typeface="Arial"/>
              </a:rPr>
              <a:t>IT</a:t>
            </a:r>
            <a:endParaRPr sz="728">
              <a:latin typeface="Arial"/>
              <a:cs typeface="Arial"/>
            </a:endParaRPr>
          </a:p>
          <a:p>
            <a:pPr marL="698121">
              <a:spcBef>
                <a:spcPts val="367"/>
              </a:spcBef>
            </a:pPr>
            <a:r>
              <a:rPr sz="1319" spc="9" baseline="-5747" dirty="0">
                <a:solidFill>
                  <a:srgbClr val="505B62"/>
                </a:solidFill>
                <a:latin typeface="Arial"/>
                <a:cs typeface="Arial"/>
              </a:rPr>
              <a:t>• </a:t>
            </a:r>
            <a:r>
              <a:rPr sz="1319" spc="68" baseline="-5747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728" spc="3" dirty="0">
                <a:latin typeface="Arial"/>
                <a:cs typeface="Arial"/>
              </a:rPr>
              <a:t>F</a:t>
            </a:r>
            <a:endParaRPr sz="72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10">
              <a:latin typeface="Times New Roman"/>
              <a:cs typeface="Times New Roman"/>
            </a:endParaRPr>
          </a:p>
          <a:p>
            <a:pPr marL="628424">
              <a:lnSpc>
                <a:spcPts val="688"/>
              </a:lnSpc>
              <a:spcBef>
                <a:spcPts val="794"/>
              </a:spcBef>
            </a:pPr>
            <a:r>
              <a:rPr sz="576" spc="15" dirty="0">
                <a:latin typeface="Arial"/>
                <a:cs typeface="Arial"/>
              </a:rPr>
              <a:t>MPC </a:t>
            </a:r>
            <a:r>
              <a:rPr sz="576" spc="12" dirty="0">
                <a:latin typeface="Arial"/>
                <a:cs typeface="Arial"/>
              </a:rPr>
              <a:t>as </a:t>
            </a:r>
            <a:r>
              <a:rPr sz="576" spc="15" dirty="0">
                <a:latin typeface="Arial"/>
                <a:cs typeface="Arial"/>
              </a:rPr>
              <a:t>we </a:t>
            </a:r>
            <a:r>
              <a:rPr sz="576" spc="12" dirty="0">
                <a:latin typeface="Arial"/>
                <a:cs typeface="Arial"/>
              </a:rPr>
              <a:t>proposed</a:t>
            </a:r>
            <a:r>
              <a:rPr sz="576" spc="-69" dirty="0">
                <a:latin typeface="Arial"/>
                <a:cs typeface="Arial"/>
              </a:rPr>
              <a:t> </a:t>
            </a:r>
            <a:r>
              <a:rPr sz="576" spc="9" dirty="0">
                <a:latin typeface="Arial"/>
                <a:cs typeface="Arial"/>
              </a:rPr>
              <a:t>in</a:t>
            </a:r>
            <a:endParaRPr sz="576">
              <a:latin typeface="Arial"/>
              <a:cs typeface="Arial"/>
            </a:endParaRPr>
          </a:p>
          <a:p>
            <a:pPr marL="698121">
              <a:lnSpc>
                <a:spcPts val="1198"/>
              </a:lnSpc>
              <a:tabLst>
                <a:tab pos="857152" algn="l"/>
              </a:tabLst>
            </a:pPr>
            <a:r>
              <a:rPr sz="1819" spc="4" baseline="-4166" dirty="0">
                <a:solidFill>
                  <a:srgbClr val="505B62"/>
                </a:solidFill>
                <a:latin typeface="Arial"/>
                <a:cs typeface="Arial"/>
              </a:rPr>
              <a:t>•	</a:t>
            </a:r>
            <a:r>
              <a:rPr sz="1001" spc="-3" dirty="0">
                <a:latin typeface="Arial"/>
                <a:cs typeface="Arial"/>
              </a:rPr>
              <a:t>Ddd</a:t>
            </a:r>
            <a:endParaRPr sz="1001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5372" y="2654588"/>
            <a:ext cx="467986" cy="36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959" y="268222"/>
            <a:ext cx="2847552" cy="6540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ts val="5079"/>
              </a:lnSpc>
            </a:pPr>
            <a:r>
              <a:rPr spc="-45" dirty="0">
                <a:solidFill>
                  <a:srgbClr val="FFFFFF"/>
                </a:solidFill>
              </a:rPr>
              <a:t>OptORAMa</a:t>
            </a:r>
          </a:p>
        </p:txBody>
      </p:sp>
      <p:sp>
        <p:nvSpPr>
          <p:cNvPr id="6" name="object 6"/>
          <p:cNvSpPr/>
          <p:nvPr/>
        </p:nvSpPr>
        <p:spPr>
          <a:xfrm>
            <a:off x="629034" y="1991705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5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5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933813" y="2575864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933813" y="2867943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933813" y="3160023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238591" y="3452103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933813" y="3744182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4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4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933813" y="4036261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5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5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933813" y="4328341"/>
            <a:ext cx="115134" cy="115134"/>
          </a:xfrm>
          <a:custGeom>
            <a:avLst/>
            <a:gdLst/>
            <a:ahLst/>
            <a:cxnLst/>
            <a:rect l="l" t="t" r="r" b="b"/>
            <a:pathLst>
              <a:path w="189864" h="189865">
                <a:moveTo>
                  <a:pt x="94830" y="0"/>
                </a:moveTo>
                <a:lnTo>
                  <a:pt x="57754" y="7528"/>
                </a:lnTo>
                <a:lnTo>
                  <a:pt x="27460" y="27983"/>
                </a:lnTo>
                <a:lnTo>
                  <a:pt x="7143" y="58167"/>
                </a:lnTo>
                <a:lnTo>
                  <a:pt x="0" y="94885"/>
                </a:lnTo>
                <a:lnTo>
                  <a:pt x="7429" y="131842"/>
                </a:lnTo>
                <a:lnTo>
                  <a:pt x="27714" y="161980"/>
                </a:lnTo>
                <a:lnTo>
                  <a:pt x="57850" y="182278"/>
                </a:lnTo>
                <a:lnTo>
                  <a:pt x="94830" y="189715"/>
                </a:lnTo>
                <a:lnTo>
                  <a:pt x="131536" y="182278"/>
                </a:lnTo>
                <a:lnTo>
                  <a:pt x="161728" y="161980"/>
                </a:lnTo>
                <a:lnTo>
                  <a:pt x="162968" y="160155"/>
                </a:lnTo>
                <a:lnTo>
                  <a:pt x="94701" y="160155"/>
                </a:lnTo>
                <a:lnTo>
                  <a:pt x="69256" y="155055"/>
                </a:lnTo>
                <a:lnTo>
                  <a:pt x="48520" y="141117"/>
                </a:lnTo>
                <a:lnTo>
                  <a:pt x="34563" y="120380"/>
                </a:lnTo>
                <a:lnTo>
                  <a:pt x="29451" y="94885"/>
                </a:lnTo>
                <a:lnTo>
                  <a:pt x="34307" y="69611"/>
                </a:lnTo>
                <a:lnTo>
                  <a:pt x="48238" y="48823"/>
                </a:lnTo>
                <a:lnTo>
                  <a:pt x="68964" y="34730"/>
                </a:lnTo>
                <a:lnTo>
                  <a:pt x="94206" y="29542"/>
                </a:lnTo>
                <a:lnTo>
                  <a:pt x="162786" y="29542"/>
                </a:lnTo>
                <a:lnTo>
                  <a:pt x="161728" y="27983"/>
                </a:lnTo>
                <a:lnTo>
                  <a:pt x="131536" y="7528"/>
                </a:lnTo>
                <a:lnTo>
                  <a:pt x="94830" y="0"/>
                </a:lnTo>
                <a:close/>
              </a:path>
              <a:path w="189864" h="189865">
                <a:moveTo>
                  <a:pt x="162786" y="29542"/>
                </a:moveTo>
                <a:lnTo>
                  <a:pt x="94206" y="29542"/>
                </a:lnTo>
                <a:lnTo>
                  <a:pt x="119786" y="34730"/>
                </a:lnTo>
                <a:lnTo>
                  <a:pt x="140745" y="48823"/>
                </a:lnTo>
                <a:lnTo>
                  <a:pt x="154912" y="69611"/>
                </a:lnTo>
                <a:lnTo>
                  <a:pt x="160117" y="94885"/>
                </a:lnTo>
                <a:lnTo>
                  <a:pt x="154920" y="120380"/>
                </a:lnTo>
                <a:lnTo>
                  <a:pt x="140807" y="141117"/>
                </a:lnTo>
                <a:lnTo>
                  <a:pt x="119995" y="155055"/>
                </a:lnTo>
                <a:lnTo>
                  <a:pt x="94701" y="160155"/>
                </a:lnTo>
                <a:lnTo>
                  <a:pt x="162968" y="160155"/>
                </a:lnTo>
                <a:lnTo>
                  <a:pt x="182198" y="131842"/>
                </a:lnTo>
                <a:lnTo>
                  <a:pt x="189734" y="94885"/>
                </a:lnTo>
                <a:lnTo>
                  <a:pt x="182198" y="58167"/>
                </a:lnTo>
                <a:lnTo>
                  <a:pt x="162786" y="29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/>
          <p:nvPr/>
        </p:nvSpPr>
        <p:spPr>
          <a:xfrm>
            <a:off x="862616" y="1901934"/>
            <a:ext cx="10090617" cy="2661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b="1" spc="-6" dirty="0">
                <a:solidFill>
                  <a:srgbClr val="FFFFFF"/>
                </a:solidFill>
                <a:latin typeface="Arial"/>
                <a:cs typeface="Arial"/>
              </a:rPr>
              <a:t>Gilad </a:t>
            </a:r>
            <a:r>
              <a:rPr sz="1880" b="1" spc="-18" dirty="0">
                <a:solidFill>
                  <a:srgbClr val="FFFFFF"/>
                </a:solidFill>
                <a:latin typeface="Arial"/>
                <a:cs typeface="Arial"/>
              </a:rPr>
              <a:t>Asharov</a:t>
            </a:r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spc="6" dirty="0">
                <a:solidFill>
                  <a:srgbClr val="FFFFFF"/>
                </a:solidFill>
                <a:latin typeface="Arial"/>
                <a:cs typeface="Arial"/>
              </a:rPr>
              <a:t>Ilan Komargodski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spc="12" dirty="0">
                <a:solidFill>
                  <a:srgbClr val="FFFFFF"/>
                </a:solidFill>
                <a:latin typeface="Arial"/>
                <a:cs typeface="Arial"/>
              </a:rPr>
              <a:t>Wei-Kai </a:t>
            </a:r>
            <a:r>
              <a:rPr sz="1880" b="1" spc="-18" dirty="0">
                <a:solidFill>
                  <a:srgbClr val="FFFFFF"/>
                </a:solidFill>
                <a:latin typeface="Arial"/>
                <a:cs typeface="Arial"/>
              </a:rPr>
              <a:t>Lin</a:t>
            </a:r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spc="18" dirty="0">
                <a:solidFill>
                  <a:srgbClr val="FFFFFF"/>
                </a:solidFill>
                <a:latin typeface="Arial"/>
                <a:cs typeface="Arial"/>
              </a:rPr>
              <a:t>Kartik </a:t>
            </a:r>
            <a:r>
              <a:rPr sz="1880" b="1" spc="21" dirty="0">
                <a:solidFill>
                  <a:srgbClr val="FFFFFF"/>
                </a:solidFill>
                <a:latin typeface="Arial"/>
                <a:cs typeface="Arial"/>
              </a:rPr>
              <a:t>Nayak</a:t>
            </a:r>
            <a:r>
              <a:rPr sz="1880" spc="2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u="heavy" spc="-3" dirty="0">
                <a:solidFill>
                  <a:srgbClr val="FFFFFF"/>
                </a:solidFill>
                <a:latin typeface="Arial"/>
                <a:cs typeface="Arial"/>
              </a:rPr>
              <a:t>Enoch </a:t>
            </a:r>
            <a:r>
              <a:rPr sz="1880" b="1" u="heavy" spc="12" dirty="0">
                <a:solidFill>
                  <a:srgbClr val="FFFFFF"/>
                </a:solidFill>
                <a:latin typeface="Arial"/>
                <a:cs typeface="Arial"/>
              </a:rPr>
              <a:t>Peserico</a:t>
            </a:r>
            <a:r>
              <a:rPr sz="1880" spc="12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80" b="1" spc="-3" dirty="0">
                <a:solidFill>
                  <a:srgbClr val="FFFFFF"/>
                </a:solidFill>
                <a:latin typeface="Arial"/>
                <a:cs typeface="Arial"/>
              </a:rPr>
              <a:t>Elaine</a:t>
            </a:r>
            <a:r>
              <a:rPr sz="1880" b="1" spc="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b="1" spc="-18" dirty="0">
                <a:solidFill>
                  <a:srgbClr val="FFFFFF"/>
                </a:solidFill>
                <a:latin typeface="Arial"/>
                <a:cs typeface="Arial"/>
              </a:rPr>
              <a:t>Shi</a:t>
            </a:r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80">
              <a:latin typeface="Arial"/>
              <a:cs typeface="Arial"/>
            </a:endParaRPr>
          </a:p>
          <a:p>
            <a:pPr marL="312286" marR="3865657" indent="-304971">
              <a:lnSpc>
                <a:spcPts val="2298"/>
              </a:lnSpc>
              <a:spcBef>
                <a:spcPts val="85"/>
              </a:spcBef>
            </a:pPr>
            <a:r>
              <a:rPr sz="1880" i="1" spc="36" dirty="0">
                <a:solidFill>
                  <a:srgbClr val="FFFFFF"/>
                </a:solidFill>
                <a:latin typeface="Arial"/>
                <a:cs typeface="Arial"/>
              </a:rPr>
              <a:t>OptORAMa: </a:t>
            </a:r>
            <a:r>
              <a:rPr sz="1880" i="1" spc="58" dirty="0">
                <a:solidFill>
                  <a:srgbClr val="FFFFFF"/>
                </a:solidFill>
                <a:latin typeface="Arial"/>
                <a:cs typeface="Arial"/>
              </a:rPr>
              <a:t>Optimal </a:t>
            </a:r>
            <a:r>
              <a:rPr sz="1880" i="1" spc="39" dirty="0">
                <a:solidFill>
                  <a:srgbClr val="FFFFFF"/>
                </a:solidFill>
                <a:latin typeface="Arial"/>
                <a:cs typeface="Arial"/>
              </a:rPr>
              <a:t>Oblivious </a:t>
            </a:r>
            <a:r>
              <a:rPr sz="1880" i="1" spc="36" dirty="0">
                <a:solidFill>
                  <a:srgbClr val="FFFFFF"/>
                </a:solidFill>
                <a:latin typeface="Arial"/>
                <a:cs typeface="Arial"/>
              </a:rPr>
              <a:t>RAM</a:t>
            </a:r>
            <a:r>
              <a:rPr sz="1880" spc="36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880" spc="-21" dirty="0">
                <a:solidFill>
                  <a:srgbClr val="FFFFFF"/>
                </a:solidFill>
                <a:latin typeface="Arial"/>
                <a:cs typeface="Arial"/>
              </a:rPr>
              <a:t>EUROCRYPT</a:t>
            </a:r>
            <a:r>
              <a:rPr sz="1880" spc="-1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9" dirty="0">
                <a:solidFill>
                  <a:srgbClr val="FFFFFF"/>
                </a:solidFill>
                <a:latin typeface="Arial"/>
                <a:cs typeface="Arial"/>
              </a:rPr>
              <a:t>2020  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Amortised </a:t>
            </a:r>
            <a:r>
              <a:rPr sz="1880" spc="27" dirty="0">
                <a:solidFill>
                  <a:srgbClr val="FFFFFF"/>
                </a:solidFill>
                <a:latin typeface="Arial"/>
                <a:cs typeface="Arial"/>
              </a:rPr>
              <a:t>Overhead: </a:t>
            </a:r>
            <a:r>
              <a:rPr sz="1880" spc="15" dirty="0">
                <a:solidFill>
                  <a:srgbClr val="FFFFFF"/>
                </a:solidFill>
                <a:latin typeface="Arial"/>
                <a:cs typeface="Arial"/>
              </a:rPr>
              <a:t>O(</a:t>
            </a:r>
            <a:r>
              <a:rPr sz="1880" i="1" spc="15" dirty="0">
                <a:solidFill>
                  <a:srgbClr val="FFFFFF"/>
                </a:solidFill>
                <a:latin typeface="Arial"/>
                <a:cs typeface="Arial"/>
              </a:rPr>
              <a:t>log</a:t>
            </a:r>
            <a:r>
              <a:rPr sz="1880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i="1" spc="-27" dirty="0">
                <a:solidFill>
                  <a:srgbClr val="FFFFFF"/>
                </a:solidFill>
                <a:latin typeface="Arial"/>
                <a:cs typeface="Arial"/>
              </a:rPr>
              <a:t>N)</a:t>
            </a:r>
            <a:endParaRPr sz="1880">
              <a:latin typeface="Arial"/>
              <a:cs typeface="Arial"/>
            </a:endParaRPr>
          </a:p>
          <a:p>
            <a:pPr marL="312286">
              <a:lnSpc>
                <a:spcPts val="2216"/>
              </a:lnSpc>
            </a:pPr>
            <a:r>
              <a:rPr sz="1880" b="1" u="heavy" spc="21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880" b="1" u="heavy" spc="-18" dirty="0">
                <a:solidFill>
                  <a:srgbClr val="FFFFFF"/>
                </a:solidFill>
                <a:latin typeface="Arial"/>
                <a:cs typeface="Arial"/>
              </a:rPr>
              <a:t>O(</a:t>
            </a:r>
            <a:r>
              <a:rPr sz="1880" b="1" i="1" u="heavy" spc="-1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80" b="1" u="heavy" spc="-18" dirty="0">
                <a:solidFill>
                  <a:srgbClr val="FFFFFF"/>
                </a:solidFill>
                <a:latin typeface="Arial"/>
                <a:cs typeface="Arial"/>
              </a:rPr>
              <a:t>) oblivious, </a:t>
            </a:r>
            <a:r>
              <a:rPr sz="1880" b="1" u="heavy" spc="9" dirty="0">
                <a:solidFill>
                  <a:srgbClr val="FFFFFF"/>
                </a:solidFill>
                <a:latin typeface="Arial"/>
                <a:cs typeface="Arial"/>
              </a:rPr>
              <a:t>deterministic </a:t>
            </a:r>
            <a:r>
              <a:rPr sz="1880" b="1" u="heavy" spc="6" dirty="0">
                <a:solidFill>
                  <a:srgbClr val="FFFFFF"/>
                </a:solidFill>
                <a:latin typeface="Arial"/>
                <a:cs typeface="Arial"/>
              </a:rPr>
              <a:t>tight </a:t>
            </a:r>
            <a:r>
              <a:rPr sz="1880" b="1" u="heavy" spc="18" dirty="0">
                <a:solidFill>
                  <a:srgbClr val="FFFFFF"/>
                </a:solidFill>
                <a:latin typeface="Arial"/>
                <a:cs typeface="Arial"/>
              </a:rPr>
              <a:t>compaction</a:t>
            </a:r>
            <a:r>
              <a:rPr sz="1880" b="1" u="heavy" spc="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b="1" u="heavy" spc="-3" dirty="0">
                <a:solidFill>
                  <a:srgbClr val="FFFFFF"/>
                </a:solidFill>
                <a:latin typeface="Arial"/>
                <a:cs typeface="Arial"/>
              </a:rPr>
              <a:t>algorithm!</a:t>
            </a:r>
            <a:endParaRPr sz="1880">
              <a:latin typeface="Arial"/>
              <a:cs typeface="Arial"/>
            </a:endParaRPr>
          </a:p>
          <a:p>
            <a:pPr marL="617258" marR="468623" indent="-304971">
              <a:lnSpc>
                <a:spcPts val="2298"/>
              </a:lnSpc>
              <a:spcBef>
                <a:spcPts val="85"/>
              </a:spcBef>
            </a:pPr>
            <a:r>
              <a:rPr sz="1880" b="1" dirty="0">
                <a:solidFill>
                  <a:srgbClr val="FFFFFF"/>
                </a:solidFill>
                <a:latin typeface="Arial"/>
                <a:cs typeface="Arial"/>
              </a:rPr>
              <a:t>Tight</a:t>
            </a:r>
            <a:r>
              <a:rPr sz="1880" b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b="1" spc="15" dirty="0">
                <a:solidFill>
                  <a:srgbClr val="FFFFFF"/>
                </a:solidFill>
                <a:latin typeface="Arial"/>
                <a:cs typeface="Arial"/>
              </a:rPr>
              <a:t>compactions</a:t>
            </a:r>
            <a:r>
              <a:rPr sz="1880" spc="1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52" dirty="0">
                <a:solidFill>
                  <a:srgbClr val="FFFFFF"/>
                </a:solidFill>
                <a:latin typeface="Arial"/>
                <a:cs typeface="Arial"/>
              </a:rPr>
              <a:t>Sort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marked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i="1" spc="9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80" i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i="1" spc="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80" i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67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3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marked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i="1" spc="9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80" i="1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49" dirty="0">
                <a:solidFill>
                  <a:srgbClr val="FFFFFF"/>
                </a:solidFill>
                <a:latin typeface="Arial"/>
                <a:cs typeface="Arial"/>
              </a:rPr>
              <a:t>appear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first  </a:t>
            </a:r>
            <a:r>
              <a:rPr sz="1880" spc="52" dirty="0">
                <a:solidFill>
                  <a:srgbClr val="FFFFFF"/>
                </a:solidFill>
                <a:latin typeface="Arial"/>
                <a:cs typeface="Arial"/>
              </a:rPr>
              <a:t>Circumvents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0-1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1880" spc="79" dirty="0">
                <a:solidFill>
                  <a:srgbClr val="FFFFFF"/>
                </a:solidFill>
                <a:latin typeface="Arial"/>
                <a:cs typeface="Arial"/>
              </a:rPr>
              <a:t>bound by</a:t>
            </a:r>
            <a:r>
              <a:rPr sz="1880" spc="-34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69" dirty="0">
                <a:solidFill>
                  <a:srgbClr val="FFFFFF"/>
                </a:solidFill>
                <a:latin typeface="Arial"/>
                <a:cs typeface="Arial"/>
              </a:rPr>
              <a:t>doing </a:t>
            </a:r>
            <a:r>
              <a:rPr sz="1880" spc="67" dirty="0">
                <a:solidFill>
                  <a:srgbClr val="FFFFFF"/>
                </a:solidFill>
                <a:latin typeface="Arial"/>
                <a:cs typeface="Arial"/>
              </a:rPr>
              <a:t>non-comparison </a:t>
            </a: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1880">
              <a:latin typeface="Arial"/>
              <a:cs typeface="Arial"/>
            </a:endParaRPr>
          </a:p>
          <a:p>
            <a:pPr marL="312286">
              <a:lnSpc>
                <a:spcPts val="2216"/>
              </a:lnSpc>
            </a:pPr>
            <a:r>
              <a:rPr sz="1880" spc="58" dirty="0">
                <a:solidFill>
                  <a:srgbClr val="FFFFFF"/>
                </a:solidFill>
                <a:latin typeface="Arial"/>
                <a:cs typeface="Arial"/>
              </a:rPr>
              <a:t>Extract </a:t>
            </a:r>
            <a:r>
              <a:rPr sz="1880" spc="5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spc="49" dirty="0">
                <a:solidFill>
                  <a:srgbClr val="FFFFFF"/>
                </a:solidFill>
                <a:latin typeface="Arial"/>
                <a:cs typeface="Arial"/>
              </a:rPr>
              <a:t>unused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sz="1880" spc="52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1880" spc="76" dirty="0">
                <a:solidFill>
                  <a:srgbClr val="FFFFFF"/>
                </a:solidFill>
                <a:latin typeface="Arial"/>
                <a:cs typeface="Arial"/>
              </a:rPr>
              <a:t>tight</a:t>
            </a:r>
            <a:r>
              <a:rPr sz="1880" spc="-2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79" dirty="0">
                <a:solidFill>
                  <a:srgbClr val="FFFFFF"/>
                </a:solidFill>
                <a:latin typeface="Arial"/>
                <a:cs typeface="Arial"/>
              </a:rPr>
              <a:t>compaction</a:t>
            </a:r>
            <a:endParaRPr sz="1880">
              <a:latin typeface="Arial"/>
              <a:cs typeface="Arial"/>
            </a:endParaRPr>
          </a:p>
          <a:p>
            <a:pPr marL="312286" marR="2822134">
              <a:lnSpc>
                <a:spcPts val="2298"/>
              </a:lnSpc>
              <a:spcBef>
                <a:spcPts val="85"/>
              </a:spcBef>
            </a:pPr>
            <a:r>
              <a:rPr sz="1880" spc="52" dirty="0">
                <a:solidFill>
                  <a:srgbClr val="FFFFFF"/>
                </a:solidFill>
                <a:latin typeface="Arial"/>
                <a:cs typeface="Arial"/>
              </a:rPr>
              <a:t>Merge-shuffle: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69" dirty="0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49" dirty="0">
                <a:solidFill>
                  <a:srgbClr val="FFFFFF"/>
                </a:solidFill>
                <a:latin typeface="Arial"/>
                <a:cs typeface="Arial"/>
              </a:rPr>
              <a:t>“reverse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76" dirty="0">
                <a:solidFill>
                  <a:srgbClr val="FFFFFF"/>
                </a:solidFill>
                <a:latin typeface="Arial"/>
                <a:cs typeface="Arial"/>
              </a:rPr>
              <a:t>tight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91" dirty="0">
                <a:solidFill>
                  <a:srgbClr val="FFFFFF"/>
                </a:solidFill>
                <a:latin typeface="Arial"/>
                <a:cs typeface="Arial"/>
              </a:rPr>
              <a:t>compaction”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73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-52" dirty="0">
                <a:solidFill>
                  <a:srgbClr val="FFFFFF"/>
                </a:solidFill>
                <a:latin typeface="Arial"/>
                <a:cs typeface="Arial"/>
              </a:rPr>
              <a:t>O(</a:t>
            </a:r>
            <a:r>
              <a:rPr sz="1880" i="1" spc="-5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80" spc="-52" dirty="0">
                <a:solidFill>
                  <a:srgbClr val="FFFFFF"/>
                </a:solidFill>
                <a:latin typeface="Arial"/>
                <a:cs typeface="Arial"/>
              </a:rPr>
              <a:t>)  </a:t>
            </a:r>
            <a:r>
              <a:rPr sz="1880" spc="36" dirty="0">
                <a:solidFill>
                  <a:srgbClr val="FFFFFF"/>
                </a:solidFill>
                <a:latin typeface="Arial"/>
                <a:cs typeface="Arial"/>
              </a:rPr>
              <a:t>Paper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80" spc="9" dirty="0">
                <a:solidFill>
                  <a:srgbClr val="FFFFFF"/>
                </a:solidFill>
                <a:latin typeface="Arial"/>
                <a:cs typeface="Arial"/>
              </a:rPr>
              <a:t>73 </a:t>
            </a:r>
            <a:r>
              <a:rPr sz="1880" spc="52" dirty="0">
                <a:solidFill>
                  <a:srgbClr val="FFFFFF"/>
                </a:solidFill>
                <a:latin typeface="Arial"/>
                <a:cs typeface="Arial"/>
              </a:rPr>
              <a:t>pages </a:t>
            </a:r>
            <a:r>
              <a:rPr sz="1880" spc="64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1880" spc="3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880" spc="69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880" spc="27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simplified </a:t>
            </a:r>
            <a:r>
              <a:rPr sz="1880" spc="45" dirty="0">
                <a:solidFill>
                  <a:srgbClr val="FFFFFF"/>
                </a:solidFill>
                <a:latin typeface="Arial"/>
                <a:cs typeface="Arial"/>
              </a:rPr>
              <a:t>somewhere</a:t>
            </a:r>
            <a:r>
              <a:rPr sz="188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6" dirty="0">
                <a:solidFill>
                  <a:srgbClr val="FFFFFF"/>
                </a:solidFill>
                <a:latin typeface="Arial"/>
                <a:cs typeface="Arial"/>
              </a:rPr>
              <a:t>:-)</a:t>
            </a:r>
            <a:endParaRPr sz="188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97402" y="94762"/>
            <a:ext cx="1572205" cy="1604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598786" y="5083973"/>
            <a:ext cx="1572205" cy="1604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79006" y="5699567"/>
            <a:ext cx="968922" cy="988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3699974" y="259524"/>
            <a:ext cx="968922" cy="988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5746041" y="259524"/>
            <a:ext cx="968922" cy="988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9088361" y="2184616"/>
            <a:ext cx="761981" cy="851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9088361" y="3337452"/>
            <a:ext cx="761981" cy="851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9088361" y="4120861"/>
            <a:ext cx="761981" cy="851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3084637" y="5904114"/>
            <a:ext cx="568009" cy="579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5589354" y="6140927"/>
            <a:ext cx="568009" cy="579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7900156" y="5825522"/>
            <a:ext cx="568009" cy="57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54437" y="2219301"/>
            <a:ext cx="568009" cy="579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7722984" y="333474"/>
            <a:ext cx="568009" cy="579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9299020" y="807894"/>
            <a:ext cx="568009" cy="579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6059282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spc="-167" dirty="0"/>
              <a:t>All </a:t>
            </a:r>
            <a:r>
              <a:rPr spc="36" dirty="0"/>
              <a:t>at</a:t>
            </a:r>
            <a:r>
              <a:rPr spc="-206" dirty="0"/>
              <a:t> </a:t>
            </a:r>
            <a:r>
              <a:rPr spc="-209" dirty="0"/>
              <a:t>Once!?!?!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0558" y="1404631"/>
            <a:ext cx="7750580" cy="3406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indent="-158646">
              <a:buClr>
                <a:srgbClr val="666666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spc="9" dirty="0">
                <a:solidFill>
                  <a:srgbClr val="017100"/>
                </a:solidFill>
                <a:latin typeface="Arial"/>
                <a:cs typeface="Arial"/>
              </a:rPr>
              <a:t>Perfect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9" dirty="0">
                <a:solidFill>
                  <a:srgbClr val="017100"/>
                </a:solidFill>
                <a:latin typeface="Arial"/>
                <a:cs typeface="Arial"/>
              </a:rPr>
              <a:t>worst-case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15" dirty="0">
                <a:solidFill>
                  <a:srgbClr val="B51700"/>
                </a:solidFill>
                <a:latin typeface="Arial"/>
                <a:cs typeface="Arial"/>
              </a:rPr>
              <a:t>OH </a:t>
            </a:r>
            <a:r>
              <a:rPr sz="1577" spc="12" dirty="0">
                <a:solidFill>
                  <a:srgbClr val="B51700"/>
                </a:solidFill>
                <a:latin typeface="Arial"/>
                <a:cs typeface="Arial"/>
              </a:rPr>
              <a:t>= </a:t>
            </a:r>
            <a:r>
              <a:rPr sz="1577" i="1" spc="9" dirty="0">
                <a:solidFill>
                  <a:srgbClr val="B51700"/>
                </a:solidFill>
                <a:latin typeface="Arial"/>
                <a:cs typeface="Arial"/>
              </a:rPr>
              <a:t>log(N)</a:t>
            </a:r>
            <a:r>
              <a:rPr sz="1577" i="1" spc="-42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?</a:t>
            </a:r>
            <a:endParaRPr sz="1577">
              <a:latin typeface="Arial"/>
              <a:cs typeface="Arial"/>
            </a:endParaRPr>
          </a:p>
          <a:p>
            <a:pPr marL="375822" marR="3081" lvl="1" indent="-158646">
              <a:lnSpc>
                <a:spcPct val="100400"/>
              </a:lnSpc>
              <a:buClr>
                <a:srgbClr val="666666"/>
              </a:buClr>
              <a:buSzPct val="125000"/>
              <a:buChar char="•"/>
              <a:tabLst>
                <a:tab pos="376208" algn="l"/>
              </a:tabLst>
            </a:pPr>
            <a:r>
              <a:rPr sz="1577" b="1" spc="9" dirty="0">
                <a:latin typeface="Arial"/>
                <a:cs typeface="Arial"/>
              </a:rPr>
              <a:t>Michael A. Raskin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12" dirty="0">
                <a:latin typeface="Arial"/>
                <a:cs typeface="Arial"/>
              </a:rPr>
              <a:t>Mark </a:t>
            </a:r>
            <a:r>
              <a:rPr sz="1577" b="1" spc="9" dirty="0">
                <a:latin typeface="Arial"/>
                <a:cs typeface="Arial"/>
              </a:rPr>
              <a:t>Simkin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9" dirty="0">
                <a:latin typeface="Arial"/>
                <a:cs typeface="Arial"/>
              </a:rPr>
              <a:t>Perfectly </a:t>
            </a:r>
            <a:r>
              <a:rPr sz="1577" i="1" spc="12" dirty="0">
                <a:latin typeface="Arial"/>
                <a:cs typeface="Arial"/>
              </a:rPr>
              <a:t>Secure </a:t>
            </a:r>
            <a:r>
              <a:rPr sz="1577" i="1" spc="9" dirty="0">
                <a:latin typeface="Arial"/>
                <a:cs typeface="Arial"/>
              </a:rPr>
              <a:t>Oblivious </a:t>
            </a:r>
            <a:r>
              <a:rPr sz="1577" i="1" spc="15" dirty="0">
                <a:latin typeface="Arial"/>
                <a:cs typeface="Arial"/>
              </a:rPr>
              <a:t>RAM </a:t>
            </a:r>
            <a:r>
              <a:rPr sz="1577" i="1" spc="9" dirty="0">
                <a:latin typeface="Arial"/>
                <a:cs typeface="Arial"/>
              </a:rPr>
              <a:t>with</a:t>
            </a:r>
            <a:r>
              <a:rPr sz="1577" i="1" spc="-45" dirty="0">
                <a:latin typeface="Arial"/>
                <a:cs typeface="Arial"/>
              </a:rPr>
              <a:t> </a:t>
            </a:r>
            <a:r>
              <a:rPr sz="1577" i="1" spc="9" dirty="0">
                <a:latin typeface="Arial"/>
                <a:cs typeface="Arial"/>
              </a:rPr>
              <a:t>Sublinear  Bandwidth Overhead</a:t>
            </a:r>
            <a:r>
              <a:rPr sz="1577" spc="9" dirty="0">
                <a:latin typeface="Arial"/>
                <a:cs typeface="Arial"/>
              </a:rPr>
              <a:t>. ASIACRYPT</a:t>
            </a:r>
            <a:r>
              <a:rPr sz="1577" spc="-18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2019</a:t>
            </a:r>
            <a:endParaRPr sz="1577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666666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spc="6" dirty="0">
                <a:latin typeface="Arial"/>
                <a:cs typeface="Arial"/>
              </a:rPr>
              <a:t>Worst </a:t>
            </a:r>
            <a:r>
              <a:rPr sz="1577" spc="12" dirty="0">
                <a:latin typeface="Arial"/>
                <a:cs typeface="Arial"/>
              </a:rPr>
              <a:t>case </a:t>
            </a:r>
            <a:r>
              <a:rPr sz="1577" i="1" spc="15" dirty="0">
                <a:latin typeface="Arial"/>
                <a:cs typeface="Arial"/>
              </a:rPr>
              <a:t>OH </a:t>
            </a:r>
            <a:r>
              <a:rPr sz="1577" i="1" spc="12" dirty="0">
                <a:latin typeface="Arial"/>
                <a:cs typeface="Arial"/>
              </a:rPr>
              <a:t>= √</a:t>
            </a:r>
            <a:r>
              <a:rPr sz="1577" i="1" spc="-69" dirty="0">
                <a:latin typeface="Arial"/>
                <a:cs typeface="Arial"/>
              </a:rPr>
              <a:t> </a:t>
            </a:r>
            <a:r>
              <a:rPr sz="1577" i="1" spc="15" dirty="0">
                <a:latin typeface="Arial"/>
                <a:cs typeface="Arial"/>
              </a:rPr>
              <a:t>N</a:t>
            </a:r>
            <a:endParaRPr sz="1577">
              <a:latin typeface="Arial"/>
              <a:cs typeface="Arial"/>
            </a:endParaRPr>
          </a:p>
          <a:p>
            <a:pPr marL="166348" indent="-158646">
              <a:spcBef>
                <a:spcPts val="6"/>
              </a:spcBef>
              <a:buClr>
                <a:srgbClr val="666666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spc="9" dirty="0">
                <a:solidFill>
                  <a:srgbClr val="B51700"/>
                </a:solidFill>
                <a:latin typeface="Arial"/>
                <a:cs typeface="Arial"/>
              </a:rPr>
              <a:t>Computational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9" dirty="0">
                <a:solidFill>
                  <a:srgbClr val="017100"/>
                </a:solidFill>
                <a:latin typeface="Arial"/>
                <a:cs typeface="Arial"/>
              </a:rPr>
              <a:t>worst-case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15" dirty="0">
                <a:solidFill>
                  <a:srgbClr val="017100"/>
                </a:solidFill>
                <a:latin typeface="Arial"/>
                <a:cs typeface="Arial"/>
              </a:rPr>
              <a:t>OH </a:t>
            </a:r>
            <a:r>
              <a:rPr sz="1577" spc="12" dirty="0">
                <a:solidFill>
                  <a:srgbClr val="017100"/>
                </a:solidFill>
                <a:latin typeface="Arial"/>
                <a:cs typeface="Arial"/>
              </a:rPr>
              <a:t>= </a:t>
            </a:r>
            <a:r>
              <a:rPr sz="1577" i="1" spc="9" dirty="0">
                <a:solidFill>
                  <a:srgbClr val="017100"/>
                </a:solidFill>
                <a:latin typeface="Arial"/>
                <a:cs typeface="Arial"/>
              </a:rPr>
              <a:t>log(N)</a:t>
            </a:r>
            <a:r>
              <a:rPr sz="1577" i="1" spc="-21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?</a:t>
            </a:r>
            <a:endParaRPr sz="1577">
              <a:latin typeface="Arial"/>
              <a:cs typeface="Arial"/>
            </a:endParaRPr>
          </a:p>
          <a:p>
            <a:pPr marL="375822" marR="7701" lvl="1" indent="-158646">
              <a:lnSpc>
                <a:spcPct val="100400"/>
              </a:lnSpc>
              <a:buClr>
                <a:srgbClr val="666666"/>
              </a:buClr>
              <a:buSzPct val="125000"/>
              <a:buChar char="•"/>
              <a:tabLst>
                <a:tab pos="376208" algn="l"/>
              </a:tabLst>
            </a:pPr>
            <a:r>
              <a:rPr sz="1577" b="1" spc="9" dirty="0">
                <a:latin typeface="Arial"/>
                <a:cs typeface="Arial"/>
              </a:rPr>
              <a:t>Gilad Asharov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Ilan Komargodski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6" dirty="0">
                <a:latin typeface="Arial"/>
                <a:cs typeface="Arial"/>
              </a:rPr>
              <a:t>Wei-Kai </a:t>
            </a:r>
            <a:r>
              <a:rPr sz="1577" b="1" spc="9" dirty="0">
                <a:latin typeface="Arial"/>
                <a:cs typeface="Arial"/>
              </a:rPr>
              <a:t>Lin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Elaine Shi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9" dirty="0">
                <a:latin typeface="Arial"/>
                <a:cs typeface="Arial"/>
              </a:rPr>
              <a:t>Oblivious </a:t>
            </a:r>
            <a:r>
              <a:rPr sz="1577" i="1" spc="15" dirty="0">
                <a:latin typeface="Arial"/>
                <a:cs typeface="Arial"/>
              </a:rPr>
              <a:t>RAM </a:t>
            </a:r>
            <a:r>
              <a:rPr sz="1577" i="1" spc="9" dirty="0">
                <a:latin typeface="Arial"/>
                <a:cs typeface="Arial"/>
              </a:rPr>
              <a:t>with  Worst-Case Logarithmic Overhead</a:t>
            </a:r>
            <a:r>
              <a:rPr sz="1577" spc="9" dirty="0">
                <a:latin typeface="Arial"/>
                <a:cs typeface="Arial"/>
              </a:rPr>
              <a:t>. </a:t>
            </a:r>
            <a:r>
              <a:rPr sz="1577" spc="6" dirty="0">
                <a:latin typeface="Arial"/>
                <a:cs typeface="Arial"/>
              </a:rPr>
              <a:t>CRYPTO</a:t>
            </a:r>
            <a:r>
              <a:rPr sz="1577" spc="-18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2021</a:t>
            </a:r>
            <a:endParaRPr sz="1577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666666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spc="15" dirty="0">
                <a:latin typeface="Arial"/>
                <a:cs typeface="Arial"/>
              </a:rPr>
              <a:t>New </a:t>
            </a:r>
            <a:r>
              <a:rPr sz="1577" spc="9" dirty="0">
                <a:latin typeface="Arial"/>
                <a:cs typeface="Arial"/>
              </a:rPr>
              <a:t>deamortisation technique compatible with merge-shuffle </a:t>
            </a:r>
            <a:r>
              <a:rPr sz="1577" spc="12" dirty="0">
                <a:latin typeface="Arial"/>
                <a:cs typeface="Arial"/>
              </a:rPr>
              <a:t>and</a:t>
            </a:r>
            <a:r>
              <a:rPr sz="1577" spc="42" dirty="0">
                <a:latin typeface="Arial"/>
                <a:cs typeface="Arial"/>
              </a:rPr>
              <a:t> </a:t>
            </a:r>
            <a:r>
              <a:rPr sz="1577" spc="9" dirty="0">
                <a:latin typeface="Arial"/>
                <a:cs typeface="Arial"/>
              </a:rPr>
              <a:t>compaction</a:t>
            </a:r>
            <a:endParaRPr sz="1577">
              <a:latin typeface="Arial"/>
              <a:cs typeface="Arial"/>
            </a:endParaRPr>
          </a:p>
          <a:p>
            <a:pPr marL="166348" indent="-158646">
              <a:spcBef>
                <a:spcPts val="6"/>
              </a:spcBef>
              <a:buClr>
                <a:srgbClr val="666666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spc="9" dirty="0">
                <a:solidFill>
                  <a:srgbClr val="017100"/>
                </a:solidFill>
                <a:latin typeface="Arial"/>
                <a:cs typeface="Arial"/>
              </a:rPr>
              <a:t>Perfect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9" dirty="0">
                <a:solidFill>
                  <a:srgbClr val="B51700"/>
                </a:solidFill>
                <a:latin typeface="Arial"/>
                <a:cs typeface="Arial"/>
              </a:rPr>
              <a:t>amortised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15" dirty="0">
                <a:solidFill>
                  <a:srgbClr val="017100"/>
                </a:solidFill>
                <a:latin typeface="Arial"/>
                <a:cs typeface="Arial"/>
              </a:rPr>
              <a:t>OH </a:t>
            </a:r>
            <a:r>
              <a:rPr sz="1577" spc="12" dirty="0">
                <a:solidFill>
                  <a:srgbClr val="017100"/>
                </a:solidFill>
                <a:latin typeface="Arial"/>
                <a:cs typeface="Arial"/>
              </a:rPr>
              <a:t>= </a:t>
            </a:r>
            <a:r>
              <a:rPr sz="1577" i="1" spc="9" dirty="0">
                <a:solidFill>
                  <a:srgbClr val="017100"/>
                </a:solidFill>
                <a:latin typeface="Arial"/>
                <a:cs typeface="Arial"/>
              </a:rPr>
              <a:t>log(N)</a:t>
            </a:r>
            <a:r>
              <a:rPr sz="1577" i="1" spc="-42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?</a:t>
            </a:r>
            <a:endParaRPr sz="1577">
              <a:latin typeface="Arial"/>
              <a:cs typeface="Arial"/>
            </a:endParaRPr>
          </a:p>
          <a:p>
            <a:pPr marL="375822" marR="226033" lvl="1" indent="-158646">
              <a:lnSpc>
                <a:spcPct val="100400"/>
              </a:lnSpc>
              <a:buClr>
                <a:srgbClr val="666666"/>
              </a:buClr>
              <a:buSzPct val="125000"/>
              <a:buChar char="•"/>
              <a:tabLst>
                <a:tab pos="376208" algn="l"/>
              </a:tabLst>
            </a:pPr>
            <a:r>
              <a:rPr sz="1577" b="1" spc="-27" dirty="0">
                <a:latin typeface="Arial"/>
                <a:cs typeface="Arial"/>
              </a:rPr>
              <a:t>T.-H. </a:t>
            </a:r>
            <a:r>
              <a:rPr sz="1577" b="1" spc="9" dirty="0">
                <a:latin typeface="Arial"/>
                <a:cs typeface="Arial"/>
              </a:rPr>
              <a:t>Hubert </a:t>
            </a:r>
            <a:r>
              <a:rPr sz="1577" b="1" spc="12" dirty="0">
                <a:latin typeface="Arial"/>
                <a:cs typeface="Arial"/>
              </a:rPr>
              <a:t>Chan</a:t>
            </a:r>
            <a:r>
              <a:rPr sz="1577" spc="12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Elaine Shi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6" dirty="0">
                <a:latin typeface="Arial"/>
                <a:cs typeface="Arial"/>
              </a:rPr>
              <a:t>Wei-Kai </a:t>
            </a:r>
            <a:r>
              <a:rPr sz="1577" b="1" spc="9" dirty="0">
                <a:latin typeface="Arial"/>
                <a:cs typeface="Arial"/>
              </a:rPr>
              <a:t>Lin</a:t>
            </a:r>
            <a:r>
              <a:rPr sz="1577" spc="9" dirty="0">
                <a:solidFill>
                  <a:srgbClr val="505B62"/>
                </a:solidFill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Kartik Nayak</a:t>
            </a:r>
            <a:r>
              <a:rPr sz="1577" spc="9" dirty="0">
                <a:solidFill>
                  <a:srgbClr val="505B62"/>
                </a:solidFill>
                <a:latin typeface="Arial"/>
                <a:cs typeface="Arial"/>
              </a:rPr>
              <a:t>: </a:t>
            </a:r>
            <a:r>
              <a:rPr sz="1577" i="1" spc="9" dirty="0">
                <a:latin typeface="Arial"/>
                <a:cs typeface="Arial"/>
              </a:rPr>
              <a:t>Perfectly Oblivious  (Parallel) </a:t>
            </a:r>
            <a:r>
              <a:rPr sz="1577" i="1" spc="15" dirty="0">
                <a:latin typeface="Arial"/>
                <a:cs typeface="Arial"/>
              </a:rPr>
              <a:t>RAM </a:t>
            </a:r>
            <a:r>
              <a:rPr sz="1577" i="1" spc="9" dirty="0">
                <a:latin typeface="Arial"/>
                <a:cs typeface="Arial"/>
              </a:rPr>
              <a:t>Revisited, </a:t>
            </a:r>
            <a:r>
              <a:rPr sz="1577" i="1" spc="12" dirty="0">
                <a:latin typeface="Arial"/>
                <a:cs typeface="Arial"/>
              </a:rPr>
              <a:t>and Improved </a:t>
            </a:r>
            <a:r>
              <a:rPr sz="1577" i="1" spc="9" dirty="0">
                <a:latin typeface="Arial"/>
                <a:cs typeface="Arial"/>
              </a:rPr>
              <a:t>Constructions</a:t>
            </a:r>
            <a:r>
              <a:rPr sz="1577" spc="9" dirty="0">
                <a:latin typeface="Arial"/>
                <a:cs typeface="Arial"/>
              </a:rPr>
              <a:t>. </a:t>
            </a:r>
            <a:r>
              <a:rPr sz="1577" spc="12" dirty="0">
                <a:latin typeface="Arial"/>
                <a:cs typeface="Arial"/>
              </a:rPr>
              <a:t>ITC</a:t>
            </a:r>
            <a:r>
              <a:rPr sz="1577" spc="-45" dirty="0">
                <a:latin typeface="Arial"/>
                <a:cs typeface="Arial"/>
              </a:rPr>
              <a:t> </a:t>
            </a:r>
            <a:r>
              <a:rPr sz="1577" spc="9" dirty="0">
                <a:latin typeface="Arial"/>
                <a:cs typeface="Arial"/>
              </a:rPr>
              <a:t>2021</a:t>
            </a:r>
            <a:endParaRPr sz="1577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666666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spc="15" dirty="0">
                <a:solidFill>
                  <a:srgbClr val="B51700"/>
                </a:solidFill>
                <a:latin typeface="Arial"/>
                <a:cs typeface="Arial"/>
              </a:rPr>
              <a:t>AOH </a:t>
            </a:r>
            <a:r>
              <a:rPr sz="1577" spc="12" dirty="0">
                <a:solidFill>
                  <a:srgbClr val="B51700"/>
                </a:solidFill>
                <a:latin typeface="Arial"/>
                <a:cs typeface="Arial"/>
              </a:rPr>
              <a:t>=</a:t>
            </a:r>
            <a:r>
              <a:rPr sz="1577" spc="-49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1577" spc="9" dirty="0">
                <a:solidFill>
                  <a:srgbClr val="B51700"/>
                </a:solidFill>
                <a:latin typeface="Arial"/>
                <a:cs typeface="Arial"/>
              </a:rPr>
              <a:t>O(log(</a:t>
            </a:r>
            <a:r>
              <a:rPr sz="1577" i="1" spc="9" dirty="0">
                <a:solidFill>
                  <a:srgbClr val="B51700"/>
                </a:solidFill>
                <a:latin typeface="Arial"/>
                <a:cs typeface="Arial"/>
              </a:rPr>
              <a:t>N</a:t>
            </a:r>
            <a:r>
              <a:rPr sz="1577" spc="9" dirty="0">
                <a:solidFill>
                  <a:srgbClr val="B51700"/>
                </a:solidFill>
                <a:latin typeface="Arial"/>
                <a:cs typeface="Arial"/>
              </a:rPr>
              <a:t>)</a:t>
            </a:r>
            <a:r>
              <a:rPr sz="1592" spc="13" baseline="20634" dirty="0">
                <a:solidFill>
                  <a:srgbClr val="B51700"/>
                </a:solidFill>
                <a:latin typeface="Arial"/>
                <a:cs typeface="Arial"/>
              </a:rPr>
              <a:t>3</a:t>
            </a:r>
            <a:r>
              <a:rPr sz="1577" spc="9" dirty="0">
                <a:solidFill>
                  <a:srgbClr val="B51700"/>
                </a:solidFill>
                <a:latin typeface="Arial"/>
                <a:cs typeface="Arial"/>
              </a:rPr>
              <a:t>/log(log(</a:t>
            </a:r>
            <a:r>
              <a:rPr sz="1577" i="1" spc="9" dirty="0">
                <a:solidFill>
                  <a:srgbClr val="B51700"/>
                </a:solidFill>
                <a:latin typeface="Arial"/>
                <a:cs typeface="Arial"/>
              </a:rPr>
              <a:t>N</a:t>
            </a:r>
            <a:r>
              <a:rPr sz="1577" spc="9" dirty="0">
                <a:solidFill>
                  <a:srgbClr val="B51700"/>
                </a:solidFill>
                <a:latin typeface="Arial"/>
                <a:cs typeface="Arial"/>
              </a:rPr>
              <a:t>)))</a:t>
            </a:r>
            <a:endParaRPr sz="1577">
              <a:latin typeface="Arial"/>
              <a:cs typeface="Arial"/>
            </a:endParaRPr>
          </a:p>
          <a:p>
            <a:pPr lvl="1">
              <a:spcBef>
                <a:spcPts val="24"/>
              </a:spcBef>
              <a:buClr>
                <a:srgbClr val="666666"/>
              </a:buClr>
              <a:buFont typeface="Arial"/>
              <a:buChar char="•"/>
            </a:pPr>
            <a:endParaRPr sz="1637">
              <a:latin typeface="Times New Roman"/>
              <a:cs typeface="Times New Roman"/>
            </a:endParaRPr>
          </a:p>
          <a:p>
            <a:pPr marL="166348" indent="-158646">
              <a:buClr>
                <a:srgbClr val="666666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spc="9" dirty="0">
                <a:solidFill>
                  <a:srgbClr val="017100"/>
                </a:solidFill>
                <a:latin typeface="Arial"/>
                <a:cs typeface="Arial"/>
              </a:rPr>
              <a:t>Perfect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9" dirty="0">
                <a:solidFill>
                  <a:srgbClr val="017100"/>
                </a:solidFill>
                <a:latin typeface="Arial"/>
                <a:cs typeface="Arial"/>
              </a:rPr>
              <a:t>worst-case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15" dirty="0">
                <a:solidFill>
                  <a:srgbClr val="017100"/>
                </a:solidFill>
                <a:latin typeface="Arial"/>
                <a:cs typeface="Arial"/>
              </a:rPr>
              <a:t>OH </a:t>
            </a:r>
            <a:r>
              <a:rPr sz="1577" spc="12" dirty="0">
                <a:solidFill>
                  <a:srgbClr val="017100"/>
                </a:solidFill>
                <a:latin typeface="Arial"/>
                <a:cs typeface="Arial"/>
              </a:rPr>
              <a:t>= </a:t>
            </a:r>
            <a:r>
              <a:rPr sz="1577" i="1" spc="9" dirty="0">
                <a:solidFill>
                  <a:srgbClr val="017100"/>
                </a:solidFill>
                <a:latin typeface="Arial"/>
                <a:cs typeface="Arial"/>
              </a:rPr>
              <a:t>log(N)</a:t>
            </a:r>
            <a:r>
              <a:rPr sz="1577" i="1" spc="-42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?</a:t>
            </a:r>
            <a:endParaRPr sz="157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557" y="5265161"/>
            <a:ext cx="3372396" cy="485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indent="-158646">
              <a:buClr>
                <a:srgbClr val="666666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spc="6" dirty="0">
                <a:solidFill>
                  <a:srgbClr val="017100"/>
                </a:solidFill>
                <a:latin typeface="Arial"/>
                <a:cs typeface="Arial"/>
              </a:rPr>
              <a:t>Statistical</a:t>
            </a:r>
            <a:r>
              <a:rPr sz="1577" spc="6" dirty="0">
                <a:latin typeface="Arial"/>
                <a:cs typeface="Arial"/>
              </a:rPr>
              <a:t>, </a:t>
            </a:r>
            <a:r>
              <a:rPr sz="1577" spc="9" dirty="0">
                <a:solidFill>
                  <a:srgbClr val="017100"/>
                </a:solidFill>
                <a:latin typeface="Arial"/>
                <a:cs typeface="Arial"/>
              </a:rPr>
              <a:t>worst-case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15" dirty="0">
                <a:solidFill>
                  <a:srgbClr val="017100"/>
                </a:solidFill>
                <a:latin typeface="Arial"/>
                <a:cs typeface="Arial"/>
              </a:rPr>
              <a:t>OH </a:t>
            </a:r>
            <a:r>
              <a:rPr sz="1577" spc="12" dirty="0">
                <a:solidFill>
                  <a:srgbClr val="017100"/>
                </a:solidFill>
                <a:latin typeface="Arial"/>
                <a:cs typeface="Arial"/>
              </a:rPr>
              <a:t>=</a:t>
            </a:r>
            <a:r>
              <a:rPr sz="1577" spc="-9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sz="1577" i="1" spc="9" dirty="0">
                <a:solidFill>
                  <a:srgbClr val="017100"/>
                </a:solidFill>
                <a:latin typeface="Arial"/>
                <a:cs typeface="Arial"/>
              </a:rPr>
              <a:t>log(N)</a:t>
            </a:r>
            <a:endParaRPr sz="1577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666666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spc="9" dirty="0">
                <a:latin typeface="Arial"/>
                <a:cs typeface="Arial"/>
              </a:rPr>
              <a:t>Path </a:t>
            </a:r>
            <a:r>
              <a:rPr sz="1577" spc="15" dirty="0">
                <a:latin typeface="Arial"/>
                <a:cs typeface="Arial"/>
              </a:rPr>
              <a:t>ORAM </a:t>
            </a:r>
            <a:r>
              <a:rPr sz="1577" spc="9" dirty="0">
                <a:latin typeface="Arial"/>
                <a:cs typeface="Arial"/>
              </a:rPr>
              <a:t>for word-size</a:t>
            </a:r>
            <a:r>
              <a:rPr sz="1577" spc="-12" dirty="0">
                <a:latin typeface="Arial"/>
                <a:cs typeface="Arial"/>
              </a:rPr>
              <a:t> </a:t>
            </a:r>
            <a:r>
              <a:rPr sz="1577" spc="6" dirty="0">
                <a:solidFill>
                  <a:srgbClr val="B51700"/>
                </a:solidFill>
                <a:latin typeface="Arial"/>
                <a:cs typeface="Arial"/>
              </a:rPr>
              <a:t>log(</a:t>
            </a:r>
            <a:r>
              <a:rPr sz="1577" i="1" spc="6" dirty="0">
                <a:solidFill>
                  <a:srgbClr val="B51700"/>
                </a:solidFill>
                <a:latin typeface="Arial"/>
                <a:cs typeface="Arial"/>
              </a:rPr>
              <a:t>N</a:t>
            </a:r>
            <a:r>
              <a:rPr sz="1577" spc="6" dirty="0">
                <a:solidFill>
                  <a:srgbClr val="B51700"/>
                </a:solidFill>
                <a:latin typeface="Arial"/>
                <a:cs typeface="Arial"/>
              </a:rPr>
              <a:t>)</a:t>
            </a:r>
            <a:r>
              <a:rPr sz="1592" spc="9" baseline="20634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endParaRPr sz="1592" baseline="20634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04067" y="274441"/>
            <a:ext cx="1087779" cy="939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736415" y="1458004"/>
            <a:ext cx="1087779" cy="939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9295661" y="539017"/>
            <a:ext cx="475131" cy="410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9704261" y="361836"/>
            <a:ext cx="475131" cy="410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8774414" y="145402"/>
            <a:ext cx="799704" cy="690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8802619" y="1170738"/>
            <a:ext cx="799704" cy="690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11235996" y="1651612"/>
            <a:ext cx="799704" cy="69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941065" y="5073545"/>
            <a:ext cx="475131" cy="410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1349666" y="4896365"/>
            <a:ext cx="475131" cy="4103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0419824" y="4679930"/>
            <a:ext cx="799704" cy="690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0448023" y="5705267"/>
            <a:ext cx="799704" cy="690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6844479" y="668972"/>
            <a:ext cx="1087779" cy="9395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42384" y="270973"/>
            <a:ext cx="475131" cy="410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550983" y="93796"/>
            <a:ext cx="475131" cy="410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0967562" y="337937"/>
            <a:ext cx="1087779" cy="939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7953486" y="301570"/>
            <a:ext cx="799704" cy="690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303785" y="4265805"/>
            <a:ext cx="799704" cy="690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70444" y="3295773"/>
            <a:ext cx="619012" cy="10902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4451808" y="4171143"/>
            <a:ext cx="546939" cy="5488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631686" y="2320604"/>
            <a:ext cx="471118" cy="3624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625336" y="5183828"/>
            <a:ext cx="471118" cy="3624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623360" y="3234353"/>
            <a:ext cx="475131" cy="410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644385" y="1345436"/>
            <a:ext cx="471118" cy="3624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4769638" y="4558809"/>
            <a:ext cx="3187873" cy="15710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 txBox="1"/>
          <p:nvPr/>
        </p:nvSpPr>
        <p:spPr>
          <a:xfrm>
            <a:off x="5781957" y="4767600"/>
            <a:ext cx="2036992" cy="107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77" spc="415" dirty="0">
                <a:solidFill>
                  <a:srgbClr val="FFFFFF"/>
                </a:solidFill>
                <a:latin typeface="Arial"/>
                <a:cs typeface="Arial"/>
              </a:rPr>
              <a:t>♫♫♫</a:t>
            </a:r>
            <a:endParaRPr sz="1577">
              <a:latin typeface="Arial"/>
              <a:cs typeface="Arial"/>
            </a:endParaRPr>
          </a:p>
          <a:p>
            <a:pPr marL="7316" marR="3081" algn="ctr">
              <a:lnSpc>
                <a:spcPct val="103099"/>
              </a:lnSpc>
              <a:spcBef>
                <a:spcPts val="752"/>
              </a:spcBef>
            </a:pPr>
            <a:r>
              <a:rPr sz="1577" spc="58" dirty="0">
                <a:solidFill>
                  <a:srgbClr val="FFFFFF"/>
                </a:solidFill>
                <a:latin typeface="Arial"/>
                <a:cs typeface="Arial"/>
              </a:rPr>
              <a:t>I’m </a:t>
            </a:r>
            <a:r>
              <a:rPr sz="1577" spc="49" dirty="0">
                <a:solidFill>
                  <a:srgbClr val="FFFFFF"/>
                </a:solidFill>
                <a:latin typeface="Arial"/>
                <a:cs typeface="Arial"/>
              </a:rPr>
              <a:t>still </a:t>
            </a:r>
            <a:r>
              <a:rPr sz="1577" spc="55" dirty="0">
                <a:solidFill>
                  <a:srgbClr val="FFFFFF"/>
                </a:solidFill>
                <a:latin typeface="Arial"/>
                <a:cs typeface="Arial"/>
              </a:rPr>
              <a:t>standing</a:t>
            </a:r>
            <a:r>
              <a:rPr sz="1577" spc="-1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77" spc="42" dirty="0">
                <a:solidFill>
                  <a:srgbClr val="FFFFFF"/>
                </a:solidFill>
                <a:latin typeface="Arial"/>
                <a:cs typeface="Arial"/>
              </a:rPr>
              <a:t>after  </a:t>
            </a:r>
            <a:r>
              <a:rPr sz="1577" spc="27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577" spc="52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577" spc="-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77" spc="36" dirty="0">
                <a:solidFill>
                  <a:srgbClr val="FFFFFF"/>
                </a:solidFill>
                <a:latin typeface="Arial"/>
                <a:cs typeface="Arial"/>
              </a:rPr>
              <a:t>time..</a:t>
            </a:r>
            <a:endParaRPr sz="1577">
              <a:latin typeface="Arial"/>
              <a:cs typeface="Arial"/>
            </a:endParaRPr>
          </a:p>
          <a:p>
            <a:pPr algn="ctr">
              <a:lnSpc>
                <a:spcPts val="1801"/>
              </a:lnSpc>
            </a:pPr>
            <a:r>
              <a:rPr sz="1577" spc="415" dirty="0">
                <a:solidFill>
                  <a:srgbClr val="FFFFFF"/>
                </a:solidFill>
                <a:latin typeface="Arial"/>
                <a:cs typeface="Arial"/>
              </a:rPr>
              <a:t>♫♫♫</a:t>
            </a:r>
            <a:endParaRPr sz="157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95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Oracle vs Standard Oracle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ea typeface="Cambria Math" panose="02040503050406030204" pitchFamily="18" charset="0"/>
                  </a:rPr>
                  <a:t>Typically we write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StO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17096" y="2848303"/>
            <a:ext cx="515007" cy="504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0482" y="3352800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Register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936828" y="2084716"/>
            <a:ext cx="226921" cy="39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90213" y="1715384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Register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76439" y="2848303"/>
            <a:ext cx="852858" cy="25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42498" y="2950311"/>
            <a:ext cx="327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Auxilliary</a:t>
            </a:r>
            <a:r>
              <a:rPr lang="en-US" dirty="0" smtClean="0"/>
              <a:t> State (not associated with current RO query)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05805" y="5207876"/>
            <a:ext cx="852858" cy="25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22042" y="4838544"/>
            <a:ext cx="327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756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070" y="1515932"/>
            <a:ext cx="10355156" cy="4465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indent="-158646">
              <a:buClr>
                <a:srgbClr val="666666"/>
              </a:buClr>
              <a:buSzPct val="125000"/>
              <a:buChar char="•"/>
              <a:tabLst>
                <a:tab pos="166733" algn="l"/>
              </a:tabLst>
            </a:pPr>
            <a:r>
              <a:rPr sz="1577" b="1" spc="15" dirty="0">
                <a:latin typeface="Arial"/>
                <a:cs typeface="Arial"/>
              </a:rPr>
              <a:t>ORAMs </a:t>
            </a:r>
            <a:r>
              <a:rPr sz="1577" b="1" spc="9" dirty="0">
                <a:latin typeface="Arial"/>
                <a:cs typeface="Arial"/>
              </a:rPr>
              <a:t>good for</a:t>
            </a:r>
            <a:r>
              <a:rPr sz="1577" b="1" spc="-42" dirty="0">
                <a:latin typeface="Arial"/>
                <a:cs typeface="Arial"/>
              </a:rPr>
              <a:t> </a:t>
            </a:r>
            <a:r>
              <a:rPr sz="1577" b="1" spc="15" dirty="0">
                <a:latin typeface="Arial"/>
                <a:cs typeface="Arial"/>
              </a:rPr>
              <a:t>MPC</a:t>
            </a:r>
            <a:endParaRPr sz="1577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666666"/>
              </a:buClr>
              <a:buSzPct val="125000"/>
              <a:buChar char="•"/>
              <a:tabLst>
                <a:tab pos="376208" algn="l"/>
              </a:tabLst>
            </a:pPr>
            <a:r>
              <a:rPr sz="1577" b="1" spc="12" dirty="0">
                <a:latin typeface="Arial"/>
                <a:cs typeface="Arial"/>
              </a:rPr>
              <a:t>Marcel </a:t>
            </a:r>
            <a:r>
              <a:rPr sz="1577" b="1" spc="9" dirty="0">
                <a:latin typeface="Arial"/>
                <a:cs typeface="Arial"/>
              </a:rPr>
              <a:t>Keller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Peter Scholl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6" dirty="0">
                <a:latin typeface="Arial"/>
                <a:cs typeface="Arial"/>
              </a:rPr>
              <a:t>Efficient, </a:t>
            </a:r>
            <a:r>
              <a:rPr sz="1577" i="1" spc="9" dirty="0">
                <a:latin typeface="Arial"/>
                <a:cs typeface="Arial"/>
              </a:rPr>
              <a:t>Oblivious </a:t>
            </a:r>
            <a:r>
              <a:rPr sz="1577" i="1" spc="12" dirty="0">
                <a:latin typeface="Arial"/>
                <a:cs typeface="Arial"/>
              </a:rPr>
              <a:t>Data </a:t>
            </a:r>
            <a:r>
              <a:rPr sz="1577" i="1" spc="9" dirty="0">
                <a:latin typeface="Arial"/>
                <a:cs typeface="Arial"/>
              </a:rPr>
              <a:t>Structures for </a:t>
            </a:r>
            <a:r>
              <a:rPr sz="1577" i="1" spc="12" dirty="0">
                <a:latin typeface="Arial"/>
                <a:cs typeface="Arial"/>
              </a:rPr>
              <a:t>MPC</a:t>
            </a:r>
            <a:r>
              <a:rPr sz="1577" spc="12" dirty="0">
                <a:latin typeface="Arial"/>
                <a:cs typeface="Arial"/>
              </a:rPr>
              <a:t>. </a:t>
            </a:r>
            <a:r>
              <a:rPr sz="1577" spc="9" dirty="0">
                <a:latin typeface="Arial"/>
                <a:cs typeface="Arial"/>
              </a:rPr>
              <a:t>ASIACRYPT</a:t>
            </a:r>
            <a:r>
              <a:rPr sz="1577" spc="-15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2014</a:t>
            </a:r>
            <a:endParaRPr sz="1577">
              <a:latin typeface="Arial"/>
              <a:cs typeface="Arial"/>
            </a:endParaRPr>
          </a:p>
          <a:p>
            <a:pPr marL="375822" marR="304971" indent="-158646">
              <a:lnSpc>
                <a:spcPct val="100400"/>
              </a:lnSpc>
              <a:buClr>
                <a:srgbClr val="505B62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b="1" spc="12" dirty="0">
                <a:latin typeface="Arial"/>
                <a:cs typeface="Arial"/>
              </a:rPr>
              <a:t>Xiao </a:t>
            </a:r>
            <a:r>
              <a:rPr sz="1577" b="1" dirty="0">
                <a:latin typeface="Arial"/>
                <a:cs typeface="Arial"/>
              </a:rPr>
              <a:t>Wang</a:t>
            </a:r>
            <a:r>
              <a:rPr sz="1577" dirty="0">
                <a:latin typeface="Arial"/>
                <a:cs typeface="Arial"/>
              </a:rPr>
              <a:t>, </a:t>
            </a:r>
            <a:r>
              <a:rPr sz="1577" b="1" spc="-27" dirty="0">
                <a:latin typeface="Arial"/>
                <a:cs typeface="Arial"/>
              </a:rPr>
              <a:t>T.-H. </a:t>
            </a:r>
            <a:r>
              <a:rPr sz="1577" b="1" spc="9" dirty="0">
                <a:latin typeface="Arial"/>
                <a:cs typeface="Arial"/>
              </a:rPr>
              <a:t>Hubert </a:t>
            </a:r>
            <a:r>
              <a:rPr sz="1577" b="1" spc="12" dirty="0">
                <a:latin typeface="Arial"/>
                <a:cs typeface="Arial"/>
              </a:rPr>
              <a:t>Chan</a:t>
            </a:r>
            <a:r>
              <a:rPr sz="1577" spc="12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Elaine Shi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9" dirty="0">
                <a:latin typeface="Arial"/>
                <a:cs typeface="Arial"/>
              </a:rPr>
              <a:t>Circuit </a:t>
            </a:r>
            <a:r>
              <a:rPr sz="1577" i="1" spc="15" dirty="0">
                <a:latin typeface="Arial"/>
                <a:cs typeface="Arial"/>
              </a:rPr>
              <a:t>ORAM: On </a:t>
            </a:r>
            <a:r>
              <a:rPr sz="1577" i="1" spc="3" dirty="0">
                <a:latin typeface="Arial"/>
                <a:cs typeface="Arial"/>
              </a:rPr>
              <a:t>Tightness </a:t>
            </a:r>
            <a:r>
              <a:rPr sz="1577" i="1" spc="9" dirty="0">
                <a:latin typeface="Arial"/>
                <a:cs typeface="Arial"/>
              </a:rPr>
              <a:t>of the Goldreich-Ostrovsky </a:t>
            </a:r>
            <a:r>
              <a:rPr sz="1577" i="1" spc="12" dirty="0">
                <a:latin typeface="Arial"/>
                <a:cs typeface="Arial"/>
              </a:rPr>
              <a:t>Lower  </a:t>
            </a:r>
            <a:r>
              <a:rPr sz="1577" i="1" spc="9" dirty="0">
                <a:latin typeface="Arial"/>
                <a:cs typeface="Arial"/>
              </a:rPr>
              <a:t>Bound</a:t>
            </a:r>
            <a:r>
              <a:rPr sz="1577" spc="9" dirty="0">
                <a:latin typeface="Arial"/>
                <a:cs typeface="Arial"/>
              </a:rPr>
              <a:t>. </a:t>
            </a:r>
            <a:r>
              <a:rPr sz="1577" spc="15" dirty="0">
                <a:latin typeface="Arial"/>
                <a:cs typeface="Arial"/>
              </a:rPr>
              <a:t>CCS</a:t>
            </a:r>
            <a:r>
              <a:rPr sz="1577" spc="-36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2015</a:t>
            </a:r>
            <a:endParaRPr sz="1577">
              <a:latin typeface="Arial"/>
              <a:cs typeface="Arial"/>
            </a:endParaRPr>
          </a:p>
          <a:p>
            <a:pPr>
              <a:spcBef>
                <a:spcPts val="24"/>
              </a:spcBef>
            </a:pPr>
            <a:endParaRPr sz="1637">
              <a:latin typeface="Times New Roman"/>
              <a:cs typeface="Times New Roman"/>
            </a:endParaRPr>
          </a:p>
          <a:p>
            <a:pPr marL="166348" indent="-158646">
              <a:buClr>
                <a:srgbClr val="666666"/>
              </a:buClr>
              <a:buSzPct val="125000"/>
              <a:buChar char="•"/>
              <a:tabLst>
                <a:tab pos="166733" algn="l"/>
              </a:tabLst>
            </a:pPr>
            <a:r>
              <a:rPr sz="1577" b="1" spc="9" dirty="0">
                <a:latin typeface="Arial"/>
                <a:cs typeface="Arial"/>
              </a:rPr>
              <a:t>Parallel</a:t>
            </a:r>
            <a:r>
              <a:rPr sz="1577" b="1" spc="-36" dirty="0">
                <a:latin typeface="Arial"/>
                <a:cs typeface="Arial"/>
              </a:rPr>
              <a:t> </a:t>
            </a:r>
            <a:r>
              <a:rPr sz="1577" b="1" spc="15" dirty="0">
                <a:latin typeface="Arial"/>
                <a:cs typeface="Arial"/>
              </a:rPr>
              <a:t>ORAM</a:t>
            </a:r>
            <a:endParaRPr sz="1577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666666"/>
              </a:buClr>
              <a:buSzPct val="125000"/>
              <a:buChar char="•"/>
              <a:tabLst>
                <a:tab pos="376208" algn="l"/>
              </a:tabLst>
            </a:pPr>
            <a:r>
              <a:rPr sz="1577" b="1" spc="9" dirty="0">
                <a:latin typeface="Arial"/>
                <a:cs typeface="Arial"/>
              </a:rPr>
              <a:t>Elette Boyle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Kai-Min Chung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Rafael Pass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9" dirty="0">
                <a:latin typeface="Arial"/>
                <a:cs typeface="Arial"/>
              </a:rPr>
              <a:t>Oblivious Parallel </a:t>
            </a:r>
            <a:r>
              <a:rPr sz="1577" i="1" spc="15" dirty="0">
                <a:latin typeface="Arial"/>
                <a:cs typeface="Arial"/>
              </a:rPr>
              <a:t>RAM </a:t>
            </a:r>
            <a:r>
              <a:rPr sz="1577" i="1" spc="12" dirty="0">
                <a:latin typeface="Arial"/>
                <a:cs typeface="Arial"/>
              </a:rPr>
              <a:t>and </a:t>
            </a:r>
            <a:r>
              <a:rPr sz="1577" i="1" spc="9" dirty="0">
                <a:latin typeface="Arial"/>
                <a:cs typeface="Arial"/>
              </a:rPr>
              <a:t>Application</a:t>
            </a:r>
            <a:r>
              <a:rPr sz="1577" spc="9" dirty="0">
                <a:latin typeface="Arial"/>
                <a:cs typeface="Arial"/>
              </a:rPr>
              <a:t>s. </a:t>
            </a:r>
            <a:r>
              <a:rPr sz="1577" spc="12" dirty="0">
                <a:latin typeface="Arial"/>
                <a:cs typeface="Arial"/>
              </a:rPr>
              <a:t>TCC</a:t>
            </a:r>
            <a:r>
              <a:rPr sz="1577" spc="-52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2016</a:t>
            </a:r>
            <a:endParaRPr sz="1577">
              <a:latin typeface="Arial"/>
              <a:cs typeface="Arial"/>
            </a:endParaRPr>
          </a:p>
          <a:p>
            <a:pPr lvl="1">
              <a:spcBef>
                <a:spcPts val="24"/>
              </a:spcBef>
              <a:buClr>
                <a:srgbClr val="666666"/>
              </a:buClr>
              <a:buFont typeface="Arial"/>
              <a:buChar char="•"/>
            </a:pPr>
            <a:endParaRPr sz="1637">
              <a:latin typeface="Times New Roman"/>
              <a:cs typeface="Times New Roman"/>
            </a:endParaRPr>
          </a:p>
          <a:p>
            <a:pPr marL="166348" indent="-158646">
              <a:buClr>
                <a:srgbClr val="666666"/>
              </a:buClr>
              <a:buSzPct val="125000"/>
              <a:buChar char="•"/>
              <a:tabLst>
                <a:tab pos="166733" algn="l"/>
              </a:tabLst>
            </a:pPr>
            <a:r>
              <a:rPr sz="1577" b="1" spc="12" dirty="0">
                <a:latin typeface="Arial"/>
                <a:cs typeface="Arial"/>
              </a:rPr>
              <a:t>Round</a:t>
            </a:r>
            <a:r>
              <a:rPr sz="1577" b="1" spc="-24" dirty="0">
                <a:latin typeface="Arial"/>
                <a:cs typeface="Arial"/>
              </a:rPr>
              <a:t> </a:t>
            </a:r>
            <a:r>
              <a:rPr sz="1577" b="1" spc="9" dirty="0">
                <a:latin typeface="Arial"/>
                <a:cs typeface="Arial"/>
              </a:rPr>
              <a:t>Complexity</a:t>
            </a:r>
            <a:endParaRPr sz="1577">
              <a:latin typeface="Arial"/>
              <a:cs typeface="Arial"/>
            </a:endParaRPr>
          </a:p>
          <a:p>
            <a:pPr marL="375822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b="1" spc="9" dirty="0">
                <a:latin typeface="Arial"/>
                <a:cs typeface="Arial"/>
              </a:rPr>
              <a:t>David Cash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Andrew Drucker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Alexander Hoover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15" dirty="0">
                <a:latin typeface="Arial"/>
                <a:cs typeface="Arial"/>
              </a:rPr>
              <a:t>A </a:t>
            </a:r>
            <a:r>
              <a:rPr sz="1577" i="1" spc="12" dirty="0">
                <a:latin typeface="Arial"/>
                <a:cs typeface="Arial"/>
              </a:rPr>
              <a:t>Lower Bound </a:t>
            </a:r>
            <a:r>
              <a:rPr sz="1577" i="1" spc="9" dirty="0">
                <a:latin typeface="Arial"/>
                <a:cs typeface="Arial"/>
              </a:rPr>
              <a:t>for </a:t>
            </a:r>
            <a:r>
              <a:rPr sz="1577" i="1" spc="12" dirty="0">
                <a:latin typeface="Arial"/>
                <a:cs typeface="Arial"/>
              </a:rPr>
              <a:t>One-Round </a:t>
            </a:r>
            <a:r>
              <a:rPr sz="1577" i="1" spc="9" dirty="0">
                <a:latin typeface="Arial"/>
                <a:cs typeface="Arial"/>
              </a:rPr>
              <a:t>Oblivious </a:t>
            </a:r>
            <a:r>
              <a:rPr sz="1577" i="1" spc="12" dirty="0">
                <a:latin typeface="Arial"/>
                <a:cs typeface="Arial"/>
              </a:rPr>
              <a:t>RAM</a:t>
            </a:r>
            <a:r>
              <a:rPr sz="1577" spc="12" dirty="0">
                <a:latin typeface="Arial"/>
                <a:cs typeface="Arial"/>
              </a:rPr>
              <a:t>. </a:t>
            </a:r>
            <a:r>
              <a:rPr sz="1577" spc="15" dirty="0">
                <a:latin typeface="Arial"/>
                <a:cs typeface="Arial"/>
              </a:rPr>
              <a:t>TCC</a:t>
            </a:r>
            <a:r>
              <a:rPr sz="1577" spc="-69" dirty="0">
                <a:latin typeface="Arial"/>
                <a:cs typeface="Arial"/>
              </a:rPr>
              <a:t> </a:t>
            </a:r>
            <a:r>
              <a:rPr sz="1577" spc="9" dirty="0">
                <a:latin typeface="Arial"/>
                <a:cs typeface="Arial"/>
              </a:rPr>
              <a:t>2020</a:t>
            </a:r>
            <a:endParaRPr sz="1577">
              <a:latin typeface="Arial"/>
              <a:cs typeface="Arial"/>
            </a:endParaRPr>
          </a:p>
          <a:p>
            <a:pPr marL="375822" indent="-158646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76208" algn="l"/>
              </a:tabLst>
            </a:pPr>
            <a:r>
              <a:rPr sz="1577" spc="12" dirty="0">
                <a:latin typeface="Arial"/>
                <a:cs typeface="Arial"/>
              </a:rPr>
              <a:t>√N</a:t>
            </a:r>
            <a:r>
              <a:rPr sz="1577" spc="-45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Overhead</a:t>
            </a:r>
            <a:endParaRPr sz="1577">
              <a:latin typeface="Arial"/>
              <a:cs typeface="Arial"/>
            </a:endParaRPr>
          </a:p>
          <a:p>
            <a:pPr marL="375822" indent="-158646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76208" algn="l"/>
              </a:tabLst>
            </a:pPr>
            <a:r>
              <a:rPr sz="1577" spc="15" dirty="0">
                <a:latin typeface="Arial"/>
                <a:cs typeface="Arial"/>
              </a:rPr>
              <a:t>Oh </a:t>
            </a:r>
            <a:r>
              <a:rPr sz="1577" spc="12" dirty="0">
                <a:latin typeface="Arial"/>
                <a:cs typeface="Arial"/>
              </a:rPr>
              <a:t>a √</a:t>
            </a:r>
            <a:r>
              <a:rPr sz="1577" spc="-64" dirty="0">
                <a:latin typeface="Arial"/>
                <a:cs typeface="Arial"/>
              </a:rPr>
              <a:t> </a:t>
            </a:r>
            <a:r>
              <a:rPr sz="1577" spc="6" dirty="0">
                <a:latin typeface="Arial"/>
                <a:cs typeface="Arial"/>
              </a:rPr>
              <a:t>again!?</a:t>
            </a:r>
            <a:endParaRPr sz="1577">
              <a:latin typeface="Arial"/>
              <a:cs typeface="Arial"/>
            </a:endParaRPr>
          </a:p>
          <a:p>
            <a:pPr>
              <a:spcBef>
                <a:spcPts val="24"/>
              </a:spcBef>
            </a:pPr>
            <a:endParaRPr sz="1637">
              <a:latin typeface="Times New Roman"/>
              <a:cs typeface="Times New Roman"/>
            </a:endParaRPr>
          </a:p>
          <a:p>
            <a:pPr marL="166348" indent="-158646">
              <a:buClr>
                <a:srgbClr val="505B62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b="1" spc="12" dirty="0">
                <a:latin typeface="Arial"/>
                <a:cs typeface="Arial"/>
              </a:rPr>
              <a:t>Random-index</a:t>
            </a:r>
            <a:r>
              <a:rPr sz="1577" b="1" spc="-45" dirty="0">
                <a:latin typeface="Arial"/>
                <a:cs typeface="Arial"/>
              </a:rPr>
              <a:t> </a:t>
            </a:r>
            <a:r>
              <a:rPr sz="1577" b="1" spc="15" dirty="0">
                <a:latin typeface="Arial"/>
                <a:cs typeface="Arial"/>
              </a:rPr>
              <a:t>ORAM</a:t>
            </a:r>
            <a:endParaRPr sz="1577">
              <a:latin typeface="Arial"/>
              <a:cs typeface="Arial"/>
            </a:endParaRPr>
          </a:p>
          <a:p>
            <a:pPr marL="306126" lvl="1" indent="-159031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306126" algn="l"/>
              </a:tabLst>
            </a:pPr>
            <a:r>
              <a:rPr sz="1577" b="1" spc="9" dirty="0">
                <a:latin typeface="Arial"/>
                <a:cs typeface="Arial"/>
              </a:rPr>
              <a:t>Shai Halevi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Eyal Kushilevitz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12" dirty="0">
                <a:latin typeface="Arial"/>
                <a:cs typeface="Arial"/>
              </a:rPr>
              <a:t>Random-Index </a:t>
            </a:r>
            <a:r>
              <a:rPr sz="1577" i="1" spc="9" dirty="0">
                <a:latin typeface="Arial"/>
                <a:cs typeface="Arial"/>
              </a:rPr>
              <a:t>Oblivious </a:t>
            </a:r>
            <a:r>
              <a:rPr sz="1577" i="1" spc="12" dirty="0">
                <a:latin typeface="Arial"/>
                <a:cs typeface="Arial"/>
              </a:rPr>
              <a:t>RAM</a:t>
            </a:r>
            <a:r>
              <a:rPr sz="1577" spc="12" dirty="0">
                <a:latin typeface="Arial"/>
                <a:cs typeface="Arial"/>
              </a:rPr>
              <a:t>. TCC</a:t>
            </a:r>
            <a:r>
              <a:rPr sz="1577" spc="-39" dirty="0">
                <a:latin typeface="Arial"/>
                <a:cs typeface="Arial"/>
              </a:rPr>
              <a:t> </a:t>
            </a:r>
            <a:r>
              <a:rPr sz="1577" spc="-18" dirty="0">
                <a:latin typeface="Arial"/>
                <a:cs typeface="Arial"/>
              </a:rPr>
              <a:t>Yesterday.</a:t>
            </a:r>
            <a:endParaRPr sz="1577">
              <a:latin typeface="Arial"/>
              <a:cs typeface="Arial"/>
            </a:endParaRPr>
          </a:p>
          <a:p>
            <a:pPr marL="306126" lvl="1" indent="-159031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06126" algn="l"/>
              </a:tabLst>
            </a:pPr>
            <a:r>
              <a:rPr sz="1577" spc="9" dirty="0">
                <a:latin typeface="Arial"/>
                <a:cs typeface="Arial"/>
              </a:rPr>
              <a:t>This </a:t>
            </a:r>
            <a:r>
              <a:rPr sz="1577" spc="12" dirty="0">
                <a:latin typeface="Arial"/>
                <a:cs typeface="Arial"/>
              </a:rPr>
              <a:t>one </a:t>
            </a:r>
            <a:r>
              <a:rPr sz="1577" spc="6" dirty="0">
                <a:latin typeface="Arial"/>
                <a:cs typeface="Arial"/>
              </a:rPr>
              <a:t>is</a:t>
            </a:r>
            <a:r>
              <a:rPr sz="1577" spc="-30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One-Round…</a:t>
            </a:r>
            <a:endParaRPr sz="1577">
              <a:latin typeface="Arial"/>
              <a:cs typeface="Arial"/>
            </a:endParaRPr>
          </a:p>
          <a:p>
            <a:pPr>
              <a:spcBef>
                <a:spcPts val="24"/>
              </a:spcBef>
            </a:pPr>
            <a:endParaRPr sz="1637">
              <a:latin typeface="Times New Roman"/>
              <a:cs typeface="Times New Roman"/>
            </a:endParaRPr>
          </a:p>
          <a:p>
            <a:pPr marL="7701"/>
            <a:r>
              <a:rPr sz="2956" spc="-4" baseline="-4273" dirty="0">
                <a:solidFill>
                  <a:srgbClr val="505B62"/>
                </a:solidFill>
                <a:latin typeface="Arial"/>
                <a:cs typeface="Arial"/>
              </a:rPr>
              <a:t>•</a:t>
            </a:r>
            <a:r>
              <a:rPr sz="2956" spc="-68" baseline="-4273" dirty="0">
                <a:solidFill>
                  <a:srgbClr val="505B62"/>
                </a:solidFill>
                <a:latin typeface="Arial"/>
                <a:cs typeface="Arial"/>
              </a:rPr>
              <a:t> </a:t>
            </a:r>
            <a:r>
              <a:rPr sz="1577" spc="21" dirty="0">
                <a:latin typeface="Arial"/>
                <a:cs typeface="Arial"/>
              </a:rPr>
              <a:t>…</a:t>
            </a:r>
            <a:endParaRPr sz="1577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332" y="697243"/>
            <a:ext cx="77559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55" dirty="0"/>
              <a:t>ORAMs </a:t>
            </a:r>
            <a:r>
              <a:rPr spc="-45" dirty="0"/>
              <a:t>with </a:t>
            </a:r>
            <a:r>
              <a:rPr spc="-76" dirty="0"/>
              <a:t>Special</a:t>
            </a:r>
            <a:r>
              <a:rPr spc="-437" dirty="0"/>
              <a:t> </a:t>
            </a:r>
            <a:r>
              <a:rPr spc="-88" dirty="0"/>
              <a:t>Properties</a:t>
            </a:r>
          </a:p>
        </p:txBody>
      </p:sp>
      <p:sp>
        <p:nvSpPr>
          <p:cNvPr id="4" name="object 4"/>
          <p:cNvSpPr/>
          <p:nvPr/>
        </p:nvSpPr>
        <p:spPr>
          <a:xfrm>
            <a:off x="5220940" y="248994"/>
            <a:ext cx="475131" cy="41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814898" y="248994"/>
            <a:ext cx="475131" cy="410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6408855" y="248994"/>
            <a:ext cx="475131" cy="410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7002812" y="248994"/>
            <a:ext cx="475131" cy="410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7596768" y="248994"/>
            <a:ext cx="475131" cy="410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8190725" y="248994"/>
            <a:ext cx="475131" cy="4103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8784681" y="248994"/>
            <a:ext cx="475131" cy="4103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9378637" y="248994"/>
            <a:ext cx="475131" cy="410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9972600" y="248994"/>
            <a:ext cx="475131" cy="41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566557" y="248994"/>
            <a:ext cx="475131" cy="410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1160513" y="248994"/>
            <a:ext cx="475131" cy="410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1754468" y="248994"/>
            <a:ext cx="437103" cy="410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2845111" y="248994"/>
            <a:ext cx="475131" cy="410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3439068" y="248994"/>
            <a:ext cx="475131" cy="4103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4033026" y="248994"/>
            <a:ext cx="475131" cy="410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4626983" y="248994"/>
            <a:ext cx="475131" cy="41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192619" y="298321"/>
            <a:ext cx="471118" cy="3624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739213" y="298321"/>
            <a:ext cx="471118" cy="3624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285808" y="298322"/>
            <a:ext cx="471118" cy="3624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2354962" y="38281"/>
            <a:ext cx="371323" cy="6540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792132" y="298322"/>
            <a:ext cx="471118" cy="3624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2344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3644" y="5739184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523546" y="0"/>
                </a:moveTo>
                <a:lnTo>
                  <a:pt x="450654" y="5069"/>
                </a:lnTo>
                <a:lnTo>
                  <a:pt x="378908" y="20276"/>
                </a:lnTo>
                <a:lnTo>
                  <a:pt x="309451" y="45622"/>
                </a:lnTo>
                <a:lnTo>
                  <a:pt x="243431" y="81106"/>
                </a:lnTo>
                <a:lnTo>
                  <a:pt x="181992" y="126729"/>
                </a:lnTo>
                <a:lnTo>
                  <a:pt x="153348" y="153342"/>
                </a:lnTo>
                <a:lnTo>
                  <a:pt x="126734" y="181986"/>
                </a:lnTo>
                <a:lnTo>
                  <a:pt x="102654" y="212062"/>
                </a:lnTo>
                <a:lnTo>
                  <a:pt x="62099" y="275935"/>
                </a:lnTo>
                <a:lnTo>
                  <a:pt x="31683" y="343817"/>
                </a:lnTo>
                <a:lnTo>
                  <a:pt x="11406" y="414562"/>
                </a:lnTo>
                <a:lnTo>
                  <a:pt x="1267" y="487026"/>
                </a:lnTo>
                <a:lnTo>
                  <a:pt x="0" y="523544"/>
                </a:lnTo>
                <a:lnTo>
                  <a:pt x="1267" y="560062"/>
                </a:lnTo>
                <a:lnTo>
                  <a:pt x="11406" y="632525"/>
                </a:lnTo>
                <a:lnTo>
                  <a:pt x="31683" y="703270"/>
                </a:lnTo>
                <a:lnTo>
                  <a:pt x="62099" y="771152"/>
                </a:lnTo>
                <a:lnTo>
                  <a:pt x="102654" y="835026"/>
                </a:lnTo>
                <a:lnTo>
                  <a:pt x="126734" y="865101"/>
                </a:lnTo>
                <a:lnTo>
                  <a:pt x="153348" y="893745"/>
                </a:lnTo>
                <a:lnTo>
                  <a:pt x="181992" y="920358"/>
                </a:lnTo>
                <a:lnTo>
                  <a:pt x="212067" y="944437"/>
                </a:lnTo>
                <a:lnTo>
                  <a:pt x="275940" y="984990"/>
                </a:lnTo>
                <a:lnTo>
                  <a:pt x="343822" y="1015405"/>
                </a:lnTo>
                <a:lnTo>
                  <a:pt x="414566" y="1035682"/>
                </a:lnTo>
                <a:lnTo>
                  <a:pt x="487029" y="1045821"/>
                </a:lnTo>
                <a:lnTo>
                  <a:pt x="523546" y="1047088"/>
                </a:lnTo>
                <a:lnTo>
                  <a:pt x="560064" y="1045821"/>
                </a:lnTo>
                <a:lnTo>
                  <a:pt x="632527" y="1035682"/>
                </a:lnTo>
                <a:lnTo>
                  <a:pt x="703271" y="1015405"/>
                </a:lnTo>
                <a:lnTo>
                  <a:pt x="771153" y="984990"/>
                </a:lnTo>
                <a:lnTo>
                  <a:pt x="835026" y="944437"/>
                </a:lnTo>
                <a:lnTo>
                  <a:pt x="865101" y="920358"/>
                </a:lnTo>
                <a:lnTo>
                  <a:pt x="893745" y="893745"/>
                </a:lnTo>
                <a:lnTo>
                  <a:pt x="920359" y="865101"/>
                </a:lnTo>
                <a:lnTo>
                  <a:pt x="944438" y="835026"/>
                </a:lnTo>
                <a:lnTo>
                  <a:pt x="984993" y="771152"/>
                </a:lnTo>
                <a:lnTo>
                  <a:pt x="1015410" y="703270"/>
                </a:lnTo>
                <a:lnTo>
                  <a:pt x="1035687" y="632525"/>
                </a:lnTo>
                <a:lnTo>
                  <a:pt x="1045826" y="560062"/>
                </a:lnTo>
                <a:lnTo>
                  <a:pt x="1047093" y="523544"/>
                </a:lnTo>
                <a:lnTo>
                  <a:pt x="1045826" y="487026"/>
                </a:lnTo>
                <a:lnTo>
                  <a:pt x="1035687" y="414562"/>
                </a:lnTo>
                <a:lnTo>
                  <a:pt x="1015410" y="343817"/>
                </a:lnTo>
                <a:lnTo>
                  <a:pt x="984993" y="275935"/>
                </a:lnTo>
                <a:lnTo>
                  <a:pt x="944438" y="212062"/>
                </a:lnTo>
                <a:lnTo>
                  <a:pt x="920359" y="181986"/>
                </a:lnTo>
                <a:lnTo>
                  <a:pt x="893745" y="153342"/>
                </a:lnTo>
                <a:lnTo>
                  <a:pt x="865101" y="126729"/>
                </a:lnTo>
                <a:lnTo>
                  <a:pt x="835026" y="102650"/>
                </a:lnTo>
                <a:lnTo>
                  <a:pt x="771153" y="62097"/>
                </a:lnTo>
                <a:lnTo>
                  <a:pt x="703271" y="31682"/>
                </a:lnTo>
                <a:lnTo>
                  <a:pt x="632527" y="11405"/>
                </a:lnTo>
                <a:lnTo>
                  <a:pt x="560064" y="1267"/>
                </a:lnTo>
                <a:lnTo>
                  <a:pt x="523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1333" y="582950"/>
            <a:ext cx="7868024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52" dirty="0"/>
              <a:t>Other </a:t>
            </a:r>
            <a:r>
              <a:rPr spc="-139" dirty="0"/>
              <a:t>Oblivious </a:t>
            </a:r>
            <a:r>
              <a:rPr spc="12" dirty="0"/>
              <a:t>Data</a:t>
            </a:r>
            <a:r>
              <a:rPr spc="-346" dirty="0"/>
              <a:t> </a:t>
            </a:r>
            <a:r>
              <a:rPr spc="-94" dirty="0"/>
              <a:t>Structures</a:t>
            </a:r>
          </a:p>
        </p:txBody>
      </p:sp>
      <p:sp>
        <p:nvSpPr>
          <p:cNvPr id="4" name="object 4"/>
          <p:cNvSpPr/>
          <p:nvPr/>
        </p:nvSpPr>
        <p:spPr>
          <a:xfrm>
            <a:off x="1714911" y="5741936"/>
            <a:ext cx="7047117" cy="634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311833" y="4437149"/>
            <a:ext cx="1650783" cy="1306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438824" y="4500644"/>
            <a:ext cx="1396801" cy="1052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5220940" y="248994"/>
            <a:ext cx="475131" cy="410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814898" y="248994"/>
            <a:ext cx="475131" cy="410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408855" y="248994"/>
            <a:ext cx="475131" cy="4103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7002812" y="248994"/>
            <a:ext cx="475131" cy="4103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7596768" y="248994"/>
            <a:ext cx="475131" cy="410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8190725" y="248994"/>
            <a:ext cx="475131" cy="410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8784681" y="248994"/>
            <a:ext cx="475131" cy="410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9378637" y="248994"/>
            <a:ext cx="475131" cy="410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9972600" y="248994"/>
            <a:ext cx="475131" cy="410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566557" y="248994"/>
            <a:ext cx="475131" cy="4103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1160513" y="248994"/>
            <a:ext cx="475131" cy="4103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1754468" y="248994"/>
            <a:ext cx="437103" cy="4103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2845111" y="248994"/>
            <a:ext cx="475131" cy="4103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3439068" y="248994"/>
            <a:ext cx="475131" cy="4103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4033026" y="248994"/>
            <a:ext cx="475131" cy="4103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4626983" y="248994"/>
            <a:ext cx="475131" cy="4103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92619" y="298321"/>
            <a:ext cx="471118" cy="3624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739213" y="298321"/>
            <a:ext cx="471118" cy="3624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285808" y="298322"/>
            <a:ext cx="471118" cy="3624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2354962" y="38281"/>
            <a:ext cx="371323" cy="6540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1792132" y="298322"/>
            <a:ext cx="471118" cy="3624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10353554" y="3263653"/>
            <a:ext cx="1655138" cy="18486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8408713" y="5559190"/>
            <a:ext cx="3456921" cy="10257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 txBox="1"/>
          <p:nvPr/>
        </p:nvSpPr>
        <p:spPr>
          <a:xfrm>
            <a:off x="429070" y="1381631"/>
            <a:ext cx="10802216" cy="496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48" marR="3081" indent="-158646">
              <a:lnSpc>
                <a:spcPct val="100400"/>
              </a:lnSpc>
              <a:buClr>
                <a:srgbClr val="666666"/>
              </a:buClr>
              <a:buSzPct val="125000"/>
              <a:buChar char="•"/>
              <a:tabLst>
                <a:tab pos="166733" algn="l"/>
              </a:tabLst>
            </a:pPr>
            <a:r>
              <a:rPr sz="1577" b="1" spc="12" dirty="0">
                <a:latin typeface="Arial"/>
                <a:cs typeface="Arial"/>
              </a:rPr>
              <a:t>Xiao Shaun </a:t>
            </a:r>
            <a:r>
              <a:rPr sz="1577" b="1" dirty="0">
                <a:latin typeface="Arial"/>
                <a:cs typeface="Arial"/>
              </a:rPr>
              <a:t>Wang</a:t>
            </a:r>
            <a:r>
              <a:rPr sz="1577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Kartik Nayak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Chang </a:t>
            </a:r>
            <a:r>
              <a:rPr sz="1577" b="1" spc="6" dirty="0">
                <a:latin typeface="Arial"/>
                <a:cs typeface="Arial"/>
              </a:rPr>
              <a:t>Liu</a:t>
            </a:r>
            <a:r>
              <a:rPr sz="1577" spc="6" dirty="0">
                <a:latin typeface="Arial"/>
                <a:cs typeface="Arial"/>
              </a:rPr>
              <a:t>, </a:t>
            </a:r>
            <a:r>
              <a:rPr sz="1577" b="1" spc="-27" dirty="0">
                <a:latin typeface="Arial"/>
                <a:cs typeface="Arial"/>
              </a:rPr>
              <a:t>T.-H. </a:t>
            </a:r>
            <a:r>
              <a:rPr sz="1577" b="1" spc="9" dirty="0">
                <a:latin typeface="Arial"/>
                <a:cs typeface="Arial"/>
              </a:rPr>
              <a:t>Hubert </a:t>
            </a:r>
            <a:r>
              <a:rPr sz="1577" b="1" spc="12" dirty="0">
                <a:latin typeface="Arial"/>
                <a:cs typeface="Arial"/>
              </a:rPr>
              <a:t>Chan</a:t>
            </a:r>
            <a:r>
              <a:rPr sz="1577" spc="12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Elaine Shi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12" dirty="0">
                <a:latin typeface="Arial"/>
                <a:cs typeface="Arial"/>
              </a:rPr>
              <a:t>Emil </a:t>
            </a:r>
            <a:r>
              <a:rPr sz="1577" b="1" spc="9" dirty="0">
                <a:latin typeface="Arial"/>
                <a:cs typeface="Arial"/>
              </a:rPr>
              <a:t>Stefanov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-15" dirty="0">
                <a:latin typeface="Arial"/>
                <a:cs typeface="Arial"/>
              </a:rPr>
              <a:t>Yan </a:t>
            </a:r>
            <a:r>
              <a:rPr sz="1577" b="1" spc="12" dirty="0">
                <a:latin typeface="Arial"/>
                <a:cs typeface="Arial"/>
              </a:rPr>
              <a:t>Huang</a:t>
            </a:r>
            <a:r>
              <a:rPr sz="1577" spc="12" dirty="0">
                <a:latin typeface="Arial"/>
                <a:cs typeface="Arial"/>
              </a:rPr>
              <a:t>: </a:t>
            </a:r>
            <a:r>
              <a:rPr sz="1577" i="1" spc="9" dirty="0">
                <a:latin typeface="Arial"/>
                <a:cs typeface="Arial"/>
              </a:rPr>
              <a:t>Oblivious  </a:t>
            </a:r>
            <a:r>
              <a:rPr sz="1577" i="1" spc="12" dirty="0">
                <a:latin typeface="Arial"/>
                <a:cs typeface="Arial"/>
              </a:rPr>
              <a:t>Data </a:t>
            </a:r>
            <a:r>
              <a:rPr sz="1577" i="1" spc="9" dirty="0">
                <a:latin typeface="Arial"/>
                <a:cs typeface="Arial"/>
              </a:rPr>
              <a:t>Structures</a:t>
            </a:r>
            <a:r>
              <a:rPr sz="1577" spc="9" dirty="0">
                <a:latin typeface="Arial"/>
                <a:cs typeface="Arial"/>
              </a:rPr>
              <a:t>. </a:t>
            </a:r>
            <a:r>
              <a:rPr sz="1577" spc="15" dirty="0">
                <a:latin typeface="Arial"/>
                <a:cs typeface="Arial"/>
              </a:rPr>
              <a:t>CCS</a:t>
            </a:r>
            <a:r>
              <a:rPr sz="1577" spc="-49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2014</a:t>
            </a:r>
            <a:endParaRPr sz="1577" dirty="0">
              <a:latin typeface="Arial"/>
              <a:cs typeface="Arial"/>
            </a:endParaRPr>
          </a:p>
          <a:p>
            <a:pPr marL="166348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b="1" spc="9" dirty="0">
                <a:latin typeface="Arial"/>
                <a:cs typeface="Arial"/>
              </a:rPr>
              <a:t>Riko Jacob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Kasper </a:t>
            </a:r>
            <a:r>
              <a:rPr sz="1577" b="1" spc="12" dirty="0">
                <a:latin typeface="Arial"/>
                <a:cs typeface="Arial"/>
              </a:rPr>
              <a:t>Green </a:t>
            </a:r>
            <a:r>
              <a:rPr sz="1577" b="1" spc="9" dirty="0">
                <a:latin typeface="Arial"/>
                <a:cs typeface="Arial"/>
              </a:rPr>
              <a:t>Larsen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Jesper </a:t>
            </a:r>
            <a:r>
              <a:rPr sz="1577" b="1" spc="12" dirty="0">
                <a:latin typeface="Arial"/>
                <a:cs typeface="Arial"/>
              </a:rPr>
              <a:t>Buus </a:t>
            </a:r>
            <a:r>
              <a:rPr sz="1577" b="1" spc="9" dirty="0">
                <a:latin typeface="Arial"/>
                <a:cs typeface="Arial"/>
              </a:rPr>
              <a:t>Nielsen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12" dirty="0">
                <a:latin typeface="Arial"/>
                <a:cs typeface="Arial"/>
              </a:rPr>
              <a:t>Lower Bounds </a:t>
            </a:r>
            <a:r>
              <a:rPr sz="1577" i="1" spc="9" dirty="0">
                <a:latin typeface="Arial"/>
                <a:cs typeface="Arial"/>
              </a:rPr>
              <a:t>for Oblivious </a:t>
            </a:r>
            <a:r>
              <a:rPr sz="1577" i="1" spc="12" dirty="0">
                <a:latin typeface="Arial"/>
                <a:cs typeface="Arial"/>
              </a:rPr>
              <a:t>Data </a:t>
            </a:r>
            <a:r>
              <a:rPr sz="1577" i="1" spc="9" dirty="0">
                <a:latin typeface="Arial"/>
                <a:cs typeface="Arial"/>
              </a:rPr>
              <a:t>Structures</a:t>
            </a:r>
            <a:r>
              <a:rPr sz="1577" spc="9" dirty="0">
                <a:latin typeface="Arial"/>
                <a:cs typeface="Arial"/>
              </a:rPr>
              <a:t>. </a:t>
            </a:r>
            <a:r>
              <a:rPr sz="1577" spc="15" dirty="0">
                <a:latin typeface="Arial"/>
                <a:cs typeface="Arial"/>
              </a:rPr>
              <a:t>SODA</a:t>
            </a:r>
            <a:r>
              <a:rPr sz="1577" spc="-12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2019</a:t>
            </a:r>
            <a:endParaRPr sz="1577" dirty="0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76208" algn="l"/>
              </a:tabLst>
            </a:pPr>
            <a:r>
              <a:rPr sz="1577" spc="18" dirty="0">
                <a:latin typeface="Arial"/>
                <a:cs typeface="Arial"/>
              </a:rPr>
              <a:t>Ω(log </a:t>
            </a:r>
            <a:r>
              <a:rPr sz="1577" i="1" spc="12" dirty="0">
                <a:latin typeface="Arial"/>
                <a:cs typeface="Arial"/>
              </a:rPr>
              <a:t>N</a:t>
            </a:r>
            <a:r>
              <a:rPr sz="1577" spc="12" dirty="0">
                <a:latin typeface="Arial"/>
                <a:cs typeface="Arial"/>
              </a:rPr>
              <a:t>) </a:t>
            </a:r>
            <a:r>
              <a:rPr sz="1577" spc="9" dirty="0">
                <a:latin typeface="Arial"/>
                <a:cs typeface="Arial"/>
              </a:rPr>
              <a:t>lower </a:t>
            </a:r>
            <a:r>
              <a:rPr sz="1577" spc="12" dirty="0">
                <a:latin typeface="Arial"/>
                <a:cs typeface="Arial"/>
              </a:rPr>
              <a:t>bounds </a:t>
            </a:r>
            <a:r>
              <a:rPr sz="1577" spc="9" dirty="0">
                <a:latin typeface="Arial"/>
                <a:cs typeface="Arial"/>
              </a:rPr>
              <a:t>for oblivious stacks, queues, deques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spc="6" dirty="0">
                <a:latin typeface="Arial"/>
                <a:cs typeface="Arial"/>
              </a:rPr>
              <a:t>priority </a:t>
            </a:r>
            <a:r>
              <a:rPr sz="1577" spc="12" dirty="0">
                <a:latin typeface="Arial"/>
                <a:cs typeface="Arial"/>
              </a:rPr>
              <a:t>queues and </a:t>
            </a:r>
            <a:r>
              <a:rPr sz="1577" spc="9" dirty="0">
                <a:latin typeface="Arial"/>
                <a:cs typeface="Arial"/>
              </a:rPr>
              <a:t>search</a:t>
            </a:r>
            <a:r>
              <a:rPr sz="1577" spc="21" dirty="0">
                <a:latin typeface="Arial"/>
                <a:cs typeface="Arial"/>
              </a:rPr>
              <a:t> </a:t>
            </a:r>
            <a:r>
              <a:rPr sz="1577" spc="9" dirty="0">
                <a:latin typeface="Arial"/>
                <a:cs typeface="Arial"/>
              </a:rPr>
              <a:t>trees</a:t>
            </a:r>
            <a:endParaRPr sz="1577" dirty="0">
              <a:latin typeface="Arial"/>
              <a:cs typeface="Arial"/>
            </a:endParaRPr>
          </a:p>
          <a:p>
            <a:pPr marL="166348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b="1" spc="12" dirty="0">
                <a:latin typeface="Arial"/>
                <a:cs typeface="Arial"/>
              </a:rPr>
              <a:t>Giuseppe </a:t>
            </a:r>
            <a:r>
              <a:rPr sz="1577" b="1" spc="9" dirty="0">
                <a:latin typeface="Arial"/>
                <a:cs typeface="Arial"/>
              </a:rPr>
              <a:t>Persiano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Kevin </a:t>
            </a:r>
            <a:r>
              <a:rPr sz="1577" b="1" spc="-12" dirty="0">
                <a:latin typeface="Arial"/>
                <a:cs typeface="Arial"/>
              </a:rPr>
              <a:t>Yeo</a:t>
            </a:r>
            <a:r>
              <a:rPr sz="1577" spc="-12" dirty="0">
                <a:latin typeface="Arial"/>
                <a:cs typeface="Arial"/>
              </a:rPr>
              <a:t>: </a:t>
            </a:r>
            <a:r>
              <a:rPr sz="1577" i="1" spc="12" dirty="0">
                <a:latin typeface="Arial"/>
                <a:cs typeface="Arial"/>
              </a:rPr>
              <a:t>Lower Bounds </a:t>
            </a:r>
            <a:r>
              <a:rPr sz="1577" i="1" spc="9" dirty="0">
                <a:latin typeface="Arial"/>
                <a:cs typeface="Arial"/>
              </a:rPr>
              <a:t>for </a:t>
            </a:r>
            <a:r>
              <a:rPr sz="1577" i="1" spc="6" dirty="0">
                <a:latin typeface="Arial"/>
                <a:cs typeface="Arial"/>
              </a:rPr>
              <a:t>Differentially </a:t>
            </a:r>
            <a:r>
              <a:rPr sz="1577" i="1" spc="9" dirty="0">
                <a:latin typeface="Arial"/>
                <a:cs typeface="Arial"/>
              </a:rPr>
              <a:t>Private </a:t>
            </a:r>
            <a:r>
              <a:rPr sz="1577" i="1" spc="12" dirty="0">
                <a:latin typeface="Arial"/>
                <a:cs typeface="Arial"/>
              </a:rPr>
              <a:t>RAMs</a:t>
            </a:r>
            <a:r>
              <a:rPr sz="1577" spc="12" dirty="0">
                <a:latin typeface="Arial"/>
                <a:cs typeface="Arial"/>
              </a:rPr>
              <a:t>. </a:t>
            </a:r>
            <a:r>
              <a:rPr sz="1577" spc="12" dirty="0">
                <a:latin typeface="Arial"/>
                <a:cs typeface="Arial"/>
              </a:rPr>
              <a:t>EUROCRYPT</a:t>
            </a:r>
            <a:r>
              <a:rPr sz="1577" spc="-27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2019</a:t>
            </a:r>
            <a:endParaRPr sz="1577" dirty="0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b="1" spc="9" dirty="0">
                <a:latin typeface="Arial"/>
                <a:cs typeface="Arial"/>
              </a:rPr>
              <a:t>Constant </a:t>
            </a:r>
            <a:r>
              <a:rPr sz="1577" b="1" spc="15" dirty="0">
                <a:latin typeface="Arial"/>
                <a:cs typeface="Arial"/>
              </a:rPr>
              <a:t>DP </a:t>
            </a:r>
            <a:r>
              <a:rPr sz="1577" b="1" spc="9" dirty="0">
                <a:latin typeface="Arial"/>
                <a:cs typeface="Arial"/>
              </a:rPr>
              <a:t>security of </a:t>
            </a:r>
            <a:r>
              <a:rPr sz="1577" b="1" spc="12" dirty="0">
                <a:latin typeface="Arial"/>
                <a:cs typeface="Arial"/>
              </a:rPr>
              <a:t>a </a:t>
            </a:r>
            <a:r>
              <a:rPr sz="1577" b="1" spc="9" dirty="0">
                <a:latin typeface="Arial"/>
                <a:cs typeface="Arial"/>
              </a:rPr>
              <a:t>single operation implies </a:t>
            </a:r>
            <a:r>
              <a:rPr sz="1577" b="1" spc="3" dirty="0">
                <a:latin typeface="Arial"/>
                <a:cs typeface="Arial"/>
              </a:rPr>
              <a:t>Ω(log </a:t>
            </a:r>
            <a:r>
              <a:rPr sz="1577" b="1" i="1" spc="9" dirty="0">
                <a:latin typeface="Arial"/>
                <a:cs typeface="Arial"/>
              </a:rPr>
              <a:t>N)</a:t>
            </a:r>
            <a:r>
              <a:rPr sz="1577" b="1" i="1" spc="-33" dirty="0">
                <a:latin typeface="Arial"/>
                <a:cs typeface="Arial"/>
              </a:rPr>
              <a:t> </a:t>
            </a:r>
            <a:r>
              <a:rPr sz="1577" b="1" spc="15" dirty="0">
                <a:latin typeface="Arial"/>
                <a:cs typeface="Arial"/>
              </a:rPr>
              <a:t>OH</a:t>
            </a:r>
            <a:endParaRPr sz="1577" dirty="0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76208" algn="l"/>
              </a:tabLst>
            </a:pPr>
            <a:r>
              <a:rPr sz="1577" spc="9" dirty="0">
                <a:latin typeface="Arial"/>
                <a:cs typeface="Arial"/>
              </a:rPr>
              <a:t>Information transfer </a:t>
            </a:r>
            <a:r>
              <a:rPr sz="1577" spc="12" dirty="0">
                <a:latin typeface="Arial"/>
                <a:cs typeface="Arial"/>
              </a:rPr>
              <a:t>does </a:t>
            </a:r>
            <a:r>
              <a:rPr sz="1577" spc="9" dirty="0">
                <a:latin typeface="Arial"/>
                <a:cs typeface="Arial"/>
              </a:rPr>
              <a:t>not </a:t>
            </a:r>
            <a:r>
              <a:rPr sz="1577" spc="12" dirty="0">
                <a:latin typeface="Arial"/>
                <a:cs typeface="Arial"/>
              </a:rPr>
              <a:t>work </a:t>
            </a:r>
            <a:r>
              <a:rPr sz="1577" spc="9" dirty="0">
                <a:latin typeface="Arial"/>
                <a:cs typeface="Arial"/>
              </a:rPr>
              <a:t>here, introduces </a:t>
            </a:r>
            <a:r>
              <a:rPr sz="1577" spc="12" dirty="0">
                <a:latin typeface="Arial"/>
                <a:cs typeface="Arial"/>
              </a:rPr>
              <a:t>chronogram </a:t>
            </a:r>
            <a:r>
              <a:rPr sz="1577" spc="9" dirty="0">
                <a:latin typeface="Arial"/>
                <a:cs typeface="Arial"/>
              </a:rPr>
              <a:t>technique to</a:t>
            </a:r>
            <a:r>
              <a:rPr sz="1577" spc="-6" dirty="0">
                <a:latin typeface="Arial"/>
                <a:cs typeface="Arial"/>
              </a:rPr>
              <a:t> </a:t>
            </a:r>
            <a:r>
              <a:rPr sz="1577" spc="15" dirty="0">
                <a:latin typeface="Arial"/>
                <a:cs typeface="Arial"/>
              </a:rPr>
              <a:t>ORAM</a:t>
            </a:r>
            <a:endParaRPr sz="1577" dirty="0">
              <a:latin typeface="Arial"/>
              <a:cs typeface="Arial"/>
            </a:endParaRPr>
          </a:p>
          <a:p>
            <a:pPr marL="585297" lvl="2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585682" algn="l"/>
              </a:tabLst>
            </a:pPr>
            <a:r>
              <a:rPr sz="1577" b="1" spc="9" dirty="0">
                <a:latin typeface="Arial"/>
                <a:cs typeface="Arial"/>
              </a:rPr>
              <a:t>Fredman, M.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12" dirty="0">
                <a:latin typeface="Arial"/>
                <a:cs typeface="Arial"/>
              </a:rPr>
              <a:t>Saks, </a:t>
            </a:r>
            <a:r>
              <a:rPr sz="1577" b="1" spc="9" dirty="0">
                <a:latin typeface="Arial"/>
                <a:cs typeface="Arial"/>
              </a:rPr>
              <a:t>M.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12" dirty="0">
                <a:latin typeface="Arial"/>
                <a:cs typeface="Arial"/>
              </a:rPr>
              <a:t>The </a:t>
            </a:r>
            <a:r>
              <a:rPr sz="1577" i="1" spc="6" dirty="0">
                <a:latin typeface="Arial"/>
                <a:cs typeface="Arial"/>
              </a:rPr>
              <a:t>cell </a:t>
            </a:r>
            <a:r>
              <a:rPr sz="1577" i="1" spc="9" dirty="0">
                <a:latin typeface="Arial"/>
                <a:cs typeface="Arial"/>
              </a:rPr>
              <a:t>probe complexity of </a:t>
            </a:r>
            <a:r>
              <a:rPr sz="1577" i="1" spc="12" dirty="0">
                <a:latin typeface="Arial"/>
                <a:cs typeface="Arial"/>
              </a:rPr>
              <a:t>dynamic </a:t>
            </a:r>
            <a:r>
              <a:rPr sz="1577" i="1" spc="9" dirty="0">
                <a:latin typeface="Arial"/>
                <a:cs typeface="Arial"/>
              </a:rPr>
              <a:t>data structures</a:t>
            </a:r>
            <a:r>
              <a:rPr sz="1577" spc="9" dirty="0">
                <a:latin typeface="Arial"/>
                <a:cs typeface="Arial"/>
              </a:rPr>
              <a:t>. </a:t>
            </a:r>
            <a:r>
              <a:rPr sz="1577" spc="6" dirty="0">
                <a:latin typeface="Arial"/>
                <a:cs typeface="Arial"/>
              </a:rPr>
              <a:t>STOC </a:t>
            </a:r>
            <a:r>
              <a:rPr sz="1577" spc="12" dirty="0">
                <a:latin typeface="Arial"/>
                <a:cs typeface="Arial"/>
              </a:rPr>
              <a:t>1989</a:t>
            </a:r>
            <a:endParaRPr sz="1577" dirty="0">
              <a:latin typeface="Arial"/>
              <a:cs typeface="Arial"/>
            </a:endParaRPr>
          </a:p>
          <a:p>
            <a:pPr marL="166348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b="1" spc="9" dirty="0">
                <a:latin typeface="Arial"/>
                <a:cs typeface="Arial"/>
              </a:rPr>
              <a:t>Kasper </a:t>
            </a:r>
            <a:r>
              <a:rPr sz="1577" b="1" spc="12" dirty="0">
                <a:latin typeface="Arial"/>
                <a:cs typeface="Arial"/>
              </a:rPr>
              <a:t>Green </a:t>
            </a:r>
            <a:r>
              <a:rPr sz="1577" b="1" spc="9" dirty="0">
                <a:latin typeface="Arial"/>
                <a:cs typeface="Arial"/>
              </a:rPr>
              <a:t>Larsen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12" dirty="0">
                <a:latin typeface="Arial"/>
                <a:cs typeface="Arial"/>
              </a:rPr>
              <a:t>Mark </a:t>
            </a:r>
            <a:r>
              <a:rPr sz="1577" b="1" spc="9" dirty="0">
                <a:latin typeface="Arial"/>
                <a:cs typeface="Arial"/>
              </a:rPr>
              <a:t>Simkin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Kevin </a:t>
            </a:r>
            <a:r>
              <a:rPr sz="1577" b="1" spc="-12" dirty="0">
                <a:latin typeface="Arial"/>
                <a:cs typeface="Arial"/>
              </a:rPr>
              <a:t>Yeo</a:t>
            </a:r>
            <a:r>
              <a:rPr sz="1577" spc="-12" dirty="0">
                <a:latin typeface="Arial"/>
                <a:cs typeface="Arial"/>
              </a:rPr>
              <a:t>: </a:t>
            </a:r>
            <a:r>
              <a:rPr sz="1577" i="1" spc="12" dirty="0">
                <a:latin typeface="Arial"/>
                <a:cs typeface="Arial"/>
              </a:rPr>
              <a:t>Lower Bounds </a:t>
            </a:r>
            <a:r>
              <a:rPr sz="1577" i="1" spc="9" dirty="0">
                <a:latin typeface="Arial"/>
                <a:cs typeface="Arial"/>
              </a:rPr>
              <a:t>for Multi-server Oblivious </a:t>
            </a:r>
            <a:r>
              <a:rPr sz="1577" i="1" spc="12" dirty="0">
                <a:latin typeface="Arial"/>
                <a:cs typeface="Arial"/>
              </a:rPr>
              <a:t>RAMs</a:t>
            </a:r>
            <a:r>
              <a:rPr sz="1577" spc="12" dirty="0">
                <a:latin typeface="Arial"/>
                <a:cs typeface="Arial"/>
              </a:rPr>
              <a:t>. </a:t>
            </a:r>
            <a:r>
              <a:rPr sz="1577" spc="15" dirty="0">
                <a:latin typeface="Arial"/>
                <a:cs typeface="Arial"/>
              </a:rPr>
              <a:t>TCC</a:t>
            </a:r>
            <a:r>
              <a:rPr sz="1577" spc="-15" dirty="0">
                <a:latin typeface="Arial"/>
                <a:cs typeface="Arial"/>
              </a:rPr>
              <a:t> </a:t>
            </a:r>
            <a:r>
              <a:rPr sz="1577" spc="9" dirty="0">
                <a:latin typeface="Arial"/>
                <a:cs typeface="Arial"/>
              </a:rPr>
              <a:t>2020</a:t>
            </a:r>
            <a:endParaRPr sz="1577" dirty="0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376208" algn="l"/>
              </a:tabLst>
            </a:pPr>
            <a:r>
              <a:rPr sz="1577" i="1" spc="15" dirty="0">
                <a:latin typeface="Arial"/>
                <a:cs typeface="Arial"/>
              </a:rPr>
              <a:t>K </a:t>
            </a:r>
            <a:r>
              <a:rPr sz="1577" spc="9" dirty="0">
                <a:latin typeface="Arial"/>
                <a:cs typeface="Arial"/>
              </a:rPr>
              <a:t>servers of which the adversary </a:t>
            </a:r>
            <a:r>
              <a:rPr sz="1577" spc="12" dirty="0">
                <a:latin typeface="Arial"/>
                <a:cs typeface="Arial"/>
              </a:rPr>
              <a:t>can see </a:t>
            </a:r>
            <a:r>
              <a:rPr sz="1577" spc="9" dirty="0">
                <a:latin typeface="Arial"/>
                <a:cs typeface="Arial"/>
              </a:rPr>
              <a:t>the access pattern to only</a:t>
            </a:r>
            <a:r>
              <a:rPr sz="1577" spc="-9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one</a:t>
            </a:r>
            <a:endParaRPr sz="1577" dirty="0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76208" algn="l"/>
              </a:tabLst>
            </a:pPr>
            <a:r>
              <a:rPr sz="1577" spc="6" dirty="0">
                <a:latin typeface="Arial"/>
                <a:cs typeface="Arial"/>
              </a:rPr>
              <a:t>If </a:t>
            </a:r>
            <a:r>
              <a:rPr sz="1577" spc="9" dirty="0">
                <a:latin typeface="Arial"/>
                <a:cs typeface="Arial"/>
              </a:rPr>
              <a:t>better than approx</a:t>
            </a:r>
            <a:r>
              <a:rPr sz="1577" spc="9" dirty="0">
                <a:latin typeface="Arial"/>
                <a:cs typeface="Arial"/>
              </a:rPr>
              <a:t> </a:t>
            </a:r>
            <a:r>
              <a:rPr sz="1577" i="1" spc="9" dirty="0">
                <a:latin typeface="Arial"/>
                <a:cs typeface="Arial"/>
              </a:rPr>
              <a:t>1/K </a:t>
            </a:r>
            <a:r>
              <a:rPr sz="1577" spc="9" dirty="0">
                <a:latin typeface="Arial"/>
                <a:cs typeface="Arial"/>
              </a:rPr>
              <a:t>security then </a:t>
            </a:r>
            <a:r>
              <a:rPr sz="1577" spc="15" dirty="0">
                <a:latin typeface="Arial"/>
                <a:cs typeface="Arial"/>
              </a:rPr>
              <a:t>OH </a:t>
            </a:r>
            <a:r>
              <a:rPr sz="1577" spc="18" dirty="0">
                <a:latin typeface="Arial"/>
                <a:cs typeface="Arial"/>
              </a:rPr>
              <a:t>Ω(log</a:t>
            </a:r>
            <a:r>
              <a:rPr sz="1577" spc="-9" dirty="0">
                <a:latin typeface="Arial"/>
                <a:cs typeface="Arial"/>
              </a:rPr>
              <a:t> </a:t>
            </a:r>
            <a:r>
              <a:rPr sz="1577" i="1" spc="9" dirty="0">
                <a:latin typeface="Arial"/>
                <a:cs typeface="Arial"/>
              </a:rPr>
              <a:t>N)</a:t>
            </a:r>
            <a:endParaRPr sz="1577" dirty="0">
              <a:latin typeface="Arial"/>
              <a:cs typeface="Arial"/>
            </a:endParaRPr>
          </a:p>
          <a:p>
            <a:pPr marL="166348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b="1" spc="9" dirty="0">
                <a:latin typeface="Arial"/>
                <a:cs typeface="Arial"/>
              </a:rPr>
              <a:t>Zahra Jafargholi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9" dirty="0">
                <a:latin typeface="Arial"/>
                <a:cs typeface="Arial"/>
              </a:rPr>
              <a:t>Kasper </a:t>
            </a:r>
            <a:r>
              <a:rPr sz="1577" b="1" spc="12" dirty="0">
                <a:latin typeface="Arial"/>
                <a:cs typeface="Arial"/>
              </a:rPr>
              <a:t>Green </a:t>
            </a:r>
            <a:r>
              <a:rPr sz="1577" b="1" spc="9" dirty="0">
                <a:latin typeface="Arial"/>
                <a:cs typeface="Arial"/>
              </a:rPr>
              <a:t>Larsen</a:t>
            </a:r>
            <a:r>
              <a:rPr sz="1577" spc="9" dirty="0">
                <a:latin typeface="Arial"/>
                <a:cs typeface="Arial"/>
              </a:rPr>
              <a:t>, </a:t>
            </a:r>
            <a:r>
              <a:rPr sz="1577" b="1" spc="12" dirty="0">
                <a:latin typeface="Arial"/>
                <a:cs typeface="Arial"/>
              </a:rPr>
              <a:t>Mark </a:t>
            </a:r>
            <a:r>
              <a:rPr sz="1577" b="1" spc="9" dirty="0">
                <a:latin typeface="Arial"/>
                <a:cs typeface="Arial"/>
              </a:rPr>
              <a:t>Simkin</a:t>
            </a:r>
            <a:r>
              <a:rPr sz="1577" spc="9" dirty="0">
                <a:latin typeface="Arial"/>
                <a:cs typeface="Arial"/>
              </a:rPr>
              <a:t>: </a:t>
            </a:r>
            <a:r>
              <a:rPr sz="1577" i="1" spc="9" dirty="0">
                <a:latin typeface="Arial"/>
                <a:cs typeface="Arial"/>
              </a:rPr>
              <a:t>Optimal Oblivious Priority </a:t>
            </a:r>
            <a:r>
              <a:rPr sz="1577" i="1" spc="12" dirty="0">
                <a:latin typeface="Arial"/>
                <a:cs typeface="Arial"/>
              </a:rPr>
              <a:t>Queues</a:t>
            </a:r>
            <a:r>
              <a:rPr sz="1577" spc="12" dirty="0">
                <a:latin typeface="Arial"/>
                <a:cs typeface="Arial"/>
              </a:rPr>
              <a:t>. </a:t>
            </a:r>
            <a:r>
              <a:rPr sz="1577" spc="15" dirty="0">
                <a:latin typeface="Arial"/>
                <a:cs typeface="Arial"/>
              </a:rPr>
              <a:t>SODA</a:t>
            </a:r>
            <a:r>
              <a:rPr sz="1577" spc="3" dirty="0"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2021</a:t>
            </a:r>
            <a:endParaRPr sz="1577" dirty="0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76208" algn="l"/>
              </a:tabLst>
            </a:pPr>
            <a:r>
              <a:rPr sz="1577" spc="15" dirty="0">
                <a:latin typeface="Arial"/>
                <a:cs typeface="Arial"/>
              </a:rPr>
              <a:t>OH </a:t>
            </a:r>
            <a:r>
              <a:rPr sz="1577" spc="12" dirty="0">
                <a:latin typeface="Arial"/>
                <a:cs typeface="Arial"/>
              </a:rPr>
              <a:t>= </a:t>
            </a:r>
            <a:r>
              <a:rPr sz="1577" i="1" spc="12" dirty="0">
                <a:latin typeface="Arial"/>
                <a:cs typeface="Arial"/>
              </a:rPr>
              <a:t>10</a:t>
            </a:r>
            <a:r>
              <a:rPr sz="1577" i="1" spc="-55" dirty="0">
                <a:latin typeface="Arial"/>
                <a:cs typeface="Arial"/>
              </a:rPr>
              <a:t> </a:t>
            </a:r>
            <a:r>
              <a:rPr sz="1577" i="1" spc="9" dirty="0">
                <a:latin typeface="Arial"/>
                <a:cs typeface="Arial"/>
              </a:rPr>
              <a:t>log(N)</a:t>
            </a:r>
            <a:endParaRPr sz="1577" dirty="0">
              <a:latin typeface="Arial"/>
              <a:cs typeface="Arial"/>
            </a:endParaRPr>
          </a:p>
          <a:p>
            <a:pPr marL="166348" indent="-158646">
              <a:spcBef>
                <a:spcPts val="6"/>
              </a:spcBef>
              <a:buClr>
                <a:srgbClr val="505B62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b="1" spc="9" dirty="0">
                <a:latin typeface="Arial"/>
                <a:cs typeface="Arial"/>
              </a:rPr>
              <a:t>Ilan Komargodski, Elaine Shi: </a:t>
            </a:r>
            <a:r>
              <a:rPr sz="1577" i="1" spc="6" dirty="0">
                <a:latin typeface="Arial"/>
                <a:cs typeface="Arial"/>
              </a:rPr>
              <a:t>Differentially </a:t>
            </a:r>
            <a:r>
              <a:rPr sz="1577" i="1" spc="9" dirty="0">
                <a:latin typeface="Arial"/>
                <a:cs typeface="Arial"/>
              </a:rPr>
              <a:t>Oblivious </a:t>
            </a:r>
            <a:r>
              <a:rPr sz="1577" i="1" dirty="0">
                <a:latin typeface="Arial"/>
                <a:cs typeface="Arial"/>
              </a:rPr>
              <a:t>Turing </a:t>
            </a:r>
            <a:r>
              <a:rPr sz="1577" i="1" spc="9" dirty="0">
                <a:latin typeface="Arial"/>
                <a:cs typeface="Arial"/>
              </a:rPr>
              <a:t>Machines</a:t>
            </a:r>
            <a:r>
              <a:rPr sz="1577" spc="9" dirty="0">
                <a:latin typeface="Arial"/>
                <a:cs typeface="Arial"/>
              </a:rPr>
              <a:t>. </a:t>
            </a:r>
            <a:r>
              <a:rPr sz="1577" spc="12" dirty="0">
                <a:latin typeface="Arial"/>
                <a:cs typeface="Arial"/>
              </a:rPr>
              <a:t>ITCS 2021</a:t>
            </a:r>
            <a:endParaRPr sz="1577" dirty="0">
              <a:latin typeface="Arial"/>
              <a:cs typeface="Arial"/>
            </a:endParaRPr>
          </a:p>
          <a:p>
            <a:pPr marL="375822" lvl="1" indent="-158646">
              <a:spcBef>
                <a:spcPts val="6"/>
              </a:spcBef>
              <a:buClr>
                <a:srgbClr val="505B62"/>
              </a:buClr>
              <a:buSzPct val="125000"/>
              <a:buChar char="•"/>
              <a:tabLst>
                <a:tab pos="376208" algn="l"/>
              </a:tabLst>
            </a:pPr>
            <a:r>
              <a:rPr sz="1577" spc="15" dirty="0">
                <a:latin typeface="Arial"/>
                <a:cs typeface="Arial"/>
              </a:rPr>
              <a:t>OH </a:t>
            </a:r>
            <a:r>
              <a:rPr sz="1577" i="1" spc="9" dirty="0">
                <a:latin typeface="Arial"/>
                <a:cs typeface="Arial"/>
              </a:rPr>
              <a:t>O(log log</a:t>
            </a:r>
            <a:r>
              <a:rPr sz="1577" i="1" spc="-49" dirty="0">
                <a:latin typeface="Arial"/>
                <a:cs typeface="Arial"/>
              </a:rPr>
              <a:t> </a:t>
            </a:r>
            <a:r>
              <a:rPr sz="1577" i="1" spc="12" dirty="0">
                <a:latin typeface="Arial"/>
                <a:cs typeface="Arial"/>
              </a:rPr>
              <a:t>N)</a:t>
            </a:r>
            <a:endParaRPr sz="1577" dirty="0">
              <a:latin typeface="Arial"/>
              <a:cs typeface="Arial"/>
            </a:endParaRPr>
          </a:p>
          <a:p>
            <a:pPr lvl="1">
              <a:spcBef>
                <a:spcPts val="24"/>
              </a:spcBef>
              <a:buClr>
                <a:srgbClr val="505B62"/>
              </a:buClr>
              <a:buFont typeface="Arial"/>
              <a:buChar char="•"/>
            </a:pPr>
            <a:endParaRPr sz="1637" dirty="0">
              <a:latin typeface="Times New Roman"/>
              <a:cs typeface="Times New Roman"/>
            </a:endParaRPr>
          </a:p>
          <a:p>
            <a:pPr marL="166348" indent="-158646">
              <a:buClr>
                <a:srgbClr val="505B62"/>
              </a:buClr>
              <a:buSzPct val="125000"/>
              <a:buFont typeface="Arial"/>
              <a:buChar char="•"/>
              <a:tabLst>
                <a:tab pos="166733" algn="l"/>
              </a:tabLst>
            </a:pPr>
            <a:r>
              <a:rPr sz="1577" b="1" spc="9" dirty="0">
                <a:latin typeface="Arial"/>
                <a:cs typeface="Arial"/>
              </a:rPr>
              <a:t>Differentially private stack </a:t>
            </a:r>
            <a:r>
              <a:rPr sz="1577" b="1" spc="12" dirty="0">
                <a:latin typeface="Arial"/>
                <a:cs typeface="Arial"/>
              </a:rPr>
              <a:t>can </a:t>
            </a:r>
            <a:r>
              <a:rPr sz="1577" b="1" spc="9" dirty="0">
                <a:latin typeface="Arial"/>
                <a:cs typeface="Arial"/>
              </a:rPr>
              <a:t>be done with </a:t>
            </a:r>
            <a:r>
              <a:rPr sz="1577" b="1" spc="15" dirty="0">
                <a:latin typeface="Arial"/>
                <a:cs typeface="Arial"/>
              </a:rPr>
              <a:t>OH </a:t>
            </a:r>
            <a:r>
              <a:rPr sz="1577" b="1" i="1" spc="9" dirty="0">
                <a:latin typeface="Arial"/>
                <a:cs typeface="Arial"/>
              </a:rPr>
              <a:t>O(log log</a:t>
            </a:r>
            <a:r>
              <a:rPr sz="1577" b="1" i="1" spc="-3" dirty="0">
                <a:latin typeface="Arial"/>
                <a:cs typeface="Arial"/>
              </a:rPr>
              <a:t> </a:t>
            </a:r>
            <a:r>
              <a:rPr sz="1577" b="1" i="1" spc="9" dirty="0">
                <a:latin typeface="Arial"/>
                <a:cs typeface="Arial"/>
              </a:rPr>
              <a:t>N).</a:t>
            </a:r>
            <a:endParaRPr sz="1577" dirty="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2304" dirty="0">
              <a:latin typeface="Times New Roman"/>
              <a:cs typeface="Times New Roman"/>
            </a:endParaRPr>
          </a:p>
          <a:p>
            <a:pPr marR="979988" algn="r"/>
            <a:r>
              <a:rPr sz="3093" spc="3" dirty="0">
                <a:solidFill>
                  <a:srgbClr val="FFFFFF"/>
                </a:solidFill>
                <a:latin typeface="Arial"/>
                <a:cs typeface="Arial"/>
              </a:rPr>
              <a:t>$</a:t>
            </a:r>
            <a:endParaRPr sz="309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1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8092" y="2020421"/>
            <a:ext cx="6159500" cy="1299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7548357" y="2020421"/>
            <a:ext cx="2581087" cy="1299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341356" y="2677833"/>
            <a:ext cx="4852147" cy="907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6607062" y="2677833"/>
            <a:ext cx="3036794" cy="907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22912" y="2247838"/>
            <a:ext cx="6984066" cy="10387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4791"/>
              </a:lnSpc>
            </a:pPr>
            <a:r>
              <a:rPr sz="4103" dirty="0"/>
              <a:t>How </a:t>
            </a:r>
            <a:r>
              <a:rPr sz="4103" spc="-13" dirty="0"/>
              <a:t>to </a:t>
            </a:r>
            <a:r>
              <a:rPr sz="4103" spc="-26" dirty="0"/>
              <a:t>Record </a:t>
            </a:r>
            <a:r>
              <a:rPr sz="4103" dirty="0"/>
              <a:t>Quantum</a:t>
            </a:r>
            <a:r>
              <a:rPr sz="4103" spc="31" dirty="0"/>
              <a:t> </a:t>
            </a:r>
            <a:r>
              <a:rPr sz="4103" dirty="0"/>
              <a:t>Queries</a:t>
            </a:r>
            <a:endParaRPr sz="4103"/>
          </a:p>
          <a:p>
            <a:pPr marL="11206">
              <a:lnSpc>
                <a:spcPts val="3256"/>
              </a:lnSpc>
            </a:pPr>
            <a:r>
              <a:rPr sz="2824" spc="-4" dirty="0"/>
              <a:t>and </a:t>
            </a:r>
            <a:r>
              <a:rPr sz="2824" spc="-13" dirty="0"/>
              <a:t>Applications </a:t>
            </a:r>
            <a:r>
              <a:rPr sz="2824" spc="-18" dirty="0"/>
              <a:t>to </a:t>
            </a:r>
            <a:r>
              <a:rPr sz="2824" spc="-13" dirty="0"/>
              <a:t>Quantum</a:t>
            </a:r>
            <a:r>
              <a:rPr sz="2824" spc="-31" dirty="0"/>
              <a:t> </a:t>
            </a:r>
            <a:r>
              <a:rPr sz="2824" spc="-18" dirty="0"/>
              <a:t>Indifferentiability</a:t>
            </a:r>
            <a:endParaRPr sz="2824"/>
          </a:p>
        </p:txBody>
      </p:sp>
      <p:sp>
        <p:nvSpPr>
          <p:cNvPr id="7" name="object 7"/>
          <p:cNvSpPr/>
          <p:nvPr/>
        </p:nvSpPr>
        <p:spPr>
          <a:xfrm>
            <a:off x="2449680" y="3656479"/>
            <a:ext cx="874059" cy="564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2953945" y="3656479"/>
            <a:ext cx="1083235" cy="564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2449680" y="3981450"/>
            <a:ext cx="3555999" cy="564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2622912" y="3765303"/>
            <a:ext cx="3206562" cy="580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677" dirty="0">
                <a:latin typeface="Calibri"/>
                <a:cs typeface="Calibri"/>
              </a:rPr>
              <a:t>Mark</a:t>
            </a:r>
            <a:r>
              <a:rPr sz="1677" spc="-66" dirty="0">
                <a:latin typeface="Calibri"/>
                <a:cs typeface="Calibri"/>
              </a:rPr>
              <a:t> </a:t>
            </a:r>
            <a:r>
              <a:rPr sz="1677" dirty="0">
                <a:latin typeface="Calibri"/>
                <a:cs typeface="Calibri"/>
              </a:rPr>
              <a:t>Zhandry</a:t>
            </a:r>
            <a:endParaRPr sz="1677">
              <a:latin typeface="Calibri"/>
              <a:cs typeface="Calibri"/>
            </a:endParaRPr>
          </a:p>
          <a:p>
            <a:pPr marL="11206">
              <a:spcBef>
                <a:spcPts val="547"/>
              </a:spcBef>
            </a:pPr>
            <a:r>
              <a:rPr sz="1677" spc="-4" dirty="0">
                <a:latin typeface="Calibri"/>
                <a:cs typeface="Calibri"/>
              </a:rPr>
              <a:t>Princeton University </a:t>
            </a:r>
            <a:r>
              <a:rPr sz="1677" dirty="0">
                <a:latin typeface="Calibri"/>
                <a:cs typeface="Calibri"/>
              </a:rPr>
              <a:t>&amp; </a:t>
            </a:r>
            <a:r>
              <a:rPr sz="1677" spc="9" dirty="0">
                <a:latin typeface="Calibri"/>
                <a:cs typeface="Calibri"/>
              </a:rPr>
              <a:t>NTT</a:t>
            </a:r>
            <a:r>
              <a:rPr sz="1677" dirty="0">
                <a:latin typeface="Calibri"/>
                <a:cs typeface="Calibri"/>
              </a:rPr>
              <a:t> </a:t>
            </a:r>
            <a:r>
              <a:rPr sz="1677" spc="-9" dirty="0">
                <a:latin typeface="Calibri"/>
                <a:cs typeface="Calibri"/>
              </a:rPr>
              <a:t>Research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97813" y="3499026"/>
            <a:ext cx="1681190" cy="2777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7290902" y="4291601"/>
            <a:ext cx="1192586" cy="11925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7887195" y="3696323"/>
            <a:ext cx="1223042" cy="12597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8018222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839" y="2482096"/>
            <a:ext cx="3754036" cy="2793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2210622" y="2928096"/>
            <a:ext cx="2947147" cy="149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678431" y="3190571"/>
            <a:ext cx="2008654" cy="719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4677" spc="-4" dirty="0">
                <a:latin typeface="Calibri"/>
                <a:cs typeface="Calibri"/>
              </a:rPr>
              <a:t>This</a:t>
            </a:r>
            <a:r>
              <a:rPr sz="4677" spc="-79" dirty="0">
                <a:latin typeface="Calibri"/>
                <a:cs typeface="Calibri"/>
              </a:rPr>
              <a:t> </a:t>
            </a:r>
            <a:r>
              <a:rPr sz="4677" spc="-18" dirty="0">
                <a:latin typeface="Calibri"/>
                <a:cs typeface="Calibri"/>
              </a:rPr>
              <a:t>talk</a:t>
            </a:r>
            <a:endParaRPr sz="4677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0071" y="3712126"/>
            <a:ext cx="263264" cy="1162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110985" y="3712126"/>
            <a:ext cx="1449085" cy="328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110987" y="3712126"/>
            <a:ext cx="1712350" cy="14904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7374253" y="4874291"/>
            <a:ext cx="1449083" cy="3282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110986" y="4040390"/>
            <a:ext cx="263266" cy="1162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350386" y="3880597"/>
            <a:ext cx="1725706" cy="13073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7784332" y="4257568"/>
            <a:ext cx="839881" cy="521074"/>
          </a:xfrm>
          <a:custGeom>
            <a:avLst/>
            <a:gdLst/>
            <a:ahLst/>
            <a:cxnLst/>
            <a:rect l="l" t="t" r="r" b="b"/>
            <a:pathLst>
              <a:path w="951865" h="590550">
                <a:moveTo>
                  <a:pt x="220160" y="476250"/>
                </a:moveTo>
                <a:lnTo>
                  <a:pt x="160295" y="476250"/>
                </a:lnTo>
                <a:lnTo>
                  <a:pt x="161617" y="478789"/>
                </a:lnTo>
                <a:lnTo>
                  <a:pt x="163077" y="483869"/>
                </a:lnTo>
                <a:lnTo>
                  <a:pt x="166269" y="496569"/>
                </a:lnTo>
                <a:lnTo>
                  <a:pt x="167945" y="502919"/>
                </a:lnTo>
                <a:lnTo>
                  <a:pt x="177080" y="543560"/>
                </a:lnTo>
                <a:lnTo>
                  <a:pt x="188752" y="581660"/>
                </a:lnTo>
                <a:lnTo>
                  <a:pt x="205939" y="590550"/>
                </a:lnTo>
                <a:lnTo>
                  <a:pt x="217289" y="590550"/>
                </a:lnTo>
                <a:lnTo>
                  <a:pt x="238489" y="562610"/>
                </a:lnTo>
                <a:lnTo>
                  <a:pt x="238254" y="556260"/>
                </a:lnTo>
                <a:lnTo>
                  <a:pt x="229736" y="518160"/>
                </a:lnTo>
                <a:lnTo>
                  <a:pt x="220160" y="476250"/>
                </a:lnTo>
                <a:close/>
              </a:path>
              <a:path w="951865" h="590550">
                <a:moveTo>
                  <a:pt x="116617" y="259080"/>
                </a:moveTo>
                <a:lnTo>
                  <a:pt x="100924" y="260350"/>
                </a:lnTo>
                <a:lnTo>
                  <a:pt x="93969" y="261619"/>
                </a:lnTo>
                <a:lnTo>
                  <a:pt x="87905" y="264160"/>
                </a:lnTo>
                <a:lnTo>
                  <a:pt x="78250" y="267969"/>
                </a:lnTo>
                <a:lnTo>
                  <a:pt x="43573" y="287019"/>
                </a:lnTo>
                <a:lnTo>
                  <a:pt x="17377" y="314960"/>
                </a:lnTo>
                <a:lnTo>
                  <a:pt x="2212" y="350519"/>
                </a:lnTo>
                <a:lnTo>
                  <a:pt x="0" y="373380"/>
                </a:lnTo>
                <a:lnTo>
                  <a:pt x="309" y="382269"/>
                </a:lnTo>
                <a:lnTo>
                  <a:pt x="9310" y="425450"/>
                </a:lnTo>
                <a:lnTo>
                  <a:pt x="29354" y="461010"/>
                </a:lnTo>
                <a:lnTo>
                  <a:pt x="60426" y="485139"/>
                </a:lnTo>
                <a:lnTo>
                  <a:pt x="91231" y="492760"/>
                </a:lnTo>
                <a:lnTo>
                  <a:pt x="102971" y="492760"/>
                </a:lnTo>
                <a:lnTo>
                  <a:pt x="132550" y="487680"/>
                </a:lnTo>
                <a:lnTo>
                  <a:pt x="146567" y="482600"/>
                </a:lnTo>
                <a:lnTo>
                  <a:pt x="153467" y="478789"/>
                </a:lnTo>
                <a:lnTo>
                  <a:pt x="160295" y="476250"/>
                </a:lnTo>
                <a:lnTo>
                  <a:pt x="220160" y="476250"/>
                </a:lnTo>
                <a:lnTo>
                  <a:pt x="214093" y="449580"/>
                </a:lnTo>
                <a:lnTo>
                  <a:pt x="211045" y="435610"/>
                </a:lnTo>
                <a:lnTo>
                  <a:pt x="90012" y="435610"/>
                </a:lnTo>
                <a:lnTo>
                  <a:pt x="75747" y="430530"/>
                </a:lnTo>
                <a:lnTo>
                  <a:pt x="60001" y="394969"/>
                </a:lnTo>
                <a:lnTo>
                  <a:pt x="57245" y="375919"/>
                </a:lnTo>
                <a:lnTo>
                  <a:pt x="57328" y="369569"/>
                </a:lnTo>
                <a:lnTo>
                  <a:pt x="77346" y="331469"/>
                </a:lnTo>
                <a:lnTo>
                  <a:pt x="102267" y="321310"/>
                </a:lnTo>
                <a:lnTo>
                  <a:pt x="105990" y="320039"/>
                </a:lnTo>
                <a:lnTo>
                  <a:pt x="109704" y="320039"/>
                </a:lnTo>
                <a:lnTo>
                  <a:pt x="117121" y="318769"/>
                </a:lnTo>
                <a:lnTo>
                  <a:pt x="184669" y="318769"/>
                </a:lnTo>
                <a:lnTo>
                  <a:pt x="174162" y="273050"/>
                </a:lnTo>
                <a:lnTo>
                  <a:pt x="162677" y="261619"/>
                </a:lnTo>
                <a:lnTo>
                  <a:pt x="130901" y="261619"/>
                </a:lnTo>
                <a:lnTo>
                  <a:pt x="123994" y="260350"/>
                </a:lnTo>
                <a:lnTo>
                  <a:pt x="116617" y="259080"/>
                </a:lnTo>
                <a:close/>
              </a:path>
              <a:path w="951865" h="590550">
                <a:moveTo>
                  <a:pt x="241613" y="232410"/>
                </a:moveTo>
                <a:lnTo>
                  <a:pt x="236448" y="232410"/>
                </a:lnTo>
                <a:lnTo>
                  <a:pt x="226252" y="236219"/>
                </a:lnTo>
                <a:lnTo>
                  <a:pt x="214764" y="265430"/>
                </a:lnTo>
                <a:lnTo>
                  <a:pt x="215255" y="270510"/>
                </a:lnTo>
                <a:lnTo>
                  <a:pt x="215848" y="274319"/>
                </a:lnTo>
                <a:lnTo>
                  <a:pt x="217606" y="281939"/>
                </a:lnTo>
                <a:lnTo>
                  <a:pt x="218346" y="285750"/>
                </a:lnTo>
                <a:lnTo>
                  <a:pt x="218950" y="290830"/>
                </a:lnTo>
                <a:lnTo>
                  <a:pt x="222224" y="309880"/>
                </a:lnTo>
                <a:lnTo>
                  <a:pt x="223176" y="314960"/>
                </a:lnTo>
                <a:lnTo>
                  <a:pt x="224300" y="320039"/>
                </a:lnTo>
                <a:lnTo>
                  <a:pt x="226627" y="331469"/>
                </a:lnTo>
                <a:lnTo>
                  <a:pt x="229223" y="342900"/>
                </a:lnTo>
                <a:lnTo>
                  <a:pt x="232088" y="353060"/>
                </a:lnTo>
                <a:lnTo>
                  <a:pt x="235224" y="365760"/>
                </a:lnTo>
                <a:lnTo>
                  <a:pt x="256427" y="406400"/>
                </a:lnTo>
                <a:lnTo>
                  <a:pt x="291420" y="433069"/>
                </a:lnTo>
                <a:lnTo>
                  <a:pt x="320193" y="440689"/>
                </a:lnTo>
                <a:lnTo>
                  <a:pt x="329851" y="440689"/>
                </a:lnTo>
                <a:lnTo>
                  <a:pt x="367197" y="429260"/>
                </a:lnTo>
                <a:lnTo>
                  <a:pt x="399965" y="400050"/>
                </a:lnTo>
                <a:lnTo>
                  <a:pt x="458561" y="400050"/>
                </a:lnTo>
                <a:lnTo>
                  <a:pt x="459641" y="391160"/>
                </a:lnTo>
                <a:lnTo>
                  <a:pt x="459102" y="386080"/>
                </a:lnTo>
                <a:lnTo>
                  <a:pt x="458254" y="383539"/>
                </a:lnTo>
                <a:lnTo>
                  <a:pt x="329271" y="383539"/>
                </a:lnTo>
                <a:lnTo>
                  <a:pt x="321434" y="382269"/>
                </a:lnTo>
                <a:lnTo>
                  <a:pt x="293374" y="354330"/>
                </a:lnTo>
                <a:lnTo>
                  <a:pt x="291068" y="346710"/>
                </a:lnTo>
                <a:lnTo>
                  <a:pt x="287532" y="335280"/>
                </a:lnTo>
                <a:lnTo>
                  <a:pt x="284523" y="323850"/>
                </a:lnTo>
                <a:lnTo>
                  <a:pt x="282039" y="312419"/>
                </a:lnTo>
                <a:lnTo>
                  <a:pt x="280082" y="299719"/>
                </a:lnTo>
                <a:lnTo>
                  <a:pt x="278206" y="287019"/>
                </a:lnTo>
                <a:lnTo>
                  <a:pt x="275966" y="275589"/>
                </a:lnTo>
                <a:lnTo>
                  <a:pt x="256911" y="236219"/>
                </a:lnTo>
                <a:lnTo>
                  <a:pt x="252073" y="233680"/>
                </a:lnTo>
                <a:lnTo>
                  <a:pt x="241613" y="232410"/>
                </a:lnTo>
                <a:close/>
              </a:path>
              <a:path w="951865" h="590550">
                <a:moveTo>
                  <a:pt x="184669" y="318769"/>
                </a:moveTo>
                <a:lnTo>
                  <a:pt x="117121" y="318769"/>
                </a:lnTo>
                <a:lnTo>
                  <a:pt x="120977" y="320039"/>
                </a:lnTo>
                <a:lnTo>
                  <a:pt x="124981" y="320039"/>
                </a:lnTo>
                <a:lnTo>
                  <a:pt x="146696" y="415289"/>
                </a:lnTo>
                <a:lnTo>
                  <a:pt x="97491" y="435610"/>
                </a:lnTo>
                <a:lnTo>
                  <a:pt x="211045" y="435610"/>
                </a:lnTo>
                <a:lnTo>
                  <a:pt x="206335" y="414019"/>
                </a:lnTo>
                <a:lnTo>
                  <a:pt x="198548" y="379730"/>
                </a:lnTo>
                <a:lnTo>
                  <a:pt x="190660" y="345439"/>
                </a:lnTo>
                <a:lnTo>
                  <a:pt x="184669" y="318769"/>
                </a:lnTo>
                <a:close/>
              </a:path>
              <a:path w="951865" h="590550">
                <a:moveTo>
                  <a:pt x="458561" y="400050"/>
                </a:moveTo>
                <a:lnTo>
                  <a:pt x="399965" y="400050"/>
                </a:lnTo>
                <a:lnTo>
                  <a:pt x="405713" y="405130"/>
                </a:lnTo>
                <a:lnTo>
                  <a:pt x="411632" y="410210"/>
                </a:lnTo>
                <a:lnTo>
                  <a:pt x="423808" y="417830"/>
                </a:lnTo>
                <a:lnTo>
                  <a:pt x="430955" y="419100"/>
                </a:lnTo>
                <a:lnTo>
                  <a:pt x="439161" y="417830"/>
                </a:lnTo>
                <a:lnTo>
                  <a:pt x="458561" y="400050"/>
                </a:lnTo>
                <a:close/>
              </a:path>
              <a:path w="951865" h="590550">
                <a:moveTo>
                  <a:pt x="466459" y="81280"/>
                </a:moveTo>
                <a:lnTo>
                  <a:pt x="459931" y="81280"/>
                </a:lnTo>
                <a:lnTo>
                  <a:pt x="447463" y="86360"/>
                </a:lnTo>
                <a:lnTo>
                  <a:pt x="442409" y="91439"/>
                </a:lnTo>
                <a:lnTo>
                  <a:pt x="434661" y="102869"/>
                </a:lnTo>
                <a:lnTo>
                  <a:pt x="433531" y="109219"/>
                </a:lnTo>
                <a:lnTo>
                  <a:pt x="489330" y="355600"/>
                </a:lnTo>
                <a:lnTo>
                  <a:pt x="485942" y="361950"/>
                </a:lnTo>
                <a:lnTo>
                  <a:pt x="485261" y="368300"/>
                </a:lnTo>
                <a:lnTo>
                  <a:pt x="489312" y="381000"/>
                </a:lnTo>
                <a:lnTo>
                  <a:pt x="492594" y="386080"/>
                </a:lnTo>
                <a:lnTo>
                  <a:pt x="497131" y="389889"/>
                </a:lnTo>
                <a:lnTo>
                  <a:pt x="498272" y="391160"/>
                </a:lnTo>
                <a:lnTo>
                  <a:pt x="500200" y="391160"/>
                </a:lnTo>
                <a:lnTo>
                  <a:pt x="505626" y="393700"/>
                </a:lnTo>
                <a:lnTo>
                  <a:pt x="508752" y="394969"/>
                </a:lnTo>
                <a:lnTo>
                  <a:pt x="515829" y="396239"/>
                </a:lnTo>
                <a:lnTo>
                  <a:pt x="519537" y="396239"/>
                </a:lnTo>
                <a:lnTo>
                  <a:pt x="527293" y="393700"/>
                </a:lnTo>
                <a:lnTo>
                  <a:pt x="531001" y="392430"/>
                </a:lnTo>
                <a:lnTo>
                  <a:pt x="534543" y="388619"/>
                </a:lnTo>
                <a:lnTo>
                  <a:pt x="580418" y="388619"/>
                </a:lnTo>
                <a:lnTo>
                  <a:pt x="622978" y="373380"/>
                </a:lnTo>
                <a:lnTo>
                  <a:pt x="636154" y="364489"/>
                </a:lnTo>
                <a:lnTo>
                  <a:pt x="642483" y="360680"/>
                </a:lnTo>
                <a:lnTo>
                  <a:pt x="651715" y="351789"/>
                </a:lnTo>
                <a:lnTo>
                  <a:pt x="659393" y="342900"/>
                </a:lnTo>
                <a:lnTo>
                  <a:pt x="665517" y="332739"/>
                </a:lnTo>
                <a:lnTo>
                  <a:pt x="546955" y="332739"/>
                </a:lnTo>
                <a:lnTo>
                  <a:pt x="546229" y="331469"/>
                </a:lnTo>
                <a:lnTo>
                  <a:pt x="544122" y="331469"/>
                </a:lnTo>
                <a:lnTo>
                  <a:pt x="543361" y="330200"/>
                </a:lnTo>
                <a:lnTo>
                  <a:pt x="530711" y="274319"/>
                </a:lnTo>
                <a:lnTo>
                  <a:pt x="532405" y="271780"/>
                </a:lnTo>
                <a:lnTo>
                  <a:pt x="534114" y="267969"/>
                </a:lnTo>
                <a:lnTo>
                  <a:pt x="555438" y="233680"/>
                </a:lnTo>
                <a:lnTo>
                  <a:pt x="560153" y="229869"/>
                </a:lnTo>
                <a:lnTo>
                  <a:pt x="570366" y="220980"/>
                </a:lnTo>
                <a:lnTo>
                  <a:pt x="580681" y="218439"/>
                </a:lnTo>
                <a:lnTo>
                  <a:pt x="663203" y="218439"/>
                </a:lnTo>
                <a:lnTo>
                  <a:pt x="659764" y="210819"/>
                </a:lnTo>
                <a:lnTo>
                  <a:pt x="653881" y="200660"/>
                </a:lnTo>
                <a:lnTo>
                  <a:pt x="648218" y="193039"/>
                </a:lnTo>
                <a:lnTo>
                  <a:pt x="514485" y="193039"/>
                </a:lnTo>
                <a:lnTo>
                  <a:pt x="512680" y="182880"/>
                </a:lnTo>
                <a:lnTo>
                  <a:pt x="510972" y="173989"/>
                </a:lnTo>
                <a:lnTo>
                  <a:pt x="509362" y="165100"/>
                </a:lnTo>
                <a:lnTo>
                  <a:pt x="507848" y="157480"/>
                </a:lnTo>
                <a:lnTo>
                  <a:pt x="505895" y="148589"/>
                </a:lnTo>
                <a:lnTo>
                  <a:pt x="504033" y="139700"/>
                </a:lnTo>
                <a:lnTo>
                  <a:pt x="500490" y="125730"/>
                </a:lnTo>
                <a:lnTo>
                  <a:pt x="498601" y="119380"/>
                </a:lnTo>
                <a:lnTo>
                  <a:pt x="494591" y="109219"/>
                </a:lnTo>
                <a:lnTo>
                  <a:pt x="492335" y="104139"/>
                </a:lnTo>
                <a:lnTo>
                  <a:pt x="489829" y="99060"/>
                </a:lnTo>
                <a:lnTo>
                  <a:pt x="485619" y="90169"/>
                </a:lnTo>
                <a:lnTo>
                  <a:pt x="480104" y="85089"/>
                </a:lnTo>
                <a:lnTo>
                  <a:pt x="466459" y="81280"/>
                </a:lnTo>
                <a:close/>
              </a:path>
              <a:path w="951865" h="590550">
                <a:moveTo>
                  <a:pt x="580418" y="388619"/>
                </a:moveTo>
                <a:lnTo>
                  <a:pt x="534543" y="388619"/>
                </a:lnTo>
                <a:lnTo>
                  <a:pt x="547781" y="391160"/>
                </a:lnTo>
                <a:lnTo>
                  <a:pt x="567228" y="391160"/>
                </a:lnTo>
                <a:lnTo>
                  <a:pt x="580418" y="388619"/>
                </a:lnTo>
                <a:close/>
              </a:path>
              <a:path w="951865" h="590550">
                <a:moveTo>
                  <a:pt x="372922" y="201930"/>
                </a:moveTo>
                <a:lnTo>
                  <a:pt x="369517" y="203200"/>
                </a:lnTo>
                <a:lnTo>
                  <a:pt x="366246" y="204469"/>
                </a:lnTo>
                <a:lnTo>
                  <a:pt x="359080" y="207010"/>
                </a:lnTo>
                <a:lnTo>
                  <a:pt x="345318" y="245110"/>
                </a:lnTo>
                <a:lnTo>
                  <a:pt x="345498" y="250189"/>
                </a:lnTo>
                <a:lnTo>
                  <a:pt x="347730" y="264160"/>
                </a:lnTo>
                <a:lnTo>
                  <a:pt x="348956" y="270510"/>
                </a:lnTo>
                <a:lnTo>
                  <a:pt x="350291" y="275589"/>
                </a:lnTo>
                <a:lnTo>
                  <a:pt x="351961" y="284480"/>
                </a:lnTo>
                <a:lnTo>
                  <a:pt x="353748" y="292100"/>
                </a:lnTo>
                <a:lnTo>
                  <a:pt x="355650" y="300989"/>
                </a:lnTo>
                <a:lnTo>
                  <a:pt x="357669" y="308610"/>
                </a:lnTo>
                <a:lnTo>
                  <a:pt x="359834" y="316230"/>
                </a:lnTo>
                <a:lnTo>
                  <a:pt x="362173" y="325119"/>
                </a:lnTo>
                <a:lnTo>
                  <a:pt x="364687" y="332739"/>
                </a:lnTo>
                <a:lnTo>
                  <a:pt x="367375" y="340360"/>
                </a:lnTo>
                <a:lnTo>
                  <a:pt x="365386" y="342900"/>
                </a:lnTo>
                <a:lnTo>
                  <a:pt x="363716" y="346710"/>
                </a:lnTo>
                <a:lnTo>
                  <a:pt x="361018" y="353060"/>
                </a:lnTo>
                <a:lnTo>
                  <a:pt x="359539" y="356869"/>
                </a:lnTo>
                <a:lnTo>
                  <a:pt x="357930" y="359410"/>
                </a:lnTo>
                <a:lnTo>
                  <a:pt x="354400" y="365760"/>
                </a:lnTo>
                <a:lnTo>
                  <a:pt x="349395" y="370839"/>
                </a:lnTo>
                <a:lnTo>
                  <a:pt x="336431" y="381000"/>
                </a:lnTo>
                <a:lnTo>
                  <a:pt x="329271" y="383539"/>
                </a:lnTo>
                <a:lnTo>
                  <a:pt x="458254" y="383539"/>
                </a:lnTo>
                <a:lnTo>
                  <a:pt x="455712" y="375919"/>
                </a:lnTo>
                <a:lnTo>
                  <a:pt x="453012" y="370839"/>
                </a:lnTo>
                <a:lnTo>
                  <a:pt x="449306" y="368300"/>
                </a:lnTo>
                <a:lnTo>
                  <a:pt x="444300" y="363219"/>
                </a:lnTo>
                <a:lnTo>
                  <a:pt x="439722" y="356869"/>
                </a:lnTo>
                <a:lnTo>
                  <a:pt x="435573" y="351789"/>
                </a:lnTo>
                <a:lnTo>
                  <a:pt x="431853" y="345439"/>
                </a:lnTo>
                <a:lnTo>
                  <a:pt x="428493" y="339089"/>
                </a:lnTo>
                <a:lnTo>
                  <a:pt x="425428" y="332739"/>
                </a:lnTo>
                <a:lnTo>
                  <a:pt x="422655" y="326389"/>
                </a:lnTo>
                <a:lnTo>
                  <a:pt x="420176" y="318769"/>
                </a:lnTo>
                <a:lnTo>
                  <a:pt x="417961" y="312419"/>
                </a:lnTo>
                <a:lnTo>
                  <a:pt x="415978" y="304800"/>
                </a:lnTo>
                <a:lnTo>
                  <a:pt x="414228" y="297180"/>
                </a:lnTo>
                <a:lnTo>
                  <a:pt x="412710" y="290830"/>
                </a:lnTo>
                <a:lnTo>
                  <a:pt x="411358" y="283210"/>
                </a:lnTo>
                <a:lnTo>
                  <a:pt x="410103" y="275589"/>
                </a:lnTo>
                <a:lnTo>
                  <a:pt x="408946" y="269239"/>
                </a:lnTo>
                <a:lnTo>
                  <a:pt x="407143" y="257810"/>
                </a:lnTo>
                <a:lnTo>
                  <a:pt x="406544" y="252730"/>
                </a:lnTo>
                <a:lnTo>
                  <a:pt x="405636" y="241300"/>
                </a:lnTo>
                <a:lnTo>
                  <a:pt x="404812" y="236219"/>
                </a:lnTo>
                <a:lnTo>
                  <a:pt x="383255" y="204469"/>
                </a:lnTo>
                <a:lnTo>
                  <a:pt x="380000" y="203200"/>
                </a:lnTo>
                <a:lnTo>
                  <a:pt x="372922" y="201930"/>
                </a:lnTo>
                <a:close/>
              </a:path>
              <a:path w="951865" h="590550">
                <a:moveTo>
                  <a:pt x="730028" y="113030"/>
                </a:moveTo>
                <a:lnTo>
                  <a:pt x="719228" y="113030"/>
                </a:lnTo>
                <a:lnTo>
                  <a:pt x="714299" y="114300"/>
                </a:lnTo>
                <a:lnTo>
                  <a:pt x="705385" y="120650"/>
                </a:lnTo>
                <a:lnTo>
                  <a:pt x="701674" y="123189"/>
                </a:lnTo>
                <a:lnTo>
                  <a:pt x="695746" y="133350"/>
                </a:lnTo>
                <a:lnTo>
                  <a:pt x="694122" y="138430"/>
                </a:lnTo>
                <a:lnTo>
                  <a:pt x="693834" y="144780"/>
                </a:lnTo>
                <a:lnTo>
                  <a:pt x="693661" y="152400"/>
                </a:lnTo>
                <a:lnTo>
                  <a:pt x="694899" y="160019"/>
                </a:lnTo>
                <a:lnTo>
                  <a:pt x="700204" y="175260"/>
                </a:lnTo>
                <a:lnTo>
                  <a:pt x="702373" y="182880"/>
                </a:lnTo>
                <a:lnTo>
                  <a:pt x="704061" y="190500"/>
                </a:lnTo>
                <a:lnTo>
                  <a:pt x="707353" y="203200"/>
                </a:lnTo>
                <a:lnTo>
                  <a:pt x="710544" y="217169"/>
                </a:lnTo>
                <a:lnTo>
                  <a:pt x="713635" y="231139"/>
                </a:lnTo>
                <a:lnTo>
                  <a:pt x="719617" y="257810"/>
                </a:lnTo>
                <a:lnTo>
                  <a:pt x="722708" y="271780"/>
                </a:lnTo>
                <a:lnTo>
                  <a:pt x="725900" y="285750"/>
                </a:lnTo>
                <a:lnTo>
                  <a:pt x="729193" y="298450"/>
                </a:lnTo>
                <a:lnTo>
                  <a:pt x="730748" y="306069"/>
                </a:lnTo>
                <a:lnTo>
                  <a:pt x="732336" y="314960"/>
                </a:lnTo>
                <a:lnTo>
                  <a:pt x="733362" y="318769"/>
                </a:lnTo>
                <a:lnTo>
                  <a:pt x="735879" y="326389"/>
                </a:lnTo>
                <a:lnTo>
                  <a:pt x="737491" y="331469"/>
                </a:lnTo>
                <a:lnTo>
                  <a:pt x="758523" y="350519"/>
                </a:lnTo>
                <a:lnTo>
                  <a:pt x="770254" y="350519"/>
                </a:lnTo>
                <a:lnTo>
                  <a:pt x="793644" y="320039"/>
                </a:lnTo>
                <a:lnTo>
                  <a:pt x="792859" y="313689"/>
                </a:lnTo>
                <a:lnTo>
                  <a:pt x="782000" y="266700"/>
                </a:lnTo>
                <a:lnTo>
                  <a:pt x="779442" y="255269"/>
                </a:lnTo>
                <a:lnTo>
                  <a:pt x="776825" y="243839"/>
                </a:lnTo>
                <a:lnTo>
                  <a:pt x="774149" y="232410"/>
                </a:lnTo>
                <a:lnTo>
                  <a:pt x="771416" y="222250"/>
                </a:lnTo>
                <a:lnTo>
                  <a:pt x="769466" y="214630"/>
                </a:lnTo>
                <a:lnTo>
                  <a:pt x="767562" y="207010"/>
                </a:lnTo>
                <a:lnTo>
                  <a:pt x="765703" y="198119"/>
                </a:lnTo>
                <a:lnTo>
                  <a:pt x="763888" y="190500"/>
                </a:lnTo>
                <a:lnTo>
                  <a:pt x="750342" y="130810"/>
                </a:lnTo>
                <a:lnTo>
                  <a:pt x="746472" y="125730"/>
                </a:lnTo>
                <a:lnTo>
                  <a:pt x="740103" y="120650"/>
                </a:lnTo>
                <a:lnTo>
                  <a:pt x="735186" y="115569"/>
                </a:lnTo>
                <a:lnTo>
                  <a:pt x="730028" y="113030"/>
                </a:lnTo>
                <a:close/>
              </a:path>
              <a:path w="951865" h="590550">
                <a:moveTo>
                  <a:pt x="663203" y="218439"/>
                </a:moveTo>
                <a:lnTo>
                  <a:pt x="580681" y="218439"/>
                </a:lnTo>
                <a:lnTo>
                  <a:pt x="583825" y="219710"/>
                </a:lnTo>
                <a:lnTo>
                  <a:pt x="587303" y="220980"/>
                </a:lnTo>
                <a:lnTo>
                  <a:pt x="594931" y="220980"/>
                </a:lnTo>
                <a:lnTo>
                  <a:pt x="598035" y="223519"/>
                </a:lnTo>
                <a:lnTo>
                  <a:pt x="614776" y="260350"/>
                </a:lnTo>
                <a:lnTo>
                  <a:pt x="616947" y="287019"/>
                </a:lnTo>
                <a:lnTo>
                  <a:pt x="615986" y="297180"/>
                </a:lnTo>
                <a:lnTo>
                  <a:pt x="603009" y="314960"/>
                </a:lnTo>
                <a:lnTo>
                  <a:pt x="587305" y="326389"/>
                </a:lnTo>
                <a:lnTo>
                  <a:pt x="568874" y="332739"/>
                </a:lnTo>
                <a:lnTo>
                  <a:pt x="665517" y="332739"/>
                </a:lnTo>
                <a:lnTo>
                  <a:pt x="670088" y="321310"/>
                </a:lnTo>
                <a:lnTo>
                  <a:pt x="673309" y="308610"/>
                </a:lnTo>
                <a:lnTo>
                  <a:pt x="675384" y="297180"/>
                </a:lnTo>
                <a:lnTo>
                  <a:pt x="676221" y="285750"/>
                </a:lnTo>
                <a:lnTo>
                  <a:pt x="676098" y="271780"/>
                </a:lnTo>
                <a:lnTo>
                  <a:pt x="674807" y="259080"/>
                </a:lnTo>
                <a:lnTo>
                  <a:pt x="672514" y="247650"/>
                </a:lnTo>
                <a:lnTo>
                  <a:pt x="669220" y="234950"/>
                </a:lnTo>
                <a:lnTo>
                  <a:pt x="664923" y="222250"/>
                </a:lnTo>
                <a:lnTo>
                  <a:pt x="663203" y="218439"/>
                </a:lnTo>
                <a:close/>
              </a:path>
              <a:path w="951865" h="590550">
                <a:moveTo>
                  <a:pt x="898122" y="154939"/>
                </a:moveTo>
                <a:lnTo>
                  <a:pt x="838466" y="154939"/>
                </a:lnTo>
                <a:lnTo>
                  <a:pt x="845303" y="185419"/>
                </a:lnTo>
                <a:lnTo>
                  <a:pt x="847050" y="193039"/>
                </a:lnTo>
                <a:lnTo>
                  <a:pt x="848871" y="200660"/>
                </a:lnTo>
                <a:lnTo>
                  <a:pt x="852672" y="215900"/>
                </a:lnTo>
                <a:lnTo>
                  <a:pt x="854514" y="224789"/>
                </a:lnTo>
                <a:lnTo>
                  <a:pt x="856293" y="232410"/>
                </a:lnTo>
                <a:lnTo>
                  <a:pt x="863493" y="264160"/>
                </a:lnTo>
                <a:lnTo>
                  <a:pt x="864939" y="271780"/>
                </a:lnTo>
                <a:lnTo>
                  <a:pt x="866591" y="278130"/>
                </a:lnTo>
                <a:lnTo>
                  <a:pt x="868447" y="285750"/>
                </a:lnTo>
                <a:lnTo>
                  <a:pt x="870093" y="290830"/>
                </a:lnTo>
                <a:lnTo>
                  <a:pt x="872056" y="297180"/>
                </a:lnTo>
                <a:lnTo>
                  <a:pt x="892172" y="316230"/>
                </a:lnTo>
                <a:lnTo>
                  <a:pt x="907610" y="316230"/>
                </a:lnTo>
                <a:lnTo>
                  <a:pt x="928433" y="281939"/>
                </a:lnTo>
                <a:lnTo>
                  <a:pt x="927290" y="274319"/>
                </a:lnTo>
                <a:lnTo>
                  <a:pt x="922225" y="260350"/>
                </a:lnTo>
                <a:lnTo>
                  <a:pt x="920115" y="252730"/>
                </a:lnTo>
                <a:lnTo>
                  <a:pt x="918429" y="245110"/>
                </a:lnTo>
                <a:lnTo>
                  <a:pt x="915341" y="232410"/>
                </a:lnTo>
                <a:lnTo>
                  <a:pt x="912340" y="219710"/>
                </a:lnTo>
                <a:lnTo>
                  <a:pt x="909426" y="207010"/>
                </a:lnTo>
                <a:lnTo>
                  <a:pt x="906600" y="193039"/>
                </a:lnTo>
                <a:lnTo>
                  <a:pt x="903803" y="180339"/>
                </a:lnTo>
                <a:lnTo>
                  <a:pt x="900977" y="167639"/>
                </a:lnTo>
                <a:lnTo>
                  <a:pt x="898122" y="154939"/>
                </a:lnTo>
                <a:close/>
              </a:path>
              <a:path w="951865" h="590550">
                <a:moveTo>
                  <a:pt x="142540" y="256539"/>
                </a:moveTo>
                <a:lnTo>
                  <a:pt x="136543" y="257810"/>
                </a:lnTo>
                <a:lnTo>
                  <a:pt x="130901" y="261619"/>
                </a:lnTo>
                <a:lnTo>
                  <a:pt x="162677" y="261619"/>
                </a:lnTo>
                <a:lnTo>
                  <a:pt x="161257" y="260350"/>
                </a:lnTo>
                <a:lnTo>
                  <a:pt x="155243" y="257810"/>
                </a:lnTo>
                <a:lnTo>
                  <a:pt x="142540" y="256539"/>
                </a:lnTo>
                <a:close/>
              </a:path>
              <a:path w="951865" h="590550">
                <a:moveTo>
                  <a:pt x="593246" y="161289"/>
                </a:moveTo>
                <a:lnTo>
                  <a:pt x="578431" y="161289"/>
                </a:lnTo>
                <a:lnTo>
                  <a:pt x="563705" y="163830"/>
                </a:lnTo>
                <a:lnTo>
                  <a:pt x="527414" y="181610"/>
                </a:lnTo>
                <a:lnTo>
                  <a:pt x="524724" y="184150"/>
                </a:lnTo>
                <a:lnTo>
                  <a:pt x="519461" y="187960"/>
                </a:lnTo>
                <a:lnTo>
                  <a:pt x="516926" y="190500"/>
                </a:lnTo>
                <a:lnTo>
                  <a:pt x="514485" y="193039"/>
                </a:lnTo>
                <a:lnTo>
                  <a:pt x="648218" y="193039"/>
                </a:lnTo>
                <a:lnTo>
                  <a:pt x="614905" y="166369"/>
                </a:lnTo>
                <a:lnTo>
                  <a:pt x="607773" y="163830"/>
                </a:lnTo>
                <a:lnTo>
                  <a:pt x="593246" y="161289"/>
                </a:lnTo>
                <a:close/>
              </a:path>
              <a:path w="951865" h="590550">
                <a:moveTo>
                  <a:pt x="840675" y="0"/>
                </a:moveTo>
                <a:lnTo>
                  <a:pt x="833870" y="0"/>
                </a:lnTo>
                <a:lnTo>
                  <a:pt x="827398" y="2539"/>
                </a:lnTo>
                <a:lnTo>
                  <a:pt x="811515" y="27939"/>
                </a:lnTo>
                <a:lnTo>
                  <a:pt x="812253" y="35560"/>
                </a:lnTo>
                <a:lnTo>
                  <a:pt x="819963" y="77469"/>
                </a:lnTo>
                <a:lnTo>
                  <a:pt x="823888" y="91439"/>
                </a:lnTo>
                <a:lnTo>
                  <a:pt x="825114" y="96519"/>
                </a:lnTo>
                <a:lnTo>
                  <a:pt x="825606" y="99060"/>
                </a:lnTo>
                <a:lnTo>
                  <a:pt x="801254" y="104139"/>
                </a:lnTo>
                <a:lnTo>
                  <a:pt x="796091" y="106680"/>
                </a:lnTo>
                <a:lnTo>
                  <a:pt x="791971" y="111760"/>
                </a:lnTo>
                <a:lnTo>
                  <a:pt x="787060" y="118110"/>
                </a:lnTo>
                <a:lnTo>
                  <a:pt x="784349" y="123189"/>
                </a:lnTo>
                <a:lnTo>
                  <a:pt x="783326" y="134619"/>
                </a:lnTo>
                <a:lnTo>
                  <a:pt x="784486" y="139700"/>
                </a:lnTo>
                <a:lnTo>
                  <a:pt x="790147" y="148589"/>
                </a:lnTo>
                <a:lnTo>
                  <a:pt x="794233" y="152400"/>
                </a:lnTo>
                <a:lnTo>
                  <a:pt x="804916" y="157480"/>
                </a:lnTo>
                <a:lnTo>
                  <a:pt x="810865" y="160019"/>
                </a:lnTo>
                <a:lnTo>
                  <a:pt x="817421" y="160019"/>
                </a:lnTo>
                <a:lnTo>
                  <a:pt x="838466" y="154939"/>
                </a:lnTo>
                <a:lnTo>
                  <a:pt x="898122" y="154939"/>
                </a:lnTo>
                <a:lnTo>
                  <a:pt x="895237" y="142239"/>
                </a:lnTo>
                <a:lnTo>
                  <a:pt x="902633" y="140969"/>
                </a:lnTo>
                <a:lnTo>
                  <a:pt x="909927" y="138430"/>
                </a:lnTo>
                <a:lnTo>
                  <a:pt x="947003" y="120650"/>
                </a:lnTo>
                <a:lnTo>
                  <a:pt x="951683" y="111760"/>
                </a:lnTo>
                <a:lnTo>
                  <a:pt x="950844" y="100330"/>
                </a:lnTo>
                <a:lnTo>
                  <a:pt x="949220" y="95250"/>
                </a:lnTo>
                <a:lnTo>
                  <a:pt x="943558" y="86360"/>
                </a:lnTo>
                <a:lnTo>
                  <a:pt x="942274" y="85089"/>
                </a:lnTo>
                <a:lnTo>
                  <a:pt x="882377" y="85089"/>
                </a:lnTo>
                <a:lnTo>
                  <a:pt x="880495" y="77469"/>
                </a:lnTo>
                <a:lnTo>
                  <a:pt x="878641" y="68580"/>
                </a:lnTo>
                <a:lnTo>
                  <a:pt x="876816" y="60960"/>
                </a:lnTo>
                <a:lnTo>
                  <a:pt x="875020" y="52069"/>
                </a:lnTo>
                <a:lnTo>
                  <a:pt x="873196" y="43180"/>
                </a:lnTo>
                <a:lnTo>
                  <a:pt x="871284" y="35560"/>
                </a:lnTo>
                <a:lnTo>
                  <a:pt x="869284" y="26669"/>
                </a:lnTo>
                <a:lnTo>
                  <a:pt x="867197" y="19050"/>
                </a:lnTo>
                <a:lnTo>
                  <a:pt x="866775" y="16510"/>
                </a:lnTo>
                <a:lnTo>
                  <a:pt x="865776" y="15239"/>
                </a:lnTo>
                <a:lnTo>
                  <a:pt x="862621" y="11430"/>
                </a:lnTo>
                <a:lnTo>
                  <a:pt x="861036" y="8889"/>
                </a:lnTo>
                <a:lnTo>
                  <a:pt x="859444" y="7619"/>
                </a:lnTo>
                <a:lnTo>
                  <a:pt x="853463" y="3810"/>
                </a:lnTo>
                <a:lnTo>
                  <a:pt x="847206" y="1269"/>
                </a:lnTo>
                <a:lnTo>
                  <a:pt x="840675" y="0"/>
                </a:lnTo>
                <a:close/>
              </a:path>
              <a:path w="951865" h="590550">
                <a:moveTo>
                  <a:pt x="704436" y="21589"/>
                </a:moveTo>
                <a:lnTo>
                  <a:pt x="671965" y="48260"/>
                </a:lnTo>
                <a:lnTo>
                  <a:pt x="671072" y="54610"/>
                </a:lnTo>
                <a:lnTo>
                  <a:pt x="671455" y="63500"/>
                </a:lnTo>
                <a:lnTo>
                  <a:pt x="672657" y="66039"/>
                </a:lnTo>
                <a:lnTo>
                  <a:pt x="676035" y="73660"/>
                </a:lnTo>
                <a:lnTo>
                  <a:pt x="680150" y="80010"/>
                </a:lnTo>
                <a:lnTo>
                  <a:pt x="685005" y="83819"/>
                </a:lnTo>
                <a:lnTo>
                  <a:pt x="690597" y="87630"/>
                </a:lnTo>
                <a:lnTo>
                  <a:pt x="698546" y="91439"/>
                </a:lnTo>
                <a:lnTo>
                  <a:pt x="706311" y="91439"/>
                </a:lnTo>
                <a:lnTo>
                  <a:pt x="736599" y="62230"/>
                </a:lnTo>
                <a:lnTo>
                  <a:pt x="736524" y="55880"/>
                </a:lnTo>
                <a:lnTo>
                  <a:pt x="711989" y="22860"/>
                </a:lnTo>
                <a:lnTo>
                  <a:pt x="704436" y="21589"/>
                </a:lnTo>
                <a:close/>
              </a:path>
              <a:path w="951865" h="590550">
                <a:moveTo>
                  <a:pt x="929953" y="76200"/>
                </a:moveTo>
                <a:lnTo>
                  <a:pt x="924723" y="76200"/>
                </a:lnTo>
                <a:lnTo>
                  <a:pt x="882377" y="85089"/>
                </a:lnTo>
                <a:lnTo>
                  <a:pt x="942274" y="85089"/>
                </a:lnTo>
                <a:lnTo>
                  <a:pt x="939705" y="82550"/>
                </a:lnTo>
                <a:lnTo>
                  <a:pt x="929953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9262361" y="5618325"/>
            <a:ext cx="94391" cy="979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135521" y="5500629"/>
            <a:ext cx="1221231" cy="117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041127" y="5500630"/>
            <a:ext cx="1315624" cy="10971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8041128" y="6480057"/>
            <a:ext cx="1221232" cy="1176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041128" y="5500629"/>
            <a:ext cx="94391" cy="9794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138533" y="5591362"/>
            <a:ext cx="1154206" cy="10458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8583320" y="5975410"/>
            <a:ext cx="279026" cy="350744"/>
          </a:xfrm>
          <a:custGeom>
            <a:avLst/>
            <a:gdLst/>
            <a:ahLst/>
            <a:cxnLst/>
            <a:rect l="l" t="t" r="r" b="b"/>
            <a:pathLst>
              <a:path w="316229" h="397509">
                <a:moveTo>
                  <a:pt x="311777" y="240872"/>
                </a:moveTo>
                <a:lnTo>
                  <a:pt x="81119" y="240872"/>
                </a:lnTo>
                <a:lnTo>
                  <a:pt x="212388" y="253524"/>
                </a:lnTo>
                <a:lnTo>
                  <a:pt x="202757" y="353464"/>
                </a:lnTo>
                <a:lnTo>
                  <a:pt x="218699" y="392592"/>
                </a:lnTo>
                <a:lnTo>
                  <a:pt x="240596" y="397451"/>
                </a:lnTo>
                <a:lnTo>
                  <a:pt x="254697" y="392745"/>
                </a:lnTo>
                <a:lnTo>
                  <a:pt x="275782" y="356868"/>
                </a:lnTo>
                <a:lnTo>
                  <a:pt x="285229" y="258838"/>
                </a:lnTo>
                <a:lnTo>
                  <a:pt x="294049" y="257792"/>
                </a:lnTo>
                <a:lnTo>
                  <a:pt x="301029" y="254200"/>
                </a:lnTo>
                <a:lnTo>
                  <a:pt x="311310" y="241923"/>
                </a:lnTo>
                <a:lnTo>
                  <a:pt x="311777" y="240872"/>
                </a:lnTo>
                <a:close/>
              </a:path>
              <a:path w="316229" h="397509">
                <a:moveTo>
                  <a:pt x="68698" y="0"/>
                </a:moveTo>
                <a:lnTo>
                  <a:pt x="35116" y="20326"/>
                </a:lnTo>
                <a:lnTo>
                  <a:pt x="229" y="330880"/>
                </a:lnTo>
                <a:lnTo>
                  <a:pt x="0" y="338233"/>
                </a:lnTo>
                <a:lnTo>
                  <a:pt x="779" y="345078"/>
                </a:lnTo>
                <a:lnTo>
                  <a:pt x="29127" y="377165"/>
                </a:lnTo>
                <a:lnTo>
                  <a:pt x="36441" y="377965"/>
                </a:lnTo>
                <a:lnTo>
                  <a:pt x="44207" y="376060"/>
                </a:lnTo>
                <a:lnTo>
                  <a:pt x="70707" y="344970"/>
                </a:lnTo>
                <a:lnTo>
                  <a:pt x="81119" y="240872"/>
                </a:lnTo>
                <a:lnTo>
                  <a:pt x="311777" y="240872"/>
                </a:lnTo>
                <a:lnTo>
                  <a:pt x="314336" y="235107"/>
                </a:lnTo>
                <a:lnTo>
                  <a:pt x="316160" y="220119"/>
                </a:lnTo>
                <a:lnTo>
                  <a:pt x="314697" y="212681"/>
                </a:lnTo>
                <a:lnTo>
                  <a:pt x="307022" y="197915"/>
                </a:lnTo>
                <a:lnTo>
                  <a:pt x="300723" y="192475"/>
                </a:lnTo>
                <a:lnTo>
                  <a:pt x="291963" y="188977"/>
                </a:lnTo>
                <a:lnTo>
                  <a:pt x="292855" y="179719"/>
                </a:lnTo>
                <a:lnTo>
                  <a:pt x="219502" y="179719"/>
                </a:lnTo>
                <a:lnTo>
                  <a:pt x="88231" y="167068"/>
                </a:lnTo>
                <a:lnTo>
                  <a:pt x="100792" y="36736"/>
                </a:lnTo>
                <a:lnTo>
                  <a:pt x="100786" y="32581"/>
                </a:lnTo>
                <a:lnTo>
                  <a:pt x="76322" y="545"/>
                </a:lnTo>
                <a:lnTo>
                  <a:pt x="68698" y="0"/>
                </a:lnTo>
                <a:close/>
              </a:path>
              <a:path w="316229" h="397509">
                <a:moveTo>
                  <a:pt x="273313" y="19625"/>
                </a:moveTo>
                <a:lnTo>
                  <a:pt x="234224" y="44668"/>
                </a:lnTo>
                <a:lnTo>
                  <a:pt x="219502" y="179719"/>
                </a:lnTo>
                <a:lnTo>
                  <a:pt x="292855" y="179719"/>
                </a:lnTo>
                <a:lnTo>
                  <a:pt x="304451" y="59397"/>
                </a:lnTo>
                <a:lnTo>
                  <a:pt x="304563" y="51641"/>
                </a:lnTo>
                <a:lnTo>
                  <a:pt x="303718" y="45608"/>
                </a:lnTo>
                <a:lnTo>
                  <a:pt x="273313" y="19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8545680" y="5647391"/>
            <a:ext cx="803088" cy="9114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8886526" y="6014326"/>
            <a:ext cx="145116" cy="132229"/>
          </a:xfrm>
          <a:custGeom>
            <a:avLst/>
            <a:gdLst/>
            <a:ahLst/>
            <a:cxnLst/>
            <a:rect l="l" t="t" r="r" b="b"/>
            <a:pathLst>
              <a:path w="164465" h="149859">
                <a:moveTo>
                  <a:pt x="72773" y="0"/>
                </a:moveTo>
                <a:lnTo>
                  <a:pt x="26882" y="18285"/>
                </a:lnTo>
                <a:lnTo>
                  <a:pt x="2788" y="52295"/>
                </a:lnTo>
                <a:lnTo>
                  <a:pt x="0" y="66829"/>
                </a:lnTo>
                <a:lnTo>
                  <a:pt x="45" y="81720"/>
                </a:lnTo>
                <a:lnTo>
                  <a:pt x="18454" y="121088"/>
                </a:lnTo>
                <a:lnTo>
                  <a:pt x="58754" y="146419"/>
                </a:lnTo>
                <a:lnTo>
                  <a:pt x="91486" y="149489"/>
                </a:lnTo>
                <a:lnTo>
                  <a:pt x="107411" y="146482"/>
                </a:lnTo>
                <a:lnTo>
                  <a:pt x="122708" y="140387"/>
                </a:lnTo>
                <a:lnTo>
                  <a:pt x="123016" y="140194"/>
                </a:lnTo>
                <a:lnTo>
                  <a:pt x="90162" y="140194"/>
                </a:lnTo>
                <a:lnTo>
                  <a:pt x="75834" y="140075"/>
                </a:lnTo>
                <a:lnTo>
                  <a:pt x="37044" y="124982"/>
                </a:lnTo>
                <a:lnTo>
                  <a:pt x="13022" y="92979"/>
                </a:lnTo>
                <a:lnTo>
                  <a:pt x="10276" y="67769"/>
                </a:lnTo>
                <a:lnTo>
                  <a:pt x="12786" y="55109"/>
                </a:lnTo>
                <a:lnTo>
                  <a:pt x="47468" y="16820"/>
                </a:lnTo>
                <a:lnTo>
                  <a:pt x="74097" y="9294"/>
                </a:lnTo>
                <a:lnTo>
                  <a:pt x="121119" y="9294"/>
                </a:lnTo>
                <a:lnTo>
                  <a:pt x="120311" y="8786"/>
                </a:lnTo>
                <a:lnTo>
                  <a:pt x="105504" y="3070"/>
                </a:lnTo>
                <a:lnTo>
                  <a:pt x="89325" y="81"/>
                </a:lnTo>
                <a:lnTo>
                  <a:pt x="72773" y="0"/>
                </a:lnTo>
                <a:close/>
              </a:path>
              <a:path w="164465" h="149859">
                <a:moveTo>
                  <a:pt x="121119" y="9294"/>
                </a:moveTo>
                <a:lnTo>
                  <a:pt x="74097" y="9294"/>
                </a:lnTo>
                <a:lnTo>
                  <a:pt x="88426" y="9414"/>
                </a:lnTo>
                <a:lnTo>
                  <a:pt x="102513" y="12033"/>
                </a:lnTo>
                <a:lnTo>
                  <a:pt x="137832" y="34364"/>
                </a:lnTo>
                <a:lnTo>
                  <a:pt x="153984" y="81720"/>
                </a:lnTo>
                <a:lnTo>
                  <a:pt x="151473" y="94379"/>
                </a:lnTo>
                <a:lnTo>
                  <a:pt x="116791" y="132668"/>
                </a:lnTo>
                <a:lnTo>
                  <a:pt x="90162" y="140194"/>
                </a:lnTo>
                <a:lnTo>
                  <a:pt x="123016" y="140194"/>
                </a:lnTo>
                <a:lnTo>
                  <a:pt x="156061" y="110128"/>
                </a:lnTo>
                <a:lnTo>
                  <a:pt x="164259" y="82660"/>
                </a:lnTo>
                <a:lnTo>
                  <a:pt x="164214" y="67769"/>
                </a:lnTo>
                <a:lnTo>
                  <a:pt x="161123" y="53762"/>
                </a:lnTo>
                <a:lnTo>
                  <a:pt x="154987" y="40639"/>
                </a:lnTo>
                <a:lnTo>
                  <a:pt x="145804" y="28400"/>
                </a:lnTo>
                <a:lnTo>
                  <a:pt x="133744" y="17230"/>
                </a:lnTo>
                <a:lnTo>
                  <a:pt x="121119" y="9294"/>
                </a:lnTo>
                <a:close/>
              </a:path>
              <a:path w="164465" h="149859">
                <a:moveTo>
                  <a:pt x="93531" y="81411"/>
                </a:moveTo>
                <a:lnTo>
                  <a:pt x="81487" y="81411"/>
                </a:lnTo>
                <a:lnTo>
                  <a:pt x="116278" y="119751"/>
                </a:lnTo>
                <a:lnTo>
                  <a:pt x="124124" y="115124"/>
                </a:lnTo>
                <a:lnTo>
                  <a:pt x="93531" y="81411"/>
                </a:lnTo>
                <a:close/>
              </a:path>
              <a:path w="164465" h="149859">
                <a:moveTo>
                  <a:pt x="47981" y="29738"/>
                </a:moveTo>
                <a:lnTo>
                  <a:pt x="40134" y="34364"/>
                </a:lnTo>
                <a:lnTo>
                  <a:pt x="76263" y="74179"/>
                </a:lnTo>
                <a:lnTo>
                  <a:pt x="33195" y="106361"/>
                </a:lnTo>
                <a:lnTo>
                  <a:pt x="40015" y="112401"/>
                </a:lnTo>
                <a:lnTo>
                  <a:pt x="81487" y="81411"/>
                </a:lnTo>
                <a:lnTo>
                  <a:pt x="93531" y="81411"/>
                </a:lnTo>
                <a:lnTo>
                  <a:pt x="87995" y="75310"/>
                </a:lnTo>
                <a:lnTo>
                  <a:pt x="97673" y="68078"/>
                </a:lnTo>
                <a:lnTo>
                  <a:pt x="82772" y="68078"/>
                </a:lnTo>
                <a:lnTo>
                  <a:pt x="47981" y="29738"/>
                </a:lnTo>
                <a:close/>
              </a:path>
              <a:path w="164465" h="149859">
                <a:moveTo>
                  <a:pt x="124245" y="37088"/>
                </a:moveTo>
                <a:lnTo>
                  <a:pt x="82772" y="68078"/>
                </a:lnTo>
                <a:lnTo>
                  <a:pt x="97673" y="68078"/>
                </a:lnTo>
                <a:lnTo>
                  <a:pt x="131064" y="43127"/>
                </a:lnTo>
                <a:lnTo>
                  <a:pt x="124245" y="37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8695093" y="5692214"/>
            <a:ext cx="810559" cy="9151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9033214" y="6046042"/>
            <a:ext cx="139513" cy="173691"/>
          </a:xfrm>
          <a:custGeom>
            <a:avLst/>
            <a:gdLst/>
            <a:ahLst/>
            <a:cxnLst/>
            <a:rect l="l" t="t" r="r" b="b"/>
            <a:pathLst>
              <a:path w="158115" h="196850">
                <a:moveTo>
                  <a:pt x="157366" y="48418"/>
                </a:moveTo>
                <a:lnTo>
                  <a:pt x="97706" y="48418"/>
                </a:lnTo>
                <a:lnTo>
                  <a:pt x="103902" y="48635"/>
                </a:lnTo>
                <a:lnTo>
                  <a:pt x="109540" y="50701"/>
                </a:lnTo>
                <a:lnTo>
                  <a:pt x="111512" y="53936"/>
                </a:lnTo>
                <a:lnTo>
                  <a:pt x="111344" y="64186"/>
                </a:lnTo>
                <a:lnTo>
                  <a:pt x="110902" y="74652"/>
                </a:lnTo>
                <a:lnTo>
                  <a:pt x="110239" y="84539"/>
                </a:lnTo>
                <a:lnTo>
                  <a:pt x="109301" y="94643"/>
                </a:lnTo>
                <a:lnTo>
                  <a:pt x="108132" y="105857"/>
                </a:lnTo>
                <a:lnTo>
                  <a:pt x="106185" y="125123"/>
                </a:lnTo>
                <a:lnTo>
                  <a:pt x="104575" y="141705"/>
                </a:lnTo>
                <a:lnTo>
                  <a:pt x="103639" y="148784"/>
                </a:lnTo>
                <a:lnTo>
                  <a:pt x="101155" y="164024"/>
                </a:lnTo>
                <a:lnTo>
                  <a:pt x="101326" y="171464"/>
                </a:lnTo>
                <a:lnTo>
                  <a:pt x="104293" y="185453"/>
                </a:lnTo>
                <a:lnTo>
                  <a:pt x="107137" y="190168"/>
                </a:lnTo>
                <a:lnTo>
                  <a:pt x="115752" y="195566"/>
                </a:lnTo>
                <a:lnTo>
                  <a:pt x="120406" y="196649"/>
                </a:lnTo>
                <a:lnTo>
                  <a:pt x="130442" y="195566"/>
                </a:lnTo>
                <a:lnTo>
                  <a:pt x="157542" y="73979"/>
                </a:lnTo>
                <a:lnTo>
                  <a:pt x="157857" y="60007"/>
                </a:lnTo>
                <a:lnTo>
                  <a:pt x="157781" y="51528"/>
                </a:lnTo>
                <a:lnTo>
                  <a:pt x="157366" y="48418"/>
                </a:lnTo>
                <a:close/>
              </a:path>
              <a:path w="158115" h="196850">
                <a:moveTo>
                  <a:pt x="35694" y="0"/>
                </a:moveTo>
                <a:lnTo>
                  <a:pt x="6169" y="88593"/>
                </a:lnTo>
                <a:lnTo>
                  <a:pt x="2954" y="125123"/>
                </a:lnTo>
                <a:lnTo>
                  <a:pt x="2211" y="133489"/>
                </a:lnTo>
                <a:lnTo>
                  <a:pt x="1416" y="141705"/>
                </a:lnTo>
                <a:lnTo>
                  <a:pt x="1075" y="144609"/>
                </a:lnTo>
                <a:lnTo>
                  <a:pt x="73" y="152379"/>
                </a:lnTo>
                <a:lnTo>
                  <a:pt x="0" y="156433"/>
                </a:lnTo>
                <a:lnTo>
                  <a:pt x="12437" y="181422"/>
                </a:lnTo>
                <a:lnTo>
                  <a:pt x="15106" y="182694"/>
                </a:lnTo>
                <a:lnTo>
                  <a:pt x="17622" y="183571"/>
                </a:lnTo>
                <a:lnTo>
                  <a:pt x="22351" y="184534"/>
                </a:lnTo>
                <a:lnTo>
                  <a:pt x="24964" y="184406"/>
                </a:lnTo>
                <a:lnTo>
                  <a:pt x="27826" y="183666"/>
                </a:lnTo>
                <a:lnTo>
                  <a:pt x="33026" y="182391"/>
                </a:lnTo>
                <a:lnTo>
                  <a:pt x="47221" y="145694"/>
                </a:lnTo>
                <a:lnTo>
                  <a:pt x="47519" y="141282"/>
                </a:lnTo>
                <a:lnTo>
                  <a:pt x="53431" y="79933"/>
                </a:lnTo>
                <a:lnTo>
                  <a:pt x="84195" y="51684"/>
                </a:lnTo>
                <a:lnTo>
                  <a:pt x="97706" y="48418"/>
                </a:lnTo>
                <a:lnTo>
                  <a:pt x="157366" y="48418"/>
                </a:lnTo>
                <a:lnTo>
                  <a:pt x="156716" y="43542"/>
                </a:lnTo>
                <a:lnTo>
                  <a:pt x="135400" y="13982"/>
                </a:lnTo>
                <a:lnTo>
                  <a:pt x="56361" y="13982"/>
                </a:lnTo>
                <a:lnTo>
                  <a:pt x="53577" y="8638"/>
                </a:lnTo>
                <a:lnTo>
                  <a:pt x="49813" y="4913"/>
                </a:lnTo>
                <a:lnTo>
                  <a:pt x="40322" y="699"/>
                </a:lnTo>
                <a:lnTo>
                  <a:pt x="35694" y="0"/>
                </a:lnTo>
                <a:close/>
              </a:path>
              <a:path w="158115" h="196850">
                <a:moveTo>
                  <a:pt x="99860" y="3638"/>
                </a:moveTo>
                <a:lnTo>
                  <a:pt x="56361" y="13982"/>
                </a:lnTo>
                <a:lnTo>
                  <a:pt x="135400" y="13982"/>
                </a:lnTo>
                <a:lnTo>
                  <a:pt x="99860" y="3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8097527" y="2885561"/>
            <a:ext cx="193217" cy="8881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7183377" y="2644642"/>
            <a:ext cx="1107367" cy="2409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6990161" y="2644642"/>
            <a:ext cx="1300583" cy="11290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6990161" y="3532751"/>
            <a:ext cx="1107366" cy="24091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6990161" y="2644642"/>
            <a:ext cx="193216" cy="8881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7088915" y="2644214"/>
            <a:ext cx="1180352" cy="13185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7580448" y="3126061"/>
            <a:ext cx="258856" cy="312084"/>
          </a:xfrm>
          <a:custGeom>
            <a:avLst/>
            <a:gdLst/>
            <a:ahLst/>
            <a:cxnLst/>
            <a:rect l="l" t="t" r="r" b="b"/>
            <a:pathLst>
              <a:path w="293370" h="353695">
                <a:moveTo>
                  <a:pt x="154579" y="0"/>
                </a:moveTo>
                <a:lnTo>
                  <a:pt x="91631" y="14973"/>
                </a:lnTo>
                <a:lnTo>
                  <a:pt x="44594" y="55164"/>
                </a:lnTo>
                <a:lnTo>
                  <a:pt x="15703" y="110310"/>
                </a:lnTo>
                <a:lnTo>
                  <a:pt x="0" y="198672"/>
                </a:lnTo>
                <a:lnTo>
                  <a:pt x="3797" y="245060"/>
                </a:lnTo>
                <a:lnTo>
                  <a:pt x="17584" y="283496"/>
                </a:lnTo>
                <a:lnTo>
                  <a:pt x="41361" y="313981"/>
                </a:lnTo>
                <a:lnTo>
                  <a:pt x="75126" y="336514"/>
                </a:lnTo>
                <a:lnTo>
                  <a:pt x="118880" y="351096"/>
                </a:lnTo>
                <a:lnTo>
                  <a:pt x="147047" y="353640"/>
                </a:lnTo>
                <a:lnTo>
                  <a:pt x="159672" y="351907"/>
                </a:lnTo>
                <a:lnTo>
                  <a:pt x="171325" y="348171"/>
                </a:lnTo>
                <a:lnTo>
                  <a:pt x="185023" y="340367"/>
                </a:lnTo>
                <a:lnTo>
                  <a:pt x="144866" y="340367"/>
                </a:lnTo>
                <a:lnTo>
                  <a:pt x="131805" y="339574"/>
                </a:lnTo>
                <a:lnTo>
                  <a:pt x="93588" y="324348"/>
                </a:lnTo>
                <a:lnTo>
                  <a:pt x="90498" y="320782"/>
                </a:lnTo>
                <a:lnTo>
                  <a:pt x="73668" y="320782"/>
                </a:lnTo>
                <a:lnTo>
                  <a:pt x="41499" y="295226"/>
                </a:lnTo>
                <a:lnTo>
                  <a:pt x="21613" y="259800"/>
                </a:lnTo>
                <a:lnTo>
                  <a:pt x="14011" y="214504"/>
                </a:lnTo>
                <a:lnTo>
                  <a:pt x="18692" y="159338"/>
                </a:lnTo>
                <a:lnTo>
                  <a:pt x="33829" y="105295"/>
                </a:lnTo>
                <a:lnTo>
                  <a:pt x="58017" y="61412"/>
                </a:lnTo>
                <a:lnTo>
                  <a:pt x="93095" y="32185"/>
                </a:lnTo>
                <a:lnTo>
                  <a:pt x="133149" y="16326"/>
                </a:lnTo>
                <a:lnTo>
                  <a:pt x="223929" y="16326"/>
                </a:lnTo>
                <a:lnTo>
                  <a:pt x="214609" y="12036"/>
                </a:lnTo>
                <a:lnTo>
                  <a:pt x="201969" y="7366"/>
                </a:lnTo>
                <a:lnTo>
                  <a:pt x="189869" y="4094"/>
                </a:lnTo>
                <a:lnTo>
                  <a:pt x="154579" y="0"/>
                </a:lnTo>
                <a:close/>
              </a:path>
              <a:path w="293370" h="353695">
                <a:moveTo>
                  <a:pt x="218472" y="286759"/>
                </a:moveTo>
                <a:lnTo>
                  <a:pt x="191354" y="318230"/>
                </a:lnTo>
                <a:lnTo>
                  <a:pt x="156739" y="338855"/>
                </a:lnTo>
                <a:lnTo>
                  <a:pt x="144866" y="340367"/>
                </a:lnTo>
                <a:lnTo>
                  <a:pt x="185023" y="340367"/>
                </a:lnTo>
                <a:lnTo>
                  <a:pt x="185305" y="340206"/>
                </a:lnTo>
                <a:lnTo>
                  <a:pt x="199762" y="328762"/>
                </a:lnTo>
                <a:lnTo>
                  <a:pt x="214693" y="313837"/>
                </a:lnTo>
                <a:lnTo>
                  <a:pt x="230100" y="295432"/>
                </a:lnTo>
                <a:lnTo>
                  <a:pt x="218472" y="286759"/>
                </a:lnTo>
                <a:close/>
              </a:path>
              <a:path w="293370" h="353695">
                <a:moveTo>
                  <a:pt x="223929" y="16326"/>
                </a:moveTo>
                <a:lnTo>
                  <a:pt x="133149" y="16326"/>
                </a:lnTo>
                <a:lnTo>
                  <a:pt x="114846" y="37685"/>
                </a:lnTo>
                <a:lnTo>
                  <a:pt x="83001" y="116761"/>
                </a:lnTo>
                <a:lnTo>
                  <a:pt x="69458" y="174478"/>
                </a:lnTo>
                <a:lnTo>
                  <a:pt x="62880" y="222832"/>
                </a:lnTo>
                <a:lnTo>
                  <a:pt x="61389" y="263334"/>
                </a:lnTo>
                <a:lnTo>
                  <a:pt x="64985" y="295984"/>
                </a:lnTo>
                <a:lnTo>
                  <a:pt x="73668" y="320782"/>
                </a:lnTo>
                <a:lnTo>
                  <a:pt x="90498" y="320782"/>
                </a:lnTo>
                <a:lnTo>
                  <a:pt x="87849" y="317724"/>
                </a:lnTo>
                <a:lnTo>
                  <a:pt x="78202" y="294124"/>
                </a:lnTo>
                <a:lnTo>
                  <a:pt x="78661" y="214363"/>
                </a:lnTo>
                <a:lnTo>
                  <a:pt x="88767" y="158202"/>
                </a:lnTo>
                <a:lnTo>
                  <a:pt x="107336" y="89676"/>
                </a:lnTo>
                <a:lnTo>
                  <a:pt x="127312" y="48332"/>
                </a:lnTo>
                <a:lnTo>
                  <a:pt x="177864" y="17864"/>
                </a:lnTo>
                <a:lnTo>
                  <a:pt x="227270" y="17864"/>
                </a:lnTo>
                <a:lnTo>
                  <a:pt x="223929" y="16326"/>
                </a:lnTo>
                <a:close/>
              </a:path>
              <a:path w="293370" h="353695">
                <a:moveTo>
                  <a:pt x="227270" y="17864"/>
                </a:moveTo>
                <a:lnTo>
                  <a:pt x="177864" y="17864"/>
                </a:lnTo>
                <a:lnTo>
                  <a:pt x="195418" y="21299"/>
                </a:lnTo>
                <a:lnTo>
                  <a:pt x="210242" y="29515"/>
                </a:lnTo>
                <a:lnTo>
                  <a:pt x="238464" y="79041"/>
                </a:lnTo>
                <a:lnTo>
                  <a:pt x="241998" y="119741"/>
                </a:lnTo>
                <a:lnTo>
                  <a:pt x="238771" y="141692"/>
                </a:lnTo>
                <a:lnTo>
                  <a:pt x="237494" y="147557"/>
                </a:lnTo>
                <a:lnTo>
                  <a:pt x="265453" y="153640"/>
                </a:lnTo>
                <a:lnTo>
                  <a:pt x="269144" y="136678"/>
                </a:lnTo>
                <a:lnTo>
                  <a:pt x="253377" y="136678"/>
                </a:lnTo>
                <a:lnTo>
                  <a:pt x="255276" y="109831"/>
                </a:lnTo>
                <a:lnTo>
                  <a:pt x="253364" y="84971"/>
                </a:lnTo>
                <a:lnTo>
                  <a:pt x="247641" y="62097"/>
                </a:lnTo>
                <a:lnTo>
                  <a:pt x="238107" y="41209"/>
                </a:lnTo>
                <a:lnTo>
                  <a:pt x="289914" y="41209"/>
                </a:lnTo>
                <a:lnTo>
                  <a:pt x="291550" y="33688"/>
                </a:lnTo>
                <a:lnTo>
                  <a:pt x="260015" y="33688"/>
                </a:lnTo>
                <a:lnTo>
                  <a:pt x="255714" y="32754"/>
                </a:lnTo>
                <a:lnTo>
                  <a:pt x="249545" y="30046"/>
                </a:lnTo>
                <a:lnTo>
                  <a:pt x="241510" y="25568"/>
                </a:lnTo>
                <a:lnTo>
                  <a:pt x="227789" y="18103"/>
                </a:lnTo>
                <a:lnTo>
                  <a:pt x="227270" y="17864"/>
                </a:lnTo>
                <a:close/>
              </a:path>
              <a:path w="293370" h="353695">
                <a:moveTo>
                  <a:pt x="289136" y="44784"/>
                </a:moveTo>
                <a:lnTo>
                  <a:pt x="273369" y="44784"/>
                </a:lnTo>
                <a:lnTo>
                  <a:pt x="253377" y="136678"/>
                </a:lnTo>
                <a:lnTo>
                  <a:pt x="269144" y="136678"/>
                </a:lnTo>
                <a:lnTo>
                  <a:pt x="289136" y="44784"/>
                </a:lnTo>
                <a:close/>
              </a:path>
              <a:path w="293370" h="353695">
                <a:moveTo>
                  <a:pt x="268883" y="47375"/>
                </a:moveTo>
                <a:lnTo>
                  <a:pt x="257037" y="47375"/>
                </a:lnTo>
                <a:lnTo>
                  <a:pt x="262772" y="48622"/>
                </a:lnTo>
                <a:lnTo>
                  <a:pt x="268217" y="47760"/>
                </a:lnTo>
                <a:lnTo>
                  <a:pt x="268883" y="47375"/>
                </a:lnTo>
                <a:close/>
              </a:path>
              <a:path w="293370" h="353695">
                <a:moveTo>
                  <a:pt x="289914" y="41209"/>
                </a:moveTo>
                <a:lnTo>
                  <a:pt x="238107" y="41209"/>
                </a:lnTo>
                <a:lnTo>
                  <a:pt x="244709" y="45375"/>
                </a:lnTo>
                <a:lnTo>
                  <a:pt x="251019" y="47431"/>
                </a:lnTo>
                <a:lnTo>
                  <a:pt x="268883" y="47375"/>
                </a:lnTo>
                <a:lnTo>
                  <a:pt x="273369" y="44784"/>
                </a:lnTo>
                <a:lnTo>
                  <a:pt x="289136" y="44784"/>
                </a:lnTo>
                <a:lnTo>
                  <a:pt x="289914" y="41209"/>
                </a:lnTo>
                <a:close/>
              </a:path>
              <a:path w="293370" h="353695">
                <a:moveTo>
                  <a:pt x="278048" y="23278"/>
                </a:moveTo>
                <a:lnTo>
                  <a:pt x="272045" y="30163"/>
                </a:lnTo>
                <a:lnTo>
                  <a:pt x="266034" y="33634"/>
                </a:lnTo>
                <a:lnTo>
                  <a:pt x="260015" y="33688"/>
                </a:lnTo>
                <a:lnTo>
                  <a:pt x="291550" y="33688"/>
                </a:lnTo>
                <a:lnTo>
                  <a:pt x="293103" y="26554"/>
                </a:lnTo>
                <a:lnTo>
                  <a:pt x="278048" y="23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7440034" y="2804832"/>
            <a:ext cx="900206" cy="96744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7817865" y="3133778"/>
            <a:ext cx="159124" cy="222996"/>
          </a:xfrm>
          <a:custGeom>
            <a:avLst/>
            <a:gdLst/>
            <a:ahLst/>
            <a:cxnLst/>
            <a:rect l="l" t="t" r="r" b="b"/>
            <a:pathLst>
              <a:path w="180340" h="252729">
                <a:moveTo>
                  <a:pt x="177381" y="47116"/>
                </a:moveTo>
                <a:lnTo>
                  <a:pt x="114264" y="47116"/>
                </a:lnTo>
                <a:lnTo>
                  <a:pt x="126937" y="50649"/>
                </a:lnTo>
                <a:lnTo>
                  <a:pt x="131264" y="56309"/>
                </a:lnTo>
                <a:lnTo>
                  <a:pt x="133581" y="65860"/>
                </a:lnTo>
                <a:lnTo>
                  <a:pt x="135501" y="72482"/>
                </a:lnTo>
                <a:lnTo>
                  <a:pt x="134807" y="78341"/>
                </a:lnTo>
                <a:lnTo>
                  <a:pt x="93206" y="108260"/>
                </a:lnTo>
                <a:lnTo>
                  <a:pt x="83317" y="111537"/>
                </a:lnTo>
                <a:lnTo>
                  <a:pt x="76181" y="114092"/>
                </a:lnTo>
                <a:lnTo>
                  <a:pt x="40966" y="133259"/>
                </a:lnTo>
                <a:lnTo>
                  <a:pt x="16449" y="162908"/>
                </a:lnTo>
                <a:lnTo>
                  <a:pt x="5869" y="187103"/>
                </a:lnTo>
                <a:lnTo>
                  <a:pt x="4277" y="191152"/>
                </a:lnTo>
                <a:lnTo>
                  <a:pt x="723" y="199167"/>
                </a:lnTo>
                <a:lnTo>
                  <a:pt x="38" y="202559"/>
                </a:lnTo>
                <a:lnTo>
                  <a:pt x="0" y="213486"/>
                </a:lnTo>
                <a:lnTo>
                  <a:pt x="1722" y="218644"/>
                </a:lnTo>
                <a:lnTo>
                  <a:pt x="106829" y="251204"/>
                </a:lnTo>
                <a:lnTo>
                  <a:pt x="120355" y="252305"/>
                </a:lnTo>
                <a:lnTo>
                  <a:pt x="126710" y="251386"/>
                </a:lnTo>
                <a:lnTo>
                  <a:pt x="161565" y="229830"/>
                </a:lnTo>
                <a:lnTo>
                  <a:pt x="163761" y="217060"/>
                </a:lnTo>
                <a:lnTo>
                  <a:pt x="161917" y="208903"/>
                </a:lnTo>
                <a:lnTo>
                  <a:pt x="160072" y="205206"/>
                </a:lnTo>
                <a:lnTo>
                  <a:pt x="159004" y="203927"/>
                </a:lnTo>
                <a:lnTo>
                  <a:pt x="119442" y="203927"/>
                </a:lnTo>
                <a:lnTo>
                  <a:pt x="120718" y="203107"/>
                </a:lnTo>
                <a:lnTo>
                  <a:pt x="116259" y="203107"/>
                </a:lnTo>
                <a:lnTo>
                  <a:pt x="109909" y="202888"/>
                </a:lnTo>
                <a:lnTo>
                  <a:pt x="71351" y="194758"/>
                </a:lnTo>
                <a:lnTo>
                  <a:pt x="60952" y="191461"/>
                </a:lnTo>
                <a:lnTo>
                  <a:pt x="56995" y="190342"/>
                </a:lnTo>
                <a:lnTo>
                  <a:pt x="93775" y="157629"/>
                </a:lnTo>
                <a:lnTo>
                  <a:pt x="115648" y="150367"/>
                </a:lnTo>
                <a:lnTo>
                  <a:pt x="122466" y="147844"/>
                </a:lnTo>
                <a:lnTo>
                  <a:pt x="155247" y="127573"/>
                </a:lnTo>
                <a:lnTo>
                  <a:pt x="177753" y="89623"/>
                </a:lnTo>
                <a:lnTo>
                  <a:pt x="180210" y="69202"/>
                </a:lnTo>
                <a:lnTo>
                  <a:pt x="180129" y="65426"/>
                </a:lnTo>
                <a:lnTo>
                  <a:pt x="179694" y="59315"/>
                </a:lnTo>
                <a:lnTo>
                  <a:pt x="178434" y="51407"/>
                </a:lnTo>
                <a:lnTo>
                  <a:pt x="177381" y="47116"/>
                </a:lnTo>
                <a:close/>
              </a:path>
              <a:path w="180340" h="252729">
                <a:moveTo>
                  <a:pt x="122066" y="202559"/>
                </a:moveTo>
                <a:lnTo>
                  <a:pt x="121485" y="202614"/>
                </a:lnTo>
                <a:lnTo>
                  <a:pt x="119442" y="203927"/>
                </a:lnTo>
                <a:lnTo>
                  <a:pt x="119988" y="203789"/>
                </a:lnTo>
                <a:lnTo>
                  <a:pt x="120863" y="203333"/>
                </a:lnTo>
                <a:lnTo>
                  <a:pt x="122066" y="202559"/>
                </a:lnTo>
                <a:close/>
              </a:path>
              <a:path w="180340" h="252729">
                <a:moveTo>
                  <a:pt x="157862" y="202559"/>
                </a:moveTo>
                <a:lnTo>
                  <a:pt x="122066" y="202559"/>
                </a:lnTo>
                <a:lnTo>
                  <a:pt x="120778" y="203377"/>
                </a:lnTo>
                <a:lnTo>
                  <a:pt x="119988" y="203789"/>
                </a:lnTo>
                <a:lnTo>
                  <a:pt x="119442" y="203927"/>
                </a:lnTo>
                <a:lnTo>
                  <a:pt x="159004" y="203927"/>
                </a:lnTo>
                <a:lnTo>
                  <a:pt x="157862" y="202559"/>
                </a:lnTo>
                <a:close/>
              </a:path>
              <a:path w="180340" h="252729">
                <a:moveTo>
                  <a:pt x="121485" y="202614"/>
                </a:moveTo>
                <a:lnTo>
                  <a:pt x="116259" y="203107"/>
                </a:lnTo>
                <a:lnTo>
                  <a:pt x="120718" y="203107"/>
                </a:lnTo>
                <a:lnTo>
                  <a:pt x="121485" y="202614"/>
                </a:lnTo>
                <a:close/>
              </a:path>
              <a:path w="180340" h="252729">
                <a:moveTo>
                  <a:pt x="141121" y="193392"/>
                </a:moveTo>
                <a:lnTo>
                  <a:pt x="136211" y="193682"/>
                </a:lnTo>
                <a:lnTo>
                  <a:pt x="128205" y="198403"/>
                </a:lnTo>
                <a:lnTo>
                  <a:pt x="123949" y="201030"/>
                </a:lnTo>
                <a:lnTo>
                  <a:pt x="121485" y="202614"/>
                </a:lnTo>
                <a:lnTo>
                  <a:pt x="122066" y="202559"/>
                </a:lnTo>
                <a:lnTo>
                  <a:pt x="157862" y="202559"/>
                </a:lnTo>
                <a:lnTo>
                  <a:pt x="154534" y="198573"/>
                </a:lnTo>
                <a:lnTo>
                  <a:pt x="151080" y="196335"/>
                </a:lnTo>
                <a:lnTo>
                  <a:pt x="146937" y="195174"/>
                </a:lnTo>
                <a:lnTo>
                  <a:pt x="141121" y="193392"/>
                </a:lnTo>
                <a:close/>
              </a:path>
              <a:path w="180340" h="252729">
                <a:moveTo>
                  <a:pt x="113969" y="0"/>
                </a:moveTo>
                <a:lnTo>
                  <a:pt x="76731" y="8126"/>
                </a:lnTo>
                <a:lnTo>
                  <a:pt x="41113" y="29263"/>
                </a:lnTo>
                <a:lnTo>
                  <a:pt x="33008" y="44237"/>
                </a:lnTo>
                <a:lnTo>
                  <a:pt x="33397" y="49880"/>
                </a:lnTo>
                <a:lnTo>
                  <a:pt x="36465" y="55976"/>
                </a:lnTo>
                <a:lnTo>
                  <a:pt x="40059" y="63221"/>
                </a:lnTo>
                <a:lnTo>
                  <a:pt x="44386" y="67393"/>
                </a:lnTo>
                <a:lnTo>
                  <a:pt x="54505" y="69595"/>
                </a:lnTo>
                <a:lnTo>
                  <a:pt x="59827" y="69202"/>
                </a:lnTo>
                <a:lnTo>
                  <a:pt x="70987" y="65426"/>
                </a:lnTo>
                <a:lnTo>
                  <a:pt x="76545" y="62758"/>
                </a:lnTo>
                <a:lnTo>
                  <a:pt x="87610" y="55858"/>
                </a:lnTo>
                <a:lnTo>
                  <a:pt x="92619" y="53329"/>
                </a:lnTo>
                <a:lnTo>
                  <a:pt x="97106" y="51720"/>
                </a:lnTo>
                <a:lnTo>
                  <a:pt x="106432" y="48062"/>
                </a:lnTo>
                <a:lnTo>
                  <a:pt x="114264" y="47116"/>
                </a:lnTo>
                <a:lnTo>
                  <a:pt x="177381" y="47116"/>
                </a:lnTo>
                <a:lnTo>
                  <a:pt x="176469" y="43394"/>
                </a:lnTo>
                <a:lnTo>
                  <a:pt x="149145" y="8125"/>
                </a:lnTo>
                <a:lnTo>
                  <a:pt x="121438" y="255"/>
                </a:lnTo>
                <a:lnTo>
                  <a:pt x="1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7179157" y="2847075"/>
            <a:ext cx="378597" cy="12557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5613375" y="2847075"/>
            <a:ext cx="1565782" cy="4720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5613374" y="2847075"/>
            <a:ext cx="1944379" cy="172782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/>
          <p:nvPr/>
        </p:nvSpPr>
        <p:spPr>
          <a:xfrm>
            <a:off x="5991972" y="4102832"/>
            <a:ext cx="1565782" cy="4720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6" name="object 36"/>
          <p:cNvSpPr/>
          <p:nvPr/>
        </p:nvSpPr>
        <p:spPr>
          <a:xfrm>
            <a:off x="5613375" y="3319143"/>
            <a:ext cx="378597" cy="12557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7" name="object 37"/>
          <p:cNvSpPr/>
          <p:nvPr/>
        </p:nvSpPr>
        <p:spPr>
          <a:xfrm>
            <a:off x="5800239" y="3282950"/>
            <a:ext cx="1139265" cy="12326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8" name="object 38"/>
          <p:cNvSpPr/>
          <p:nvPr/>
        </p:nvSpPr>
        <p:spPr>
          <a:xfrm>
            <a:off x="6271592" y="3762661"/>
            <a:ext cx="213472" cy="224118"/>
          </a:xfrm>
          <a:custGeom>
            <a:avLst/>
            <a:gdLst/>
            <a:ahLst/>
            <a:cxnLst/>
            <a:rect l="l" t="t" r="r" b="b"/>
            <a:pathLst>
              <a:path w="241935" h="254000">
                <a:moveTo>
                  <a:pt x="124764" y="0"/>
                </a:moveTo>
                <a:lnTo>
                  <a:pt x="81613" y="10338"/>
                </a:lnTo>
                <a:lnTo>
                  <a:pt x="41657" y="36417"/>
                </a:lnTo>
                <a:lnTo>
                  <a:pt x="11820" y="72652"/>
                </a:lnTo>
                <a:lnTo>
                  <a:pt x="351" y="109649"/>
                </a:lnTo>
                <a:lnTo>
                  <a:pt x="0" y="118899"/>
                </a:lnTo>
                <a:lnTo>
                  <a:pt x="123" y="126559"/>
                </a:lnTo>
                <a:lnTo>
                  <a:pt x="8173" y="170378"/>
                </a:lnTo>
                <a:lnTo>
                  <a:pt x="28594" y="210276"/>
                </a:lnTo>
                <a:lnTo>
                  <a:pt x="66518" y="241170"/>
                </a:lnTo>
                <a:lnTo>
                  <a:pt x="105511" y="253027"/>
                </a:lnTo>
                <a:lnTo>
                  <a:pt x="115289" y="253410"/>
                </a:lnTo>
                <a:lnTo>
                  <a:pt x="125096" y="252794"/>
                </a:lnTo>
                <a:lnTo>
                  <a:pt x="165000" y="240764"/>
                </a:lnTo>
                <a:lnTo>
                  <a:pt x="212107" y="210907"/>
                </a:lnTo>
                <a:lnTo>
                  <a:pt x="230639" y="193508"/>
                </a:lnTo>
                <a:lnTo>
                  <a:pt x="114346" y="193508"/>
                </a:lnTo>
                <a:lnTo>
                  <a:pt x="107364" y="193321"/>
                </a:lnTo>
                <a:lnTo>
                  <a:pt x="100426" y="191967"/>
                </a:lnTo>
                <a:lnTo>
                  <a:pt x="93531" y="189445"/>
                </a:lnTo>
                <a:lnTo>
                  <a:pt x="86680" y="185755"/>
                </a:lnTo>
                <a:lnTo>
                  <a:pt x="93542" y="181114"/>
                </a:lnTo>
                <a:lnTo>
                  <a:pt x="100592" y="176548"/>
                </a:lnTo>
                <a:lnTo>
                  <a:pt x="107850" y="172045"/>
                </a:lnTo>
                <a:lnTo>
                  <a:pt x="122695" y="163174"/>
                </a:lnTo>
                <a:lnTo>
                  <a:pt x="129981" y="158520"/>
                </a:lnTo>
                <a:lnTo>
                  <a:pt x="137114" y="153682"/>
                </a:lnTo>
                <a:lnTo>
                  <a:pt x="144092" y="148659"/>
                </a:lnTo>
                <a:lnTo>
                  <a:pt x="150895" y="143443"/>
                </a:lnTo>
                <a:lnTo>
                  <a:pt x="153066" y="141662"/>
                </a:lnTo>
                <a:lnTo>
                  <a:pt x="59667" y="141662"/>
                </a:lnTo>
                <a:lnTo>
                  <a:pt x="58696" y="133642"/>
                </a:lnTo>
                <a:lnTo>
                  <a:pt x="58605" y="132392"/>
                </a:lnTo>
                <a:lnTo>
                  <a:pt x="58317" y="126559"/>
                </a:lnTo>
                <a:lnTo>
                  <a:pt x="58303" y="124908"/>
                </a:lnTo>
                <a:lnTo>
                  <a:pt x="58543" y="118899"/>
                </a:lnTo>
                <a:lnTo>
                  <a:pt x="78414" y="84828"/>
                </a:lnTo>
                <a:lnTo>
                  <a:pt x="114096" y="64044"/>
                </a:lnTo>
                <a:lnTo>
                  <a:pt x="128757" y="62791"/>
                </a:lnTo>
                <a:lnTo>
                  <a:pt x="197649" y="62791"/>
                </a:lnTo>
                <a:lnTo>
                  <a:pt x="197016" y="58453"/>
                </a:lnTo>
                <a:lnTo>
                  <a:pt x="178476" y="23594"/>
                </a:lnTo>
                <a:lnTo>
                  <a:pt x="142998" y="2450"/>
                </a:lnTo>
                <a:lnTo>
                  <a:pt x="134865" y="796"/>
                </a:lnTo>
                <a:lnTo>
                  <a:pt x="124764" y="0"/>
                </a:lnTo>
                <a:close/>
              </a:path>
              <a:path w="241935" h="254000">
                <a:moveTo>
                  <a:pt x="220937" y="139562"/>
                </a:moveTo>
                <a:lnTo>
                  <a:pt x="186150" y="153837"/>
                </a:lnTo>
                <a:lnTo>
                  <a:pt x="180525" y="159243"/>
                </a:lnTo>
                <a:lnTo>
                  <a:pt x="148819" y="183099"/>
                </a:lnTo>
                <a:lnTo>
                  <a:pt x="114346" y="193508"/>
                </a:lnTo>
                <a:lnTo>
                  <a:pt x="230639" y="193508"/>
                </a:lnTo>
                <a:lnTo>
                  <a:pt x="235010" y="187117"/>
                </a:lnTo>
                <a:lnTo>
                  <a:pt x="240668" y="172045"/>
                </a:lnTo>
                <a:lnTo>
                  <a:pt x="241464" y="164769"/>
                </a:lnTo>
                <a:lnTo>
                  <a:pt x="238415" y="152321"/>
                </a:lnTo>
                <a:lnTo>
                  <a:pt x="235407" y="147599"/>
                </a:lnTo>
                <a:lnTo>
                  <a:pt x="226431" y="141160"/>
                </a:lnTo>
                <a:lnTo>
                  <a:pt x="220937" y="139562"/>
                </a:lnTo>
                <a:close/>
              </a:path>
              <a:path w="241935" h="254000">
                <a:moveTo>
                  <a:pt x="197649" y="62791"/>
                </a:moveTo>
                <a:lnTo>
                  <a:pt x="128757" y="62791"/>
                </a:lnTo>
                <a:lnTo>
                  <a:pt x="131627" y="62980"/>
                </a:lnTo>
                <a:lnTo>
                  <a:pt x="133830" y="64162"/>
                </a:lnTo>
                <a:lnTo>
                  <a:pt x="136901" y="68513"/>
                </a:lnTo>
                <a:lnTo>
                  <a:pt x="138058" y="70891"/>
                </a:lnTo>
                <a:lnTo>
                  <a:pt x="140197" y="77985"/>
                </a:lnTo>
                <a:lnTo>
                  <a:pt x="138236" y="83149"/>
                </a:lnTo>
                <a:lnTo>
                  <a:pt x="106062" y="111284"/>
                </a:lnTo>
                <a:lnTo>
                  <a:pt x="78469" y="129365"/>
                </a:lnTo>
                <a:lnTo>
                  <a:pt x="65560" y="137741"/>
                </a:lnTo>
                <a:lnTo>
                  <a:pt x="59667" y="141662"/>
                </a:lnTo>
                <a:lnTo>
                  <a:pt x="153066" y="141662"/>
                </a:lnTo>
                <a:lnTo>
                  <a:pt x="181442" y="113720"/>
                </a:lnTo>
                <a:lnTo>
                  <a:pt x="198260" y="74501"/>
                </a:lnTo>
                <a:lnTo>
                  <a:pt x="198143" y="66177"/>
                </a:lnTo>
                <a:lnTo>
                  <a:pt x="197649" y="62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9" name="object 39"/>
          <p:cNvSpPr/>
          <p:nvPr/>
        </p:nvSpPr>
        <p:spPr>
          <a:xfrm>
            <a:off x="6102798" y="3133538"/>
            <a:ext cx="1415675" cy="106829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6425137" y="3429006"/>
            <a:ext cx="746311" cy="394447"/>
          </a:xfrm>
          <a:custGeom>
            <a:avLst/>
            <a:gdLst/>
            <a:ahLst/>
            <a:cxnLst/>
            <a:rect l="l" t="t" r="r" b="b"/>
            <a:pathLst>
              <a:path w="845820" h="447039">
                <a:moveTo>
                  <a:pt x="45261" y="281372"/>
                </a:moveTo>
                <a:lnTo>
                  <a:pt x="21233" y="301044"/>
                </a:lnTo>
                <a:lnTo>
                  <a:pt x="21358" y="305912"/>
                </a:lnTo>
                <a:lnTo>
                  <a:pt x="21598" y="310815"/>
                </a:lnTo>
                <a:lnTo>
                  <a:pt x="22839" y="316096"/>
                </a:lnTo>
                <a:lnTo>
                  <a:pt x="27306" y="326241"/>
                </a:lnTo>
                <a:lnTo>
                  <a:pt x="29239" y="331489"/>
                </a:lnTo>
                <a:lnTo>
                  <a:pt x="30850" y="336815"/>
                </a:lnTo>
                <a:lnTo>
                  <a:pt x="33748" y="345970"/>
                </a:lnTo>
                <a:lnTo>
                  <a:pt x="36702" y="355514"/>
                </a:lnTo>
                <a:lnTo>
                  <a:pt x="39516" y="364809"/>
                </a:lnTo>
                <a:lnTo>
                  <a:pt x="45065" y="383583"/>
                </a:lnTo>
                <a:lnTo>
                  <a:pt x="47913" y="392991"/>
                </a:lnTo>
                <a:lnTo>
                  <a:pt x="50833" y="402422"/>
                </a:lnTo>
                <a:lnTo>
                  <a:pt x="53826" y="411874"/>
                </a:lnTo>
                <a:lnTo>
                  <a:pt x="54540" y="414239"/>
                </a:lnTo>
                <a:lnTo>
                  <a:pt x="55468" y="417607"/>
                </a:lnTo>
                <a:lnTo>
                  <a:pt x="56814" y="422758"/>
                </a:lnTo>
                <a:lnTo>
                  <a:pt x="57744" y="425644"/>
                </a:lnTo>
                <a:lnTo>
                  <a:pt x="68708" y="442565"/>
                </a:lnTo>
                <a:lnTo>
                  <a:pt x="72884" y="445527"/>
                </a:lnTo>
                <a:lnTo>
                  <a:pt x="77036" y="446855"/>
                </a:lnTo>
                <a:lnTo>
                  <a:pt x="85294" y="446242"/>
                </a:lnTo>
                <a:lnTo>
                  <a:pt x="88798" y="444834"/>
                </a:lnTo>
                <a:lnTo>
                  <a:pt x="94555" y="439814"/>
                </a:lnTo>
                <a:lnTo>
                  <a:pt x="96781" y="436505"/>
                </a:lnTo>
                <a:lnTo>
                  <a:pt x="99931" y="428285"/>
                </a:lnTo>
                <a:lnTo>
                  <a:pt x="100285" y="424016"/>
                </a:lnTo>
                <a:lnTo>
                  <a:pt x="99419" y="419587"/>
                </a:lnTo>
                <a:lnTo>
                  <a:pt x="87053" y="378641"/>
                </a:lnTo>
                <a:lnTo>
                  <a:pt x="82225" y="363211"/>
                </a:lnTo>
                <a:lnTo>
                  <a:pt x="79278" y="354105"/>
                </a:lnTo>
                <a:lnTo>
                  <a:pt x="77397" y="348486"/>
                </a:lnTo>
                <a:lnTo>
                  <a:pt x="75117" y="341317"/>
                </a:lnTo>
                <a:lnTo>
                  <a:pt x="60422" y="292572"/>
                </a:lnTo>
                <a:lnTo>
                  <a:pt x="57423" y="288844"/>
                </a:lnTo>
                <a:lnTo>
                  <a:pt x="52687" y="285582"/>
                </a:lnTo>
                <a:lnTo>
                  <a:pt x="49005" y="282705"/>
                </a:lnTo>
                <a:lnTo>
                  <a:pt x="45261" y="281372"/>
                </a:lnTo>
                <a:close/>
              </a:path>
              <a:path w="845820" h="447039">
                <a:moveTo>
                  <a:pt x="229727" y="228456"/>
                </a:moveTo>
                <a:lnTo>
                  <a:pt x="176241" y="228456"/>
                </a:lnTo>
                <a:lnTo>
                  <a:pt x="182045" y="230986"/>
                </a:lnTo>
                <a:lnTo>
                  <a:pt x="187968" y="237408"/>
                </a:lnTo>
                <a:lnTo>
                  <a:pt x="192318" y="241725"/>
                </a:lnTo>
                <a:lnTo>
                  <a:pt x="194310" y="246578"/>
                </a:lnTo>
                <a:lnTo>
                  <a:pt x="193572" y="257354"/>
                </a:lnTo>
                <a:lnTo>
                  <a:pt x="171483" y="291626"/>
                </a:lnTo>
                <a:lnTo>
                  <a:pt x="168626" y="294598"/>
                </a:lnTo>
                <a:lnTo>
                  <a:pt x="162463" y="301381"/>
                </a:lnTo>
                <a:lnTo>
                  <a:pt x="140830" y="342024"/>
                </a:lnTo>
                <a:lnTo>
                  <a:pt x="138924" y="366356"/>
                </a:lnTo>
                <a:lnTo>
                  <a:pt x="139018" y="369657"/>
                </a:lnTo>
                <a:lnTo>
                  <a:pt x="139535" y="376185"/>
                </a:lnTo>
                <a:lnTo>
                  <a:pt x="140392" y="382963"/>
                </a:lnTo>
                <a:lnTo>
                  <a:pt x="141063" y="386746"/>
                </a:lnTo>
                <a:lnTo>
                  <a:pt x="141574" y="390579"/>
                </a:lnTo>
                <a:lnTo>
                  <a:pt x="142273" y="398343"/>
                </a:lnTo>
                <a:lnTo>
                  <a:pt x="143428" y="401980"/>
                </a:lnTo>
                <a:lnTo>
                  <a:pt x="145390" y="405376"/>
                </a:lnTo>
                <a:lnTo>
                  <a:pt x="147891" y="409782"/>
                </a:lnTo>
                <a:lnTo>
                  <a:pt x="151455" y="413045"/>
                </a:lnTo>
                <a:lnTo>
                  <a:pt x="160708" y="417291"/>
                </a:lnTo>
                <a:lnTo>
                  <a:pt x="165493" y="417607"/>
                </a:lnTo>
                <a:lnTo>
                  <a:pt x="255352" y="390516"/>
                </a:lnTo>
                <a:lnTo>
                  <a:pt x="261830" y="386335"/>
                </a:lnTo>
                <a:lnTo>
                  <a:pt x="271406" y="374535"/>
                </a:lnTo>
                <a:lnTo>
                  <a:pt x="275319" y="367908"/>
                </a:lnTo>
                <a:lnTo>
                  <a:pt x="179824" y="367908"/>
                </a:lnTo>
                <a:lnTo>
                  <a:pt x="179104" y="360855"/>
                </a:lnTo>
                <a:lnTo>
                  <a:pt x="196649" y="325899"/>
                </a:lnTo>
                <a:lnTo>
                  <a:pt x="210536" y="310786"/>
                </a:lnTo>
                <a:lnTo>
                  <a:pt x="214718" y="305912"/>
                </a:lnTo>
                <a:lnTo>
                  <a:pt x="233121" y="269437"/>
                </a:lnTo>
                <a:lnTo>
                  <a:pt x="234620" y="257354"/>
                </a:lnTo>
                <a:lnTo>
                  <a:pt x="234508" y="248884"/>
                </a:lnTo>
                <a:lnTo>
                  <a:pt x="233889" y="243219"/>
                </a:lnTo>
                <a:lnTo>
                  <a:pt x="232550" y="236807"/>
                </a:lnTo>
                <a:lnTo>
                  <a:pt x="230581" y="230497"/>
                </a:lnTo>
                <a:lnTo>
                  <a:pt x="229727" y="228456"/>
                </a:lnTo>
                <a:close/>
              </a:path>
              <a:path w="845820" h="447039">
                <a:moveTo>
                  <a:pt x="237598" y="348895"/>
                </a:moveTo>
                <a:lnTo>
                  <a:pt x="200399" y="363230"/>
                </a:lnTo>
                <a:lnTo>
                  <a:pt x="185747" y="366356"/>
                </a:lnTo>
                <a:lnTo>
                  <a:pt x="182189" y="367195"/>
                </a:lnTo>
                <a:lnTo>
                  <a:pt x="179824" y="367908"/>
                </a:lnTo>
                <a:lnTo>
                  <a:pt x="275319" y="367908"/>
                </a:lnTo>
                <a:lnTo>
                  <a:pt x="278494" y="360321"/>
                </a:lnTo>
                <a:lnTo>
                  <a:pt x="280167" y="356534"/>
                </a:lnTo>
                <a:lnTo>
                  <a:pt x="280489" y="352743"/>
                </a:lnTo>
                <a:lnTo>
                  <a:pt x="279963" y="350798"/>
                </a:lnTo>
                <a:lnTo>
                  <a:pt x="236576" y="350798"/>
                </a:lnTo>
                <a:lnTo>
                  <a:pt x="237598" y="348895"/>
                </a:lnTo>
                <a:close/>
              </a:path>
              <a:path w="845820" h="447039">
                <a:moveTo>
                  <a:pt x="238025" y="348602"/>
                </a:moveTo>
                <a:lnTo>
                  <a:pt x="237598" y="348895"/>
                </a:lnTo>
                <a:lnTo>
                  <a:pt x="236576" y="350798"/>
                </a:lnTo>
                <a:lnTo>
                  <a:pt x="236942" y="350453"/>
                </a:lnTo>
                <a:lnTo>
                  <a:pt x="237425" y="349721"/>
                </a:lnTo>
                <a:lnTo>
                  <a:pt x="238025" y="348602"/>
                </a:lnTo>
                <a:close/>
              </a:path>
              <a:path w="845820" h="447039">
                <a:moveTo>
                  <a:pt x="279369" y="348602"/>
                </a:moveTo>
                <a:lnTo>
                  <a:pt x="238025" y="348602"/>
                </a:lnTo>
                <a:lnTo>
                  <a:pt x="237425" y="349721"/>
                </a:lnTo>
                <a:lnTo>
                  <a:pt x="236942" y="350453"/>
                </a:lnTo>
                <a:lnTo>
                  <a:pt x="236576" y="350798"/>
                </a:lnTo>
                <a:lnTo>
                  <a:pt x="279963" y="350798"/>
                </a:lnTo>
                <a:lnTo>
                  <a:pt x="279369" y="348602"/>
                </a:lnTo>
                <a:close/>
              </a:path>
              <a:path w="845820" h="447039">
                <a:moveTo>
                  <a:pt x="257884" y="331241"/>
                </a:moveTo>
                <a:lnTo>
                  <a:pt x="254165" y="332127"/>
                </a:lnTo>
                <a:lnTo>
                  <a:pt x="248875" y="333254"/>
                </a:lnTo>
                <a:lnTo>
                  <a:pt x="245186" y="335597"/>
                </a:lnTo>
                <a:lnTo>
                  <a:pt x="241001" y="342722"/>
                </a:lnTo>
                <a:lnTo>
                  <a:pt x="238829" y="346600"/>
                </a:lnTo>
                <a:lnTo>
                  <a:pt x="237598" y="348895"/>
                </a:lnTo>
                <a:lnTo>
                  <a:pt x="238025" y="348602"/>
                </a:lnTo>
                <a:lnTo>
                  <a:pt x="279369" y="348602"/>
                </a:lnTo>
                <a:lnTo>
                  <a:pt x="261534" y="331489"/>
                </a:lnTo>
                <a:lnTo>
                  <a:pt x="257884" y="331241"/>
                </a:lnTo>
                <a:close/>
              </a:path>
              <a:path w="845820" h="447039">
                <a:moveTo>
                  <a:pt x="175144" y="185827"/>
                </a:moveTo>
                <a:lnTo>
                  <a:pt x="138543" y="198314"/>
                </a:lnTo>
                <a:lnTo>
                  <a:pt x="106907" y="233589"/>
                </a:lnTo>
                <a:lnTo>
                  <a:pt x="99569" y="253975"/>
                </a:lnTo>
                <a:lnTo>
                  <a:pt x="100486" y="264019"/>
                </a:lnTo>
                <a:lnTo>
                  <a:pt x="103223" y="268235"/>
                </a:lnTo>
                <a:lnTo>
                  <a:pt x="114157" y="275725"/>
                </a:lnTo>
                <a:lnTo>
                  <a:pt x="119321" y="277101"/>
                </a:lnTo>
                <a:lnTo>
                  <a:pt x="128135" y="274443"/>
                </a:lnTo>
                <a:lnTo>
                  <a:pt x="132100" y="271840"/>
                </a:lnTo>
                <a:lnTo>
                  <a:pt x="139193" y="264019"/>
                </a:lnTo>
                <a:lnTo>
                  <a:pt x="142309" y="259617"/>
                </a:lnTo>
                <a:lnTo>
                  <a:pt x="147929" y="249480"/>
                </a:lnTo>
                <a:lnTo>
                  <a:pt x="150731" y="245352"/>
                </a:lnTo>
                <a:lnTo>
                  <a:pt x="153530" y="242157"/>
                </a:lnTo>
                <a:lnTo>
                  <a:pt x="159190" y="235297"/>
                </a:lnTo>
                <a:lnTo>
                  <a:pt x="164867" y="231181"/>
                </a:lnTo>
                <a:lnTo>
                  <a:pt x="176241" y="228456"/>
                </a:lnTo>
                <a:lnTo>
                  <a:pt x="229727" y="228456"/>
                </a:lnTo>
                <a:lnTo>
                  <a:pt x="227984" y="224289"/>
                </a:lnTo>
                <a:lnTo>
                  <a:pt x="200113" y="192370"/>
                </a:lnTo>
                <a:lnTo>
                  <a:pt x="181476" y="186193"/>
                </a:lnTo>
                <a:lnTo>
                  <a:pt x="175144" y="185827"/>
                </a:lnTo>
                <a:close/>
              </a:path>
              <a:path w="845820" h="447039">
                <a:moveTo>
                  <a:pt x="22673" y="217534"/>
                </a:moveTo>
                <a:lnTo>
                  <a:pt x="12289" y="220431"/>
                </a:lnTo>
                <a:lnTo>
                  <a:pt x="7950" y="223732"/>
                </a:lnTo>
                <a:lnTo>
                  <a:pt x="974" y="234043"/>
                </a:lnTo>
                <a:lnTo>
                  <a:pt x="0" y="240727"/>
                </a:lnTo>
                <a:lnTo>
                  <a:pt x="1537" y="248941"/>
                </a:lnTo>
                <a:lnTo>
                  <a:pt x="5883" y="258301"/>
                </a:lnTo>
                <a:lnTo>
                  <a:pt x="10439" y="262907"/>
                </a:lnTo>
                <a:lnTo>
                  <a:pt x="21972" y="266934"/>
                </a:lnTo>
                <a:lnTo>
                  <a:pt x="27461" y="266863"/>
                </a:lnTo>
                <a:lnTo>
                  <a:pt x="37885" y="262548"/>
                </a:lnTo>
                <a:lnTo>
                  <a:pt x="41988" y="258848"/>
                </a:lnTo>
                <a:lnTo>
                  <a:pt x="47974" y="248366"/>
                </a:lnTo>
                <a:lnTo>
                  <a:pt x="48154" y="242157"/>
                </a:lnTo>
                <a:lnTo>
                  <a:pt x="45520" y="234976"/>
                </a:lnTo>
                <a:lnTo>
                  <a:pt x="43167" y="227948"/>
                </a:lnTo>
                <a:lnTo>
                  <a:pt x="39203" y="223163"/>
                </a:lnTo>
                <a:lnTo>
                  <a:pt x="28055" y="218080"/>
                </a:lnTo>
                <a:lnTo>
                  <a:pt x="22673" y="217534"/>
                </a:lnTo>
                <a:close/>
              </a:path>
              <a:path w="845820" h="447039">
                <a:moveTo>
                  <a:pt x="358054" y="265201"/>
                </a:moveTo>
                <a:lnTo>
                  <a:pt x="315137" y="265201"/>
                </a:lnTo>
                <a:lnTo>
                  <a:pt x="317098" y="271777"/>
                </a:lnTo>
                <a:lnTo>
                  <a:pt x="319091" y="278607"/>
                </a:lnTo>
                <a:lnTo>
                  <a:pt x="321117" y="285691"/>
                </a:lnTo>
                <a:lnTo>
                  <a:pt x="325258" y="300448"/>
                </a:lnTo>
                <a:lnTo>
                  <a:pt x="327474" y="308174"/>
                </a:lnTo>
                <a:lnTo>
                  <a:pt x="340107" y="348606"/>
                </a:lnTo>
                <a:lnTo>
                  <a:pt x="363692" y="378607"/>
                </a:lnTo>
                <a:lnTo>
                  <a:pt x="368067" y="377756"/>
                </a:lnTo>
                <a:lnTo>
                  <a:pt x="376448" y="372884"/>
                </a:lnTo>
                <a:lnTo>
                  <a:pt x="379733" y="369197"/>
                </a:lnTo>
                <a:lnTo>
                  <a:pt x="384495" y="359319"/>
                </a:lnTo>
                <a:lnTo>
                  <a:pt x="384841" y="354055"/>
                </a:lnTo>
                <a:lnTo>
                  <a:pt x="358054" y="265201"/>
                </a:lnTo>
                <a:close/>
              </a:path>
              <a:path w="845820" h="447039">
                <a:moveTo>
                  <a:pt x="429262" y="227199"/>
                </a:moveTo>
                <a:lnTo>
                  <a:pt x="386346" y="227199"/>
                </a:lnTo>
                <a:lnTo>
                  <a:pt x="408722" y="301419"/>
                </a:lnTo>
                <a:lnTo>
                  <a:pt x="420235" y="333769"/>
                </a:lnTo>
                <a:lnTo>
                  <a:pt x="423640" y="338841"/>
                </a:lnTo>
                <a:lnTo>
                  <a:pt x="427568" y="341759"/>
                </a:lnTo>
                <a:lnTo>
                  <a:pt x="436474" y="343296"/>
                </a:lnTo>
                <a:lnTo>
                  <a:pt x="440667" y="342618"/>
                </a:lnTo>
                <a:lnTo>
                  <a:pt x="448532" y="338371"/>
                </a:lnTo>
                <a:lnTo>
                  <a:pt x="451646" y="335086"/>
                </a:lnTo>
                <a:lnTo>
                  <a:pt x="456237" y="326199"/>
                </a:lnTo>
                <a:lnTo>
                  <a:pt x="456896" y="321191"/>
                </a:lnTo>
                <a:lnTo>
                  <a:pt x="455921" y="315624"/>
                </a:lnTo>
                <a:lnTo>
                  <a:pt x="429262" y="227199"/>
                </a:lnTo>
                <a:close/>
              </a:path>
              <a:path w="845820" h="447039">
                <a:moveTo>
                  <a:pt x="421648" y="164611"/>
                </a:moveTo>
                <a:lnTo>
                  <a:pt x="390415" y="179246"/>
                </a:lnTo>
                <a:lnTo>
                  <a:pt x="389098" y="179936"/>
                </a:lnTo>
                <a:lnTo>
                  <a:pt x="388669" y="180065"/>
                </a:lnTo>
                <a:lnTo>
                  <a:pt x="368163" y="190952"/>
                </a:lnTo>
                <a:lnTo>
                  <a:pt x="338667" y="206188"/>
                </a:lnTo>
                <a:lnTo>
                  <a:pt x="328762" y="211362"/>
                </a:lnTo>
                <a:lnTo>
                  <a:pt x="308498" y="222176"/>
                </a:lnTo>
                <a:lnTo>
                  <a:pt x="306327" y="223533"/>
                </a:lnTo>
                <a:lnTo>
                  <a:pt x="303442" y="225049"/>
                </a:lnTo>
                <a:lnTo>
                  <a:pt x="282290" y="252121"/>
                </a:lnTo>
                <a:lnTo>
                  <a:pt x="283474" y="256631"/>
                </a:lnTo>
                <a:lnTo>
                  <a:pt x="289011" y="264107"/>
                </a:lnTo>
                <a:lnTo>
                  <a:pt x="293004" y="266656"/>
                </a:lnTo>
                <a:lnTo>
                  <a:pt x="303438" y="269373"/>
                </a:lnTo>
                <a:lnTo>
                  <a:pt x="309077" y="268436"/>
                </a:lnTo>
                <a:lnTo>
                  <a:pt x="315137" y="265201"/>
                </a:lnTo>
                <a:lnTo>
                  <a:pt x="358054" y="265201"/>
                </a:lnTo>
                <a:lnTo>
                  <a:pt x="352047" y="245278"/>
                </a:lnTo>
                <a:lnTo>
                  <a:pt x="357957" y="242324"/>
                </a:lnTo>
                <a:lnTo>
                  <a:pt x="363674" y="239311"/>
                </a:lnTo>
                <a:lnTo>
                  <a:pt x="374719" y="233166"/>
                </a:lnTo>
                <a:lnTo>
                  <a:pt x="380499" y="230122"/>
                </a:lnTo>
                <a:lnTo>
                  <a:pt x="386346" y="227199"/>
                </a:lnTo>
                <a:lnTo>
                  <a:pt x="429262" y="227199"/>
                </a:lnTo>
                <a:lnTo>
                  <a:pt x="423451" y="207921"/>
                </a:lnTo>
                <a:lnTo>
                  <a:pt x="443712" y="186452"/>
                </a:lnTo>
                <a:lnTo>
                  <a:pt x="443188" y="180065"/>
                </a:lnTo>
                <a:lnTo>
                  <a:pt x="424488" y="164693"/>
                </a:lnTo>
                <a:lnTo>
                  <a:pt x="421648" y="164611"/>
                </a:lnTo>
                <a:close/>
              </a:path>
              <a:path w="845820" h="447039">
                <a:moveTo>
                  <a:pt x="566547" y="34215"/>
                </a:moveTo>
                <a:lnTo>
                  <a:pt x="544134" y="50881"/>
                </a:lnTo>
                <a:lnTo>
                  <a:pt x="543423" y="53234"/>
                </a:lnTo>
                <a:lnTo>
                  <a:pt x="536068" y="116377"/>
                </a:lnTo>
                <a:lnTo>
                  <a:pt x="534558" y="129089"/>
                </a:lnTo>
                <a:lnTo>
                  <a:pt x="533014" y="141834"/>
                </a:lnTo>
                <a:lnTo>
                  <a:pt x="531436" y="154611"/>
                </a:lnTo>
                <a:lnTo>
                  <a:pt x="530668" y="162758"/>
                </a:lnTo>
                <a:lnTo>
                  <a:pt x="530194" y="166828"/>
                </a:lnTo>
                <a:lnTo>
                  <a:pt x="528918" y="176593"/>
                </a:lnTo>
                <a:lnTo>
                  <a:pt x="528264" y="182008"/>
                </a:lnTo>
                <a:lnTo>
                  <a:pt x="526925" y="193903"/>
                </a:lnTo>
                <a:lnTo>
                  <a:pt x="524943" y="210859"/>
                </a:lnTo>
                <a:lnTo>
                  <a:pt x="524315" y="215972"/>
                </a:lnTo>
                <a:lnTo>
                  <a:pt x="522410" y="230851"/>
                </a:lnTo>
                <a:lnTo>
                  <a:pt x="516576" y="281506"/>
                </a:lnTo>
                <a:lnTo>
                  <a:pt x="515896" y="287809"/>
                </a:lnTo>
                <a:lnTo>
                  <a:pt x="515034" y="293697"/>
                </a:lnTo>
                <a:lnTo>
                  <a:pt x="512941" y="304647"/>
                </a:lnTo>
                <a:lnTo>
                  <a:pt x="513507" y="310221"/>
                </a:lnTo>
                <a:lnTo>
                  <a:pt x="532761" y="329158"/>
                </a:lnTo>
                <a:lnTo>
                  <a:pt x="541233" y="328480"/>
                </a:lnTo>
                <a:lnTo>
                  <a:pt x="556800" y="291354"/>
                </a:lnTo>
                <a:lnTo>
                  <a:pt x="562183" y="247079"/>
                </a:lnTo>
                <a:lnTo>
                  <a:pt x="580859" y="85186"/>
                </a:lnTo>
                <a:lnTo>
                  <a:pt x="580965" y="83982"/>
                </a:lnTo>
                <a:lnTo>
                  <a:pt x="581348" y="81756"/>
                </a:lnTo>
                <a:lnTo>
                  <a:pt x="584354" y="53204"/>
                </a:lnTo>
                <a:lnTo>
                  <a:pt x="583897" y="50148"/>
                </a:lnTo>
                <a:lnTo>
                  <a:pt x="580984" y="42819"/>
                </a:lnTo>
                <a:lnTo>
                  <a:pt x="578119" y="39344"/>
                </a:lnTo>
                <a:lnTo>
                  <a:pt x="570500" y="35074"/>
                </a:lnTo>
                <a:lnTo>
                  <a:pt x="566547" y="34215"/>
                </a:lnTo>
                <a:close/>
              </a:path>
              <a:path w="845820" h="447039">
                <a:moveTo>
                  <a:pt x="641344" y="45024"/>
                </a:moveTo>
                <a:lnTo>
                  <a:pt x="620454" y="63047"/>
                </a:lnTo>
                <a:lnTo>
                  <a:pt x="620481" y="66440"/>
                </a:lnTo>
                <a:lnTo>
                  <a:pt x="621583" y="70095"/>
                </a:lnTo>
                <a:lnTo>
                  <a:pt x="623571" y="77468"/>
                </a:lnTo>
                <a:lnTo>
                  <a:pt x="625759" y="84724"/>
                </a:lnTo>
                <a:lnTo>
                  <a:pt x="630532" y="98997"/>
                </a:lnTo>
                <a:lnTo>
                  <a:pt x="632827" y="106220"/>
                </a:lnTo>
                <a:lnTo>
                  <a:pt x="636649" y="118903"/>
                </a:lnTo>
                <a:lnTo>
                  <a:pt x="639601" y="128363"/>
                </a:lnTo>
                <a:lnTo>
                  <a:pt x="643048" y="139286"/>
                </a:lnTo>
                <a:lnTo>
                  <a:pt x="646944" y="151918"/>
                </a:lnTo>
                <a:lnTo>
                  <a:pt x="677642" y="253701"/>
                </a:lnTo>
                <a:lnTo>
                  <a:pt x="680443" y="257547"/>
                </a:lnTo>
                <a:lnTo>
                  <a:pt x="688536" y="262611"/>
                </a:lnTo>
                <a:lnTo>
                  <a:pt x="692731" y="263692"/>
                </a:lnTo>
                <a:lnTo>
                  <a:pt x="701419" y="262949"/>
                </a:lnTo>
                <a:lnTo>
                  <a:pt x="705319" y="261303"/>
                </a:lnTo>
                <a:lnTo>
                  <a:pt x="712237" y="255466"/>
                </a:lnTo>
                <a:lnTo>
                  <a:pt x="714156" y="251136"/>
                </a:lnTo>
                <a:lnTo>
                  <a:pt x="714662" y="243479"/>
                </a:lnTo>
                <a:lnTo>
                  <a:pt x="714529" y="241291"/>
                </a:lnTo>
                <a:lnTo>
                  <a:pt x="677936" y="114664"/>
                </a:lnTo>
                <a:lnTo>
                  <a:pt x="750935" y="114664"/>
                </a:lnTo>
                <a:lnTo>
                  <a:pt x="743642" y="109277"/>
                </a:lnTo>
                <a:lnTo>
                  <a:pt x="737149" y="104551"/>
                </a:lnTo>
                <a:lnTo>
                  <a:pt x="723689" y="95197"/>
                </a:lnTo>
                <a:lnTo>
                  <a:pt x="682711" y="67495"/>
                </a:lnTo>
                <a:lnTo>
                  <a:pt x="680622" y="66013"/>
                </a:lnTo>
                <a:lnTo>
                  <a:pt x="677980" y="64054"/>
                </a:lnTo>
                <a:lnTo>
                  <a:pt x="671586" y="59181"/>
                </a:lnTo>
                <a:lnTo>
                  <a:pt x="668216" y="56786"/>
                </a:lnTo>
                <a:lnTo>
                  <a:pt x="644678" y="45191"/>
                </a:lnTo>
                <a:lnTo>
                  <a:pt x="641344" y="45024"/>
                </a:lnTo>
                <a:close/>
              </a:path>
              <a:path w="845820" h="447039">
                <a:moveTo>
                  <a:pt x="839373" y="215423"/>
                </a:moveTo>
                <a:lnTo>
                  <a:pt x="809271" y="215423"/>
                </a:lnTo>
                <a:lnTo>
                  <a:pt x="809336" y="215638"/>
                </a:lnTo>
                <a:lnTo>
                  <a:pt x="809509" y="215821"/>
                </a:lnTo>
                <a:lnTo>
                  <a:pt x="809788" y="215971"/>
                </a:lnTo>
                <a:lnTo>
                  <a:pt x="812890" y="219257"/>
                </a:lnTo>
                <a:lnTo>
                  <a:pt x="816726" y="221091"/>
                </a:lnTo>
                <a:lnTo>
                  <a:pt x="825867" y="221852"/>
                </a:lnTo>
                <a:lnTo>
                  <a:pt x="830027" y="221067"/>
                </a:lnTo>
                <a:lnTo>
                  <a:pt x="837528" y="217164"/>
                </a:lnTo>
                <a:lnTo>
                  <a:pt x="839373" y="215423"/>
                </a:lnTo>
                <a:close/>
              </a:path>
              <a:path w="845820" h="447039">
                <a:moveTo>
                  <a:pt x="750935" y="114664"/>
                </a:moveTo>
                <a:lnTo>
                  <a:pt x="677936" y="114664"/>
                </a:lnTo>
                <a:lnTo>
                  <a:pt x="695115" y="126578"/>
                </a:lnTo>
                <a:lnTo>
                  <a:pt x="712070" y="138626"/>
                </a:lnTo>
                <a:lnTo>
                  <a:pt x="745310" y="163122"/>
                </a:lnTo>
                <a:lnTo>
                  <a:pt x="777746" y="188740"/>
                </a:lnTo>
                <a:lnTo>
                  <a:pt x="809466" y="216068"/>
                </a:lnTo>
                <a:lnTo>
                  <a:pt x="809271" y="215423"/>
                </a:lnTo>
                <a:lnTo>
                  <a:pt x="839373" y="215423"/>
                </a:lnTo>
                <a:lnTo>
                  <a:pt x="840540" y="214322"/>
                </a:lnTo>
                <a:lnTo>
                  <a:pt x="845089" y="206853"/>
                </a:lnTo>
                <a:lnTo>
                  <a:pt x="845480" y="202514"/>
                </a:lnTo>
                <a:lnTo>
                  <a:pt x="843991" y="197570"/>
                </a:lnTo>
                <a:lnTo>
                  <a:pt x="838241" y="174162"/>
                </a:lnTo>
                <a:lnTo>
                  <a:pt x="832311" y="150807"/>
                </a:lnTo>
                <a:lnTo>
                  <a:pt x="830230" y="142871"/>
                </a:lnTo>
                <a:lnTo>
                  <a:pt x="787397" y="142871"/>
                </a:lnTo>
                <a:lnTo>
                  <a:pt x="781328" y="138016"/>
                </a:lnTo>
                <a:lnTo>
                  <a:pt x="775198" y="133181"/>
                </a:lnTo>
                <a:lnTo>
                  <a:pt x="769008" y="128363"/>
                </a:lnTo>
                <a:lnTo>
                  <a:pt x="762758" y="123564"/>
                </a:lnTo>
                <a:lnTo>
                  <a:pt x="756446" y="118783"/>
                </a:lnTo>
                <a:lnTo>
                  <a:pt x="750935" y="114664"/>
                </a:lnTo>
                <a:close/>
              </a:path>
              <a:path w="845820" h="447039">
                <a:moveTo>
                  <a:pt x="771234" y="0"/>
                </a:moveTo>
                <a:lnTo>
                  <a:pt x="753550" y="18934"/>
                </a:lnTo>
                <a:lnTo>
                  <a:pt x="753557" y="23621"/>
                </a:lnTo>
                <a:lnTo>
                  <a:pt x="753817" y="25653"/>
                </a:lnTo>
                <a:lnTo>
                  <a:pt x="763104" y="56794"/>
                </a:lnTo>
                <a:lnTo>
                  <a:pt x="766851" y="69543"/>
                </a:lnTo>
                <a:lnTo>
                  <a:pt x="779381" y="113364"/>
                </a:lnTo>
                <a:lnTo>
                  <a:pt x="787397" y="142871"/>
                </a:lnTo>
                <a:lnTo>
                  <a:pt x="830230" y="142871"/>
                </a:lnTo>
                <a:lnTo>
                  <a:pt x="819943" y="104388"/>
                </a:lnTo>
                <a:lnTo>
                  <a:pt x="806763" y="58192"/>
                </a:lnTo>
                <a:lnTo>
                  <a:pt x="792281" y="10891"/>
                </a:lnTo>
                <a:lnTo>
                  <a:pt x="786693" y="5189"/>
                </a:lnTo>
                <a:lnTo>
                  <a:pt x="782947" y="2098"/>
                </a:lnTo>
                <a:lnTo>
                  <a:pt x="779106" y="441"/>
                </a:lnTo>
                <a:lnTo>
                  <a:pt x="7712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1" name="object 41"/>
          <p:cNvSpPr/>
          <p:nvPr/>
        </p:nvSpPr>
        <p:spPr>
          <a:xfrm>
            <a:off x="8290745" y="2948281"/>
            <a:ext cx="2058328" cy="165077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/>
          <p:nvPr/>
        </p:nvSpPr>
        <p:spPr>
          <a:xfrm>
            <a:off x="8534474" y="3368862"/>
            <a:ext cx="918882" cy="101226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3" name="object 43"/>
          <p:cNvSpPr/>
          <p:nvPr/>
        </p:nvSpPr>
        <p:spPr>
          <a:xfrm>
            <a:off x="8781003" y="3368862"/>
            <a:ext cx="896471" cy="10122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4" name="object 44"/>
          <p:cNvSpPr/>
          <p:nvPr/>
        </p:nvSpPr>
        <p:spPr>
          <a:xfrm>
            <a:off x="9079828" y="3615391"/>
            <a:ext cx="664882" cy="7470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5" name="object 45"/>
          <p:cNvSpPr/>
          <p:nvPr/>
        </p:nvSpPr>
        <p:spPr>
          <a:xfrm>
            <a:off x="9150798" y="3368862"/>
            <a:ext cx="945029" cy="10122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6" name="object 46"/>
          <p:cNvSpPr/>
          <p:nvPr/>
        </p:nvSpPr>
        <p:spPr>
          <a:xfrm>
            <a:off x="9501916" y="3615391"/>
            <a:ext cx="691029" cy="74705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7" name="object 47"/>
          <p:cNvSpPr/>
          <p:nvPr/>
        </p:nvSpPr>
        <p:spPr>
          <a:xfrm>
            <a:off x="9673739" y="3409950"/>
            <a:ext cx="702236" cy="7470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8" name="object 48"/>
          <p:cNvSpPr txBox="1"/>
          <p:nvPr/>
        </p:nvSpPr>
        <p:spPr>
          <a:xfrm>
            <a:off x="8857945" y="3577261"/>
            <a:ext cx="1372160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83" algn="r">
              <a:lnSpc>
                <a:spcPts val="1138"/>
              </a:lnSpc>
            </a:pPr>
            <a:r>
              <a:rPr sz="1985" b="1" spc="194" dirty="0">
                <a:latin typeface="Calibri"/>
                <a:cs typeface="Calibri"/>
              </a:rPr>
              <a:t>xy</a:t>
            </a:r>
            <a:endParaRPr sz="1985" dirty="0">
              <a:latin typeface="Calibri"/>
              <a:cs typeface="Calibri"/>
            </a:endParaRPr>
          </a:p>
          <a:p>
            <a:pPr marL="11206">
              <a:lnSpc>
                <a:spcPts val="2356"/>
              </a:lnSpc>
            </a:pPr>
            <a:r>
              <a:rPr sz="3000" b="1" spc="110" dirty="0">
                <a:latin typeface="Calibri"/>
                <a:cs typeface="Calibri"/>
              </a:rPr>
              <a:t>∑α</a:t>
            </a:r>
            <a:r>
              <a:rPr sz="2978" b="1" spc="165" baseline="-19753" dirty="0">
                <a:latin typeface="Calibri"/>
                <a:cs typeface="Calibri"/>
              </a:rPr>
              <a:t>x</a:t>
            </a:r>
            <a:r>
              <a:rPr sz="3000" b="1" spc="110" dirty="0">
                <a:latin typeface="Calibri"/>
                <a:cs typeface="Calibri"/>
              </a:rPr>
              <a:t>ω</a:t>
            </a:r>
            <a:r>
              <a:rPr sz="2978" b="1" spc="165" baseline="-19753" dirty="0">
                <a:latin typeface="Calibri"/>
                <a:cs typeface="Calibri"/>
              </a:rPr>
              <a:t>N</a:t>
            </a:r>
            <a:endParaRPr sz="2978" baseline="-19753" dirty="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877617" y="5021237"/>
            <a:ext cx="469807" cy="10950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0" name="object 50"/>
          <p:cNvSpPr/>
          <p:nvPr/>
        </p:nvSpPr>
        <p:spPr>
          <a:xfrm>
            <a:off x="8981977" y="4435443"/>
            <a:ext cx="1365447" cy="5857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1" name="object 51"/>
          <p:cNvSpPr/>
          <p:nvPr/>
        </p:nvSpPr>
        <p:spPr>
          <a:xfrm>
            <a:off x="8512169" y="4435443"/>
            <a:ext cx="1835254" cy="168088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2" name="object 52"/>
          <p:cNvSpPr/>
          <p:nvPr/>
        </p:nvSpPr>
        <p:spPr>
          <a:xfrm>
            <a:off x="8512169" y="5530530"/>
            <a:ext cx="1365446" cy="5857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3" name="object 53"/>
          <p:cNvSpPr/>
          <p:nvPr/>
        </p:nvSpPr>
        <p:spPr>
          <a:xfrm>
            <a:off x="8512170" y="4435443"/>
            <a:ext cx="469806" cy="109508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4" name="object 54"/>
          <p:cNvSpPr/>
          <p:nvPr/>
        </p:nvSpPr>
        <p:spPr>
          <a:xfrm>
            <a:off x="8724974" y="4702362"/>
            <a:ext cx="1172883" cy="13110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5" name="object 55"/>
          <p:cNvSpPr/>
          <p:nvPr/>
        </p:nvSpPr>
        <p:spPr>
          <a:xfrm>
            <a:off x="9244122" y="5104172"/>
            <a:ext cx="194981" cy="376518"/>
          </a:xfrm>
          <a:custGeom>
            <a:avLst/>
            <a:gdLst/>
            <a:ahLst/>
            <a:cxnLst/>
            <a:rect l="l" t="t" r="r" b="b"/>
            <a:pathLst>
              <a:path w="220979" h="426720">
                <a:moveTo>
                  <a:pt x="189144" y="0"/>
                </a:moveTo>
                <a:lnTo>
                  <a:pt x="3563" y="378908"/>
                </a:lnTo>
                <a:lnTo>
                  <a:pt x="0" y="393696"/>
                </a:lnTo>
                <a:lnTo>
                  <a:pt x="635" y="400316"/>
                </a:lnTo>
                <a:lnTo>
                  <a:pt x="36061" y="426411"/>
                </a:lnTo>
                <a:lnTo>
                  <a:pt x="44726" y="423494"/>
                </a:lnTo>
                <a:lnTo>
                  <a:pt x="161846" y="177314"/>
                </a:lnTo>
                <a:lnTo>
                  <a:pt x="181177" y="132212"/>
                </a:lnTo>
                <a:lnTo>
                  <a:pt x="200482" y="86916"/>
                </a:lnTo>
                <a:lnTo>
                  <a:pt x="220608" y="39448"/>
                </a:lnTo>
                <a:lnTo>
                  <a:pt x="220951" y="37059"/>
                </a:lnTo>
                <a:lnTo>
                  <a:pt x="220623" y="31455"/>
                </a:lnTo>
                <a:lnTo>
                  <a:pt x="220236" y="28948"/>
                </a:lnTo>
                <a:lnTo>
                  <a:pt x="219624" y="26734"/>
                </a:lnTo>
                <a:lnTo>
                  <a:pt x="218214" y="19105"/>
                </a:lnTo>
                <a:lnTo>
                  <a:pt x="215214" y="13135"/>
                </a:lnTo>
                <a:lnTo>
                  <a:pt x="206035" y="4514"/>
                </a:lnTo>
                <a:lnTo>
                  <a:pt x="200822" y="1887"/>
                </a:lnTo>
                <a:lnTo>
                  <a:pt x="18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6" name="object 56"/>
          <p:cNvSpPr/>
          <p:nvPr/>
        </p:nvSpPr>
        <p:spPr>
          <a:xfrm>
            <a:off x="8844504" y="4754656"/>
            <a:ext cx="1370852" cy="139326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7" name="object 57"/>
          <p:cNvSpPr/>
          <p:nvPr/>
        </p:nvSpPr>
        <p:spPr>
          <a:xfrm>
            <a:off x="9413984" y="5218734"/>
            <a:ext cx="322729" cy="312644"/>
          </a:xfrm>
          <a:custGeom>
            <a:avLst/>
            <a:gdLst/>
            <a:ahLst/>
            <a:cxnLst/>
            <a:rect l="l" t="t" r="r" b="b"/>
            <a:pathLst>
              <a:path w="365759" h="354329">
                <a:moveTo>
                  <a:pt x="66282" y="0"/>
                </a:moveTo>
                <a:lnTo>
                  <a:pt x="12427" y="114677"/>
                </a:lnTo>
                <a:lnTo>
                  <a:pt x="939" y="154343"/>
                </a:lnTo>
                <a:lnTo>
                  <a:pt x="0" y="172215"/>
                </a:lnTo>
                <a:lnTo>
                  <a:pt x="154" y="178952"/>
                </a:lnTo>
                <a:lnTo>
                  <a:pt x="14248" y="223070"/>
                </a:lnTo>
                <a:lnTo>
                  <a:pt x="48760" y="259798"/>
                </a:lnTo>
                <a:lnTo>
                  <a:pt x="87495" y="282163"/>
                </a:lnTo>
                <a:lnTo>
                  <a:pt x="68314" y="326873"/>
                </a:lnTo>
                <a:lnTo>
                  <a:pt x="104174" y="350406"/>
                </a:lnTo>
                <a:lnTo>
                  <a:pt x="120195" y="354262"/>
                </a:lnTo>
                <a:lnTo>
                  <a:pt x="122100" y="354044"/>
                </a:lnTo>
                <a:lnTo>
                  <a:pt x="124784" y="352609"/>
                </a:lnTo>
                <a:lnTo>
                  <a:pt x="125767" y="351522"/>
                </a:lnTo>
                <a:lnTo>
                  <a:pt x="144949" y="306811"/>
                </a:lnTo>
                <a:lnTo>
                  <a:pt x="264850" y="306811"/>
                </a:lnTo>
                <a:lnTo>
                  <a:pt x="298097" y="277940"/>
                </a:lnTo>
                <a:lnTo>
                  <a:pt x="305972" y="266738"/>
                </a:lnTo>
                <a:lnTo>
                  <a:pt x="197449" y="266738"/>
                </a:lnTo>
                <a:lnTo>
                  <a:pt x="189878" y="266238"/>
                </a:lnTo>
                <a:lnTo>
                  <a:pt x="181979" y="264886"/>
                </a:lnTo>
                <a:lnTo>
                  <a:pt x="173751" y="262682"/>
                </a:lnTo>
                <a:lnTo>
                  <a:pt x="165193" y="259624"/>
                </a:lnTo>
                <a:lnTo>
                  <a:pt x="175767" y="234976"/>
                </a:lnTo>
                <a:lnTo>
                  <a:pt x="107738" y="234976"/>
                </a:lnTo>
                <a:lnTo>
                  <a:pt x="75165" y="210421"/>
                </a:lnTo>
                <a:lnTo>
                  <a:pt x="62869" y="172215"/>
                </a:lnTo>
                <a:lnTo>
                  <a:pt x="63348" y="165105"/>
                </a:lnTo>
                <a:lnTo>
                  <a:pt x="117929" y="27330"/>
                </a:lnTo>
                <a:lnTo>
                  <a:pt x="118039" y="25868"/>
                </a:lnTo>
                <a:lnTo>
                  <a:pt x="82017" y="3516"/>
                </a:lnTo>
                <a:lnTo>
                  <a:pt x="71275" y="417"/>
                </a:lnTo>
                <a:lnTo>
                  <a:pt x="66282" y="0"/>
                </a:lnTo>
                <a:close/>
              </a:path>
              <a:path w="365759" h="354329">
                <a:moveTo>
                  <a:pt x="264850" y="306811"/>
                </a:moveTo>
                <a:lnTo>
                  <a:pt x="144949" y="306811"/>
                </a:lnTo>
                <a:lnTo>
                  <a:pt x="159860" y="312149"/>
                </a:lnTo>
                <a:lnTo>
                  <a:pt x="174290" y="316198"/>
                </a:lnTo>
                <a:lnTo>
                  <a:pt x="188238" y="318957"/>
                </a:lnTo>
                <a:lnTo>
                  <a:pt x="201704" y="320426"/>
                </a:lnTo>
                <a:lnTo>
                  <a:pt x="214665" y="320627"/>
                </a:lnTo>
                <a:lnTo>
                  <a:pt x="227093" y="319581"/>
                </a:lnTo>
                <a:lnTo>
                  <a:pt x="238989" y="317288"/>
                </a:lnTo>
                <a:lnTo>
                  <a:pt x="250353" y="313749"/>
                </a:lnTo>
                <a:lnTo>
                  <a:pt x="261143" y="308985"/>
                </a:lnTo>
                <a:lnTo>
                  <a:pt x="264850" y="306811"/>
                </a:lnTo>
                <a:close/>
              </a:path>
              <a:path w="365759" h="354329">
                <a:moveTo>
                  <a:pt x="314412" y="106451"/>
                </a:moveTo>
                <a:lnTo>
                  <a:pt x="312528" y="106720"/>
                </a:lnTo>
                <a:lnTo>
                  <a:pt x="309844" y="108155"/>
                </a:lnTo>
                <a:lnTo>
                  <a:pt x="308859" y="109242"/>
                </a:lnTo>
                <a:lnTo>
                  <a:pt x="261562" y="219490"/>
                </a:lnTo>
                <a:lnTo>
                  <a:pt x="258156" y="226750"/>
                </a:lnTo>
                <a:lnTo>
                  <a:pt x="230360" y="258305"/>
                </a:lnTo>
                <a:lnTo>
                  <a:pt x="197449" y="266738"/>
                </a:lnTo>
                <a:lnTo>
                  <a:pt x="305972" y="266738"/>
                </a:lnTo>
                <a:lnTo>
                  <a:pt x="312541" y="255425"/>
                </a:lnTo>
                <a:lnTo>
                  <a:pt x="318732" y="242388"/>
                </a:lnTo>
                <a:lnTo>
                  <a:pt x="365440" y="133516"/>
                </a:lnTo>
                <a:lnTo>
                  <a:pt x="365550" y="132054"/>
                </a:lnTo>
                <a:lnTo>
                  <a:pt x="364739" y="129119"/>
                </a:lnTo>
                <a:lnTo>
                  <a:pt x="330147" y="109968"/>
                </a:lnTo>
                <a:lnTo>
                  <a:pt x="319259" y="106805"/>
                </a:lnTo>
                <a:lnTo>
                  <a:pt x="314412" y="106451"/>
                </a:lnTo>
                <a:close/>
              </a:path>
              <a:path w="365759" h="354329">
                <a:moveTo>
                  <a:pt x="190401" y="53248"/>
                </a:moveTo>
                <a:lnTo>
                  <a:pt x="188409" y="53472"/>
                </a:lnTo>
                <a:lnTo>
                  <a:pt x="185578" y="54843"/>
                </a:lnTo>
                <a:lnTo>
                  <a:pt x="184558" y="55915"/>
                </a:lnTo>
                <a:lnTo>
                  <a:pt x="107738" y="234976"/>
                </a:lnTo>
                <a:lnTo>
                  <a:pt x="175767" y="234976"/>
                </a:lnTo>
                <a:lnTo>
                  <a:pt x="242012" y="80563"/>
                </a:lnTo>
                <a:lnTo>
                  <a:pt x="242122" y="79101"/>
                </a:lnTo>
                <a:lnTo>
                  <a:pt x="241312" y="76168"/>
                </a:lnTo>
                <a:lnTo>
                  <a:pt x="206318" y="56843"/>
                </a:lnTo>
                <a:lnTo>
                  <a:pt x="190401" y="53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8" name="object 58"/>
          <p:cNvSpPr/>
          <p:nvPr/>
        </p:nvSpPr>
        <p:spPr>
          <a:xfrm>
            <a:off x="9165740" y="4877921"/>
            <a:ext cx="1199029" cy="131482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9" name="object 59"/>
          <p:cNvSpPr/>
          <p:nvPr/>
        </p:nvSpPr>
        <p:spPr>
          <a:xfrm>
            <a:off x="9647293" y="5331621"/>
            <a:ext cx="184897" cy="363631"/>
          </a:xfrm>
          <a:custGeom>
            <a:avLst/>
            <a:gdLst/>
            <a:ahLst/>
            <a:cxnLst/>
            <a:rect l="l" t="t" r="r" b="b"/>
            <a:pathLst>
              <a:path w="209550" h="412114">
                <a:moveTo>
                  <a:pt x="168415" y="0"/>
                </a:moveTo>
                <a:lnTo>
                  <a:pt x="161297" y="229485"/>
                </a:lnTo>
                <a:lnTo>
                  <a:pt x="0" y="392567"/>
                </a:lnTo>
                <a:lnTo>
                  <a:pt x="22150" y="411899"/>
                </a:lnTo>
                <a:lnTo>
                  <a:pt x="202285" y="256640"/>
                </a:lnTo>
                <a:lnTo>
                  <a:pt x="209221" y="240474"/>
                </a:lnTo>
                <a:lnTo>
                  <a:pt x="197501" y="3167"/>
                </a:lnTo>
                <a:lnTo>
                  <a:pt x="168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0" name="object 60"/>
          <p:cNvSpPr/>
          <p:nvPr/>
        </p:nvSpPr>
        <p:spPr>
          <a:xfrm>
            <a:off x="7609425" y="5140607"/>
            <a:ext cx="694455" cy="149663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1" name="object 61"/>
          <p:cNvSpPr/>
          <p:nvPr/>
        </p:nvSpPr>
        <p:spPr>
          <a:xfrm>
            <a:off x="6416000" y="4274702"/>
            <a:ext cx="1887879" cy="86590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2" name="object 62"/>
          <p:cNvSpPr/>
          <p:nvPr/>
        </p:nvSpPr>
        <p:spPr>
          <a:xfrm>
            <a:off x="5721546" y="4274702"/>
            <a:ext cx="2582334" cy="236254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3" name="object 63"/>
          <p:cNvSpPr/>
          <p:nvPr/>
        </p:nvSpPr>
        <p:spPr>
          <a:xfrm>
            <a:off x="5721545" y="5788779"/>
            <a:ext cx="1887879" cy="8484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4" name="object 64"/>
          <p:cNvSpPr/>
          <p:nvPr/>
        </p:nvSpPr>
        <p:spPr>
          <a:xfrm>
            <a:off x="5721545" y="4274702"/>
            <a:ext cx="694454" cy="151407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5" name="object 65"/>
          <p:cNvSpPr/>
          <p:nvPr/>
        </p:nvSpPr>
        <p:spPr>
          <a:xfrm>
            <a:off x="6158827" y="4657538"/>
            <a:ext cx="1348440" cy="134470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6" name="object 66"/>
          <p:cNvSpPr/>
          <p:nvPr/>
        </p:nvSpPr>
        <p:spPr>
          <a:xfrm>
            <a:off x="6653923" y="5041776"/>
            <a:ext cx="382121" cy="398929"/>
          </a:xfrm>
          <a:custGeom>
            <a:avLst/>
            <a:gdLst/>
            <a:ahLst/>
            <a:cxnLst/>
            <a:rect l="l" t="t" r="r" b="b"/>
            <a:pathLst>
              <a:path w="433070" h="452120">
                <a:moveTo>
                  <a:pt x="322928" y="136296"/>
                </a:moveTo>
                <a:lnTo>
                  <a:pt x="278559" y="144569"/>
                </a:lnTo>
                <a:lnTo>
                  <a:pt x="240170" y="166353"/>
                </a:lnTo>
                <a:lnTo>
                  <a:pt x="208131" y="197998"/>
                </a:lnTo>
                <a:lnTo>
                  <a:pt x="179876" y="238812"/>
                </a:lnTo>
                <a:lnTo>
                  <a:pt x="164003" y="274328"/>
                </a:lnTo>
                <a:lnTo>
                  <a:pt x="154372" y="330369"/>
                </a:lnTo>
                <a:lnTo>
                  <a:pt x="155436" y="350260"/>
                </a:lnTo>
                <a:lnTo>
                  <a:pt x="164394" y="388933"/>
                </a:lnTo>
                <a:lnTo>
                  <a:pt x="192212" y="425226"/>
                </a:lnTo>
                <a:lnTo>
                  <a:pt x="232876" y="446535"/>
                </a:lnTo>
                <a:lnTo>
                  <a:pt x="269443" y="451636"/>
                </a:lnTo>
                <a:lnTo>
                  <a:pt x="288418" y="448059"/>
                </a:lnTo>
                <a:lnTo>
                  <a:pt x="339382" y="423965"/>
                </a:lnTo>
                <a:lnTo>
                  <a:pt x="375834" y="390459"/>
                </a:lnTo>
                <a:lnTo>
                  <a:pt x="263338" y="390459"/>
                </a:lnTo>
                <a:lnTo>
                  <a:pt x="255690" y="389678"/>
                </a:lnTo>
                <a:lnTo>
                  <a:pt x="217303" y="364360"/>
                </a:lnTo>
                <a:lnTo>
                  <a:pt x="213275" y="342819"/>
                </a:lnTo>
                <a:lnTo>
                  <a:pt x="213324" y="333072"/>
                </a:lnTo>
                <a:lnTo>
                  <a:pt x="221944" y="293452"/>
                </a:lnTo>
                <a:lnTo>
                  <a:pt x="241214" y="254127"/>
                </a:lnTo>
                <a:lnTo>
                  <a:pt x="270934" y="217780"/>
                </a:lnTo>
                <a:lnTo>
                  <a:pt x="308582" y="197488"/>
                </a:lnTo>
                <a:lnTo>
                  <a:pt x="318916" y="196844"/>
                </a:lnTo>
                <a:lnTo>
                  <a:pt x="418258" y="196844"/>
                </a:lnTo>
                <a:lnTo>
                  <a:pt x="418010" y="196303"/>
                </a:lnTo>
                <a:lnTo>
                  <a:pt x="390877" y="161661"/>
                </a:lnTo>
                <a:lnTo>
                  <a:pt x="354441" y="141318"/>
                </a:lnTo>
                <a:lnTo>
                  <a:pt x="333780" y="136983"/>
                </a:lnTo>
                <a:lnTo>
                  <a:pt x="322928" y="136296"/>
                </a:lnTo>
                <a:close/>
              </a:path>
              <a:path w="433070" h="452120">
                <a:moveTo>
                  <a:pt x="186735" y="0"/>
                </a:moveTo>
                <a:lnTo>
                  <a:pt x="3689" y="351419"/>
                </a:lnTo>
                <a:lnTo>
                  <a:pt x="0" y="365220"/>
                </a:lnTo>
                <a:lnTo>
                  <a:pt x="442" y="371450"/>
                </a:lnTo>
                <a:lnTo>
                  <a:pt x="33095" y="396772"/>
                </a:lnTo>
                <a:lnTo>
                  <a:pt x="41298" y="394235"/>
                </a:lnTo>
                <a:lnTo>
                  <a:pt x="84612" y="322890"/>
                </a:lnTo>
                <a:lnTo>
                  <a:pt x="115203" y="256437"/>
                </a:lnTo>
                <a:lnTo>
                  <a:pt x="137771" y="207531"/>
                </a:lnTo>
                <a:lnTo>
                  <a:pt x="156982" y="165836"/>
                </a:lnTo>
                <a:lnTo>
                  <a:pt x="176180" y="123942"/>
                </a:lnTo>
                <a:lnTo>
                  <a:pt x="195357" y="81865"/>
                </a:lnTo>
                <a:lnTo>
                  <a:pt x="215358" y="37768"/>
                </a:lnTo>
                <a:lnTo>
                  <a:pt x="215734" y="35533"/>
                </a:lnTo>
                <a:lnTo>
                  <a:pt x="215557" y="30265"/>
                </a:lnTo>
                <a:lnTo>
                  <a:pt x="215251" y="27901"/>
                </a:lnTo>
                <a:lnTo>
                  <a:pt x="214729" y="25808"/>
                </a:lnTo>
                <a:lnTo>
                  <a:pt x="213582" y="18614"/>
                </a:lnTo>
                <a:lnTo>
                  <a:pt x="210905" y="12940"/>
                </a:lnTo>
                <a:lnTo>
                  <a:pt x="202488" y="4632"/>
                </a:lnTo>
                <a:lnTo>
                  <a:pt x="197654" y="2044"/>
                </a:lnTo>
                <a:lnTo>
                  <a:pt x="186735" y="0"/>
                </a:lnTo>
                <a:close/>
              </a:path>
              <a:path w="433070" h="452120">
                <a:moveTo>
                  <a:pt x="418258" y="196844"/>
                </a:moveTo>
                <a:lnTo>
                  <a:pt x="318916" y="196844"/>
                </a:lnTo>
                <a:lnTo>
                  <a:pt x="329526" y="198479"/>
                </a:lnTo>
                <a:lnTo>
                  <a:pt x="340410" y="202394"/>
                </a:lnTo>
                <a:lnTo>
                  <a:pt x="369433" y="237800"/>
                </a:lnTo>
                <a:lnTo>
                  <a:pt x="371418" y="256496"/>
                </a:lnTo>
                <a:lnTo>
                  <a:pt x="370817" y="266364"/>
                </a:lnTo>
                <a:lnTo>
                  <a:pt x="360378" y="305484"/>
                </a:lnTo>
                <a:lnTo>
                  <a:pt x="341615" y="339119"/>
                </a:lnTo>
                <a:lnTo>
                  <a:pt x="315474" y="369265"/>
                </a:lnTo>
                <a:lnTo>
                  <a:pt x="277698" y="389142"/>
                </a:lnTo>
                <a:lnTo>
                  <a:pt x="263338" y="390459"/>
                </a:lnTo>
                <a:lnTo>
                  <a:pt x="375834" y="390459"/>
                </a:lnTo>
                <a:lnTo>
                  <a:pt x="403518" y="352296"/>
                </a:lnTo>
                <a:lnTo>
                  <a:pt x="422319" y="313121"/>
                </a:lnTo>
                <a:lnTo>
                  <a:pt x="431956" y="271965"/>
                </a:lnTo>
                <a:lnTo>
                  <a:pt x="432622" y="261311"/>
                </a:lnTo>
                <a:lnTo>
                  <a:pt x="432562" y="250498"/>
                </a:lnTo>
                <a:lnTo>
                  <a:pt x="431638" y="239601"/>
                </a:lnTo>
                <a:lnTo>
                  <a:pt x="429710" y="228695"/>
                </a:lnTo>
                <a:lnTo>
                  <a:pt x="426779" y="217780"/>
                </a:lnTo>
                <a:lnTo>
                  <a:pt x="422844" y="206857"/>
                </a:lnTo>
                <a:lnTo>
                  <a:pt x="418258" y="196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7" name="object 67"/>
          <p:cNvSpPr/>
          <p:nvPr/>
        </p:nvSpPr>
        <p:spPr>
          <a:xfrm>
            <a:off x="6502474" y="4799479"/>
            <a:ext cx="1143000" cy="125132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8" name="object 68"/>
          <p:cNvSpPr/>
          <p:nvPr/>
        </p:nvSpPr>
        <p:spPr>
          <a:xfrm>
            <a:off x="6958810" y="5232913"/>
            <a:ext cx="176493" cy="338418"/>
          </a:xfrm>
          <a:custGeom>
            <a:avLst/>
            <a:gdLst/>
            <a:ahLst/>
            <a:cxnLst/>
            <a:rect l="l" t="t" r="r" b="b"/>
            <a:pathLst>
              <a:path w="200025" h="383539">
                <a:moveTo>
                  <a:pt x="167247" y="0"/>
                </a:moveTo>
                <a:lnTo>
                  <a:pt x="155227" y="215285"/>
                </a:lnTo>
                <a:lnTo>
                  <a:pt x="0" y="364641"/>
                </a:lnTo>
                <a:lnTo>
                  <a:pt x="20346" y="383306"/>
                </a:lnTo>
                <a:lnTo>
                  <a:pt x="193076" y="241733"/>
                </a:lnTo>
                <a:lnTo>
                  <a:pt x="199964" y="226716"/>
                </a:lnTo>
                <a:lnTo>
                  <a:pt x="194481" y="3649"/>
                </a:lnTo>
                <a:lnTo>
                  <a:pt x="167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9" name="object 69"/>
          <p:cNvSpPr/>
          <p:nvPr/>
        </p:nvSpPr>
        <p:spPr>
          <a:xfrm>
            <a:off x="6625738" y="4870450"/>
            <a:ext cx="1490382" cy="141194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0" name="object 70"/>
          <p:cNvSpPr/>
          <p:nvPr/>
        </p:nvSpPr>
        <p:spPr>
          <a:xfrm>
            <a:off x="7155744" y="5354431"/>
            <a:ext cx="479051" cy="392765"/>
          </a:xfrm>
          <a:custGeom>
            <a:avLst/>
            <a:gdLst/>
            <a:ahLst/>
            <a:cxnLst/>
            <a:rect l="l" t="t" r="r" b="b"/>
            <a:pathLst>
              <a:path w="542925" h="445134">
                <a:moveTo>
                  <a:pt x="370843" y="351092"/>
                </a:moveTo>
                <a:lnTo>
                  <a:pt x="333052" y="372595"/>
                </a:lnTo>
                <a:lnTo>
                  <a:pt x="331209" y="379439"/>
                </a:lnTo>
                <a:lnTo>
                  <a:pt x="332915" y="394301"/>
                </a:lnTo>
                <a:lnTo>
                  <a:pt x="338086" y="400193"/>
                </a:lnTo>
                <a:lnTo>
                  <a:pt x="347577" y="404545"/>
                </a:lnTo>
                <a:lnTo>
                  <a:pt x="391344" y="425453"/>
                </a:lnTo>
                <a:lnTo>
                  <a:pt x="438383" y="442861"/>
                </a:lnTo>
                <a:lnTo>
                  <a:pt x="446599" y="445147"/>
                </a:lnTo>
                <a:lnTo>
                  <a:pt x="453012" y="444290"/>
                </a:lnTo>
                <a:lnTo>
                  <a:pt x="462238" y="436294"/>
                </a:lnTo>
                <a:lnTo>
                  <a:pt x="465001" y="431077"/>
                </a:lnTo>
                <a:lnTo>
                  <a:pt x="466829" y="418207"/>
                </a:lnTo>
                <a:lnTo>
                  <a:pt x="466183" y="411333"/>
                </a:lnTo>
                <a:lnTo>
                  <a:pt x="461773" y="396712"/>
                </a:lnTo>
                <a:lnTo>
                  <a:pt x="458031" y="390734"/>
                </a:lnTo>
                <a:lnTo>
                  <a:pt x="452751" y="386090"/>
                </a:lnTo>
                <a:lnTo>
                  <a:pt x="440811" y="380613"/>
                </a:lnTo>
                <a:lnTo>
                  <a:pt x="452613" y="354919"/>
                </a:lnTo>
                <a:lnTo>
                  <a:pt x="384789" y="354919"/>
                </a:lnTo>
                <a:lnTo>
                  <a:pt x="377744" y="352330"/>
                </a:lnTo>
                <a:lnTo>
                  <a:pt x="370843" y="351092"/>
                </a:lnTo>
                <a:close/>
              </a:path>
              <a:path w="542925" h="445134">
                <a:moveTo>
                  <a:pt x="390556" y="0"/>
                </a:moveTo>
                <a:lnTo>
                  <a:pt x="207511" y="351419"/>
                </a:lnTo>
                <a:lnTo>
                  <a:pt x="203821" y="365219"/>
                </a:lnTo>
                <a:lnTo>
                  <a:pt x="204264" y="371449"/>
                </a:lnTo>
                <a:lnTo>
                  <a:pt x="236917" y="396772"/>
                </a:lnTo>
                <a:lnTo>
                  <a:pt x="245120" y="394235"/>
                </a:lnTo>
                <a:lnTo>
                  <a:pt x="306157" y="284364"/>
                </a:lnTo>
                <a:lnTo>
                  <a:pt x="366765" y="152826"/>
                </a:lnTo>
                <a:lnTo>
                  <a:pt x="381257" y="121188"/>
                </a:lnTo>
                <a:lnTo>
                  <a:pt x="399179" y="81865"/>
                </a:lnTo>
                <a:lnTo>
                  <a:pt x="419180" y="37768"/>
                </a:lnTo>
                <a:lnTo>
                  <a:pt x="419555" y="35533"/>
                </a:lnTo>
                <a:lnTo>
                  <a:pt x="419379" y="30264"/>
                </a:lnTo>
                <a:lnTo>
                  <a:pt x="419073" y="27900"/>
                </a:lnTo>
                <a:lnTo>
                  <a:pt x="418551" y="25808"/>
                </a:lnTo>
                <a:lnTo>
                  <a:pt x="417404" y="18613"/>
                </a:lnTo>
                <a:lnTo>
                  <a:pt x="414727" y="12938"/>
                </a:lnTo>
                <a:lnTo>
                  <a:pt x="406309" y="4631"/>
                </a:lnTo>
                <a:lnTo>
                  <a:pt x="401476" y="2043"/>
                </a:lnTo>
                <a:lnTo>
                  <a:pt x="390556" y="0"/>
                </a:lnTo>
                <a:close/>
              </a:path>
              <a:path w="542925" h="445134">
                <a:moveTo>
                  <a:pt x="499428" y="120846"/>
                </a:moveTo>
                <a:lnTo>
                  <a:pt x="456684" y="132470"/>
                </a:lnTo>
                <a:lnTo>
                  <a:pt x="439455" y="162036"/>
                </a:lnTo>
                <a:lnTo>
                  <a:pt x="440327" y="166433"/>
                </a:lnTo>
                <a:lnTo>
                  <a:pt x="461454" y="187772"/>
                </a:lnTo>
                <a:lnTo>
                  <a:pt x="384789" y="354919"/>
                </a:lnTo>
                <a:lnTo>
                  <a:pt x="452613" y="354919"/>
                </a:lnTo>
                <a:lnTo>
                  <a:pt x="485179" y="284364"/>
                </a:lnTo>
                <a:lnTo>
                  <a:pt x="503737" y="244215"/>
                </a:lnTo>
                <a:lnTo>
                  <a:pt x="516159" y="217096"/>
                </a:lnTo>
                <a:lnTo>
                  <a:pt x="528635" y="189630"/>
                </a:lnTo>
                <a:lnTo>
                  <a:pt x="541070" y="162025"/>
                </a:lnTo>
                <a:lnTo>
                  <a:pt x="542329" y="159282"/>
                </a:lnTo>
                <a:lnTo>
                  <a:pt x="542738" y="155764"/>
                </a:lnTo>
                <a:lnTo>
                  <a:pt x="541848" y="147203"/>
                </a:lnTo>
                <a:lnTo>
                  <a:pt x="540821" y="143583"/>
                </a:lnTo>
                <a:lnTo>
                  <a:pt x="539126" y="140432"/>
                </a:lnTo>
                <a:lnTo>
                  <a:pt x="535480" y="132610"/>
                </a:lnTo>
                <a:lnTo>
                  <a:pt x="529192" y="127133"/>
                </a:lnTo>
                <a:lnTo>
                  <a:pt x="520352" y="124190"/>
                </a:lnTo>
                <a:lnTo>
                  <a:pt x="513607" y="122347"/>
                </a:lnTo>
                <a:lnTo>
                  <a:pt x="506633" y="121233"/>
                </a:lnTo>
                <a:lnTo>
                  <a:pt x="499428" y="120846"/>
                </a:lnTo>
                <a:close/>
              </a:path>
              <a:path w="542925" h="445134">
                <a:moveTo>
                  <a:pt x="29664" y="100514"/>
                </a:moveTo>
                <a:lnTo>
                  <a:pt x="24702" y="100831"/>
                </a:lnTo>
                <a:lnTo>
                  <a:pt x="16729" y="101249"/>
                </a:lnTo>
                <a:lnTo>
                  <a:pt x="10819" y="103634"/>
                </a:lnTo>
                <a:lnTo>
                  <a:pt x="3124" y="112332"/>
                </a:lnTo>
                <a:lnTo>
                  <a:pt x="960" y="117453"/>
                </a:lnTo>
                <a:lnTo>
                  <a:pt x="0" y="129240"/>
                </a:lnTo>
                <a:lnTo>
                  <a:pt x="1108" y="135307"/>
                </a:lnTo>
                <a:lnTo>
                  <a:pt x="6501" y="147784"/>
                </a:lnTo>
                <a:lnTo>
                  <a:pt x="10406" y="153003"/>
                </a:lnTo>
                <a:lnTo>
                  <a:pt x="15520" y="157201"/>
                </a:lnTo>
                <a:lnTo>
                  <a:pt x="61230" y="178723"/>
                </a:lnTo>
                <a:lnTo>
                  <a:pt x="30480" y="245765"/>
                </a:lnTo>
                <a:lnTo>
                  <a:pt x="45772" y="281495"/>
                </a:lnTo>
                <a:lnTo>
                  <a:pt x="63949" y="286498"/>
                </a:lnTo>
                <a:lnTo>
                  <a:pt x="70137" y="284519"/>
                </a:lnTo>
                <a:lnTo>
                  <a:pt x="96546" y="250014"/>
                </a:lnTo>
                <a:lnTo>
                  <a:pt x="114032" y="210629"/>
                </a:lnTo>
                <a:lnTo>
                  <a:pt x="115963" y="206420"/>
                </a:lnTo>
                <a:lnTo>
                  <a:pt x="117251" y="204417"/>
                </a:lnTo>
                <a:lnTo>
                  <a:pt x="210142" y="204417"/>
                </a:lnTo>
                <a:lnTo>
                  <a:pt x="210293" y="197418"/>
                </a:lnTo>
                <a:lnTo>
                  <a:pt x="196213" y="172827"/>
                </a:lnTo>
                <a:lnTo>
                  <a:pt x="189640" y="169587"/>
                </a:lnTo>
                <a:lnTo>
                  <a:pt x="182966" y="166404"/>
                </a:lnTo>
                <a:lnTo>
                  <a:pt x="176377" y="163364"/>
                </a:lnTo>
                <a:lnTo>
                  <a:pt x="149612" y="151436"/>
                </a:lnTo>
                <a:lnTo>
                  <a:pt x="142947" y="148396"/>
                </a:lnTo>
                <a:lnTo>
                  <a:pt x="146619" y="140432"/>
                </a:lnTo>
                <a:lnTo>
                  <a:pt x="154937" y="122701"/>
                </a:lnTo>
                <a:lnTo>
                  <a:pt x="86925" y="122701"/>
                </a:lnTo>
                <a:lnTo>
                  <a:pt x="83417" y="121462"/>
                </a:lnTo>
                <a:lnTo>
                  <a:pt x="79132" y="119496"/>
                </a:lnTo>
                <a:lnTo>
                  <a:pt x="69004" y="114110"/>
                </a:lnTo>
                <a:lnTo>
                  <a:pt x="63681" y="111577"/>
                </a:lnTo>
                <a:lnTo>
                  <a:pt x="52520" y="106828"/>
                </a:lnTo>
                <a:lnTo>
                  <a:pt x="46799" y="104759"/>
                </a:lnTo>
                <a:lnTo>
                  <a:pt x="35077" y="101235"/>
                </a:lnTo>
                <a:lnTo>
                  <a:pt x="29664" y="100514"/>
                </a:lnTo>
                <a:close/>
              </a:path>
              <a:path w="542925" h="445134">
                <a:moveTo>
                  <a:pt x="210142" y="204417"/>
                </a:moveTo>
                <a:lnTo>
                  <a:pt x="117251" y="204417"/>
                </a:lnTo>
                <a:lnTo>
                  <a:pt x="120619" y="205962"/>
                </a:lnTo>
                <a:lnTo>
                  <a:pt x="125140" y="208221"/>
                </a:lnTo>
                <a:lnTo>
                  <a:pt x="161430" y="225237"/>
                </a:lnTo>
                <a:lnTo>
                  <a:pt x="180411" y="229496"/>
                </a:lnTo>
                <a:lnTo>
                  <a:pt x="185654" y="228566"/>
                </a:lnTo>
                <a:lnTo>
                  <a:pt x="193468" y="226262"/>
                </a:lnTo>
                <a:lnTo>
                  <a:pt x="199838" y="222636"/>
                </a:lnTo>
                <a:lnTo>
                  <a:pt x="204765" y="217688"/>
                </a:lnTo>
                <a:lnTo>
                  <a:pt x="208249" y="211418"/>
                </a:lnTo>
                <a:lnTo>
                  <a:pt x="210142" y="204417"/>
                </a:lnTo>
                <a:close/>
              </a:path>
              <a:path w="542925" h="445134">
                <a:moveTo>
                  <a:pt x="145906" y="47023"/>
                </a:moveTo>
                <a:lnTo>
                  <a:pt x="136121" y="47351"/>
                </a:lnTo>
                <a:lnTo>
                  <a:pt x="131314" y="48945"/>
                </a:lnTo>
                <a:lnTo>
                  <a:pt x="126593" y="51968"/>
                </a:lnTo>
                <a:lnTo>
                  <a:pt x="122012" y="54683"/>
                </a:lnTo>
                <a:lnTo>
                  <a:pt x="99696" y="94655"/>
                </a:lnTo>
                <a:lnTo>
                  <a:pt x="91306" y="115169"/>
                </a:lnTo>
                <a:lnTo>
                  <a:pt x="88941" y="119921"/>
                </a:lnTo>
                <a:lnTo>
                  <a:pt x="86925" y="122701"/>
                </a:lnTo>
                <a:lnTo>
                  <a:pt x="154937" y="122701"/>
                </a:lnTo>
                <a:lnTo>
                  <a:pt x="160637" y="110622"/>
                </a:lnTo>
                <a:lnTo>
                  <a:pt x="164138" y="102953"/>
                </a:lnTo>
                <a:lnTo>
                  <a:pt x="167578" y="95187"/>
                </a:lnTo>
                <a:lnTo>
                  <a:pt x="170959" y="87323"/>
                </a:lnTo>
                <a:lnTo>
                  <a:pt x="171801" y="85486"/>
                </a:lnTo>
                <a:lnTo>
                  <a:pt x="172178" y="83251"/>
                </a:lnTo>
                <a:lnTo>
                  <a:pt x="172001" y="77981"/>
                </a:lnTo>
                <a:lnTo>
                  <a:pt x="171696" y="75619"/>
                </a:lnTo>
                <a:lnTo>
                  <a:pt x="171173" y="73526"/>
                </a:lnTo>
                <a:lnTo>
                  <a:pt x="170384" y="67976"/>
                </a:lnTo>
                <a:lnTo>
                  <a:pt x="168490" y="63218"/>
                </a:lnTo>
                <a:lnTo>
                  <a:pt x="162497" y="55281"/>
                </a:lnTo>
                <a:lnTo>
                  <a:pt x="158890" y="52237"/>
                </a:lnTo>
                <a:lnTo>
                  <a:pt x="150460" y="48000"/>
                </a:lnTo>
                <a:lnTo>
                  <a:pt x="145906" y="47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1" name="object 71"/>
          <p:cNvSpPr/>
          <p:nvPr/>
        </p:nvSpPr>
        <p:spPr>
          <a:xfrm>
            <a:off x="7111327" y="5075891"/>
            <a:ext cx="1143000" cy="125132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2" name="object 72"/>
          <p:cNvSpPr/>
          <p:nvPr/>
        </p:nvSpPr>
        <p:spPr>
          <a:xfrm>
            <a:off x="7567582" y="5512136"/>
            <a:ext cx="176493" cy="338418"/>
          </a:xfrm>
          <a:custGeom>
            <a:avLst/>
            <a:gdLst/>
            <a:ahLst/>
            <a:cxnLst/>
            <a:rect l="l" t="t" r="r" b="b"/>
            <a:pathLst>
              <a:path w="200025" h="383540">
                <a:moveTo>
                  <a:pt x="167247" y="0"/>
                </a:moveTo>
                <a:lnTo>
                  <a:pt x="155227" y="215285"/>
                </a:lnTo>
                <a:lnTo>
                  <a:pt x="0" y="364640"/>
                </a:lnTo>
                <a:lnTo>
                  <a:pt x="20346" y="383305"/>
                </a:lnTo>
                <a:lnTo>
                  <a:pt x="193076" y="241733"/>
                </a:lnTo>
                <a:lnTo>
                  <a:pt x="199964" y="226716"/>
                </a:lnTo>
                <a:lnTo>
                  <a:pt x="194481" y="3649"/>
                </a:lnTo>
                <a:lnTo>
                  <a:pt x="167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3" name="object 73"/>
          <p:cNvSpPr/>
          <p:nvPr/>
        </p:nvSpPr>
        <p:spPr>
          <a:xfrm>
            <a:off x="6121473" y="5214096"/>
            <a:ext cx="1535206" cy="14231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4" name="object 74"/>
          <p:cNvSpPr/>
          <p:nvPr/>
        </p:nvSpPr>
        <p:spPr>
          <a:xfrm>
            <a:off x="6623882" y="5710724"/>
            <a:ext cx="550769" cy="387724"/>
          </a:xfrm>
          <a:custGeom>
            <a:avLst/>
            <a:gdLst/>
            <a:ahLst/>
            <a:cxnLst/>
            <a:rect l="l" t="t" r="r" b="b"/>
            <a:pathLst>
              <a:path w="624204" h="439420">
                <a:moveTo>
                  <a:pt x="621646" y="170180"/>
                </a:moveTo>
                <a:lnTo>
                  <a:pt x="535572" y="170180"/>
                </a:lnTo>
                <a:lnTo>
                  <a:pt x="542914" y="171450"/>
                </a:lnTo>
                <a:lnTo>
                  <a:pt x="549235" y="173990"/>
                </a:lnTo>
                <a:lnTo>
                  <a:pt x="561903" y="209550"/>
                </a:lnTo>
                <a:lnTo>
                  <a:pt x="559328" y="217170"/>
                </a:lnTo>
                <a:lnTo>
                  <a:pt x="525772" y="238760"/>
                </a:lnTo>
                <a:lnTo>
                  <a:pt x="496603" y="243840"/>
                </a:lnTo>
                <a:lnTo>
                  <a:pt x="488948" y="245110"/>
                </a:lnTo>
                <a:lnTo>
                  <a:pt x="482786" y="245110"/>
                </a:lnTo>
                <a:lnTo>
                  <a:pt x="472763" y="246380"/>
                </a:lnTo>
                <a:lnTo>
                  <a:pt x="463189" y="248920"/>
                </a:lnTo>
                <a:lnTo>
                  <a:pt x="454062" y="250190"/>
                </a:lnTo>
                <a:lnTo>
                  <a:pt x="414065" y="265430"/>
                </a:lnTo>
                <a:lnTo>
                  <a:pt x="381030" y="293370"/>
                </a:lnTo>
                <a:lnTo>
                  <a:pt x="363343" y="317500"/>
                </a:lnTo>
                <a:lnTo>
                  <a:pt x="360343" y="321310"/>
                </a:lnTo>
                <a:lnTo>
                  <a:pt x="357113" y="326390"/>
                </a:lnTo>
                <a:lnTo>
                  <a:pt x="350197" y="336550"/>
                </a:lnTo>
                <a:lnTo>
                  <a:pt x="347887" y="341630"/>
                </a:lnTo>
                <a:lnTo>
                  <a:pt x="346725" y="346710"/>
                </a:lnTo>
                <a:lnTo>
                  <a:pt x="345165" y="354330"/>
                </a:lnTo>
                <a:lnTo>
                  <a:pt x="345936" y="361950"/>
                </a:lnTo>
                <a:lnTo>
                  <a:pt x="352131" y="375920"/>
                </a:lnTo>
                <a:lnTo>
                  <a:pt x="357201" y="381000"/>
                </a:lnTo>
                <a:lnTo>
                  <a:pt x="473530" y="434340"/>
                </a:lnTo>
                <a:lnTo>
                  <a:pt x="490833" y="439420"/>
                </a:lnTo>
                <a:lnTo>
                  <a:pt x="507839" y="439420"/>
                </a:lnTo>
                <a:lnTo>
                  <a:pt x="546797" y="425450"/>
                </a:lnTo>
                <a:lnTo>
                  <a:pt x="557429" y="406400"/>
                </a:lnTo>
                <a:lnTo>
                  <a:pt x="557356" y="394970"/>
                </a:lnTo>
                <a:lnTo>
                  <a:pt x="556008" y="389890"/>
                </a:lnTo>
                <a:lnTo>
                  <a:pt x="550691" y="379730"/>
                </a:lnTo>
                <a:lnTo>
                  <a:pt x="546830" y="375920"/>
                </a:lnTo>
                <a:lnTo>
                  <a:pt x="503455" y="375920"/>
                </a:lnTo>
                <a:lnTo>
                  <a:pt x="506804" y="374650"/>
                </a:lnTo>
                <a:lnTo>
                  <a:pt x="501384" y="374650"/>
                </a:lnTo>
                <a:lnTo>
                  <a:pt x="495319" y="373380"/>
                </a:lnTo>
                <a:lnTo>
                  <a:pt x="489070" y="370840"/>
                </a:lnTo>
                <a:lnTo>
                  <a:pt x="476210" y="365760"/>
                </a:lnTo>
                <a:lnTo>
                  <a:pt x="430839" y="342900"/>
                </a:lnTo>
                <a:lnTo>
                  <a:pt x="426004" y="340360"/>
                </a:lnTo>
                <a:lnTo>
                  <a:pt x="458657" y="314960"/>
                </a:lnTo>
                <a:lnTo>
                  <a:pt x="473221" y="311150"/>
                </a:lnTo>
                <a:lnTo>
                  <a:pt x="480759" y="308610"/>
                </a:lnTo>
                <a:lnTo>
                  <a:pt x="488333" y="307340"/>
                </a:lnTo>
                <a:lnTo>
                  <a:pt x="495943" y="307340"/>
                </a:lnTo>
                <a:lnTo>
                  <a:pt x="511138" y="306070"/>
                </a:lnTo>
                <a:lnTo>
                  <a:pt x="553268" y="295910"/>
                </a:lnTo>
                <a:lnTo>
                  <a:pt x="588044" y="274320"/>
                </a:lnTo>
                <a:lnTo>
                  <a:pt x="612038" y="243840"/>
                </a:lnTo>
                <a:lnTo>
                  <a:pt x="623220" y="204470"/>
                </a:lnTo>
                <a:lnTo>
                  <a:pt x="623836" y="194310"/>
                </a:lnTo>
                <a:lnTo>
                  <a:pt x="623564" y="182880"/>
                </a:lnTo>
                <a:lnTo>
                  <a:pt x="622218" y="172720"/>
                </a:lnTo>
                <a:lnTo>
                  <a:pt x="621646" y="170180"/>
                </a:lnTo>
                <a:close/>
              </a:path>
              <a:path w="624204" h="439420">
                <a:moveTo>
                  <a:pt x="528223" y="367030"/>
                </a:moveTo>
                <a:lnTo>
                  <a:pt x="516446" y="372110"/>
                </a:lnTo>
                <a:lnTo>
                  <a:pt x="510153" y="373380"/>
                </a:lnTo>
                <a:lnTo>
                  <a:pt x="503455" y="375920"/>
                </a:lnTo>
                <a:lnTo>
                  <a:pt x="505477" y="375920"/>
                </a:lnTo>
                <a:lnTo>
                  <a:pt x="507264" y="374650"/>
                </a:lnTo>
                <a:lnTo>
                  <a:pt x="545142" y="374650"/>
                </a:lnTo>
                <a:lnTo>
                  <a:pt x="541766" y="372110"/>
                </a:lnTo>
                <a:lnTo>
                  <a:pt x="534700" y="368300"/>
                </a:lnTo>
                <a:lnTo>
                  <a:pt x="528223" y="367030"/>
                </a:lnTo>
                <a:close/>
              </a:path>
              <a:path w="624204" h="439420">
                <a:moveTo>
                  <a:pt x="545142" y="374650"/>
                </a:moveTo>
                <a:lnTo>
                  <a:pt x="507264" y="374650"/>
                </a:lnTo>
                <a:lnTo>
                  <a:pt x="505477" y="375920"/>
                </a:lnTo>
                <a:lnTo>
                  <a:pt x="546830" y="375920"/>
                </a:lnTo>
                <a:lnTo>
                  <a:pt x="545142" y="374650"/>
                </a:lnTo>
                <a:close/>
              </a:path>
              <a:path w="624204" h="439420">
                <a:moveTo>
                  <a:pt x="142899" y="185420"/>
                </a:moveTo>
                <a:lnTo>
                  <a:pt x="78578" y="185420"/>
                </a:lnTo>
                <a:lnTo>
                  <a:pt x="81361" y="193040"/>
                </a:lnTo>
                <a:lnTo>
                  <a:pt x="83991" y="201930"/>
                </a:lnTo>
                <a:lnTo>
                  <a:pt x="86470" y="209550"/>
                </a:lnTo>
                <a:lnTo>
                  <a:pt x="88798" y="217170"/>
                </a:lnTo>
                <a:lnTo>
                  <a:pt x="91084" y="226060"/>
                </a:lnTo>
                <a:lnTo>
                  <a:pt x="93441" y="233680"/>
                </a:lnTo>
                <a:lnTo>
                  <a:pt x="95868" y="241300"/>
                </a:lnTo>
                <a:lnTo>
                  <a:pt x="98366" y="250190"/>
                </a:lnTo>
                <a:lnTo>
                  <a:pt x="101010" y="257810"/>
                </a:lnTo>
                <a:lnTo>
                  <a:pt x="103877" y="265430"/>
                </a:lnTo>
                <a:lnTo>
                  <a:pt x="106967" y="274320"/>
                </a:lnTo>
                <a:lnTo>
                  <a:pt x="110279" y="281940"/>
                </a:lnTo>
                <a:lnTo>
                  <a:pt x="113867" y="289560"/>
                </a:lnTo>
                <a:lnTo>
                  <a:pt x="117785" y="295910"/>
                </a:lnTo>
                <a:lnTo>
                  <a:pt x="122034" y="303530"/>
                </a:lnTo>
                <a:lnTo>
                  <a:pt x="126612" y="309880"/>
                </a:lnTo>
                <a:lnTo>
                  <a:pt x="129609" y="313690"/>
                </a:lnTo>
                <a:lnTo>
                  <a:pt x="133244" y="316230"/>
                </a:lnTo>
                <a:lnTo>
                  <a:pt x="141791" y="320040"/>
                </a:lnTo>
                <a:lnTo>
                  <a:pt x="155011" y="320040"/>
                </a:lnTo>
                <a:lnTo>
                  <a:pt x="159341" y="318770"/>
                </a:lnTo>
                <a:lnTo>
                  <a:pt x="167801" y="314960"/>
                </a:lnTo>
                <a:lnTo>
                  <a:pt x="171441" y="312420"/>
                </a:lnTo>
                <a:lnTo>
                  <a:pt x="174490" y="308610"/>
                </a:lnTo>
                <a:lnTo>
                  <a:pt x="180352" y="302260"/>
                </a:lnTo>
                <a:lnTo>
                  <a:pt x="186186" y="294640"/>
                </a:lnTo>
                <a:lnTo>
                  <a:pt x="197766" y="281940"/>
                </a:lnTo>
                <a:lnTo>
                  <a:pt x="203571" y="274320"/>
                </a:lnTo>
                <a:lnTo>
                  <a:pt x="209462" y="267970"/>
                </a:lnTo>
                <a:lnTo>
                  <a:pt x="215439" y="261620"/>
                </a:lnTo>
                <a:lnTo>
                  <a:pt x="221501" y="254000"/>
                </a:lnTo>
                <a:lnTo>
                  <a:pt x="222370" y="254000"/>
                </a:lnTo>
                <a:lnTo>
                  <a:pt x="225202" y="250190"/>
                </a:lnTo>
                <a:lnTo>
                  <a:pt x="243972" y="229870"/>
                </a:lnTo>
                <a:lnTo>
                  <a:pt x="160332" y="229870"/>
                </a:lnTo>
                <a:lnTo>
                  <a:pt x="157817" y="223520"/>
                </a:lnTo>
                <a:lnTo>
                  <a:pt x="155245" y="217170"/>
                </a:lnTo>
                <a:lnTo>
                  <a:pt x="152616" y="210820"/>
                </a:lnTo>
                <a:lnTo>
                  <a:pt x="147243" y="196850"/>
                </a:lnTo>
                <a:lnTo>
                  <a:pt x="144613" y="190500"/>
                </a:lnTo>
                <a:lnTo>
                  <a:pt x="142899" y="185420"/>
                </a:lnTo>
                <a:close/>
              </a:path>
              <a:path w="624204" h="439420">
                <a:moveTo>
                  <a:pt x="404307" y="0"/>
                </a:moveTo>
                <a:lnTo>
                  <a:pt x="391180" y="0"/>
                </a:lnTo>
                <a:lnTo>
                  <a:pt x="384657" y="2540"/>
                </a:lnTo>
                <a:lnTo>
                  <a:pt x="320107" y="62230"/>
                </a:lnTo>
                <a:lnTo>
                  <a:pt x="265953" y="118110"/>
                </a:lnTo>
                <a:lnTo>
                  <a:pt x="212674" y="173990"/>
                </a:lnTo>
                <a:lnTo>
                  <a:pt x="160332" y="229870"/>
                </a:lnTo>
                <a:lnTo>
                  <a:pt x="243972" y="229870"/>
                </a:lnTo>
                <a:lnTo>
                  <a:pt x="251011" y="222250"/>
                </a:lnTo>
                <a:lnTo>
                  <a:pt x="256284" y="217170"/>
                </a:lnTo>
                <a:lnTo>
                  <a:pt x="266327" y="205740"/>
                </a:lnTo>
                <a:lnTo>
                  <a:pt x="269273" y="203200"/>
                </a:lnTo>
                <a:lnTo>
                  <a:pt x="270140" y="201930"/>
                </a:lnTo>
                <a:lnTo>
                  <a:pt x="301369" y="168910"/>
                </a:lnTo>
                <a:lnTo>
                  <a:pt x="316990" y="153670"/>
                </a:lnTo>
                <a:lnTo>
                  <a:pt x="332616" y="137160"/>
                </a:lnTo>
                <a:lnTo>
                  <a:pt x="348315" y="121920"/>
                </a:lnTo>
                <a:lnTo>
                  <a:pt x="380137" y="88900"/>
                </a:lnTo>
                <a:lnTo>
                  <a:pt x="398301" y="71120"/>
                </a:lnTo>
                <a:lnTo>
                  <a:pt x="400677" y="69850"/>
                </a:lnTo>
                <a:lnTo>
                  <a:pt x="406101" y="64770"/>
                </a:lnTo>
                <a:lnTo>
                  <a:pt x="408917" y="62230"/>
                </a:lnTo>
                <a:lnTo>
                  <a:pt x="414761" y="57150"/>
                </a:lnTo>
                <a:lnTo>
                  <a:pt x="417413" y="53340"/>
                </a:lnTo>
                <a:lnTo>
                  <a:pt x="422173" y="46990"/>
                </a:lnTo>
                <a:lnTo>
                  <a:pt x="423912" y="44450"/>
                </a:lnTo>
                <a:lnTo>
                  <a:pt x="425010" y="40640"/>
                </a:lnTo>
                <a:lnTo>
                  <a:pt x="427320" y="34290"/>
                </a:lnTo>
                <a:lnTo>
                  <a:pt x="427393" y="26670"/>
                </a:lnTo>
                <a:lnTo>
                  <a:pt x="423059" y="13970"/>
                </a:lnTo>
                <a:lnTo>
                  <a:pt x="419577" y="10160"/>
                </a:lnTo>
                <a:lnTo>
                  <a:pt x="409986" y="2540"/>
                </a:lnTo>
                <a:lnTo>
                  <a:pt x="404307" y="0"/>
                </a:lnTo>
                <a:close/>
              </a:path>
              <a:path w="624204" h="439420">
                <a:moveTo>
                  <a:pt x="108802" y="118110"/>
                </a:moveTo>
                <a:lnTo>
                  <a:pt x="87138" y="118110"/>
                </a:lnTo>
                <a:lnTo>
                  <a:pt x="80645" y="119380"/>
                </a:lnTo>
                <a:lnTo>
                  <a:pt x="74156" y="121920"/>
                </a:lnTo>
                <a:lnTo>
                  <a:pt x="70277" y="123190"/>
                </a:lnTo>
                <a:lnTo>
                  <a:pt x="30478" y="135890"/>
                </a:lnTo>
                <a:lnTo>
                  <a:pt x="4513" y="154940"/>
                </a:lnTo>
                <a:lnTo>
                  <a:pt x="1233" y="160020"/>
                </a:lnTo>
                <a:lnTo>
                  <a:pt x="15727" y="196850"/>
                </a:lnTo>
                <a:lnTo>
                  <a:pt x="27029" y="200660"/>
                </a:lnTo>
                <a:lnTo>
                  <a:pt x="33134" y="200660"/>
                </a:lnTo>
                <a:lnTo>
                  <a:pt x="46249" y="196850"/>
                </a:lnTo>
                <a:lnTo>
                  <a:pt x="52730" y="194310"/>
                </a:lnTo>
                <a:lnTo>
                  <a:pt x="65539" y="190500"/>
                </a:lnTo>
                <a:lnTo>
                  <a:pt x="78578" y="185420"/>
                </a:lnTo>
                <a:lnTo>
                  <a:pt x="142899" y="185420"/>
                </a:lnTo>
                <a:lnTo>
                  <a:pt x="142041" y="182880"/>
                </a:lnTo>
                <a:lnTo>
                  <a:pt x="139527" y="176530"/>
                </a:lnTo>
                <a:lnTo>
                  <a:pt x="137016" y="168910"/>
                </a:lnTo>
                <a:lnTo>
                  <a:pt x="134562" y="161290"/>
                </a:lnTo>
                <a:lnTo>
                  <a:pt x="129771" y="143510"/>
                </a:lnTo>
                <a:lnTo>
                  <a:pt x="126354" y="135890"/>
                </a:lnTo>
                <a:lnTo>
                  <a:pt x="121916" y="129540"/>
                </a:lnTo>
                <a:lnTo>
                  <a:pt x="116064" y="121920"/>
                </a:lnTo>
                <a:lnTo>
                  <a:pt x="108802" y="118110"/>
                </a:lnTo>
                <a:close/>
              </a:path>
              <a:path w="624204" h="439420">
                <a:moveTo>
                  <a:pt x="534239" y="106680"/>
                </a:moveTo>
                <a:lnTo>
                  <a:pt x="524031" y="106680"/>
                </a:lnTo>
                <a:lnTo>
                  <a:pt x="503740" y="109220"/>
                </a:lnTo>
                <a:lnTo>
                  <a:pt x="498049" y="110490"/>
                </a:lnTo>
                <a:lnTo>
                  <a:pt x="490943" y="111760"/>
                </a:lnTo>
                <a:lnTo>
                  <a:pt x="451313" y="125730"/>
                </a:lnTo>
                <a:lnTo>
                  <a:pt x="435376" y="151130"/>
                </a:lnTo>
                <a:lnTo>
                  <a:pt x="437631" y="160020"/>
                </a:lnTo>
                <a:lnTo>
                  <a:pt x="440244" y="170180"/>
                </a:lnTo>
                <a:lnTo>
                  <a:pt x="444687" y="176530"/>
                </a:lnTo>
                <a:lnTo>
                  <a:pt x="457239" y="182880"/>
                </a:lnTo>
                <a:lnTo>
                  <a:pt x="464281" y="184150"/>
                </a:lnTo>
                <a:lnTo>
                  <a:pt x="487894" y="180340"/>
                </a:lnTo>
                <a:lnTo>
                  <a:pt x="504276" y="173990"/>
                </a:lnTo>
                <a:lnTo>
                  <a:pt x="511522" y="172720"/>
                </a:lnTo>
                <a:lnTo>
                  <a:pt x="517825" y="171450"/>
                </a:lnTo>
                <a:lnTo>
                  <a:pt x="527209" y="170180"/>
                </a:lnTo>
                <a:lnTo>
                  <a:pt x="621646" y="170180"/>
                </a:lnTo>
                <a:lnTo>
                  <a:pt x="619646" y="161290"/>
                </a:lnTo>
                <a:lnTo>
                  <a:pt x="598050" y="129540"/>
                </a:lnTo>
                <a:lnTo>
                  <a:pt x="582288" y="119380"/>
                </a:lnTo>
                <a:lnTo>
                  <a:pt x="573454" y="114300"/>
                </a:lnTo>
                <a:lnTo>
                  <a:pt x="564210" y="111760"/>
                </a:lnTo>
                <a:lnTo>
                  <a:pt x="554555" y="109220"/>
                </a:lnTo>
                <a:lnTo>
                  <a:pt x="534239" y="106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5" name="object 75"/>
          <p:cNvSpPr/>
          <p:nvPr/>
        </p:nvSpPr>
        <p:spPr>
          <a:xfrm>
            <a:off x="6308240" y="5232773"/>
            <a:ext cx="1542677" cy="92635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6" name="object 76"/>
          <p:cNvSpPr/>
          <p:nvPr/>
        </p:nvSpPr>
        <p:spPr>
          <a:xfrm>
            <a:off x="6507510" y="5696408"/>
            <a:ext cx="1152525" cy="0"/>
          </a:xfrm>
          <a:custGeom>
            <a:avLst/>
            <a:gdLst/>
            <a:ahLst/>
            <a:cxnLst/>
            <a:rect l="l" t="t" r="r" b="b"/>
            <a:pathLst>
              <a:path w="1306195">
                <a:moveTo>
                  <a:pt x="0" y="0"/>
                </a:moveTo>
                <a:lnTo>
                  <a:pt x="1306109" y="0"/>
                </a:lnTo>
              </a:path>
            </a:pathLst>
          </a:custGeom>
          <a:ln w="599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7" name="object 77"/>
          <p:cNvSpPr/>
          <p:nvPr/>
        </p:nvSpPr>
        <p:spPr>
          <a:xfrm>
            <a:off x="9777610" y="1112178"/>
            <a:ext cx="598363" cy="119424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8" name="object 78"/>
          <p:cNvSpPr/>
          <p:nvPr/>
        </p:nvSpPr>
        <p:spPr>
          <a:xfrm>
            <a:off x="8093895" y="1112178"/>
            <a:ext cx="1683715" cy="92772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9" name="object 79"/>
          <p:cNvSpPr/>
          <p:nvPr/>
        </p:nvSpPr>
        <p:spPr>
          <a:xfrm>
            <a:off x="8093895" y="1112178"/>
            <a:ext cx="2282079" cy="212197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0" name="object 80"/>
          <p:cNvSpPr/>
          <p:nvPr/>
        </p:nvSpPr>
        <p:spPr>
          <a:xfrm>
            <a:off x="8751928" y="2306427"/>
            <a:ext cx="1624046" cy="92772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1" name="object 81"/>
          <p:cNvSpPr/>
          <p:nvPr/>
        </p:nvSpPr>
        <p:spPr>
          <a:xfrm>
            <a:off x="8093896" y="2039907"/>
            <a:ext cx="658031" cy="119424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2" name="object 82"/>
          <p:cNvSpPr/>
          <p:nvPr/>
        </p:nvSpPr>
        <p:spPr>
          <a:xfrm>
            <a:off x="8228181" y="1366743"/>
            <a:ext cx="2147794" cy="175558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3" name="object 83"/>
          <p:cNvSpPr/>
          <p:nvPr/>
        </p:nvSpPr>
        <p:spPr>
          <a:xfrm>
            <a:off x="8673639" y="434507"/>
            <a:ext cx="1344787" cy="220260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4" name="object 84"/>
          <p:cNvSpPr/>
          <p:nvPr/>
        </p:nvSpPr>
        <p:spPr>
          <a:xfrm>
            <a:off x="9649634" y="434507"/>
            <a:ext cx="121395" cy="133253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5" name="object 85"/>
          <p:cNvSpPr/>
          <p:nvPr/>
        </p:nvSpPr>
        <p:spPr>
          <a:xfrm>
            <a:off x="7892348" y="263358"/>
            <a:ext cx="1878681" cy="17114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6" name="object 86"/>
          <p:cNvSpPr/>
          <p:nvPr/>
        </p:nvSpPr>
        <p:spPr>
          <a:xfrm>
            <a:off x="7770953" y="263358"/>
            <a:ext cx="2000076" cy="150368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7" name="object 87"/>
          <p:cNvSpPr/>
          <p:nvPr/>
        </p:nvSpPr>
        <p:spPr>
          <a:xfrm>
            <a:off x="7770953" y="1595893"/>
            <a:ext cx="1878681" cy="1711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8" name="object 88"/>
          <p:cNvSpPr/>
          <p:nvPr/>
        </p:nvSpPr>
        <p:spPr>
          <a:xfrm>
            <a:off x="7770953" y="263358"/>
            <a:ext cx="121394" cy="133253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9" name="object 89"/>
          <p:cNvSpPr/>
          <p:nvPr/>
        </p:nvSpPr>
        <p:spPr>
          <a:xfrm>
            <a:off x="8246857" y="432920"/>
            <a:ext cx="728382" cy="84044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0" name="object 90"/>
          <p:cNvSpPr/>
          <p:nvPr/>
        </p:nvSpPr>
        <p:spPr>
          <a:xfrm>
            <a:off x="8550270" y="751523"/>
            <a:ext cx="115981" cy="165287"/>
          </a:xfrm>
          <a:custGeom>
            <a:avLst/>
            <a:gdLst/>
            <a:ahLst/>
            <a:cxnLst/>
            <a:rect l="l" t="t" r="r" b="b"/>
            <a:pathLst>
              <a:path w="131445" h="187325">
                <a:moveTo>
                  <a:pt x="20370" y="111241"/>
                </a:moveTo>
                <a:lnTo>
                  <a:pt x="0" y="134378"/>
                </a:lnTo>
                <a:lnTo>
                  <a:pt x="150" y="137007"/>
                </a:lnTo>
                <a:lnTo>
                  <a:pt x="26640" y="170417"/>
                </a:lnTo>
                <a:lnTo>
                  <a:pt x="66897" y="186994"/>
                </a:lnTo>
                <a:lnTo>
                  <a:pt x="74278" y="186952"/>
                </a:lnTo>
                <a:lnTo>
                  <a:pt x="113697" y="169616"/>
                </a:lnTo>
                <a:lnTo>
                  <a:pt x="128390" y="143610"/>
                </a:lnTo>
                <a:lnTo>
                  <a:pt x="76560" y="143610"/>
                </a:lnTo>
                <a:lnTo>
                  <a:pt x="73256" y="143309"/>
                </a:lnTo>
                <a:lnTo>
                  <a:pt x="47252" y="130944"/>
                </a:lnTo>
                <a:lnTo>
                  <a:pt x="45493" y="129355"/>
                </a:lnTo>
                <a:lnTo>
                  <a:pt x="43814" y="127537"/>
                </a:lnTo>
                <a:lnTo>
                  <a:pt x="40531" y="123334"/>
                </a:lnTo>
                <a:lnTo>
                  <a:pt x="39009" y="121507"/>
                </a:lnTo>
                <a:lnTo>
                  <a:pt x="35769" y="117880"/>
                </a:lnTo>
                <a:lnTo>
                  <a:pt x="33952" y="116286"/>
                </a:lnTo>
                <a:lnTo>
                  <a:pt x="29918" y="113539"/>
                </a:lnTo>
                <a:lnTo>
                  <a:pt x="27622" y="112615"/>
                </a:lnTo>
                <a:lnTo>
                  <a:pt x="20370" y="111241"/>
                </a:lnTo>
                <a:close/>
              </a:path>
              <a:path w="131445" h="187325">
                <a:moveTo>
                  <a:pt x="70843" y="0"/>
                </a:moveTo>
                <a:lnTo>
                  <a:pt x="24507" y="22730"/>
                </a:lnTo>
                <a:lnTo>
                  <a:pt x="14106" y="55398"/>
                </a:lnTo>
                <a:lnTo>
                  <a:pt x="14228" y="61521"/>
                </a:lnTo>
                <a:lnTo>
                  <a:pt x="14343" y="65106"/>
                </a:lnTo>
                <a:lnTo>
                  <a:pt x="16311" y="72199"/>
                </a:lnTo>
                <a:lnTo>
                  <a:pt x="20194" y="79216"/>
                </a:lnTo>
                <a:lnTo>
                  <a:pt x="23861" y="85976"/>
                </a:lnTo>
                <a:lnTo>
                  <a:pt x="60335" y="108813"/>
                </a:lnTo>
                <a:lnTo>
                  <a:pt x="76926" y="114133"/>
                </a:lnTo>
                <a:lnTo>
                  <a:pt x="81587" y="117175"/>
                </a:lnTo>
                <a:lnTo>
                  <a:pt x="85233" y="121552"/>
                </a:lnTo>
                <a:lnTo>
                  <a:pt x="86499" y="123334"/>
                </a:lnTo>
                <a:lnTo>
                  <a:pt x="87185" y="125599"/>
                </a:lnTo>
                <a:lnTo>
                  <a:pt x="87321" y="131572"/>
                </a:lnTo>
                <a:lnTo>
                  <a:pt x="86991" y="133612"/>
                </a:lnTo>
                <a:lnTo>
                  <a:pt x="85144" y="138203"/>
                </a:lnTo>
                <a:lnTo>
                  <a:pt x="83605" y="140087"/>
                </a:lnTo>
                <a:lnTo>
                  <a:pt x="79291" y="143026"/>
                </a:lnTo>
                <a:lnTo>
                  <a:pt x="76560" y="143610"/>
                </a:lnTo>
                <a:lnTo>
                  <a:pt x="128390" y="143610"/>
                </a:lnTo>
                <a:lnTo>
                  <a:pt x="129593" y="138769"/>
                </a:lnTo>
                <a:lnTo>
                  <a:pt x="130549" y="131572"/>
                </a:lnTo>
                <a:lnTo>
                  <a:pt x="130469" y="122760"/>
                </a:lnTo>
                <a:lnTo>
                  <a:pt x="108151" y="83540"/>
                </a:lnTo>
                <a:lnTo>
                  <a:pt x="72262" y="68014"/>
                </a:lnTo>
                <a:lnTo>
                  <a:pt x="66458" y="65106"/>
                </a:lnTo>
                <a:lnTo>
                  <a:pt x="61074" y="61521"/>
                </a:lnTo>
                <a:lnTo>
                  <a:pt x="59057" y="60148"/>
                </a:lnTo>
                <a:lnTo>
                  <a:pt x="57957" y="58501"/>
                </a:lnTo>
                <a:lnTo>
                  <a:pt x="57593" y="54660"/>
                </a:lnTo>
                <a:lnTo>
                  <a:pt x="57883" y="52782"/>
                </a:lnTo>
                <a:lnTo>
                  <a:pt x="65131" y="44399"/>
                </a:lnTo>
                <a:lnTo>
                  <a:pt x="68308" y="43498"/>
                </a:lnTo>
                <a:lnTo>
                  <a:pt x="130290" y="43498"/>
                </a:lnTo>
                <a:lnTo>
                  <a:pt x="131190" y="35722"/>
                </a:lnTo>
                <a:lnTo>
                  <a:pt x="94627" y="4070"/>
                </a:lnTo>
                <a:lnTo>
                  <a:pt x="76818" y="365"/>
                </a:lnTo>
                <a:lnTo>
                  <a:pt x="70843" y="0"/>
                </a:lnTo>
                <a:close/>
              </a:path>
              <a:path w="131445" h="187325">
                <a:moveTo>
                  <a:pt x="130290" y="43498"/>
                </a:moveTo>
                <a:lnTo>
                  <a:pt x="68308" y="43498"/>
                </a:lnTo>
                <a:lnTo>
                  <a:pt x="72347" y="43569"/>
                </a:lnTo>
                <a:lnTo>
                  <a:pt x="82153" y="45652"/>
                </a:lnTo>
                <a:lnTo>
                  <a:pt x="86653" y="47193"/>
                </a:lnTo>
                <a:lnTo>
                  <a:pt x="90751" y="49232"/>
                </a:lnTo>
                <a:lnTo>
                  <a:pt x="93948" y="50713"/>
                </a:lnTo>
                <a:lnTo>
                  <a:pt x="97021" y="52242"/>
                </a:lnTo>
                <a:lnTo>
                  <a:pt x="102921" y="55398"/>
                </a:lnTo>
                <a:lnTo>
                  <a:pt x="106284" y="56358"/>
                </a:lnTo>
                <a:lnTo>
                  <a:pt x="116198" y="57261"/>
                </a:lnTo>
                <a:lnTo>
                  <a:pt x="121020" y="55916"/>
                </a:lnTo>
                <a:lnTo>
                  <a:pt x="128038" y="49416"/>
                </a:lnTo>
                <a:lnTo>
                  <a:pt x="130073" y="45377"/>
                </a:lnTo>
                <a:lnTo>
                  <a:pt x="130290" y="43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1" name="object 91"/>
          <p:cNvSpPr/>
          <p:nvPr/>
        </p:nvSpPr>
        <p:spPr>
          <a:xfrm>
            <a:off x="8377592" y="444126"/>
            <a:ext cx="1221441" cy="8890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2" name="object 92"/>
          <p:cNvSpPr/>
          <p:nvPr/>
        </p:nvSpPr>
        <p:spPr>
          <a:xfrm>
            <a:off x="8689158" y="770653"/>
            <a:ext cx="610160" cy="240366"/>
          </a:xfrm>
          <a:custGeom>
            <a:avLst/>
            <a:gdLst/>
            <a:ahLst/>
            <a:cxnLst/>
            <a:rect l="l" t="t" r="r" b="b"/>
            <a:pathLst>
              <a:path w="691515" h="272415">
                <a:moveTo>
                  <a:pt x="153844" y="156325"/>
                </a:moveTo>
                <a:lnTo>
                  <a:pt x="108627" y="156325"/>
                </a:lnTo>
                <a:lnTo>
                  <a:pt x="111501" y="161347"/>
                </a:lnTo>
                <a:lnTo>
                  <a:pt x="137075" y="178432"/>
                </a:lnTo>
                <a:lnTo>
                  <a:pt x="141006" y="177719"/>
                </a:lnTo>
                <a:lnTo>
                  <a:pt x="153844" y="156325"/>
                </a:lnTo>
                <a:close/>
              </a:path>
              <a:path w="691515" h="272415">
                <a:moveTo>
                  <a:pt x="31243" y="0"/>
                </a:moveTo>
                <a:lnTo>
                  <a:pt x="6562" y="30593"/>
                </a:lnTo>
                <a:lnTo>
                  <a:pt x="6169" y="33591"/>
                </a:lnTo>
                <a:lnTo>
                  <a:pt x="5612" y="36915"/>
                </a:lnTo>
                <a:lnTo>
                  <a:pt x="3328" y="51716"/>
                </a:lnTo>
                <a:lnTo>
                  <a:pt x="2871" y="55424"/>
                </a:lnTo>
                <a:lnTo>
                  <a:pt x="2527" y="59199"/>
                </a:lnTo>
                <a:lnTo>
                  <a:pt x="1676" y="67444"/>
                </a:lnTo>
                <a:lnTo>
                  <a:pt x="959" y="75924"/>
                </a:lnTo>
                <a:lnTo>
                  <a:pt x="375" y="84690"/>
                </a:lnTo>
                <a:lnTo>
                  <a:pt x="114" y="89903"/>
                </a:lnTo>
                <a:lnTo>
                  <a:pt x="0" y="102498"/>
                </a:lnTo>
                <a:lnTo>
                  <a:pt x="969" y="111087"/>
                </a:lnTo>
                <a:lnTo>
                  <a:pt x="18699" y="148880"/>
                </a:lnTo>
                <a:lnTo>
                  <a:pt x="56699" y="170258"/>
                </a:lnTo>
                <a:lnTo>
                  <a:pt x="63885" y="170857"/>
                </a:lnTo>
                <a:lnTo>
                  <a:pt x="71215" y="170599"/>
                </a:lnTo>
                <a:lnTo>
                  <a:pt x="108627" y="156325"/>
                </a:lnTo>
                <a:lnTo>
                  <a:pt x="153844" y="156325"/>
                </a:lnTo>
                <a:lnTo>
                  <a:pt x="153870" y="151464"/>
                </a:lnTo>
                <a:lnTo>
                  <a:pt x="152958" y="147751"/>
                </a:lnTo>
                <a:lnTo>
                  <a:pt x="151114" y="144489"/>
                </a:lnTo>
                <a:lnTo>
                  <a:pt x="147618" y="138459"/>
                </a:lnTo>
                <a:lnTo>
                  <a:pt x="145178" y="131930"/>
                </a:lnTo>
                <a:lnTo>
                  <a:pt x="144484" y="128402"/>
                </a:lnTo>
                <a:lnTo>
                  <a:pt x="67917" y="128402"/>
                </a:lnTo>
                <a:lnTo>
                  <a:pt x="62412" y="128079"/>
                </a:lnTo>
                <a:lnTo>
                  <a:pt x="43610" y="99354"/>
                </a:lnTo>
                <a:lnTo>
                  <a:pt x="43731" y="88569"/>
                </a:lnTo>
                <a:lnTo>
                  <a:pt x="48257" y="48396"/>
                </a:lnTo>
                <a:lnTo>
                  <a:pt x="49455" y="39290"/>
                </a:lnTo>
                <a:lnTo>
                  <a:pt x="50322" y="30593"/>
                </a:lnTo>
                <a:lnTo>
                  <a:pt x="50975" y="21134"/>
                </a:lnTo>
                <a:lnTo>
                  <a:pt x="51109" y="16807"/>
                </a:lnTo>
                <a:lnTo>
                  <a:pt x="49978" y="13129"/>
                </a:lnTo>
                <a:lnTo>
                  <a:pt x="45087" y="6734"/>
                </a:lnTo>
                <a:lnTo>
                  <a:pt x="42100" y="4260"/>
                </a:lnTo>
                <a:lnTo>
                  <a:pt x="35041" y="761"/>
                </a:lnTo>
                <a:lnTo>
                  <a:pt x="31243" y="0"/>
                </a:lnTo>
                <a:close/>
              </a:path>
              <a:path w="691515" h="272415">
                <a:moveTo>
                  <a:pt x="132504" y="9165"/>
                </a:moveTo>
                <a:lnTo>
                  <a:pt x="129865" y="9400"/>
                </a:lnTo>
                <a:lnTo>
                  <a:pt x="124114" y="9828"/>
                </a:lnTo>
                <a:lnTo>
                  <a:pt x="119538" y="11732"/>
                </a:lnTo>
                <a:lnTo>
                  <a:pt x="103014" y="47471"/>
                </a:lnTo>
                <a:lnTo>
                  <a:pt x="101983" y="56837"/>
                </a:lnTo>
                <a:lnTo>
                  <a:pt x="100994" y="65077"/>
                </a:lnTo>
                <a:lnTo>
                  <a:pt x="100242" y="73337"/>
                </a:lnTo>
                <a:lnTo>
                  <a:pt x="99208" y="89903"/>
                </a:lnTo>
                <a:lnTo>
                  <a:pt x="99144" y="102498"/>
                </a:lnTo>
                <a:lnTo>
                  <a:pt x="99237" y="106564"/>
                </a:lnTo>
                <a:lnTo>
                  <a:pt x="97199" y="108043"/>
                </a:lnTo>
                <a:lnTo>
                  <a:pt x="95311" y="109835"/>
                </a:lnTo>
                <a:lnTo>
                  <a:pt x="91833" y="114040"/>
                </a:lnTo>
                <a:lnTo>
                  <a:pt x="90052" y="115961"/>
                </a:lnTo>
                <a:lnTo>
                  <a:pt x="88228" y="117698"/>
                </a:lnTo>
                <a:lnTo>
                  <a:pt x="84343" y="121152"/>
                </a:lnTo>
                <a:lnTo>
                  <a:pt x="79504" y="123983"/>
                </a:lnTo>
                <a:lnTo>
                  <a:pt x="67917" y="128402"/>
                </a:lnTo>
                <a:lnTo>
                  <a:pt x="144484" y="128402"/>
                </a:lnTo>
                <a:lnTo>
                  <a:pt x="142412" y="117875"/>
                </a:lnTo>
                <a:lnTo>
                  <a:pt x="141742" y="111087"/>
                </a:lnTo>
                <a:lnTo>
                  <a:pt x="141617" y="95907"/>
                </a:lnTo>
                <a:lnTo>
                  <a:pt x="142048" y="88569"/>
                </a:lnTo>
                <a:lnTo>
                  <a:pt x="149170" y="45012"/>
                </a:lnTo>
                <a:lnTo>
                  <a:pt x="149835" y="40967"/>
                </a:lnTo>
                <a:lnTo>
                  <a:pt x="150508" y="33591"/>
                </a:lnTo>
                <a:lnTo>
                  <a:pt x="150391" y="30203"/>
                </a:lnTo>
                <a:lnTo>
                  <a:pt x="150321" y="29113"/>
                </a:lnTo>
                <a:lnTo>
                  <a:pt x="148606" y="21817"/>
                </a:lnTo>
                <a:lnTo>
                  <a:pt x="146654" y="18426"/>
                </a:lnTo>
                <a:lnTo>
                  <a:pt x="143607" y="15293"/>
                </a:lnTo>
                <a:lnTo>
                  <a:pt x="141870" y="13468"/>
                </a:lnTo>
                <a:lnTo>
                  <a:pt x="139805" y="11972"/>
                </a:lnTo>
                <a:lnTo>
                  <a:pt x="135020" y="9631"/>
                </a:lnTo>
                <a:lnTo>
                  <a:pt x="132504" y="9165"/>
                </a:lnTo>
                <a:close/>
              </a:path>
              <a:path w="691515" h="272415">
                <a:moveTo>
                  <a:pt x="220058" y="13214"/>
                </a:moveTo>
                <a:lnTo>
                  <a:pt x="173927" y="252470"/>
                </a:lnTo>
                <a:lnTo>
                  <a:pt x="174999" y="257031"/>
                </a:lnTo>
                <a:lnTo>
                  <a:pt x="180233" y="264885"/>
                </a:lnTo>
                <a:lnTo>
                  <a:pt x="183478" y="267798"/>
                </a:lnTo>
                <a:lnTo>
                  <a:pt x="191224" y="271598"/>
                </a:lnTo>
                <a:lnTo>
                  <a:pt x="195455" y="272162"/>
                </a:lnTo>
                <a:lnTo>
                  <a:pt x="204640" y="270619"/>
                </a:lnTo>
                <a:lnTo>
                  <a:pt x="208675" y="268131"/>
                </a:lnTo>
                <a:lnTo>
                  <a:pt x="212151" y="263926"/>
                </a:lnTo>
                <a:lnTo>
                  <a:pt x="213482" y="262380"/>
                </a:lnTo>
                <a:lnTo>
                  <a:pt x="222827" y="197667"/>
                </a:lnTo>
                <a:lnTo>
                  <a:pt x="223720" y="183945"/>
                </a:lnTo>
                <a:lnTo>
                  <a:pt x="271039" y="183945"/>
                </a:lnTo>
                <a:lnTo>
                  <a:pt x="308889" y="165254"/>
                </a:lnTo>
                <a:lnTo>
                  <a:pt x="324910" y="143535"/>
                </a:lnTo>
                <a:lnTo>
                  <a:pt x="246441" y="143535"/>
                </a:lnTo>
                <a:lnTo>
                  <a:pt x="237001" y="142675"/>
                </a:lnTo>
                <a:lnTo>
                  <a:pt x="232312" y="141890"/>
                </a:lnTo>
                <a:lnTo>
                  <a:pt x="227656" y="140752"/>
                </a:lnTo>
                <a:lnTo>
                  <a:pt x="232977" y="82336"/>
                </a:lnTo>
                <a:lnTo>
                  <a:pt x="234007" y="81478"/>
                </a:lnTo>
                <a:lnTo>
                  <a:pt x="234518" y="81108"/>
                </a:lnTo>
                <a:lnTo>
                  <a:pt x="234687" y="81108"/>
                </a:lnTo>
                <a:lnTo>
                  <a:pt x="234899" y="80845"/>
                </a:lnTo>
                <a:lnTo>
                  <a:pt x="327390" y="62334"/>
                </a:lnTo>
                <a:lnTo>
                  <a:pt x="324996" y="57029"/>
                </a:lnTo>
                <a:lnTo>
                  <a:pt x="294733" y="26172"/>
                </a:lnTo>
                <a:lnTo>
                  <a:pt x="235595" y="26172"/>
                </a:lnTo>
                <a:lnTo>
                  <a:pt x="233837" y="21965"/>
                </a:lnTo>
                <a:lnTo>
                  <a:pt x="231155" y="18746"/>
                </a:lnTo>
                <a:lnTo>
                  <a:pt x="223946" y="14282"/>
                </a:lnTo>
                <a:lnTo>
                  <a:pt x="220058" y="13214"/>
                </a:lnTo>
                <a:close/>
              </a:path>
              <a:path w="691515" h="272415">
                <a:moveTo>
                  <a:pt x="271039" y="183945"/>
                </a:moveTo>
                <a:lnTo>
                  <a:pt x="223720" y="183945"/>
                </a:lnTo>
                <a:lnTo>
                  <a:pt x="230956" y="184973"/>
                </a:lnTo>
                <a:lnTo>
                  <a:pt x="238244" y="185670"/>
                </a:lnTo>
                <a:lnTo>
                  <a:pt x="245584" y="186037"/>
                </a:lnTo>
                <a:lnTo>
                  <a:pt x="252977" y="186075"/>
                </a:lnTo>
                <a:lnTo>
                  <a:pt x="260344" y="185664"/>
                </a:lnTo>
                <a:lnTo>
                  <a:pt x="267607" y="184686"/>
                </a:lnTo>
                <a:lnTo>
                  <a:pt x="271039" y="183945"/>
                </a:lnTo>
                <a:close/>
              </a:path>
              <a:path w="691515" h="272415">
                <a:moveTo>
                  <a:pt x="327390" y="62334"/>
                </a:moveTo>
                <a:lnTo>
                  <a:pt x="268118" y="62334"/>
                </a:lnTo>
                <a:lnTo>
                  <a:pt x="276829" y="65982"/>
                </a:lnTo>
                <a:lnTo>
                  <a:pt x="280497" y="68816"/>
                </a:lnTo>
                <a:lnTo>
                  <a:pt x="293001" y="101370"/>
                </a:lnTo>
                <a:lnTo>
                  <a:pt x="292612" y="109556"/>
                </a:lnTo>
                <a:lnTo>
                  <a:pt x="264550" y="140600"/>
                </a:lnTo>
                <a:lnTo>
                  <a:pt x="246441" y="143535"/>
                </a:lnTo>
                <a:lnTo>
                  <a:pt x="324910" y="143535"/>
                </a:lnTo>
                <a:lnTo>
                  <a:pt x="335128" y="103779"/>
                </a:lnTo>
                <a:lnTo>
                  <a:pt x="334955" y="94036"/>
                </a:lnTo>
                <a:lnTo>
                  <a:pt x="333832" y="84206"/>
                </a:lnTo>
                <a:lnTo>
                  <a:pt x="331784" y="74604"/>
                </a:lnTo>
                <a:lnTo>
                  <a:pt x="328807" y="65474"/>
                </a:lnTo>
                <a:lnTo>
                  <a:pt x="327390" y="62334"/>
                </a:lnTo>
                <a:close/>
              </a:path>
              <a:path w="691515" h="272415">
                <a:moveTo>
                  <a:pt x="234687" y="81108"/>
                </a:moveTo>
                <a:lnTo>
                  <a:pt x="234518" y="81108"/>
                </a:lnTo>
                <a:lnTo>
                  <a:pt x="234496" y="81344"/>
                </a:lnTo>
                <a:lnTo>
                  <a:pt x="234687" y="81108"/>
                </a:lnTo>
                <a:close/>
              </a:path>
              <a:path w="691515" h="272415">
                <a:moveTo>
                  <a:pt x="264090" y="19408"/>
                </a:moveTo>
                <a:lnTo>
                  <a:pt x="235595" y="26172"/>
                </a:lnTo>
                <a:lnTo>
                  <a:pt x="294733" y="26172"/>
                </a:lnTo>
                <a:lnTo>
                  <a:pt x="292984" y="25153"/>
                </a:lnTo>
                <a:lnTo>
                  <a:pt x="284141" y="21681"/>
                </a:lnTo>
                <a:lnTo>
                  <a:pt x="274509" y="19766"/>
                </a:lnTo>
                <a:lnTo>
                  <a:pt x="264090" y="19408"/>
                </a:lnTo>
                <a:close/>
              </a:path>
              <a:path w="691515" h="272415">
                <a:moveTo>
                  <a:pt x="462634" y="37395"/>
                </a:moveTo>
                <a:lnTo>
                  <a:pt x="421345" y="43897"/>
                </a:lnTo>
                <a:lnTo>
                  <a:pt x="386605" y="64739"/>
                </a:lnTo>
                <a:lnTo>
                  <a:pt x="366218" y="105660"/>
                </a:lnTo>
                <a:lnTo>
                  <a:pt x="364122" y="133550"/>
                </a:lnTo>
                <a:lnTo>
                  <a:pt x="364166" y="135206"/>
                </a:lnTo>
                <a:lnTo>
                  <a:pt x="378737" y="177675"/>
                </a:lnTo>
                <a:lnTo>
                  <a:pt x="412234" y="204890"/>
                </a:lnTo>
                <a:lnTo>
                  <a:pt x="440253" y="209963"/>
                </a:lnTo>
                <a:lnTo>
                  <a:pt x="448005" y="209732"/>
                </a:lnTo>
                <a:lnTo>
                  <a:pt x="486608" y="202658"/>
                </a:lnTo>
                <a:lnTo>
                  <a:pt x="517918" y="180285"/>
                </a:lnTo>
                <a:lnTo>
                  <a:pt x="519207" y="171358"/>
                </a:lnTo>
                <a:lnTo>
                  <a:pt x="518690" y="168570"/>
                </a:lnTo>
                <a:lnTo>
                  <a:pt x="440272" y="168570"/>
                </a:lnTo>
                <a:lnTo>
                  <a:pt x="433631" y="167667"/>
                </a:lnTo>
                <a:lnTo>
                  <a:pt x="421165" y="163438"/>
                </a:lnTo>
                <a:lnTo>
                  <a:pt x="415828" y="159324"/>
                </a:lnTo>
                <a:lnTo>
                  <a:pt x="411387" y="153207"/>
                </a:lnTo>
                <a:lnTo>
                  <a:pt x="418919" y="151513"/>
                </a:lnTo>
                <a:lnTo>
                  <a:pt x="426725" y="150082"/>
                </a:lnTo>
                <a:lnTo>
                  <a:pt x="442883" y="147746"/>
                </a:lnTo>
                <a:lnTo>
                  <a:pt x="450822" y="146150"/>
                </a:lnTo>
                <a:lnTo>
                  <a:pt x="488857" y="133550"/>
                </a:lnTo>
                <a:lnTo>
                  <a:pt x="509682" y="117318"/>
                </a:lnTo>
                <a:lnTo>
                  <a:pt x="405375" y="117318"/>
                </a:lnTo>
                <a:lnTo>
                  <a:pt x="407308" y="109165"/>
                </a:lnTo>
                <a:lnTo>
                  <a:pt x="437536" y="83003"/>
                </a:lnTo>
                <a:lnTo>
                  <a:pt x="458039" y="79992"/>
                </a:lnTo>
                <a:lnTo>
                  <a:pt x="516656" y="79992"/>
                </a:lnTo>
                <a:lnTo>
                  <a:pt x="515846" y="75025"/>
                </a:lnTo>
                <a:lnTo>
                  <a:pt x="491551" y="45205"/>
                </a:lnTo>
                <a:lnTo>
                  <a:pt x="470711" y="38119"/>
                </a:lnTo>
                <a:lnTo>
                  <a:pt x="462634" y="37395"/>
                </a:lnTo>
                <a:close/>
              </a:path>
              <a:path w="691515" h="272415">
                <a:moveTo>
                  <a:pt x="497645" y="154640"/>
                </a:moveTo>
                <a:lnTo>
                  <a:pt x="491852" y="155539"/>
                </a:lnTo>
                <a:lnTo>
                  <a:pt x="489632" y="156408"/>
                </a:lnTo>
                <a:lnTo>
                  <a:pt x="483171" y="159390"/>
                </a:lnTo>
                <a:lnTo>
                  <a:pt x="476267" y="162032"/>
                </a:lnTo>
                <a:lnTo>
                  <a:pt x="461568" y="166644"/>
                </a:lnTo>
                <a:lnTo>
                  <a:pt x="454369" y="167951"/>
                </a:lnTo>
                <a:lnTo>
                  <a:pt x="440272" y="168570"/>
                </a:lnTo>
                <a:lnTo>
                  <a:pt x="518690" y="168570"/>
                </a:lnTo>
                <a:lnTo>
                  <a:pt x="518489" y="167486"/>
                </a:lnTo>
                <a:lnTo>
                  <a:pt x="514328" y="160919"/>
                </a:lnTo>
                <a:lnTo>
                  <a:pt x="511163" y="158429"/>
                </a:lnTo>
                <a:lnTo>
                  <a:pt x="502667" y="155037"/>
                </a:lnTo>
                <a:lnTo>
                  <a:pt x="497645" y="154640"/>
                </a:lnTo>
                <a:close/>
              </a:path>
              <a:path w="691515" h="272415">
                <a:moveTo>
                  <a:pt x="516656" y="79992"/>
                </a:moveTo>
                <a:lnTo>
                  <a:pt x="458039" y="79992"/>
                </a:lnTo>
                <a:lnTo>
                  <a:pt x="464840" y="81088"/>
                </a:lnTo>
                <a:lnTo>
                  <a:pt x="471234" y="84051"/>
                </a:lnTo>
                <a:lnTo>
                  <a:pt x="473058" y="84931"/>
                </a:lnTo>
                <a:lnTo>
                  <a:pt x="474185" y="86282"/>
                </a:lnTo>
                <a:lnTo>
                  <a:pt x="475047" y="90003"/>
                </a:lnTo>
                <a:lnTo>
                  <a:pt x="475170" y="91786"/>
                </a:lnTo>
                <a:lnTo>
                  <a:pt x="474698" y="96979"/>
                </a:lnTo>
                <a:lnTo>
                  <a:pt x="434500" y="111761"/>
                </a:lnTo>
                <a:lnTo>
                  <a:pt x="418771" y="114612"/>
                </a:lnTo>
                <a:lnTo>
                  <a:pt x="411684" y="115989"/>
                </a:lnTo>
                <a:lnTo>
                  <a:pt x="405375" y="117318"/>
                </a:lnTo>
                <a:lnTo>
                  <a:pt x="509682" y="117318"/>
                </a:lnTo>
                <a:lnTo>
                  <a:pt x="513372" y="111986"/>
                </a:lnTo>
                <a:lnTo>
                  <a:pt x="517794" y="97395"/>
                </a:lnTo>
                <a:lnTo>
                  <a:pt x="518170" y="91786"/>
                </a:lnTo>
                <a:lnTo>
                  <a:pt x="518197" y="89438"/>
                </a:lnTo>
                <a:lnTo>
                  <a:pt x="516656" y="79992"/>
                </a:lnTo>
                <a:close/>
              </a:path>
              <a:path w="691515" h="272415">
                <a:moveTo>
                  <a:pt x="576521" y="50328"/>
                </a:moveTo>
                <a:lnTo>
                  <a:pt x="552238" y="75247"/>
                </a:lnTo>
                <a:lnTo>
                  <a:pt x="553153" y="78900"/>
                </a:lnTo>
                <a:lnTo>
                  <a:pt x="556801" y="85896"/>
                </a:lnTo>
                <a:lnTo>
                  <a:pt x="559503" y="88879"/>
                </a:lnTo>
                <a:lnTo>
                  <a:pt x="563086" y="91347"/>
                </a:lnTo>
                <a:lnTo>
                  <a:pt x="563175" y="95773"/>
                </a:lnTo>
                <a:lnTo>
                  <a:pt x="563058" y="98187"/>
                </a:lnTo>
                <a:lnTo>
                  <a:pt x="562306" y="101212"/>
                </a:lnTo>
                <a:lnTo>
                  <a:pt x="562162" y="101496"/>
                </a:lnTo>
                <a:lnTo>
                  <a:pt x="552679" y="205585"/>
                </a:lnTo>
                <a:lnTo>
                  <a:pt x="553949" y="210578"/>
                </a:lnTo>
                <a:lnTo>
                  <a:pt x="560106" y="218754"/>
                </a:lnTo>
                <a:lnTo>
                  <a:pt x="563904" y="221481"/>
                </a:lnTo>
                <a:lnTo>
                  <a:pt x="572937" y="224208"/>
                </a:lnTo>
                <a:lnTo>
                  <a:pt x="577593" y="224036"/>
                </a:lnTo>
                <a:lnTo>
                  <a:pt x="587185" y="220626"/>
                </a:lnTo>
                <a:lnTo>
                  <a:pt x="590893" y="217157"/>
                </a:lnTo>
                <a:lnTo>
                  <a:pt x="593511" y="211922"/>
                </a:lnTo>
                <a:lnTo>
                  <a:pt x="595228" y="208747"/>
                </a:lnTo>
                <a:lnTo>
                  <a:pt x="596248" y="205389"/>
                </a:lnTo>
                <a:lnTo>
                  <a:pt x="604795" y="111568"/>
                </a:lnTo>
                <a:lnTo>
                  <a:pt x="616707" y="101646"/>
                </a:lnTo>
                <a:lnTo>
                  <a:pt x="620139" y="99222"/>
                </a:lnTo>
                <a:lnTo>
                  <a:pt x="627437" y="94889"/>
                </a:lnTo>
                <a:lnTo>
                  <a:pt x="631154" y="93264"/>
                </a:lnTo>
                <a:lnTo>
                  <a:pt x="638728" y="91099"/>
                </a:lnTo>
                <a:lnTo>
                  <a:pt x="690729" y="91099"/>
                </a:lnTo>
                <a:lnTo>
                  <a:pt x="691316" y="87917"/>
                </a:lnTo>
                <a:lnTo>
                  <a:pt x="690674" y="81908"/>
                </a:lnTo>
                <a:lnTo>
                  <a:pt x="690331" y="77831"/>
                </a:lnTo>
                <a:lnTo>
                  <a:pt x="688888" y="74071"/>
                </a:lnTo>
                <a:lnTo>
                  <a:pt x="683804" y="67182"/>
                </a:lnTo>
                <a:lnTo>
                  <a:pt x="680979" y="64248"/>
                </a:lnTo>
                <a:lnTo>
                  <a:pt x="679169" y="62837"/>
                </a:lnTo>
                <a:lnTo>
                  <a:pt x="598882" y="62837"/>
                </a:lnTo>
                <a:lnTo>
                  <a:pt x="594506" y="58630"/>
                </a:lnTo>
                <a:lnTo>
                  <a:pt x="589159" y="55288"/>
                </a:lnTo>
                <a:lnTo>
                  <a:pt x="576521" y="50328"/>
                </a:lnTo>
                <a:close/>
              </a:path>
              <a:path w="691515" h="272415">
                <a:moveTo>
                  <a:pt x="690729" y="91099"/>
                </a:moveTo>
                <a:lnTo>
                  <a:pt x="638728" y="91099"/>
                </a:lnTo>
                <a:lnTo>
                  <a:pt x="642467" y="91201"/>
                </a:lnTo>
                <a:lnTo>
                  <a:pt x="646158" y="92490"/>
                </a:lnTo>
                <a:lnTo>
                  <a:pt x="647960" y="93606"/>
                </a:lnTo>
                <a:lnTo>
                  <a:pt x="649130" y="94485"/>
                </a:lnTo>
                <a:lnTo>
                  <a:pt x="650203" y="95773"/>
                </a:lnTo>
                <a:lnTo>
                  <a:pt x="651135" y="96631"/>
                </a:lnTo>
                <a:lnTo>
                  <a:pt x="652466" y="97704"/>
                </a:lnTo>
                <a:lnTo>
                  <a:pt x="656327" y="102340"/>
                </a:lnTo>
                <a:lnTo>
                  <a:pt x="660580" y="105286"/>
                </a:lnTo>
                <a:lnTo>
                  <a:pt x="669871" y="107798"/>
                </a:lnTo>
                <a:lnTo>
                  <a:pt x="674173" y="107595"/>
                </a:lnTo>
                <a:lnTo>
                  <a:pt x="682091" y="104270"/>
                </a:lnTo>
                <a:lnTo>
                  <a:pt x="685332" y="101353"/>
                </a:lnTo>
                <a:lnTo>
                  <a:pt x="690377" y="93008"/>
                </a:lnTo>
                <a:lnTo>
                  <a:pt x="690729" y="91099"/>
                </a:lnTo>
                <a:close/>
              </a:path>
              <a:path w="691515" h="272415">
                <a:moveTo>
                  <a:pt x="645067" y="48303"/>
                </a:moveTo>
                <a:lnTo>
                  <a:pt x="605191" y="58891"/>
                </a:lnTo>
                <a:lnTo>
                  <a:pt x="598882" y="62837"/>
                </a:lnTo>
                <a:lnTo>
                  <a:pt x="679169" y="62837"/>
                </a:lnTo>
                <a:lnTo>
                  <a:pt x="677867" y="61822"/>
                </a:lnTo>
                <a:lnTo>
                  <a:pt x="671667" y="56735"/>
                </a:lnTo>
                <a:lnTo>
                  <a:pt x="665209" y="53172"/>
                </a:lnTo>
                <a:lnTo>
                  <a:pt x="651778" y="49093"/>
                </a:lnTo>
                <a:lnTo>
                  <a:pt x="645067" y="48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3" name="object 93"/>
          <p:cNvSpPr/>
          <p:nvPr/>
        </p:nvSpPr>
        <p:spPr>
          <a:xfrm>
            <a:off x="9001387" y="500156"/>
            <a:ext cx="743323" cy="84417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4" name="object 94"/>
          <p:cNvSpPr/>
          <p:nvPr/>
        </p:nvSpPr>
        <p:spPr>
          <a:xfrm>
            <a:off x="9313189" y="885884"/>
            <a:ext cx="122704" cy="46504"/>
          </a:xfrm>
          <a:custGeom>
            <a:avLst/>
            <a:gdLst/>
            <a:ahLst/>
            <a:cxnLst/>
            <a:rect l="l" t="t" r="r" b="b"/>
            <a:pathLst>
              <a:path w="139065" h="52705">
                <a:moveTo>
                  <a:pt x="23461" y="0"/>
                </a:moveTo>
                <a:lnTo>
                  <a:pt x="0" y="19817"/>
                </a:lnTo>
                <a:lnTo>
                  <a:pt x="1393" y="28035"/>
                </a:lnTo>
                <a:lnTo>
                  <a:pt x="70542" y="48138"/>
                </a:lnTo>
                <a:lnTo>
                  <a:pt x="73948" y="48627"/>
                </a:lnTo>
                <a:lnTo>
                  <a:pt x="83795" y="50237"/>
                </a:lnTo>
                <a:lnTo>
                  <a:pt x="89208" y="50909"/>
                </a:lnTo>
                <a:lnTo>
                  <a:pt x="101010" y="51984"/>
                </a:lnTo>
                <a:lnTo>
                  <a:pt x="106884" y="52162"/>
                </a:lnTo>
                <a:lnTo>
                  <a:pt x="118578" y="51799"/>
                </a:lnTo>
                <a:lnTo>
                  <a:pt x="138607" y="29171"/>
                </a:lnTo>
                <a:lnTo>
                  <a:pt x="138013" y="25904"/>
                </a:lnTo>
                <a:lnTo>
                  <a:pt x="135289" y="19230"/>
                </a:lnTo>
                <a:lnTo>
                  <a:pt x="133052" y="16349"/>
                </a:lnTo>
                <a:lnTo>
                  <a:pt x="129942" y="13924"/>
                </a:lnTo>
                <a:lnTo>
                  <a:pt x="128847" y="12872"/>
                </a:lnTo>
                <a:lnTo>
                  <a:pt x="127511" y="11859"/>
                </a:lnTo>
                <a:lnTo>
                  <a:pt x="124358" y="9905"/>
                </a:lnTo>
                <a:lnTo>
                  <a:pt x="122862" y="9352"/>
                </a:lnTo>
                <a:lnTo>
                  <a:pt x="121446" y="9224"/>
                </a:lnTo>
                <a:lnTo>
                  <a:pt x="83064" y="5370"/>
                </a:lnTo>
                <a:lnTo>
                  <a:pt x="40252" y="1827"/>
                </a:lnTo>
                <a:lnTo>
                  <a:pt x="234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5" name="object 95"/>
          <p:cNvSpPr/>
          <p:nvPr/>
        </p:nvSpPr>
        <p:spPr>
          <a:xfrm>
            <a:off x="8160945" y="769097"/>
            <a:ext cx="1609912" cy="92261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6" name="object 96"/>
          <p:cNvSpPr/>
          <p:nvPr/>
        </p:nvSpPr>
        <p:spPr>
          <a:xfrm>
            <a:off x="8466446" y="1068180"/>
            <a:ext cx="996397" cy="26703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7" name="object 97"/>
          <p:cNvSpPr/>
          <p:nvPr/>
        </p:nvSpPr>
        <p:spPr>
          <a:xfrm>
            <a:off x="8019760" y="1340554"/>
            <a:ext cx="185569" cy="1298393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8" name="object 98"/>
          <p:cNvSpPr/>
          <p:nvPr/>
        </p:nvSpPr>
        <p:spPr>
          <a:xfrm>
            <a:off x="6586383" y="1109170"/>
            <a:ext cx="1618945" cy="23138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9" name="object 99"/>
          <p:cNvSpPr/>
          <p:nvPr/>
        </p:nvSpPr>
        <p:spPr>
          <a:xfrm>
            <a:off x="6400814" y="1109170"/>
            <a:ext cx="1804514" cy="152977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0" name="object 100"/>
          <p:cNvSpPr/>
          <p:nvPr/>
        </p:nvSpPr>
        <p:spPr>
          <a:xfrm>
            <a:off x="6400814" y="2407562"/>
            <a:ext cx="1618944" cy="23138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1" name="object 101"/>
          <p:cNvSpPr/>
          <p:nvPr/>
        </p:nvSpPr>
        <p:spPr>
          <a:xfrm>
            <a:off x="6400814" y="1109170"/>
            <a:ext cx="185569" cy="129839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2" name="object 102"/>
          <p:cNvSpPr/>
          <p:nvPr/>
        </p:nvSpPr>
        <p:spPr>
          <a:xfrm>
            <a:off x="3596033" y="894924"/>
            <a:ext cx="4732492" cy="409039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9631306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4544" y="4252312"/>
            <a:ext cx="2371165" cy="609892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207309" rIns="0" bIns="0" rtlCol="0">
            <a:spAutoFit/>
          </a:bodyPr>
          <a:lstStyle/>
          <a:p>
            <a:pPr marL="265033">
              <a:spcBef>
                <a:spcPts val="1632"/>
              </a:spcBef>
            </a:pPr>
            <a:r>
              <a:rPr sz="2603" spc="-9" dirty="0">
                <a:latin typeface="Calibri"/>
                <a:cs typeface="Calibri"/>
              </a:rPr>
              <a:t>Cryptosystem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84544" y="1489908"/>
            <a:ext cx="2495005" cy="2495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227122" y="2110067"/>
            <a:ext cx="821764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7402680" y="2110067"/>
            <a:ext cx="1184089" cy="945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6980593" y="2509744"/>
            <a:ext cx="1778000" cy="941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7293291" y="2309537"/>
            <a:ext cx="1151965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244862">
              <a:lnSpc>
                <a:spcPct val="100800"/>
              </a:lnSpc>
            </a:pPr>
            <a:r>
              <a:rPr sz="2603" spc="4" dirty="0">
                <a:latin typeface="Calibri"/>
                <a:cs typeface="Calibri"/>
              </a:rPr>
              <a:t>hash  </a:t>
            </a:r>
            <a:r>
              <a:rPr sz="2603" dirty="0">
                <a:latin typeface="Calibri"/>
                <a:cs typeface="Calibri"/>
              </a:rPr>
              <a:t>f</a:t>
            </a:r>
            <a:r>
              <a:rPr sz="2603" spc="9" dirty="0">
                <a:latin typeface="Calibri"/>
                <a:cs typeface="Calibri"/>
              </a:rPr>
              <a:t>un</a:t>
            </a:r>
            <a:r>
              <a:rPr sz="2603" spc="4" dirty="0">
                <a:latin typeface="Calibri"/>
                <a:cs typeface="Calibri"/>
              </a:rPr>
              <a:t>ct</a:t>
            </a:r>
            <a:r>
              <a:rPr sz="2603" dirty="0">
                <a:latin typeface="Calibri"/>
                <a:cs typeface="Calibri"/>
              </a:rPr>
              <a:t>io</a:t>
            </a:r>
            <a:r>
              <a:rPr sz="2603" spc="4" dirty="0">
                <a:latin typeface="Calibri"/>
                <a:cs typeface="Calibri"/>
              </a:rPr>
              <a:t>n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72781" y="3763095"/>
            <a:ext cx="107016" cy="489697"/>
          </a:xfrm>
          <a:custGeom>
            <a:avLst/>
            <a:gdLst/>
            <a:ahLst/>
            <a:cxnLst/>
            <a:rect l="l" t="t" r="r" b="b"/>
            <a:pathLst>
              <a:path w="121284" h="554989">
                <a:moveTo>
                  <a:pt x="80855" y="121285"/>
                </a:moveTo>
                <a:lnTo>
                  <a:pt x="40427" y="121285"/>
                </a:lnTo>
                <a:lnTo>
                  <a:pt x="40426" y="554445"/>
                </a:lnTo>
                <a:lnTo>
                  <a:pt x="80855" y="554445"/>
                </a:lnTo>
                <a:lnTo>
                  <a:pt x="80855" y="121285"/>
                </a:lnTo>
                <a:close/>
              </a:path>
              <a:path w="121284" h="554989">
                <a:moveTo>
                  <a:pt x="60642" y="0"/>
                </a:moveTo>
                <a:lnTo>
                  <a:pt x="0" y="121285"/>
                </a:lnTo>
                <a:lnTo>
                  <a:pt x="121284" y="121285"/>
                </a:lnTo>
                <a:lnTo>
                  <a:pt x="6064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998689" y="3738634"/>
            <a:ext cx="107016" cy="513790"/>
          </a:xfrm>
          <a:custGeom>
            <a:avLst/>
            <a:gdLst/>
            <a:ahLst/>
            <a:cxnLst/>
            <a:rect l="l" t="t" r="r" b="b"/>
            <a:pathLst>
              <a:path w="121284" h="582295">
                <a:moveTo>
                  <a:pt x="121285" y="460883"/>
                </a:moveTo>
                <a:lnTo>
                  <a:pt x="0" y="460883"/>
                </a:lnTo>
                <a:lnTo>
                  <a:pt x="60642" y="582168"/>
                </a:lnTo>
                <a:lnTo>
                  <a:pt x="121285" y="460883"/>
                </a:lnTo>
                <a:close/>
              </a:path>
              <a:path w="121284" h="582295">
                <a:moveTo>
                  <a:pt x="80855" y="0"/>
                </a:moveTo>
                <a:lnTo>
                  <a:pt x="40427" y="0"/>
                </a:lnTo>
                <a:lnTo>
                  <a:pt x="40429" y="460883"/>
                </a:lnTo>
                <a:lnTo>
                  <a:pt x="80857" y="460883"/>
                </a:lnTo>
                <a:lnTo>
                  <a:pt x="8085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7677" y="674279"/>
            <a:ext cx="6966137" cy="11669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3635"/>
              </a:lnSpc>
            </a:pPr>
            <a:r>
              <a:rPr spc="-4" dirty="0"/>
              <a:t>The </a:t>
            </a:r>
            <a:r>
              <a:rPr spc="-9" dirty="0"/>
              <a:t>(Classical) </a:t>
            </a:r>
            <a:r>
              <a:rPr spc="-4" dirty="0"/>
              <a:t>Random </a:t>
            </a:r>
            <a:r>
              <a:rPr spc="-13" dirty="0"/>
              <a:t>Oracle </a:t>
            </a:r>
            <a:r>
              <a:rPr spc="-4" dirty="0"/>
              <a:t>Model</a:t>
            </a:r>
            <a:r>
              <a:rPr spc="-9" dirty="0"/>
              <a:t> (ROM)</a:t>
            </a:r>
          </a:p>
          <a:p>
            <a:pPr marL="247663" algn="ctr">
              <a:lnSpc>
                <a:spcPts val="1941"/>
              </a:lnSpc>
            </a:pPr>
            <a:r>
              <a:rPr sz="1677" spc="-4" dirty="0">
                <a:latin typeface="Calibri"/>
                <a:cs typeface="Calibri"/>
              </a:rPr>
              <a:t>[Bellare-Rogaway’93]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4264" y="3544428"/>
            <a:ext cx="2260787" cy="1136276"/>
          </a:xfrm>
          <a:custGeom>
            <a:avLst/>
            <a:gdLst/>
            <a:ahLst/>
            <a:cxnLst/>
            <a:rect l="l" t="t" r="r" b="b"/>
            <a:pathLst>
              <a:path w="2562225" h="1287779">
                <a:moveTo>
                  <a:pt x="17999" y="0"/>
                </a:moveTo>
                <a:lnTo>
                  <a:pt x="0" y="36200"/>
                </a:lnTo>
                <a:lnTo>
                  <a:pt x="2444051" y="1251507"/>
                </a:lnTo>
                <a:lnTo>
                  <a:pt x="2426050" y="1287706"/>
                </a:lnTo>
                <a:lnTo>
                  <a:pt x="2561650" y="1287407"/>
                </a:lnTo>
                <a:lnTo>
                  <a:pt x="2507327" y="1215307"/>
                </a:lnTo>
                <a:lnTo>
                  <a:pt x="2462051" y="1215307"/>
                </a:lnTo>
                <a:lnTo>
                  <a:pt x="17999" y="0"/>
                </a:lnTo>
                <a:close/>
              </a:path>
              <a:path w="2562225" h="1287779">
                <a:moveTo>
                  <a:pt x="2480052" y="1179107"/>
                </a:moveTo>
                <a:lnTo>
                  <a:pt x="2462051" y="1215307"/>
                </a:lnTo>
                <a:lnTo>
                  <a:pt x="2507327" y="1215307"/>
                </a:lnTo>
                <a:lnTo>
                  <a:pt x="2480052" y="1179107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327061" y="3762059"/>
            <a:ext cx="2241737" cy="1109943"/>
          </a:xfrm>
          <a:custGeom>
            <a:avLst/>
            <a:gdLst/>
            <a:ahLst/>
            <a:cxnLst/>
            <a:rect l="l" t="t" r="r" b="b"/>
            <a:pathLst>
              <a:path w="2540635" h="1257935">
                <a:moveTo>
                  <a:pt x="192061" y="72631"/>
                </a:moveTo>
                <a:lnTo>
                  <a:pt x="100063" y="72631"/>
                </a:lnTo>
                <a:lnTo>
                  <a:pt x="2522792" y="1257876"/>
                </a:lnTo>
                <a:lnTo>
                  <a:pt x="2540558" y="1221560"/>
                </a:lnTo>
                <a:lnTo>
                  <a:pt x="192061" y="72631"/>
                </a:lnTo>
                <a:close/>
              </a:path>
              <a:path w="2540635" h="1257935">
                <a:moveTo>
                  <a:pt x="135596" y="0"/>
                </a:moveTo>
                <a:lnTo>
                  <a:pt x="0" y="1174"/>
                </a:lnTo>
                <a:lnTo>
                  <a:pt x="82297" y="108946"/>
                </a:lnTo>
                <a:lnTo>
                  <a:pt x="100063" y="72631"/>
                </a:lnTo>
                <a:lnTo>
                  <a:pt x="192061" y="72631"/>
                </a:lnTo>
                <a:lnTo>
                  <a:pt x="117829" y="36315"/>
                </a:lnTo>
                <a:lnTo>
                  <a:pt x="13559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2859410" y="2836887"/>
            <a:ext cx="1619016" cy="1349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0091793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4544" y="4252312"/>
            <a:ext cx="2371165" cy="609892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207309" rIns="0" bIns="0" rtlCol="0">
            <a:spAutoFit/>
          </a:bodyPr>
          <a:lstStyle/>
          <a:p>
            <a:pPr marL="265033">
              <a:spcBef>
                <a:spcPts val="1632"/>
              </a:spcBef>
            </a:pPr>
            <a:r>
              <a:rPr sz="2603" spc="-9" dirty="0">
                <a:latin typeface="Calibri"/>
                <a:cs typeface="Calibri"/>
              </a:rPr>
              <a:t>Cryptosystem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91239" y="2233318"/>
            <a:ext cx="1557783" cy="1557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7171093" y="2117537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7605530" y="2391237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72781" y="3763095"/>
            <a:ext cx="107016" cy="489697"/>
          </a:xfrm>
          <a:custGeom>
            <a:avLst/>
            <a:gdLst/>
            <a:ahLst/>
            <a:cxnLst/>
            <a:rect l="l" t="t" r="r" b="b"/>
            <a:pathLst>
              <a:path w="121284" h="554989">
                <a:moveTo>
                  <a:pt x="80855" y="121285"/>
                </a:moveTo>
                <a:lnTo>
                  <a:pt x="40427" y="121285"/>
                </a:lnTo>
                <a:lnTo>
                  <a:pt x="40426" y="554445"/>
                </a:lnTo>
                <a:lnTo>
                  <a:pt x="80855" y="554445"/>
                </a:lnTo>
                <a:lnTo>
                  <a:pt x="80855" y="121285"/>
                </a:lnTo>
                <a:close/>
              </a:path>
              <a:path w="121284" h="554989">
                <a:moveTo>
                  <a:pt x="60642" y="0"/>
                </a:moveTo>
                <a:lnTo>
                  <a:pt x="0" y="121285"/>
                </a:lnTo>
                <a:lnTo>
                  <a:pt x="121284" y="121285"/>
                </a:lnTo>
                <a:lnTo>
                  <a:pt x="6064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998689" y="3738634"/>
            <a:ext cx="107016" cy="513790"/>
          </a:xfrm>
          <a:custGeom>
            <a:avLst/>
            <a:gdLst/>
            <a:ahLst/>
            <a:cxnLst/>
            <a:rect l="l" t="t" r="r" b="b"/>
            <a:pathLst>
              <a:path w="121284" h="582295">
                <a:moveTo>
                  <a:pt x="121285" y="460883"/>
                </a:moveTo>
                <a:lnTo>
                  <a:pt x="0" y="460883"/>
                </a:lnTo>
                <a:lnTo>
                  <a:pt x="60642" y="582168"/>
                </a:lnTo>
                <a:lnTo>
                  <a:pt x="121285" y="460883"/>
                </a:lnTo>
                <a:close/>
              </a:path>
              <a:path w="121284" h="582295">
                <a:moveTo>
                  <a:pt x="80855" y="0"/>
                </a:moveTo>
                <a:lnTo>
                  <a:pt x="40427" y="0"/>
                </a:lnTo>
                <a:lnTo>
                  <a:pt x="40429" y="460883"/>
                </a:lnTo>
                <a:lnTo>
                  <a:pt x="80857" y="460883"/>
                </a:lnTo>
                <a:lnTo>
                  <a:pt x="8085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7677" y="674279"/>
            <a:ext cx="6966137" cy="11669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3635"/>
              </a:lnSpc>
            </a:pPr>
            <a:r>
              <a:rPr spc="-4" dirty="0"/>
              <a:t>The </a:t>
            </a:r>
            <a:r>
              <a:rPr spc="-9" dirty="0"/>
              <a:t>(Classical) </a:t>
            </a:r>
            <a:r>
              <a:rPr spc="-4" dirty="0"/>
              <a:t>Random </a:t>
            </a:r>
            <a:r>
              <a:rPr spc="-13" dirty="0"/>
              <a:t>Oracle </a:t>
            </a:r>
            <a:r>
              <a:rPr spc="-4" dirty="0"/>
              <a:t>Model</a:t>
            </a:r>
            <a:r>
              <a:rPr spc="-9" dirty="0"/>
              <a:t> (ROM)</a:t>
            </a:r>
          </a:p>
          <a:p>
            <a:pPr marL="247663" algn="ctr">
              <a:lnSpc>
                <a:spcPts val="1941"/>
              </a:lnSpc>
            </a:pPr>
            <a:r>
              <a:rPr sz="1677" spc="-4" dirty="0">
                <a:latin typeface="Calibri"/>
                <a:cs typeface="Calibri"/>
              </a:rPr>
              <a:t>[Bellare-Rogaway’93]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24264" y="3544428"/>
            <a:ext cx="2260787" cy="1136276"/>
          </a:xfrm>
          <a:custGeom>
            <a:avLst/>
            <a:gdLst/>
            <a:ahLst/>
            <a:cxnLst/>
            <a:rect l="l" t="t" r="r" b="b"/>
            <a:pathLst>
              <a:path w="2562225" h="1287779">
                <a:moveTo>
                  <a:pt x="17999" y="0"/>
                </a:moveTo>
                <a:lnTo>
                  <a:pt x="0" y="36200"/>
                </a:lnTo>
                <a:lnTo>
                  <a:pt x="2444051" y="1251507"/>
                </a:lnTo>
                <a:lnTo>
                  <a:pt x="2426050" y="1287706"/>
                </a:lnTo>
                <a:lnTo>
                  <a:pt x="2561650" y="1287407"/>
                </a:lnTo>
                <a:lnTo>
                  <a:pt x="2507327" y="1215307"/>
                </a:lnTo>
                <a:lnTo>
                  <a:pt x="2462051" y="1215307"/>
                </a:lnTo>
                <a:lnTo>
                  <a:pt x="17999" y="0"/>
                </a:lnTo>
                <a:close/>
              </a:path>
              <a:path w="2562225" h="1287779">
                <a:moveTo>
                  <a:pt x="2480052" y="1179107"/>
                </a:moveTo>
                <a:lnTo>
                  <a:pt x="2462051" y="1215307"/>
                </a:lnTo>
                <a:lnTo>
                  <a:pt x="2507327" y="1215307"/>
                </a:lnTo>
                <a:lnTo>
                  <a:pt x="2480052" y="1179107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327061" y="3762059"/>
            <a:ext cx="2241737" cy="1109943"/>
          </a:xfrm>
          <a:custGeom>
            <a:avLst/>
            <a:gdLst/>
            <a:ahLst/>
            <a:cxnLst/>
            <a:rect l="l" t="t" r="r" b="b"/>
            <a:pathLst>
              <a:path w="2540635" h="1257935">
                <a:moveTo>
                  <a:pt x="192061" y="72631"/>
                </a:moveTo>
                <a:lnTo>
                  <a:pt x="100063" y="72631"/>
                </a:lnTo>
                <a:lnTo>
                  <a:pt x="2522792" y="1257876"/>
                </a:lnTo>
                <a:lnTo>
                  <a:pt x="2540558" y="1221560"/>
                </a:lnTo>
                <a:lnTo>
                  <a:pt x="192061" y="72631"/>
                </a:lnTo>
                <a:close/>
              </a:path>
              <a:path w="2540635" h="1257935">
                <a:moveTo>
                  <a:pt x="135596" y="0"/>
                </a:moveTo>
                <a:lnTo>
                  <a:pt x="0" y="1174"/>
                </a:lnTo>
                <a:lnTo>
                  <a:pt x="82297" y="108946"/>
                </a:lnTo>
                <a:lnTo>
                  <a:pt x="100063" y="72631"/>
                </a:lnTo>
                <a:lnTo>
                  <a:pt x="192061" y="72631"/>
                </a:lnTo>
                <a:lnTo>
                  <a:pt x="117829" y="36315"/>
                </a:lnTo>
                <a:lnTo>
                  <a:pt x="13559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323442" y="2679020"/>
            <a:ext cx="2668121" cy="600635"/>
          </a:xfrm>
          <a:custGeom>
            <a:avLst/>
            <a:gdLst/>
            <a:ahLst/>
            <a:cxnLst/>
            <a:rect l="l" t="t" r="r" b="b"/>
            <a:pathLst>
              <a:path w="3023870" h="680720">
                <a:moveTo>
                  <a:pt x="2892437" y="0"/>
                </a:moveTo>
                <a:lnTo>
                  <a:pt x="2900639" y="39588"/>
                </a:lnTo>
                <a:lnTo>
                  <a:pt x="0" y="640516"/>
                </a:lnTo>
                <a:lnTo>
                  <a:pt x="8201" y="680105"/>
                </a:lnTo>
                <a:lnTo>
                  <a:pt x="2908841" y="79175"/>
                </a:lnTo>
                <a:lnTo>
                  <a:pt x="2967223" y="79175"/>
                </a:lnTo>
                <a:lnTo>
                  <a:pt x="3023502" y="34777"/>
                </a:lnTo>
                <a:lnTo>
                  <a:pt x="2892437" y="0"/>
                </a:lnTo>
                <a:close/>
              </a:path>
              <a:path w="3023870" h="680720">
                <a:moveTo>
                  <a:pt x="2967223" y="79175"/>
                </a:moveTo>
                <a:lnTo>
                  <a:pt x="2908841" y="79175"/>
                </a:lnTo>
                <a:lnTo>
                  <a:pt x="2917042" y="118762"/>
                </a:lnTo>
                <a:lnTo>
                  <a:pt x="2967223" y="7917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332205" y="2896898"/>
            <a:ext cx="2663078" cy="596713"/>
          </a:xfrm>
          <a:custGeom>
            <a:avLst/>
            <a:gdLst/>
            <a:ahLst/>
            <a:cxnLst/>
            <a:rect l="l" t="t" r="r" b="b"/>
            <a:pathLst>
              <a:path w="3018154" h="676275">
                <a:moveTo>
                  <a:pt x="106541" y="557194"/>
                </a:moveTo>
                <a:lnTo>
                  <a:pt x="0" y="641078"/>
                </a:lnTo>
                <a:lnTo>
                  <a:pt x="131030" y="675981"/>
                </a:lnTo>
                <a:lnTo>
                  <a:pt x="122867" y="636386"/>
                </a:lnTo>
                <a:lnTo>
                  <a:pt x="314931" y="596790"/>
                </a:lnTo>
                <a:lnTo>
                  <a:pt x="114705" y="596790"/>
                </a:lnTo>
                <a:lnTo>
                  <a:pt x="106541" y="557194"/>
                </a:lnTo>
                <a:close/>
              </a:path>
              <a:path w="3018154" h="676275">
                <a:moveTo>
                  <a:pt x="3009489" y="0"/>
                </a:moveTo>
                <a:lnTo>
                  <a:pt x="114705" y="596790"/>
                </a:lnTo>
                <a:lnTo>
                  <a:pt x="314931" y="596790"/>
                </a:lnTo>
                <a:lnTo>
                  <a:pt x="3017653" y="39594"/>
                </a:lnTo>
                <a:lnTo>
                  <a:pt x="300948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127797" y="2171641"/>
            <a:ext cx="434787" cy="335616"/>
          </a:xfrm>
          <a:custGeom>
            <a:avLst/>
            <a:gdLst/>
            <a:ahLst/>
            <a:cxnLst/>
            <a:rect l="l" t="t" r="r" b="b"/>
            <a:pathLst>
              <a:path w="492759" h="380364">
                <a:moveTo>
                  <a:pt x="53544" y="126923"/>
                </a:moveTo>
                <a:lnTo>
                  <a:pt x="0" y="326476"/>
                </a:lnTo>
                <a:lnTo>
                  <a:pt x="199552" y="380020"/>
                </a:lnTo>
                <a:lnTo>
                  <a:pt x="163050" y="316746"/>
                </a:lnTo>
                <a:lnTo>
                  <a:pt x="382416" y="190197"/>
                </a:lnTo>
                <a:lnTo>
                  <a:pt x="90046" y="190197"/>
                </a:lnTo>
                <a:lnTo>
                  <a:pt x="53544" y="126923"/>
                </a:lnTo>
                <a:close/>
              </a:path>
              <a:path w="492759" h="380364">
                <a:moveTo>
                  <a:pt x="419746" y="0"/>
                </a:moveTo>
                <a:lnTo>
                  <a:pt x="90046" y="190197"/>
                </a:lnTo>
                <a:lnTo>
                  <a:pt x="382416" y="190197"/>
                </a:lnTo>
                <a:lnTo>
                  <a:pt x="492749" y="126547"/>
                </a:lnTo>
                <a:lnTo>
                  <a:pt x="41974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8329082" y="1416981"/>
            <a:ext cx="1333031" cy="119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2859410" y="2836887"/>
            <a:ext cx="1619016" cy="1349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3560604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6856" y="1904074"/>
            <a:ext cx="2116696" cy="349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059" y="669380"/>
            <a:ext cx="9278471" cy="4751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31" dirty="0"/>
              <a:t>Typical </a:t>
            </a:r>
            <a:r>
              <a:rPr spc="-9" dirty="0"/>
              <a:t>ROM </a:t>
            </a:r>
            <a:r>
              <a:rPr spc="-18" dirty="0"/>
              <a:t>Proof: </a:t>
            </a:r>
            <a:r>
              <a:rPr spc="-9" dirty="0"/>
              <a:t>On-the-fly</a:t>
            </a:r>
            <a:r>
              <a:rPr spc="22" dirty="0"/>
              <a:t> </a:t>
            </a:r>
            <a:r>
              <a:rPr spc="-9" dirty="0"/>
              <a:t>Simulation</a:t>
            </a:r>
          </a:p>
        </p:txBody>
      </p:sp>
      <p:sp>
        <p:nvSpPr>
          <p:cNvPr id="4" name="object 4"/>
          <p:cNvSpPr/>
          <p:nvPr/>
        </p:nvSpPr>
        <p:spPr>
          <a:xfrm>
            <a:off x="2170889" y="2954913"/>
            <a:ext cx="1557783" cy="1557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2348827" y="2838451"/>
            <a:ext cx="1199029" cy="1318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2785181" y="3112831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8672" y="3532001"/>
            <a:ext cx="721659" cy="403971"/>
          </a:xfrm>
          <a:custGeom>
            <a:avLst/>
            <a:gdLst/>
            <a:ahLst/>
            <a:cxnLst/>
            <a:rect l="l" t="t" r="r" b="b"/>
            <a:pathLst>
              <a:path w="817880" h="457835">
                <a:moveTo>
                  <a:pt x="589098" y="0"/>
                </a:moveTo>
                <a:lnTo>
                  <a:pt x="589098" y="114354"/>
                </a:lnTo>
                <a:lnTo>
                  <a:pt x="0" y="114354"/>
                </a:lnTo>
                <a:lnTo>
                  <a:pt x="0" y="343065"/>
                </a:lnTo>
                <a:lnTo>
                  <a:pt x="589098" y="343065"/>
                </a:lnTo>
                <a:lnTo>
                  <a:pt x="589098" y="457418"/>
                </a:lnTo>
                <a:lnTo>
                  <a:pt x="817806" y="228710"/>
                </a:lnTo>
                <a:lnTo>
                  <a:pt x="589098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5536959" y="2431261"/>
            <a:ext cx="0" cy="2596963"/>
          </a:xfrm>
          <a:custGeom>
            <a:avLst/>
            <a:gdLst/>
            <a:ahLst/>
            <a:cxnLst/>
            <a:rect l="l" t="t" r="r" b="b"/>
            <a:pathLst>
              <a:path h="2943225">
                <a:moveTo>
                  <a:pt x="0" y="0"/>
                </a:moveTo>
                <a:lnTo>
                  <a:pt x="0" y="2943182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4645537" y="3401540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645537" y="3943755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4645537" y="4485971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4639592" y="2210921"/>
            <a:ext cx="1933314" cy="948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4623621" y="2711450"/>
            <a:ext cx="829235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4918711" y="2957979"/>
            <a:ext cx="564029" cy="687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5587327" y="2711450"/>
            <a:ext cx="825499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5874945" y="2957979"/>
            <a:ext cx="564029" cy="687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4762672" y="2459149"/>
            <a:ext cx="1725145" cy="878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851692" algn="l"/>
              </a:tabLst>
            </a:pPr>
            <a:r>
              <a:rPr sz="2206" b="1" spc="4" dirty="0">
                <a:latin typeface="Calibri"/>
                <a:cs typeface="Calibri"/>
              </a:rPr>
              <a:t>I</a:t>
            </a:r>
            <a:r>
              <a:rPr sz="2206" b="1" spc="18" dirty="0">
                <a:latin typeface="Calibri"/>
                <a:cs typeface="Calibri"/>
              </a:rPr>
              <a:t>npu</a:t>
            </a:r>
            <a:r>
              <a:rPr sz="2206" b="1" spc="9" dirty="0">
                <a:latin typeface="Calibri"/>
                <a:cs typeface="Calibri"/>
              </a:rPr>
              <a:t>t</a:t>
            </a:r>
            <a:r>
              <a:rPr sz="2206" b="1" dirty="0">
                <a:latin typeface="Calibri"/>
                <a:cs typeface="Calibri"/>
              </a:rPr>
              <a:t>	</a:t>
            </a:r>
            <a:r>
              <a:rPr sz="2206" b="1" spc="18" dirty="0">
                <a:latin typeface="Calibri"/>
                <a:cs typeface="Calibri"/>
              </a:rPr>
              <a:t>Outpu</a:t>
            </a:r>
            <a:r>
              <a:rPr sz="2206" b="1" spc="9" dirty="0">
                <a:latin typeface="Calibri"/>
                <a:cs typeface="Calibri"/>
              </a:rPr>
              <a:t>t</a:t>
            </a:r>
            <a:endParaRPr sz="2206">
              <a:latin typeface="Calibri"/>
              <a:cs typeface="Calibri"/>
            </a:endParaRPr>
          </a:p>
          <a:p>
            <a:pPr marR="104220" algn="ctr">
              <a:spcBef>
                <a:spcPts val="635"/>
              </a:spcBef>
              <a:tabLst>
                <a:tab pos="964318" algn="l"/>
              </a:tabLst>
            </a:pPr>
            <a:r>
              <a:rPr sz="3000" b="1" spc="84" dirty="0">
                <a:latin typeface="Calibri"/>
                <a:cs typeface="Calibri"/>
              </a:rPr>
              <a:t>x</a:t>
            </a:r>
            <a:r>
              <a:rPr sz="2978" b="1" spc="125" baseline="-19753" dirty="0">
                <a:latin typeface="Calibri"/>
                <a:cs typeface="Calibri"/>
              </a:rPr>
              <a:t>1	</a:t>
            </a:r>
            <a:r>
              <a:rPr sz="3000" b="1" spc="35" dirty="0">
                <a:latin typeface="Calibri"/>
                <a:cs typeface="Calibri"/>
              </a:rPr>
              <a:t>y</a:t>
            </a:r>
            <a:r>
              <a:rPr sz="2978" b="1" spc="53" baseline="-19753" dirty="0">
                <a:latin typeface="Calibri"/>
                <a:cs typeface="Calibri"/>
              </a:rPr>
              <a:t>1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97474" y="3253067"/>
            <a:ext cx="832970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4891870" y="3418212"/>
            <a:ext cx="24316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000" b="1" spc="357" dirty="0">
                <a:latin typeface="Calibri"/>
                <a:cs typeface="Calibri"/>
              </a:rPr>
              <a:t>x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92562" y="3499597"/>
            <a:ext cx="616324" cy="68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 txBox="1"/>
          <p:nvPr/>
        </p:nvSpPr>
        <p:spPr>
          <a:xfrm>
            <a:off x="5111657" y="3636716"/>
            <a:ext cx="178174" cy="305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985" b="1" spc="216" dirty="0"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61180" y="3253067"/>
            <a:ext cx="825499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 txBox="1"/>
          <p:nvPr/>
        </p:nvSpPr>
        <p:spPr>
          <a:xfrm>
            <a:off x="5856234" y="3418212"/>
            <a:ext cx="235324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000" b="1" spc="251" dirty="0">
                <a:latin typeface="Calibri"/>
                <a:cs typeface="Calibri"/>
              </a:rPr>
              <a:t>y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48798" y="3499597"/>
            <a:ext cx="616324" cy="68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 txBox="1"/>
          <p:nvPr/>
        </p:nvSpPr>
        <p:spPr>
          <a:xfrm>
            <a:off x="6068596" y="3636716"/>
            <a:ext cx="178174" cy="305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985" b="1" spc="216" dirty="0">
                <a:latin typeface="Calibri"/>
                <a:cs typeface="Calibri"/>
              </a:rPr>
              <a:t>2</a:t>
            </a:r>
            <a:endParaRPr sz="1985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97474" y="3794684"/>
            <a:ext cx="832970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4892562" y="4041215"/>
            <a:ext cx="616324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5561180" y="3794684"/>
            <a:ext cx="825499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5848798" y="4041215"/>
            <a:ext cx="616324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 txBox="1"/>
          <p:nvPr/>
        </p:nvSpPr>
        <p:spPr>
          <a:xfrm>
            <a:off x="4891871" y="3960428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597474" y="4336303"/>
            <a:ext cx="832970" cy="9562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/>
          <p:nvPr/>
        </p:nvSpPr>
        <p:spPr>
          <a:xfrm>
            <a:off x="4892562" y="4582832"/>
            <a:ext cx="616324" cy="6872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3" name="object 33"/>
          <p:cNvSpPr/>
          <p:nvPr/>
        </p:nvSpPr>
        <p:spPr>
          <a:xfrm>
            <a:off x="5561180" y="4336303"/>
            <a:ext cx="825499" cy="9562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4" name="object 34"/>
          <p:cNvSpPr/>
          <p:nvPr/>
        </p:nvSpPr>
        <p:spPr>
          <a:xfrm>
            <a:off x="5848798" y="4582832"/>
            <a:ext cx="616324" cy="6872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5" name="object 35"/>
          <p:cNvSpPr txBox="1"/>
          <p:nvPr/>
        </p:nvSpPr>
        <p:spPr>
          <a:xfrm>
            <a:off x="4891871" y="4502643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13496" y="2329713"/>
            <a:ext cx="2800350" cy="2801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524081" algn="l"/>
              </a:tabLst>
            </a:pPr>
            <a:r>
              <a:rPr sz="2603" b="1" spc="185" dirty="0">
                <a:latin typeface="Calibri"/>
                <a:cs typeface="Calibri"/>
              </a:rPr>
              <a:t>Query(x,	</a:t>
            </a:r>
            <a:r>
              <a:rPr sz="2603" b="1" spc="66" dirty="0">
                <a:latin typeface="Calibri"/>
                <a:cs typeface="Calibri"/>
              </a:rPr>
              <a:t>D):</a:t>
            </a:r>
            <a:endParaRPr sz="2603">
              <a:latin typeface="Calibri"/>
              <a:cs typeface="Calibri"/>
            </a:endParaRPr>
          </a:p>
          <a:p>
            <a:pPr marL="920051" marR="127754" indent="-454983">
              <a:lnSpc>
                <a:spcPts val="3088"/>
              </a:lnSpc>
              <a:spcBef>
                <a:spcPts val="212"/>
              </a:spcBef>
            </a:pPr>
            <a:r>
              <a:rPr sz="2603" spc="-4" dirty="0">
                <a:latin typeface="Calibri"/>
                <a:cs typeface="Calibri"/>
              </a:rPr>
              <a:t>If </a:t>
            </a:r>
            <a:r>
              <a:rPr sz="2603" b="1" spc="115" dirty="0">
                <a:latin typeface="Calibri"/>
                <a:cs typeface="Calibri"/>
              </a:rPr>
              <a:t>(x,y)</a:t>
            </a:r>
            <a:r>
              <a:rPr sz="2515" spc="115" dirty="0">
                <a:latin typeface="MS Gothic"/>
                <a:cs typeface="MS Gothic"/>
              </a:rPr>
              <a:t>∈</a:t>
            </a:r>
            <a:r>
              <a:rPr sz="2603" b="1" spc="115" dirty="0">
                <a:latin typeface="Calibri"/>
                <a:cs typeface="Calibri"/>
              </a:rPr>
              <a:t>D</a:t>
            </a:r>
            <a:r>
              <a:rPr sz="2603" spc="115" dirty="0">
                <a:latin typeface="Calibri"/>
                <a:cs typeface="Calibri"/>
              </a:rPr>
              <a:t>:  </a:t>
            </a:r>
            <a:r>
              <a:rPr sz="2603" b="1" spc="224" dirty="0">
                <a:latin typeface="Calibri"/>
                <a:cs typeface="Calibri"/>
              </a:rPr>
              <a:t>R</a:t>
            </a:r>
            <a:r>
              <a:rPr sz="2603" b="1" spc="13" dirty="0">
                <a:latin typeface="Calibri"/>
                <a:cs typeface="Calibri"/>
              </a:rPr>
              <a:t>e</a:t>
            </a:r>
            <a:r>
              <a:rPr sz="2603" b="1" spc="344" dirty="0">
                <a:latin typeface="Calibri"/>
                <a:cs typeface="Calibri"/>
              </a:rPr>
              <a:t>t</a:t>
            </a:r>
            <a:r>
              <a:rPr sz="2603" b="1" spc="71" dirty="0">
                <a:latin typeface="Calibri"/>
                <a:cs typeface="Calibri"/>
              </a:rPr>
              <a:t>u</a:t>
            </a:r>
            <a:r>
              <a:rPr sz="2603" b="1" spc="331" dirty="0">
                <a:latin typeface="Calibri"/>
                <a:cs typeface="Calibri"/>
              </a:rPr>
              <a:t>r</a:t>
            </a:r>
            <a:r>
              <a:rPr sz="2603" b="1" spc="-9" dirty="0">
                <a:latin typeface="Calibri"/>
                <a:cs typeface="Calibri"/>
              </a:rPr>
              <a:t>n</a:t>
            </a:r>
            <a:r>
              <a:rPr sz="2603" b="1" spc="22" dirty="0">
                <a:latin typeface="Calibri"/>
                <a:cs typeface="Calibri"/>
              </a:rPr>
              <a:t>(</a:t>
            </a:r>
            <a:r>
              <a:rPr sz="2603" b="1" spc="-35" dirty="0">
                <a:latin typeface="Calibri"/>
                <a:cs typeface="Calibri"/>
              </a:rPr>
              <a:t>y</a:t>
            </a:r>
            <a:r>
              <a:rPr sz="2603" b="1" spc="115" dirty="0">
                <a:latin typeface="Calibri"/>
                <a:cs typeface="Calibri"/>
              </a:rPr>
              <a:t>,</a:t>
            </a:r>
            <a:r>
              <a:rPr sz="2603" b="1" spc="-66" dirty="0">
                <a:latin typeface="Calibri"/>
                <a:cs typeface="Calibri"/>
              </a:rPr>
              <a:t>D</a:t>
            </a:r>
            <a:r>
              <a:rPr sz="2603" b="1" spc="128" dirty="0">
                <a:latin typeface="Calibri"/>
                <a:cs typeface="Calibri"/>
              </a:rPr>
              <a:t>)</a:t>
            </a:r>
            <a:endParaRPr sz="2603">
              <a:latin typeface="Calibri"/>
              <a:cs typeface="Calibri"/>
            </a:endParaRPr>
          </a:p>
          <a:p>
            <a:pPr marL="465629">
              <a:lnSpc>
                <a:spcPts val="3048"/>
              </a:lnSpc>
            </a:pPr>
            <a:r>
              <a:rPr sz="2603" dirty="0">
                <a:latin typeface="Calibri"/>
                <a:cs typeface="Calibri"/>
              </a:rPr>
              <a:t>Else:</a:t>
            </a:r>
            <a:endParaRPr sz="2603">
              <a:latin typeface="Calibri"/>
              <a:cs typeface="Calibri"/>
            </a:endParaRPr>
          </a:p>
          <a:p>
            <a:pPr marL="920051">
              <a:lnSpc>
                <a:spcPts val="3119"/>
              </a:lnSpc>
              <a:spcBef>
                <a:spcPts val="22"/>
              </a:spcBef>
              <a:tabLst>
                <a:tab pos="1243359" algn="l"/>
                <a:tab pos="1889973" algn="l"/>
              </a:tabLst>
            </a:pPr>
            <a:r>
              <a:rPr sz="2603" b="1" spc="224" dirty="0">
                <a:latin typeface="Calibri"/>
                <a:cs typeface="Calibri"/>
              </a:rPr>
              <a:t>y	</a:t>
            </a:r>
            <a:r>
              <a:rPr sz="2515" spc="666" dirty="0">
                <a:latin typeface="Arial"/>
                <a:cs typeface="Arial"/>
              </a:rPr>
              <a:t>ß</a:t>
            </a:r>
            <a:r>
              <a:rPr sz="2603" b="1" spc="666" dirty="0">
                <a:latin typeface="Calibri"/>
                <a:cs typeface="Calibri"/>
              </a:rPr>
              <a:t>$	</a:t>
            </a:r>
            <a:r>
              <a:rPr sz="2603" b="1" spc="238" dirty="0">
                <a:latin typeface="Calibri"/>
                <a:cs typeface="Calibri"/>
              </a:rPr>
              <a:t>Y</a:t>
            </a:r>
            <a:endParaRPr sz="2603">
              <a:latin typeface="Calibri"/>
              <a:cs typeface="Calibri"/>
            </a:endParaRPr>
          </a:p>
          <a:p>
            <a:pPr marL="920051">
              <a:lnSpc>
                <a:spcPts val="3119"/>
              </a:lnSpc>
              <a:tabLst>
                <a:tab pos="1363268" algn="l"/>
                <a:tab pos="1677609" algn="l"/>
              </a:tabLst>
            </a:pPr>
            <a:r>
              <a:rPr sz="2603" b="1" spc="106" dirty="0">
                <a:latin typeface="Calibri"/>
                <a:cs typeface="Calibri"/>
              </a:rPr>
              <a:t>D’	</a:t>
            </a:r>
            <a:r>
              <a:rPr sz="2603" b="1" spc="93" dirty="0">
                <a:latin typeface="Calibri"/>
                <a:cs typeface="Calibri"/>
              </a:rPr>
              <a:t>=	</a:t>
            </a:r>
            <a:r>
              <a:rPr sz="2603" b="1" spc="150" dirty="0">
                <a:latin typeface="Calibri"/>
                <a:cs typeface="Calibri"/>
              </a:rPr>
              <a:t>D+(x,y)</a:t>
            </a:r>
            <a:endParaRPr sz="2603">
              <a:latin typeface="Calibri"/>
              <a:cs typeface="Calibri"/>
            </a:endParaRPr>
          </a:p>
          <a:p>
            <a:pPr marL="920051">
              <a:spcBef>
                <a:spcPts val="22"/>
              </a:spcBef>
            </a:pPr>
            <a:r>
              <a:rPr sz="2603" b="1" spc="119" dirty="0">
                <a:latin typeface="Calibri"/>
                <a:cs typeface="Calibri"/>
              </a:rPr>
              <a:t>Return(y,D’)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7837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31" dirty="0"/>
              <a:t>Typical </a:t>
            </a:r>
            <a:r>
              <a:rPr spc="-9" dirty="0"/>
              <a:t>ROM </a:t>
            </a:r>
            <a:r>
              <a:rPr spc="-18" dirty="0"/>
              <a:t>Proof: </a:t>
            </a:r>
            <a:r>
              <a:rPr spc="-9" dirty="0"/>
              <a:t>On-the-fly</a:t>
            </a:r>
            <a:r>
              <a:rPr spc="22" dirty="0"/>
              <a:t> </a:t>
            </a:r>
            <a:r>
              <a:rPr spc="-9" dirty="0"/>
              <a:t>Simulation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6" y="1947810"/>
            <a:ext cx="6342529" cy="81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79"/>
              </a:spcBef>
              <a:buFont typeface="Arial"/>
              <a:buChar char="•"/>
              <a:tabLst>
                <a:tab pos="172019" algn="l"/>
                <a:tab pos="5998828" algn="l"/>
              </a:tabLst>
            </a:pPr>
            <a:r>
              <a:rPr sz="2603" spc="-40" dirty="0">
                <a:latin typeface="Calibri"/>
                <a:cs typeface="Calibri"/>
              </a:rPr>
              <a:t>K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w</a:t>
            </a:r>
            <a:r>
              <a:rPr sz="2603" spc="4" dirty="0">
                <a:latin typeface="Calibri"/>
                <a:cs typeface="Calibri"/>
              </a:rPr>
              <a:t> 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d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44" dirty="0">
                <a:latin typeface="Calibri"/>
                <a:cs typeface="Calibri"/>
              </a:rPr>
              <a:t>r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13" dirty="0">
                <a:latin typeface="Calibri"/>
                <a:cs typeface="Calibri"/>
              </a:rPr>
              <a:t>r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31" dirty="0">
                <a:latin typeface="Calibri"/>
                <a:cs typeface="Calibri"/>
              </a:rPr>
              <a:t>r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677" y="3154324"/>
            <a:ext cx="4614022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8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1090" y="3154324"/>
            <a:ext cx="35522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3058"/>
              </a:lnSpc>
            </a:pP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7676" y="3949942"/>
            <a:ext cx="6418729" cy="1222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  <a:tab pos="6074472" algn="l"/>
              </a:tabLst>
            </a:pPr>
            <a:r>
              <a:rPr sz="2603" spc="4" dirty="0">
                <a:latin typeface="Calibri"/>
                <a:cs typeface="Calibri"/>
              </a:rPr>
              <a:t>(</a:t>
            </a:r>
            <a:r>
              <a:rPr sz="2603" spc="9" dirty="0">
                <a:latin typeface="Calibri"/>
                <a:cs typeface="Calibri"/>
              </a:rPr>
              <a:t>Ad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4" dirty="0">
                <a:latin typeface="Calibri"/>
                <a:cs typeface="Calibri"/>
              </a:rPr>
              <a:t>p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ly</a:t>
            </a:r>
            <a:r>
              <a:rPr sz="2603" spc="4" dirty="0">
                <a:latin typeface="Calibri"/>
                <a:cs typeface="Calibri"/>
              </a:rPr>
              <a:t>)</a:t>
            </a:r>
            <a:r>
              <a:rPr sz="2603" spc="9" dirty="0">
                <a:latin typeface="Calibri"/>
                <a:cs typeface="Calibri"/>
              </a:rPr>
              <a:t> p</a:t>
            </a:r>
            <a:r>
              <a:rPr sz="2603" spc="-40" dirty="0">
                <a:latin typeface="Calibri"/>
                <a:cs typeface="Calibri"/>
              </a:rPr>
              <a:t>r</a:t>
            </a:r>
            <a:r>
              <a:rPr sz="2603" dirty="0">
                <a:latin typeface="Calibri"/>
                <a:cs typeface="Calibri"/>
              </a:rPr>
              <a:t>og</a:t>
            </a:r>
            <a:r>
              <a:rPr sz="2603" spc="-49" dirty="0">
                <a:latin typeface="Calibri"/>
                <a:cs typeface="Calibri"/>
              </a:rPr>
              <a:t>r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m 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</a:t>
            </a:r>
            <a:r>
              <a:rPr sz="2603" spc="9" dirty="0">
                <a:latin typeface="Calibri"/>
                <a:cs typeface="Calibri"/>
              </a:rPr>
              <a:t>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  <a:p>
            <a:pPr>
              <a:spcBef>
                <a:spcPts val="22"/>
              </a:spcBef>
              <a:buFont typeface="Arial"/>
              <a:buChar char="•"/>
            </a:pPr>
            <a:endParaRPr sz="2735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  <a:tab pos="6074472" algn="l"/>
              </a:tabLst>
            </a:pPr>
            <a:r>
              <a:rPr sz="2603" spc="-4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40" dirty="0">
                <a:latin typeface="Calibri"/>
                <a:cs typeface="Calibri"/>
              </a:rPr>
              <a:t>s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a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dirty="0">
                <a:latin typeface="Calibri"/>
                <a:cs typeface="Calibri"/>
              </a:rPr>
              <a:t>al</a:t>
            </a:r>
            <a:r>
              <a:rPr sz="2603" spc="-26" dirty="0">
                <a:latin typeface="Calibri"/>
                <a:cs typeface="Calibri"/>
              </a:rPr>
              <a:t>y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4" dirty="0">
                <a:latin typeface="Calibri"/>
                <a:cs typeface="Calibri"/>
              </a:rPr>
              <a:t>f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4" dirty="0">
                <a:latin typeface="Calibri"/>
                <a:cs typeface="Calibri"/>
              </a:rPr>
              <a:t>d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e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18" dirty="0">
                <a:latin typeface="Calibri"/>
                <a:cs typeface="Calibri"/>
              </a:rPr>
              <a:t>n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(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31" dirty="0">
                <a:latin typeface="Calibri"/>
                <a:cs typeface="Calibri"/>
              </a:rPr>
              <a:t>.</a:t>
            </a:r>
            <a:r>
              <a:rPr sz="2603" dirty="0">
                <a:latin typeface="Calibri"/>
                <a:cs typeface="Calibri"/>
              </a:rPr>
              <a:t>g.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olli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io</a:t>
            </a:r>
            <a:r>
              <a:rPr sz="2603" spc="9" dirty="0">
                <a:latin typeface="Calibri"/>
                <a:cs typeface="Calibri"/>
              </a:rPr>
              <a:t>ns</a:t>
            </a:r>
            <a:r>
              <a:rPr sz="2603" spc="4" dirty="0">
                <a:latin typeface="Calibri"/>
                <a:cs typeface="Calibri"/>
              </a:rPr>
              <a:t>)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endParaRPr sz="2603">
              <a:latin typeface="MS Gothic"/>
              <a:cs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807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Equivalence: Phase/Standard Oracle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6092" y="2196661"/>
                <a:ext cx="10647708" cy="4159689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</m:t>
                    </m:r>
                    <m:sSub>
                      <m:sSub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⨂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</m:sup>
                    </m:sSup>
                  </m:oMath>
                </a14:m>
                <a:r>
                  <a:rPr lang="en-US" dirty="0" smtClean="0"/>
                  <a:t>be a unitary transformation which applies the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transform to response registers (y) and identity transform elsewhere. Then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Ha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PhO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Ha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StO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092" y="2196661"/>
                <a:ext cx="10647708" cy="4159689"/>
              </a:xfrm>
              <a:blipFill>
                <a:blip r:embed="rId2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92" y="1442527"/>
            <a:ext cx="10779815" cy="18772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798379" y="2936682"/>
                <a:ext cx="7039304" cy="1775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StO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〉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d>
                        <m:dPr>
                          <m:begChr m:val="|"/>
                          <m:endChr m:val="〉"/>
                          <m:ctrl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79" y="2936682"/>
                <a:ext cx="7039304" cy="1775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3316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94413"/>
            <a:ext cx="9278471" cy="162512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4" dirty="0"/>
              <a:t>The </a:t>
            </a:r>
            <a:r>
              <a:rPr spc="-9" dirty="0"/>
              <a:t>Quantum </a:t>
            </a:r>
            <a:r>
              <a:rPr spc="-4" dirty="0"/>
              <a:t>Random </a:t>
            </a:r>
            <a:r>
              <a:rPr spc="-13" dirty="0"/>
              <a:t>Oracle </a:t>
            </a:r>
            <a:r>
              <a:rPr spc="-4" dirty="0"/>
              <a:t>Model </a:t>
            </a:r>
            <a:r>
              <a:rPr spc="-9" dirty="0"/>
              <a:t>(QROM)</a:t>
            </a:r>
          </a:p>
          <a:p>
            <a:pPr marL="1513995">
              <a:lnSpc>
                <a:spcPct val="100000"/>
              </a:lnSpc>
              <a:spcBef>
                <a:spcPts val="66"/>
              </a:spcBef>
            </a:pPr>
            <a:r>
              <a:rPr sz="1677" dirty="0">
                <a:latin typeface="Calibri"/>
                <a:cs typeface="Calibri"/>
              </a:rPr>
              <a:t>[Boneh-Dagdelen-Fischlin-Lehmann-Schaffner-</a:t>
            </a:r>
            <a:r>
              <a:rPr sz="1677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677" dirty="0">
                <a:latin typeface="Calibri"/>
                <a:cs typeface="Calibri"/>
              </a:rPr>
              <a:t>’11]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12612" y="2031766"/>
            <a:ext cx="1823777" cy="182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4689761" y="2598560"/>
            <a:ext cx="2751348" cy="745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4689761" y="4759319"/>
            <a:ext cx="2751346" cy="7452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7585990" y="4438530"/>
            <a:ext cx="1557782" cy="1557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7765004" y="4321361"/>
            <a:ext cx="1199029" cy="13185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1826911" y="3946551"/>
            <a:ext cx="8549528" cy="0"/>
          </a:xfrm>
          <a:custGeom>
            <a:avLst/>
            <a:gdLst/>
            <a:ahLst/>
            <a:cxnLst/>
            <a:rect l="l" t="t" r="r" b="b"/>
            <a:pathLst>
              <a:path w="9689465">
                <a:moveTo>
                  <a:pt x="0" y="0"/>
                </a:moveTo>
                <a:lnTo>
                  <a:pt x="9688938" y="1"/>
                </a:lnTo>
              </a:path>
            </a:pathLst>
          </a:custGeom>
          <a:ln w="8085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1963309" y="1774969"/>
            <a:ext cx="1201869" cy="11026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2215164" y="4337315"/>
            <a:ext cx="604557" cy="564776"/>
          </a:xfrm>
          <a:custGeom>
            <a:avLst/>
            <a:gdLst/>
            <a:ahLst/>
            <a:cxnLst/>
            <a:rect l="l" t="t" r="r" b="b"/>
            <a:pathLst>
              <a:path w="685165" h="640079">
                <a:moveTo>
                  <a:pt x="101303" y="393699"/>
                </a:moveTo>
                <a:lnTo>
                  <a:pt x="93983" y="393699"/>
                </a:lnTo>
                <a:lnTo>
                  <a:pt x="86418" y="396239"/>
                </a:lnTo>
                <a:lnTo>
                  <a:pt x="80706" y="397509"/>
                </a:lnTo>
                <a:lnTo>
                  <a:pt x="74920" y="400049"/>
                </a:lnTo>
                <a:lnTo>
                  <a:pt x="69058" y="403859"/>
                </a:lnTo>
                <a:lnTo>
                  <a:pt x="63122" y="406399"/>
                </a:lnTo>
                <a:lnTo>
                  <a:pt x="60482" y="408939"/>
                </a:lnTo>
                <a:lnTo>
                  <a:pt x="57564" y="410209"/>
                </a:lnTo>
                <a:lnTo>
                  <a:pt x="51168" y="415289"/>
                </a:lnTo>
                <a:lnTo>
                  <a:pt x="47310" y="419099"/>
                </a:lnTo>
                <a:lnTo>
                  <a:pt x="2649" y="457199"/>
                </a:lnTo>
                <a:lnTo>
                  <a:pt x="1271" y="459739"/>
                </a:lnTo>
                <a:lnTo>
                  <a:pt x="0" y="466089"/>
                </a:lnTo>
                <a:lnTo>
                  <a:pt x="1259" y="469899"/>
                </a:lnTo>
                <a:lnTo>
                  <a:pt x="150438" y="640079"/>
                </a:lnTo>
                <a:lnTo>
                  <a:pt x="156337" y="640079"/>
                </a:lnTo>
                <a:lnTo>
                  <a:pt x="157801" y="638809"/>
                </a:lnTo>
                <a:lnTo>
                  <a:pt x="161247" y="636269"/>
                </a:lnTo>
                <a:lnTo>
                  <a:pt x="163261" y="634999"/>
                </a:lnTo>
                <a:lnTo>
                  <a:pt x="167870" y="631189"/>
                </a:lnTo>
                <a:lnTo>
                  <a:pt x="169681" y="628649"/>
                </a:lnTo>
                <a:lnTo>
                  <a:pt x="172319" y="626109"/>
                </a:lnTo>
                <a:lnTo>
                  <a:pt x="173274" y="624839"/>
                </a:lnTo>
                <a:lnTo>
                  <a:pt x="174460" y="622299"/>
                </a:lnTo>
                <a:lnTo>
                  <a:pt x="174721" y="621029"/>
                </a:lnTo>
                <a:lnTo>
                  <a:pt x="174579" y="619759"/>
                </a:lnTo>
                <a:lnTo>
                  <a:pt x="174221" y="618489"/>
                </a:lnTo>
                <a:lnTo>
                  <a:pt x="106710" y="542289"/>
                </a:lnTo>
                <a:lnTo>
                  <a:pt x="128049" y="523239"/>
                </a:lnTo>
                <a:lnTo>
                  <a:pt x="89842" y="523239"/>
                </a:lnTo>
                <a:lnTo>
                  <a:pt x="36934" y="462279"/>
                </a:lnTo>
                <a:lnTo>
                  <a:pt x="61684" y="440689"/>
                </a:lnTo>
                <a:lnTo>
                  <a:pt x="65608" y="438149"/>
                </a:lnTo>
                <a:lnTo>
                  <a:pt x="71901" y="433069"/>
                </a:lnTo>
                <a:lnTo>
                  <a:pt x="74909" y="431799"/>
                </a:lnTo>
                <a:lnTo>
                  <a:pt x="77780" y="429259"/>
                </a:lnTo>
                <a:lnTo>
                  <a:pt x="84533" y="426719"/>
                </a:lnTo>
                <a:lnTo>
                  <a:pt x="90937" y="425449"/>
                </a:lnTo>
                <a:lnTo>
                  <a:pt x="153582" y="425449"/>
                </a:lnTo>
                <a:lnTo>
                  <a:pt x="151239" y="421639"/>
                </a:lnTo>
                <a:lnTo>
                  <a:pt x="140560" y="408939"/>
                </a:lnTo>
                <a:lnTo>
                  <a:pt x="134706" y="403859"/>
                </a:lnTo>
                <a:lnTo>
                  <a:pt x="122131" y="397509"/>
                </a:lnTo>
                <a:lnTo>
                  <a:pt x="115451" y="394969"/>
                </a:lnTo>
                <a:lnTo>
                  <a:pt x="101303" y="393699"/>
                </a:lnTo>
                <a:close/>
              </a:path>
              <a:path w="685165" h="640079">
                <a:moveTo>
                  <a:pt x="250994" y="556259"/>
                </a:moveTo>
                <a:lnTo>
                  <a:pt x="243647" y="556259"/>
                </a:lnTo>
                <a:lnTo>
                  <a:pt x="244894" y="557529"/>
                </a:lnTo>
                <a:lnTo>
                  <a:pt x="248422" y="557529"/>
                </a:lnTo>
                <a:lnTo>
                  <a:pt x="250994" y="556259"/>
                </a:lnTo>
                <a:close/>
              </a:path>
              <a:path w="685165" h="640079">
                <a:moveTo>
                  <a:pt x="234132" y="515619"/>
                </a:moveTo>
                <a:lnTo>
                  <a:pt x="149334" y="515619"/>
                </a:lnTo>
                <a:lnTo>
                  <a:pt x="160145" y="516889"/>
                </a:lnTo>
                <a:lnTo>
                  <a:pt x="165645" y="518159"/>
                </a:lnTo>
                <a:lnTo>
                  <a:pt x="176831" y="521969"/>
                </a:lnTo>
                <a:lnTo>
                  <a:pt x="182699" y="524509"/>
                </a:lnTo>
                <a:lnTo>
                  <a:pt x="188842" y="528319"/>
                </a:lnTo>
                <a:lnTo>
                  <a:pt x="242307" y="556259"/>
                </a:lnTo>
                <a:lnTo>
                  <a:pt x="252478" y="556259"/>
                </a:lnTo>
                <a:lnTo>
                  <a:pt x="255844" y="553719"/>
                </a:lnTo>
                <a:lnTo>
                  <a:pt x="257884" y="552449"/>
                </a:lnTo>
                <a:lnTo>
                  <a:pt x="263046" y="547369"/>
                </a:lnTo>
                <a:lnTo>
                  <a:pt x="265177" y="544829"/>
                </a:lnTo>
                <a:lnTo>
                  <a:pt x="268172" y="542289"/>
                </a:lnTo>
                <a:lnTo>
                  <a:pt x="269220" y="541019"/>
                </a:lnTo>
                <a:lnTo>
                  <a:pt x="270416" y="538479"/>
                </a:lnTo>
                <a:lnTo>
                  <a:pt x="270611" y="537209"/>
                </a:lnTo>
                <a:lnTo>
                  <a:pt x="269765" y="534669"/>
                </a:lnTo>
                <a:lnTo>
                  <a:pt x="269118" y="534669"/>
                </a:lnTo>
                <a:lnTo>
                  <a:pt x="268471" y="533399"/>
                </a:lnTo>
                <a:lnTo>
                  <a:pt x="267376" y="532129"/>
                </a:lnTo>
                <a:lnTo>
                  <a:pt x="264293" y="530859"/>
                </a:lnTo>
                <a:lnTo>
                  <a:pt x="261420" y="529589"/>
                </a:lnTo>
                <a:lnTo>
                  <a:pt x="257217" y="527049"/>
                </a:lnTo>
                <a:lnTo>
                  <a:pt x="234132" y="515619"/>
                </a:lnTo>
                <a:close/>
              </a:path>
              <a:path w="685165" h="640079">
                <a:moveTo>
                  <a:pt x="153582" y="425449"/>
                </a:moveTo>
                <a:lnTo>
                  <a:pt x="96995" y="425449"/>
                </a:lnTo>
                <a:lnTo>
                  <a:pt x="102705" y="426719"/>
                </a:lnTo>
                <a:lnTo>
                  <a:pt x="110086" y="427989"/>
                </a:lnTo>
                <a:lnTo>
                  <a:pt x="116851" y="433069"/>
                </a:lnTo>
                <a:lnTo>
                  <a:pt x="133797" y="463549"/>
                </a:lnTo>
                <a:lnTo>
                  <a:pt x="132486" y="474979"/>
                </a:lnTo>
                <a:lnTo>
                  <a:pt x="130544" y="480059"/>
                </a:lnTo>
                <a:lnTo>
                  <a:pt x="124088" y="491489"/>
                </a:lnTo>
                <a:lnTo>
                  <a:pt x="119340" y="496569"/>
                </a:lnTo>
                <a:lnTo>
                  <a:pt x="89842" y="523239"/>
                </a:lnTo>
                <a:lnTo>
                  <a:pt x="128049" y="523239"/>
                </a:lnTo>
                <a:lnTo>
                  <a:pt x="133412" y="519429"/>
                </a:lnTo>
                <a:lnTo>
                  <a:pt x="149334" y="515619"/>
                </a:lnTo>
                <a:lnTo>
                  <a:pt x="234132" y="515619"/>
                </a:lnTo>
                <a:lnTo>
                  <a:pt x="200786" y="499109"/>
                </a:lnTo>
                <a:lnTo>
                  <a:pt x="195383" y="496569"/>
                </a:lnTo>
                <a:lnTo>
                  <a:pt x="185385" y="492759"/>
                </a:lnTo>
                <a:lnTo>
                  <a:pt x="180635" y="490219"/>
                </a:lnTo>
                <a:lnTo>
                  <a:pt x="150851" y="490219"/>
                </a:lnTo>
                <a:lnTo>
                  <a:pt x="154488" y="483869"/>
                </a:lnTo>
                <a:lnTo>
                  <a:pt x="157253" y="477519"/>
                </a:lnTo>
                <a:lnTo>
                  <a:pt x="161041" y="464819"/>
                </a:lnTo>
                <a:lnTo>
                  <a:pt x="161911" y="458469"/>
                </a:lnTo>
                <a:lnTo>
                  <a:pt x="161604" y="445769"/>
                </a:lnTo>
                <a:lnTo>
                  <a:pt x="160251" y="439419"/>
                </a:lnTo>
                <a:lnTo>
                  <a:pt x="155144" y="427989"/>
                </a:lnTo>
                <a:lnTo>
                  <a:pt x="153582" y="425449"/>
                </a:lnTo>
                <a:close/>
              </a:path>
              <a:path w="685165" h="640079">
                <a:moveTo>
                  <a:pt x="171633" y="488949"/>
                </a:moveTo>
                <a:lnTo>
                  <a:pt x="154934" y="488949"/>
                </a:lnTo>
                <a:lnTo>
                  <a:pt x="150851" y="490219"/>
                </a:lnTo>
                <a:lnTo>
                  <a:pt x="180635" y="490219"/>
                </a:lnTo>
                <a:lnTo>
                  <a:pt x="171633" y="488949"/>
                </a:lnTo>
                <a:close/>
              </a:path>
              <a:path w="685165" h="640079">
                <a:moveTo>
                  <a:pt x="296454" y="236219"/>
                </a:moveTo>
                <a:lnTo>
                  <a:pt x="276666" y="236219"/>
                </a:lnTo>
                <a:lnTo>
                  <a:pt x="266750" y="237489"/>
                </a:lnTo>
                <a:lnTo>
                  <a:pt x="227065" y="256539"/>
                </a:lnTo>
                <a:lnTo>
                  <a:pt x="199429" y="283209"/>
                </a:lnTo>
                <a:lnTo>
                  <a:pt x="180033" y="322579"/>
                </a:lnTo>
                <a:lnTo>
                  <a:pt x="178027" y="345439"/>
                </a:lnTo>
                <a:lnTo>
                  <a:pt x="178724" y="354329"/>
                </a:lnTo>
                <a:lnTo>
                  <a:pt x="193924" y="397509"/>
                </a:lnTo>
                <a:lnTo>
                  <a:pt x="216985" y="429259"/>
                </a:lnTo>
                <a:lnTo>
                  <a:pt x="226706" y="440689"/>
                </a:lnTo>
                <a:lnTo>
                  <a:pt x="265845" y="471169"/>
                </a:lnTo>
                <a:lnTo>
                  <a:pt x="295337" y="481329"/>
                </a:lnTo>
                <a:lnTo>
                  <a:pt x="315100" y="481329"/>
                </a:lnTo>
                <a:lnTo>
                  <a:pt x="355074" y="467359"/>
                </a:lnTo>
                <a:lnTo>
                  <a:pt x="377944" y="449579"/>
                </a:lnTo>
                <a:lnTo>
                  <a:pt x="305094" y="449579"/>
                </a:lnTo>
                <a:lnTo>
                  <a:pt x="297737" y="448309"/>
                </a:lnTo>
                <a:lnTo>
                  <a:pt x="254639" y="420369"/>
                </a:lnTo>
                <a:lnTo>
                  <a:pt x="229192" y="391159"/>
                </a:lnTo>
                <a:lnTo>
                  <a:pt x="210620" y="353059"/>
                </a:lnTo>
                <a:lnTo>
                  <a:pt x="208740" y="337819"/>
                </a:lnTo>
                <a:lnTo>
                  <a:pt x="209153" y="330199"/>
                </a:lnTo>
                <a:lnTo>
                  <a:pt x="226515" y="293369"/>
                </a:lnTo>
                <a:lnTo>
                  <a:pt x="264356" y="269239"/>
                </a:lnTo>
                <a:lnTo>
                  <a:pt x="279468" y="266699"/>
                </a:lnTo>
                <a:lnTo>
                  <a:pt x="355126" y="266699"/>
                </a:lnTo>
                <a:lnTo>
                  <a:pt x="335728" y="251459"/>
                </a:lnTo>
                <a:lnTo>
                  <a:pt x="316152" y="241299"/>
                </a:lnTo>
                <a:lnTo>
                  <a:pt x="296454" y="236219"/>
                </a:lnTo>
                <a:close/>
              </a:path>
              <a:path w="685165" h="640079">
                <a:moveTo>
                  <a:pt x="355126" y="266699"/>
                </a:moveTo>
                <a:lnTo>
                  <a:pt x="279468" y="266699"/>
                </a:lnTo>
                <a:lnTo>
                  <a:pt x="294322" y="269239"/>
                </a:lnTo>
                <a:lnTo>
                  <a:pt x="301649" y="271779"/>
                </a:lnTo>
                <a:lnTo>
                  <a:pt x="337171" y="295909"/>
                </a:lnTo>
                <a:lnTo>
                  <a:pt x="362440" y="325119"/>
                </a:lnTo>
                <a:lnTo>
                  <a:pt x="381433" y="363219"/>
                </a:lnTo>
                <a:lnTo>
                  <a:pt x="383531" y="378459"/>
                </a:lnTo>
                <a:lnTo>
                  <a:pt x="383171" y="386079"/>
                </a:lnTo>
                <a:lnTo>
                  <a:pt x="365561" y="424179"/>
                </a:lnTo>
                <a:lnTo>
                  <a:pt x="327504" y="448309"/>
                </a:lnTo>
                <a:lnTo>
                  <a:pt x="319977" y="449579"/>
                </a:lnTo>
                <a:lnTo>
                  <a:pt x="377944" y="449579"/>
                </a:lnTo>
                <a:lnTo>
                  <a:pt x="405263" y="414019"/>
                </a:lnTo>
                <a:lnTo>
                  <a:pt x="414270" y="373379"/>
                </a:lnTo>
                <a:lnTo>
                  <a:pt x="413382" y="361949"/>
                </a:lnTo>
                <a:lnTo>
                  <a:pt x="397878" y="318769"/>
                </a:lnTo>
                <a:lnTo>
                  <a:pt x="374294" y="285749"/>
                </a:lnTo>
                <a:lnTo>
                  <a:pt x="364739" y="275589"/>
                </a:lnTo>
                <a:lnTo>
                  <a:pt x="355126" y="266699"/>
                </a:lnTo>
                <a:close/>
              </a:path>
              <a:path w="685165" h="640079">
                <a:moveTo>
                  <a:pt x="378424" y="135889"/>
                </a:moveTo>
                <a:lnTo>
                  <a:pt x="373002" y="137159"/>
                </a:lnTo>
                <a:lnTo>
                  <a:pt x="370298" y="137159"/>
                </a:lnTo>
                <a:lnTo>
                  <a:pt x="364903" y="140969"/>
                </a:lnTo>
                <a:lnTo>
                  <a:pt x="362079" y="142239"/>
                </a:lnTo>
                <a:lnTo>
                  <a:pt x="342260" y="160019"/>
                </a:lnTo>
                <a:lnTo>
                  <a:pt x="340730" y="162559"/>
                </a:lnTo>
                <a:lnTo>
                  <a:pt x="339586" y="168909"/>
                </a:lnTo>
                <a:lnTo>
                  <a:pt x="340999" y="172719"/>
                </a:lnTo>
                <a:lnTo>
                  <a:pt x="489450" y="341629"/>
                </a:lnTo>
                <a:lnTo>
                  <a:pt x="490178" y="342899"/>
                </a:lnTo>
                <a:lnTo>
                  <a:pt x="495095" y="342899"/>
                </a:lnTo>
                <a:lnTo>
                  <a:pt x="496513" y="341629"/>
                </a:lnTo>
                <a:lnTo>
                  <a:pt x="499867" y="339089"/>
                </a:lnTo>
                <a:lnTo>
                  <a:pt x="501812" y="337819"/>
                </a:lnTo>
                <a:lnTo>
                  <a:pt x="506329" y="334009"/>
                </a:lnTo>
                <a:lnTo>
                  <a:pt x="508117" y="332739"/>
                </a:lnTo>
                <a:lnTo>
                  <a:pt x="510663" y="328929"/>
                </a:lnTo>
                <a:lnTo>
                  <a:pt x="511618" y="327659"/>
                </a:lnTo>
                <a:lnTo>
                  <a:pt x="512896" y="325119"/>
                </a:lnTo>
                <a:lnTo>
                  <a:pt x="513157" y="325119"/>
                </a:lnTo>
                <a:lnTo>
                  <a:pt x="512923" y="322579"/>
                </a:lnTo>
                <a:lnTo>
                  <a:pt x="512541" y="322579"/>
                </a:lnTo>
                <a:lnTo>
                  <a:pt x="375133" y="165099"/>
                </a:lnTo>
                <a:lnTo>
                  <a:pt x="439422" y="165099"/>
                </a:lnTo>
                <a:lnTo>
                  <a:pt x="392473" y="140969"/>
                </a:lnTo>
                <a:lnTo>
                  <a:pt x="389459" y="139699"/>
                </a:lnTo>
                <a:lnTo>
                  <a:pt x="386590" y="138429"/>
                </a:lnTo>
                <a:lnTo>
                  <a:pt x="381142" y="137159"/>
                </a:lnTo>
                <a:lnTo>
                  <a:pt x="378424" y="135889"/>
                </a:lnTo>
                <a:close/>
              </a:path>
              <a:path w="685165" h="640079">
                <a:moveTo>
                  <a:pt x="439422" y="165099"/>
                </a:moveTo>
                <a:lnTo>
                  <a:pt x="375272" y="165099"/>
                </a:lnTo>
                <a:lnTo>
                  <a:pt x="573616" y="267969"/>
                </a:lnTo>
                <a:lnTo>
                  <a:pt x="574286" y="269239"/>
                </a:lnTo>
                <a:lnTo>
                  <a:pt x="577958" y="269239"/>
                </a:lnTo>
                <a:lnTo>
                  <a:pt x="580368" y="267969"/>
                </a:lnTo>
                <a:lnTo>
                  <a:pt x="581742" y="266699"/>
                </a:lnTo>
                <a:lnTo>
                  <a:pt x="584831" y="265429"/>
                </a:lnTo>
                <a:lnTo>
                  <a:pt x="586571" y="264159"/>
                </a:lnTo>
                <a:lnTo>
                  <a:pt x="590351" y="260349"/>
                </a:lnTo>
                <a:lnTo>
                  <a:pt x="591880" y="259079"/>
                </a:lnTo>
                <a:lnTo>
                  <a:pt x="597135" y="248919"/>
                </a:lnTo>
                <a:lnTo>
                  <a:pt x="596846" y="247649"/>
                </a:lnTo>
                <a:lnTo>
                  <a:pt x="589351" y="226059"/>
                </a:lnTo>
                <a:lnTo>
                  <a:pt x="558029" y="226059"/>
                </a:lnTo>
                <a:lnTo>
                  <a:pt x="439422" y="165099"/>
                </a:lnTo>
                <a:close/>
              </a:path>
              <a:path w="685165" h="640079">
                <a:moveTo>
                  <a:pt x="527106" y="0"/>
                </a:moveTo>
                <a:lnTo>
                  <a:pt x="525479" y="1269"/>
                </a:lnTo>
                <a:lnTo>
                  <a:pt x="522262" y="2539"/>
                </a:lnTo>
                <a:lnTo>
                  <a:pt x="520767" y="2539"/>
                </a:lnTo>
                <a:lnTo>
                  <a:pt x="502008" y="19049"/>
                </a:lnTo>
                <a:lnTo>
                  <a:pt x="500202" y="21589"/>
                </a:lnTo>
                <a:lnTo>
                  <a:pt x="497590" y="25399"/>
                </a:lnTo>
                <a:lnTo>
                  <a:pt x="496728" y="27939"/>
                </a:lnTo>
                <a:lnTo>
                  <a:pt x="495892" y="33019"/>
                </a:lnTo>
                <a:lnTo>
                  <a:pt x="495934" y="35559"/>
                </a:lnTo>
                <a:lnTo>
                  <a:pt x="496935" y="41909"/>
                </a:lnTo>
                <a:lnTo>
                  <a:pt x="499305" y="48259"/>
                </a:lnTo>
                <a:lnTo>
                  <a:pt x="558720" y="224789"/>
                </a:lnTo>
                <a:lnTo>
                  <a:pt x="558029" y="226059"/>
                </a:lnTo>
                <a:lnTo>
                  <a:pt x="589351" y="226059"/>
                </a:lnTo>
                <a:lnTo>
                  <a:pt x="523220" y="35559"/>
                </a:lnTo>
                <a:lnTo>
                  <a:pt x="565127" y="35559"/>
                </a:lnTo>
                <a:lnTo>
                  <a:pt x="537244" y="3809"/>
                </a:lnTo>
                <a:lnTo>
                  <a:pt x="535531" y="2539"/>
                </a:lnTo>
                <a:lnTo>
                  <a:pt x="532079" y="1269"/>
                </a:lnTo>
                <a:lnTo>
                  <a:pt x="530394" y="1269"/>
                </a:lnTo>
                <a:lnTo>
                  <a:pt x="527106" y="0"/>
                </a:lnTo>
                <a:close/>
              </a:path>
              <a:path w="685165" h="640079">
                <a:moveTo>
                  <a:pt x="565127" y="35559"/>
                </a:moveTo>
                <a:lnTo>
                  <a:pt x="523497" y="35559"/>
                </a:lnTo>
                <a:lnTo>
                  <a:pt x="660905" y="191769"/>
                </a:lnTo>
                <a:lnTo>
                  <a:pt x="661655" y="191769"/>
                </a:lnTo>
                <a:lnTo>
                  <a:pt x="663363" y="193039"/>
                </a:lnTo>
                <a:lnTo>
                  <a:pt x="664370" y="193039"/>
                </a:lnTo>
                <a:lnTo>
                  <a:pt x="666688" y="191769"/>
                </a:lnTo>
                <a:lnTo>
                  <a:pt x="668130" y="190499"/>
                </a:lnTo>
                <a:lnTo>
                  <a:pt x="671575" y="189229"/>
                </a:lnTo>
                <a:lnTo>
                  <a:pt x="673497" y="186689"/>
                </a:lnTo>
                <a:lnTo>
                  <a:pt x="677921" y="182879"/>
                </a:lnTo>
                <a:lnTo>
                  <a:pt x="679688" y="181609"/>
                </a:lnTo>
                <a:lnTo>
                  <a:pt x="682140" y="179069"/>
                </a:lnTo>
                <a:lnTo>
                  <a:pt x="683072" y="177799"/>
                </a:lnTo>
                <a:lnTo>
                  <a:pt x="684350" y="175259"/>
                </a:lnTo>
                <a:lnTo>
                  <a:pt x="684612" y="173989"/>
                </a:lnTo>
                <a:lnTo>
                  <a:pt x="684378" y="172719"/>
                </a:lnTo>
                <a:lnTo>
                  <a:pt x="683996" y="171449"/>
                </a:lnTo>
                <a:lnTo>
                  <a:pt x="683349" y="170179"/>
                </a:lnTo>
                <a:lnTo>
                  <a:pt x="565127" y="35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2984285" y="2283407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949895" y="2065048"/>
            <a:ext cx="1687799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2947248" y="4417246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2912858" y="4198886"/>
            <a:ext cx="1687799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3339053" y="6002873"/>
            <a:ext cx="5472393" cy="452718"/>
          </a:xfrm>
          <a:custGeom>
            <a:avLst/>
            <a:gdLst/>
            <a:ahLst/>
            <a:cxnLst/>
            <a:rect l="l" t="t" r="r" b="b"/>
            <a:pathLst>
              <a:path w="6202045" h="513079">
                <a:moveTo>
                  <a:pt x="6116353" y="0"/>
                </a:moveTo>
                <a:lnTo>
                  <a:pt x="85464" y="0"/>
                </a:lnTo>
                <a:lnTo>
                  <a:pt x="52197" y="6716"/>
                </a:lnTo>
                <a:lnTo>
                  <a:pt x="25032" y="25032"/>
                </a:lnTo>
                <a:lnTo>
                  <a:pt x="6716" y="52198"/>
                </a:lnTo>
                <a:lnTo>
                  <a:pt x="0" y="85465"/>
                </a:lnTo>
                <a:lnTo>
                  <a:pt x="0" y="427306"/>
                </a:lnTo>
                <a:lnTo>
                  <a:pt x="6716" y="460573"/>
                </a:lnTo>
                <a:lnTo>
                  <a:pt x="25032" y="487740"/>
                </a:lnTo>
                <a:lnTo>
                  <a:pt x="52197" y="506055"/>
                </a:lnTo>
                <a:lnTo>
                  <a:pt x="85464" y="512772"/>
                </a:lnTo>
                <a:lnTo>
                  <a:pt x="6116353" y="512772"/>
                </a:lnTo>
                <a:lnTo>
                  <a:pt x="6149619" y="506055"/>
                </a:lnTo>
                <a:lnTo>
                  <a:pt x="6176786" y="487740"/>
                </a:lnTo>
                <a:lnTo>
                  <a:pt x="6195102" y="460573"/>
                </a:lnTo>
                <a:lnTo>
                  <a:pt x="6201818" y="427306"/>
                </a:lnTo>
                <a:lnTo>
                  <a:pt x="6201818" y="85465"/>
                </a:lnTo>
                <a:lnTo>
                  <a:pt x="6195102" y="52198"/>
                </a:lnTo>
                <a:lnTo>
                  <a:pt x="6176786" y="25032"/>
                </a:lnTo>
                <a:lnTo>
                  <a:pt x="6149619" y="6716"/>
                </a:lnTo>
                <a:lnTo>
                  <a:pt x="611635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 txBox="1"/>
          <p:nvPr/>
        </p:nvSpPr>
        <p:spPr>
          <a:xfrm>
            <a:off x="3485821" y="4596448"/>
            <a:ext cx="5174316" cy="1848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6159" algn="r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6">
              <a:latin typeface="Times New Roman"/>
              <a:cs typeface="Times New Roman"/>
            </a:endParaRPr>
          </a:p>
          <a:p>
            <a:pPr marL="11206">
              <a:spcBef>
                <a:spcPts val="2409"/>
              </a:spcBef>
            </a:pPr>
            <a:r>
              <a:rPr sz="2603" spc="4" dirty="0">
                <a:latin typeface="Calibri"/>
                <a:cs typeface="Calibri"/>
              </a:rPr>
              <a:t>Now </a:t>
            </a:r>
            <a:r>
              <a:rPr sz="2603" spc="-9" dirty="0">
                <a:latin typeface="Calibri"/>
                <a:cs typeface="Calibri"/>
              </a:rPr>
              <a:t>standard </a:t>
            </a:r>
            <a:r>
              <a:rPr sz="2603" dirty="0">
                <a:latin typeface="Calibri"/>
                <a:cs typeface="Calibri"/>
              </a:rPr>
              <a:t>in </a:t>
            </a:r>
            <a:r>
              <a:rPr sz="2603" spc="-4" dirty="0">
                <a:latin typeface="Calibri"/>
                <a:cs typeface="Calibri"/>
              </a:rPr>
              <a:t>post-quantum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crypto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776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2204" y="1904074"/>
            <a:ext cx="2116694" cy="349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6882307" y="2431261"/>
            <a:ext cx="0" cy="2596963"/>
          </a:xfrm>
          <a:custGeom>
            <a:avLst/>
            <a:gdLst/>
            <a:ahLst/>
            <a:cxnLst/>
            <a:rect l="l" t="t" r="r" b="b"/>
            <a:pathLst>
              <a:path h="2943225">
                <a:moveTo>
                  <a:pt x="0" y="0"/>
                </a:moveTo>
                <a:lnTo>
                  <a:pt x="0" y="2943182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5990885" y="3401540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5990885" y="3943755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5990885" y="4485971"/>
            <a:ext cx="1921809" cy="0"/>
          </a:xfrm>
          <a:custGeom>
            <a:avLst/>
            <a:gdLst/>
            <a:ahLst/>
            <a:cxnLst/>
            <a:rect l="l" t="t" r="r" b="b"/>
            <a:pathLst>
              <a:path w="2178050">
                <a:moveTo>
                  <a:pt x="0" y="0"/>
                </a:moveTo>
                <a:lnTo>
                  <a:pt x="2177613" y="0"/>
                </a:lnTo>
              </a:path>
            </a:pathLst>
          </a:custGeom>
          <a:ln w="13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984940" y="2210921"/>
            <a:ext cx="1933314" cy="94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5968328" y="2711450"/>
            <a:ext cx="83297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6263416" y="2957979"/>
            <a:ext cx="564029" cy="687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6932033" y="2711450"/>
            <a:ext cx="825499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7219650" y="2957979"/>
            <a:ext cx="567764" cy="6872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6108020" y="2459149"/>
            <a:ext cx="1725145" cy="878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851692" algn="l"/>
              </a:tabLst>
            </a:pPr>
            <a:r>
              <a:rPr sz="2206" b="1" spc="4" dirty="0">
                <a:latin typeface="Calibri"/>
                <a:cs typeface="Calibri"/>
              </a:rPr>
              <a:t>I</a:t>
            </a:r>
            <a:r>
              <a:rPr sz="2206" b="1" spc="18" dirty="0">
                <a:latin typeface="Calibri"/>
                <a:cs typeface="Calibri"/>
              </a:rPr>
              <a:t>npu</a:t>
            </a:r>
            <a:r>
              <a:rPr sz="2206" b="1" spc="9" dirty="0">
                <a:latin typeface="Calibri"/>
                <a:cs typeface="Calibri"/>
              </a:rPr>
              <a:t>t</a:t>
            </a:r>
            <a:r>
              <a:rPr sz="2206" b="1" dirty="0">
                <a:latin typeface="Calibri"/>
                <a:cs typeface="Calibri"/>
              </a:rPr>
              <a:t>	</a:t>
            </a:r>
            <a:r>
              <a:rPr sz="2206" b="1" spc="18" dirty="0">
                <a:latin typeface="Calibri"/>
                <a:cs typeface="Calibri"/>
              </a:rPr>
              <a:t>Outpu</a:t>
            </a:r>
            <a:r>
              <a:rPr sz="2206" b="1" spc="9" dirty="0">
                <a:latin typeface="Calibri"/>
                <a:cs typeface="Calibri"/>
              </a:rPr>
              <a:t>t</a:t>
            </a:r>
            <a:endParaRPr sz="2206">
              <a:latin typeface="Calibri"/>
              <a:cs typeface="Calibri"/>
            </a:endParaRPr>
          </a:p>
          <a:p>
            <a:pPr marR="104220" algn="ctr">
              <a:spcBef>
                <a:spcPts val="635"/>
              </a:spcBef>
              <a:tabLst>
                <a:tab pos="964318" algn="l"/>
              </a:tabLst>
            </a:pPr>
            <a:r>
              <a:rPr sz="3000" b="1" spc="84" dirty="0">
                <a:latin typeface="Calibri"/>
                <a:cs typeface="Calibri"/>
              </a:rPr>
              <a:t>x</a:t>
            </a:r>
            <a:r>
              <a:rPr sz="2978" b="1" spc="125" baseline="-19753" dirty="0">
                <a:latin typeface="Calibri"/>
                <a:cs typeface="Calibri"/>
              </a:rPr>
              <a:t>1	</a:t>
            </a:r>
            <a:r>
              <a:rPr sz="3000" b="1" spc="35" dirty="0">
                <a:latin typeface="Calibri"/>
                <a:cs typeface="Calibri"/>
              </a:rPr>
              <a:t>y</a:t>
            </a:r>
            <a:r>
              <a:rPr sz="2978" b="1" spc="53" baseline="-19753" dirty="0">
                <a:latin typeface="Calibri"/>
                <a:cs typeface="Calibri"/>
              </a:rPr>
              <a:t>1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42180" y="3253067"/>
            <a:ext cx="83297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6237268" y="3499597"/>
            <a:ext cx="616324" cy="6872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6905886" y="3253067"/>
            <a:ext cx="825499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197238" y="3499597"/>
            <a:ext cx="612588" cy="68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6237219" y="3418212"/>
            <a:ext cx="135535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2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42180" y="3794684"/>
            <a:ext cx="83297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6237268" y="4041215"/>
            <a:ext cx="616324" cy="6872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6905886" y="3794684"/>
            <a:ext cx="825499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7197238" y="4041215"/>
            <a:ext cx="612588" cy="687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5942180" y="4336303"/>
            <a:ext cx="832970" cy="9562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6237268" y="4582832"/>
            <a:ext cx="616324" cy="6872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6905886" y="4336303"/>
            <a:ext cx="825499" cy="9562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7197238" y="4582832"/>
            <a:ext cx="612588" cy="6872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 txBox="1"/>
          <p:nvPr/>
        </p:nvSpPr>
        <p:spPr>
          <a:xfrm>
            <a:off x="6237219" y="3960427"/>
            <a:ext cx="1355351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3</a:t>
            </a:r>
            <a:endParaRPr sz="2978" baseline="-19753">
              <a:latin typeface="Calibri"/>
              <a:cs typeface="Calibri"/>
            </a:endParaRPr>
          </a:p>
          <a:p>
            <a:pPr marL="11206">
              <a:spcBef>
                <a:spcPts val="666"/>
              </a:spcBef>
              <a:tabLst>
                <a:tab pos="975524" algn="l"/>
              </a:tabLst>
            </a:pPr>
            <a:r>
              <a:rPr sz="3000" b="1" spc="349" dirty="0">
                <a:latin typeface="Calibri"/>
                <a:cs typeface="Calibri"/>
              </a:rPr>
              <a:t>x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r>
              <a:rPr sz="2978" b="1" baseline="-19753" dirty="0">
                <a:latin typeface="Calibri"/>
                <a:cs typeface="Calibri"/>
              </a:rPr>
              <a:t>	</a:t>
            </a:r>
            <a:r>
              <a:rPr sz="3000" b="1" spc="247" dirty="0">
                <a:latin typeface="Calibri"/>
                <a:cs typeface="Calibri"/>
              </a:rPr>
              <a:t>y</a:t>
            </a:r>
            <a:r>
              <a:rPr sz="2978" b="1" spc="324" baseline="-19753" dirty="0">
                <a:latin typeface="Calibri"/>
                <a:cs typeface="Calibri"/>
              </a:rPr>
              <a:t>4</a:t>
            </a:r>
            <a:endParaRPr sz="2978" baseline="-19753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8" dirty="0"/>
              <a:t>Problem </a:t>
            </a:r>
            <a:r>
              <a:rPr spc="-4" dirty="0"/>
              <a:t>with </a:t>
            </a:r>
            <a:r>
              <a:rPr spc="-9" dirty="0"/>
              <a:t>Classical </a:t>
            </a:r>
            <a:r>
              <a:rPr spc="-26" dirty="0"/>
              <a:t>Proofs </a:t>
            </a:r>
            <a:r>
              <a:rPr spc="-4" dirty="0"/>
              <a:t>in</a:t>
            </a:r>
            <a:r>
              <a:rPr spc="49" dirty="0"/>
              <a:t> </a:t>
            </a:r>
            <a:r>
              <a:rPr spc="-9" dirty="0"/>
              <a:t>QROM</a:t>
            </a:r>
          </a:p>
        </p:txBody>
      </p:sp>
      <p:sp>
        <p:nvSpPr>
          <p:cNvPr id="28" name="object 28"/>
          <p:cNvSpPr/>
          <p:nvPr/>
        </p:nvSpPr>
        <p:spPr>
          <a:xfrm>
            <a:off x="5985278" y="2204229"/>
            <a:ext cx="867340" cy="29518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 txBox="1"/>
          <p:nvPr/>
        </p:nvSpPr>
        <p:spPr>
          <a:xfrm>
            <a:off x="3199268" y="3228764"/>
            <a:ext cx="2495550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401" marR="4483" indent="-336755">
              <a:lnSpc>
                <a:spcPct val="100800"/>
              </a:lnSpc>
            </a:pPr>
            <a:r>
              <a:rPr sz="2603" spc="4" dirty="0">
                <a:latin typeface="Calibri"/>
                <a:cs typeface="Calibri"/>
              </a:rPr>
              <a:t>How </a:t>
            </a:r>
            <a:r>
              <a:rPr sz="2603" spc="9" dirty="0">
                <a:latin typeface="Calibri"/>
                <a:cs typeface="Calibri"/>
              </a:rPr>
              <a:t>do </a:t>
            </a:r>
            <a:r>
              <a:rPr sz="2603" spc="-4" dirty="0">
                <a:latin typeface="Calibri"/>
                <a:cs typeface="Calibri"/>
              </a:rPr>
              <a:t>we</a:t>
            </a:r>
            <a:r>
              <a:rPr sz="2603" spc="-57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record 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b="1" spc="318" dirty="0">
                <a:latin typeface="Calibri"/>
                <a:cs typeface="Calibri"/>
              </a:rPr>
              <a:t>x</a:t>
            </a:r>
            <a:r>
              <a:rPr sz="2603" b="1" spc="-71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values?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034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18" dirty="0"/>
              <a:t>Problem </a:t>
            </a:r>
            <a:r>
              <a:rPr spc="-4" dirty="0"/>
              <a:t>with </a:t>
            </a:r>
            <a:r>
              <a:rPr spc="-9" dirty="0"/>
              <a:t>Classical </a:t>
            </a:r>
            <a:r>
              <a:rPr spc="-26" dirty="0"/>
              <a:t>Proofs </a:t>
            </a:r>
            <a:r>
              <a:rPr spc="-4" dirty="0"/>
              <a:t>in</a:t>
            </a:r>
            <a:r>
              <a:rPr spc="49" dirty="0"/>
              <a:t> </a:t>
            </a:r>
            <a:r>
              <a:rPr spc="-9" dirty="0"/>
              <a:t>QROM</a:t>
            </a:r>
          </a:p>
        </p:txBody>
      </p:sp>
      <p:sp>
        <p:nvSpPr>
          <p:cNvPr id="3" name="object 3"/>
          <p:cNvSpPr/>
          <p:nvPr/>
        </p:nvSpPr>
        <p:spPr>
          <a:xfrm>
            <a:off x="2297781" y="2293596"/>
            <a:ext cx="7595347" cy="838759"/>
          </a:xfrm>
          <a:custGeom>
            <a:avLst/>
            <a:gdLst/>
            <a:ahLst/>
            <a:cxnLst/>
            <a:rect l="l" t="t" r="r" b="b"/>
            <a:pathLst>
              <a:path w="8608060" h="950595">
                <a:moveTo>
                  <a:pt x="8449347" y="0"/>
                </a:moveTo>
                <a:lnTo>
                  <a:pt x="158420" y="0"/>
                </a:lnTo>
                <a:lnTo>
                  <a:pt x="108347" y="8076"/>
                </a:lnTo>
                <a:lnTo>
                  <a:pt x="64859" y="30565"/>
                </a:lnTo>
                <a:lnTo>
                  <a:pt x="30566" y="64859"/>
                </a:lnTo>
                <a:lnTo>
                  <a:pt x="8076" y="108347"/>
                </a:lnTo>
                <a:lnTo>
                  <a:pt x="0" y="158421"/>
                </a:lnTo>
                <a:lnTo>
                  <a:pt x="0" y="792076"/>
                </a:lnTo>
                <a:lnTo>
                  <a:pt x="8076" y="842149"/>
                </a:lnTo>
                <a:lnTo>
                  <a:pt x="30566" y="885637"/>
                </a:lnTo>
                <a:lnTo>
                  <a:pt x="64859" y="919931"/>
                </a:lnTo>
                <a:lnTo>
                  <a:pt x="108347" y="942420"/>
                </a:lnTo>
                <a:lnTo>
                  <a:pt x="158420" y="950497"/>
                </a:lnTo>
                <a:lnTo>
                  <a:pt x="8449347" y="950497"/>
                </a:lnTo>
                <a:lnTo>
                  <a:pt x="8499420" y="942420"/>
                </a:lnTo>
                <a:lnTo>
                  <a:pt x="8542908" y="919931"/>
                </a:lnTo>
                <a:lnTo>
                  <a:pt x="8577202" y="885637"/>
                </a:lnTo>
                <a:lnTo>
                  <a:pt x="8599691" y="842149"/>
                </a:lnTo>
                <a:lnTo>
                  <a:pt x="8607768" y="792076"/>
                </a:lnTo>
                <a:lnTo>
                  <a:pt x="8607768" y="158421"/>
                </a:lnTo>
                <a:lnTo>
                  <a:pt x="8599691" y="108347"/>
                </a:lnTo>
                <a:lnTo>
                  <a:pt x="8577202" y="64859"/>
                </a:lnTo>
                <a:lnTo>
                  <a:pt x="8542908" y="30565"/>
                </a:lnTo>
                <a:lnTo>
                  <a:pt x="8499420" y="8076"/>
                </a:lnTo>
                <a:lnTo>
                  <a:pt x="8449347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566781" y="2292849"/>
            <a:ext cx="7050741" cy="801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03" b="1" dirty="0">
                <a:latin typeface="Calibri"/>
                <a:cs typeface="Calibri"/>
              </a:rPr>
              <a:t>Observer</a:t>
            </a:r>
            <a:r>
              <a:rPr sz="2603" b="1" spc="-40" dirty="0">
                <a:latin typeface="Calibri"/>
                <a:cs typeface="Calibri"/>
              </a:rPr>
              <a:t> </a:t>
            </a:r>
            <a:r>
              <a:rPr sz="2603" b="1" spc="-13" dirty="0">
                <a:latin typeface="Calibri"/>
                <a:cs typeface="Calibri"/>
              </a:rPr>
              <a:t>Effect:</a:t>
            </a:r>
            <a:endParaRPr sz="2603">
              <a:latin typeface="Calibri"/>
              <a:cs typeface="Calibri"/>
            </a:endParaRPr>
          </a:p>
          <a:p>
            <a:pPr algn="ctr">
              <a:spcBef>
                <a:spcPts val="22"/>
              </a:spcBef>
            </a:pPr>
            <a:r>
              <a:rPr sz="2603" dirty="0">
                <a:latin typeface="Calibri"/>
                <a:cs typeface="Calibri"/>
              </a:rPr>
              <a:t>Learning anything </a:t>
            </a:r>
            <a:r>
              <a:rPr sz="2603" spc="4" dirty="0">
                <a:latin typeface="Calibri"/>
                <a:cs typeface="Calibri"/>
              </a:rPr>
              <a:t>about quantum </a:t>
            </a:r>
            <a:r>
              <a:rPr sz="2603" spc="-18" dirty="0">
                <a:latin typeface="Calibri"/>
                <a:cs typeface="Calibri"/>
              </a:rPr>
              <a:t>system </a:t>
            </a:r>
            <a:r>
              <a:rPr sz="2603" dirty="0">
                <a:latin typeface="Calibri"/>
                <a:cs typeface="Calibri"/>
              </a:rPr>
              <a:t>disturbs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it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2673" y="5007971"/>
            <a:ext cx="5460626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dirty="0">
                <a:latin typeface="Calibri"/>
                <a:cs typeface="Calibri"/>
              </a:rPr>
              <a:t>Reduction must answer </a:t>
            </a:r>
            <a:r>
              <a:rPr sz="2603" spc="-13" dirty="0">
                <a:latin typeface="Calibri"/>
                <a:cs typeface="Calibri"/>
              </a:rPr>
              <a:t>obliviously,</a:t>
            </a:r>
            <a:r>
              <a:rPr sz="2603" spc="-18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too?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1535" y="3689605"/>
            <a:ext cx="813332" cy="8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2957681" y="3585509"/>
            <a:ext cx="859117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3269882" y="3787562"/>
            <a:ext cx="23700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9010" y="3885054"/>
            <a:ext cx="5176557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9" dirty="0">
                <a:latin typeface="Calibri"/>
                <a:cs typeface="Calibri"/>
              </a:rPr>
              <a:t>answers </a:t>
            </a:r>
            <a:r>
              <a:rPr sz="2603" spc="-13" dirty="0">
                <a:latin typeface="Calibri"/>
                <a:cs typeface="Calibri"/>
              </a:rPr>
              <a:t>obliviously, </a:t>
            </a:r>
            <a:r>
              <a:rPr sz="2603" spc="9" dirty="0">
                <a:latin typeface="Calibri"/>
                <a:cs typeface="Calibri"/>
              </a:rPr>
              <a:t>so no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disturbance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4038" y="4491638"/>
            <a:ext cx="303119" cy="348503"/>
          </a:xfrm>
          <a:custGeom>
            <a:avLst/>
            <a:gdLst/>
            <a:ahLst/>
            <a:cxnLst/>
            <a:rect l="l" t="t" r="r" b="b"/>
            <a:pathLst>
              <a:path w="343535" h="394970">
                <a:moveTo>
                  <a:pt x="343444" y="223006"/>
                </a:moveTo>
                <a:lnTo>
                  <a:pt x="0" y="223006"/>
                </a:lnTo>
                <a:lnTo>
                  <a:pt x="171723" y="394729"/>
                </a:lnTo>
                <a:lnTo>
                  <a:pt x="343444" y="223006"/>
                </a:lnTo>
                <a:close/>
              </a:path>
              <a:path w="343535" h="394970">
                <a:moveTo>
                  <a:pt x="257583" y="0"/>
                </a:moveTo>
                <a:lnTo>
                  <a:pt x="85862" y="0"/>
                </a:lnTo>
                <a:lnTo>
                  <a:pt x="85862" y="223006"/>
                </a:lnTo>
                <a:lnTo>
                  <a:pt x="257583" y="223006"/>
                </a:lnTo>
                <a:lnTo>
                  <a:pt x="25758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40869658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pc="-31" dirty="0"/>
              <a:t>Typical </a:t>
            </a:r>
            <a:r>
              <a:rPr spc="-9" dirty="0"/>
              <a:t>QROM</a:t>
            </a:r>
            <a:r>
              <a:rPr spc="-26" dirty="0"/>
              <a:t> </a:t>
            </a:r>
            <a:r>
              <a:rPr spc="-22" dirty="0"/>
              <a:t>Proof</a:t>
            </a:r>
          </a:p>
        </p:txBody>
      </p:sp>
      <p:sp>
        <p:nvSpPr>
          <p:cNvPr id="3" name="object 3"/>
          <p:cNvSpPr/>
          <p:nvPr/>
        </p:nvSpPr>
        <p:spPr>
          <a:xfrm>
            <a:off x="3244192" y="3903844"/>
            <a:ext cx="1557783" cy="1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424593" y="3787214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3858485" y="4061762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4176" y="3357955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5" h="527050">
                <a:moveTo>
                  <a:pt x="292192" y="380627"/>
                </a:moveTo>
                <a:lnTo>
                  <a:pt x="0" y="380627"/>
                </a:lnTo>
                <a:lnTo>
                  <a:pt x="146096" y="526723"/>
                </a:lnTo>
                <a:lnTo>
                  <a:pt x="292192" y="380627"/>
                </a:lnTo>
                <a:close/>
              </a:path>
              <a:path w="292735" h="527050">
                <a:moveTo>
                  <a:pt x="219144" y="0"/>
                </a:moveTo>
                <a:lnTo>
                  <a:pt x="73049" y="0"/>
                </a:lnTo>
                <a:lnTo>
                  <a:pt x="73049" y="380627"/>
                </a:lnTo>
                <a:lnTo>
                  <a:pt x="219144" y="380627"/>
                </a:lnTo>
                <a:lnTo>
                  <a:pt x="21914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3894176" y="3357954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5" h="527050">
                <a:moveTo>
                  <a:pt x="146096" y="526723"/>
                </a:moveTo>
                <a:lnTo>
                  <a:pt x="0" y="380627"/>
                </a:lnTo>
                <a:lnTo>
                  <a:pt x="73048" y="380627"/>
                </a:lnTo>
                <a:lnTo>
                  <a:pt x="73048" y="0"/>
                </a:lnTo>
                <a:lnTo>
                  <a:pt x="219144" y="0"/>
                </a:lnTo>
                <a:lnTo>
                  <a:pt x="219144" y="380627"/>
                </a:lnTo>
                <a:lnTo>
                  <a:pt x="292192" y="380627"/>
                </a:lnTo>
                <a:lnTo>
                  <a:pt x="146096" y="526723"/>
                </a:lnTo>
                <a:close/>
              </a:path>
            </a:pathLst>
          </a:custGeom>
          <a:ln w="13476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439465" y="2111592"/>
            <a:ext cx="1333031" cy="1198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6995689" y="1675668"/>
            <a:ext cx="1805839" cy="1805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119718" y="3903844"/>
            <a:ext cx="1557783" cy="1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7298091" y="3787214"/>
            <a:ext cx="1199029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7734009" y="4061762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69701" y="3357955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4" h="527050">
                <a:moveTo>
                  <a:pt x="292192" y="380627"/>
                </a:moveTo>
                <a:lnTo>
                  <a:pt x="0" y="380627"/>
                </a:lnTo>
                <a:lnTo>
                  <a:pt x="146095" y="526723"/>
                </a:lnTo>
                <a:lnTo>
                  <a:pt x="292192" y="380627"/>
                </a:lnTo>
                <a:close/>
              </a:path>
              <a:path w="292734" h="527050">
                <a:moveTo>
                  <a:pt x="219144" y="0"/>
                </a:moveTo>
                <a:lnTo>
                  <a:pt x="73047" y="0"/>
                </a:lnTo>
                <a:lnTo>
                  <a:pt x="73047" y="380627"/>
                </a:lnTo>
                <a:lnTo>
                  <a:pt x="219144" y="380627"/>
                </a:lnTo>
                <a:lnTo>
                  <a:pt x="21914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769701" y="3357954"/>
            <a:ext cx="258296" cy="465044"/>
          </a:xfrm>
          <a:custGeom>
            <a:avLst/>
            <a:gdLst/>
            <a:ahLst/>
            <a:cxnLst/>
            <a:rect l="l" t="t" r="r" b="b"/>
            <a:pathLst>
              <a:path w="292734" h="527050">
                <a:moveTo>
                  <a:pt x="146096" y="526723"/>
                </a:moveTo>
                <a:lnTo>
                  <a:pt x="0" y="380627"/>
                </a:lnTo>
                <a:lnTo>
                  <a:pt x="73048" y="380627"/>
                </a:lnTo>
                <a:lnTo>
                  <a:pt x="73048" y="0"/>
                </a:lnTo>
                <a:lnTo>
                  <a:pt x="219144" y="0"/>
                </a:lnTo>
                <a:lnTo>
                  <a:pt x="219144" y="380627"/>
                </a:lnTo>
                <a:lnTo>
                  <a:pt x="292192" y="380627"/>
                </a:lnTo>
                <a:lnTo>
                  <a:pt x="146096" y="526723"/>
                </a:lnTo>
                <a:close/>
              </a:path>
            </a:pathLst>
          </a:custGeom>
          <a:ln w="13476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5499815" y="3310173"/>
            <a:ext cx="1301003" cy="907116"/>
          </a:xfrm>
          <a:custGeom>
            <a:avLst/>
            <a:gdLst/>
            <a:ahLst/>
            <a:cxnLst/>
            <a:rect l="l" t="t" r="r" b="b"/>
            <a:pathLst>
              <a:path w="1474470" h="1028064">
                <a:moveTo>
                  <a:pt x="960282" y="0"/>
                </a:moveTo>
                <a:lnTo>
                  <a:pt x="960282" y="256866"/>
                </a:lnTo>
                <a:lnTo>
                  <a:pt x="0" y="256866"/>
                </a:lnTo>
                <a:lnTo>
                  <a:pt x="0" y="770600"/>
                </a:lnTo>
                <a:lnTo>
                  <a:pt x="960282" y="770600"/>
                </a:lnTo>
                <a:lnTo>
                  <a:pt x="960282" y="1027466"/>
                </a:lnTo>
                <a:lnTo>
                  <a:pt x="1474015" y="513734"/>
                </a:lnTo>
                <a:lnTo>
                  <a:pt x="96028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3476309" y="5727711"/>
            <a:ext cx="5238190" cy="452718"/>
          </a:xfrm>
          <a:custGeom>
            <a:avLst/>
            <a:gdLst/>
            <a:ahLst/>
            <a:cxnLst/>
            <a:rect l="l" t="t" r="r" b="b"/>
            <a:pathLst>
              <a:path w="5936615" h="513079">
                <a:moveTo>
                  <a:pt x="5850978" y="0"/>
                </a:moveTo>
                <a:lnTo>
                  <a:pt x="85463" y="0"/>
                </a:lnTo>
                <a:lnTo>
                  <a:pt x="52197" y="6716"/>
                </a:lnTo>
                <a:lnTo>
                  <a:pt x="25031" y="25031"/>
                </a:lnTo>
                <a:lnTo>
                  <a:pt x="6716" y="52196"/>
                </a:lnTo>
                <a:lnTo>
                  <a:pt x="0" y="85462"/>
                </a:lnTo>
                <a:lnTo>
                  <a:pt x="0" y="427308"/>
                </a:lnTo>
                <a:lnTo>
                  <a:pt x="6716" y="460574"/>
                </a:lnTo>
                <a:lnTo>
                  <a:pt x="25031" y="487740"/>
                </a:lnTo>
                <a:lnTo>
                  <a:pt x="52197" y="506055"/>
                </a:lnTo>
                <a:lnTo>
                  <a:pt x="85463" y="512771"/>
                </a:lnTo>
                <a:lnTo>
                  <a:pt x="5850978" y="512771"/>
                </a:lnTo>
                <a:lnTo>
                  <a:pt x="5884244" y="506055"/>
                </a:lnTo>
                <a:lnTo>
                  <a:pt x="5911410" y="487740"/>
                </a:lnTo>
                <a:lnTo>
                  <a:pt x="5929726" y="460574"/>
                </a:lnTo>
                <a:lnTo>
                  <a:pt x="5936442" y="427308"/>
                </a:lnTo>
                <a:lnTo>
                  <a:pt x="5936442" y="85462"/>
                </a:lnTo>
                <a:lnTo>
                  <a:pt x="5929726" y="52196"/>
                </a:lnTo>
                <a:lnTo>
                  <a:pt x="5911410" y="25031"/>
                </a:lnTo>
                <a:lnTo>
                  <a:pt x="5884244" y="6716"/>
                </a:lnTo>
                <a:lnTo>
                  <a:pt x="585097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3654872" y="5733615"/>
            <a:ext cx="4877360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44" dirty="0">
                <a:latin typeface="Calibri"/>
                <a:cs typeface="Calibri"/>
              </a:rPr>
              <a:t>H </a:t>
            </a:r>
            <a:r>
              <a:rPr sz="2603" spc="-13" dirty="0">
                <a:latin typeface="Calibri"/>
                <a:cs typeface="Calibri"/>
              </a:rPr>
              <a:t>fixed </a:t>
            </a:r>
            <a:r>
              <a:rPr sz="2603" spc="4" dirty="0">
                <a:latin typeface="Calibri"/>
                <a:cs typeface="Calibri"/>
              </a:rPr>
              <a:t>once and </a:t>
            </a:r>
            <a:r>
              <a:rPr sz="2603" spc="-18" dirty="0">
                <a:latin typeface="Calibri"/>
                <a:cs typeface="Calibri"/>
              </a:rPr>
              <a:t>for </a:t>
            </a:r>
            <a:r>
              <a:rPr sz="2603" dirty="0">
                <a:latin typeface="Calibri"/>
                <a:cs typeface="Calibri"/>
              </a:rPr>
              <a:t>all </a:t>
            </a:r>
            <a:r>
              <a:rPr sz="2603" spc="-9" dirty="0">
                <a:latin typeface="Calibri"/>
                <a:cs typeface="Calibri"/>
              </a:rPr>
              <a:t>at</a:t>
            </a:r>
            <a:r>
              <a:rPr sz="2603" spc="-22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beginning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236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dirty="0"/>
              <a:t>L</a:t>
            </a:r>
            <a:r>
              <a:rPr spc="-4" dirty="0"/>
              <a:t>i</a:t>
            </a:r>
            <a:r>
              <a:rPr dirty="0"/>
              <a:t>m</a:t>
            </a:r>
            <a:r>
              <a:rPr spc="-4" dirty="0"/>
              <a:t>i</a:t>
            </a:r>
            <a:r>
              <a:rPr spc="-44" dirty="0"/>
              <a:t>t</a:t>
            </a:r>
            <a:r>
              <a:rPr spc="-35" dirty="0"/>
              <a:t>a</a:t>
            </a:r>
            <a:r>
              <a:rPr dirty="0"/>
              <a:t>t</a:t>
            </a:r>
            <a:r>
              <a:rPr spc="-4" dirty="0"/>
              <a:t>i</a:t>
            </a:r>
            <a:r>
              <a:rPr dirty="0"/>
              <a:t>o</a:t>
            </a:r>
            <a:r>
              <a:rPr spc="-4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7" y="1947809"/>
            <a:ext cx="6033807" cy="3258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22"/>
              </a:spcBef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inputs </a:t>
            </a:r>
            <a:r>
              <a:rPr sz="2603" spc="-4" dirty="0">
                <a:latin typeface="Calibri"/>
                <a:cs typeface="Calibri"/>
              </a:rPr>
              <a:t>adversary </a:t>
            </a:r>
            <a:r>
              <a:rPr sz="2603" spc="-9" dirty="0">
                <a:latin typeface="Calibri"/>
                <a:cs typeface="Calibri"/>
              </a:rPr>
              <a:t>cares</a:t>
            </a:r>
            <a:r>
              <a:rPr sz="2603" spc="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about?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22"/>
              </a:spcBef>
              <a:buFont typeface="Arial"/>
              <a:buChar char="•"/>
            </a:pPr>
            <a:endParaRPr sz="2735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22"/>
              </a:spcBef>
              <a:buFont typeface="Arial"/>
              <a:buChar char="•"/>
            </a:pPr>
            <a:endParaRPr sz="2735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dirty="0">
                <a:latin typeface="Calibri"/>
                <a:cs typeface="Calibri"/>
              </a:rPr>
              <a:t>(Adaptively) </a:t>
            </a:r>
            <a:r>
              <a:rPr sz="2603" spc="-9" dirty="0">
                <a:latin typeface="Calibri"/>
                <a:cs typeface="Calibri"/>
              </a:rPr>
              <a:t>program </a:t>
            </a:r>
            <a:r>
              <a:rPr sz="2603" spc="4" dirty="0">
                <a:latin typeface="Calibri"/>
                <a:cs typeface="Calibri"/>
              </a:rPr>
              <a:t>the outputs?</a:t>
            </a:r>
            <a:endParaRPr sz="2603">
              <a:latin typeface="Calibri"/>
              <a:cs typeface="Calibri"/>
            </a:endParaRPr>
          </a:p>
          <a:p>
            <a:pPr>
              <a:spcBef>
                <a:spcPts val="44"/>
              </a:spcBef>
              <a:buFont typeface="Arial"/>
              <a:buChar char="•"/>
            </a:pPr>
            <a:endParaRPr sz="2691">
              <a:latin typeface="Times New Roman"/>
              <a:cs typeface="Times New Roman"/>
            </a:endParaRPr>
          </a:p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18" dirty="0">
                <a:latin typeface="Calibri"/>
                <a:cs typeface="Calibri"/>
              </a:rPr>
              <a:t>Easy </a:t>
            </a:r>
            <a:r>
              <a:rPr sz="2603" dirty="0">
                <a:latin typeface="Calibri"/>
                <a:cs typeface="Calibri"/>
              </a:rPr>
              <a:t>analysis of </a:t>
            </a:r>
            <a:r>
              <a:rPr sz="2603" spc="4" dirty="0">
                <a:latin typeface="Calibri"/>
                <a:cs typeface="Calibri"/>
              </a:rPr>
              <a:t>bad </a:t>
            </a:r>
            <a:r>
              <a:rPr sz="2603" spc="-9" dirty="0">
                <a:latin typeface="Calibri"/>
                <a:cs typeface="Calibri"/>
              </a:rPr>
              <a:t>events </a:t>
            </a:r>
            <a:r>
              <a:rPr sz="2603" spc="9" dirty="0">
                <a:latin typeface="Calibri"/>
                <a:cs typeface="Calibri"/>
              </a:rPr>
              <a:t>(e.g.</a:t>
            </a:r>
            <a:r>
              <a:rPr sz="2603" spc="4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collisions)?</a:t>
            </a:r>
            <a:endParaRPr sz="260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0651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dirty="0"/>
              <a:t>L</a:t>
            </a:r>
            <a:r>
              <a:rPr spc="-4" dirty="0"/>
              <a:t>i</a:t>
            </a:r>
            <a:r>
              <a:rPr dirty="0"/>
              <a:t>m</a:t>
            </a:r>
            <a:r>
              <a:rPr spc="-4" dirty="0"/>
              <a:t>i</a:t>
            </a:r>
            <a:r>
              <a:rPr spc="-44" dirty="0"/>
              <a:t>t</a:t>
            </a:r>
            <a:r>
              <a:rPr spc="-35" dirty="0"/>
              <a:t>a</a:t>
            </a:r>
            <a:r>
              <a:rPr dirty="0"/>
              <a:t>t</a:t>
            </a:r>
            <a:r>
              <a:rPr spc="-4" dirty="0"/>
              <a:t>i</a:t>
            </a:r>
            <a:r>
              <a:rPr dirty="0"/>
              <a:t>o</a:t>
            </a:r>
            <a:r>
              <a:rPr spc="-4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7676" y="1947810"/>
            <a:ext cx="6342529" cy="813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-4" dirty="0">
                <a:latin typeface="Calibri"/>
                <a:cs typeface="Calibri"/>
              </a:rPr>
              <a:t>Allows </a:t>
            </a:r>
            <a:r>
              <a:rPr sz="2603" spc="4" dirty="0">
                <a:latin typeface="Calibri"/>
                <a:cs typeface="Calibri"/>
              </a:rPr>
              <a:t>us</a:t>
            </a:r>
            <a:r>
              <a:rPr sz="2603" spc="-35" dirty="0">
                <a:latin typeface="Calibri"/>
                <a:cs typeface="Calibri"/>
              </a:rPr>
              <a:t> </a:t>
            </a:r>
            <a:r>
              <a:rPr sz="2603" spc="-9" dirty="0">
                <a:latin typeface="Calibri"/>
                <a:cs typeface="Calibri"/>
              </a:rPr>
              <a:t>to:</a:t>
            </a:r>
            <a:endParaRPr sz="2603">
              <a:latin typeface="Calibri"/>
              <a:cs typeface="Calibri"/>
            </a:endParaRPr>
          </a:p>
          <a:p>
            <a:pPr marL="171459" indent="-160253">
              <a:spcBef>
                <a:spcPts val="79"/>
              </a:spcBef>
              <a:buFont typeface="Arial"/>
              <a:buChar char="•"/>
              <a:tabLst>
                <a:tab pos="172019" algn="l"/>
                <a:tab pos="5998828" algn="l"/>
              </a:tabLst>
            </a:pPr>
            <a:r>
              <a:rPr sz="2603" spc="-40" dirty="0">
                <a:latin typeface="Calibri"/>
                <a:cs typeface="Calibri"/>
              </a:rPr>
              <a:t>K</a:t>
            </a:r>
            <a:r>
              <a:rPr sz="2603" spc="9" dirty="0">
                <a:latin typeface="Calibri"/>
                <a:cs typeface="Calibri"/>
              </a:rPr>
              <a:t>n</a:t>
            </a:r>
            <a:r>
              <a:rPr sz="2603" spc="-4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w</a:t>
            </a:r>
            <a:r>
              <a:rPr sz="2603" spc="4" dirty="0">
                <a:latin typeface="Calibri"/>
                <a:cs typeface="Calibri"/>
              </a:rPr>
              <a:t> t</a:t>
            </a:r>
            <a:r>
              <a:rPr sz="2603" spc="9" dirty="0">
                <a:latin typeface="Calibri"/>
                <a:cs typeface="Calibri"/>
              </a:rPr>
              <a:t>h</a:t>
            </a:r>
            <a:r>
              <a:rPr sz="2603" spc="4" dirty="0">
                <a:latin typeface="Calibri"/>
                <a:cs typeface="Calibri"/>
              </a:rPr>
              <a:t>e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i</a:t>
            </a:r>
            <a:r>
              <a:rPr sz="2603" spc="9" dirty="0">
                <a:latin typeface="Calibri"/>
                <a:cs typeface="Calibri"/>
              </a:rPr>
              <a:t>npu</a:t>
            </a:r>
            <a:r>
              <a:rPr sz="2603" spc="4" dirty="0">
                <a:latin typeface="Calibri"/>
                <a:cs typeface="Calibri"/>
              </a:rPr>
              <a:t>ts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d</a:t>
            </a:r>
            <a:r>
              <a:rPr sz="2603" spc="-22" dirty="0">
                <a:latin typeface="Calibri"/>
                <a:cs typeface="Calibri"/>
              </a:rPr>
              <a:t>v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-44" dirty="0">
                <a:latin typeface="Calibri"/>
                <a:cs typeface="Calibri"/>
              </a:rPr>
              <a:t>r</a:t>
            </a:r>
            <a:r>
              <a:rPr sz="2603" spc="9" dirty="0">
                <a:latin typeface="Calibri"/>
                <a:cs typeface="Calibri"/>
              </a:rPr>
              <a:t>s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13" dirty="0">
                <a:latin typeface="Calibri"/>
                <a:cs typeface="Calibri"/>
              </a:rPr>
              <a:t>r</a:t>
            </a:r>
            <a:r>
              <a:rPr sz="2603" spc="4" dirty="0">
                <a:latin typeface="Calibri"/>
                <a:cs typeface="Calibri"/>
              </a:rPr>
              <a:t>y</a:t>
            </a:r>
            <a:r>
              <a:rPr sz="2603" dirty="0">
                <a:latin typeface="Calibri"/>
                <a:cs typeface="Calibri"/>
              </a:rPr>
              <a:t> </a:t>
            </a:r>
            <a:r>
              <a:rPr sz="2603" spc="-13" dirty="0">
                <a:latin typeface="Calibri"/>
                <a:cs typeface="Calibri"/>
              </a:rPr>
              <a:t>c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-31" dirty="0">
                <a:latin typeface="Calibri"/>
                <a:cs typeface="Calibri"/>
              </a:rPr>
              <a:t>r</a:t>
            </a:r>
            <a:r>
              <a:rPr sz="2603" spc="-4" dirty="0">
                <a:latin typeface="Calibri"/>
                <a:cs typeface="Calibri"/>
              </a:rPr>
              <a:t>e</a:t>
            </a:r>
            <a:r>
              <a:rPr sz="2603" spc="4" dirty="0">
                <a:latin typeface="Calibri"/>
                <a:cs typeface="Calibri"/>
              </a:rPr>
              <a:t>s</a:t>
            </a:r>
            <a:r>
              <a:rPr sz="2603" spc="9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a</a:t>
            </a:r>
            <a:r>
              <a:rPr sz="2603" spc="9" dirty="0">
                <a:latin typeface="Calibri"/>
                <a:cs typeface="Calibri"/>
              </a:rPr>
              <a:t>b</a:t>
            </a:r>
            <a:r>
              <a:rPr sz="2603" dirty="0">
                <a:latin typeface="Calibri"/>
                <a:cs typeface="Calibri"/>
              </a:rPr>
              <a:t>o</a:t>
            </a:r>
            <a:r>
              <a:rPr sz="2603" spc="9" dirty="0">
                <a:latin typeface="Calibri"/>
                <a:cs typeface="Calibri"/>
              </a:rPr>
              <a:t>u</a:t>
            </a:r>
            <a:r>
              <a:rPr sz="2603" spc="4" dirty="0">
                <a:latin typeface="Calibri"/>
                <a:cs typeface="Calibri"/>
              </a:rPr>
              <a:t>t?</a:t>
            </a:r>
            <a:r>
              <a:rPr sz="2603" dirty="0">
                <a:latin typeface="Calibri"/>
                <a:cs typeface="Calibri"/>
              </a:rPr>
              <a:t>	</a:t>
            </a: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7677" y="3150581"/>
            <a:ext cx="4768663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4" dirty="0">
                <a:latin typeface="Calibri"/>
                <a:cs typeface="Calibri"/>
              </a:rPr>
              <a:t>Know </a:t>
            </a:r>
            <a:r>
              <a:rPr sz="2603" spc="4" dirty="0">
                <a:latin typeface="Calibri"/>
                <a:cs typeface="Calibri"/>
              </a:rPr>
              <a:t>the </a:t>
            </a:r>
            <a:r>
              <a:rPr sz="2603" dirty="0">
                <a:latin typeface="Calibri"/>
                <a:cs typeface="Calibri"/>
              </a:rPr>
              <a:t>corresponding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outputs?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5353" y="3150581"/>
            <a:ext cx="35522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3058"/>
              </a:lnSpc>
            </a:pP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7676" y="3949942"/>
            <a:ext cx="4848785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dirty="0">
                <a:latin typeface="Calibri"/>
                <a:cs typeface="Calibri"/>
              </a:rPr>
              <a:t>(Adaptively) </a:t>
            </a:r>
            <a:r>
              <a:rPr sz="2603" spc="-9" dirty="0">
                <a:latin typeface="Calibri"/>
                <a:cs typeface="Calibri"/>
              </a:rPr>
              <a:t>program </a:t>
            </a:r>
            <a:r>
              <a:rPr sz="2603" spc="4" dirty="0">
                <a:latin typeface="Calibri"/>
                <a:cs typeface="Calibri"/>
              </a:rPr>
              <a:t>the outputs?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1090" y="3949942"/>
            <a:ext cx="81690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spc="13" dirty="0">
                <a:solidFill>
                  <a:srgbClr val="00B050"/>
                </a:solidFill>
                <a:latin typeface="MS Gothic"/>
                <a:cs typeface="MS Gothic"/>
              </a:rPr>
              <a:t>✓</a:t>
            </a:r>
            <a:r>
              <a:rPr sz="2603" spc="9" dirty="0">
                <a:latin typeface="Calibri"/>
                <a:cs typeface="Calibri"/>
              </a:rPr>
              <a:t>/</a:t>
            </a:r>
            <a:r>
              <a:rPr sz="2603" spc="1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7677" y="4749294"/>
            <a:ext cx="6366622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9" indent="-160253">
              <a:buFont typeface="Arial"/>
              <a:buChar char="•"/>
              <a:tabLst>
                <a:tab pos="172019" algn="l"/>
              </a:tabLst>
            </a:pPr>
            <a:r>
              <a:rPr sz="2603" spc="-18" dirty="0">
                <a:latin typeface="Calibri"/>
                <a:cs typeface="Calibri"/>
              </a:rPr>
              <a:t>Easy </a:t>
            </a:r>
            <a:r>
              <a:rPr sz="2603" dirty="0">
                <a:latin typeface="Calibri"/>
                <a:cs typeface="Calibri"/>
              </a:rPr>
              <a:t>analysis of </a:t>
            </a:r>
            <a:r>
              <a:rPr sz="2603" spc="4" dirty="0">
                <a:latin typeface="Calibri"/>
                <a:cs typeface="Calibri"/>
              </a:rPr>
              <a:t>bad </a:t>
            </a:r>
            <a:r>
              <a:rPr sz="2603" spc="-9" dirty="0">
                <a:latin typeface="Calibri"/>
                <a:cs typeface="Calibri"/>
              </a:rPr>
              <a:t>events </a:t>
            </a:r>
            <a:r>
              <a:rPr sz="2603" spc="9" dirty="0">
                <a:latin typeface="Calibri"/>
                <a:cs typeface="Calibri"/>
              </a:rPr>
              <a:t>(e.g.</a:t>
            </a:r>
            <a:r>
              <a:rPr sz="2603" spc="62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collisions)?</a:t>
            </a:r>
            <a:r>
              <a:rPr sz="2603" dirty="0">
                <a:solidFill>
                  <a:srgbClr val="FF0000"/>
                </a:solidFill>
                <a:latin typeface="MS Gothic"/>
                <a:cs typeface="MS Gothic"/>
              </a:rPr>
              <a:t>✘</a:t>
            </a:r>
            <a:endParaRPr sz="2603">
              <a:latin typeface="MS Gothic"/>
              <a:cs typeface="MS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20450" y="4194757"/>
            <a:ext cx="1687606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1912022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2620450" y="2588494"/>
            <a:ext cx="5432051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6155977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2620450" y="3367165"/>
            <a:ext cx="4673974" cy="0"/>
          </a:xfrm>
          <a:custGeom>
            <a:avLst/>
            <a:gdLst/>
            <a:ahLst/>
            <a:cxnLst/>
            <a:rect l="l" t="t" r="r" b="b"/>
            <a:pathLst>
              <a:path w="5297170">
                <a:moveTo>
                  <a:pt x="5296585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/>
          <p:nvPr/>
        </p:nvSpPr>
        <p:spPr>
          <a:xfrm>
            <a:off x="2620451" y="5006042"/>
            <a:ext cx="5820896" cy="0"/>
          </a:xfrm>
          <a:custGeom>
            <a:avLst/>
            <a:gdLst/>
            <a:ahLst/>
            <a:cxnLst/>
            <a:rect l="l" t="t" r="r" b="b"/>
            <a:pathLst>
              <a:path w="6597015">
                <a:moveTo>
                  <a:pt x="6596760" y="0"/>
                </a:moveTo>
                <a:lnTo>
                  <a:pt x="0" y="1"/>
                </a:lnTo>
              </a:path>
            </a:pathLst>
          </a:custGeom>
          <a:ln w="40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5645421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874" y="2941926"/>
            <a:ext cx="7323044" cy="3474384"/>
          </a:xfrm>
          <a:custGeom>
            <a:avLst/>
            <a:gdLst/>
            <a:ahLst/>
            <a:cxnLst/>
            <a:rect l="l" t="t" r="r" b="b"/>
            <a:pathLst>
              <a:path w="8299450" h="3937634">
                <a:moveTo>
                  <a:pt x="8072317" y="0"/>
                </a:moveTo>
                <a:lnTo>
                  <a:pt x="226614" y="0"/>
                </a:lnTo>
                <a:lnTo>
                  <a:pt x="180943" y="4603"/>
                </a:lnTo>
                <a:lnTo>
                  <a:pt x="138405" y="17808"/>
                </a:lnTo>
                <a:lnTo>
                  <a:pt x="99912" y="38701"/>
                </a:lnTo>
                <a:lnTo>
                  <a:pt x="66373" y="66373"/>
                </a:lnTo>
                <a:lnTo>
                  <a:pt x="38702" y="99911"/>
                </a:lnTo>
                <a:lnTo>
                  <a:pt x="17808" y="138405"/>
                </a:lnTo>
                <a:lnTo>
                  <a:pt x="4603" y="180942"/>
                </a:lnTo>
                <a:lnTo>
                  <a:pt x="0" y="226613"/>
                </a:lnTo>
                <a:lnTo>
                  <a:pt x="0" y="3711032"/>
                </a:lnTo>
                <a:lnTo>
                  <a:pt x="4603" y="3756703"/>
                </a:lnTo>
                <a:lnTo>
                  <a:pt x="17808" y="3799241"/>
                </a:lnTo>
                <a:lnTo>
                  <a:pt x="38702" y="3837734"/>
                </a:lnTo>
                <a:lnTo>
                  <a:pt x="66373" y="3871273"/>
                </a:lnTo>
                <a:lnTo>
                  <a:pt x="99912" y="3898944"/>
                </a:lnTo>
                <a:lnTo>
                  <a:pt x="138405" y="3919838"/>
                </a:lnTo>
                <a:lnTo>
                  <a:pt x="180943" y="3933043"/>
                </a:lnTo>
                <a:lnTo>
                  <a:pt x="226614" y="3937647"/>
                </a:lnTo>
                <a:lnTo>
                  <a:pt x="8072317" y="3937647"/>
                </a:lnTo>
                <a:lnTo>
                  <a:pt x="8117988" y="3933043"/>
                </a:lnTo>
                <a:lnTo>
                  <a:pt x="8160526" y="3919838"/>
                </a:lnTo>
                <a:lnTo>
                  <a:pt x="8199019" y="3898944"/>
                </a:lnTo>
                <a:lnTo>
                  <a:pt x="8232557" y="3871273"/>
                </a:lnTo>
                <a:lnTo>
                  <a:pt x="8260229" y="3837734"/>
                </a:lnTo>
                <a:lnTo>
                  <a:pt x="8281123" y="3799241"/>
                </a:lnTo>
                <a:lnTo>
                  <a:pt x="8294327" y="3756703"/>
                </a:lnTo>
                <a:lnTo>
                  <a:pt x="8298931" y="3711032"/>
                </a:lnTo>
                <a:lnTo>
                  <a:pt x="8298931" y="226613"/>
                </a:lnTo>
                <a:lnTo>
                  <a:pt x="8294327" y="180942"/>
                </a:lnTo>
                <a:lnTo>
                  <a:pt x="8281123" y="138405"/>
                </a:lnTo>
                <a:lnTo>
                  <a:pt x="8260229" y="99911"/>
                </a:lnTo>
                <a:lnTo>
                  <a:pt x="8232557" y="66373"/>
                </a:lnTo>
                <a:lnTo>
                  <a:pt x="8199019" y="38701"/>
                </a:lnTo>
                <a:lnTo>
                  <a:pt x="8160526" y="17808"/>
                </a:lnTo>
                <a:lnTo>
                  <a:pt x="8117988" y="4603"/>
                </a:lnTo>
                <a:lnTo>
                  <a:pt x="807231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059" y="568422"/>
            <a:ext cx="927847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dirty="0"/>
              <a:t>L</a:t>
            </a:r>
            <a:r>
              <a:rPr spc="-4" dirty="0"/>
              <a:t>i</a:t>
            </a:r>
            <a:r>
              <a:rPr dirty="0"/>
              <a:t>m</a:t>
            </a:r>
            <a:r>
              <a:rPr spc="-4" dirty="0"/>
              <a:t>i</a:t>
            </a:r>
            <a:r>
              <a:rPr spc="-44" dirty="0"/>
              <a:t>t</a:t>
            </a:r>
            <a:r>
              <a:rPr spc="-35" dirty="0"/>
              <a:t>a</a:t>
            </a:r>
            <a:r>
              <a:rPr dirty="0"/>
              <a:t>t</a:t>
            </a:r>
            <a:r>
              <a:rPr spc="-4" dirty="0"/>
              <a:t>i</a:t>
            </a:r>
            <a:r>
              <a:rPr dirty="0"/>
              <a:t>o</a:t>
            </a:r>
            <a:r>
              <a:rPr spc="-4" dirty="0"/>
              <a:t>n</a:t>
            </a:r>
            <a:r>
              <a:rPr dirty="0"/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2358874" y="1747748"/>
            <a:ext cx="7323044" cy="918322"/>
          </a:xfrm>
          <a:custGeom>
            <a:avLst/>
            <a:gdLst/>
            <a:ahLst/>
            <a:cxnLst/>
            <a:rect l="l" t="t" r="r" b="b"/>
            <a:pathLst>
              <a:path w="8299450" h="1040764">
                <a:moveTo>
                  <a:pt x="8125538" y="0"/>
                </a:moveTo>
                <a:lnTo>
                  <a:pt x="173393" y="0"/>
                </a:lnTo>
                <a:lnTo>
                  <a:pt x="127298" y="6193"/>
                </a:lnTo>
                <a:lnTo>
                  <a:pt x="85878" y="23673"/>
                </a:lnTo>
                <a:lnTo>
                  <a:pt x="50785" y="50786"/>
                </a:lnTo>
                <a:lnTo>
                  <a:pt x="23673" y="85878"/>
                </a:lnTo>
                <a:lnTo>
                  <a:pt x="6193" y="127299"/>
                </a:lnTo>
                <a:lnTo>
                  <a:pt x="0" y="173394"/>
                </a:lnTo>
                <a:lnTo>
                  <a:pt x="0" y="866955"/>
                </a:lnTo>
                <a:lnTo>
                  <a:pt x="6193" y="913050"/>
                </a:lnTo>
                <a:lnTo>
                  <a:pt x="23673" y="954471"/>
                </a:lnTo>
                <a:lnTo>
                  <a:pt x="50785" y="989564"/>
                </a:lnTo>
                <a:lnTo>
                  <a:pt x="85878" y="1016677"/>
                </a:lnTo>
                <a:lnTo>
                  <a:pt x="127298" y="1034157"/>
                </a:lnTo>
                <a:lnTo>
                  <a:pt x="173393" y="1040350"/>
                </a:lnTo>
                <a:lnTo>
                  <a:pt x="8125538" y="1040350"/>
                </a:lnTo>
                <a:lnTo>
                  <a:pt x="8171633" y="1034157"/>
                </a:lnTo>
                <a:lnTo>
                  <a:pt x="8213053" y="1016677"/>
                </a:lnTo>
                <a:lnTo>
                  <a:pt x="8248145" y="989564"/>
                </a:lnTo>
                <a:lnTo>
                  <a:pt x="8275258" y="954471"/>
                </a:lnTo>
                <a:lnTo>
                  <a:pt x="8292737" y="913050"/>
                </a:lnTo>
                <a:lnTo>
                  <a:pt x="8298931" y="866955"/>
                </a:lnTo>
                <a:lnTo>
                  <a:pt x="8298931" y="173394"/>
                </a:lnTo>
                <a:lnTo>
                  <a:pt x="8292737" y="127299"/>
                </a:lnTo>
                <a:lnTo>
                  <a:pt x="8275258" y="85878"/>
                </a:lnTo>
                <a:lnTo>
                  <a:pt x="8248145" y="50786"/>
                </a:lnTo>
                <a:lnTo>
                  <a:pt x="8213053" y="23673"/>
                </a:lnTo>
                <a:lnTo>
                  <a:pt x="8171633" y="6193"/>
                </a:lnTo>
                <a:lnTo>
                  <a:pt x="812553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2478092" y="1986406"/>
            <a:ext cx="7072032" cy="1514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dirty="0">
                <a:latin typeface="Calibri"/>
                <a:cs typeface="Calibri"/>
              </a:rPr>
              <a:t>Good News: </a:t>
            </a:r>
            <a:r>
              <a:rPr sz="2603" dirty="0">
                <a:latin typeface="Calibri"/>
                <a:cs typeface="Calibri"/>
              </a:rPr>
              <a:t>Numerous positive results </a:t>
            </a:r>
            <a:r>
              <a:rPr sz="2603" spc="9" dirty="0">
                <a:latin typeface="Calibri"/>
                <a:cs typeface="Calibri"/>
              </a:rPr>
              <a:t>(30+</a:t>
            </a:r>
            <a:r>
              <a:rPr sz="2603" spc="31" dirty="0">
                <a:latin typeface="Calibri"/>
                <a:cs typeface="Calibri"/>
              </a:rPr>
              <a:t> </a:t>
            </a:r>
            <a:r>
              <a:rPr sz="2603" dirty="0">
                <a:latin typeface="Calibri"/>
                <a:cs typeface="Calibri"/>
              </a:rPr>
              <a:t>papers)</a:t>
            </a:r>
            <a:endParaRPr sz="260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59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074">
              <a:latin typeface="Times New Roman"/>
              <a:cs typeface="Times New Roman"/>
            </a:endParaRPr>
          </a:p>
          <a:p>
            <a:pPr marL="24654"/>
            <a:r>
              <a:rPr sz="2603" b="1" spc="9" dirty="0">
                <a:latin typeface="Calibri"/>
                <a:cs typeface="Calibri"/>
              </a:rPr>
              <a:t>Bad </a:t>
            </a:r>
            <a:r>
              <a:rPr sz="2603" b="1" dirty="0">
                <a:latin typeface="Calibri"/>
                <a:cs typeface="Calibri"/>
              </a:rPr>
              <a:t>News: </a:t>
            </a:r>
            <a:r>
              <a:rPr sz="2603" dirty="0">
                <a:latin typeface="Calibri"/>
                <a:cs typeface="Calibri"/>
              </a:rPr>
              <a:t>Still </a:t>
            </a:r>
            <a:r>
              <a:rPr sz="2603" spc="4" dirty="0">
                <a:latin typeface="Calibri"/>
                <a:cs typeface="Calibri"/>
              </a:rPr>
              <a:t>some major</a:t>
            </a:r>
            <a:r>
              <a:rPr sz="2603" spc="-13" dirty="0">
                <a:latin typeface="Calibri"/>
                <a:cs typeface="Calibri"/>
              </a:rPr>
              <a:t> </a:t>
            </a:r>
            <a:r>
              <a:rPr sz="2603" spc="4" dirty="0">
                <a:latin typeface="Calibri"/>
                <a:cs typeface="Calibri"/>
              </a:rPr>
              <a:t>holdouts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5407" y="3686692"/>
            <a:ext cx="3758453" cy="1046069"/>
          </a:xfrm>
          <a:custGeom>
            <a:avLst/>
            <a:gdLst/>
            <a:ahLst/>
            <a:cxnLst/>
            <a:rect l="l" t="t" r="r" b="b"/>
            <a:pathLst>
              <a:path w="4259580" h="1185545">
                <a:moveTo>
                  <a:pt x="2129683" y="0"/>
                </a:moveTo>
                <a:lnTo>
                  <a:pt x="1986822" y="1312"/>
                </a:lnTo>
                <a:lnTo>
                  <a:pt x="1846486" y="5194"/>
                </a:lnTo>
                <a:lnTo>
                  <a:pt x="1708972" y="11562"/>
                </a:lnTo>
                <a:lnTo>
                  <a:pt x="1574578" y="20334"/>
                </a:lnTo>
                <a:lnTo>
                  <a:pt x="1443603" y="31426"/>
                </a:lnTo>
                <a:lnTo>
                  <a:pt x="1379491" y="37817"/>
                </a:lnTo>
                <a:lnTo>
                  <a:pt x="1316345" y="44756"/>
                </a:lnTo>
                <a:lnTo>
                  <a:pt x="1254203" y="52234"/>
                </a:lnTo>
                <a:lnTo>
                  <a:pt x="1193102" y="60241"/>
                </a:lnTo>
                <a:lnTo>
                  <a:pt x="1133079" y="68765"/>
                </a:lnTo>
                <a:lnTo>
                  <a:pt x="1074172" y="77797"/>
                </a:lnTo>
                <a:lnTo>
                  <a:pt x="1016418" y="87326"/>
                </a:lnTo>
                <a:lnTo>
                  <a:pt x="959854" y="97342"/>
                </a:lnTo>
                <a:lnTo>
                  <a:pt x="904517" y="107834"/>
                </a:lnTo>
                <a:lnTo>
                  <a:pt x="850445" y="118792"/>
                </a:lnTo>
                <a:lnTo>
                  <a:pt x="797675" y="130206"/>
                </a:lnTo>
                <a:lnTo>
                  <a:pt x="746244" y="142065"/>
                </a:lnTo>
                <a:lnTo>
                  <a:pt x="696189" y="154359"/>
                </a:lnTo>
                <a:lnTo>
                  <a:pt x="647548" y="167078"/>
                </a:lnTo>
                <a:lnTo>
                  <a:pt x="600358" y="180211"/>
                </a:lnTo>
                <a:lnTo>
                  <a:pt x="554656" y="193748"/>
                </a:lnTo>
                <a:lnTo>
                  <a:pt x="510480" y="207678"/>
                </a:lnTo>
                <a:lnTo>
                  <a:pt x="467867" y="221991"/>
                </a:lnTo>
                <a:lnTo>
                  <a:pt x="426854" y="236677"/>
                </a:lnTo>
                <a:lnTo>
                  <a:pt x="387478" y="251725"/>
                </a:lnTo>
                <a:lnTo>
                  <a:pt x="349777" y="267125"/>
                </a:lnTo>
                <a:lnTo>
                  <a:pt x="313787" y="282867"/>
                </a:lnTo>
                <a:lnTo>
                  <a:pt x="247093" y="315333"/>
                </a:lnTo>
                <a:lnTo>
                  <a:pt x="187694" y="349042"/>
                </a:lnTo>
                <a:lnTo>
                  <a:pt x="135887" y="383909"/>
                </a:lnTo>
                <a:lnTo>
                  <a:pt x="91972" y="419852"/>
                </a:lnTo>
                <a:lnTo>
                  <a:pt x="56246" y="456788"/>
                </a:lnTo>
                <a:lnTo>
                  <a:pt x="29007" y="494634"/>
                </a:lnTo>
                <a:lnTo>
                  <a:pt x="10554" y="533307"/>
                </a:lnTo>
                <a:lnTo>
                  <a:pt x="1185" y="572724"/>
                </a:lnTo>
                <a:lnTo>
                  <a:pt x="0" y="592686"/>
                </a:lnTo>
                <a:lnTo>
                  <a:pt x="1185" y="612647"/>
                </a:lnTo>
                <a:lnTo>
                  <a:pt x="10554" y="652064"/>
                </a:lnTo>
                <a:lnTo>
                  <a:pt x="29007" y="690737"/>
                </a:lnTo>
                <a:lnTo>
                  <a:pt x="56246" y="728583"/>
                </a:lnTo>
                <a:lnTo>
                  <a:pt x="91972" y="765519"/>
                </a:lnTo>
                <a:lnTo>
                  <a:pt x="135887" y="801462"/>
                </a:lnTo>
                <a:lnTo>
                  <a:pt x="187694" y="836329"/>
                </a:lnTo>
                <a:lnTo>
                  <a:pt x="247093" y="870038"/>
                </a:lnTo>
                <a:lnTo>
                  <a:pt x="313787" y="902504"/>
                </a:lnTo>
                <a:lnTo>
                  <a:pt x="349777" y="918246"/>
                </a:lnTo>
                <a:lnTo>
                  <a:pt x="387478" y="933646"/>
                </a:lnTo>
                <a:lnTo>
                  <a:pt x="426854" y="948694"/>
                </a:lnTo>
                <a:lnTo>
                  <a:pt x="467867" y="963380"/>
                </a:lnTo>
                <a:lnTo>
                  <a:pt x="510480" y="977693"/>
                </a:lnTo>
                <a:lnTo>
                  <a:pt x="554656" y="991623"/>
                </a:lnTo>
                <a:lnTo>
                  <a:pt x="600358" y="1005160"/>
                </a:lnTo>
                <a:lnTo>
                  <a:pt x="647548" y="1018293"/>
                </a:lnTo>
                <a:lnTo>
                  <a:pt x="696189" y="1031011"/>
                </a:lnTo>
                <a:lnTo>
                  <a:pt x="746244" y="1043305"/>
                </a:lnTo>
                <a:lnTo>
                  <a:pt x="797675" y="1055164"/>
                </a:lnTo>
                <a:lnTo>
                  <a:pt x="850445" y="1066578"/>
                </a:lnTo>
                <a:lnTo>
                  <a:pt x="904517" y="1077536"/>
                </a:lnTo>
                <a:lnTo>
                  <a:pt x="959854" y="1088029"/>
                </a:lnTo>
                <a:lnTo>
                  <a:pt x="1016418" y="1098044"/>
                </a:lnTo>
                <a:lnTo>
                  <a:pt x="1074172" y="1107573"/>
                </a:lnTo>
                <a:lnTo>
                  <a:pt x="1133079" y="1116605"/>
                </a:lnTo>
                <a:lnTo>
                  <a:pt x="1193102" y="1125129"/>
                </a:lnTo>
                <a:lnTo>
                  <a:pt x="1254203" y="1133136"/>
                </a:lnTo>
                <a:lnTo>
                  <a:pt x="1316345" y="1140614"/>
                </a:lnTo>
                <a:lnTo>
                  <a:pt x="1379491" y="1147553"/>
                </a:lnTo>
                <a:lnTo>
                  <a:pt x="1443603" y="1153944"/>
                </a:lnTo>
                <a:lnTo>
                  <a:pt x="1574578" y="1165036"/>
                </a:lnTo>
                <a:lnTo>
                  <a:pt x="1708972" y="1173808"/>
                </a:lnTo>
                <a:lnTo>
                  <a:pt x="1777357" y="1177298"/>
                </a:lnTo>
                <a:lnTo>
                  <a:pt x="1846486" y="1180176"/>
                </a:lnTo>
                <a:lnTo>
                  <a:pt x="1916320" y="1182433"/>
                </a:lnTo>
                <a:lnTo>
                  <a:pt x="1986822" y="1184058"/>
                </a:lnTo>
                <a:lnTo>
                  <a:pt x="2057956" y="1185041"/>
                </a:lnTo>
                <a:lnTo>
                  <a:pt x="2129683" y="1185371"/>
                </a:lnTo>
                <a:lnTo>
                  <a:pt x="2272543" y="1184058"/>
                </a:lnTo>
                <a:lnTo>
                  <a:pt x="2412880" y="1180176"/>
                </a:lnTo>
                <a:lnTo>
                  <a:pt x="2550394" y="1173808"/>
                </a:lnTo>
                <a:lnTo>
                  <a:pt x="2684787" y="1165036"/>
                </a:lnTo>
                <a:lnTo>
                  <a:pt x="2815762" y="1153944"/>
                </a:lnTo>
                <a:lnTo>
                  <a:pt x="2879874" y="1147553"/>
                </a:lnTo>
                <a:lnTo>
                  <a:pt x="2943020" y="1140614"/>
                </a:lnTo>
                <a:lnTo>
                  <a:pt x="3005162" y="1133136"/>
                </a:lnTo>
                <a:lnTo>
                  <a:pt x="3066263" y="1125129"/>
                </a:lnTo>
                <a:lnTo>
                  <a:pt x="3126285" y="1116605"/>
                </a:lnTo>
                <a:lnTo>
                  <a:pt x="3185192" y="1107573"/>
                </a:lnTo>
                <a:lnTo>
                  <a:pt x="3242947" y="1098044"/>
                </a:lnTo>
                <a:lnTo>
                  <a:pt x="3299511" y="1088029"/>
                </a:lnTo>
                <a:lnTo>
                  <a:pt x="3354848" y="1077536"/>
                </a:lnTo>
                <a:lnTo>
                  <a:pt x="3408920" y="1066578"/>
                </a:lnTo>
                <a:lnTo>
                  <a:pt x="3461690" y="1055164"/>
                </a:lnTo>
                <a:lnTo>
                  <a:pt x="3513121" y="1043305"/>
                </a:lnTo>
                <a:lnTo>
                  <a:pt x="3563176" y="1031011"/>
                </a:lnTo>
                <a:lnTo>
                  <a:pt x="3611817" y="1018293"/>
                </a:lnTo>
                <a:lnTo>
                  <a:pt x="3659006" y="1005160"/>
                </a:lnTo>
                <a:lnTo>
                  <a:pt x="3704708" y="991623"/>
                </a:lnTo>
                <a:lnTo>
                  <a:pt x="3748884" y="977693"/>
                </a:lnTo>
                <a:lnTo>
                  <a:pt x="3791497" y="963380"/>
                </a:lnTo>
                <a:lnTo>
                  <a:pt x="3832511" y="948694"/>
                </a:lnTo>
                <a:lnTo>
                  <a:pt x="3871887" y="933646"/>
                </a:lnTo>
                <a:lnTo>
                  <a:pt x="3909588" y="918246"/>
                </a:lnTo>
                <a:lnTo>
                  <a:pt x="3945577" y="902504"/>
                </a:lnTo>
                <a:lnTo>
                  <a:pt x="4012271" y="870038"/>
                </a:lnTo>
                <a:lnTo>
                  <a:pt x="4071671" y="836329"/>
                </a:lnTo>
                <a:lnTo>
                  <a:pt x="4123477" y="801462"/>
                </a:lnTo>
                <a:lnTo>
                  <a:pt x="4167392" y="765519"/>
                </a:lnTo>
                <a:lnTo>
                  <a:pt x="4203118" y="728583"/>
                </a:lnTo>
                <a:lnTo>
                  <a:pt x="4230357" y="690737"/>
                </a:lnTo>
                <a:lnTo>
                  <a:pt x="4248810" y="652064"/>
                </a:lnTo>
                <a:lnTo>
                  <a:pt x="4258180" y="612647"/>
                </a:lnTo>
                <a:lnTo>
                  <a:pt x="4259365" y="592686"/>
                </a:lnTo>
                <a:lnTo>
                  <a:pt x="4258180" y="572724"/>
                </a:lnTo>
                <a:lnTo>
                  <a:pt x="4248810" y="533307"/>
                </a:lnTo>
                <a:lnTo>
                  <a:pt x="4230357" y="494634"/>
                </a:lnTo>
                <a:lnTo>
                  <a:pt x="4203118" y="456788"/>
                </a:lnTo>
                <a:lnTo>
                  <a:pt x="4167392" y="419852"/>
                </a:lnTo>
                <a:lnTo>
                  <a:pt x="4123477" y="383909"/>
                </a:lnTo>
                <a:lnTo>
                  <a:pt x="4071671" y="349042"/>
                </a:lnTo>
                <a:lnTo>
                  <a:pt x="4012271" y="315333"/>
                </a:lnTo>
                <a:lnTo>
                  <a:pt x="3945577" y="282867"/>
                </a:lnTo>
                <a:lnTo>
                  <a:pt x="3909588" y="267125"/>
                </a:lnTo>
                <a:lnTo>
                  <a:pt x="3871887" y="251725"/>
                </a:lnTo>
                <a:lnTo>
                  <a:pt x="3832511" y="236677"/>
                </a:lnTo>
                <a:lnTo>
                  <a:pt x="3791497" y="221991"/>
                </a:lnTo>
                <a:lnTo>
                  <a:pt x="3748884" y="207678"/>
                </a:lnTo>
                <a:lnTo>
                  <a:pt x="3704708" y="193748"/>
                </a:lnTo>
                <a:lnTo>
                  <a:pt x="3659006" y="180211"/>
                </a:lnTo>
                <a:lnTo>
                  <a:pt x="3611817" y="167078"/>
                </a:lnTo>
                <a:lnTo>
                  <a:pt x="3563176" y="154359"/>
                </a:lnTo>
                <a:lnTo>
                  <a:pt x="3513121" y="142065"/>
                </a:lnTo>
                <a:lnTo>
                  <a:pt x="3461690" y="130206"/>
                </a:lnTo>
                <a:lnTo>
                  <a:pt x="3408920" y="118792"/>
                </a:lnTo>
                <a:lnTo>
                  <a:pt x="3354848" y="107834"/>
                </a:lnTo>
                <a:lnTo>
                  <a:pt x="3299511" y="97342"/>
                </a:lnTo>
                <a:lnTo>
                  <a:pt x="3242947" y="87326"/>
                </a:lnTo>
                <a:lnTo>
                  <a:pt x="3185192" y="77797"/>
                </a:lnTo>
                <a:lnTo>
                  <a:pt x="3126285" y="68765"/>
                </a:lnTo>
                <a:lnTo>
                  <a:pt x="3066263" y="60241"/>
                </a:lnTo>
                <a:lnTo>
                  <a:pt x="3005162" y="52234"/>
                </a:lnTo>
                <a:lnTo>
                  <a:pt x="2943020" y="44756"/>
                </a:lnTo>
                <a:lnTo>
                  <a:pt x="2879874" y="37817"/>
                </a:lnTo>
                <a:lnTo>
                  <a:pt x="2815762" y="31426"/>
                </a:lnTo>
                <a:lnTo>
                  <a:pt x="2684787" y="20334"/>
                </a:lnTo>
                <a:lnTo>
                  <a:pt x="2550394" y="11562"/>
                </a:lnTo>
                <a:lnTo>
                  <a:pt x="2482008" y="8072"/>
                </a:lnTo>
                <a:lnTo>
                  <a:pt x="2412880" y="5194"/>
                </a:lnTo>
                <a:lnTo>
                  <a:pt x="2343046" y="2937"/>
                </a:lnTo>
                <a:lnTo>
                  <a:pt x="2272543" y="1312"/>
                </a:lnTo>
                <a:lnTo>
                  <a:pt x="2201410" y="329"/>
                </a:lnTo>
                <a:lnTo>
                  <a:pt x="2129683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3996516" y="3786392"/>
            <a:ext cx="2433918" cy="80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67537">
              <a:lnSpc>
                <a:spcPct val="100800"/>
              </a:lnSpc>
            </a:pPr>
            <a:r>
              <a:rPr sz="2603" spc="-9" dirty="0">
                <a:latin typeface="Calibri"/>
                <a:cs typeface="Calibri"/>
              </a:rPr>
              <a:t>Indifferentiable  </a:t>
            </a:r>
            <a:r>
              <a:rPr sz="2603" spc="4" dirty="0">
                <a:latin typeface="Calibri"/>
                <a:cs typeface="Calibri"/>
              </a:rPr>
              <a:t>domain</a:t>
            </a:r>
            <a:r>
              <a:rPr sz="2603" spc="-44" dirty="0">
                <a:latin typeface="Calibri"/>
                <a:cs typeface="Calibri"/>
              </a:rPr>
              <a:t> </a:t>
            </a:r>
            <a:r>
              <a:rPr sz="2603" spc="-4" dirty="0">
                <a:latin typeface="Calibri"/>
                <a:cs typeface="Calibri"/>
              </a:rPr>
              <a:t>extension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4842" y="4231828"/>
            <a:ext cx="2895599" cy="1001806"/>
          </a:xfrm>
          <a:custGeom>
            <a:avLst/>
            <a:gdLst/>
            <a:ahLst/>
            <a:cxnLst/>
            <a:rect l="l" t="t" r="r" b="b"/>
            <a:pathLst>
              <a:path w="3281679" h="1135379">
                <a:moveTo>
                  <a:pt x="1640765" y="0"/>
                </a:moveTo>
                <a:lnTo>
                  <a:pt x="1571407" y="497"/>
                </a:lnTo>
                <a:lnTo>
                  <a:pt x="1502784" y="1978"/>
                </a:lnTo>
                <a:lnTo>
                  <a:pt x="1434951" y="4422"/>
                </a:lnTo>
                <a:lnTo>
                  <a:pt x="1367965" y="7808"/>
                </a:lnTo>
                <a:lnTo>
                  <a:pt x="1301885" y="12119"/>
                </a:lnTo>
                <a:lnTo>
                  <a:pt x="1236766" y="17333"/>
                </a:lnTo>
                <a:lnTo>
                  <a:pt x="1172665" y="23431"/>
                </a:lnTo>
                <a:lnTo>
                  <a:pt x="1109640" y="30394"/>
                </a:lnTo>
                <a:lnTo>
                  <a:pt x="1047747" y="38202"/>
                </a:lnTo>
                <a:lnTo>
                  <a:pt x="987044" y="46835"/>
                </a:lnTo>
                <a:lnTo>
                  <a:pt x="927587" y="56273"/>
                </a:lnTo>
                <a:lnTo>
                  <a:pt x="869433" y="66497"/>
                </a:lnTo>
                <a:lnTo>
                  <a:pt x="812639" y="77487"/>
                </a:lnTo>
                <a:lnTo>
                  <a:pt x="757263" y="89223"/>
                </a:lnTo>
                <a:lnTo>
                  <a:pt x="703360" y="101685"/>
                </a:lnTo>
                <a:lnTo>
                  <a:pt x="650989" y="114855"/>
                </a:lnTo>
                <a:lnTo>
                  <a:pt x="600206" y="128712"/>
                </a:lnTo>
                <a:lnTo>
                  <a:pt x="551067" y="143236"/>
                </a:lnTo>
                <a:lnTo>
                  <a:pt x="503631" y="158408"/>
                </a:lnTo>
                <a:lnTo>
                  <a:pt x="457953" y="174208"/>
                </a:lnTo>
                <a:lnTo>
                  <a:pt x="414091" y="190617"/>
                </a:lnTo>
                <a:lnTo>
                  <a:pt x="372102" y="207614"/>
                </a:lnTo>
                <a:lnTo>
                  <a:pt x="332043" y="225180"/>
                </a:lnTo>
                <a:lnTo>
                  <a:pt x="293970" y="243296"/>
                </a:lnTo>
                <a:lnTo>
                  <a:pt x="257941" y="261941"/>
                </a:lnTo>
                <a:lnTo>
                  <a:pt x="224012" y="281096"/>
                </a:lnTo>
                <a:lnTo>
                  <a:pt x="162684" y="320857"/>
                </a:lnTo>
                <a:lnTo>
                  <a:pt x="110442" y="362421"/>
                </a:lnTo>
                <a:lnTo>
                  <a:pt x="67740" y="405630"/>
                </a:lnTo>
                <a:lnTo>
                  <a:pt x="35036" y="450328"/>
                </a:lnTo>
                <a:lnTo>
                  <a:pt x="12783" y="496356"/>
                </a:lnTo>
                <a:lnTo>
                  <a:pt x="1439" y="543557"/>
                </a:lnTo>
                <a:lnTo>
                  <a:pt x="0" y="567549"/>
                </a:lnTo>
                <a:lnTo>
                  <a:pt x="1439" y="591540"/>
                </a:lnTo>
                <a:lnTo>
                  <a:pt x="12783" y="638740"/>
                </a:lnTo>
                <a:lnTo>
                  <a:pt x="35036" y="684768"/>
                </a:lnTo>
                <a:lnTo>
                  <a:pt x="67740" y="729466"/>
                </a:lnTo>
                <a:lnTo>
                  <a:pt x="110442" y="772676"/>
                </a:lnTo>
                <a:lnTo>
                  <a:pt x="162684" y="814240"/>
                </a:lnTo>
                <a:lnTo>
                  <a:pt x="224012" y="854001"/>
                </a:lnTo>
                <a:lnTo>
                  <a:pt x="257941" y="873155"/>
                </a:lnTo>
                <a:lnTo>
                  <a:pt x="293970" y="891801"/>
                </a:lnTo>
                <a:lnTo>
                  <a:pt x="332043" y="909916"/>
                </a:lnTo>
                <a:lnTo>
                  <a:pt x="372102" y="927482"/>
                </a:lnTo>
                <a:lnTo>
                  <a:pt x="414091" y="944479"/>
                </a:lnTo>
                <a:lnTo>
                  <a:pt x="457953" y="960888"/>
                </a:lnTo>
                <a:lnTo>
                  <a:pt x="503631" y="976688"/>
                </a:lnTo>
                <a:lnTo>
                  <a:pt x="551067" y="991860"/>
                </a:lnTo>
                <a:lnTo>
                  <a:pt x="600206" y="1006384"/>
                </a:lnTo>
                <a:lnTo>
                  <a:pt x="650989" y="1020241"/>
                </a:lnTo>
                <a:lnTo>
                  <a:pt x="703360" y="1033411"/>
                </a:lnTo>
                <a:lnTo>
                  <a:pt x="757263" y="1045873"/>
                </a:lnTo>
                <a:lnTo>
                  <a:pt x="812639" y="1057609"/>
                </a:lnTo>
                <a:lnTo>
                  <a:pt x="869433" y="1068599"/>
                </a:lnTo>
                <a:lnTo>
                  <a:pt x="927587" y="1078823"/>
                </a:lnTo>
                <a:lnTo>
                  <a:pt x="987044" y="1088261"/>
                </a:lnTo>
                <a:lnTo>
                  <a:pt x="1047747" y="1096894"/>
                </a:lnTo>
                <a:lnTo>
                  <a:pt x="1109640" y="1104701"/>
                </a:lnTo>
                <a:lnTo>
                  <a:pt x="1172665" y="1111664"/>
                </a:lnTo>
                <a:lnTo>
                  <a:pt x="1236766" y="1117763"/>
                </a:lnTo>
                <a:lnTo>
                  <a:pt x="1301885" y="1122977"/>
                </a:lnTo>
                <a:lnTo>
                  <a:pt x="1367965" y="1127287"/>
                </a:lnTo>
                <a:lnTo>
                  <a:pt x="1434951" y="1130674"/>
                </a:lnTo>
                <a:lnTo>
                  <a:pt x="1502784" y="1133118"/>
                </a:lnTo>
                <a:lnTo>
                  <a:pt x="1571407" y="1134598"/>
                </a:lnTo>
                <a:lnTo>
                  <a:pt x="1640765" y="1135096"/>
                </a:lnTo>
                <a:lnTo>
                  <a:pt x="1710122" y="1134598"/>
                </a:lnTo>
                <a:lnTo>
                  <a:pt x="1778745" y="1133118"/>
                </a:lnTo>
                <a:lnTo>
                  <a:pt x="1846578" y="1130674"/>
                </a:lnTo>
                <a:lnTo>
                  <a:pt x="1913563" y="1127287"/>
                </a:lnTo>
                <a:lnTo>
                  <a:pt x="1979644" y="1122977"/>
                </a:lnTo>
                <a:lnTo>
                  <a:pt x="2044763" y="1117763"/>
                </a:lnTo>
                <a:lnTo>
                  <a:pt x="2108864" y="1111664"/>
                </a:lnTo>
                <a:lnTo>
                  <a:pt x="2171889" y="1104701"/>
                </a:lnTo>
                <a:lnTo>
                  <a:pt x="2233781" y="1096894"/>
                </a:lnTo>
                <a:lnTo>
                  <a:pt x="2294485" y="1088261"/>
                </a:lnTo>
                <a:lnTo>
                  <a:pt x="2353942" y="1078823"/>
                </a:lnTo>
                <a:lnTo>
                  <a:pt x="2412095" y="1068599"/>
                </a:lnTo>
                <a:lnTo>
                  <a:pt x="2468889" y="1057609"/>
                </a:lnTo>
                <a:lnTo>
                  <a:pt x="2524265" y="1045873"/>
                </a:lnTo>
                <a:lnTo>
                  <a:pt x="2578168" y="1033411"/>
                </a:lnTo>
                <a:lnTo>
                  <a:pt x="2630539" y="1020241"/>
                </a:lnTo>
                <a:lnTo>
                  <a:pt x="2681322" y="1006384"/>
                </a:lnTo>
                <a:lnTo>
                  <a:pt x="2730461" y="991860"/>
                </a:lnTo>
                <a:lnTo>
                  <a:pt x="2777897" y="976688"/>
                </a:lnTo>
                <a:lnTo>
                  <a:pt x="2823575" y="960888"/>
                </a:lnTo>
                <a:lnTo>
                  <a:pt x="2867437" y="944479"/>
                </a:lnTo>
                <a:lnTo>
                  <a:pt x="2909426" y="927482"/>
                </a:lnTo>
                <a:lnTo>
                  <a:pt x="2949485" y="909916"/>
                </a:lnTo>
                <a:lnTo>
                  <a:pt x="2987558" y="891801"/>
                </a:lnTo>
                <a:lnTo>
                  <a:pt x="3023587" y="873155"/>
                </a:lnTo>
                <a:lnTo>
                  <a:pt x="3057516" y="854001"/>
                </a:lnTo>
                <a:lnTo>
                  <a:pt x="3118844" y="814240"/>
                </a:lnTo>
                <a:lnTo>
                  <a:pt x="3171086" y="772676"/>
                </a:lnTo>
                <a:lnTo>
                  <a:pt x="3213787" y="729466"/>
                </a:lnTo>
                <a:lnTo>
                  <a:pt x="3246492" y="684768"/>
                </a:lnTo>
                <a:lnTo>
                  <a:pt x="3268744" y="638740"/>
                </a:lnTo>
                <a:lnTo>
                  <a:pt x="3280089" y="591540"/>
                </a:lnTo>
                <a:lnTo>
                  <a:pt x="3281528" y="567549"/>
                </a:lnTo>
                <a:lnTo>
                  <a:pt x="3280089" y="543557"/>
                </a:lnTo>
                <a:lnTo>
                  <a:pt x="3268744" y="496356"/>
                </a:lnTo>
                <a:lnTo>
                  <a:pt x="3246492" y="450328"/>
                </a:lnTo>
                <a:lnTo>
                  <a:pt x="3213787" y="405630"/>
                </a:lnTo>
                <a:lnTo>
                  <a:pt x="3171086" y="362421"/>
                </a:lnTo>
                <a:lnTo>
                  <a:pt x="3118844" y="320857"/>
                </a:lnTo>
                <a:lnTo>
                  <a:pt x="3057516" y="281096"/>
                </a:lnTo>
                <a:lnTo>
                  <a:pt x="3023587" y="261941"/>
                </a:lnTo>
                <a:lnTo>
                  <a:pt x="2987558" y="243296"/>
                </a:lnTo>
                <a:lnTo>
                  <a:pt x="2949485" y="225180"/>
                </a:lnTo>
                <a:lnTo>
                  <a:pt x="2909426" y="207614"/>
                </a:lnTo>
                <a:lnTo>
                  <a:pt x="2867437" y="190617"/>
                </a:lnTo>
                <a:lnTo>
                  <a:pt x="2823575" y="174208"/>
                </a:lnTo>
                <a:lnTo>
                  <a:pt x="2777897" y="158408"/>
                </a:lnTo>
                <a:lnTo>
                  <a:pt x="2730461" y="143236"/>
                </a:lnTo>
                <a:lnTo>
                  <a:pt x="2681322" y="128712"/>
                </a:lnTo>
                <a:lnTo>
                  <a:pt x="2630539" y="114855"/>
                </a:lnTo>
                <a:lnTo>
                  <a:pt x="2578168" y="101685"/>
                </a:lnTo>
                <a:lnTo>
                  <a:pt x="2524265" y="89223"/>
                </a:lnTo>
                <a:lnTo>
                  <a:pt x="2468889" y="77487"/>
                </a:lnTo>
                <a:lnTo>
                  <a:pt x="2412095" y="66497"/>
                </a:lnTo>
                <a:lnTo>
                  <a:pt x="2353942" y="56273"/>
                </a:lnTo>
                <a:lnTo>
                  <a:pt x="2294485" y="46835"/>
                </a:lnTo>
                <a:lnTo>
                  <a:pt x="2233781" y="38202"/>
                </a:lnTo>
                <a:lnTo>
                  <a:pt x="2171889" y="30394"/>
                </a:lnTo>
                <a:lnTo>
                  <a:pt x="2108864" y="23431"/>
                </a:lnTo>
                <a:lnTo>
                  <a:pt x="2044763" y="17333"/>
                </a:lnTo>
                <a:lnTo>
                  <a:pt x="1979644" y="12119"/>
                </a:lnTo>
                <a:lnTo>
                  <a:pt x="1913563" y="7808"/>
                </a:lnTo>
                <a:lnTo>
                  <a:pt x="1846578" y="4422"/>
                </a:lnTo>
                <a:lnTo>
                  <a:pt x="1778745" y="1978"/>
                </a:lnTo>
                <a:lnTo>
                  <a:pt x="1710122" y="497"/>
                </a:lnTo>
                <a:lnTo>
                  <a:pt x="1640765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7230620" y="4463885"/>
            <a:ext cx="1882028" cy="488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177" spc="-18" dirty="0">
                <a:latin typeface="Calibri"/>
                <a:cs typeface="Calibri"/>
              </a:rPr>
              <a:t>Fiat-Shamir</a:t>
            </a:r>
            <a:endParaRPr sz="3177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0725" y="4770570"/>
            <a:ext cx="3349999" cy="954181"/>
          </a:xfrm>
          <a:custGeom>
            <a:avLst/>
            <a:gdLst/>
            <a:ahLst/>
            <a:cxnLst/>
            <a:rect l="l" t="t" r="r" b="b"/>
            <a:pathLst>
              <a:path w="3796665" h="1081404">
                <a:moveTo>
                  <a:pt x="1898173" y="0"/>
                </a:moveTo>
                <a:lnTo>
                  <a:pt x="1827011" y="372"/>
                </a:lnTo>
                <a:lnTo>
                  <a:pt x="1756510" y="1482"/>
                </a:lnTo>
                <a:lnTo>
                  <a:pt x="1686716" y="3316"/>
                </a:lnTo>
                <a:lnTo>
                  <a:pt x="1617675" y="5861"/>
                </a:lnTo>
                <a:lnTo>
                  <a:pt x="1549432" y="9103"/>
                </a:lnTo>
                <a:lnTo>
                  <a:pt x="1482034" y="13031"/>
                </a:lnTo>
                <a:lnTo>
                  <a:pt x="1415526" y="17629"/>
                </a:lnTo>
                <a:lnTo>
                  <a:pt x="1349955" y="22887"/>
                </a:lnTo>
                <a:lnTo>
                  <a:pt x="1285366" y="28790"/>
                </a:lnTo>
                <a:lnTo>
                  <a:pt x="1221805" y="35326"/>
                </a:lnTo>
                <a:lnTo>
                  <a:pt x="1159318" y="42481"/>
                </a:lnTo>
                <a:lnTo>
                  <a:pt x="1097951" y="50242"/>
                </a:lnTo>
                <a:lnTo>
                  <a:pt x="1037749" y="58597"/>
                </a:lnTo>
                <a:lnTo>
                  <a:pt x="978759" y="67532"/>
                </a:lnTo>
                <a:lnTo>
                  <a:pt x="921026" y="77034"/>
                </a:lnTo>
                <a:lnTo>
                  <a:pt x="864597" y="87090"/>
                </a:lnTo>
                <a:lnTo>
                  <a:pt x="809517" y="97687"/>
                </a:lnTo>
                <a:lnTo>
                  <a:pt x="755832" y="108812"/>
                </a:lnTo>
                <a:lnTo>
                  <a:pt x="703588" y="120452"/>
                </a:lnTo>
                <a:lnTo>
                  <a:pt x="652831" y="132594"/>
                </a:lnTo>
                <a:lnTo>
                  <a:pt x="603607" y="145225"/>
                </a:lnTo>
                <a:lnTo>
                  <a:pt x="555961" y="158331"/>
                </a:lnTo>
                <a:lnTo>
                  <a:pt x="509940" y="171900"/>
                </a:lnTo>
                <a:lnTo>
                  <a:pt x="465589" y="185918"/>
                </a:lnTo>
                <a:lnTo>
                  <a:pt x="422955" y="200373"/>
                </a:lnTo>
                <a:lnTo>
                  <a:pt x="382082" y="215252"/>
                </a:lnTo>
                <a:lnTo>
                  <a:pt x="343017" y="230541"/>
                </a:lnTo>
                <a:lnTo>
                  <a:pt x="305807" y="246227"/>
                </a:lnTo>
                <a:lnTo>
                  <a:pt x="270496" y="262297"/>
                </a:lnTo>
                <a:lnTo>
                  <a:pt x="205757" y="295538"/>
                </a:lnTo>
                <a:lnTo>
                  <a:pt x="149167" y="330160"/>
                </a:lnTo>
                <a:lnTo>
                  <a:pt x="101094" y="366057"/>
                </a:lnTo>
                <a:lnTo>
                  <a:pt x="61905" y="403125"/>
                </a:lnTo>
                <a:lnTo>
                  <a:pt x="31966" y="441259"/>
                </a:lnTo>
                <a:lnTo>
                  <a:pt x="11645" y="480356"/>
                </a:lnTo>
                <a:lnTo>
                  <a:pt x="1309" y="520310"/>
                </a:lnTo>
                <a:lnTo>
                  <a:pt x="0" y="540576"/>
                </a:lnTo>
                <a:lnTo>
                  <a:pt x="1309" y="560842"/>
                </a:lnTo>
                <a:lnTo>
                  <a:pt x="11645" y="600797"/>
                </a:lnTo>
                <a:lnTo>
                  <a:pt x="31966" y="639893"/>
                </a:lnTo>
                <a:lnTo>
                  <a:pt x="61905" y="678028"/>
                </a:lnTo>
                <a:lnTo>
                  <a:pt x="101094" y="715096"/>
                </a:lnTo>
                <a:lnTo>
                  <a:pt x="149167" y="750993"/>
                </a:lnTo>
                <a:lnTo>
                  <a:pt x="205757" y="785614"/>
                </a:lnTo>
                <a:lnTo>
                  <a:pt x="270496" y="818855"/>
                </a:lnTo>
                <a:lnTo>
                  <a:pt x="305807" y="834926"/>
                </a:lnTo>
                <a:lnTo>
                  <a:pt x="343017" y="850612"/>
                </a:lnTo>
                <a:lnTo>
                  <a:pt x="382082" y="865901"/>
                </a:lnTo>
                <a:lnTo>
                  <a:pt x="422955" y="880779"/>
                </a:lnTo>
                <a:lnTo>
                  <a:pt x="465589" y="895234"/>
                </a:lnTo>
                <a:lnTo>
                  <a:pt x="509940" y="909253"/>
                </a:lnTo>
                <a:lnTo>
                  <a:pt x="555961" y="922822"/>
                </a:lnTo>
                <a:lnTo>
                  <a:pt x="603607" y="935928"/>
                </a:lnTo>
                <a:lnTo>
                  <a:pt x="652831" y="948558"/>
                </a:lnTo>
                <a:lnTo>
                  <a:pt x="703588" y="960700"/>
                </a:lnTo>
                <a:lnTo>
                  <a:pt x="755832" y="972340"/>
                </a:lnTo>
                <a:lnTo>
                  <a:pt x="809517" y="983465"/>
                </a:lnTo>
                <a:lnTo>
                  <a:pt x="864597" y="994063"/>
                </a:lnTo>
                <a:lnTo>
                  <a:pt x="921026" y="1004119"/>
                </a:lnTo>
                <a:lnTo>
                  <a:pt x="978759" y="1013621"/>
                </a:lnTo>
                <a:lnTo>
                  <a:pt x="1037749" y="1022556"/>
                </a:lnTo>
                <a:lnTo>
                  <a:pt x="1097951" y="1030910"/>
                </a:lnTo>
                <a:lnTo>
                  <a:pt x="1159318" y="1038672"/>
                </a:lnTo>
                <a:lnTo>
                  <a:pt x="1221805" y="1045827"/>
                </a:lnTo>
                <a:lnTo>
                  <a:pt x="1285366" y="1052362"/>
                </a:lnTo>
                <a:lnTo>
                  <a:pt x="1349955" y="1058265"/>
                </a:lnTo>
                <a:lnTo>
                  <a:pt x="1415526" y="1063523"/>
                </a:lnTo>
                <a:lnTo>
                  <a:pt x="1482034" y="1068122"/>
                </a:lnTo>
                <a:lnTo>
                  <a:pt x="1549432" y="1072049"/>
                </a:lnTo>
                <a:lnTo>
                  <a:pt x="1617675" y="1075292"/>
                </a:lnTo>
                <a:lnTo>
                  <a:pt x="1686716" y="1077836"/>
                </a:lnTo>
                <a:lnTo>
                  <a:pt x="1756510" y="1079670"/>
                </a:lnTo>
                <a:lnTo>
                  <a:pt x="1827011" y="1080780"/>
                </a:lnTo>
                <a:lnTo>
                  <a:pt x="1898173" y="1081153"/>
                </a:lnTo>
                <a:lnTo>
                  <a:pt x="1969335" y="1080780"/>
                </a:lnTo>
                <a:lnTo>
                  <a:pt x="2039836" y="1079670"/>
                </a:lnTo>
                <a:lnTo>
                  <a:pt x="2109630" y="1077836"/>
                </a:lnTo>
                <a:lnTo>
                  <a:pt x="2178671" y="1075292"/>
                </a:lnTo>
                <a:lnTo>
                  <a:pt x="2246913" y="1072049"/>
                </a:lnTo>
                <a:lnTo>
                  <a:pt x="2314311" y="1068122"/>
                </a:lnTo>
                <a:lnTo>
                  <a:pt x="2380819" y="1063523"/>
                </a:lnTo>
                <a:lnTo>
                  <a:pt x="2446390" y="1058265"/>
                </a:lnTo>
                <a:lnTo>
                  <a:pt x="2510979" y="1052362"/>
                </a:lnTo>
                <a:lnTo>
                  <a:pt x="2574540" y="1045827"/>
                </a:lnTo>
                <a:lnTo>
                  <a:pt x="2637027" y="1038672"/>
                </a:lnTo>
                <a:lnTo>
                  <a:pt x="2698395" y="1030910"/>
                </a:lnTo>
                <a:lnTo>
                  <a:pt x="2758596" y="1022556"/>
                </a:lnTo>
                <a:lnTo>
                  <a:pt x="2817586" y="1013621"/>
                </a:lnTo>
                <a:lnTo>
                  <a:pt x="2875319" y="1004119"/>
                </a:lnTo>
                <a:lnTo>
                  <a:pt x="2931748" y="994063"/>
                </a:lnTo>
                <a:lnTo>
                  <a:pt x="2986828" y="983465"/>
                </a:lnTo>
                <a:lnTo>
                  <a:pt x="3040513" y="972340"/>
                </a:lnTo>
                <a:lnTo>
                  <a:pt x="3092757" y="960700"/>
                </a:lnTo>
                <a:lnTo>
                  <a:pt x="3143514" y="948558"/>
                </a:lnTo>
                <a:lnTo>
                  <a:pt x="3192738" y="935928"/>
                </a:lnTo>
                <a:lnTo>
                  <a:pt x="3240384" y="922822"/>
                </a:lnTo>
                <a:lnTo>
                  <a:pt x="3286405" y="909253"/>
                </a:lnTo>
                <a:lnTo>
                  <a:pt x="3330756" y="895234"/>
                </a:lnTo>
                <a:lnTo>
                  <a:pt x="3373391" y="880779"/>
                </a:lnTo>
                <a:lnTo>
                  <a:pt x="3414264" y="865901"/>
                </a:lnTo>
                <a:lnTo>
                  <a:pt x="3453328" y="850612"/>
                </a:lnTo>
                <a:lnTo>
                  <a:pt x="3490539" y="834926"/>
                </a:lnTo>
                <a:lnTo>
                  <a:pt x="3525850" y="818855"/>
                </a:lnTo>
                <a:lnTo>
                  <a:pt x="3590589" y="785614"/>
                </a:lnTo>
                <a:lnTo>
                  <a:pt x="3647179" y="750993"/>
                </a:lnTo>
                <a:lnTo>
                  <a:pt x="3695252" y="715096"/>
                </a:lnTo>
                <a:lnTo>
                  <a:pt x="3734441" y="678028"/>
                </a:lnTo>
                <a:lnTo>
                  <a:pt x="3764380" y="639893"/>
                </a:lnTo>
                <a:lnTo>
                  <a:pt x="3784701" y="600797"/>
                </a:lnTo>
                <a:lnTo>
                  <a:pt x="3795037" y="560842"/>
                </a:lnTo>
                <a:lnTo>
                  <a:pt x="3796347" y="540576"/>
                </a:lnTo>
                <a:lnTo>
                  <a:pt x="3795037" y="520310"/>
                </a:lnTo>
                <a:lnTo>
                  <a:pt x="3784701" y="480356"/>
                </a:lnTo>
                <a:lnTo>
                  <a:pt x="3764380" y="441259"/>
                </a:lnTo>
                <a:lnTo>
                  <a:pt x="3734441" y="403125"/>
                </a:lnTo>
                <a:lnTo>
                  <a:pt x="3695252" y="366057"/>
                </a:lnTo>
                <a:lnTo>
                  <a:pt x="3647179" y="330160"/>
                </a:lnTo>
                <a:lnTo>
                  <a:pt x="3590589" y="295538"/>
                </a:lnTo>
                <a:lnTo>
                  <a:pt x="3525850" y="262297"/>
                </a:lnTo>
                <a:lnTo>
                  <a:pt x="3490539" y="246227"/>
                </a:lnTo>
                <a:lnTo>
                  <a:pt x="3453328" y="230541"/>
                </a:lnTo>
                <a:lnTo>
                  <a:pt x="3414264" y="215252"/>
                </a:lnTo>
                <a:lnTo>
                  <a:pt x="3373391" y="200373"/>
                </a:lnTo>
                <a:lnTo>
                  <a:pt x="3330756" y="185918"/>
                </a:lnTo>
                <a:lnTo>
                  <a:pt x="3286405" y="171900"/>
                </a:lnTo>
                <a:lnTo>
                  <a:pt x="3240384" y="158331"/>
                </a:lnTo>
                <a:lnTo>
                  <a:pt x="3192738" y="145225"/>
                </a:lnTo>
                <a:lnTo>
                  <a:pt x="3143514" y="132594"/>
                </a:lnTo>
                <a:lnTo>
                  <a:pt x="3092757" y="120452"/>
                </a:lnTo>
                <a:lnTo>
                  <a:pt x="3040513" y="108812"/>
                </a:lnTo>
                <a:lnTo>
                  <a:pt x="2986828" y="97687"/>
                </a:lnTo>
                <a:lnTo>
                  <a:pt x="2931748" y="87090"/>
                </a:lnTo>
                <a:lnTo>
                  <a:pt x="2875319" y="77034"/>
                </a:lnTo>
                <a:lnTo>
                  <a:pt x="2817586" y="67532"/>
                </a:lnTo>
                <a:lnTo>
                  <a:pt x="2758596" y="58597"/>
                </a:lnTo>
                <a:lnTo>
                  <a:pt x="2698395" y="50242"/>
                </a:lnTo>
                <a:lnTo>
                  <a:pt x="2637027" y="42481"/>
                </a:lnTo>
                <a:lnTo>
                  <a:pt x="2574540" y="35326"/>
                </a:lnTo>
                <a:lnTo>
                  <a:pt x="2510979" y="28790"/>
                </a:lnTo>
                <a:lnTo>
                  <a:pt x="2446390" y="22887"/>
                </a:lnTo>
                <a:lnTo>
                  <a:pt x="2380819" y="17629"/>
                </a:lnTo>
                <a:lnTo>
                  <a:pt x="2314311" y="13031"/>
                </a:lnTo>
                <a:lnTo>
                  <a:pt x="2246913" y="9103"/>
                </a:lnTo>
                <a:lnTo>
                  <a:pt x="2178671" y="5861"/>
                </a:lnTo>
                <a:lnTo>
                  <a:pt x="2109630" y="3316"/>
                </a:lnTo>
                <a:lnTo>
                  <a:pt x="2039836" y="1482"/>
                </a:lnTo>
                <a:lnTo>
                  <a:pt x="1969335" y="372"/>
                </a:lnTo>
                <a:lnTo>
                  <a:pt x="1898173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5356838" y="5271349"/>
            <a:ext cx="3250266" cy="954181"/>
          </a:xfrm>
          <a:custGeom>
            <a:avLst/>
            <a:gdLst/>
            <a:ahLst/>
            <a:cxnLst/>
            <a:rect l="l" t="t" r="r" b="b"/>
            <a:pathLst>
              <a:path w="3683634" h="1081404">
                <a:moveTo>
                  <a:pt x="1841812" y="0"/>
                </a:moveTo>
                <a:lnTo>
                  <a:pt x="1771165" y="390"/>
                </a:lnTo>
                <a:lnTo>
                  <a:pt x="1701190" y="1552"/>
                </a:lnTo>
                <a:lnTo>
                  <a:pt x="1631936" y="3471"/>
                </a:lnTo>
                <a:lnTo>
                  <a:pt x="1563449" y="6133"/>
                </a:lnTo>
                <a:lnTo>
                  <a:pt x="1495779" y="9525"/>
                </a:lnTo>
                <a:lnTo>
                  <a:pt x="1428972" y="13632"/>
                </a:lnTo>
                <a:lnTo>
                  <a:pt x="1363076" y="18441"/>
                </a:lnTo>
                <a:lnTo>
                  <a:pt x="1298139" y="23937"/>
                </a:lnTo>
                <a:lnTo>
                  <a:pt x="1234208" y="30106"/>
                </a:lnTo>
                <a:lnTo>
                  <a:pt x="1171332" y="36935"/>
                </a:lnTo>
                <a:lnTo>
                  <a:pt x="1109558" y="44409"/>
                </a:lnTo>
                <a:lnTo>
                  <a:pt x="1048933" y="52514"/>
                </a:lnTo>
                <a:lnTo>
                  <a:pt x="989505" y="61237"/>
                </a:lnTo>
                <a:lnTo>
                  <a:pt x="931323" y="70564"/>
                </a:lnTo>
                <a:lnTo>
                  <a:pt x="874433" y="80479"/>
                </a:lnTo>
                <a:lnTo>
                  <a:pt x="818884" y="90970"/>
                </a:lnTo>
                <a:lnTo>
                  <a:pt x="764723" y="102023"/>
                </a:lnTo>
                <a:lnTo>
                  <a:pt x="711997" y="113622"/>
                </a:lnTo>
                <a:lnTo>
                  <a:pt x="660755" y="125756"/>
                </a:lnTo>
                <a:lnTo>
                  <a:pt x="611045" y="138408"/>
                </a:lnTo>
                <a:lnTo>
                  <a:pt x="562913" y="151566"/>
                </a:lnTo>
                <a:lnTo>
                  <a:pt x="516407" y="165216"/>
                </a:lnTo>
                <a:lnTo>
                  <a:pt x="471576" y="179343"/>
                </a:lnTo>
                <a:lnTo>
                  <a:pt x="428467" y="193933"/>
                </a:lnTo>
                <a:lnTo>
                  <a:pt x="387128" y="208972"/>
                </a:lnTo>
                <a:lnTo>
                  <a:pt x="347606" y="224447"/>
                </a:lnTo>
                <a:lnTo>
                  <a:pt x="309949" y="240344"/>
                </a:lnTo>
                <a:lnTo>
                  <a:pt x="274204" y="256648"/>
                </a:lnTo>
                <a:lnTo>
                  <a:pt x="208644" y="290422"/>
                </a:lnTo>
                <a:lnTo>
                  <a:pt x="151308" y="325657"/>
                </a:lnTo>
                <a:lnTo>
                  <a:pt x="102576" y="362242"/>
                </a:lnTo>
                <a:lnTo>
                  <a:pt x="62831" y="400065"/>
                </a:lnTo>
                <a:lnTo>
                  <a:pt x="32454" y="439014"/>
                </a:lnTo>
                <a:lnTo>
                  <a:pt x="11826" y="478976"/>
                </a:lnTo>
                <a:lnTo>
                  <a:pt x="1329" y="519840"/>
                </a:lnTo>
                <a:lnTo>
                  <a:pt x="0" y="540576"/>
                </a:lnTo>
                <a:lnTo>
                  <a:pt x="1329" y="561311"/>
                </a:lnTo>
                <a:lnTo>
                  <a:pt x="11826" y="602175"/>
                </a:lnTo>
                <a:lnTo>
                  <a:pt x="32454" y="642137"/>
                </a:lnTo>
                <a:lnTo>
                  <a:pt x="62831" y="681086"/>
                </a:lnTo>
                <a:lnTo>
                  <a:pt x="102576" y="718909"/>
                </a:lnTo>
                <a:lnTo>
                  <a:pt x="151308" y="755494"/>
                </a:lnTo>
                <a:lnTo>
                  <a:pt x="208644" y="790729"/>
                </a:lnTo>
                <a:lnTo>
                  <a:pt x="274204" y="824503"/>
                </a:lnTo>
                <a:lnTo>
                  <a:pt x="309949" y="840807"/>
                </a:lnTo>
                <a:lnTo>
                  <a:pt x="347606" y="856704"/>
                </a:lnTo>
                <a:lnTo>
                  <a:pt x="387128" y="872179"/>
                </a:lnTo>
                <a:lnTo>
                  <a:pt x="428467" y="887218"/>
                </a:lnTo>
                <a:lnTo>
                  <a:pt x="471576" y="901808"/>
                </a:lnTo>
                <a:lnTo>
                  <a:pt x="516407" y="915935"/>
                </a:lnTo>
                <a:lnTo>
                  <a:pt x="562913" y="929585"/>
                </a:lnTo>
                <a:lnTo>
                  <a:pt x="611045" y="942743"/>
                </a:lnTo>
                <a:lnTo>
                  <a:pt x="660755" y="955395"/>
                </a:lnTo>
                <a:lnTo>
                  <a:pt x="711997" y="967529"/>
                </a:lnTo>
                <a:lnTo>
                  <a:pt x="764723" y="979128"/>
                </a:lnTo>
                <a:lnTo>
                  <a:pt x="818884" y="990181"/>
                </a:lnTo>
                <a:lnTo>
                  <a:pt x="874433" y="1000672"/>
                </a:lnTo>
                <a:lnTo>
                  <a:pt x="931323" y="1010588"/>
                </a:lnTo>
                <a:lnTo>
                  <a:pt x="989505" y="1019914"/>
                </a:lnTo>
                <a:lnTo>
                  <a:pt x="1048933" y="1028637"/>
                </a:lnTo>
                <a:lnTo>
                  <a:pt x="1109558" y="1036742"/>
                </a:lnTo>
                <a:lnTo>
                  <a:pt x="1171332" y="1044216"/>
                </a:lnTo>
                <a:lnTo>
                  <a:pt x="1234208" y="1051045"/>
                </a:lnTo>
                <a:lnTo>
                  <a:pt x="1298139" y="1057214"/>
                </a:lnTo>
                <a:lnTo>
                  <a:pt x="1363076" y="1062710"/>
                </a:lnTo>
                <a:lnTo>
                  <a:pt x="1428972" y="1067519"/>
                </a:lnTo>
                <a:lnTo>
                  <a:pt x="1495779" y="1071626"/>
                </a:lnTo>
                <a:lnTo>
                  <a:pt x="1563449" y="1075018"/>
                </a:lnTo>
                <a:lnTo>
                  <a:pt x="1631936" y="1077680"/>
                </a:lnTo>
                <a:lnTo>
                  <a:pt x="1701190" y="1079600"/>
                </a:lnTo>
                <a:lnTo>
                  <a:pt x="1771165" y="1080761"/>
                </a:lnTo>
                <a:lnTo>
                  <a:pt x="1841812" y="1081152"/>
                </a:lnTo>
                <a:lnTo>
                  <a:pt x="1912459" y="1080761"/>
                </a:lnTo>
                <a:lnTo>
                  <a:pt x="1982434" y="1079600"/>
                </a:lnTo>
                <a:lnTo>
                  <a:pt x="2051689" y="1077680"/>
                </a:lnTo>
                <a:lnTo>
                  <a:pt x="2120175" y="1075018"/>
                </a:lnTo>
                <a:lnTo>
                  <a:pt x="2187845" y="1071626"/>
                </a:lnTo>
                <a:lnTo>
                  <a:pt x="2254653" y="1067519"/>
                </a:lnTo>
                <a:lnTo>
                  <a:pt x="2320549" y="1062710"/>
                </a:lnTo>
                <a:lnTo>
                  <a:pt x="2385486" y="1057214"/>
                </a:lnTo>
                <a:lnTo>
                  <a:pt x="2449416" y="1051045"/>
                </a:lnTo>
                <a:lnTo>
                  <a:pt x="2512293" y="1044216"/>
                </a:lnTo>
                <a:lnTo>
                  <a:pt x="2574067" y="1036742"/>
                </a:lnTo>
                <a:lnTo>
                  <a:pt x="2634692" y="1028637"/>
                </a:lnTo>
                <a:lnTo>
                  <a:pt x="2694119" y="1019914"/>
                </a:lnTo>
                <a:lnTo>
                  <a:pt x="2752302" y="1010588"/>
                </a:lnTo>
                <a:lnTo>
                  <a:pt x="2809191" y="1000672"/>
                </a:lnTo>
                <a:lnTo>
                  <a:pt x="2864741" y="990181"/>
                </a:lnTo>
                <a:lnTo>
                  <a:pt x="2918902" y="979128"/>
                </a:lnTo>
                <a:lnTo>
                  <a:pt x="2971628" y="967529"/>
                </a:lnTo>
                <a:lnTo>
                  <a:pt x="3022870" y="955395"/>
                </a:lnTo>
                <a:lnTo>
                  <a:pt x="3072580" y="942743"/>
                </a:lnTo>
                <a:lnTo>
                  <a:pt x="3120712" y="929585"/>
                </a:lnTo>
                <a:lnTo>
                  <a:pt x="3167218" y="915935"/>
                </a:lnTo>
                <a:lnTo>
                  <a:pt x="3212049" y="901808"/>
                </a:lnTo>
                <a:lnTo>
                  <a:pt x="3255158" y="887218"/>
                </a:lnTo>
                <a:lnTo>
                  <a:pt x="3296497" y="872179"/>
                </a:lnTo>
                <a:lnTo>
                  <a:pt x="3336019" y="856704"/>
                </a:lnTo>
                <a:lnTo>
                  <a:pt x="3373677" y="840807"/>
                </a:lnTo>
                <a:lnTo>
                  <a:pt x="3409421" y="824503"/>
                </a:lnTo>
                <a:lnTo>
                  <a:pt x="3474981" y="790729"/>
                </a:lnTo>
                <a:lnTo>
                  <a:pt x="3532317" y="755494"/>
                </a:lnTo>
                <a:lnTo>
                  <a:pt x="3581049" y="718909"/>
                </a:lnTo>
                <a:lnTo>
                  <a:pt x="3620794" y="681086"/>
                </a:lnTo>
                <a:lnTo>
                  <a:pt x="3651171" y="642137"/>
                </a:lnTo>
                <a:lnTo>
                  <a:pt x="3671799" y="602175"/>
                </a:lnTo>
                <a:lnTo>
                  <a:pt x="3682296" y="561311"/>
                </a:lnTo>
                <a:lnTo>
                  <a:pt x="3683626" y="540576"/>
                </a:lnTo>
                <a:lnTo>
                  <a:pt x="3682296" y="519840"/>
                </a:lnTo>
                <a:lnTo>
                  <a:pt x="3671799" y="478976"/>
                </a:lnTo>
                <a:lnTo>
                  <a:pt x="3651171" y="439014"/>
                </a:lnTo>
                <a:lnTo>
                  <a:pt x="3620794" y="400065"/>
                </a:lnTo>
                <a:lnTo>
                  <a:pt x="3581049" y="362242"/>
                </a:lnTo>
                <a:lnTo>
                  <a:pt x="3532317" y="325657"/>
                </a:lnTo>
                <a:lnTo>
                  <a:pt x="3474981" y="290422"/>
                </a:lnTo>
                <a:lnTo>
                  <a:pt x="3409421" y="256648"/>
                </a:lnTo>
                <a:lnTo>
                  <a:pt x="3373677" y="240344"/>
                </a:lnTo>
                <a:lnTo>
                  <a:pt x="3336019" y="224447"/>
                </a:lnTo>
                <a:lnTo>
                  <a:pt x="3296497" y="208972"/>
                </a:lnTo>
                <a:lnTo>
                  <a:pt x="3255158" y="193933"/>
                </a:lnTo>
                <a:lnTo>
                  <a:pt x="3212049" y="179343"/>
                </a:lnTo>
                <a:lnTo>
                  <a:pt x="3167218" y="165216"/>
                </a:lnTo>
                <a:lnTo>
                  <a:pt x="3120712" y="151566"/>
                </a:lnTo>
                <a:lnTo>
                  <a:pt x="3072580" y="138408"/>
                </a:lnTo>
                <a:lnTo>
                  <a:pt x="3022870" y="125756"/>
                </a:lnTo>
                <a:lnTo>
                  <a:pt x="2971628" y="113622"/>
                </a:lnTo>
                <a:lnTo>
                  <a:pt x="2918902" y="102023"/>
                </a:lnTo>
                <a:lnTo>
                  <a:pt x="2864741" y="90970"/>
                </a:lnTo>
                <a:lnTo>
                  <a:pt x="2809191" y="80479"/>
                </a:lnTo>
                <a:lnTo>
                  <a:pt x="2752302" y="70564"/>
                </a:lnTo>
                <a:lnTo>
                  <a:pt x="2694119" y="61237"/>
                </a:lnTo>
                <a:lnTo>
                  <a:pt x="2634692" y="52514"/>
                </a:lnTo>
                <a:lnTo>
                  <a:pt x="2574067" y="44409"/>
                </a:lnTo>
                <a:lnTo>
                  <a:pt x="2512293" y="36935"/>
                </a:lnTo>
                <a:lnTo>
                  <a:pt x="2449416" y="30106"/>
                </a:lnTo>
                <a:lnTo>
                  <a:pt x="2385486" y="23937"/>
                </a:lnTo>
                <a:lnTo>
                  <a:pt x="2320549" y="18441"/>
                </a:lnTo>
                <a:lnTo>
                  <a:pt x="2254653" y="13632"/>
                </a:lnTo>
                <a:lnTo>
                  <a:pt x="2187845" y="9525"/>
                </a:lnTo>
                <a:lnTo>
                  <a:pt x="2120175" y="6133"/>
                </a:lnTo>
                <a:lnTo>
                  <a:pt x="2051689" y="3471"/>
                </a:lnTo>
                <a:lnTo>
                  <a:pt x="1982434" y="1552"/>
                </a:lnTo>
                <a:lnTo>
                  <a:pt x="1912459" y="390"/>
                </a:lnTo>
                <a:lnTo>
                  <a:pt x="1841812" y="0"/>
                </a:lnTo>
                <a:close/>
              </a:path>
            </a:pathLst>
          </a:custGeom>
          <a:solidFill>
            <a:srgbClr val="F8CB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3023645" y="4978827"/>
            <a:ext cx="5020235" cy="1003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177" spc="-22" dirty="0">
                <a:latin typeface="Calibri"/>
                <a:cs typeface="Calibri"/>
              </a:rPr>
              <a:t>Luby-Rackoff</a:t>
            </a:r>
            <a:endParaRPr sz="3177">
              <a:latin typeface="Calibri"/>
              <a:cs typeface="Calibri"/>
            </a:endParaRPr>
          </a:p>
          <a:p>
            <a:pPr marL="2904720">
              <a:spcBef>
                <a:spcPts val="159"/>
              </a:spcBef>
            </a:pPr>
            <a:r>
              <a:rPr sz="3177" spc="-9" dirty="0">
                <a:latin typeface="Calibri"/>
                <a:cs typeface="Calibri"/>
              </a:rPr>
              <a:t>ROM </a:t>
            </a:r>
            <a:r>
              <a:rPr sz="3177" spc="1623" dirty="0">
                <a:latin typeface="Arial"/>
                <a:cs typeface="Arial"/>
              </a:rPr>
              <a:t>è</a:t>
            </a:r>
            <a:r>
              <a:rPr sz="3177" spc="-247" dirty="0">
                <a:latin typeface="Arial"/>
                <a:cs typeface="Arial"/>
              </a:rPr>
              <a:t> </a:t>
            </a:r>
            <a:r>
              <a:rPr sz="3177" dirty="0">
                <a:latin typeface="Calibri"/>
                <a:cs typeface="Calibri"/>
              </a:rPr>
              <a:t>ICM</a:t>
            </a:r>
            <a:endParaRPr sz="317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6223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682908"/>
            <a:ext cx="9278471" cy="4481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ct val="100000"/>
              </a:lnSpc>
            </a:pPr>
            <a:r>
              <a:rPr sz="2912" spc="-13" dirty="0"/>
              <a:t>Example: </a:t>
            </a:r>
            <a:r>
              <a:rPr sz="2912" spc="-9" dirty="0"/>
              <a:t>Domain Extension </a:t>
            </a:r>
            <a:r>
              <a:rPr sz="2912" spc="-31" dirty="0"/>
              <a:t>for </a:t>
            </a:r>
            <a:r>
              <a:rPr sz="2912" spc="-9" dirty="0"/>
              <a:t>Random</a:t>
            </a:r>
            <a:r>
              <a:rPr sz="2912" spc="-26" dirty="0"/>
              <a:t> </a:t>
            </a:r>
            <a:r>
              <a:rPr sz="2912" spc="-18" dirty="0"/>
              <a:t>Oracles</a:t>
            </a:r>
            <a:endParaRPr sz="2912"/>
          </a:p>
        </p:txBody>
      </p:sp>
      <p:sp>
        <p:nvSpPr>
          <p:cNvPr id="3" name="object 3"/>
          <p:cNvSpPr/>
          <p:nvPr/>
        </p:nvSpPr>
        <p:spPr>
          <a:xfrm>
            <a:off x="3673706" y="3506256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8"/>
                </a:lnTo>
                <a:lnTo>
                  <a:pt x="984139" y="1089108"/>
                </a:lnTo>
                <a:lnTo>
                  <a:pt x="984139" y="554457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926131" y="3873168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4" h="555625">
                <a:moveTo>
                  <a:pt x="0" y="0"/>
                </a:moveTo>
                <a:lnTo>
                  <a:pt x="411974" y="0"/>
                </a:lnTo>
                <a:lnTo>
                  <a:pt x="411974" y="555194"/>
                </a:lnTo>
                <a:lnTo>
                  <a:pt x="0" y="555194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4011744" y="3895419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5049" y="3506256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8"/>
                </a:lnTo>
                <a:lnTo>
                  <a:pt x="984139" y="1089108"/>
                </a:lnTo>
                <a:lnTo>
                  <a:pt x="984139" y="554457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5377475" y="3873168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4" h="555625">
                <a:moveTo>
                  <a:pt x="0" y="0"/>
                </a:moveTo>
                <a:lnTo>
                  <a:pt x="411975" y="0"/>
                </a:lnTo>
                <a:lnTo>
                  <a:pt x="411975" y="555194"/>
                </a:lnTo>
                <a:lnTo>
                  <a:pt x="0" y="555194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5463086" y="3895419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0129" y="3519148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7"/>
                </a:lnTo>
                <a:lnTo>
                  <a:pt x="984139" y="1089107"/>
                </a:lnTo>
                <a:lnTo>
                  <a:pt x="984139" y="554456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6832556" y="3886060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4" h="555625">
                <a:moveTo>
                  <a:pt x="0" y="0"/>
                </a:moveTo>
                <a:lnTo>
                  <a:pt x="411974" y="0"/>
                </a:lnTo>
                <a:lnTo>
                  <a:pt x="411974" y="555195"/>
                </a:lnTo>
                <a:lnTo>
                  <a:pt x="0" y="555195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6918168" y="3908311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9290" y="3519148"/>
            <a:ext cx="868456" cy="961465"/>
          </a:xfrm>
          <a:custGeom>
            <a:avLst/>
            <a:gdLst/>
            <a:ahLst/>
            <a:cxnLst/>
            <a:rect l="l" t="t" r="r" b="b"/>
            <a:pathLst>
              <a:path w="984250" h="1089660">
                <a:moveTo>
                  <a:pt x="0" y="0"/>
                </a:moveTo>
                <a:lnTo>
                  <a:pt x="0" y="1089107"/>
                </a:lnTo>
                <a:lnTo>
                  <a:pt x="984139" y="1089107"/>
                </a:lnTo>
                <a:lnTo>
                  <a:pt x="984139" y="554456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8291716" y="3886060"/>
            <a:ext cx="363631" cy="490257"/>
          </a:xfrm>
          <a:custGeom>
            <a:avLst/>
            <a:gdLst/>
            <a:ahLst/>
            <a:cxnLst/>
            <a:rect l="l" t="t" r="r" b="b"/>
            <a:pathLst>
              <a:path w="412115" h="555625">
                <a:moveTo>
                  <a:pt x="0" y="0"/>
                </a:moveTo>
                <a:lnTo>
                  <a:pt x="411974" y="0"/>
                </a:lnTo>
                <a:lnTo>
                  <a:pt x="411974" y="555195"/>
                </a:lnTo>
                <a:lnTo>
                  <a:pt x="0" y="555195"/>
                </a:lnTo>
                <a:lnTo>
                  <a:pt x="0" y="0"/>
                </a:lnTo>
                <a:close/>
              </a:path>
            </a:pathLst>
          </a:custGeom>
          <a:solidFill>
            <a:srgbClr val="F8CCA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8377329" y="3908311"/>
            <a:ext cx="18825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7676" y="1953448"/>
            <a:ext cx="6520703" cy="33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206" b="1" spc="18" dirty="0">
                <a:latin typeface="Calibri"/>
                <a:cs typeface="Calibri"/>
              </a:rPr>
              <a:t>Q: </a:t>
            </a:r>
            <a:r>
              <a:rPr sz="2206" spc="18" dirty="0">
                <a:latin typeface="Calibri"/>
                <a:cs typeface="Calibri"/>
              </a:rPr>
              <a:t>Does </a:t>
            </a:r>
            <a:r>
              <a:rPr sz="2206" spc="9" dirty="0">
                <a:latin typeface="Calibri"/>
                <a:cs typeface="Calibri"/>
              </a:rPr>
              <a:t>Merkle-Damgård </a:t>
            </a:r>
            <a:r>
              <a:rPr sz="2206" spc="13" dirty="0">
                <a:latin typeface="Calibri"/>
                <a:cs typeface="Calibri"/>
              </a:rPr>
              <a:t>preserve </a:t>
            </a:r>
            <a:r>
              <a:rPr sz="2206" spc="9" dirty="0">
                <a:latin typeface="Calibri"/>
                <a:cs typeface="Calibri"/>
              </a:rPr>
              <a:t>random</a:t>
            </a:r>
            <a:r>
              <a:rPr sz="2206" spc="-13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oracle-ness?</a:t>
            </a:r>
            <a:endParaRPr sz="2206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31252" y="3127113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3331252" y="3759170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19" h="121285">
                <a:moveTo>
                  <a:pt x="0" y="40426"/>
                </a:moveTo>
                <a:lnTo>
                  <a:pt x="0" y="80855"/>
                </a:lnTo>
                <a:lnTo>
                  <a:pt x="266829" y="80855"/>
                </a:lnTo>
                <a:lnTo>
                  <a:pt x="266829" y="121285"/>
                </a:lnTo>
                <a:lnTo>
                  <a:pt x="388114" y="60642"/>
                </a:lnTo>
                <a:lnTo>
                  <a:pt x="347685" y="40427"/>
                </a:lnTo>
                <a:lnTo>
                  <a:pt x="0" y="40426"/>
                </a:lnTo>
                <a:close/>
              </a:path>
              <a:path w="388619" h="121285">
                <a:moveTo>
                  <a:pt x="266829" y="0"/>
                </a:moveTo>
                <a:lnTo>
                  <a:pt x="266829" y="40427"/>
                </a:lnTo>
                <a:lnTo>
                  <a:pt x="347685" y="40427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/>
          <p:nvPr/>
        </p:nvSpPr>
        <p:spPr>
          <a:xfrm>
            <a:off x="3331252" y="4125422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19" h="121285">
                <a:moveTo>
                  <a:pt x="0" y="40427"/>
                </a:moveTo>
                <a:lnTo>
                  <a:pt x="0" y="80857"/>
                </a:lnTo>
                <a:lnTo>
                  <a:pt x="266829" y="80857"/>
                </a:lnTo>
                <a:lnTo>
                  <a:pt x="266829" y="121285"/>
                </a:lnTo>
                <a:lnTo>
                  <a:pt x="388114" y="60643"/>
                </a:lnTo>
                <a:lnTo>
                  <a:pt x="347686" y="40429"/>
                </a:lnTo>
                <a:lnTo>
                  <a:pt x="0" y="40427"/>
                </a:lnTo>
                <a:close/>
              </a:path>
              <a:path w="388619" h="121285">
                <a:moveTo>
                  <a:pt x="266829" y="0"/>
                </a:moveTo>
                <a:lnTo>
                  <a:pt x="266829" y="40429"/>
                </a:lnTo>
                <a:lnTo>
                  <a:pt x="347686" y="40429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2874982" y="3956242"/>
            <a:ext cx="376518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361" dirty="0">
                <a:latin typeface="Calibri"/>
                <a:cs typeface="Calibri"/>
              </a:rPr>
              <a:t>IV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2595" y="3135267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4782595" y="3767323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20" h="121285">
                <a:moveTo>
                  <a:pt x="0" y="40427"/>
                </a:moveTo>
                <a:lnTo>
                  <a:pt x="0" y="80857"/>
                </a:lnTo>
                <a:lnTo>
                  <a:pt x="266829" y="80857"/>
                </a:lnTo>
                <a:lnTo>
                  <a:pt x="266829" y="121284"/>
                </a:lnTo>
                <a:lnTo>
                  <a:pt x="388114" y="60643"/>
                </a:lnTo>
                <a:lnTo>
                  <a:pt x="347686" y="40429"/>
                </a:lnTo>
                <a:lnTo>
                  <a:pt x="0" y="40427"/>
                </a:lnTo>
                <a:close/>
              </a:path>
              <a:path w="388620" h="121285">
                <a:moveTo>
                  <a:pt x="266829" y="0"/>
                </a:moveTo>
                <a:lnTo>
                  <a:pt x="266829" y="40429"/>
                </a:lnTo>
                <a:lnTo>
                  <a:pt x="347686" y="40429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4542065" y="4133575"/>
            <a:ext cx="583266" cy="107016"/>
          </a:xfrm>
          <a:custGeom>
            <a:avLst/>
            <a:gdLst/>
            <a:ahLst/>
            <a:cxnLst/>
            <a:rect l="l" t="t" r="r" b="b"/>
            <a:pathLst>
              <a:path w="661035" h="121285">
                <a:moveTo>
                  <a:pt x="0" y="40427"/>
                </a:moveTo>
                <a:lnTo>
                  <a:pt x="0" y="80855"/>
                </a:lnTo>
                <a:lnTo>
                  <a:pt x="539431" y="80857"/>
                </a:lnTo>
                <a:lnTo>
                  <a:pt x="539431" y="121285"/>
                </a:lnTo>
                <a:lnTo>
                  <a:pt x="660716" y="60642"/>
                </a:lnTo>
                <a:lnTo>
                  <a:pt x="620289" y="40429"/>
                </a:lnTo>
                <a:lnTo>
                  <a:pt x="0" y="40427"/>
                </a:lnTo>
                <a:close/>
              </a:path>
              <a:path w="661035" h="121285">
                <a:moveTo>
                  <a:pt x="539431" y="0"/>
                </a:moveTo>
                <a:lnTo>
                  <a:pt x="539431" y="40429"/>
                </a:lnTo>
                <a:lnTo>
                  <a:pt x="620289" y="40429"/>
                </a:lnTo>
                <a:lnTo>
                  <a:pt x="539431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6223746" y="3139344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6223746" y="3771399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20" h="121285">
                <a:moveTo>
                  <a:pt x="266829" y="0"/>
                </a:moveTo>
                <a:lnTo>
                  <a:pt x="266829" y="40427"/>
                </a:lnTo>
                <a:lnTo>
                  <a:pt x="0" y="40427"/>
                </a:lnTo>
                <a:lnTo>
                  <a:pt x="0" y="80855"/>
                </a:lnTo>
                <a:lnTo>
                  <a:pt x="266829" y="80857"/>
                </a:lnTo>
                <a:lnTo>
                  <a:pt x="266829" y="121285"/>
                </a:lnTo>
                <a:lnTo>
                  <a:pt x="388114" y="60642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5983216" y="4137652"/>
            <a:ext cx="583266" cy="107016"/>
          </a:xfrm>
          <a:custGeom>
            <a:avLst/>
            <a:gdLst/>
            <a:ahLst/>
            <a:cxnLst/>
            <a:rect l="l" t="t" r="r" b="b"/>
            <a:pathLst>
              <a:path w="661035" h="121285">
                <a:moveTo>
                  <a:pt x="539432" y="0"/>
                </a:moveTo>
                <a:lnTo>
                  <a:pt x="539432" y="40427"/>
                </a:lnTo>
                <a:lnTo>
                  <a:pt x="0" y="40427"/>
                </a:lnTo>
                <a:lnTo>
                  <a:pt x="0" y="80855"/>
                </a:lnTo>
                <a:lnTo>
                  <a:pt x="539432" y="80857"/>
                </a:lnTo>
                <a:lnTo>
                  <a:pt x="539432" y="121285"/>
                </a:lnTo>
                <a:lnTo>
                  <a:pt x="660717" y="60642"/>
                </a:lnTo>
                <a:lnTo>
                  <a:pt x="53943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7697513" y="3143421"/>
            <a:ext cx="0" cy="672913"/>
          </a:xfrm>
          <a:custGeom>
            <a:avLst/>
            <a:gdLst/>
            <a:ahLst/>
            <a:cxnLst/>
            <a:rect l="l" t="t" r="r" b="b"/>
            <a:pathLst>
              <a:path h="762635">
                <a:moveTo>
                  <a:pt x="0" y="0"/>
                </a:moveTo>
                <a:lnTo>
                  <a:pt x="1" y="762361"/>
                </a:lnTo>
              </a:path>
            </a:pathLst>
          </a:custGeom>
          <a:ln w="40428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/>
          <p:nvPr/>
        </p:nvSpPr>
        <p:spPr>
          <a:xfrm>
            <a:off x="7697513" y="3775477"/>
            <a:ext cx="342900" cy="107016"/>
          </a:xfrm>
          <a:custGeom>
            <a:avLst/>
            <a:gdLst/>
            <a:ahLst/>
            <a:cxnLst/>
            <a:rect l="l" t="t" r="r" b="b"/>
            <a:pathLst>
              <a:path w="388620" h="121285">
                <a:moveTo>
                  <a:pt x="266829" y="0"/>
                </a:moveTo>
                <a:lnTo>
                  <a:pt x="266829" y="40427"/>
                </a:lnTo>
                <a:lnTo>
                  <a:pt x="0" y="40427"/>
                </a:lnTo>
                <a:lnTo>
                  <a:pt x="0" y="80855"/>
                </a:lnTo>
                <a:lnTo>
                  <a:pt x="266829" y="80855"/>
                </a:lnTo>
                <a:lnTo>
                  <a:pt x="266829" y="121285"/>
                </a:lnTo>
                <a:lnTo>
                  <a:pt x="388114" y="60642"/>
                </a:lnTo>
                <a:lnTo>
                  <a:pt x="266829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object 28"/>
          <p:cNvSpPr/>
          <p:nvPr/>
        </p:nvSpPr>
        <p:spPr>
          <a:xfrm>
            <a:off x="7456981" y="4141730"/>
            <a:ext cx="583266" cy="107016"/>
          </a:xfrm>
          <a:custGeom>
            <a:avLst/>
            <a:gdLst/>
            <a:ahLst/>
            <a:cxnLst/>
            <a:rect l="l" t="t" r="r" b="b"/>
            <a:pathLst>
              <a:path w="661034" h="121285">
                <a:moveTo>
                  <a:pt x="539432" y="0"/>
                </a:moveTo>
                <a:lnTo>
                  <a:pt x="539432" y="40427"/>
                </a:lnTo>
                <a:lnTo>
                  <a:pt x="0" y="40427"/>
                </a:lnTo>
                <a:lnTo>
                  <a:pt x="0" y="80855"/>
                </a:lnTo>
                <a:lnTo>
                  <a:pt x="539431" y="80857"/>
                </a:lnTo>
                <a:lnTo>
                  <a:pt x="539431" y="121284"/>
                </a:lnTo>
                <a:lnTo>
                  <a:pt x="660717" y="60642"/>
                </a:lnTo>
                <a:lnTo>
                  <a:pt x="539432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8907648" y="4153960"/>
            <a:ext cx="1113865" cy="107016"/>
          </a:xfrm>
          <a:custGeom>
            <a:avLst/>
            <a:gdLst/>
            <a:ahLst/>
            <a:cxnLst/>
            <a:rect l="l" t="t" r="r" b="b"/>
            <a:pathLst>
              <a:path w="1262379" h="121285">
                <a:moveTo>
                  <a:pt x="0" y="40427"/>
                </a:moveTo>
                <a:lnTo>
                  <a:pt x="0" y="80855"/>
                </a:lnTo>
                <a:lnTo>
                  <a:pt x="1140843" y="80857"/>
                </a:lnTo>
                <a:lnTo>
                  <a:pt x="1140843" y="121284"/>
                </a:lnTo>
                <a:lnTo>
                  <a:pt x="1262128" y="60642"/>
                </a:lnTo>
                <a:lnTo>
                  <a:pt x="1221701" y="40429"/>
                </a:lnTo>
                <a:lnTo>
                  <a:pt x="0" y="40427"/>
                </a:lnTo>
                <a:close/>
              </a:path>
              <a:path w="1262379" h="121285">
                <a:moveTo>
                  <a:pt x="1140843" y="0"/>
                </a:moveTo>
                <a:lnTo>
                  <a:pt x="1140843" y="40429"/>
                </a:lnTo>
                <a:lnTo>
                  <a:pt x="1221701" y="40429"/>
                </a:lnTo>
                <a:lnTo>
                  <a:pt x="114084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2719734" y="3463449"/>
            <a:ext cx="6966697" cy="1278591"/>
          </a:xfrm>
          <a:custGeom>
            <a:avLst/>
            <a:gdLst/>
            <a:ahLst/>
            <a:cxnLst/>
            <a:rect l="l" t="t" r="r" b="b"/>
            <a:pathLst>
              <a:path w="7895590" h="1449070">
                <a:moveTo>
                  <a:pt x="0" y="0"/>
                </a:moveTo>
                <a:lnTo>
                  <a:pt x="7895467" y="0"/>
                </a:lnTo>
                <a:lnTo>
                  <a:pt x="7895467" y="1448490"/>
                </a:lnTo>
                <a:lnTo>
                  <a:pt x="0" y="1448490"/>
                </a:lnTo>
                <a:lnTo>
                  <a:pt x="0" y="0"/>
                </a:lnTo>
                <a:close/>
              </a:path>
            </a:pathLst>
          </a:custGeom>
          <a:ln w="4233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 txBox="1"/>
          <p:nvPr/>
        </p:nvSpPr>
        <p:spPr>
          <a:xfrm>
            <a:off x="3223906" y="2687714"/>
            <a:ext cx="3229535" cy="400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464686" algn="l"/>
                <a:tab pos="2889591" algn="l"/>
              </a:tabLst>
            </a:pPr>
            <a:r>
              <a:rPr sz="3905" b="1" spc="483" baseline="1883" dirty="0">
                <a:latin typeface="Calibri"/>
                <a:cs typeface="Calibri"/>
              </a:rPr>
              <a:t>x</a:t>
            </a:r>
            <a:r>
              <a:rPr sz="2581" b="1" spc="-231" baseline="-17094" dirty="0">
                <a:latin typeface="Calibri"/>
                <a:cs typeface="Calibri"/>
              </a:rPr>
              <a:t>1</a:t>
            </a:r>
            <a:r>
              <a:rPr sz="2581" b="1" baseline="-17094" dirty="0">
                <a:latin typeface="Calibri"/>
                <a:cs typeface="Calibri"/>
              </a:rPr>
              <a:t>	</a:t>
            </a:r>
            <a:r>
              <a:rPr sz="3905" b="1" spc="483" baseline="1883" dirty="0">
                <a:latin typeface="Calibri"/>
                <a:cs typeface="Calibri"/>
              </a:rPr>
              <a:t>x</a:t>
            </a:r>
            <a:r>
              <a:rPr sz="2581" b="1" spc="284" baseline="-17094" dirty="0">
                <a:latin typeface="Calibri"/>
                <a:cs typeface="Calibri"/>
              </a:rPr>
              <a:t>2</a:t>
            </a:r>
            <a:r>
              <a:rPr sz="2581" b="1" baseline="-17094" dirty="0">
                <a:latin typeface="Calibri"/>
                <a:cs typeface="Calibri"/>
              </a:rPr>
              <a:t>	</a:t>
            </a:r>
            <a:r>
              <a:rPr sz="2603" b="1" spc="322" dirty="0">
                <a:latin typeface="Calibri"/>
                <a:cs typeface="Calibri"/>
              </a:rPr>
              <a:t>x</a:t>
            </a:r>
            <a:r>
              <a:rPr sz="2581" b="1" spc="284" baseline="-19943" dirty="0">
                <a:latin typeface="Calibri"/>
                <a:cs typeface="Calibri"/>
              </a:rPr>
              <a:t>3</a:t>
            </a:r>
            <a:endParaRPr sz="2581" baseline="-19943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01059" y="2687715"/>
            <a:ext cx="350744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322" dirty="0">
                <a:latin typeface="Calibri"/>
                <a:cs typeface="Calibri"/>
              </a:rPr>
              <a:t>x</a:t>
            </a:r>
            <a:r>
              <a:rPr sz="2581" b="1" spc="284" baseline="-19943" dirty="0">
                <a:latin typeface="Calibri"/>
                <a:cs typeface="Calibri"/>
              </a:rPr>
              <a:t>4</a:t>
            </a:r>
            <a:endParaRPr sz="2581" baseline="-19943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03833" y="3478437"/>
            <a:ext cx="626969" cy="66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3" b="1" spc="13" dirty="0">
                <a:latin typeface="Calibri"/>
                <a:cs typeface="Calibri"/>
              </a:rPr>
              <a:t>M</a:t>
            </a:r>
            <a:r>
              <a:rPr sz="2603" b="1" spc="18" dirty="0">
                <a:latin typeface="Calibri"/>
                <a:cs typeface="Calibri"/>
              </a:rPr>
              <a:t>D</a:t>
            </a:r>
            <a:r>
              <a:rPr sz="2581" b="1" spc="86" baseline="-19943" dirty="0">
                <a:latin typeface="Calibri"/>
                <a:cs typeface="Calibri"/>
              </a:rPr>
              <a:t>h</a:t>
            </a:r>
            <a:endParaRPr sz="2581" baseline="-1994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4634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7815" y="3260905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5326" y="2992579"/>
            <a:ext cx="0" cy="3486150"/>
          </a:xfrm>
          <a:custGeom>
            <a:avLst/>
            <a:gdLst/>
            <a:ahLst/>
            <a:cxnLst/>
            <a:rect l="l" t="t" r="r" b="b"/>
            <a:pathLst>
              <a:path h="3950970">
                <a:moveTo>
                  <a:pt x="0" y="0"/>
                </a:moveTo>
                <a:lnTo>
                  <a:pt x="1" y="3950425"/>
                </a:lnTo>
              </a:path>
            </a:pathLst>
          </a:custGeom>
          <a:ln w="8085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965488" y="3488398"/>
            <a:ext cx="855568" cy="609892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207309" rIns="0" bIns="0" rtlCol="0">
            <a:spAutoFit/>
          </a:bodyPr>
          <a:lstStyle/>
          <a:p>
            <a:pPr marL="175942">
              <a:spcBef>
                <a:spcPts val="1632"/>
              </a:spcBef>
            </a:pPr>
            <a:r>
              <a:rPr sz="2603" b="1" spc="9" dirty="0">
                <a:latin typeface="Calibri"/>
                <a:cs typeface="Calibri"/>
              </a:rPr>
              <a:t>MD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0851" y="3734536"/>
            <a:ext cx="1162050" cy="107016"/>
          </a:xfrm>
          <a:custGeom>
            <a:avLst/>
            <a:gdLst/>
            <a:ahLst/>
            <a:cxnLst/>
            <a:rect l="l" t="t" r="r" b="b"/>
            <a:pathLst>
              <a:path w="1316989" h="121285">
                <a:moveTo>
                  <a:pt x="0" y="40427"/>
                </a:moveTo>
                <a:lnTo>
                  <a:pt x="0" y="80855"/>
                </a:lnTo>
                <a:lnTo>
                  <a:pt x="1195523" y="80857"/>
                </a:lnTo>
                <a:lnTo>
                  <a:pt x="1195523" y="121285"/>
                </a:lnTo>
                <a:lnTo>
                  <a:pt x="1316808" y="60642"/>
                </a:lnTo>
                <a:lnTo>
                  <a:pt x="1276381" y="40429"/>
                </a:lnTo>
                <a:lnTo>
                  <a:pt x="0" y="40427"/>
                </a:lnTo>
                <a:close/>
              </a:path>
              <a:path w="1316989" h="121285">
                <a:moveTo>
                  <a:pt x="1195523" y="0"/>
                </a:moveTo>
                <a:lnTo>
                  <a:pt x="1195523" y="40429"/>
                </a:lnTo>
                <a:lnTo>
                  <a:pt x="1276381" y="40429"/>
                </a:lnTo>
                <a:lnTo>
                  <a:pt x="119552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3820851" y="4068558"/>
            <a:ext cx="1149724" cy="107016"/>
          </a:xfrm>
          <a:custGeom>
            <a:avLst/>
            <a:gdLst/>
            <a:ahLst/>
            <a:cxnLst/>
            <a:rect l="l" t="t" r="r" b="b"/>
            <a:pathLst>
              <a:path w="1303020" h="121285">
                <a:moveTo>
                  <a:pt x="121285" y="0"/>
                </a:moveTo>
                <a:lnTo>
                  <a:pt x="0" y="60642"/>
                </a:lnTo>
                <a:lnTo>
                  <a:pt x="121285" y="121285"/>
                </a:lnTo>
                <a:lnTo>
                  <a:pt x="121285" y="80857"/>
                </a:lnTo>
                <a:lnTo>
                  <a:pt x="1302946" y="80855"/>
                </a:lnTo>
                <a:lnTo>
                  <a:pt x="1302946" y="40427"/>
                </a:lnTo>
                <a:lnTo>
                  <a:pt x="121285" y="40427"/>
                </a:lnTo>
                <a:lnTo>
                  <a:pt x="12128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3514710" y="4344527"/>
            <a:ext cx="322169" cy="612962"/>
          </a:xfrm>
          <a:custGeom>
            <a:avLst/>
            <a:gdLst/>
            <a:ahLst/>
            <a:cxnLst/>
            <a:rect l="l" t="t" r="r" b="b"/>
            <a:pathLst>
              <a:path w="365125" h="694689">
                <a:moveTo>
                  <a:pt x="82041" y="117342"/>
                </a:moveTo>
                <a:lnTo>
                  <a:pt x="36730" y="117342"/>
                </a:lnTo>
                <a:lnTo>
                  <a:pt x="328926" y="694700"/>
                </a:lnTo>
                <a:lnTo>
                  <a:pt x="364998" y="676443"/>
                </a:lnTo>
                <a:lnTo>
                  <a:pt x="82041" y="117342"/>
                </a:lnTo>
                <a:close/>
              </a:path>
              <a:path w="365125" h="694689">
                <a:moveTo>
                  <a:pt x="0" y="0"/>
                </a:moveTo>
                <a:lnTo>
                  <a:pt x="659" y="135599"/>
                </a:lnTo>
                <a:lnTo>
                  <a:pt x="36730" y="117342"/>
                </a:lnTo>
                <a:lnTo>
                  <a:pt x="82041" y="117342"/>
                </a:lnTo>
                <a:lnTo>
                  <a:pt x="72802" y="99087"/>
                </a:lnTo>
                <a:lnTo>
                  <a:pt x="108874" y="80831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3229638" y="4336648"/>
            <a:ext cx="351304" cy="686360"/>
          </a:xfrm>
          <a:custGeom>
            <a:avLst/>
            <a:gdLst/>
            <a:ahLst/>
            <a:cxnLst/>
            <a:rect l="l" t="t" r="r" b="b"/>
            <a:pathLst>
              <a:path w="398144" h="777875">
                <a:moveTo>
                  <a:pt x="36268" y="0"/>
                </a:moveTo>
                <a:lnTo>
                  <a:pt x="0" y="17861"/>
                </a:lnTo>
                <a:lnTo>
                  <a:pt x="324999" y="677793"/>
                </a:lnTo>
                <a:lnTo>
                  <a:pt x="288730" y="695655"/>
                </a:lnTo>
                <a:lnTo>
                  <a:pt x="396717" y="777670"/>
                </a:lnTo>
                <a:lnTo>
                  <a:pt x="397428" y="659932"/>
                </a:lnTo>
                <a:lnTo>
                  <a:pt x="361268" y="659932"/>
                </a:lnTo>
                <a:lnTo>
                  <a:pt x="36268" y="0"/>
                </a:lnTo>
                <a:close/>
              </a:path>
              <a:path w="398144" h="777875">
                <a:moveTo>
                  <a:pt x="397536" y="642071"/>
                </a:moveTo>
                <a:lnTo>
                  <a:pt x="361268" y="659932"/>
                </a:lnTo>
                <a:lnTo>
                  <a:pt x="397428" y="659932"/>
                </a:lnTo>
                <a:lnTo>
                  <a:pt x="397536" y="642071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4388886" y="4203876"/>
            <a:ext cx="703729" cy="737347"/>
          </a:xfrm>
          <a:custGeom>
            <a:avLst/>
            <a:gdLst/>
            <a:ahLst/>
            <a:cxnLst/>
            <a:rect l="l" t="t" r="r" b="b"/>
            <a:pathLst>
              <a:path w="797560" h="835660">
                <a:moveTo>
                  <a:pt x="797354" y="0"/>
                </a:moveTo>
                <a:lnTo>
                  <a:pt x="669773" y="45946"/>
                </a:lnTo>
                <a:lnTo>
                  <a:pt x="699037" y="73840"/>
                </a:lnTo>
                <a:lnTo>
                  <a:pt x="0" y="807144"/>
                </a:lnTo>
                <a:lnTo>
                  <a:pt x="29263" y="835040"/>
                </a:lnTo>
                <a:lnTo>
                  <a:pt x="728299" y="101735"/>
                </a:lnTo>
                <a:lnTo>
                  <a:pt x="766125" y="101735"/>
                </a:lnTo>
                <a:lnTo>
                  <a:pt x="797354" y="0"/>
                </a:lnTo>
                <a:close/>
              </a:path>
              <a:path w="797560" h="835660">
                <a:moveTo>
                  <a:pt x="766125" y="101735"/>
                </a:moveTo>
                <a:lnTo>
                  <a:pt x="728299" y="101735"/>
                </a:lnTo>
                <a:lnTo>
                  <a:pt x="757562" y="129631"/>
                </a:lnTo>
                <a:lnTo>
                  <a:pt x="766125" y="10173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585636" y="4191847"/>
            <a:ext cx="761440" cy="831476"/>
          </a:xfrm>
          <a:custGeom>
            <a:avLst/>
            <a:gdLst/>
            <a:ahLst/>
            <a:cxnLst/>
            <a:rect l="l" t="t" r="r" b="b"/>
            <a:pathLst>
              <a:path w="862964" h="942339">
                <a:moveTo>
                  <a:pt x="37031" y="811330"/>
                </a:moveTo>
                <a:lnTo>
                  <a:pt x="0" y="941777"/>
                </a:lnTo>
                <a:lnTo>
                  <a:pt x="126575" y="893135"/>
                </a:lnTo>
                <a:lnTo>
                  <a:pt x="96728" y="865866"/>
                </a:lnTo>
                <a:lnTo>
                  <a:pt x="121639" y="838598"/>
                </a:lnTo>
                <a:lnTo>
                  <a:pt x="66879" y="838598"/>
                </a:lnTo>
                <a:lnTo>
                  <a:pt x="37031" y="811330"/>
                </a:lnTo>
                <a:close/>
              </a:path>
              <a:path w="862964" h="942339">
                <a:moveTo>
                  <a:pt x="832986" y="0"/>
                </a:moveTo>
                <a:lnTo>
                  <a:pt x="66879" y="838598"/>
                </a:lnTo>
                <a:lnTo>
                  <a:pt x="121639" y="838598"/>
                </a:lnTo>
                <a:lnTo>
                  <a:pt x="862834" y="27268"/>
                </a:lnTo>
                <a:lnTo>
                  <a:pt x="832986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8748371" y="3629047"/>
            <a:ext cx="764801" cy="467885"/>
          </a:xfrm>
          <a:prstGeom prst="rect">
            <a:avLst/>
          </a:prstGeom>
          <a:solidFill>
            <a:srgbClr val="F8CCAD"/>
          </a:solidFill>
        </p:spPr>
        <p:txBody>
          <a:bodyPr vert="horz" wrap="square" lIns="0" tIns="66675" rIns="0" bIns="0" rtlCol="0">
            <a:spAutoFit/>
          </a:bodyPr>
          <a:lstStyle/>
          <a:p>
            <a:pPr marL="108702">
              <a:spcBef>
                <a:spcPts val="525"/>
              </a:spcBef>
            </a:pPr>
            <a:r>
              <a:rPr sz="2603" b="1" spc="101" dirty="0">
                <a:latin typeface="Calibri"/>
                <a:cs typeface="Calibri"/>
              </a:rPr>
              <a:t>Sim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5480" y="3734536"/>
            <a:ext cx="1002926" cy="107016"/>
          </a:xfrm>
          <a:custGeom>
            <a:avLst/>
            <a:gdLst/>
            <a:ahLst/>
            <a:cxnLst/>
            <a:rect l="l" t="t" r="r" b="b"/>
            <a:pathLst>
              <a:path w="1136650" h="121285">
                <a:moveTo>
                  <a:pt x="121283" y="0"/>
                </a:moveTo>
                <a:lnTo>
                  <a:pt x="0" y="60642"/>
                </a:lnTo>
                <a:lnTo>
                  <a:pt x="121284" y="121285"/>
                </a:lnTo>
                <a:lnTo>
                  <a:pt x="121284" y="80857"/>
                </a:lnTo>
                <a:lnTo>
                  <a:pt x="1136609" y="80855"/>
                </a:lnTo>
                <a:lnTo>
                  <a:pt x="1136609" y="40429"/>
                </a:lnTo>
                <a:lnTo>
                  <a:pt x="121284" y="40429"/>
                </a:lnTo>
                <a:lnTo>
                  <a:pt x="121283" y="0"/>
                </a:lnTo>
                <a:close/>
              </a:path>
              <a:path w="1136650" h="121285">
                <a:moveTo>
                  <a:pt x="1136609" y="40427"/>
                </a:moveTo>
                <a:lnTo>
                  <a:pt x="121284" y="40429"/>
                </a:lnTo>
                <a:lnTo>
                  <a:pt x="1136609" y="40429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/>
          <p:nvPr/>
        </p:nvSpPr>
        <p:spPr>
          <a:xfrm>
            <a:off x="7745479" y="4068558"/>
            <a:ext cx="1002926" cy="107016"/>
          </a:xfrm>
          <a:custGeom>
            <a:avLst/>
            <a:gdLst/>
            <a:ahLst/>
            <a:cxnLst/>
            <a:rect l="l" t="t" r="r" b="b"/>
            <a:pathLst>
              <a:path w="1136650" h="121285">
                <a:moveTo>
                  <a:pt x="1015325" y="0"/>
                </a:moveTo>
                <a:lnTo>
                  <a:pt x="1015325" y="40427"/>
                </a:lnTo>
                <a:lnTo>
                  <a:pt x="0" y="40427"/>
                </a:lnTo>
                <a:lnTo>
                  <a:pt x="0" y="80855"/>
                </a:lnTo>
                <a:lnTo>
                  <a:pt x="1015325" y="80857"/>
                </a:lnTo>
                <a:lnTo>
                  <a:pt x="1015325" y="121285"/>
                </a:lnTo>
                <a:lnTo>
                  <a:pt x="1136610" y="60642"/>
                </a:lnTo>
                <a:lnTo>
                  <a:pt x="101532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439335" y="4344527"/>
            <a:ext cx="322169" cy="612962"/>
          </a:xfrm>
          <a:custGeom>
            <a:avLst/>
            <a:gdLst/>
            <a:ahLst/>
            <a:cxnLst/>
            <a:rect l="l" t="t" r="r" b="b"/>
            <a:pathLst>
              <a:path w="365125" h="694689">
                <a:moveTo>
                  <a:pt x="82041" y="117342"/>
                </a:moveTo>
                <a:lnTo>
                  <a:pt x="36730" y="117342"/>
                </a:lnTo>
                <a:lnTo>
                  <a:pt x="328926" y="694700"/>
                </a:lnTo>
                <a:lnTo>
                  <a:pt x="364998" y="676443"/>
                </a:lnTo>
                <a:lnTo>
                  <a:pt x="82041" y="117342"/>
                </a:lnTo>
                <a:close/>
              </a:path>
              <a:path w="365125" h="694689">
                <a:moveTo>
                  <a:pt x="0" y="0"/>
                </a:moveTo>
                <a:lnTo>
                  <a:pt x="659" y="135599"/>
                </a:lnTo>
                <a:lnTo>
                  <a:pt x="36730" y="117342"/>
                </a:lnTo>
                <a:lnTo>
                  <a:pt x="82041" y="117342"/>
                </a:lnTo>
                <a:lnTo>
                  <a:pt x="72802" y="99087"/>
                </a:lnTo>
                <a:lnTo>
                  <a:pt x="108874" y="80831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154266" y="4336648"/>
            <a:ext cx="351304" cy="686360"/>
          </a:xfrm>
          <a:custGeom>
            <a:avLst/>
            <a:gdLst/>
            <a:ahLst/>
            <a:cxnLst/>
            <a:rect l="l" t="t" r="r" b="b"/>
            <a:pathLst>
              <a:path w="398145" h="777875">
                <a:moveTo>
                  <a:pt x="36268" y="0"/>
                </a:moveTo>
                <a:lnTo>
                  <a:pt x="0" y="17861"/>
                </a:lnTo>
                <a:lnTo>
                  <a:pt x="324998" y="677793"/>
                </a:lnTo>
                <a:lnTo>
                  <a:pt x="288729" y="695655"/>
                </a:lnTo>
                <a:lnTo>
                  <a:pt x="396717" y="777670"/>
                </a:lnTo>
                <a:lnTo>
                  <a:pt x="397428" y="659932"/>
                </a:lnTo>
                <a:lnTo>
                  <a:pt x="361268" y="659932"/>
                </a:lnTo>
                <a:lnTo>
                  <a:pt x="36268" y="0"/>
                </a:lnTo>
                <a:close/>
              </a:path>
              <a:path w="398145" h="777875">
                <a:moveTo>
                  <a:pt x="397536" y="642071"/>
                </a:moveTo>
                <a:lnTo>
                  <a:pt x="361268" y="659932"/>
                </a:lnTo>
                <a:lnTo>
                  <a:pt x="397428" y="659932"/>
                </a:lnTo>
                <a:lnTo>
                  <a:pt x="397536" y="642071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8313513" y="4203876"/>
            <a:ext cx="703729" cy="737347"/>
          </a:xfrm>
          <a:custGeom>
            <a:avLst/>
            <a:gdLst/>
            <a:ahLst/>
            <a:cxnLst/>
            <a:rect l="l" t="t" r="r" b="b"/>
            <a:pathLst>
              <a:path w="797559" h="835660">
                <a:moveTo>
                  <a:pt x="797354" y="0"/>
                </a:moveTo>
                <a:lnTo>
                  <a:pt x="669773" y="45946"/>
                </a:lnTo>
                <a:lnTo>
                  <a:pt x="699037" y="73840"/>
                </a:lnTo>
                <a:lnTo>
                  <a:pt x="0" y="807144"/>
                </a:lnTo>
                <a:lnTo>
                  <a:pt x="29263" y="835040"/>
                </a:lnTo>
                <a:lnTo>
                  <a:pt x="728299" y="101735"/>
                </a:lnTo>
                <a:lnTo>
                  <a:pt x="766125" y="101735"/>
                </a:lnTo>
                <a:lnTo>
                  <a:pt x="797354" y="0"/>
                </a:lnTo>
                <a:close/>
              </a:path>
              <a:path w="797559" h="835660">
                <a:moveTo>
                  <a:pt x="766125" y="101735"/>
                </a:moveTo>
                <a:lnTo>
                  <a:pt x="728299" y="101735"/>
                </a:lnTo>
                <a:lnTo>
                  <a:pt x="757562" y="129631"/>
                </a:lnTo>
                <a:lnTo>
                  <a:pt x="766125" y="10173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/>
          <p:nvPr/>
        </p:nvSpPr>
        <p:spPr>
          <a:xfrm>
            <a:off x="8510264" y="4191847"/>
            <a:ext cx="761440" cy="831476"/>
          </a:xfrm>
          <a:custGeom>
            <a:avLst/>
            <a:gdLst/>
            <a:ahLst/>
            <a:cxnLst/>
            <a:rect l="l" t="t" r="r" b="b"/>
            <a:pathLst>
              <a:path w="862965" h="942339">
                <a:moveTo>
                  <a:pt x="37030" y="811330"/>
                </a:moveTo>
                <a:lnTo>
                  <a:pt x="0" y="941777"/>
                </a:lnTo>
                <a:lnTo>
                  <a:pt x="126575" y="893135"/>
                </a:lnTo>
                <a:lnTo>
                  <a:pt x="96727" y="865866"/>
                </a:lnTo>
                <a:lnTo>
                  <a:pt x="121638" y="838598"/>
                </a:lnTo>
                <a:lnTo>
                  <a:pt x="66879" y="838598"/>
                </a:lnTo>
                <a:lnTo>
                  <a:pt x="37030" y="811330"/>
                </a:lnTo>
                <a:close/>
              </a:path>
              <a:path w="862965" h="942339">
                <a:moveTo>
                  <a:pt x="832985" y="0"/>
                </a:moveTo>
                <a:lnTo>
                  <a:pt x="66879" y="838598"/>
                </a:lnTo>
                <a:lnTo>
                  <a:pt x="121638" y="838598"/>
                </a:lnTo>
                <a:lnTo>
                  <a:pt x="862834" y="27268"/>
                </a:lnTo>
                <a:lnTo>
                  <a:pt x="83298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/>
          <p:cNvSpPr txBox="1"/>
          <p:nvPr/>
        </p:nvSpPr>
        <p:spPr>
          <a:xfrm>
            <a:off x="2477676" y="908681"/>
            <a:ext cx="7121338" cy="228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912" spc="-13" dirty="0">
                <a:latin typeface="Calibri Light"/>
                <a:cs typeface="Calibri Light"/>
              </a:rPr>
              <a:t>Example: </a:t>
            </a:r>
            <a:r>
              <a:rPr sz="2912" spc="-9" dirty="0">
                <a:latin typeface="Calibri Light"/>
                <a:cs typeface="Calibri Light"/>
              </a:rPr>
              <a:t>Domain Extension </a:t>
            </a:r>
            <a:r>
              <a:rPr sz="2912" spc="-31" dirty="0">
                <a:latin typeface="Calibri Light"/>
                <a:cs typeface="Calibri Light"/>
              </a:rPr>
              <a:t>for </a:t>
            </a:r>
            <a:r>
              <a:rPr sz="2912" spc="-9" dirty="0">
                <a:latin typeface="Calibri Light"/>
                <a:cs typeface="Calibri Light"/>
              </a:rPr>
              <a:t>Random</a:t>
            </a:r>
            <a:r>
              <a:rPr sz="2912" spc="-26" dirty="0">
                <a:latin typeface="Calibri Light"/>
                <a:cs typeface="Calibri Light"/>
              </a:rPr>
              <a:t> </a:t>
            </a:r>
            <a:r>
              <a:rPr sz="2912" spc="-18" dirty="0">
                <a:latin typeface="Calibri Light"/>
                <a:cs typeface="Calibri Light"/>
              </a:rPr>
              <a:t>Oracles</a:t>
            </a:r>
            <a:endParaRPr sz="2912">
              <a:latin typeface="Calibri Light"/>
              <a:cs typeface="Calibri Light"/>
            </a:endParaRPr>
          </a:p>
          <a:p>
            <a:pPr>
              <a:spcBef>
                <a:spcPts val="13"/>
              </a:spcBef>
            </a:pPr>
            <a:endParaRPr sz="4103">
              <a:latin typeface="Times New Roman"/>
              <a:cs typeface="Times New Roman"/>
            </a:endParaRPr>
          </a:p>
          <a:p>
            <a:pPr marL="11206">
              <a:tabLst>
                <a:tab pos="413519" algn="l"/>
              </a:tabLst>
            </a:pPr>
            <a:r>
              <a:rPr sz="2206" b="1" spc="141" dirty="0">
                <a:latin typeface="Calibri"/>
                <a:cs typeface="Calibri"/>
              </a:rPr>
              <a:t>A:	</a:t>
            </a:r>
            <a:r>
              <a:rPr sz="2206" spc="-9" dirty="0">
                <a:latin typeface="Calibri"/>
                <a:cs typeface="Calibri"/>
              </a:rPr>
              <a:t>Yes(ish)</a:t>
            </a:r>
            <a:r>
              <a:rPr sz="2206" spc="53" dirty="0">
                <a:latin typeface="Calibri"/>
                <a:cs typeface="Calibri"/>
              </a:rPr>
              <a:t> </a:t>
            </a:r>
            <a:r>
              <a:rPr sz="2206" spc="9" dirty="0">
                <a:latin typeface="Calibri"/>
                <a:cs typeface="Calibri"/>
              </a:rPr>
              <a:t>[Coron-Dodis-Malinaud-Puniya’05]</a:t>
            </a:r>
            <a:endParaRPr sz="2206">
              <a:latin typeface="Calibri"/>
              <a:cs typeface="Calibri"/>
            </a:endParaRPr>
          </a:p>
          <a:p>
            <a:pPr marL="11206">
              <a:spcBef>
                <a:spcPts val="732"/>
              </a:spcBef>
            </a:pPr>
            <a:r>
              <a:rPr sz="2206" spc="18" dirty="0">
                <a:latin typeface="Calibri"/>
                <a:cs typeface="Calibri"/>
              </a:rPr>
              <a:t>How? </a:t>
            </a:r>
            <a:r>
              <a:rPr sz="2206" i="1" spc="9" dirty="0">
                <a:latin typeface="Calibri"/>
                <a:cs typeface="Calibri"/>
              </a:rPr>
              <a:t>Indifferentiability</a:t>
            </a:r>
            <a:r>
              <a:rPr sz="2206" i="1" spc="53" dirty="0">
                <a:latin typeface="Calibri"/>
                <a:cs typeface="Calibri"/>
              </a:rPr>
              <a:t> </a:t>
            </a:r>
            <a:r>
              <a:rPr sz="2206" spc="4" dirty="0">
                <a:latin typeface="Calibri"/>
                <a:cs typeface="Calibri"/>
              </a:rPr>
              <a:t>[Maurer-Renner-Holenstein’04]</a:t>
            </a:r>
            <a:endParaRPr sz="2206">
              <a:latin typeface="Calibri"/>
              <a:cs typeface="Calibri"/>
            </a:endParaRPr>
          </a:p>
          <a:p>
            <a:pPr marL="1117286">
              <a:spcBef>
                <a:spcPts val="1028"/>
              </a:spcBef>
              <a:tabLst>
                <a:tab pos="5041795" algn="l"/>
              </a:tabLst>
            </a:pPr>
            <a:r>
              <a:rPr sz="2030" spc="4" dirty="0">
                <a:latin typeface="Calibri"/>
                <a:cs typeface="Calibri"/>
              </a:rPr>
              <a:t>Real </a:t>
            </a:r>
            <a:r>
              <a:rPr sz="2030" spc="-9" dirty="0">
                <a:latin typeface="Calibri"/>
                <a:cs typeface="Calibri"/>
              </a:rPr>
              <a:t>World	</a:t>
            </a:r>
            <a:r>
              <a:rPr sz="2030" spc="9" dirty="0">
                <a:latin typeface="Calibri"/>
                <a:cs typeface="Calibri"/>
              </a:rPr>
              <a:t>Ideal</a:t>
            </a:r>
            <a:r>
              <a:rPr sz="2030" spc="-66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World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94875" y="3543084"/>
            <a:ext cx="651461" cy="651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4914974" y="3350185"/>
            <a:ext cx="836705" cy="94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3308962" y="4876808"/>
            <a:ext cx="1619016" cy="134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7235604" y="4876808"/>
            <a:ext cx="1619016" cy="1349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/>
          <p:nvPr/>
        </p:nvSpPr>
        <p:spPr>
          <a:xfrm>
            <a:off x="3509358" y="5953161"/>
            <a:ext cx="5507691" cy="618565"/>
          </a:xfrm>
          <a:custGeom>
            <a:avLst/>
            <a:gdLst/>
            <a:ahLst/>
            <a:cxnLst/>
            <a:rect l="l" t="t" r="r" b="b"/>
            <a:pathLst>
              <a:path w="6242050" h="701040">
                <a:moveTo>
                  <a:pt x="6125018" y="0"/>
                </a:moveTo>
                <a:lnTo>
                  <a:pt x="116803" y="0"/>
                </a:lnTo>
                <a:lnTo>
                  <a:pt x="71338" y="9178"/>
                </a:lnTo>
                <a:lnTo>
                  <a:pt x="34210" y="34210"/>
                </a:lnTo>
                <a:lnTo>
                  <a:pt x="9179" y="71337"/>
                </a:lnTo>
                <a:lnTo>
                  <a:pt x="0" y="116802"/>
                </a:lnTo>
                <a:lnTo>
                  <a:pt x="0" y="584011"/>
                </a:lnTo>
                <a:lnTo>
                  <a:pt x="9179" y="629476"/>
                </a:lnTo>
                <a:lnTo>
                  <a:pt x="34210" y="666603"/>
                </a:lnTo>
                <a:lnTo>
                  <a:pt x="71338" y="691635"/>
                </a:lnTo>
                <a:lnTo>
                  <a:pt x="116803" y="700813"/>
                </a:lnTo>
                <a:lnTo>
                  <a:pt x="6125018" y="700813"/>
                </a:lnTo>
                <a:lnTo>
                  <a:pt x="6170483" y="691635"/>
                </a:lnTo>
                <a:lnTo>
                  <a:pt x="6207610" y="666603"/>
                </a:lnTo>
                <a:lnTo>
                  <a:pt x="6232642" y="629476"/>
                </a:lnTo>
                <a:lnTo>
                  <a:pt x="6241821" y="584011"/>
                </a:lnTo>
                <a:lnTo>
                  <a:pt x="6241821" y="116802"/>
                </a:lnTo>
                <a:lnTo>
                  <a:pt x="6232642" y="71337"/>
                </a:lnTo>
                <a:lnTo>
                  <a:pt x="6207610" y="34210"/>
                </a:lnTo>
                <a:lnTo>
                  <a:pt x="6170483" y="9178"/>
                </a:lnTo>
                <a:lnTo>
                  <a:pt x="6125018" y="0"/>
                </a:lnTo>
                <a:close/>
              </a:path>
            </a:pathLst>
          </a:custGeom>
          <a:solidFill>
            <a:srgbClr val="E2F0D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 txBox="1"/>
          <p:nvPr/>
        </p:nvSpPr>
        <p:spPr>
          <a:xfrm>
            <a:off x="3669459" y="5992022"/>
            <a:ext cx="5182721" cy="521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768204">
              <a:lnSpc>
                <a:spcPct val="100899"/>
              </a:lnSpc>
            </a:pPr>
            <a:r>
              <a:rPr sz="1677" b="1" dirty="0">
                <a:latin typeface="Calibri"/>
                <a:cs typeface="Calibri"/>
              </a:rPr>
              <a:t>Thm </a:t>
            </a:r>
            <a:r>
              <a:rPr sz="1677" spc="-4" dirty="0">
                <a:latin typeface="Calibri"/>
                <a:cs typeface="Calibri"/>
              </a:rPr>
              <a:t>[Ristenpart-Shacham-Shrimpton’11]:  Indifferentiability </a:t>
            </a:r>
            <a:r>
              <a:rPr sz="1677" dirty="0">
                <a:latin typeface="MS Gothic"/>
                <a:cs typeface="MS Gothic"/>
              </a:rPr>
              <a:t>⇒</a:t>
            </a:r>
            <a:r>
              <a:rPr sz="1677" spc="-349" dirty="0">
                <a:latin typeface="MS Gothic"/>
                <a:cs typeface="MS Gothic"/>
              </a:rPr>
              <a:t> </a:t>
            </a:r>
            <a:r>
              <a:rPr sz="1677" dirty="0">
                <a:latin typeface="Calibri"/>
                <a:cs typeface="Calibri"/>
              </a:rPr>
              <a:t>as good as </a:t>
            </a:r>
            <a:r>
              <a:rPr sz="1677" spc="-9" dirty="0">
                <a:latin typeface="Calibri"/>
                <a:cs typeface="Calibri"/>
              </a:rPr>
              <a:t>RO </a:t>
            </a:r>
            <a:r>
              <a:rPr sz="1677" spc="-13" dirty="0">
                <a:latin typeface="Calibri"/>
                <a:cs typeface="Calibri"/>
              </a:rPr>
              <a:t>for </a:t>
            </a:r>
            <a:r>
              <a:rPr sz="1677" spc="-9" dirty="0">
                <a:latin typeface="Calibri"/>
                <a:cs typeface="Calibri"/>
              </a:rPr>
              <a:t>“single </a:t>
            </a:r>
            <a:r>
              <a:rPr sz="1677" spc="-13" dirty="0">
                <a:latin typeface="Calibri"/>
                <a:cs typeface="Calibri"/>
              </a:rPr>
              <a:t>stage </a:t>
            </a:r>
            <a:r>
              <a:rPr sz="1677" spc="-4" dirty="0">
                <a:latin typeface="Calibri"/>
                <a:cs typeface="Calibri"/>
              </a:rPr>
              <a:t>games”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7192" y="3552590"/>
            <a:ext cx="1475814" cy="1910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lnSpc>
                <a:spcPts val="596"/>
              </a:lnSpc>
            </a:pPr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  <a:p>
            <a:pPr marL="324428">
              <a:lnSpc>
                <a:spcPts val="14308"/>
              </a:lnSpc>
            </a:pPr>
            <a:r>
              <a:rPr sz="14030" b="1" spc="1985" dirty="0">
                <a:latin typeface="Calibri"/>
                <a:cs typeface="Calibri"/>
              </a:rPr>
              <a:t>≈</a:t>
            </a:r>
            <a:endParaRPr sz="1403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4027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3922" y="3231886"/>
            <a:ext cx="1169689" cy="1169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/>
          <p:nvPr/>
        </p:nvSpPr>
        <p:spPr>
          <a:xfrm>
            <a:off x="6704180" y="2987861"/>
            <a:ext cx="1195294" cy="13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7137815" y="3260905"/>
            <a:ext cx="328332" cy="570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706" b="1" spc="66" dirty="0">
                <a:latin typeface="Calibri"/>
                <a:cs typeface="Calibri"/>
              </a:rPr>
              <a:t>H</a:t>
            </a:r>
            <a:endParaRPr sz="3706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4875" y="3543084"/>
            <a:ext cx="651461" cy="651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4914974" y="3350185"/>
            <a:ext cx="836705" cy="9450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5227192" y="3552590"/>
            <a:ext cx="210671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84" dirty="0">
                <a:latin typeface="Calibri"/>
                <a:cs typeface="Calibri"/>
              </a:rPr>
              <a:t>h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5326" y="2992579"/>
            <a:ext cx="0" cy="3486150"/>
          </a:xfrm>
          <a:custGeom>
            <a:avLst/>
            <a:gdLst/>
            <a:ahLst/>
            <a:cxnLst/>
            <a:rect l="l" t="t" r="r" b="b"/>
            <a:pathLst>
              <a:path h="3950970">
                <a:moveTo>
                  <a:pt x="0" y="0"/>
                </a:moveTo>
                <a:lnTo>
                  <a:pt x="1" y="3950425"/>
                </a:lnTo>
              </a:path>
            </a:pathLst>
          </a:custGeom>
          <a:ln w="80856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2965488" y="3488398"/>
            <a:ext cx="2410399" cy="1609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3130693" y="3696142"/>
            <a:ext cx="523315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9" dirty="0">
                <a:latin typeface="Calibri"/>
                <a:cs typeface="Calibri"/>
              </a:rPr>
              <a:t>MD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3765" y="2850076"/>
            <a:ext cx="1183341" cy="31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030" spc="4" dirty="0">
                <a:latin typeface="Calibri"/>
                <a:cs typeface="Calibri"/>
              </a:rPr>
              <a:t>Real</a:t>
            </a:r>
            <a:r>
              <a:rPr sz="2030" spc="-66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World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10209" y="3629048"/>
            <a:ext cx="1802946" cy="1465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8846051" y="3696142"/>
            <a:ext cx="568699" cy="400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603" b="1" spc="291" dirty="0">
                <a:latin typeface="Calibri"/>
                <a:cs typeface="Calibri"/>
              </a:rPr>
              <a:t>S</a:t>
            </a:r>
            <a:r>
              <a:rPr sz="2603" b="1" spc="150" dirty="0">
                <a:latin typeface="Calibri"/>
                <a:cs typeface="Calibri"/>
              </a:rPr>
              <a:t>i</a:t>
            </a:r>
            <a:r>
              <a:rPr sz="2603" b="1" spc="-132" dirty="0">
                <a:latin typeface="Calibri"/>
                <a:cs typeface="Calibri"/>
              </a:rPr>
              <a:t>m</a:t>
            </a:r>
            <a:endParaRPr sz="260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393" y="2850076"/>
            <a:ext cx="1246654" cy="31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030" spc="9" dirty="0">
                <a:latin typeface="Calibri"/>
                <a:cs typeface="Calibri"/>
              </a:rPr>
              <a:t>Ideal</a:t>
            </a:r>
            <a:r>
              <a:rPr sz="2030" spc="-66" dirty="0">
                <a:latin typeface="Calibri"/>
                <a:cs typeface="Calibri"/>
              </a:rPr>
              <a:t> </a:t>
            </a:r>
            <a:r>
              <a:rPr sz="2030" spc="-9" dirty="0">
                <a:latin typeface="Calibri"/>
                <a:cs typeface="Calibri"/>
              </a:rPr>
              <a:t>World</a:t>
            </a:r>
            <a:endParaRPr sz="203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97786" y="4431364"/>
            <a:ext cx="490257" cy="617444"/>
          </a:xfrm>
          <a:custGeom>
            <a:avLst/>
            <a:gdLst/>
            <a:ahLst/>
            <a:cxnLst/>
            <a:rect l="l" t="t" r="r" b="b"/>
            <a:pathLst>
              <a:path w="555625" h="699770">
                <a:moveTo>
                  <a:pt x="530900" y="663412"/>
                </a:moveTo>
                <a:lnTo>
                  <a:pt x="436624" y="663412"/>
                </a:lnTo>
                <a:lnTo>
                  <a:pt x="419969" y="693423"/>
                </a:lnTo>
                <a:lnTo>
                  <a:pt x="555445" y="699249"/>
                </a:lnTo>
                <a:lnTo>
                  <a:pt x="530900" y="663412"/>
                </a:lnTo>
                <a:close/>
              </a:path>
              <a:path w="555625" h="699770">
                <a:moveTo>
                  <a:pt x="551016" y="470104"/>
                </a:moveTo>
                <a:lnTo>
                  <a:pt x="504780" y="470104"/>
                </a:lnTo>
                <a:lnTo>
                  <a:pt x="502725" y="473345"/>
                </a:lnTo>
                <a:lnTo>
                  <a:pt x="493690" y="486015"/>
                </a:lnTo>
                <a:lnTo>
                  <a:pt x="482994" y="500047"/>
                </a:lnTo>
                <a:lnTo>
                  <a:pt x="458356" y="530894"/>
                </a:lnTo>
                <a:lnTo>
                  <a:pt x="433666" y="561715"/>
                </a:lnTo>
                <a:lnTo>
                  <a:pt x="422132" y="576720"/>
                </a:lnTo>
                <a:lnTo>
                  <a:pt x="411845" y="590942"/>
                </a:lnTo>
                <a:lnTo>
                  <a:pt x="403157" y="604299"/>
                </a:lnTo>
                <a:lnTo>
                  <a:pt x="396347" y="617112"/>
                </a:lnTo>
                <a:lnTo>
                  <a:pt x="391779" y="631286"/>
                </a:lnTo>
                <a:lnTo>
                  <a:pt x="393823" y="649716"/>
                </a:lnTo>
                <a:lnTo>
                  <a:pt x="408514" y="661663"/>
                </a:lnTo>
                <a:lnTo>
                  <a:pt x="423287" y="664220"/>
                </a:lnTo>
                <a:lnTo>
                  <a:pt x="436624" y="663412"/>
                </a:lnTo>
                <a:lnTo>
                  <a:pt x="530900" y="663412"/>
                </a:lnTo>
                <a:lnTo>
                  <a:pt x="504095" y="624276"/>
                </a:lnTo>
                <a:lnTo>
                  <a:pt x="458341" y="624276"/>
                </a:lnTo>
                <a:lnTo>
                  <a:pt x="452586" y="621741"/>
                </a:lnTo>
                <a:lnTo>
                  <a:pt x="440041" y="621741"/>
                </a:lnTo>
                <a:lnTo>
                  <a:pt x="445189" y="613826"/>
                </a:lnTo>
                <a:lnTo>
                  <a:pt x="454544" y="600894"/>
                </a:lnTo>
                <a:lnTo>
                  <a:pt x="465474" y="586675"/>
                </a:lnTo>
                <a:lnTo>
                  <a:pt x="514868" y="524921"/>
                </a:lnTo>
                <a:lnTo>
                  <a:pt x="526233" y="510012"/>
                </a:lnTo>
                <a:lnTo>
                  <a:pt x="536279" y="495923"/>
                </a:lnTo>
                <a:lnTo>
                  <a:pt x="544671" y="482688"/>
                </a:lnTo>
                <a:lnTo>
                  <a:pt x="551016" y="470104"/>
                </a:lnTo>
                <a:close/>
              </a:path>
              <a:path w="555625" h="699770">
                <a:moveTo>
                  <a:pt x="478820" y="587373"/>
                </a:moveTo>
                <a:lnTo>
                  <a:pt x="458341" y="624276"/>
                </a:lnTo>
                <a:lnTo>
                  <a:pt x="504095" y="624276"/>
                </a:lnTo>
                <a:lnTo>
                  <a:pt x="478820" y="587373"/>
                </a:lnTo>
                <a:close/>
              </a:path>
              <a:path w="555625" h="699770">
                <a:moveTo>
                  <a:pt x="448961" y="620144"/>
                </a:moveTo>
                <a:lnTo>
                  <a:pt x="440041" y="621741"/>
                </a:lnTo>
                <a:lnTo>
                  <a:pt x="452586" y="621741"/>
                </a:lnTo>
                <a:lnTo>
                  <a:pt x="448961" y="620144"/>
                </a:lnTo>
                <a:close/>
              </a:path>
              <a:path w="555625" h="699770">
                <a:moveTo>
                  <a:pt x="441310" y="344304"/>
                </a:moveTo>
                <a:lnTo>
                  <a:pt x="396067" y="344304"/>
                </a:lnTo>
                <a:lnTo>
                  <a:pt x="392748" y="349683"/>
                </a:lnTo>
                <a:lnTo>
                  <a:pt x="384241" y="361927"/>
                </a:lnTo>
                <a:lnTo>
                  <a:pt x="374095" y="375558"/>
                </a:lnTo>
                <a:lnTo>
                  <a:pt x="327685" y="435058"/>
                </a:lnTo>
                <a:lnTo>
                  <a:pt x="316988" y="449469"/>
                </a:lnTo>
                <a:lnTo>
                  <a:pt x="307555" y="463118"/>
                </a:lnTo>
                <a:lnTo>
                  <a:pt x="299709" y="476016"/>
                </a:lnTo>
                <a:lnTo>
                  <a:pt x="293716" y="488727"/>
                </a:lnTo>
                <a:lnTo>
                  <a:pt x="290318" y="503821"/>
                </a:lnTo>
                <a:lnTo>
                  <a:pt x="296203" y="522696"/>
                </a:lnTo>
                <a:lnTo>
                  <a:pt x="313674" y="530894"/>
                </a:lnTo>
                <a:lnTo>
                  <a:pt x="328768" y="530882"/>
                </a:lnTo>
                <a:lnTo>
                  <a:pt x="375413" y="518304"/>
                </a:lnTo>
                <a:lnTo>
                  <a:pt x="456564" y="487048"/>
                </a:lnTo>
                <a:lnTo>
                  <a:pt x="340319" y="487048"/>
                </a:lnTo>
                <a:lnTo>
                  <a:pt x="341483" y="485134"/>
                </a:lnTo>
                <a:lnTo>
                  <a:pt x="349858" y="473016"/>
                </a:lnTo>
                <a:lnTo>
                  <a:pt x="359863" y="459539"/>
                </a:lnTo>
                <a:lnTo>
                  <a:pt x="406251" y="400066"/>
                </a:lnTo>
                <a:lnTo>
                  <a:pt x="417065" y="385537"/>
                </a:lnTo>
                <a:lnTo>
                  <a:pt x="426659" y="371731"/>
                </a:lnTo>
                <a:lnTo>
                  <a:pt x="434696" y="358672"/>
                </a:lnTo>
                <a:lnTo>
                  <a:pt x="440898" y="345907"/>
                </a:lnTo>
                <a:lnTo>
                  <a:pt x="441310" y="344304"/>
                </a:lnTo>
                <a:close/>
              </a:path>
              <a:path w="555625" h="699770">
                <a:moveTo>
                  <a:pt x="518050" y="425983"/>
                </a:moveTo>
                <a:lnTo>
                  <a:pt x="471676" y="438200"/>
                </a:lnTo>
                <a:lnTo>
                  <a:pt x="379061" y="473897"/>
                </a:lnTo>
                <a:lnTo>
                  <a:pt x="362038" y="480147"/>
                </a:lnTo>
                <a:lnTo>
                  <a:pt x="346759" y="485251"/>
                </a:lnTo>
                <a:lnTo>
                  <a:pt x="340319" y="487048"/>
                </a:lnTo>
                <a:lnTo>
                  <a:pt x="456564" y="487048"/>
                </a:lnTo>
                <a:lnTo>
                  <a:pt x="468061" y="482561"/>
                </a:lnTo>
                <a:lnTo>
                  <a:pt x="484963" y="476388"/>
                </a:lnTo>
                <a:lnTo>
                  <a:pt x="500067" y="471393"/>
                </a:lnTo>
                <a:lnTo>
                  <a:pt x="504780" y="470104"/>
                </a:lnTo>
                <a:lnTo>
                  <a:pt x="551016" y="470104"/>
                </a:lnTo>
                <a:lnTo>
                  <a:pt x="551148" y="469842"/>
                </a:lnTo>
                <a:lnTo>
                  <a:pt x="555180" y="455002"/>
                </a:lnTo>
                <a:lnTo>
                  <a:pt x="550741" y="435678"/>
                </a:lnTo>
                <a:lnTo>
                  <a:pt x="533372" y="426304"/>
                </a:lnTo>
                <a:lnTo>
                  <a:pt x="518050" y="425983"/>
                </a:lnTo>
                <a:close/>
              </a:path>
              <a:path w="555625" h="699770">
                <a:moveTo>
                  <a:pt x="356130" y="202093"/>
                </a:moveTo>
                <a:lnTo>
                  <a:pt x="310370" y="202093"/>
                </a:lnTo>
                <a:lnTo>
                  <a:pt x="306743" y="207594"/>
                </a:lnTo>
                <a:lnTo>
                  <a:pt x="297475" y="220116"/>
                </a:lnTo>
                <a:lnTo>
                  <a:pt x="286555" y="233927"/>
                </a:lnTo>
                <a:lnTo>
                  <a:pt x="236514" y="294286"/>
                </a:lnTo>
                <a:lnTo>
                  <a:pt x="224861" y="308938"/>
                </a:lnTo>
                <a:lnTo>
                  <a:pt x="214481" y="322830"/>
                </a:lnTo>
                <a:lnTo>
                  <a:pt x="205723" y="335906"/>
                </a:lnTo>
                <a:lnTo>
                  <a:pt x="198850" y="348554"/>
                </a:lnTo>
                <a:lnTo>
                  <a:pt x="194249" y="362854"/>
                </a:lnTo>
                <a:lnTo>
                  <a:pt x="196853" y="381887"/>
                </a:lnTo>
                <a:lnTo>
                  <a:pt x="212887" y="393143"/>
                </a:lnTo>
                <a:lnTo>
                  <a:pt x="228158" y="394655"/>
                </a:lnTo>
                <a:lnTo>
                  <a:pt x="242060" y="393016"/>
                </a:lnTo>
                <a:lnTo>
                  <a:pt x="256727" y="389702"/>
                </a:lnTo>
                <a:lnTo>
                  <a:pt x="272596" y="385138"/>
                </a:lnTo>
                <a:lnTo>
                  <a:pt x="289567" y="379634"/>
                </a:lnTo>
                <a:lnTo>
                  <a:pt x="360234" y="354874"/>
                </a:lnTo>
                <a:lnTo>
                  <a:pt x="371925" y="351081"/>
                </a:lnTo>
                <a:lnTo>
                  <a:pt x="244218" y="351081"/>
                </a:lnTo>
                <a:lnTo>
                  <a:pt x="247491" y="346194"/>
                </a:lnTo>
                <a:lnTo>
                  <a:pt x="256881" y="333627"/>
                </a:lnTo>
                <a:lnTo>
                  <a:pt x="267893" y="319782"/>
                </a:lnTo>
                <a:lnTo>
                  <a:pt x="317983" y="259360"/>
                </a:lnTo>
                <a:lnTo>
                  <a:pt x="329587" y="244685"/>
                </a:lnTo>
                <a:lnTo>
                  <a:pt x="339890" y="230765"/>
                </a:lnTo>
                <a:lnTo>
                  <a:pt x="348550" y="217634"/>
                </a:lnTo>
                <a:lnTo>
                  <a:pt x="355300" y="204864"/>
                </a:lnTo>
                <a:lnTo>
                  <a:pt x="356130" y="202093"/>
                </a:lnTo>
                <a:close/>
              </a:path>
              <a:path w="555625" h="699770">
                <a:moveTo>
                  <a:pt x="409274" y="301298"/>
                </a:moveTo>
                <a:lnTo>
                  <a:pt x="364397" y="311021"/>
                </a:lnTo>
                <a:lnTo>
                  <a:pt x="276644" y="341325"/>
                </a:lnTo>
                <a:lnTo>
                  <a:pt x="260769" y="346473"/>
                </a:lnTo>
                <a:lnTo>
                  <a:pt x="246678" y="350525"/>
                </a:lnTo>
                <a:lnTo>
                  <a:pt x="244218" y="351081"/>
                </a:lnTo>
                <a:lnTo>
                  <a:pt x="371925" y="351081"/>
                </a:lnTo>
                <a:lnTo>
                  <a:pt x="376234" y="349683"/>
                </a:lnTo>
                <a:lnTo>
                  <a:pt x="390512" y="345569"/>
                </a:lnTo>
                <a:lnTo>
                  <a:pt x="396067" y="344304"/>
                </a:lnTo>
                <a:lnTo>
                  <a:pt x="441310" y="344304"/>
                </a:lnTo>
                <a:lnTo>
                  <a:pt x="444662" y="331278"/>
                </a:lnTo>
                <a:lnTo>
                  <a:pt x="440566" y="312648"/>
                </a:lnTo>
                <a:lnTo>
                  <a:pt x="424351" y="302535"/>
                </a:lnTo>
                <a:lnTo>
                  <a:pt x="409274" y="301298"/>
                </a:lnTo>
                <a:close/>
              </a:path>
              <a:path w="555625" h="699770">
                <a:moveTo>
                  <a:pt x="263728" y="68761"/>
                </a:moveTo>
                <a:lnTo>
                  <a:pt x="217821" y="68761"/>
                </a:lnTo>
                <a:lnTo>
                  <a:pt x="214327" y="73799"/>
                </a:lnTo>
                <a:lnTo>
                  <a:pt x="205084" y="85657"/>
                </a:lnTo>
                <a:lnTo>
                  <a:pt x="194166" y="98755"/>
                </a:lnTo>
                <a:lnTo>
                  <a:pt x="144096" y="156042"/>
                </a:lnTo>
                <a:lnTo>
                  <a:pt x="132450" y="169956"/>
                </a:lnTo>
                <a:lnTo>
                  <a:pt x="122091" y="183163"/>
                </a:lnTo>
                <a:lnTo>
                  <a:pt x="113348" y="195648"/>
                </a:lnTo>
                <a:lnTo>
                  <a:pt x="106456" y="207906"/>
                </a:lnTo>
                <a:lnTo>
                  <a:pt x="101840" y="222380"/>
                </a:lnTo>
                <a:lnTo>
                  <a:pt x="105495" y="241731"/>
                </a:lnTo>
                <a:lnTo>
                  <a:pt x="122309" y="251720"/>
                </a:lnTo>
                <a:lnTo>
                  <a:pt x="137351" y="252681"/>
                </a:lnTo>
                <a:lnTo>
                  <a:pt x="151428" y="250846"/>
                </a:lnTo>
                <a:lnTo>
                  <a:pt x="166518" y="247411"/>
                </a:lnTo>
                <a:lnTo>
                  <a:pt x="182933" y="242759"/>
                </a:lnTo>
                <a:lnTo>
                  <a:pt x="200511" y="237199"/>
                </a:lnTo>
                <a:lnTo>
                  <a:pt x="273707" y="212448"/>
                </a:lnTo>
                <a:lnTo>
                  <a:pt x="285006" y="208935"/>
                </a:lnTo>
                <a:lnTo>
                  <a:pt x="153399" y="208935"/>
                </a:lnTo>
                <a:lnTo>
                  <a:pt x="154578" y="207251"/>
                </a:lnTo>
                <a:lnTo>
                  <a:pt x="163864" y="195413"/>
                </a:lnTo>
                <a:lnTo>
                  <a:pt x="174818" y="182326"/>
                </a:lnTo>
                <a:lnTo>
                  <a:pt x="224923" y="124998"/>
                </a:lnTo>
                <a:lnTo>
                  <a:pt x="236562" y="111034"/>
                </a:lnTo>
                <a:lnTo>
                  <a:pt x="246907" y="97764"/>
                </a:lnTo>
                <a:lnTo>
                  <a:pt x="255625" y="85192"/>
                </a:lnTo>
                <a:lnTo>
                  <a:pt x="262477" y="72815"/>
                </a:lnTo>
                <a:lnTo>
                  <a:pt x="263728" y="68761"/>
                </a:lnTo>
                <a:close/>
              </a:path>
              <a:path w="555625" h="699770">
                <a:moveTo>
                  <a:pt x="324780" y="159111"/>
                </a:moveTo>
                <a:lnTo>
                  <a:pt x="278875" y="168503"/>
                </a:lnTo>
                <a:lnTo>
                  <a:pt x="187920" y="198779"/>
                </a:lnTo>
                <a:lnTo>
                  <a:pt x="171323" y="204029"/>
                </a:lnTo>
                <a:lnTo>
                  <a:pt x="156512" y="208225"/>
                </a:lnTo>
                <a:lnTo>
                  <a:pt x="153399" y="208935"/>
                </a:lnTo>
                <a:lnTo>
                  <a:pt x="285006" y="208935"/>
                </a:lnTo>
                <a:lnTo>
                  <a:pt x="290239" y="207308"/>
                </a:lnTo>
                <a:lnTo>
                  <a:pt x="304971" y="203257"/>
                </a:lnTo>
                <a:lnTo>
                  <a:pt x="310370" y="202093"/>
                </a:lnTo>
                <a:lnTo>
                  <a:pt x="356130" y="202093"/>
                </a:lnTo>
                <a:lnTo>
                  <a:pt x="359666" y="190285"/>
                </a:lnTo>
                <a:lnTo>
                  <a:pt x="356341" y="171242"/>
                </a:lnTo>
                <a:lnTo>
                  <a:pt x="340067" y="160552"/>
                </a:lnTo>
                <a:lnTo>
                  <a:pt x="324780" y="159111"/>
                </a:lnTo>
                <a:close/>
              </a:path>
              <a:path w="555625" h="699770">
                <a:moveTo>
                  <a:pt x="75443" y="0"/>
                </a:moveTo>
                <a:lnTo>
                  <a:pt x="43870" y="27204"/>
                </a:lnTo>
                <a:lnTo>
                  <a:pt x="7465" y="65637"/>
                </a:lnTo>
                <a:lnTo>
                  <a:pt x="0" y="81686"/>
                </a:lnTo>
                <a:lnTo>
                  <a:pt x="3262" y="101391"/>
                </a:lnTo>
                <a:lnTo>
                  <a:pt x="14345" y="110624"/>
                </a:lnTo>
                <a:lnTo>
                  <a:pt x="24710" y="114373"/>
                </a:lnTo>
                <a:lnTo>
                  <a:pt x="36148" y="114847"/>
                </a:lnTo>
                <a:lnTo>
                  <a:pt x="48257" y="113221"/>
                </a:lnTo>
                <a:lnTo>
                  <a:pt x="61575" y="110379"/>
                </a:lnTo>
                <a:lnTo>
                  <a:pt x="76478" y="106570"/>
                </a:lnTo>
                <a:lnTo>
                  <a:pt x="92777" y="102017"/>
                </a:lnTo>
                <a:lnTo>
                  <a:pt x="146283" y="86279"/>
                </a:lnTo>
                <a:lnTo>
                  <a:pt x="181634" y="76462"/>
                </a:lnTo>
                <a:lnTo>
                  <a:pt x="197568" y="72567"/>
                </a:lnTo>
                <a:lnTo>
                  <a:pt x="211552" y="69687"/>
                </a:lnTo>
                <a:lnTo>
                  <a:pt x="57523" y="69687"/>
                </a:lnTo>
                <a:lnTo>
                  <a:pt x="57948" y="69248"/>
                </a:lnTo>
                <a:lnTo>
                  <a:pt x="70891" y="57282"/>
                </a:lnTo>
                <a:lnTo>
                  <a:pt x="85754" y="44309"/>
                </a:lnTo>
                <a:lnTo>
                  <a:pt x="101643" y="30789"/>
                </a:lnTo>
                <a:lnTo>
                  <a:pt x="75443" y="0"/>
                </a:lnTo>
                <a:close/>
              </a:path>
              <a:path w="555625" h="699770">
                <a:moveTo>
                  <a:pt x="233381" y="27040"/>
                </a:moveTo>
                <a:lnTo>
                  <a:pt x="188686" y="33119"/>
                </a:lnTo>
                <a:lnTo>
                  <a:pt x="135150" y="47412"/>
                </a:lnTo>
                <a:lnTo>
                  <a:pt x="81676" y="63143"/>
                </a:lnTo>
                <a:lnTo>
                  <a:pt x="66031" y="67513"/>
                </a:lnTo>
                <a:lnTo>
                  <a:pt x="57523" y="69687"/>
                </a:lnTo>
                <a:lnTo>
                  <a:pt x="211552" y="69687"/>
                </a:lnTo>
                <a:lnTo>
                  <a:pt x="217821" y="68761"/>
                </a:lnTo>
                <a:lnTo>
                  <a:pt x="263728" y="68761"/>
                </a:lnTo>
                <a:lnTo>
                  <a:pt x="266980" y="58228"/>
                </a:lnTo>
                <a:lnTo>
                  <a:pt x="263284" y="39507"/>
                </a:lnTo>
                <a:lnTo>
                  <a:pt x="247779" y="29216"/>
                </a:lnTo>
                <a:lnTo>
                  <a:pt x="233381" y="27040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484870" y="4347830"/>
            <a:ext cx="485215" cy="633693"/>
          </a:xfrm>
          <a:custGeom>
            <a:avLst/>
            <a:gdLst/>
            <a:ahLst/>
            <a:cxnLst/>
            <a:rect l="l" t="t" r="r" b="b"/>
            <a:pathLst>
              <a:path w="549909" h="718185">
                <a:moveTo>
                  <a:pt x="546814" y="624826"/>
                </a:moveTo>
                <a:lnTo>
                  <a:pt x="501341" y="624826"/>
                </a:lnTo>
                <a:lnTo>
                  <a:pt x="494110" y="635679"/>
                </a:lnTo>
                <a:lnTo>
                  <a:pt x="482453" y="651304"/>
                </a:lnTo>
                <a:lnTo>
                  <a:pt x="470089" y="667315"/>
                </a:lnTo>
                <a:lnTo>
                  <a:pt x="458542" y="682726"/>
                </a:lnTo>
                <a:lnTo>
                  <a:pt x="450002" y="695739"/>
                </a:lnTo>
                <a:lnTo>
                  <a:pt x="483802" y="717920"/>
                </a:lnTo>
                <a:lnTo>
                  <a:pt x="491651" y="705961"/>
                </a:lnTo>
                <a:lnTo>
                  <a:pt x="502265" y="691793"/>
                </a:lnTo>
                <a:lnTo>
                  <a:pt x="514656" y="675749"/>
                </a:lnTo>
                <a:lnTo>
                  <a:pt x="527156" y="658990"/>
                </a:lnTo>
                <a:lnTo>
                  <a:pt x="538323" y="642233"/>
                </a:lnTo>
                <a:lnTo>
                  <a:pt x="546475" y="626046"/>
                </a:lnTo>
                <a:lnTo>
                  <a:pt x="546814" y="624826"/>
                </a:lnTo>
                <a:close/>
              </a:path>
              <a:path w="549909" h="718185">
                <a:moveTo>
                  <a:pt x="462473" y="477685"/>
                </a:moveTo>
                <a:lnTo>
                  <a:pt x="416237" y="477685"/>
                </a:lnTo>
                <a:lnTo>
                  <a:pt x="414181" y="480926"/>
                </a:lnTo>
                <a:lnTo>
                  <a:pt x="405147" y="493595"/>
                </a:lnTo>
                <a:lnTo>
                  <a:pt x="394451" y="507627"/>
                </a:lnTo>
                <a:lnTo>
                  <a:pt x="369813" y="538474"/>
                </a:lnTo>
                <a:lnTo>
                  <a:pt x="345123" y="569296"/>
                </a:lnTo>
                <a:lnTo>
                  <a:pt x="333589" y="584301"/>
                </a:lnTo>
                <a:lnTo>
                  <a:pt x="323302" y="598523"/>
                </a:lnTo>
                <a:lnTo>
                  <a:pt x="314614" y="611879"/>
                </a:lnTo>
                <a:lnTo>
                  <a:pt x="307804" y="624692"/>
                </a:lnTo>
                <a:lnTo>
                  <a:pt x="303236" y="638867"/>
                </a:lnTo>
                <a:lnTo>
                  <a:pt x="305280" y="657297"/>
                </a:lnTo>
                <a:lnTo>
                  <a:pt x="319971" y="669244"/>
                </a:lnTo>
                <a:lnTo>
                  <a:pt x="334744" y="671800"/>
                </a:lnTo>
                <a:lnTo>
                  <a:pt x="348174" y="670987"/>
                </a:lnTo>
                <a:lnTo>
                  <a:pt x="393176" y="660085"/>
                </a:lnTo>
                <a:lnTo>
                  <a:pt x="476173" y="632319"/>
                </a:lnTo>
                <a:lnTo>
                  <a:pt x="485752" y="629321"/>
                </a:lnTo>
                <a:lnTo>
                  <a:pt x="351497" y="629321"/>
                </a:lnTo>
                <a:lnTo>
                  <a:pt x="356646" y="621407"/>
                </a:lnTo>
                <a:lnTo>
                  <a:pt x="366001" y="608473"/>
                </a:lnTo>
                <a:lnTo>
                  <a:pt x="376930" y="594255"/>
                </a:lnTo>
                <a:lnTo>
                  <a:pt x="426325" y="532502"/>
                </a:lnTo>
                <a:lnTo>
                  <a:pt x="437690" y="517593"/>
                </a:lnTo>
                <a:lnTo>
                  <a:pt x="447735" y="503504"/>
                </a:lnTo>
                <a:lnTo>
                  <a:pt x="456128" y="490269"/>
                </a:lnTo>
                <a:lnTo>
                  <a:pt x="462473" y="477685"/>
                </a:lnTo>
                <a:close/>
              </a:path>
              <a:path w="549909" h="718185">
                <a:moveTo>
                  <a:pt x="518538" y="581045"/>
                </a:moveTo>
                <a:lnTo>
                  <a:pt x="479049" y="589057"/>
                </a:lnTo>
                <a:lnTo>
                  <a:pt x="413937" y="610749"/>
                </a:lnTo>
                <a:lnTo>
                  <a:pt x="381226" y="621457"/>
                </a:lnTo>
                <a:lnTo>
                  <a:pt x="366593" y="625725"/>
                </a:lnTo>
                <a:lnTo>
                  <a:pt x="353691" y="628929"/>
                </a:lnTo>
                <a:lnTo>
                  <a:pt x="351497" y="629321"/>
                </a:lnTo>
                <a:lnTo>
                  <a:pt x="485752" y="629321"/>
                </a:lnTo>
                <a:lnTo>
                  <a:pt x="490496" y="627837"/>
                </a:lnTo>
                <a:lnTo>
                  <a:pt x="501341" y="624826"/>
                </a:lnTo>
                <a:lnTo>
                  <a:pt x="546814" y="624826"/>
                </a:lnTo>
                <a:lnTo>
                  <a:pt x="549243" y="616068"/>
                </a:lnTo>
                <a:lnTo>
                  <a:pt x="549445" y="604433"/>
                </a:lnTo>
                <a:lnTo>
                  <a:pt x="543918" y="591673"/>
                </a:lnTo>
                <a:lnTo>
                  <a:pt x="531959" y="583012"/>
                </a:lnTo>
                <a:lnTo>
                  <a:pt x="518538" y="581045"/>
                </a:lnTo>
                <a:close/>
              </a:path>
              <a:path w="549909" h="718185">
                <a:moveTo>
                  <a:pt x="352766" y="351885"/>
                </a:moveTo>
                <a:lnTo>
                  <a:pt x="307524" y="351885"/>
                </a:lnTo>
                <a:lnTo>
                  <a:pt x="304205" y="357263"/>
                </a:lnTo>
                <a:lnTo>
                  <a:pt x="295697" y="369506"/>
                </a:lnTo>
                <a:lnTo>
                  <a:pt x="285550" y="383138"/>
                </a:lnTo>
                <a:lnTo>
                  <a:pt x="239142" y="442639"/>
                </a:lnTo>
                <a:lnTo>
                  <a:pt x="228445" y="457050"/>
                </a:lnTo>
                <a:lnTo>
                  <a:pt x="219012" y="470698"/>
                </a:lnTo>
                <a:lnTo>
                  <a:pt x="211166" y="483596"/>
                </a:lnTo>
                <a:lnTo>
                  <a:pt x="205173" y="496308"/>
                </a:lnTo>
                <a:lnTo>
                  <a:pt x="201775" y="511402"/>
                </a:lnTo>
                <a:lnTo>
                  <a:pt x="207660" y="530277"/>
                </a:lnTo>
                <a:lnTo>
                  <a:pt x="225131" y="538474"/>
                </a:lnTo>
                <a:lnTo>
                  <a:pt x="240225" y="538463"/>
                </a:lnTo>
                <a:lnTo>
                  <a:pt x="286870" y="525885"/>
                </a:lnTo>
                <a:lnTo>
                  <a:pt x="368021" y="494629"/>
                </a:lnTo>
                <a:lnTo>
                  <a:pt x="251776" y="494629"/>
                </a:lnTo>
                <a:lnTo>
                  <a:pt x="252940" y="492715"/>
                </a:lnTo>
                <a:lnTo>
                  <a:pt x="261315" y="480597"/>
                </a:lnTo>
                <a:lnTo>
                  <a:pt x="271318" y="467119"/>
                </a:lnTo>
                <a:lnTo>
                  <a:pt x="317708" y="407647"/>
                </a:lnTo>
                <a:lnTo>
                  <a:pt x="328522" y="393118"/>
                </a:lnTo>
                <a:lnTo>
                  <a:pt x="338115" y="379312"/>
                </a:lnTo>
                <a:lnTo>
                  <a:pt x="346153" y="366252"/>
                </a:lnTo>
                <a:lnTo>
                  <a:pt x="352353" y="353487"/>
                </a:lnTo>
                <a:lnTo>
                  <a:pt x="352766" y="351885"/>
                </a:lnTo>
                <a:close/>
              </a:path>
              <a:path w="549909" h="718185">
                <a:moveTo>
                  <a:pt x="429507" y="433562"/>
                </a:moveTo>
                <a:lnTo>
                  <a:pt x="383133" y="445781"/>
                </a:lnTo>
                <a:lnTo>
                  <a:pt x="290518" y="481478"/>
                </a:lnTo>
                <a:lnTo>
                  <a:pt x="273495" y="487728"/>
                </a:lnTo>
                <a:lnTo>
                  <a:pt x="258215" y="492832"/>
                </a:lnTo>
                <a:lnTo>
                  <a:pt x="251776" y="494629"/>
                </a:lnTo>
                <a:lnTo>
                  <a:pt x="368021" y="494629"/>
                </a:lnTo>
                <a:lnTo>
                  <a:pt x="379517" y="490142"/>
                </a:lnTo>
                <a:lnTo>
                  <a:pt x="396420" y="483969"/>
                </a:lnTo>
                <a:lnTo>
                  <a:pt x="411524" y="478974"/>
                </a:lnTo>
                <a:lnTo>
                  <a:pt x="416237" y="477685"/>
                </a:lnTo>
                <a:lnTo>
                  <a:pt x="462473" y="477685"/>
                </a:lnTo>
                <a:lnTo>
                  <a:pt x="462605" y="477423"/>
                </a:lnTo>
                <a:lnTo>
                  <a:pt x="466637" y="462583"/>
                </a:lnTo>
                <a:lnTo>
                  <a:pt x="462198" y="443259"/>
                </a:lnTo>
                <a:lnTo>
                  <a:pt x="444828" y="433885"/>
                </a:lnTo>
                <a:lnTo>
                  <a:pt x="429507" y="433562"/>
                </a:lnTo>
                <a:close/>
              </a:path>
              <a:path w="549909" h="718185">
                <a:moveTo>
                  <a:pt x="267586" y="209674"/>
                </a:moveTo>
                <a:lnTo>
                  <a:pt x="221827" y="209674"/>
                </a:lnTo>
                <a:lnTo>
                  <a:pt x="218198" y="215174"/>
                </a:lnTo>
                <a:lnTo>
                  <a:pt x="208931" y="227697"/>
                </a:lnTo>
                <a:lnTo>
                  <a:pt x="198012" y="241508"/>
                </a:lnTo>
                <a:lnTo>
                  <a:pt x="147971" y="301867"/>
                </a:lnTo>
                <a:lnTo>
                  <a:pt x="136317" y="316519"/>
                </a:lnTo>
                <a:lnTo>
                  <a:pt x="125938" y="330410"/>
                </a:lnTo>
                <a:lnTo>
                  <a:pt x="117180" y="343486"/>
                </a:lnTo>
                <a:lnTo>
                  <a:pt x="110307" y="356134"/>
                </a:lnTo>
                <a:lnTo>
                  <a:pt x="105705" y="370434"/>
                </a:lnTo>
                <a:lnTo>
                  <a:pt x="108310" y="389468"/>
                </a:lnTo>
                <a:lnTo>
                  <a:pt x="124344" y="400724"/>
                </a:lnTo>
                <a:lnTo>
                  <a:pt x="139614" y="402235"/>
                </a:lnTo>
                <a:lnTo>
                  <a:pt x="153517" y="400597"/>
                </a:lnTo>
                <a:lnTo>
                  <a:pt x="168184" y="397282"/>
                </a:lnTo>
                <a:lnTo>
                  <a:pt x="184052" y="392719"/>
                </a:lnTo>
                <a:lnTo>
                  <a:pt x="201024" y="387215"/>
                </a:lnTo>
                <a:lnTo>
                  <a:pt x="271691" y="362455"/>
                </a:lnTo>
                <a:lnTo>
                  <a:pt x="283383" y="358661"/>
                </a:lnTo>
                <a:lnTo>
                  <a:pt x="155675" y="358661"/>
                </a:lnTo>
                <a:lnTo>
                  <a:pt x="158948" y="353775"/>
                </a:lnTo>
                <a:lnTo>
                  <a:pt x="168338" y="341208"/>
                </a:lnTo>
                <a:lnTo>
                  <a:pt x="179350" y="327362"/>
                </a:lnTo>
                <a:lnTo>
                  <a:pt x="229440" y="266941"/>
                </a:lnTo>
                <a:lnTo>
                  <a:pt x="241044" y="252266"/>
                </a:lnTo>
                <a:lnTo>
                  <a:pt x="251346" y="238345"/>
                </a:lnTo>
                <a:lnTo>
                  <a:pt x="260005" y="225215"/>
                </a:lnTo>
                <a:lnTo>
                  <a:pt x="266757" y="212445"/>
                </a:lnTo>
                <a:lnTo>
                  <a:pt x="267586" y="209674"/>
                </a:lnTo>
                <a:close/>
              </a:path>
              <a:path w="549909" h="718185">
                <a:moveTo>
                  <a:pt x="320729" y="308879"/>
                </a:moveTo>
                <a:lnTo>
                  <a:pt x="275854" y="318602"/>
                </a:lnTo>
                <a:lnTo>
                  <a:pt x="188100" y="348905"/>
                </a:lnTo>
                <a:lnTo>
                  <a:pt x="172225" y="354054"/>
                </a:lnTo>
                <a:lnTo>
                  <a:pt x="158135" y="358105"/>
                </a:lnTo>
                <a:lnTo>
                  <a:pt x="155675" y="358661"/>
                </a:lnTo>
                <a:lnTo>
                  <a:pt x="283383" y="358661"/>
                </a:lnTo>
                <a:lnTo>
                  <a:pt x="287693" y="357263"/>
                </a:lnTo>
                <a:lnTo>
                  <a:pt x="301969" y="353150"/>
                </a:lnTo>
                <a:lnTo>
                  <a:pt x="307524" y="351885"/>
                </a:lnTo>
                <a:lnTo>
                  <a:pt x="352766" y="351885"/>
                </a:lnTo>
                <a:lnTo>
                  <a:pt x="356119" y="338858"/>
                </a:lnTo>
                <a:lnTo>
                  <a:pt x="352023" y="320229"/>
                </a:lnTo>
                <a:lnTo>
                  <a:pt x="335807" y="310116"/>
                </a:lnTo>
                <a:lnTo>
                  <a:pt x="320729" y="308879"/>
                </a:lnTo>
                <a:close/>
              </a:path>
              <a:path w="549909" h="718185">
                <a:moveTo>
                  <a:pt x="133639" y="0"/>
                </a:moveTo>
                <a:lnTo>
                  <a:pt x="0" y="22975"/>
                </a:lnTo>
                <a:lnTo>
                  <a:pt x="97758" y="115341"/>
                </a:lnTo>
                <a:lnTo>
                  <a:pt x="55553" y="163622"/>
                </a:lnTo>
                <a:lnTo>
                  <a:pt x="24805" y="203229"/>
                </a:lnTo>
                <a:lnTo>
                  <a:pt x="13296" y="229960"/>
                </a:lnTo>
                <a:lnTo>
                  <a:pt x="16951" y="249312"/>
                </a:lnTo>
                <a:lnTo>
                  <a:pt x="33766" y="259300"/>
                </a:lnTo>
                <a:lnTo>
                  <a:pt x="48808" y="260262"/>
                </a:lnTo>
                <a:lnTo>
                  <a:pt x="62885" y="258427"/>
                </a:lnTo>
                <a:lnTo>
                  <a:pt x="77974" y="254991"/>
                </a:lnTo>
                <a:lnTo>
                  <a:pt x="94390" y="250339"/>
                </a:lnTo>
                <a:lnTo>
                  <a:pt x="111968" y="244779"/>
                </a:lnTo>
                <a:lnTo>
                  <a:pt x="185163" y="220028"/>
                </a:lnTo>
                <a:lnTo>
                  <a:pt x="196463" y="216515"/>
                </a:lnTo>
                <a:lnTo>
                  <a:pt x="64856" y="216515"/>
                </a:lnTo>
                <a:lnTo>
                  <a:pt x="66034" y="214831"/>
                </a:lnTo>
                <a:lnTo>
                  <a:pt x="75321" y="202994"/>
                </a:lnTo>
                <a:lnTo>
                  <a:pt x="86274" y="189906"/>
                </a:lnTo>
                <a:lnTo>
                  <a:pt x="136380" y="132579"/>
                </a:lnTo>
                <a:lnTo>
                  <a:pt x="148019" y="118615"/>
                </a:lnTo>
                <a:lnTo>
                  <a:pt x="151984" y="113529"/>
                </a:lnTo>
                <a:lnTo>
                  <a:pt x="99341" y="113529"/>
                </a:lnTo>
                <a:lnTo>
                  <a:pt x="110677" y="76006"/>
                </a:lnTo>
                <a:lnTo>
                  <a:pt x="175289" y="76006"/>
                </a:lnTo>
                <a:lnTo>
                  <a:pt x="178437" y="65808"/>
                </a:lnTo>
                <a:lnTo>
                  <a:pt x="174741" y="47087"/>
                </a:lnTo>
                <a:lnTo>
                  <a:pt x="159236" y="36796"/>
                </a:lnTo>
                <a:lnTo>
                  <a:pt x="156983" y="36456"/>
                </a:lnTo>
                <a:lnTo>
                  <a:pt x="122626" y="36456"/>
                </a:lnTo>
                <a:lnTo>
                  <a:pt x="133639" y="0"/>
                </a:lnTo>
                <a:close/>
              </a:path>
              <a:path w="549909" h="718185">
                <a:moveTo>
                  <a:pt x="236237" y="166691"/>
                </a:moveTo>
                <a:lnTo>
                  <a:pt x="190332" y="176084"/>
                </a:lnTo>
                <a:lnTo>
                  <a:pt x="99377" y="206359"/>
                </a:lnTo>
                <a:lnTo>
                  <a:pt x="82779" y="211609"/>
                </a:lnTo>
                <a:lnTo>
                  <a:pt x="67969" y="215806"/>
                </a:lnTo>
                <a:lnTo>
                  <a:pt x="64856" y="216515"/>
                </a:lnTo>
                <a:lnTo>
                  <a:pt x="196463" y="216515"/>
                </a:lnTo>
                <a:lnTo>
                  <a:pt x="201696" y="214889"/>
                </a:lnTo>
                <a:lnTo>
                  <a:pt x="216428" y="210837"/>
                </a:lnTo>
                <a:lnTo>
                  <a:pt x="221827" y="209674"/>
                </a:lnTo>
                <a:lnTo>
                  <a:pt x="267586" y="209674"/>
                </a:lnTo>
                <a:lnTo>
                  <a:pt x="271122" y="197866"/>
                </a:lnTo>
                <a:lnTo>
                  <a:pt x="267798" y="178823"/>
                </a:lnTo>
                <a:lnTo>
                  <a:pt x="251524" y="168132"/>
                </a:lnTo>
                <a:lnTo>
                  <a:pt x="236237" y="166691"/>
                </a:lnTo>
                <a:close/>
              </a:path>
              <a:path w="549909" h="718185">
                <a:moveTo>
                  <a:pt x="175185" y="76342"/>
                </a:moveTo>
                <a:lnTo>
                  <a:pt x="129278" y="76342"/>
                </a:lnTo>
                <a:lnTo>
                  <a:pt x="125784" y="81380"/>
                </a:lnTo>
                <a:lnTo>
                  <a:pt x="116541" y="93238"/>
                </a:lnTo>
                <a:lnTo>
                  <a:pt x="105623" y="106335"/>
                </a:lnTo>
                <a:lnTo>
                  <a:pt x="99341" y="113529"/>
                </a:lnTo>
                <a:lnTo>
                  <a:pt x="151984" y="113529"/>
                </a:lnTo>
                <a:lnTo>
                  <a:pt x="158363" y="105345"/>
                </a:lnTo>
                <a:lnTo>
                  <a:pt x="167082" y="92773"/>
                </a:lnTo>
                <a:lnTo>
                  <a:pt x="173934" y="80396"/>
                </a:lnTo>
                <a:lnTo>
                  <a:pt x="175185" y="76342"/>
                </a:lnTo>
                <a:close/>
              </a:path>
              <a:path w="549909" h="718185">
                <a:moveTo>
                  <a:pt x="175289" y="76006"/>
                </a:moveTo>
                <a:lnTo>
                  <a:pt x="110677" y="76006"/>
                </a:lnTo>
                <a:lnTo>
                  <a:pt x="118953" y="77845"/>
                </a:lnTo>
                <a:lnTo>
                  <a:pt x="129278" y="76342"/>
                </a:lnTo>
                <a:lnTo>
                  <a:pt x="175185" y="76342"/>
                </a:lnTo>
                <a:lnTo>
                  <a:pt x="175289" y="76006"/>
                </a:lnTo>
                <a:close/>
              </a:path>
              <a:path w="549909" h="718185">
                <a:moveTo>
                  <a:pt x="144838" y="34621"/>
                </a:moveTo>
                <a:lnTo>
                  <a:pt x="131015" y="35234"/>
                </a:lnTo>
                <a:lnTo>
                  <a:pt x="122626" y="36456"/>
                </a:lnTo>
                <a:lnTo>
                  <a:pt x="156983" y="36456"/>
                </a:lnTo>
                <a:lnTo>
                  <a:pt x="144838" y="34621"/>
                </a:lnTo>
                <a:close/>
              </a:path>
            </a:pathLst>
          </a:custGeom>
          <a:solidFill>
            <a:srgbClr val="2F528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98059" y="541492"/>
            <a:ext cx="9278471" cy="73096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206">
              <a:lnSpc>
                <a:spcPts val="3684"/>
              </a:lnSpc>
            </a:pPr>
            <a:r>
              <a:rPr spc="-9" dirty="0"/>
              <a:t>Quantum</a:t>
            </a:r>
            <a:r>
              <a:rPr spc="-4" dirty="0"/>
              <a:t> </a:t>
            </a:r>
            <a:r>
              <a:rPr spc="-18" dirty="0"/>
              <a:t>Indifferentiability?</a:t>
            </a:r>
          </a:p>
          <a:p>
            <a:pPr marL="37542">
              <a:lnSpc>
                <a:spcPts val="1990"/>
              </a:lnSpc>
            </a:pPr>
            <a:r>
              <a:rPr sz="1677" spc="-4" dirty="0">
                <a:latin typeface="Calibri"/>
                <a:cs typeface="Calibri"/>
              </a:rPr>
              <a:t>Concurrently considered </a:t>
            </a:r>
            <a:r>
              <a:rPr sz="1677" dirty="0">
                <a:latin typeface="Calibri"/>
                <a:cs typeface="Calibri"/>
              </a:rPr>
              <a:t>by</a:t>
            </a:r>
            <a:r>
              <a:rPr sz="1677" spc="119" dirty="0">
                <a:latin typeface="Calibri"/>
                <a:cs typeface="Calibri"/>
              </a:rPr>
              <a:t> </a:t>
            </a:r>
            <a:r>
              <a:rPr sz="1677" spc="-9" dirty="0">
                <a:latin typeface="Calibri"/>
                <a:cs typeface="Calibri"/>
              </a:rPr>
              <a:t>[Carstens-Ebrahimi-Tabia-Unruh’18]</a:t>
            </a:r>
            <a:endParaRPr sz="1677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08962" y="4876808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3274572" y="4658448"/>
            <a:ext cx="1687798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7235604" y="4876808"/>
            <a:ext cx="1619016" cy="1349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7201216" y="4658448"/>
            <a:ext cx="1687799" cy="1687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2901386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91284</TotalTime>
  <Words>11108</Words>
  <Application>Microsoft Office PowerPoint</Application>
  <PresentationFormat>Widescreen</PresentationFormat>
  <Paragraphs>1196</Paragraphs>
  <Slides>115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4" baseType="lpstr">
      <vt:lpstr>MS Gothic</vt:lpstr>
      <vt:lpstr>Arial</vt:lpstr>
      <vt:lpstr>Calibri</vt:lpstr>
      <vt:lpstr>Calibri Light</vt:lpstr>
      <vt:lpstr>Cambria Math</vt:lpstr>
      <vt:lpstr>Lucida Sans Unicode</vt:lpstr>
      <vt:lpstr>Times New Roman</vt:lpstr>
      <vt:lpstr>Wingdings</vt:lpstr>
      <vt:lpstr>Office Theme</vt:lpstr>
      <vt:lpstr>Advanced Cryptography CS 655</vt:lpstr>
      <vt:lpstr>Recap</vt:lpstr>
      <vt:lpstr>State in QROM</vt:lpstr>
      <vt:lpstr>Query Magnitude</vt:lpstr>
      <vt:lpstr>Homework Hint</vt:lpstr>
      <vt:lpstr>Quantum Computing: Useful Theorem</vt:lpstr>
      <vt:lpstr>Quantum Computing: Useful Theorem</vt:lpstr>
      <vt:lpstr>Phase Oracle vs Standard Oracle</vt:lpstr>
      <vt:lpstr>Equivalence: Phase/Standard Oracle</vt:lpstr>
      <vt:lpstr>Views of the Quantum Random Oracle</vt:lpstr>
      <vt:lpstr>Views of the Quantum Random Oracle</vt:lpstr>
      <vt:lpstr>Views of the Quantum Random Oracle</vt:lpstr>
      <vt:lpstr>Another View</vt:lpstr>
      <vt:lpstr>Not Quite that Simple…</vt:lpstr>
      <vt:lpstr>Towards Unitary Transform</vt:lpstr>
      <vt:lpstr>Towards Unitary Transform</vt:lpstr>
      <vt:lpstr>Towards Unitary Transform</vt:lpstr>
      <vt:lpstr>Compressed Oracles </vt:lpstr>
      <vt:lpstr>Compressed Oracles </vt:lpstr>
      <vt:lpstr>A Helpful Lemma</vt:lpstr>
      <vt:lpstr>A Helpful Lemma</vt:lpstr>
      <vt:lpstr>Grover Search Revisited</vt:lpstr>
      <vt:lpstr>Hash Collisions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Proof of Theorem 2</vt:lpstr>
      <vt:lpstr>Course Evaluation </vt:lpstr>
      <vt:lpstr>Final Project Presentation (Next Week)</vt:lpstr>
      <vt:lpstr>Final Exam and Project Report</vt:lpstr>
      <vt:lpstr>Side Channel: Memory Access Pattern</vt:lpstr>
      <vt:lpstr>Side Channel: Memory Access Pattern</vt:lpstr>
      <vt:lpstr>Side Channel: Memory Access Pattern</vt:lpstr>
      <vt:lpstr>Side Channel: Memory Access Pattern</vt:lpstr>
      <vt:lpstr>Side Channel: Memory Access Pattern</vt:lpstr>
      <vt:lpstr>Side Channel: Memory Access Pattern</vt:lpstr>
      <vt:lpstr>Side Channel: Memory Access Pattern</vt:lpstr>
      <vt:lpstr>Side Channel: Memory Access Pattern</vt:lpstr>
      <vt:lpstr>ORAM</vt:lpstr>
      <vt:lpstr>Definition: ORAM = Oblivious Array</vt:lpstr>
      <vt:lpstr>Genesis</vt:lpstr>
      <vt:lpstr>Trivial ORAM</vt:lpstr>
      <vt:lpstr>Trivial ORAM</vt:lpstr>
      <vt:lpstr>Trivial ORAM</vt:lpstr>
      <vt:lpstr>Trivial ORAM</vt:lpstr>
      <vt:lpstr>Definition: ORAM = Oblivious    Array</vt:lpstr>
      <vt:lpstr>ORAM Security/Limitation</vt:lpstr>
      <vt:lpstr>Oblivious Shuffling</vt:lpstr>
      <vt:lpstr>Oblivious Shuffling</vt:lpstr>
      <vt:lpstr>Oblivious Merge (Attempt 1)</vt:lpstr>
      <vt:lpstr>Oblivious Merge (Attempt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March 2010: Information Theoretic Solutions</vt:lpstr>
      <vt:lpstr>2011: Worst-Case Poly-Log OH</vt:lpstr>
      <vt:lpstr>2011-2013: Path ORAM</vt:lpstr>
      <vt:lpstr>PowerPoint Presentation</vt:lpstr>
      <vt:lpstr>PowerPoint Presentation</vt:lpstr>
      <vt:lpstr>2016-2018: What About that Lower Bound?!</vt:lpstr>
      <vt:lpstr>2016-2018: What About that Lower Bound?!</vt:lpstr>
      <vt:lpstr>PanORAMa</vt:lpstr>
      <vt:lpstr>OptORAMa</vt:lpstr>
      <vt:lpstr>All at Once!?!?!</vt:lpstr>
      <vt:lpstr>ORAMs with Special Properties</vt:lpstr>
      <vt:lpstr>Other Oblivious Data Structures</vt:lpstr>
      <vt:lpstr>PowerPoint Presentation</vt:lpstr>
      <vt:lpstr>Thanks for Listening</vt:lpstr>
      <vt:lpstr>How to Record Quantum Queries and Applications to Quantum Indifferentiability</vt:lpstr>
      <vt:lpstr>PowerPoint Presentation</vt:lpstr>
      <vt:lpstr>The (Classical) Random Oracle Model (ROM) [Bellare-Rogaway’93]</vt:lpstr>
      <vt:lpstr>The (Classical) Random Oracle Model (ROM) [Bellare-Rogaway’93]</vt:lpstr>
      <vt:lpstr>Typical ROM Proof: On-the-fly Simulation</vt:lpstr>
      <vt:lpstr>Typical ROM Proof: On-the-fly Simulation</vt:lpstr>
      <vt:lpstr>The Quantum Random Oracle Model (QROM) [Boneh-Dagdelen-Fischlin-Lehmann-Schaffner-Z’11]</vt:lpstr>
      <vt:lpstr>Problem with Classical Proofs in QROM</vt:lpstr>
      <vt:lpstr>Problem with Classical Proofs in QROM</vt:lpstr>
      <vt:lpstr>Typical QROM Proof</vt:lpstr>
      <vt:lpstr>Limitations</vt:lpstr>
      <vt:lpstr>Limitations</vt:lpstr>
      <vt:lpstr>Limitations</vt:lpstr>
      <vt:lpstr>Example: Domain Extension for Random Oracles</vt:lpstr>
      <vt:lpstr>PowerPoint Presentation</vt:lpstr>
      <vt:lpstr>Quantum Indifferentiability? Concurrently considered by [Carstens-Ebrahimi-Tabia-Unruh’18]</vt:lpstr>
      <vt:lpstr>Quantum Indifferentiability?</vt:lpstr>
      <vt:lpstr>This Work: On-the-fly simulation of  quantum random oracles</vt:lpstr>
      <vt:lpstr>Step 1: Quantum-ify (aka Purify)</vt:lpstr>
      <vt:lpstr>Step 1: Superposition of Oracles</vt:lpstr>
      <vt:lpstr>Step 2: Look at Fourier Domain</vt:lpstr>
      <vt:lpstr>Step 2: Look at Fourier Domain</vt:lpstr>
      <vt:lpstr>Step 3: Compress</vt:lpstr>
      <vt:lpstr>Step 3: Compress</vt:lpstr>
      <vt:lpstr>Step 4: Revert back to Primal Domain</vt:lpstr>
      <vt:lpstr>Step 4: Revert back to Primal Domain</vt:lpstr>
      <vt:lpstr>Compressed Oracles</vt:lpstr>
      <vt:lpstr>So, what happened?</vt:lpstr>
      <vt:lpstr>Caveats</vt:lpstr>
      <vt:lpstr>Applications In This Work</vt:lpstr>
      <vt:lpstr>Further Applications</vt:lpstr>
      <vt:lpstr>Lessons Learned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648</cp:revision>
  <dcterms:created xsi:type="dcterms:W3CDTF">2016-12-31T20:38:01Z</dcterms:created>
  <dcterms:modified xsi:type="dcterms:W3CDTF">2023-04-20T18:37:58Z</dcterms:modified>
</cp:coreProperties>
</file>