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748" r:id="rId3"/>
    <p:sldId id="749" r:id="rId4"/>
    <p:sldId id="750" r:id="rId5"/>
    <p:sldId id="751" r:id="rId6"/>
    <p:sldId id="741" r:id="rId7"/>
    <p:sldId id="753" r:id="rId8"/>
    <p:sldId id="755" r:id="rId9"/>
    <p:sldId id="754" r:id="rId10"/>
    <p:sldId id="752" r:id="rId11"/>
    <p:sldId id="756" r:id="rId12"/>
    <p:sldId id="757" r:id="rId13"/>
    <p:sldId id="747" r:id="rId14"/>
    <p:sldId id="758" r:id="rId15"/>
    <p:sldId id="739" r:id="rId16"/>
    <p:sldId id="740" r:id="rId17"/>
    <p:sldId id="759" r:id="rId18"/>
    <p:sldId id="760" r:id="rId19"/>
    <p:sldId id="763" r:id="rId20"/>
    <p:sldId id="762" r:id="rId21"/>
    <p:sldId id="764" r:id="rId22"/>
    <p:sldId id="761" r:id="rId23"/>
    <p:sldId id="765" r:id="rId24"/>
    <p:sldId id="774" r:id="rId25"/>
    <p:sldId id="742" r:id="rId26"/>
    <p:sldId id="767" r:id="rId27"/>
    <p:sldId id="743" r:id="rId28"/>
    <p:sldId id="768" r:id="rId29"/>
    <p:sldId id="744" r:id="rId30"/>
    <p:sldId id="769" r:id="rId31"/>
    <p:sldId id="770" r:id="rId32"/>
    <p:sldId id="745" r:id="rId33"/>
    <p:sldId id="772" r:id="rId34"/>
    <p:sldId id="773" r:id="rId35"/>
    <p:sldId id="779" r:id="rId36"/>
    <p:sldId id="777" r:id="rId37"/>
    <p:sldId id="778" r:id="rId38"/>
    <p:sldId id="746" r:id="rId39"/>
    <p:sldId id="771" r:id="rId40"/>
    <p:sldId id="780" r:id="rId41"/>
    <p:sldId id="787" r:id="rId42"/>
    <p:sldId id="781" r:id="rId43"/>
    <p:sldId id="782" r:id="rId44"/>
    <p:sldId id="788" r:id="rId45"/>
    <p:sldId id="789" r:id="rId46"/>
    <p:sldId id="792" r:id="rId47"/>
    <p:sldId id="791" r:id="rId48"/>
    <p:sldId id="790" r:id="rId49"/>
    <p:sldId id="58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82784" autoAdjust="0"/>
  </p:normalViewPr>
  <p:slideViewPr>
    <p:cSldViewPr snapToGrid="0">
      <p:cViewPr varScale="1">
        <p:scale>
          <a:sx n="91" d="100"/>
          <a:sy n="91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Let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have</m:t>
                      </m:r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Let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𝑅</a:t>
                </a:r>
                <a:r>
                  <a:rPr lang="en-US" i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〗_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𝑖=</a:t>
                </a:r>
                <a:r>
                  <a:rPr lang="en-US" b="0" i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  </a:t>
                </a:r>
                <a:r>
                  <a:rPr lang="en-US" i="0" dirty="0">
                    <a:latin typeface="Cambria Math" panose="02040503050406030204" pitchFamily="18" charset="0"/>
                  </a:rPr>
                  <a:t>if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"  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𝑅_𝑖</a:t>
                </a:r>
                <a:r>
                  <a:rPr lang="en-US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2(𝑟+∑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_(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𝑖 ∈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𝑆)▒</a:t>
                </a:r>
                <a:r>
                  <a:rPr lang="en-US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𝑟_𝑖 )</a:t>
                </a:r>
                <a:r>
                  <a:rPr lang="en-US" i="0">
                    <a:latin typeface="Cambria Math" panose="02040503050406030204" pitchFamily="18" charset="0"/>
                  </a:rPr>
                  <a:t>+𝑏&lt;𝑝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 then we have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35DAA-499F-4673-978B-A6190921FD9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8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s.berkeley.edu/talks/shai-halevi-2015-05-18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s.berkeley.edu/talks/shai-halevi-2015-05-18a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WOR2bGC7c" TargetMode="External"/><Relationship Id="rId2" Type="http://schemas.openxmlformats.org/officeDocument/2006/relationships/hyperlink" Target="https://github.com/shaih/HElib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43.png"/><Relationship Id="rId3" Type="http://schemas.openxmlformats.org/officeDocument/2006/relationships/image" Target="../media/image29.jpeg"/><Relationship Id="rId7" Type="http://schemas.openxmlformats.org/officeDocument/2006/relationships/image" Target="../media/image2700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800.png"/><Relationship Id="rId5" Type="http://schemas.openxmlformats.org/officeDocument/2006/relationships/image" Target="../media/image30.png"/><Relationship Id="rId10" Type="http://schemas.openxmlformats.org/officeDocument/2006/relationships/image" Target="../media/image300.png"/><Relationship Id="rId4" Type="http://schemas.openxmlformats.org/officeDocument/2006/relationships/image" Target="../media/image260.png"/><Relationship Id="rId9" Type="http://schemas.openxmlformats.org/officeDocument/2006/relationships/image" Target="../media/image29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illier_cryptosyste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Advanced Cryptography</a:t>
            </a:r>
            <a:br>
              <a:rPr lang="en-US" dirty="0" smtClean="0"/>
            </a:br>
            <a:r>
              <a:rPr lang="en-US" dirty="0" smtClean="0"/>
              <a:t>CS 655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130193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13: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Pallier Encryption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Bilinear Pairings + BLS Signatures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Fully Homomorphic Encryption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2023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5699839"/>
            <a:ext cx="560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Save the Date: </a:t>
            </a:r>
            <a:r>
              <a:rPr lang="en-US" dirty="0" smtClean="0"/>
              <a:t>Midwest CRYPTO Day on April 10</a:t>
            </a:r>
            <a:r>
              <a:rPr lang="en-US" baseline="30000" dirty="0" smtClean="0"/>
              <a:t>th</a:t>
            </a:r>
            <a:r>
              <a:rPr lang="en-US" dirty="0" smtClean="0"/>
              <a:t> at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Pallier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Key Generation: </a:t>
                </a:r>
                <a:r>
                  <a:rPr lang="en-US" dirty="0" smtClean="0"/>
                  <a:t>Pick primes p, q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Secret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Encrypt(</a:t>
                </a:r>
                <a:r>
                  <a:rPr lang="en-US" b="1" dirty="0" err="1" smtClean="0"/>
                  <a:t>pk,m</a:t>
                </a:r>
                <a:r>
                  <a:rPr lang="en-US" b="1" dirty="0" smtClean="0"/>
                  <a:t>) </a:t>
                </a:r>
              </a:p>
              <a:p>
                <a:pPr lvl="1"/>
                <a:r>
                  <a:rPr lang="en-US" dirty="0" smtClean="0"/>
                  <a:t>Pick a random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Decrypt(</a:t>
                </a:r>
                <a:r>
                  <a:rPr lang="en-US" b="1" dirty="0" err="1" smtClean="0"/>
                  <a:t>sk,c</a:t>
                </a:r>
                <a:r>
                  <a:rPr lang="en-US" b="1" dirty="0" smtClean="0"/>
                  <a:t>) </a:t>
                </a:r>
                <a:endParaRPr lang="en-US" b="1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 smtClean="0">
                    <a:latin typeface="Cambria Math" panose="02040503050406030204" pitchFamily="18" charset="0"/>
                  </a:rPr>
                  <a:t>Output: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1" dirty="0" smtClean="0"/>
                  <a:t>Correctness: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Pallier Encryption (Additive Homomorphism)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Encrypt(</a:t>
                </a:r>
                <a:r>
                  <a:rPr lang="en-US" b="1" dirty="0" err="1" smtClean="0"/>
                  <a:t>pk,m</a:t>
                </a:r>
                <a:r>
                  <a:rPr lang="en-US" b="1" dirty="0" smtClean="0"/>
                  <a:t>) </a:t>
                </a:r>
              </a:p>
              <a:p>
                <a:pPr lvl="1"/>
                <a:r>
                  <a:rPr lang="en-US" dirty="0" smtClean="0"/>
                  <a:t>Pick a random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 1 (additive homomorphism):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be encryptions of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respectively.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Is an 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 We can compute </a:t>
                </a:r>
                <a:r>
                  <a:rPr lang="en-US" dirty="0"/>
                  <a:t>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even if we only have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Pallier Encryption (Multiplication with Known Plaintext)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Encrypt(</a:t>
                </a:r>
                <a:r>
                  <a:rPr lang="en-US" b="1" dirty="0" err="1" smtClean="0"/>
                  <a:t>pk,m</a:t>
                </a:r>
                <a:r>
                  <a:rPr lang="en-US" b="1" dirty="0" smtClean="0"/>
                  <a:t>) </a:t>
                </a:r>
              </a:p>
              <a:p>
                <a:pPr lvl="1"/>
                <a:r>
                  <a:rPr lang="en-US" dirty="0" smtClean="0"/>
                  <a:t>Pick a random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 2 (multiplicative homomorphism with known plaintext):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be an integer.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𝑚𝑥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Is an encryption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 We can compute </a:t>
                </a:r>
                <a:r>
                  <a:rPr lang="en-US" dirty="0"/>
                  <a:t>encryption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even if we only </a:t>
                </a:r>
                <a:r>
                  <a:rPr lang="en-US" dirty="0" smtClean="0"/>
                  <a:t>have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plaintext x.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/>
          <a:lstStyle/>
          <a:p>
            <a:r>
              <a:rPr lang="en-US" dirty="0" smtClean="0"/>
              <a:t>Application: Private Information Retrieval (PIR)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Private Information Retrieval: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Alice has database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with k records.</a:t>
                </a:r>
              </a:p>
              <a:p>
                <a:pPr lvl="1"/>
                <a:r>
                  <a:rPr lang="en-US" dirty="0" smtClean="0"/>
                  <a:t>Bob wants to request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but does not want Alice to learn which record he requested.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Solution: </a:t>
                </a:r>
              </a:p>
              <a:p>
                <a:r>
                  <a:rPr lang="en-US" dirty="0" smtClean="0"/>
                  <a:t>Bob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with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0;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sends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c to Alice</a:t>
                </a:r>
              </a:p>
              <a:p>
                <a:r>
                  <a:rPr lang="en-US" dirty="0" smtClean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encrypts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encrypts 0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Alice computes c’ and sends it back to Bob who decrypts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/>
          <a:lstStyle/>
          <a:p>
            <a:r>
              <a:rPr lang="en-US" dirty="0" smtClean="0"/>
              <a:t>Application: Private Information Retrieval (PIR)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Private Information Retrieval: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Alice has database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with k records.</a:t>
                </a:r>
              </a:p>
              <a:p>
                <a:pPr lvl="1"/>
                <a:r>
                  <a:rPr lang="en-US" dirty="0" smtClean="0"/>
                  <a:t>Bob wants to request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but does not want Alice to learn which record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he requested.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Solution: </a:t>
                </a:r>
              </a:p>
              <a:p>
                <a:r>
                  <a:rPr lang="en-US" dirty="0" smtClean="0"/>
                  <a:t>Bob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with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0;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sends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c to Alice</a:t>
                </a:r>
              </a:p>
              <a:p>
                <a:r>
                  <a:rPr lang="en-US" dirty="0" smtClean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encrypts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encrypts 0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Alice computes c’ and sends it back to Bob who decrypts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 (FHE)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Idea: </a:t>
                </a:r>
                <a:r>
                  <a:rPr lang="en-US" dirty="0" smtClean="0"/>
                  <a:t>Alice sends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Bob cannot decrypt messages, but given a </a:t>
                </a:r>
                <a:r>
                  <a:rPr lang="en-US" dirty="0" smtClean="0"/>
                  <a:t>Boolean circuit C </a:t>
                </a:r>
                <a:r>
                  <a:rPr lang="en-US" dirty="0" smtClean="0"/>
                  <a:t>can compute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Example Application: </a:t>
                </a:r>
                <a:r>
                  <a:rPr lang="en-US" dirty="0" smtClean="0"/>
                  <a:t>Export </a:t>
                </a:r>
                <a:r>
                  <a:rPr lang="en-US" dirty="0"/>
                  <a:t>confidential computation to cloud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52601" y="6324600"/>
            <a:ext cx="799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https://simons.berkeley.edu/talks/shai-halevi-2015-05-18a</a:t>
            </a:r>
            <a:r>
              <a:rPr lang="en-US" dirty="0"/>
              <a:t> (Lecture by </a:t>
            </a:r>
            <a:r>
              <a:rPr lang="en-US" dirty="0" err="1"/>
              <a:t>Shai</a:t>
            </a:r>
            <a:r>
              <a:rPr lang="en-US" dirty="0"/>
              <a:t> </a:t>
            </a:r>
            <a:r>
              <a:rPr lang="en-US" dirty="0" err="1"/>
              <a:t>Halevi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556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 (FHE)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Idea: Alice sends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Bob cannot decrypt messages, but given a circuit C can compute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We now have candidate constructions!</a:t>
                </a:r>
              </a:p>
              <a:p>
                <a:pPr lvl="1"/>
                <a:r>
                  <a:rPr lang="en-US" dirty="0" smtClean="0"/>
                  <a:t>Encryption/Decryption are polynomial time</a:t>
                </a:r>
              </a:p>
              <a:p>
                <a:pPr lvl="1"/>
                <a:r>
                  <a:rPr lang="en-US" dirty="0" smtClean="0"/>
                  <a:t>…expensive in practice (but not completely infeasible like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r>
                  <a:rPr lang="en-US" dirty="0" smtClean="0"/>
                  <a:t>).</a:t>
                </a:r>
              </a:p>
              <a:p>
                <a:pPr lvl="1"/>
                <a:r>
                  <a:rPr lang="en-US" dirty="0" smtClean="0"/>
                  <a:t>Proved to be CPA-Secure under plausible assumptions</a:t>
                </a:r>
              </a:p>
              <a:p>
                <a:endParaRPr lang="en-US" dirty="0"/>
              </a:p>
              <a:p>
                <a:r>
                  <a:rPr lang="en-US" dirty="0" smtClean="0"/>
                  <a:t>Remark 1: Partially Homomorphic Encryption schemes cannot be CCA-Secure. Why not?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52601" y="6324600"/>
            <a:ext cx="799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https://simons.berkeley.edu/talks/shai-halevi-2015-05-18a</a:t>
            </a:r>
            <a:r>
              <a:rPr lang="en-US" dirty="0"/>
              <a:t> (Lecture by </a:t>
            </a:r>
            <a:r>
              <a:rPr lang="en-US" dirty="0" err="1"/>
              <a:t>Shai</a:t>
            </a:r>
            <a:r>
              <a:rPr lang="en-US" dirty="0"/>
              <a:t> </a:t>
            </a:r>
            <a:r>
              <a:rPr lang="en-US" dirty="0" err="1"/>
              <a:t>Halevi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45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Homomorphic: Symmetric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KeyGen: </a:t>
                </a:r>
                <a:r>
                  <a:rPr lang="en-US" dirty="0" smtClean="0"/>
                  <a:t>Pick an odd number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 smtClean="0"/>
                  <a:t> (single bit)</a:t>
                </a:r>
              </a:p>
              <a:p>
                <a:r>
                  <a:rPr lang="en-US" b="1" dirty="0" smtClean="0"/>
                  <a:t>Encryption: </a:t>
                </a:r>
                <a:r>
                  <a:rPr lang="en-US" dirty="0" smtClean="0"/>
                  <a:t>Pick random </a:t>
                </a:r>
                <a:r>
                  <a:rPr lang="en-US" dirty="0" err="1" smtClean="0"/>
                  <a:t>r,q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pq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Decryption: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Correctness: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pq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2=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1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Homomorphic: Symmetric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KeyGen: </a:t>
                </a:r>
                <a:r>
                  <a:rPr lang="en-US" dirty="0" smtClean="0"/>
                  <a:t>Pick an odd number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 smtClean="0"/>
                  <a:t> (single bit)</a:t>
                </a:r>
              </a:p>
              <a:p>
                <a:r>
                  <a:rPr lang="en-US" b="1" dirty="0" smtClean="0"/>
                  <a:t>Encryption: </a:t>
                </a:r>
                <a:r>
                  <a:rPr lang="en-US" dirty="0" smtClean="0"/>
                  <a:t>Pick random </a:t>
                </a:r>
                <a:r>
                  <a:rPr lang="en-US" dirty="0" err="1" smtClean="0"/>
                  <a:t>r,q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pq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Security: </a:t>
                </a:r>
                <a:r>
                  <a:rPr lang="en-US" dirty="0" smtClean="0"/>
                  <a:t>Based on hardness of approximate GCD problem i.e., recover p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Plausible assumption if, for example,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Homomorphic: Symmetric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KeyGen: </a:t>
                </a:r>
                <a:r>
                  <a:rPr lang="en-US" dirty="0" smtClean="0"/>
                  <a:t>Pick an odd number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 smtClean="0"/>
                  <a:t> (single bit)</a:t>
                </a:r>
              </a:p>
              <a:p>
                <a:r>
                  <a:rPr lang="en-US" b="1" dirty="0" smtClean="0"/>
                  <a:t>Encryption: </a:t>
                </a:r>
                <a:r>
                  <a:rPr lang="en-US" dirty="0" smtClean="0"/>
                  <a:t>Pick random </a:t>
                </a:r>
                <a:r>
                  <a:rPr lang="en-US" dirty="0" err="1" smtClean="0"/>
                  <a:t>r,q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pq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Additive Homomorphism (mod 2): </a:t>
                </a:r>
                <a:r>
                  <a:rPr lang="en-US" dirty="0" smtClean="0"/>
                  <a:t>Suppose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As long as noise term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the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decrypts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2=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2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Pairing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66778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we have three </a:t>
                </a:r>
                <a:r>
                  <a:rPr lang="en-US" dirty="0" smtClean="0"/>
                  <a:t>cyclic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order q with associated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respectively.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bilinear pairing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an efficiently computable </a:t>
                </a:r>
                <a:r>
                  <a:rPr lang="en-US" dirty="0" smtClean="0"/>
                  <a:t>map which satisfies the property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all integers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Non-Degeneracy: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Special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66778" cy="4351338"/>
              </a:xfrm>
              <a:blipFill>
                <a:blip r:embed="rId2"/>
                <a:stretch>
                  <a:fillRect l="-118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Homomorphic: Symmetric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KeyGen: </a:t>
                </a:r>
                <a:r>
                  <a:rPr lang="en-US" dirty="0" smtClean="0"/>
                  <a:t>Pick an odd number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 smtClean="0"/>
                  <a:t> (single bit)</a:t>
                </a:r>
              </a:p>
              <a:p>
                <a:r>
                  <a:rPr lang="en-US" b="1" dirty="0" smtClean="0"/>
                  <a:t>Encryption: </a:t>
                </a:r>
                <a:r>
                  <a:rPr lang="en-US" dirty="0" smtClean="0"/>
                  <a:t>Pick random </a:t>
                </a:r>
                <a:r>
                  <a:rPr lang="en-US" dirty="0" err="1" smtClean="0"/>
                  <a:t>r,q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pq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Multiplicative Homomorphism (mod 2): </a:t>
                </a:r>
                <a:r>
                  <a:rPr lang="en-US" dirty="0"/>
                  <a:t>Suppose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As long as noise term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the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decrypts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2=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58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Homomorphic: Symmetric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How fast does the noise grow?</a:t>
                </a:r>
              </a:p>
              <a:p>
                <a:pPr lvl="1"/>
                <a:r>
                  <a:rPr lang="en-US" dirty="0" smtClean="0"/>
                  <a:t>Addition: New noise term: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2"/>
                <a:r>
                  <a:rPr lang="en-US" dirty="0" smtClean="0"/>
                  <a:t>Number of bits in noise term increases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Multiplication: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/>
                  <a:t>Number of bits in noise term </a:t>
                </a:r>
                <a:r>
                  <a:rPr lang="en-US" dirty="0" smtClean="0"/>
                  <a:t>roughly doubles </a:t>
                </a:r>
                <a:r>
                  <a:rPr lang="en-US" dirty="0" smtClean="0">
                    <a:sym typeface="Wingdings" panose="05000000000000000000" pitchFamily="2" charset="2"/>
                  </a:rPr>
                  <a:t> We can do this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times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r>
                  <a:rPr lang="en-US" b="1" dirty="0" smtClean="0"/>
                  <a:t> Multiplication Depth of Computation: </a:t>
                </a:r>
                <a:r>
                  <a:rPr lang="en-US" dirty="0" smtClean="0"/>
                  <a:t>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Other Concerns? 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07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Homomorphic: Symmetric Key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Boolean Gates vs Mod 2 Arithmetic: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dirty="0" smtClean="0"/>
                  <a:t>                (Requires Multiplication)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XOR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 </m:t>
                    </m:r>
                  </m:oMath>
                </a14:m>
                <a:r>
                  <a:rPr lang="en-US" dirty="0" smtClean="0"/>
                  <a:t>         (No Multiplication, just addition)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dirty="0" smtClean="0"/>
                  <a:t>                        (Just add 1 to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NAND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/>
                  <a:t>(Requires Multiplication)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≔1+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Multiply+addition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/>
                  <a:t>Boolean Circuit Depth:</a:t>
                </a:r>
              </a:p>
              <a:p>
                <a:pPr lvl="1"/>
                <a:r>
                  <a:rPr lang="en-US" b="1" dirty="0" smtClean="0"/>
                  <a:t>Depth: </a:t>
                </a:r>
                <a:r>
                  <a:rPr lang="en-US" dirty="0" smtClean="0"/>
                  <a:t>Number of gates on longest directed path from some input wire to some output wire</a:t>
                </a:r>
              </a:p>
              <a:p>
                <a:pPr lvl="1"/>
                <a:r>
                  <a:rPr lang="en-US" b="1" dirty="0" smtClean="0"/>
                  <a:t>Multiplication Depth: </a:t>
                </a:r>
                <a:r>
                  <a:rPr lang="en-US" dirty="0" smtClean="0"/>
                  <a:t>maximum number </a:t>
                </a:r>
                <a:r>
                  <a:rPr lang="en-US" dirty="0" smtClean="0"/>
                  <a:t>of AND/NAND/OR gates on </a:t>
                </a:r>
                <a:r>
                  <a:rPr lang="en-US" dirty="0" smtClean="0"/>
                  <a:t>directed path from some input wire to some output wire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60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Homomorphic: Symmetric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 Multiplication Depth of Computation: </a:t>
                </a:r>
                <a:r>
                  <a:rPr lang="en-US" dirty="0" smtClean="0"/>
                  <a:t>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Other Concerns? </a:t>
                </a:r>
              </a:p>
              <a:p>
                <a:pPr lvl="1"/>
                <a:r>
                  <a:rPr lang="en-US" b="1" dirty="0" smtClean="0"/>
                  <a:t>Correctness: </a:t>
                </a:r>
                <a:r>
                  <a:rPr lang="en-US" dirty="0" smtClean="0"/>
                  <a:t>We only care about number of bits in noise term</a:t>
                </a:r>
              </a:p>
              <a:p>
                <a:pPr lvl="1"/>
                <a:r>
                  <a:rPr lang="en-US" b="1" dirty="0" smtClean="0"/>
                  <a:t>Efficiency: </a:t>
                </a:r>
                <a:r>
                  <a:rPr lang="en-US" dirty="0" smtClean="0"/>
                  <a:t>We care about size of the overall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as well!</a:t>
                </a:r>
              </a:p>
              <a:p>
                <a:pPr lvl="1"/>
                <a:r>
                  <a:rPr lang="en-US" dirty="0"/>
                  <a:t>The number of bits in the </a:t>
                </a:r>
                <a:r>
                  <a:rPr lang="en-US" dirty="0" err="1"/>
                  <a:t>ciphertext</a:t>
                </a:r>
                <a:r>
                  <a:rPr lang="en-US" dirty="0"/>
                  <a:t> roughly doubles with each multiplication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Size of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multiplications is as large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r>
                  <a:rPr lang="en-US" dirty="0" smtClean="0"/>
                  <a:t>-bits (exponentially large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Public Key Cryptosystem?</a:t>
                </a:r>
              </a:p>
              <a:p>
                <a:r>
                  <a:rPr lang="en-US" dirty="0" smtClean="0"/>
                  <a:t>Can we support arbitrary depth circuits?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83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PK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Secret Key: </a:t>
                </a:r>
                <a:r>
                  <a:rPr lang="en-US" dirty="0" smtClean="0"/>
                  <a:t>Large (prime) number p.</a:t>
                </a:r>
              </a:p>
              <a:p>
                <a:r>
                  <a:rPr lang="en-US" b="1" dirty="0" smtClean="0"/>
                  <a:t>Public Key: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Relabel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largest (restart 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even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odd)</a:t>
                </a:r>
                <a:endParaRPr lang="en-US" dirty="0"/>
              </a:p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Decrypting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</a:rPr>
                  <a:t>Correctness?</a:t>
                </a:r>
                <a:r>
                  <a:rPr lang="en-US" dirty="0" smtClean="0">
                    <a:latin typeface="Cambria Math" panose="02040503050406030204" pitchFamily="18" charset="0"/>
                  </a:rPr>
                  <a:t> Note that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! Could this be a problem?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  <a:blipFill>
                <a:blip r:embed="rId2"/>
                <a:stretch>
                  <a:fillRect l="-887" t="-28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PK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Secret Key: </a:t>
                </a:r>
                <a:r>
                  <a:rPr lang="en-US" dirty="0" smtClean="0"/>
                  <a:t>Large (prime) number p.</a:t>
                </a:r>
              </a:p>
              <a:p>
                <a:r>
                  <a:rPr lang="en-US" b="1" dirty="0" smtClean="0"/>
                  <a:t>Public Key: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Relabel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largest (restart 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even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odd)</a:t>
                </a:r>
                <a:endParaRPr lang="en-US" dirty="0"/>
              </a:p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Decrypting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∈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mod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=?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  <a:blipFill>
                <a:blip r:embed="rId3"/>
                <a:stretch>
                  <a:fillRect l="-66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78925" y="5861652"/>
            <a:ext cx="336330" cy="44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7409" y="6195575"/>
                <a:ext cx="8263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Additional noise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due to extra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instead of mod p.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even? Is it small?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409" y="6195575"/>
                <a:ext cx="8263481" cy="369332"/>
              </a:xfrm>
              <a:prstGeom prst="rect">
                <a:avLst/>
              </a:prstGeom>
              <a:blipFill>
                <a:blip r:embed="rId4"/>
                <a:stretch>
                  <a:fillRect l="-5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PK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/>
                  <a:t>Secret Key: </a:t>
                </a:r>
                <a:r>
                  <a:rPr lang="en-US" dirty="0" smtClean="0"/>
                  <a:t>Large (prime) number p.</a:t>
                </a:r>
              </a:p>
              <a:p>
                <a:r>
                  <a:rPr lang="en-US" b="1" dirty="0" smtClean="0"/>
                  <a:t>Public Key: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Relabel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largest (restart 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even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odd)</a:t>
                </a:r>
                <a:endParaRPr lang="en-US" dirty="0"/>
              </a:p>
              <a:p>
                <a:r>
                  <a:rPr lang="en-US" b="1" dirty="0" smtClean="0">
                    <a:latin typeface="Cambria Math" panose="02040503050406030204" pitchFamily="18" charset="0"/>
                  </a:rPr>
                  <a:t>Correctness:</a:t>
                </a:r>
              </a:p>
              <a:p>
                <a:pPr lvl="1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we have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ym typeface="Wingdings" panose="05000000000000000000" pitchFamily="2" charset="2"/>
                        </a:rPr>
                        <m:t>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dirty="0"/>
                        <m:t>for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some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|≤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  <a:blipFill>
                <a:blip r:embed="rId2"/>
                <a:stretch>
                  <a:fillRect l="-776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29037" y="5711584"/>
                <a:ext cx="2489528" cy="764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37" y="5711584"/>
                <a:ext cx="2489528" cy="764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7813390" y="5458466"/>
            <a:ext cx="8709" cy="296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291321" y="5458466"/>
            <a:ext cx="8709" cy="296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815030" y="5749279"/>
                <a:ext cx="1077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even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030" y="5749279"/>
                <a:ext cx="1077539" cy="369332"/>
              </a:xfrm>
              <a:prstGeom prst="rect">
                <a:avLst/>
              </a:prstGeom>
              <a:blipFill>
                <a:blip r:embed="rId4"/>
                <a:stretch>
                  <a:fillRect t="-8197" r="-452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4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</p:spPr>
            <p:txBody>
              <a:bodyPr/>
              <a:lstStyle/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Adding two </a:t>
                </a:r>
                <a:r>
                  <a:rPr lang="en-US" b="1" dirty="0" err="1" smtClean="0"/>
                  <a:t>ciphertexts</a:t>
                </a:r>
                <a:endParaRPr lang="en-US" b="1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96246" cy="4351338"/>
              </a:xfrm>
              <a:blipFill>
                <a:blip r:embed="rId2"/>
                <a:stretch>
                  <a:fillRect l="-99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7778200" y="3751324"/>
            <a:ext cx="627307" cy="3511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2970" y="5801192"/>
            <a:ext cx="3830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 increases a little bit</a:t>
            </a:r>
          </a:p>
          <a:p>
            <a:r>
              <a:rPr lang="en-US" b="1" dirty="0" smtClean="0"/>
              <a:t>Log(new noise) = Log(old noise) + O(1)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1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3839" y="1825625"/>
                <a:ext cx="11834949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Adding two </a:t>
                </a:r>
                <a:r>
                  <a:rPr lang="en-US" b="1" dirty="0" err="1" smtClean="0"/>
                  <a:t>ciphertexts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introduces additional noise term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825625"/>
                <a:ext cx="11834949" cy="4351338"/>
              </a:xfrm>
              <a:blipFill>
                <a:blip r:embed="rId2"/>
                <a:stretch>
                  <a:fillRect l="-1030" t="-3081" b="-4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2391" y="544760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1834446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Multiply two </a:t>
                </a:r>
                <a:r>
                  <a:rPr lang="en-US" b="1" dirty="0" err="1" smtClean="0"/>
                  <a:t>ciphertexts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𝑜𝑤𝑒𝑟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𝑜𝑟𝑑𝑒𝑟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𝑡𝑒𝑟𝑚𝑠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1834446" cy="4351338"/>
              </a:xfrm>
              <a:blipFill>
                <a:blip r:embed="rId2"/>
                <a:stretch>
                  <a:fillRect l="-77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6575" y="6466796"/>
            <a:ext cx="834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Noise increases more (multiplicative) i.e., log(new noise) = log(old1) + log(old2) + O(1) </a:t>
            </a:r>
            <a:endParaRPr lang="en-US" b="1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5580083" y="1558935"/>
            <a:ext cx="442642" cy="94168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Pairing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6677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we have three cyclic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order q with associated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respectively. 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Observation: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dirty="0" smtClean="0"/>
                  <a:t> it is trivial to compute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Observation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b="0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dirty="0" smtClean="0"/>
                  <a:t> it is not clear how to compute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bSup>
                  </m:oMath>
                </a14:m>
                <a:r>
                  <a:rPr lang="en-US" b="1" dirty="0" smtClean="0"/>
                  <a:t> even using the bilinear pairing.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Security Assumption: (Bilinear CDH) </a:t>
                </a:r>
                <a:r>
                  <a:rPr lang="en-US" dirty="0" smtClean="0"/>
                  <a:t>Hard to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given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66778" cy="4351338"/>
              </a:xfrm>
              <a:blipFill>
                <a:blip r:embed="rId2"/>
                <a:stretch>
                  <a:fillRect l="-118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1834446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Encrypting a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Select Random Subset: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Multiply two </a:t>
                </a:r>
                <a:r>
                  <a:rPr lang="en-US" b="1" dirty="0" err="1" smtClean="0"/>
                  <a:t>ciphertexts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𝑜𝑤𝑒𝑟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𝑜𝑟𝑑𝑒𝑟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𝑡𝑒𝑟𝑚𝑠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1834446" cy="4351338"/>
              </a:xfrm>
              <a:blipFill>
                <a:blip r:embed="rId2"/>
                <a:stretch>
                  <a:fillRect l="-77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66575" y="6466796"/>
                <a:ext cx="6033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Note: Final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 smtClean="0"/>
                  <a:t> adds another lower order even term</a:t>
                </a:r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575" y="6466796"/>
                <a:ext cx="6033062" cy="646331"/>
              </a:xfrm>
              <a:prstGeom prst="rect">
                <a:avLst/>
              </a:prstGeom>
              <a:blipFill>
                <a:blip r:embed="rId3"/>
                <a:stretch>
                  <a:fillRect l="-808" t="-5660" r="-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5580083" y="1558935"/>
            <a:ext cx="442642" cy="94168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Thus, far we can support homomorphic evaluation of circuits with bounded depth (multiplication depth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Can we handle circuits of arbitrary depth?</a:t>
                </a:r>
              </a:p>
              <a:p>
                <a:endParaRPr lang="en-US" dirty="0"/>
              </a:p>
              <a:p>
                <a:r>
                  <a:rPr lang="en-US" dirty="0" smtClean="0"/>
                  <a:t>Key Idea: Bootstrapping!</a:t>
                </a:r>
              </a:p>
              <a:p>
                <a:pPr lvl="1"/>
                <a:r>
                  <a:rPr lang="en-US" dirty="0" smtClean="0"/>
                  <a:t>Evaluate decryption circuit </a:t>
                </a:r>
                <a:r>
                  <a:rPr lang="en-US" dirty="0" err="1" smtClean="0"/>
                  <a:t>homomorphically</a:t>
                </a:r>
                <a:r>
                  <a:rPr lang="en-US" dirty="0" smtClean="0"/>
                  <a:t>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Question: What is depth of decryption circuit computing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07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(Gentry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Transform Partially Homomorphic Encryption Scheme into Fully Homomorphic Encryption Scheme</a:t>
            </a:r>
          </a:p>
          <a:p>
            <a:r>
              <a:rPr lang="en-US" b="1" dirty="0" smtClean="0"/>
              <a:t>Key Idea: </a:t>
            </a:r>
          </a:p>
          <a:p>
            <a:pPr lvl="1"/>
            <a:r>
              <a:rPr lang="en-US" dirty="0" smtClean="0"/>
              <a:t>Maintain two public keys pk</a:t>
            </a:r>
            <a:r>
              <a:rPr lang="en-US" baseline="-25000" dirty="0" smtClean="0"/>
              <a:t>1</a:t>
            </a:r>
            <a:r>
              <a:rPr lang="en-US" dirty="0" smtClean="0"/>
              <a:t> and pk</a:t>
            </a:r>
            <a:r>
              <a:rPr lang="en-US" baseline="-25000" dirty="0" smtClean="0"/>
              <a:t>2</a:t>
            </a:r>
            <a:r>
              <a:rPr lang="en-US" dirty="0" smtClean="0"/>
              <a:t> for partially homomorphic encryption</a:t>
            </a:r>
          </a:p>
          <a:p>
            <a:pPr lvl="2"/>
            <a:r>
              <a:rPr lang="en-US" dirty="0" smtClean="0"/>
              <a:t>Also, encrypt sk</a:t>
            </a:r>
            <a:r>
              <a:rPr lang="en-US" baseline="-25000" dirty="0" smtClean="0"/>
              <a:t>1</a:t>
            </a:r>
            <a:r>
              <a:rPr lang="en-US" dirty="0" smtClean="0"/>
              <a:t> using pk</a:t>
            </a:r>
            <a:r>
              <a:rPr lang="en-US" baseline="-25000" dirty="0" smtClean="0"/>
              <a:t>2</a:t>
            </a:r>
            <a:r>
              <a:rPr lang="en-US" dirty="0" smtClean="0"/>
              <a:t> and encrypt sk</a:t>
            </a:r>
            <a:r>
              <a:rPr lang="en-US" baseline="-25000" dirty="0" smtClean="0"/>
              <a:t>2</a:t>
            </a:r>
            <a:r>
              <a:rPr lang="en-US" dirty="0" smtClean="0"/>
              <a:t> under pk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ciphertexts</a:t>
            </a:r>
            <a:r>
              <a:rPr lang="en-US" dirty="0" smtClean="0"/>
              <a:t> are included in the public key</a:t>
            </a:r>
          </a:p>
          <a:p>
            <a:pPr lvl="1"/>
            <a:r>
              <a:rPr lang="en-US" dirty="0" smtClean="0"/>
              <a:t>Run homomorphic evaluation using pk</a:t>
            </a:r>
            <a:r>
              <a:rPr lang="en-US" baseline="-25000" dirty="0" smtClean="0"/>
              <a:t>1</a:t>
            </a:r>
            <a:r>
              <a:rPr lang="en-US" dirty="0" smtClean="0"/>
              <a:t> until the noise gets to be too large</a:t>
            </a:r>
          </a:p>
          <a:p>
            <a:pPr lvl="1"/>
            <a:r>
              <a:rPr lang="en-US" dirty="0" smtClean="0"/>
              <a:t>Let c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be intermediate </a:t>
            </a:r>
            <a:r>
              <a:rPr lang="en-US" dirty="0" err="1" smtClean="0"/>
              <a:t>ciphertext</a:t>
            </a:r>
            <a:r>
              <a:rPr lang="en-US" dirty="0" smtClean="0"/>
              <a:t>(s) (under key pk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Encrypt c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bit by bit under (under key pk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Then evaluate the decryption circuit </a:t>
            </a:r>
            <a:r>
              <a:rPr lang="en-US" dirty="0" err="1" smtClean="0"/>
              <a:t>homorphically</a:t>
            </a:r>
            <a:r>
              <a:rPr lang="en-US" dirty="0" smtClean="0"/>
              <a:t> (under </a:t>
            </a:r>
            <a:r>
              <a:rPr lang="en-US" dirty="0"/>
              <a:t>key pk</a:t>
            </a:r>
            <a:r>
              <a:rPr lang="en-US" baseline="-25000" dirty="0"/>
              <a:t>2</a:t>
            </a:r>
            <a:r>
              <a:rPr lang="en-US" dirty="0"/>
              <a:t>) </a:t>
            </a:r>
          </a:p>
          <a:p>
            <a:pPr lvl="1"/>
            <a:r>
              <a:rPr lang="en-US" b="1" dirty="0" smtClean="0"/>
              <a:t>Challenge: </a:t>
            </a:r>
            <a:r>
              <a:rPr lang="en-US" dirty="0" smtClean="0"/>
              <a:t>Need to make sure that decryption circuit is shallow enough to evaluate…</a:t>
            </a:r>
          </a:p>
          <a:p>
            <a:r>
              <a:rPr lang="en-US" dirty="0" smtClean="0"/>
              <a:t>Expensive, but there are tricks to reduce the running time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(Gentry 2009)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3474" y="1825625"/>
                <a:ext cx="10770326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Transform Partially Homomorphic Encryption Scheme into Fully Homomorphic Encryption Scheme</a:t>
                </a:r>
              </a:p>
              <a:p>
                <a:r>
                  <a:rPr lang="en-US" b="1" dirty="0" smtClean="0"/>
                  <a:t>Key Idea: </a:t>
                </a:r>
              </a:p>
              <a:p>
                <a:pPr lvl="1"/>
                <a:r>
                  <a:rPr lang="en-US" dirty="0" smtClean="0"/>
                  <a:t>Maintain two public keys pk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pk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for partially homomorphic encryption</a:t>
                </a:r>
              </a:p>
              <a:p>
                <a:pPr lvl="2"/>
                <a:r>
                  <a:rPr lang="en-US" dirty="0" smtClean="0"/>
                  <a:t>Encrypt sk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using pk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(bit by bit) </a:t>
                </a:r>
                <a:r>
                  <a:rPr lang="en-US" dirty="0" smtClean="0"/>
                  <a:t>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Encrypt sk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 smtClean="0"/>
                  <a:t>under pk</a:t>
                </a:r>
                <a:r>
                  <a:rPr lang="en-US" baseline="-25000" dirty="0" smtClean="0"/>
                  <a:t>1 </a:t>
                </a:r>
                <a:r>
                  <a:rPr lang="en-US" dirty="0"/>
                  <a:t>(bit by bit) 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</m:sup>
                    </m:sSubSup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Final Public Key: </a:t>
                </a:r>
                <a:r>
                  <a:rPr lang="en-US" dirty="0" err="1" smtClean="0"/>
                  <a:t>pk</a:t>
                </a:r>
                <a:r>
                  <a:rPr lang="en-US" dirty="0" smtClean="0"/>
                  <a:t> </a:t>
                </a:r>
                <a:r>
                  <a:rPr lang="en-US" dirty="0"/>
                  <a:t>= (</a:t>
                </a:r>
                <a:r>
                  <a:rPr lang="en-US" dirty="0" smtClean="0"/>
                  <a:t>pk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pk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sup>
                    </m:sSub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Suppose that both partially homomorphic encryption schemes support circuits of maximum depth T</a:t>
                </a:r>
              </a:p>
              <a:p>
                <a:pPr lvl="1"/>
                <a:r>
                  <a:rPr lang="en-US" dirty="0" smtClean="0"/>
                  <a:t>Evaluate circuit up to depth T to obtain be intermediate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(s</a:t>
                </a:r>
                <a:r>
                  <a:rPr lang="en-US" dirty="0"/>
                  <a:t>) c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k</a:t>
                </a:r>
                <a:r>
                  <a:rPr lang="en-US" dirty="0" smtClean="0"/>
                  <a:t> (under key pk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Let m</a:t>
                </a:r>
                <a:r>
                  <a:rPr lang="en-US" baseline="-25000" dirty="0"/>
                  <a:t>i</a:t>
                </a:r>
                <a:r>
                  <a:rPr lang="en-US" dirty="0"/>
                  <a:t>=[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i</a:t>
                </a:r>
                <a:r>
                  <a:rPr lang="en-US" dirty="0" err="1"/>
                  <a:t>mod</a:t>
                </a:r>
                <a:r>
                  <a:rPr lang="en-US" dirty="0"/>
                  <a:t> p] mod </a:t>
                </a:r>
                <a:r>
                  <a:rPr lang="en-US" dirty="0" smtClean="0"/>
                  <a:t>2 denote message corresponding to intermediate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</a:p>
              <a:p>
                <a:pPr lvl="1"/>
                <a:r>
                  <a:rPr lang="en-US" dirty="0" smtClean="0"/>
                  <a:t>Let </a:t>
                </a:r>
                <a:r>
                  <a:rPr lang="en-US" dirty="0"/>
                  <a:t>c</a:t>
                </a:r>
                <a:r>
                  <a:rPr lang="en-US" baseline="-25000" dirty="0"/>
                  <a:t>i </a:t>
                </a:r>
                <a:r>
                  <a:rPr lang="en-US" dirty="0" smtClean="0"/>
                  <a:t>=c[1],…,</a:t>
                </a:r>
                <a:r>
                  <a:rPr lang="en-US" dirty="0"/>
                  <a:t> </a:t>
                </a:r>
                <a:r>
                  <a:rPr lang="en-US" dirty="0" smtClean="0"/>
                  <a:t>c[y] with y= 1+ log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x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be the bit representation of c</a:t>
                </a:r>
                <a:r>
                  <a:rPr lang="en-US" baseline="-25000" dirty="0" smtClean="0"/>
                  <a:t>i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r>
                  <a:rPr lang="en-US" dirty="0" smtClean="0"/>
                  <a:t> be decryption circuit</a:t>
                </a:r>
              </a:p>
              <a:p>
                <a:pPr lvl="1"/>
                <a:r>
                  <a:rPr lang="en-US" dirty="0" smtClean="0"/>
                  <a:t>Obtain encryption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[1],…, 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 smtClean="0"/>
                  <a:t> by encrypting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[1],…, </m:t>
                    </m:r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under pk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 </a:t>
                </a:r>
                <a:r>
                  <a:rPr lang="en-US" dirty="0" smtClean="0"/>
                  <a:t>and evaluating decryption </a:t>
                </a:r>
                <a:r>
                  <a:rPr lang="en-US" dirty="0" smtClean="0"/>
                  <a:t>circuit </a:t>
                </a:r>
                <a:r>
                  <a:rPr lang="en-US" dirty="0" err="1" smtClean="0"/>
                  <a:t>homomorphically</a:t>
                </a:r>
                <a:r>
                  <a:rPr lang="en-US" dirty="0" smtClean="0"/>
                  <a:t> on inputs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(pk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[1]</m:t>
                    </m:r>
                  </m:oMath>
                </a14:m>
                <a:r>
                  <a:rPr lang="en-US" dirty="0" smtClean="0"/>
                  <a:t>),…,</a:t>
                </a:r>
                <a:r>
                  <a:rPr lang="en-US" dirty="0"/>
                  <a:t> Enc(pk</a:t>
                </a:r>
                <a:r>
                  <a:rPr lang="en-US" baseline="-25000" dirty="0"/>
                  <a:t>2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</m:oMath>
                </a14:m>
                <a:r>
                  <a:rPr lang="en-US" dirty="0"/>
                  <a:t>),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Then continue to evaluate the decryption circuit </a:t>
                </a:r>
                <a:r>
                  <a:rPr lang="en-US" dirty="0" err="1" smtClean="0"/>
                  <a:t>homorphically</a:t>
                </a:r>
                <a:r>
                  <a:rPr lang="en-US" dirty="0" smtClean="0"/>
                  <a:t> (under </a:t>
                </a:r>
                <a:r>
                  <a:rPr lang="en-US" dirty="0"/>
                  <a:t>key pk</a:t>
                </a:r>
                <a:r>
                  <a:rPr lang="en-US" baseline="-25000" dirty="0"/>
                  <a:t>2</a:t>
                </a:r>
                <a:r>
                  <a:rPr lang="en-US" dirty="0"/>
                  <a:t>) </a:t>
                </a:r>
              </a:p>
              <a:p>
                <a:r>
                  <a:rPr lang="en-US" dirty="0" smtClean="0"/>
                  <a:t>Expensive, but there are tricks to reduce the running time and squash depth of decryption circuit.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474" y="1825625"/>
                <a:ext cx="10770326" cy="4351338"/>
              </a:xfrm>
              <a:blipFill>
                <a:blip r:embed="rId2"/>
                <a:stretch>
                  <a:fillRect l="-509" t="-2521" r="-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(Gentry 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74" y="1825625"/>
            <a:ext cx="1077032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Transform Partially Homomorphic Encryption Scheme into Fully Homomorphic Encryption Scheme</a:t>
            </a:r>
          </a:p>
          <a:p>
            <a:r>
              <a:rPr lang="en-US" b="1" dirty="0" smtClean="0"/>
              <a:t>Key Idea Continue: </a:t>
            </a:r>
          </a:p>
          <a:p>
            <a:pPr lvl="1"/>
            <a:r>
              <a:rPr lang="en-US" dirty="0"/>
              <a:t>Continue evaluating circuit </a:t>
            </a:r>
            <a:r>
              <a:rPr lang="en-US" dirty="0" err="1"/>
              <a:t>homomorphically</a:t>
            </a:r>
            <a:r>
              <a:rPr lang="en-US" dirty="0"/>
              <a:t> until we reach depth T under public key pk</a:t>
            </a:r>
            <a:r>
              <a:rPr lang="en-US" baseline="-25000" dirty="0"/>
              <a:t>2</a:t>
            </a:r>
            <a:r>
              <a:rPr lang="en-US" dirty="0"/>
              <a:t>. Then switch back to pk</a:t>
            </a:r>
            <a:r>
              <a:rPr lang="en-US" baseline="-25000" dirty="0"/>
              <a:t>1</a:t>
            </a:r>
            <a:r>
              <a:rPr lang="en-US" dirty="0"/>
              <a:t> etc…</a:t>
            </a:r>
          </a:p>
          <a:p>
            <a:pPr lvl="1"/>
            <a:r>
              <a:rPr lang="en-US" b="1" dirty="0" smtClean="0"/>
              <a:t>Challenge</a:t>
            </a:r>
            <a:r>
              <a:rPr lang="en-US" b="1" dirty="0"/>
              <a:t>: </a:t>
            </a:r>
            <a:r>
              <a:rPr lang="en-US" dirty="0"/>
              <a:t>Need to make sure that decryption circuit is shallow enough to evaluate in depth at most T-1 so we can decrypt and perform at least 1 more operation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Expensive, but there are tricks to reduce the running time and squash depth of decryption circuit.</a:t>
            </a:r>
          </a:p>
          <a:p>
            <a:r>
              <a:rPr lang="en-US" dirty="0" smtClean="0"/>
              <a:t>Tuning Security parameters is tricky</a:t>
            </a:r>
          </a:p>
          <a:p>
            <a:pPr lvl="1"/>
            <a:r>
              <a:rPr lang="en-US" dirty="0" smtClean="0"/>
              <a:t>Must thwart known attacks </a:t>
            </a:r>
          </a:p>
          <a:p>
            <a:pPr lvl="1"/>
            <a:r>
              <a:rPr lang="en-US" dirty="0" smtClean="0"/>
              <a:t>Must support homomorphic evaluation of decryption circuit!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for Non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Integer Division Fact: </a:t>
                </a:r>
                <a:r>
                  <a:rPr lang="en-US" dirty="0" smtClean="0"/>
                  <a:t>For every positive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dirty="0" smtClean="0"/>
                  <a:t>there exists an integer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and a positive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Note:</a:t>
                </a:r>
                <a:r>
                  <a:rPr lang="en-US" dirty="0" smtClean="0"/>
                  <a:t> We can define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</a:t>
                </a:r>
                <a:r>
                  <a:rPr lang="en-US" dirty="0" smtClean="0"/>
                  <a:t> what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is not an integer?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Fact:</a:t>
                </a:r>
                <a:r>
                  <a:rPr lang="en-US" dirty="0" smtClean="0"/>
                  <a:t> there still </a:t>
                </a:r>
                <a:r>
                  <a:rPr lang="en-US" dirty="0"/>
                  <a:t>exists </a:t>
                </a:r>
                <a:r>
                  <a:rPr lang="en-US" dirty="0" smtClean="0"/>
                  <a:t>a real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a positive integer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Still define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e.g., [3.5 mod 2] = 1.5</a:t>
                </a:r>
              </a:p>
              <a:p>
                <a:pPr marL="0" indent="0">
                  <a:buNone/>
                </a:pPr>
                <a:r>
                  <a:rPr lang="en-US" dirty="0" smtClean="0"/>
                  <a:t>We still have many nice properties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6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Squashing the Decryption Circuit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Decryption: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Recall:</a:t>
                </a:r>
                <a:r>
                  <a:rPr lang="en-US" dirty="0" smtClean="0"/>
                  <a:t> We want to make sure that the decryption circuit has low depth.</a:t>
                </a:r>
              </a:p>
              <a:p>
                <a:r>
                  <a:rPr lang="en-US" b="1" dirty="0" smtClean="0"/>
                  <a:t>Trick: </a:t>
                </a:r>
                <a:r>
                  <a:rPr lang="en-US" dirty="0" smtClean="0"/>
                  <a:t>Extend encryptions keys with hint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  <m:r>
                          <a:rPr lang="en-US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  <m:r>
                          <a:rPr lang="en-US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a random/sparse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⊆{1,…,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random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dirty="0" smtClean="0"/>
                  <a:t> subject to the restriction that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begChr m:val=""/>
                              <m:endChr m:val="⌉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2)≈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06054" y="5893183"/>
            <a:ext cx="262759" cy="283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48096" y="6134922"/>
            <a:ext cx="2645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Apply mod to non-integer</a:t>
            </a:r>
          </a:p>
          <a:p>
            <a:r>
              <a:rPr lang="en-US" b="1" dirty="0" smtClean="0"/>
              <a:t>Example:</a:t>
            </a:r>
            <a:r>
              <a:rPr lang="en-US" dirty="0" smtClean="0"/>
              <a:t> 3.4 mod 2 = 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67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Squashing the Decryption Circuit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Recall:</a:t>
                </a:r>
                <a:r>
                  <a:rPr lang="en-US" dirty="0" smtClean="0"/>
                  <a:t> We want to make sure that the decryption circuit has low depth.</a:t>
                </a:r>
              </a:p>
              <a:p>
                <a:r>
                  <a:rPr lang="en-US" b="1" dirty="0" smtClean="0"/>
                  <a:t>Trick: </a:t>
                </a:r>
                <a:r>
                  <a:rPr lang="en-US" dirty="0" smtClean="0"/>
                  <a:t>Extend the public key with a hint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  <m:r>
                          <a:rPr lang="en-US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a:rPr lang="en-US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b>
                        </m:sSub>
                        <m:r>
                          <a:rPr lang="en-US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Decrypt: output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d>
                          <m:dPr>
                            <m:begChr m:val="⌊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d>
                              <m:dPr>
                                <m:begChr m:val=""/>
                                <m:endChr m:val="⌉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080938" y="4477406"/>
            <a:ext cx="262759" cy="283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48619" y="4761186"/>
                <a:ext cx="26452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Apply mod to non-integer</a:t>
                </a:r>
              </a:p>
              <a:p>
                <a:r>
                  <a:rPr lang="en-US" b="1" dirty="0" smtClean="0"/>
                  <a:t>Example:</a:t>
                </a:r>
                <a:r>
                  <a:rPr lang="en-US" dirty="0" smtClean="0"/>
                  <a:t> 3.4 mod 2 = 1.4</a:t>
                </a:r>
              </a:p>
              <a:p>
                <a:endParaRPr lang="en-US" dirty="0"/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is not an integer…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19" y="4761186"/>
                <a:ext cx="2645211" cy="1200329"/>
              </a:xfrm>
              <a:prstGeom prst="rect">
                <a:avLst/>
              </a:prstGeom>
              <a:blipFill>
                <a:blip r:embed="rId3"/>
                <a:stretch>
                  <a:fillRect l="-1843" t="-2538" r="-184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134303" y="4566744"/>
            <a:ext cx="15766" cy="331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54839" y="4897821"/>
                <a:ext cx="3547125" cy="1384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Round to closest integer</a:t>
                </a:r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839" y="4897821"/>
                <a:ext cx="3547125" cy="1384353"/>
              </a:xfrm>
              <a:prstGeom prst="rect">
                <a:avLst/>
              </a:prstGeom>
              <a:blipFill>
                <a:blip r:embed="rId4"/>
                <a:stretch>
                  <a:fillRect l="-1549" t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692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Homomorphic Encryption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github.com/shaih/HElib</a:t>
            </a:r>
            <a:endParaRPr lang="en-US" dirty="0"/>
          </a:p>
          <a:p>
            <a:r>
              <a:rPr lang="en-US" dirty="0"/>
              <a:t>Tutorial: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www.youtube.com/watch?v=jIWOR2bGC7c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FHE </a:t>
            </a:r>
            <a:r>
              <a:rPr lang="en-US" dirty="0" err="1" smtClean="0"/>
              <a:t>Ciphertext</a:t>
            </a:r>
            <a:r>
              <a:rPr lang="en-US" dirty="0" smtClean="0"/>
              <a:t> Compression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Encrypt(</a:t>
                </a:r>
                <a:r>
                  <a:rPr lang="en-US" dirty="0" err="1" smtClean="0"/>
                  <a:t>pk</a:t>
                </a:r>
                <a:r>
                  <a:rPr lang="en-US" dirty="0" smtClean="0"/>
                  <a:t>, m)</a:t>
                </a:r>
              </a:p>
              <a:p>
                <a:pPr lvl="1"/>
                <a:r>
                  <a:rPr lang="en-US" dirty="0" smtClean="0"/>
                  <a:t>Pick AES key K</a:t>
                </a:r>
              </a:p>
              <a:p>
                <a:pPr lvl="1"/>
                <a:r>
                  <a:rPr lang="en-US" dirty="0" smtClean="0"/>
                  <a:t>Encrypt K using </a:t>
                </a:r>
                <a:r>
                  <a:rPr lang="en-US" dirty="0" err="1" smtClean="0"/>
                  <a:t>FHE.Encrypt</a:t>
                </a:r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c= </a:t>
                </a:r>
                <a:r>
                  <a:rPr lang="en-US" dirty="0" err="1" smtClean="0"/>
                  <a:t>AES.Enc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K,m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Output (c,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b="1" dirty="0" smtClean="0"/>
                  <a:t>Advantage: </a:t>
                </a:r>
                <a:r>
                  <a:rPr lang="en-US" dirty="0" smtClean="0"/>
                  <a:t>Reduces computation/size overhead as message m grows large.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  <a:p>
                <a:r>
                  <a:rPr lang="en-US" b="1" dirty="0" smtClean="0"/>
                  <a:t>Decryption: </a:t>
                </a:r>
                <a:r>
                  <a:rPr lang="en-US" dirty="0" smtClean="0"/>
                  <a:t>Recover K then decrypt m</a:t>
                </a:r>
              </a:p>
              <a:p>
                <a:r>
                  <a:rPr lang="en-US" b="1" dirty="0" smtClean="0"/>
                  <a:t>Homomorphic Evaluation: </a:t>
                </a:r>
                <a:r>
                  <a:rPr lang="en-US" dirty="0" smtClean="0"/>
                  <a:t>First evaluate </a:t>
                </a:r>
                <a:r>
                  <a:rPr lang="en-US" dirty="0" err="1" smtClean="0"/>
                  <a:t>AES.Dec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K,m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homomorphically</a:t>
                </a:r>
                <a:r>
                  <a:rPr lang="en-US" dirty="0" smtClean="0"/>
                  <a:t> to obtain encryption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 of message bits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,… that we can operate on.</a:t>
                </a:r>
              </a:p>
              <a:p>
                <a:r>
                  <a:rPr lang="en-US" b="1" dirty="0" smtClean="0"/>
                  <a:t>Disadvantage: </a:t>
                </a:r>
                <a:r>
                  <a:rPr lang="en-US" dirty="0" smtClean="0"/>
                  <a:t>Can be expensive to evaluate </a:t>
                </a:r>
                <a:r>
                  <a:rPr lang="en-US" dirty="0" err="1" smtClean="0"/>
                  <a:t>AES.Dec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homomorphically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Current research direction: ``FHE friendly” symmetric key encryption </a:t>
                </a:r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BLS Signature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Given bilinear </a:t>
                </a:r>
                <a:r>
                  <a:rPr lang="en-US" dirty="0"/>
                  <a:t>pairing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Hash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0,1}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Key Generation: </a:t>
                </a:r>
                <a:r>
                  <a:rPr lang="en-US" dirty="0" smtClean="0"/>
                  <a:t>Pick random secret key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=x. Public key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Sign(</a:t>
                </a:r>
                <a:r>
                  <a:rPr lang="en-US" b="1" dirty="0" err="1" smtClean="0"/>
                  <a:t>sk,m</a:t>
                </a:r>
                <a:r>
                  <a:rPr lang="en-US" b="1" dirty="0" smtClean="0"/>
                  <a:t>): </a:t>
                </a:r>
                <a:r>
                  <a:rPr lang="en-US" dirty="0" smtClean="0"/>
                  <a:t>Compute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output signatures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Note: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dirty="0" smtClean="0"/>
                  <a:t> for some random (unknown) value of y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r>
                  <a:rPr lang="en-US" b="1" dirty="0" smtClean="0"/>
                  <a:t>Verify(</a:t>
                </a:r>
                <a:r>
                  <a:rPr lang="en-US" b="1" dirty="0" err="1" smtClean="0"/>
                  <a:t>pk</a:t>
                </a:r>
                <a:r>
                  <a:rPr lang="en-US" b="1" dirty="0" smtClean="0"/>
                  <a:t>,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b="1" dirty="0" smtClean="0"/>
                  <a:t>,m): </a:t>
                </a:r>
                <a:r>
                  <a:rPr lang="en-US" dirty="0" smtClean="0"/>
                  <a:t>Verify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Verification Works!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Alice knows Bob’s public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dirty="0" smtClean="0"/>
                  <a:t> and wants to send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Alice runs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dirty="0"/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to obtain symmetric key K</a:t>
                </a:r>
              </a:p>
              <a:p>
                <a:r>
                  <a:rPr lang="en-US" dirty="0" smtClean="0"/>
                  <a:t>Alice uses symmetric key to 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i.e.,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dirty="0" smtClean="0"/>
                  <a:t> is AES-GCM</a:t>
                </a:r>
              </a:p>
              <a:p>
                <a:r>
                  <a:rPr lang="en-US" dirty="0" smtClean="0"/>
                  <a:t>Alice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to Bob</a:t>
                </a:r>
              </a:p>
              <a:p>
                <a:r>
                  <a:rPr lang="en-US" dirty="0" smtClean="0"/>
                  <a:t>Bob recovers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caps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and then can 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2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Random bit 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pk,sk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= Gen(.)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en-US" sz="2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𝐄𝐧𝐜𝐚𝐩𝐬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  <m:r>
                        <a:rPr kumimoji="0" lang="en-US" sz="2800" b="1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⟵</m:t>
                      </m:r>
                      <m:sSup>
                        <m:sSup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𝐃𝐞𝐜𝐚𝐩𝐬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r>
                        <a:rPr kumimoji="0" 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𝐃𝐞𝐜𝐚𝐩𝐬</m:t>
                          </m:r>
                        </m:e>
                        <m:sub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𝒑𝒌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from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Recap: CCA-Secure KEM from RSA in Random Oracle Model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RSA yields CPA-Secure KEM in Random Oracle Model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𝐜𝐚𝐩𝐬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r>
                  <a:rPr lang="en-US" b="1" dirty="0" smtClean="0"/>
                  <a:t>Security based on RSA-Inversion assumption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Post-Quantum Security? </a:t>
                </a:r>
              </a:p>
              <a:p>
                <a:pPr lvl="1"/>
                <a:r>
                  <a:rPr lang="en-US" b="1" dirty="0" smtClean="0"/>
                  <a:t>Shor’s Algorithm breaks RSA by factoring N</a:t>
                </a:r>
              </a:p>
              <a:p>
                <a:pPr lvl="1"/>
                <a:r>
                  <a:rPr lang="en-US" b="1" dirty="0" smtClean="0"/>
                  <a:t>Is random oracle model valid for quantum attacker?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0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Trapdoor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(Deterministic algorithm)</a:t>
                </a:r>
              </a:p>
              <a:p>
                <a:pPr lvl="2"/>
                <a:r>
                  <a:rPr lang="en-US" dirty="0" smtClean="0"/>
                  <a:t>Input: x and public key </a:t>
                </a:r>
                <a:r>
                  <a:rPr lang="en-US" dirty="0" err="1" smtClean="0"/>
                  <a:t>pk</a:t>
                </a:r>
                <a:r>
                  <a:rPr lang="en-US" dirty="0" smtClean="0"/>
                  <a:t>;   Output</a:t>
                </a:r>
                <a:r>
                  <a:rPr lang="en-US" dirty="0"/>
                  <a:t>: </a:t>
                </a:r>
                <a:r>
                  <a:rPr lang="en-US" dirty="0" smtClean="0"/>
                  <a:t>y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Rev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2"/>
                <a:r>
                  <a:rPr lang="en-US" dirty="0"/>
                  <a:t>Input: Secret </a:t>
                </a:r>
                <a:r>
                  <a:rPr lang="en-US" dirty="0" smtClean="0"/>
                  <a:t>trapdoor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x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Rev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)=x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Security Game: </a:t>
                </a:r>
                <a:r>
                  <a:rPr lang="en-US" dirty="0" smtClean="0"/>
                  <a:t>Challenger picks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and generates random x. Attacker gets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. Attacker tries to recover x.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51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from Trapdoor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CCA-Secure KEM from any trapdoor permutation in Random Oracle Model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𝐜𝐚𝐩𝐬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Rev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endParaRPr lang="en-US" b="1" dirty="0" smtClean="0"/>
              </a:p>
              <a:p>
                <a:r>
                  <a:rPr lang="en-US" b="1" dirty="0" smtClean="0"/>
                  <a:t>Security proof in random oracle model</a:t>
                </a:r>
              </a:p>
              <a:p>
                <a:pPr lvl="1"/>
                <a:r>
                  <a:rPr lang="en-US" b="1" dirty="0" smtClean="0"/>
                  <a:t>Any KEM attacker can break security of trapdoor permutation.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𝐃𝐞𝐜𝐚𝐩𝐬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𝐬𝐤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Rev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KEM attacker A define Trapdoor Permutation attacker B</a:t>
                </a:r>
              </a:p>
              <a:p>
                <a:r>
                  <a:rPr lang="en-US" dirty="0" smtClean="0"/>
                  <a:t>B is given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as input</a:t>
                </a:r>
              </a:p>
              <a:p>
                <a:pPr lvl="1"/>
                <a:r>
                  <a:rPr lang="en-US" dirty="0" smtClean="0"/>
                  <a:t>B simulates KEM challenger and generates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a random key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 sends (</a:t>
                </a:r>
                <a:r>
                  <a:rPr lang="en-US" dirty="0" err="1" smtClean="0"/>
                  <a:t>pk</a:t>
                </a:r>
                <a:r>
                  <a:rPr lang="en-US" dirty="0" smtClean="0"/>
                  <a:t>, c,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 smtClean="0"/>
                  <a:t>) to KEM attacker A and begins simulating A.</a:t>
                </a:r>
              </a:p>
              <a:p>
                <a:pPr lvl="1"/>
                <a:r>
                  <a:rPr lang="en-US" dirty="0"/>
                  <a:t>For each </a:t>
                </a:r>
                <a:r>
                  <a:rPr lang="en-US" dirty="0" smtClean="0"/>
                  <a:t>random oracle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made by A, </a:t>
                </a:r>
                <a:r>
                  <a:rPr lang="en-US" dirty="0"/>
                  <a:t>B checks to see 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; if so we have found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 keeps track of all of A’s random oracle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and programs random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Caveat: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for some previous query to </a:t>
                </a:r>
                <a:r>
                  <a:rPr lang="en-US" dirty="0" err="1" smtClean="0"/>
                  <a:t>decaps</a:t>
                </a:r>
                <a:r>
                  <a:rPr lang="en-US" dirty="0" smtClean="0"/>
                  <a:t> then return the associated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When A queries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𝐃𝐞𝐜𝐚𝐩𝐬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) oracle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we check to see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for some j. If so we return the associated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If not return a random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82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62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Security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𝐃𝐞𝐜𝐚𝐩𝐬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𝐬𝐤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Rev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KEM attacker A define Trapdoor Permutation attacker B</a:t>
                </a:r>
              </a:p>
              <a:p>
                <a:r>
                  <a:rPr lang="en-US" dirty="0" smtClean="0"/>
                  <a:t>B is given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as input</a:t>
                </a:r>
              </a:p>
              <a:p>
                <a:pPr lvl="1"/>
                <a:r>
                  <a:rPr lang="en-US" dirty="0" smtClean="0"/>
                  <a:t>B simulates KEM challenger and generates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, a random bit b and a random keys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 sends (</a:t>
                </a:r>
                <a:r>
                  <a:rPr lang="en-US" dirty="0" err="1" smtClean="0"/>
                  <a:t>pk</a:t>
                </a:r>
                <a:r>
                  <a:rPr lang="en-US" dirty="0" smtClean="0"/>
                  <a:t>, 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dirty="0" smtClean="0"/>
                  <a:t>) to KEM attacker A and begins simulating A.</a:t>
                </a:r>
              </a:p>
              <a:p>
                <a:pPr lvl="1"/>
                <a:r>
                  <a:rPr lang="en-US" dirty="0"/>
                  <a:t>For each </a:t>
                </a:r>
                <a:r>
                  <a:rPr lang="en-US" dirty="0" smtClean="0"/>
                  <a:t>random oracle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made by A, </a:t>
                </a:r>
                <a:r>
                  <a:rPr lang="en-US" dirty="0"/>
                  <a:t>B checks to see 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; if so we have found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 keeps track of all of A’s random oracle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and programs random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Caveat: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for some previous query to </a:t>
                </a:r>
                <a:r>
                  <a:rPr lang="en-US" dirty="0" err="1" smtClean="0"/>
                  <a:t>decaps</a:t>
                </a:r>
                <a:r>
                  <a:rPr lang="en-US" dirty="0" smtClean="0"/>
                  <a:t> then return the associated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When A queries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𝐃𝐞𝐜𝐚𝐩𝐬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𝒔𝒌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) oracle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we check to see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Eval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for some j. If so we return the associated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If not return a random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Analysis Sketch: If A does not query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 smtClean="0"/>
                  <a:t> then it has no advantage in original KEM game. </a:t>
                </a:r>
                <a:r>
                  <a:rPr lang="en-US" dirty="0" smtClean="0">
                    <a:sym typeface="Wingdings" panose="05000000000000000000" pitchFamily="2" charset="2"/>
                  </a:rPr>
                  <a:t> Successful KEM attacker will query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 smtClean="0"/>
                  <a:t> with non-negligible probability. </a:t>
                </a:r>
                <a:r>
                  <a:rPr lang="en-US" dirty="0" smtClean="0">
                    <a:sym typeface="Wingdings" panose="05000000000000000000" pitchFamily="2" charset="2"/>
                  </a:rPr>
                  <a:t> B wins trapdoor inversion game </a:t>
                </a:r>
                <a:r>
                  <a:rPr lang="en-US" smtClean="0">
                    <a:sym typeface="Wingdings" panose="05000000000000000000" pitchFamily="2" charset="2"/>
                  </a:rPr>
                  <a:t>with non-negligible </a:t>
                </a:r>
                <a:r>
                  <a:rPr lang="en-US" dirty="0" smtClean="0">
                    <a:sym typeface="Wingdings" panose="05000000000000000000" pitchFamily="2" charset="2"/>
                  </a:rPr>
                  <a:t>probability.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5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64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from Trapdoor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CCA-Secure KEM from any trapdoor permutation in Random Oracle Model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Eval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𝐜𝐚𝐩𝐬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Rev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endParaRPr lang="en-US" b="1" dirty="0" smtClean="0"/>
              </a:p>
              <a:p>
                <a:r>
                  <a:rPr lang="en-US" b="1" dirty="0" smtClean="0"/>
                  <a:t>Security proof in random oracle model</a:t>
                </a:r>
              </a:p>
              <a:p>
                <a:pPr lvl="1"/>
                <a:r>
                  <a:rPr lang="en-US" b="1" dirty="0" smtClean="0"/>
                  <a:t>Any KEM attacker can break security of trapdoor permutation.</a:t>
                </a:r>
              </a:p>
              <a:p>
                <a:r>
                  <a:rPr lang="en-US" b="1" dirty="0" smtClean="0"/>
                  <a:t>Post-Quantum Security?</a:t>
                </a:r>
              </a:p>
              <a:p>
                <a:pPr lvl="1"/>
                <a:r>
                  <a:rPr lang="en-US" b="1" dirty="0" smtClean="0"/>
                  <a:t>Assume trapdoor permutation is PQ-safe e.g., based on LWE, Lattices etc…</a:t>
                </a:r>
              </a:p>
              <a:p>
                <a:pPr lvl="1"/>
                <a:r>
                  <a:rPr lang="en-US" b="1" dirty="0" smtClean="0"/>
                  <a:t>Does reduction in classical ROM imply PQ-security?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2" y="520282"/>
            <a:ext cx="9595556" cy="72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BLS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Advantage: Short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signatures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bit security</a:t>
                </a:r>
              </a:p>
              <a:p>
                <a:pPr lvl="1"/>
                <a:r>
                  <a:rPr lang="en-US" dirty="0" smtClean="0"/>
                  <a:t>Shorter than Regular </a:t>
                </a:r>
                <a:r>
                  <a:rPr lang="en-US" dirty="0" err="1" smtClean="0"/>
                  <a:t>Schnorr</a:t>
                </a:r>
                <a:r>
                  <a:rPr lang="en-US" dirty="0" smtClean="0"/>
                  <a:t> Signatures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bit)</a:t>
                </a:r>
              </a:p>
              <a:p>
                <a:pPr lvl="1"/>
                <a:r>
                  <a:rPr lang="en-US" dirty="0" smtClean="0"/>
                  <a:t>Shorter than Short </a:t>
                </a:r>
                <a:r>
                  <a:rPr lang="en-US" dirty="0" err="1" smtClean="0"/>
                  <a:t>Schnorr</a:t>
                </a:r>
                <a:r>
                  <a:rPr lang="en-US" dirty="0" smtClean="0"/>
                  <a:t> Signatures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-bit)</a:t>
                </a:r>
              </a:p>
              <a:p>
                <a:pPr lvl="1"/>
                <a:r>
                  <a:rPr lang="en-US" dirty="0" smtClean="0"/>
                  <a:t>Longer than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based signatures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bit</a:t>
                </a:r>
              </a:p>
              <a:p>
                <a:r>
                  <a:rPr lang="en-US" dirty="0" smtClean="0"/>
                  <a:t>Efficiency: </a:t>
                </a:r>
              </a:p>
              <a:p>
                <a:pPr lvl="1"/>
                <a:r>
                  <a:rPr lang="en-US" dirty="0" smtClean="0"/>
                  <a:t>Practical: Unlike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based signatures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Higher computational overhead than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Schnorr</a:t>
                </a:r>
                <a:r>
                  <a:rPr lang="en-US" dirty="0" smtClean="0">
                    <a:sym typeface="Wingdings" panose="05000000000000000000" pitchFamily="2" charset="2"/>
                  </a:rPr>
                  <a:t> in practice 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Homomorphic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Plain RSA is multiplicatively homomorphic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PK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PK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PK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But not additively homomorphic</a:t>
                </a:r>
              </a:p>
              <a:p>
                <a:endParaRPr lang="en-US" dirty="0"/>
              </a:p>
              <a:p>
                <a:r>
                  <a:rPr lang="en-US" dirty="0" smtClean="0"/>
                  <a:t>Pallier Cryptosystem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PK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PK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PK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/>
                                    </a:rPr>
                                    <m:t>Enc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/>
                                        </a:rPr>
                                        <m:t>PK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/>
                                        </a:rPr>
                                        <m:t>A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PK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Not same as FHE, but still useful in multiparty computation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52601" y="6324600"/>
            <a:ext cx="506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en.wikipedia.org/wiki/Paillier_cryptosystem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Pallier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Key Generation: </a:t>
                </a:r>
                <a:r>
                  <a:rPr lang="en-US" dirty="0" smtClean="0"/>
                  <a:t>Pick primes p, q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Secret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Observation: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b="1" i="1" dirty="0" smtClean="0"/>
                  <a:t>and for all m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1+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𝑁𝑚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has order exactly N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8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Pallier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Key Generation: </a:t>
                </a:r>
                <a:r>
                  <a:rPr lang="en-US" dirty="0" smtClean="0"/>
                  <a:t>Pick primes p, q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Secret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Observation 2: </a:t>
                </a:r>
                <a:r>
                  <a:rPr lang="en-US" i="1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has order exactly N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we have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Observation </a:t>
                </a:r>
                <a:r>
                  <a:rPr lang="en-US" b="1" dirty="0" smtClean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Pallier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Key Generation: </a:t>
                </a:r>
                <a:r>
                  <a:rPr lang="en-US" dirty="0" smtClean="0"/>
                  <a:t>Pick primes p, q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Secret Key: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Observation 4: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Observation 5: </a:t>
                </a:r>
                <a:r>
                  <a:rPr lang="en-US" dirty="0" smtClean="0"/>
                  <a:t>The order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 i.e.,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78617</TotalTime>
  <Words>9492</Words>
  <Application>Microsoft Office PowerPoint</Application>
  <PresentationFormat>Widescreen</PresentationFormat>
  <Paragraphs>545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Wingdings</vt:lpstr>
      <vt:lpstr>Office Theme</vt:lpstr>
      <vt:lpstr>Advanced Cryptography CS 655</vt:lpstr>
      <vt:lpstr>Bilinear Pairing</vt:lpstr>
      <vt:lpstr>Bilinear Pairing</vt:lpstr>
      <vt:lpstr>BLS Signature</vt:lpstr>
      <vt:lpstr>BLS Signatures</vt:lpstr>
      <vt:lpstr>Partially Homomorphic Encryption</vt:lpstr>
      <vt:lpstr>Pallier Encryption</vt:lpstr>
      <vt:lpstr>Pallier Encryption</vt:lpstr>
      <vt:lpstr>Pallier Encryption</vt:lpstr>
      <vt:lpstr>Pallier Encryption</vt:lpstr>
      <vt:lpstr>Pallier Encryption (Additive Homomorphism) </vt:lpstr>
      <vt:lpstr>Pallier Encryption (Multiplication with Known Plaintext) </vt:lpstr>
      <vt:lpstr>Application: Private Information Retrieval (PIR)</vt:lpstr>
      <vt:lpstr>Application: Private Information Retrieval (PIR)</vt:lpstr>
      <vt:lpstr>Fully Homomorphic Encryption (FHE)</vt:lpstr>
      <vt:lpstr>Fully Homomorphic Encryption (FHE)</vt:lpstr>
      <vt:lpstr>Partially Homomorphic: Symmetric Key</vt:lpstr>
      <vt:lpstr>Partially Homomorphic: Symmetric Key</vt:lpstr>
      <vt:lpstr>Partially Homomorphic: Symmetric Key</vt:lpstr>
      <vt:lpstr>Partially Homomorphic: Symmetric Key</vt:lpstr>
      <vt:lpstr>Partially Homomorphic: Symmetric Key</vt:lpstr>
      <vt:lpstr>Partially Homomorphic: Symmetric Key</vt:lpstr>
      <vt:lpstr>Partially Homomorphic: Symmetric Key</vt:lpstr>
      <vt:lpstr>Partially Homomorphic PK Encryption</vt:lpstr>
      <vt:lpstr>Partially Homomorphic PK Encryption</vt:lpstr>
      <vt:lpstr>Partially Homomorphic PK Encryption</vt:lpstr>
      <vt:lpstr>Partially Homomorphic Encryption</vt:lpstr>
      <vt:lpstr>Partially Homomorphic Encryption</vt:lpstr>
      <vt:lpstr>Partially Homomorphic Encryption</vt:lpstr>
      <vt:lpstr>Partially Homomorphic Encryption</vt:lpstr>
      <vt:lpstr>Partially Homomorphic Encryption </vt:lpstr>
      <vt:lpstr>Bootstrapping (Gentry 2009)</vt:lpstr>
      <vt:lpstr>Bootstrapping (Gentry 2009)</vt:lpstr>
      <vt:lpstr>Bootstrapping (Gentry 2009)</vt:lpstr>
      <vt:lpstr>Modulus for Non Integers</vt:lpstr>
      <vt:lpstr>Squashing the Decryption Circuit</vt:lpstr>
      <vt:lpstr>Squashing the Decryption Circuit</vt:lpstr>
      <vt:lpstr>Fully Homomorphic Encryption Resources</vt:lpstr>
      <vt:lpstr>FHE Ciphertext Compression</vt:lpstr>
      <vt:lpstr>Key Encapsulation Mechanism (KEM)</vt:lpstr>
      <vt:lpstr>Application: KEM</vt:lpstr>
      <vt:lpstr>KEM CCA-Security (KEM_(A,Π)^cca (n))</vt:lpstr>
      <vt:lpstr>KEM from RSA</vt:lpstr>
      <vt:lpstr>Trapdoor Permutation</vt:lpstr>
      <vt:lpstr>KEM from Trapdoor Permutation</vt:lpstr>
      <vt:lpstr>KEM Security Reduction</vt:lpstr>
      <vt:lpstr>KEM Security Reduction</vt:lpstr>
      <vt:lpstr>KEM from Trapdoor Permutation</vt:lpstr>
      <vt:lpstr>Thanks for Listening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564</cp:revision>
  <dcterms:created xsi:type="dcterms:W3CDTF">2016-12-31T20:38:01Z</dcterms:created>
  <dcterms:modified xsi:type="dcterms:W3CDTF">2023-04-07T02:37:33Z</dcterms:modified>
</cp:coreProperties>
</file>