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702" r:id="rId3"/>
    <p:sldId id="703" r:id="rId4"/>
    <p:sldId id="704" r:id="rId5"/>
    <p:sldId id="706" r:id="rId6"/>
    <p:sldId id="705" r:id="rId7"/>
    <p:sldId id="707" r:id="rId8"/>
    <p:sldId id="709" r:id="rId9"/>
    <p:sldId id="710" r:id="rId10"/>
    <p:sldId id="711" r:id="rId11"/>
    <p:sldId id="708" r:id="rId12"/>
    <p:sldId id="712" r:id="rId13"/>
    <p:sldId id="713" r:id="rId14"/>
    <p:sldId id="714" r:id="rId15"/>
    <p:sldId id="717" r:id="rId16"/>
    <p:sldId id="718" r:id="rId17"/>
    <p:sldId id="719" r:id="rId18"/>
    <p:sldId id="716" r:id="rId19"/>
    <p:sldId id="721" r:id="rId20"/>
    <p:sldId id="722" r:id="rId21"/>
    <p:sldId id="720" r:id="rId22"/>
    <p:sldId id="724" r:id="rId23"/>
    <p:sldId id="725" r:id="rId24"/>
    <p:sldId id="727" r:id="rId25"/>
    <p:sldId id="747" r:id="rId26"/>
    <p:sldId id="729" r:id="rId27"/>
    <p:sldId id="731" r:id="rId28"/>
    <p:sldId id="732" r:id="rId29"/>
    <p:sldId id="733" r:id="rId30"/>
    <p:sldId id="734" r:id="rId31"/>
    <p:sldId id="735" r:id="rId32"/>
    <p:sldId id="736" r:id="rId33"/>
    <p:sldId id="737" r:id="rId34"/>
    <p:sldId id="738" r:id="rId35"/>
    <p:sldId id="739" r:id="rId36"/>
    <p:sldId id="740" r:id="rId37"/>
    <p:sldId id="741" r:id="rId38"/>
    <p:sldId id="742" r:id="rId39"/>
    <p:sldId id="743" r:id="rId40"/>
    <p:sldId id="744" r:id="rId41"/>
    <p:sldId id="745" r:id="rId42"/>
    <p:sldId id="746" r:id="rId43"/>
    <p:sldId id="58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115" autoAdjust="0"/>
  </p:normalViewPr>
  <p:slideViewPr>
    <p:cSldViewPr snapToGrid="0">
      <p:cViewPr varScale="1">
        <p:scale>
          <a:sx n="81" d="100"/>
          <a:sy n="81" d="100"/>
        </p:scale>
        <p:origin x="1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2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22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2.png"/><Relationship Id="rId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image" Target="../media/image22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6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2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22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25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74.png"/><Relationship Id="rId17" Type="http://schemas.openxmlformats.org/officeDocument/2006/relationships/image" Target="../media/image77.png"/><Relationship Id="rId2" Type="http://schemas.openxmlformats.org/officeDocument/2006/relationships/image" Target="../media/image25.png"/><Relationship Id="rId16" Type="http://schemas.openxmlformats.org/officeDocument/2006/relationships/image" Target="../media/image76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5" Type="http://schemas.openxmlformats.org/officeDocument/2006/relationships/image" Target="../media/image75.png"/><Relationship Id="rId10" Type="http://schemas.openxmlformats.org/officeDocument/2006/relationships/image" Target="../media/image72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71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1.png"/><Relationship Id="rId21" Type="http://schemas.openxmlformats.org/officeDocument/2006/relationships/image" Target="../media/image9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104.png"/><Relationship Id="rId3" Type="http://schemas.openxmlformats.org/officeDocument/2006/relationships/image" Target="../media/image81.png"/><Relationship Id="rId21" Type="http://schemas.openxmlformats.org/officeDocument/2006/relationships/image" Target="../media/image100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6.png"/><Relationship Id="rId2" Type="http://schemas.openxmlformats.org/officeDocument/2006/relationships/image" Target="../media/image80.png"/><Relationship Id="rId16" Type="http://schemas.openxmlformats.org/officeDocument/2006/relationships/image" Target="../media/image103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01.png"/><Relationship Id="rId5" Type="http://schemas.openxmlformats.org/officeDocument/2006/relationships/image" Target="../media/image83.png"/><Relationship Id="rId15" Type="http://schemas.openxmlformats.org/officeDocument/2006/relationships/image" Target="../media/image102.png"/><Relationship Id="rId10" Type="http://schemas.openxmlformats.org/officeDocument/2006/relationships/image" Target="../media/image88.png"/><Relationship Id="rId19" Type="http://schemas.openxmlformats.org/officeDocument/2006/relationships/image" Target="../media/image105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2.png"/><Relationship Id="rId18" Type="http://schemas.openxmlformats.org/officeDocument/2006/relationships/image" Target="../media/image98.png"/><Relationship Id="rId3" Type="http://schemas.openxmlformats.org/officeDocument/2006/relationships/image" Target="../media/image81.png"/><Relationship Id="rId21" Type="http://schemas.openxmlformats.org/officeDocument/2006/relationships/image" Target="../media/image113.png"/><Relationship Id="rId7" Type="http://schemas.openxmlformats.org/officeDocument/2006/relationships/image" Target="../media/image109.png"/><Relationship Id="rId12" Type="http://schemas.openxmlformats.org/officeDocument/2006/relationships/image" Target="../media/image91.png"/><Relationship Id="rId17" Type="http://schemas.openxmlformats.org/officeDocument/2006/relationships/image" Target="../media/image111.png"/><Relationship Id="rId2" Type="http://schemas.openxmlformats.org/officeDocument/2006/relationships/image" Target="../media/image107.png"/><Relationship Id="rId16" Type="http://schemas.openxmlformats.org/officeDocument/2006/relationships/image" Target="../media/image95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10.png"/><Relationship Id="rId5" Type="http://schemas.openxmlformats.org/officeDocument/2006/relationships/image" Target="../media/image108.png"/><Relationship Id="rId15" Type="http://schemas.openxmlformats.org/officeDocument/2006/relationships/image" Target="../media/image94.png"/><Relationship Id="rId10" Type="http://schemas.openxmlformats.org/officeDocument/2006/relationships/image" Target="../media/image88.png"/><Relationship Id="rId19" Type="http://schemas.openxmlformats.org/officeDocument/2006/relationships/image" Target="../media/image112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3.png"/><Relationship Id="rId22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imons.berkeley.edu/talks/shai-halevi-2015-05-18a" TargetMode="External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imons.berkeley.edu/talks/shai-halevi-2015-05-18a" TargetMode="Externa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illier_cryptosystem" TargetMode="Externa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IWOR2bGC7c" TargetMode="External"/><Relationship Id="rId2" Type="http://schemas.openxmlformats.org/officeDocument/2006/relationships/hyperlink" Target="https://github.com/shaih/HElib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Advanced Cryptography</a:t>
            </a:r>
            <a:br>
              <a:rPr lang="en-US" dirty="0" smtClean="0"/>
            </a:br>
            <a:r>
              <a:rPr lang="en-US" dirty="0" smtClean="0"/>
              <a:t>CS 655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130193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12: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Functional Secret Sharing/Distributed Point 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2023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5699839"/>
            <a:ext cx="560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Save the Date: </a:t>
            </a:r>
            <a:r>
              <a:rPr lang="en-US" dirty="0" smtClean="0"/>
              <a:t>Midwest CRYPTO Day on April 11</a:t>
            </a:r>
            <a:r>
              <a:rPr lang="en-US" baseline="30000" dirty="0" smtClean="0"/>
              <a:t>th</a:t>
            </a:r>
            <a:r>
              <a:rPr lang="en-US" dirty="0" smtClean="0"/>
              <a:t> at 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Secret Sharing Trick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</a:rPr>
                  <a:t>Alice has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of secret bits t and s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</a:rPr>
                  <a:t>Bob has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of </a:t>
                </a:r>
                <a:r>
                  <a:rPr lang="en-US" dirty="0" smtClean="0">
                    <a:latin typeface="Cambria Math" panose="02040503050406030204" pitchFamily="18" charset="0"/>
                  </a:rPr>
                  <a:t>secret </a:t>
                </a:r>
                <a:r>
                  <a:rPr lang="en-US" dirty="0">
                    <a:latin typeface="Cambria Math" panose="02040503050406030204" pitchFamily="18" charset="0"/>
                  </a:rPr>
                  <a:t>bits t and 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b="1" dirty="0" smtClean="0"/>
                  <a:t>Combo: </a:t>
                </a:r>
                <a:r>
                  <a:rPr lang="en-US" dirty="0" smtClean="0"/>
                  <a:t>Suppose Alice/Bob want to compute shares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(w known).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Alice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</m:d>
                  </m:oMath>
                </a14:m>
                <a:r>
                  <a:rPr lang="en-US" dirty="0" smtClean="0"/>
                  <a:t> locally</a:t>
                </a:r>
              </a:p>
              <a:p>
                <a:pPr lvl="1"/>
                <a:r>
                  <a:rPr lang="en-US" dirty="0" smtClean="0"/>
                  <a:t>Bob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dirty="0" smtClean="0"/>
                  <a:t> locally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⟦"/>
                                      <m:endChr m:val="⟧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⟦"/>
                                      <m:endChr m:val="⟧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Point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Point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Alice/Bob each get DPF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Alice can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to compute a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for any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Bob can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compute a </a:t>
                </a:r>
                <a:r>
                  <a:rPr lang="en-US" dirty="0" smtClean="0"/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any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Correctness: </a:t>
                </a:r>
                <a:r>
                  <a:rPr lang="en-US" dirty="0" smtClean="0"/>
                  <a:t>for all inputs x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Point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Point Function: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Alice/Bob each get DPF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Alice can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to compute a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for any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Bob can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compute a </a:t>
                </a:r>
                <a:r>
                  <a:rPr lang="en-US" dirty="0" smtClean="0"/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any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Privacy: </a:t>
                </a:r>
                <a:r>
                  <a:rPr lang="en-US" dirty="0" smtClean="0"/>
                  <a:t>Alice/Bob should not learn anything about the secrets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Point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Point Function: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Alice/Bob each get DPF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Alice can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to compute a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for any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Bob can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compute a </a:t>
                </a:r>
                <a:r>
                  <a:rPr lang="en-US" dirty="0" smtClean="0"/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any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Solution 1: </a:t>
                </a:r>
                <a:r>
                  <a:rPr lang="en-US" dirty="0" smtClean="0"/>
                  <a:t>Generate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Violates privacy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Point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Point Function: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Alice/Bob each get DPF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Alice can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to compute a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for any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Bob can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compute a </a:t>
                </a:r>
                <a:r>
                  <a:rPr lang="en-US" dirty="0" smtClean="0"/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any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Solution 2: </a:t>
                </a:r>
                <a:r>
                  <a:rPr lang="en-US" dirty="0" smtClean="0"/>
                  <a:t>Generate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for each input x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{0,1}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Private/Correct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endParaRPr lang="en-US" dirty="0" smtClean="0"/>
              </a:p>
              <a:p>
                <a:r>
                  <a:rPr lang="en-US" b="1" dirty="0" smtClean="0"/>
                  <a:t>Problem: </a:t>
                </a:r>
                <a:r>
                  <a:rPr lang="en-US" dirty="0" smtClean="0"/>
                  <a:t>Exponentially large keys!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GGM Based Distributed Point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4023" y="1704869"/>
                <a:ext cx="6117457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Attempt 1: </a:t>
                </a:r>
                <a:r>
                  <a:rPr lang="en-US" dirty="0" smtClean="0"/>
                  <a:t>Alice/Bob both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which is the root of a GGM tree. </a:t>
                </a:r>
              </a:p>
              <a:p>
                <a:pPr lvl="1"/>
                <a:r>
                  <a:rPr lang="en-US" dirty="0" smtClean="0"/>
                  <a:t>Alice and Bob can both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Alice and Bob obtain shares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Incorrect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b="1" dirty="0"/>
                  <a:t>Attempt </a:t>
                </a:r>
                <a:r>
                  <a:rPr lang="en-US" b="1" dirty="0" smtClean="0"/>
                  <a:t>2:</a:t>
                </a:r>
                <a:r>
                  <a:rPr lang="en-US" dirty="0" smtClean="0"/>
                  <a:t>  Puncture key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Give Alice/Bob punctured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Generate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Give Alice/Bob the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respectively</a:t>
                </a:r>
              </a:p>
              <a:p>
                <a:pPr lvl="1"/>
                <a:r>
                  <a:rPr lang="en-US" dirty="0" smtClean="0"/>
                  <a:t>Correct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Hides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Does not hide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023" y="1704869"/>
                <a:ext cx="6117457" cy="4351338"/>
              </a:xfrm>
              <a:blipFill>
                <a:blip r:embed="rId2"/>
                <a:stretch>
                  <a:fillRect l="-1295" t="-3226" r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74594" y="1939885"/>
            <a:ext cx="47484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0</a:t>
            </a:r>
            <a:r>
              <a:rPr lang="en-US" sz="3600" b="1" dirty="0" smtClean="0"/>
              <a:t>(x) </a:t>
            </a:r>
            <a:r>
              <a:rPr lang="en-US" sz="3600" b="1" dirty="0"/>
              <a:t>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(x)s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t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 </a:t>
            </a:r>
          </a:p>
          <a:p>
            <a:endParaRPr lang="en-US" sz="3600" b="1" dirty="0"/>
          </a:p>
          <a:p>
            <a:r>
              <a:rPr lang="en-US" sz="3600" b="1" dirty="0" smtClean="0"/>
              <a:t>   </a:t>
            </a:r>
            <a:endParaRPr lang="en-US" sz="3600" b="1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8866847" y="1330285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81710" y="1363960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710" y="1363960"/>
                <a:ext cx="990977" cy="461665"/>
              </a:xfrm>
              <a:prstGeom prst="rect">
                <a:avLst/>
              </a:prstGeom>
              <a:blipFill>
                <a:blip r:embed="rId3"/>
                <a:stretch>
                  <a:fillRect l="-1852" t="-10667" r="-802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5400000">
            <a:off x="10989870" y="1330286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66854" y="1363960"/>
                <a:ext cx="92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854" y="1363960"/>
                <a:ext cx="923651" cy="461665"/>
              </a:xfrm>
              <a:prstGeom prst="rect">
                <a:avLst/>
              </a:prstGeom>
              <a:blipFill>
                <a:blip r:embed="rId4"/>
                <a:stretch>
                  <a:fillRect l="-1987" t="-10667" r="-860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7484072" y="2473186"/>
            <a:ext cx="11289" cy="295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33655" y="2744854"/>
                <a:ext cx="708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 smtClean="0"/>
                  <a:t> bits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655" y="2744854"/>
                <a:ext cx="708848" cy="369332"/>
              </a:xfrm>
              <a:prstGeom prst="rect">
                <a:avLst/>
              </a:prstGeom>
              <a:blipFill>
                <a:blip r:embed="rId5"/>
                <a:stretch>
                  <a:fillRect t="-8197" r="-862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86413" y="3511987"/>
                <a:ext cx="6096000" cy="9871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413" y="3511987"/>
                <a:ext cx="6096000" cy="9871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3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GGM Based Distributed Point Function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4023" y="1704869"/>
                <a:ext cx="6117457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Attempt 3 (Obfuscation</a:t>
                </a:r>
                <a:r>
                  <a:rPr lang="en-US" b="1" dirty="0" smtClean="0"/>
                  <a:t>):</a:t>
                </a:r>
                <a:endParaRPr lang="en-US" dirty="0"/>
              </a:p>
              <a:p>
                <a:pPr lvl="1"/>
                <a:r>
                  <a:rPr lang="en-US" dirty="0" smtClean="0"/>
                  <a:t>Pick </a:t>
                </a:r>
                <a:r>
                  <a:rPr lang="en-US" dirty="0" smtClean="0"/>
                  <a:t>PPRF keys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Define </a:t>
                </a:r>
                <a:r>
                  <a:rPr lang="en-US" dirty="0" smtClean="0"/>
                  <a:t>DPF keys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Where 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𝑖𝑓𝑥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/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023" y="1704869"/>
                <a:ext cx="6117457" cy="4351338"/>
              </a:xfrm>
              <a:blipFill>
                <a:blip r:embed="rId2"/>
                <a:stretch>
                  <a:fillRect l="-179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74594" y="1939885"/>
            <a:ext cx="47484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0</a:t>
            </a:r>
            <a:r>
              <a:rPr lang="en-US" sz="3600" b="1" dirty="0" smtClean="0"/>
              <a:t>(x) </a:t>
            </a:r>
            <a:r>
              <a:rPr lang="en-US" sz="3600" b="1" dirty="0"/>
              <a:t>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(x)s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t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 </a:t>
            </a:r>
          </a:p>
          <a:p>
            <a:endParaRPr lang="en-US" sz="3600" b="1" dirty="0"/>
          </a:p>
          <a:p>
            <a:r>
              <a:rPr lang="en-US" sz="3600" b="1" dirty="0" smtClean="0"/>
              <a:t>   </a:t>
            </a:r>
            <a:endParaRPr lang="en-US" sz="3600" b="1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8866847" y="1330285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81710" y="1363960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710" y="1363960"/>
                <a:ext cx="990977" cy="461665"/>
              </a:xfrm>
              <a:prstGeom prst="rect">
                <a:avLst/>
              </a:prstGeom>
              <a:blipFill>
                <a:blip r:embed="rId3"/>
                <a:stretch>
                  <a:fillRect l="-1852" t="-10667" r="-802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5400000">
            <a:off x="10989870" y="1330286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66854" y="1363960"/>
                <a:ext cx="92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854" y="1363960"/>
                <a:ext cx="923651" cy="461665"/>
              </a:xfrm>
              <a:prstGeom prst="rect">
                <a:avLst/>
              </a:prstGeom>
              <a:blipFill>
                <a:blip r:embed="rId4"/>
                <a:stretch>
                  <a:fillRect l="-1987" t="-10667" r="-860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7484072" y="2473186"/>
            <a:ext cx="11289" cy="295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33655" y="2744854"/>
                <a:ext cx="708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 smtClean="0"/>
                  <a:t> bits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655" y="2744854"/>
                <a:ext cx="708848" cy="369332"/>
              </a:xfrm>
              <a:prstGeom prst="rect">
                <a:avLst/>
              </a:prstGeom>
              <a:blipFill>
                <a:blip r:embed="rId5"/>
                <a:stretch>
                  <a:fillRect t="-8197" r="-862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86413" y="3511987"/>
                <a:ext cx="6096000" cy="9871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413" y="3511987"/>
                <a:ext cx="6096000" cy="9871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49067" y="4499180"/>
                <a:ext cx="417575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Advantages: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Correct! </a:t>
                </a:r>
                <a:r>
                  <a:rPr lang="en-US" dirty="0" smtClean="0">
                    <a:sym typeface="Wingdings" panose="05000000000000000000" pitchFamily="2" charset="2"/>
                  </a:rPr>
                  <a:t> 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067" y="4499180"/>
                <a:ext cx="4175759" cy="2031325"/>
              </a:xfrm>
              <a:prstGeom prst="rect">
                <a:avLst/>
              </a:prstGeom>
              <a:blipFill>
                <a:blip r:embed="rId7"/>
                <a:stretch>
                  <a:fillRect l="-1314" t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8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GGM Based Distributed Point Function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4023" y="1704869"/>
                <a:ext cx="6117457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Attempt 3 (Obfuscation</a:t>
                </a:r>
                <a:r>
                  <a:rPr lang="en-US" b="1" dirty="0" smtClean="0"/>
                  <a:t>):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Pick PPRF </a:t>
                </a:r>
                <a:r>
                  <a:rPr lang="en-US" dirty="0" smtClean="0"/>
                  <a:t>key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Define </a:t>
                </a:r>
                <a:r>
                  <a:rPr lang="en-US" dirty="0" smtClean="0"/>
                  <a:t>DPF keys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Where 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𝑖𝑓𝑥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/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023" y="1704869"/>
                <a:ext cx="6117457" cy="4351338"/>
              </a:xfrm>
              <a:blipFill>
                <a:blip r:embed="rId2"/>
                <a:stretch>
                  <a:fillRect l="-179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74594" y="1939885"/>
            <a:ext cx="47484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0</a:t>
            </a:r>
            <a:r>
              <a:rPr lang="en-US" sz="3600" b="1" dirty="0" smtClean="0"/>
              <a:t>(x) </a:t>
            </a:r>
            <a:r>
              <a:rPr lang="en-US" sz="3600" b="1" dirty="0"/>
              <a:t>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(x)s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t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 </a:t>
            </a:r>
          </a:p>
          <a:p>
            <a:endParaRPr lang="en-US" sz="3600" b="1" dirty="0"/>
          </a:p>
          <a:p>
            <a:r>
              <a:rPr lang="en-US" sz="3600" b="1" dirty="0" smtClean="0"/>
              <a:t>   </a:t>
            </a:r>
            <a:endParaRPr lang="en-US" sz="3600" b="1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8866847" y="1330285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81710" y="1363960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710" y="1363960"/>
                <a:ext cx="990977" cy="461665"/>
              </a:xfrm>
              <a:prstGeom prst="rect">
                <a:avLst/>
              </a:prstGeom>
              <a:blipFill>
                <a:blip r:embed="rId3"/>
                <a:stretch>
                  <a:fillRect l="-1852" t="-10667" r="-802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5400000">
            <a:off x="10989870" y="1330286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66854" y="1363960"/>
                <a:ext cx="92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854" y="1363960"/>
                <a:ext cx="923651" cy="461665"/>
              </a:xfrm>
              <a:prstGeom prst="rect">
                <a:avLst/>
              </a:prstGeom>
              <a:blipFill>
                <a:blip r:embed="rId4"/>
                <a:stretch>
                  <a:fillRect l="-1987" t="-10667" r="-860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7484072" y="2473186"/>
            <a:ext cx="11289" cy="295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33655" y="2744854"/>
                <a:ext cx="708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 smtClean="0"/>
                  <a:t> bits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655" y="2744854"/>
                <a:ext cx="708848" cy="369332"/>
              </a:xfrm>
              <a:prstGeom prst="rect">
                <a:avLst/>
              </a:prstGeom>
              <a:blipFill>
                <a:blip r:embed="rId5"/>
                <a:stretch>
                  <a:fillRect t="-8197" r="-862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86413" y="3511987"/>
                <a:ext cx="6096000" cy="9871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413" y="3511987"/>
                <a:ext cx="6096000" cy="9871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49067" y="4499180"/>
            <a:ext cx="21611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Advantages:</a:t>
            </a:r>
          </a:p>
          <a:p>
            <a:r>
              <a:rPr lang="en-US" dirty="0"/>
              <a:t> </a:t>
            </a:r>
            <a:r>
              <a:rPr lang="en-US" dirty="0" smtClean="0"/>
              <a:t>  Security? 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 See homework 3 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Disadvantage: 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Highly impractical!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33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PPRFs from PRGs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GGM Puncturable PRF Construction</a:t>
            </a:r>
            <a:endParaRPr lang="en-US" sz="3600" dirty="0"/>
          </a:p>
          <a:p>
            <a:pPr marL="0" indent="0">
              <a:buNone/>
            </a:pPr>
            <a:endParaRPr lang="en-US" b="1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8680" y="3132614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410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138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3460" y="500173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080" y="506198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(k))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831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6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720" y="505501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(G</a:t>
            </a:r>
            <a:r>
              <a:rPr lang="en-US" baseline="-25000" dirty="0"/>
              <a:t>1</a:t>
            </a:r>
            <a:r>
              <a:rPr lang="en-US" dirty="0"/>
              <a:t>(k))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8760" y="4993839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84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629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93820" y="3718560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58290" y="465153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9080" y="3325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2590" y="4240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7447" y="6064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35380" y="586471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51760" y="5481738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97090" y="473424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93820" y="4710312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6942" y="4600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022544" y="598130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5628" y="5927209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63333" y="5951175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79767" y="5897081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1910" y="6267688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49476" y="630544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80585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87298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15" idx="3"/>
          </p:cNvCxnSpPr>
          <p:nvPr/>
        </p:nvCxnSpPr>
        <p:spPr>
          <a:xfrm flipH="1">
            <a:off x="9246870" y="5822627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10129654" y="5908458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63717" y="4654121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36630" y="3492864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51883" y="5864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23687" y="5951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42169" y="5842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1574" y="3151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9211476" y="4353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378038" y="58277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028237" y="4412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504825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758440" y="53128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448160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866477" y="3738659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348074" y="3297340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(011)=G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(k)))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80239" y="10208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190269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blipFill>
                <a:blip r:embed="rId2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Brace 62"/>
          <p:cNvSpPr/>
          <p:nvPr/>
        </p:nvSpPr>
        <p:spPr>
          <a:xfrm rot="5400000">
            <a:off x="9775413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blipFill>
                <a:blip r:embed="rId3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5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1" grpId="0"/>
      <p:bldP spid="16" grpId="0" animBg="1"/>
      <p:bldP spid="17" grpId="0"/>
      <p:bldP spid="63" grpId="0" animBg="1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PPRFs from PRGs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Could start with keys </a:t>
            </a:r>
            <a:r>
              <a:rPr lang="en-US" sz="3600" dirty="0"/>
              <a:t>G</a:t>
            </a:r>
            <a:r>
              <a:rPr lang="en-US" sz="3600" baseline="-25000" dirty="0"/>
              <a:t>0</a:t>
            </a:r>
            <a:r>
              <a:rPr lang="en-US" sz="3600" dirty="0"/>
              <a:t>(k</a:t>
            </a:r>
            <a:r>
              <a:rPr lang="en-US" sz="3600" dirty="0" smtClean="0"/>
              <a:t>) and </a:t>
            </a:r>
            <a:r>
              <a:rPr lang="en-US" sz="3600" dirty="0"/>
              <a:t>G</a:t>
            </a:r>
            <a:r>
              <a:rPr lang="en-US" sz="3600" baseline="-25000" dirty="0"/>
              <a:t>1</a:t>
            </a:r>
            <a:r>
              <a:rPr lang="en-US" sz="3600" dirty="0"/>
              <a:t>(k</a:t>
            </a:r>
            <a:r>
              <a:rPr lang="en-US" sz="3600" dirty="0" smtClean="0"/>
              <a:t>) instead of k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b="1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8680" y="3132614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__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410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138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3460" y="500173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080" y="506198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(k))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831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6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720" y="505501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(G</a:t>
            </a:r>
            <a:r>
              <a:rPr lang="en-US" baseline="-25000" dirty="0"/>
              <a:t>1</a:t>
            </a:r>
            <a:r>
              <a:rPr lang="en-US" dirty="0"/>
              <a:t>(k))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8760" y="4993839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84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629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93820" y="3718560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58290" y="465153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9080" y="3325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2590" y="4240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7447" y="6064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35380" y="586471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51760" y="5481738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97090" y="473424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93820" y="4710312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6942" y="4600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022544" y="598130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5628" y="5927209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63333" y="5951175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79767" y="5897081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1910" y="6267688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49476" y="630544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80585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87298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15" idx="3"/>
          </p:cNvCxnSpPr>
          <p:nvPr/>
        </p:nvCxnSpPr>
        <p:spPr>
          <a:xfrm flipH="1">
            <a:off x="9246870" y="5822627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10129654" y="5908458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63717" y="4654121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36630" y="3492864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51883" y="5864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23687" y="5951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42169" y="5842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1574" y="3151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9211476" y="4353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378038" y="58277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028237" y="4412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504825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758440" y="53128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448160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866477" y="3738659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348074" y="3297340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(011)=G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(k)))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80239" y="10208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190269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blipFill>
                <a:blip r:embed="rId2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Brace 62"/>
          <p:cNvSpPr/>
          <p:nvPr/>
        </p:nvSpPr>
        <p:spPr>
          <a:xfrm rot="5400000">
            <a:off x="9775413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blipFill>
                <a:blip r:embed="rId3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1" grpId="0"/>
      <p:bldP spid="16" grpId="0" animBg="1"/>
      <p:bldP spid="17" grpId="0"/>
      <p:bldP spid="63" grpId="0" animBg="1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 Sharing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(</a:t>
                </a:r>
                <a:r>
                  <a:rPr lang="en-US" dirty="0" err="1" smtClean="0"/>
                  <a:t>t,n</a:t>
                </a:r>
                <a:r>
                  <a:rPr lang="en-US" dirty="0" smtClean="0"/>
                  <a:t>)-Secret Sharing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Share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Takes as input a secret an outputs n shares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RecoverShares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Takes as input a subset of t distinct shares and outputs the secret s</a:t>
                </a:r>
              </a:p>
              <a:p>
                <a:pPr lvl="2"/>
                <a:endParaRPr lang="en-US" dirty="0"/>
              </a:p>
              <a:p>
                <a:r>
                  <a:rPr lang="en-US" b="1" dirty="0" smtClean="0"/>
                  <a:t>Information Theoretic Privacy: </a:t>
                </a:r>
                <a:r>
                  <a:rPr lang="en-US" dirty="0" smtClean="0"/>
                  <a:t>any subset of t-1 shares leaks no information about the secret 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DPF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Suppose first bit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006090" y="325679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83687" y="425112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4169727" y="440154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01333" y="3842738"/>
            <a:ext cx="804757" cy="4174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96490" y="34494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52" name="Straight Arrow Connector 51"/>
          <p:cNvCxnSpPr>
            <a:endCxn id="7" idx="0"/>
          </p:cNvCxnSpPr>
          <p:nvPr/>
        </p:nvCxnSpPr>
        <p:spPr>
          <a:xfrm>
            <a:off x="4575810" y="3964658"/>
            <a:ext cx="378777" cy="4368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058984" y="32754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480239" y="10208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190269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blipFill>
                <a:blip r:embed="rId3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Brace 62"/>
          <p:cNvSpPr/>
          <p:nvPr/>
        </p:nvSpPr>
        <p:spPr>
          <a:xfrm rot="5400000">
            <a:off x="9775413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blipFill>
                <a:blip r:embed="rId4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657333" y="2614371"/>
            <a:ext cx="181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360670" y="5254986"/>
            <a:ext cx="378777" cy="436888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312356" y="5254986"/>
            <a:ext cx="349955" cy="436888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380535" y="5104562"/>
            <a:ext cx="378777" cy="4368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1332221" y="5104562"/>
            <a:ext cx="349955" cy="4368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8485224" y="335274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6762821" y="434707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0’</a:t>
            </a:r>
            <a:endParaRPr lang="en-US" baseline="-25000" dirty="0"/>
          </a:p>
        </p:txBody>
      </p:sp>
      <p:sp>
        <p:nvSpPr>
          <p:cNvPr id="73" name="Rectangle 72"/>
          <p:cNvSpPr/>
          <p:nvPr/>
        </p:nvSpPr>
        <p:spPr>
          <a:xfrm>
            <a:off x="9648861" y="4497501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7680467" y="3938693"/>
            <a:ext cx="804757" cy="4174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875624" y="3545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76" name="Straight Arrow Connector 75"/>
          <p:cNvCxnSpPr>
            <a:endCxn id="73" idx="0"/>
          </p:cNvCxnSpPr>
          <p:nvPr/>
        </p:nvCxnSpPr>
        <p:spPr>
          <a:xfrm>
            <a:off x="10054944" y="4060613"/>
            <a:ext cx="378777" cy="4368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0538118" y="33713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8136467" y="2710326"/>
            <a:ext cx="181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10839804" y="5350941"/>
            <a:ext cx="378777" cy="436888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9791490" y="5350941"/>
            <a:ext cx="349955" cy="436888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859669" y="5200517"/>
            <a:ext cx="378777" cy="4368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6811355" y="5200517"/>
            <a:ext cx="349955" cy="4368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19111" y="6073422"/>
            <a:ext cx="7295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Alice/Bob compute same thing on green </a:t>
            </a:r>
            <a:r>
              <a:rPr lang="en-US" smtClean="0"/>
              <a:t>paths/different things on red paths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4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6" grpId="0" animBg="1"/>
      <p:bldP spid="17" grpId="0"/>
      <p:bldP spid="63" grpId="0" animBg="1"/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DPF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Suppose first bit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006090" y="325679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83687" y="425112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4169727" y="440154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01333" y="3842738"/>
            <a:ext cx="804757" cy="4174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96490" y="34494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52" name="Straight Arrow Connector 51"/>
          <p:cNvCxnSpPr>
            <a:endCxn id="7" idx="0"/>
          </p:cNvCxnSpPr>
          <p:nvPr/>
        </p:nvCxnSpPr>
        <p:spPr>
          <a:xfrm>
            <a:off x="4575810" y="3964658"/>
            <a:ext cx="378777" cy="4368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058984" y="32754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480239" y="10208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190269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blipFill>
                <a:blip r:embed="rId3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Brace 62"/>
          <p:cNvSpPr/>
          <p:nvPr/>
        </p:nvSpPr>
        <p:spPr>
          <a:xfrm rot="5400000">
            <a:off x="9775413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blipFill>
                <a:blip r:embed="rId4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657333" y="2614371"/>
            <a:ext cx="181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360670" y="5254986"/>
            <a:ext cx="378777" cy="436888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312356" y="5254986"/>
            <a:ext cx="349955" cy="436888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380535" y="5104562"/>
            <a:ext cx="378777" cy="436888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1332221" y="5104562"/>
            <a:ext cx="349955" cy="4368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8485224" y="335274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6762821" y="434707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0’</a:t>
            </a:r>
            <a:endParaRPr lang="en-US" baseline="-25000" dirty="0"/>
          </a:p>
        </p:txBody>
      </p:sp>
      <p:sp>
        <p:nvSpPr>
          <p:cNvPr id="73" name="Rectangle 72"/>
          <p:cNvSpPr/>
          <p:nvPr/>
        </p:nvSpPr>
        <p:spPr>
          <a:xfrm>
            <a:off x="9648861" y="4497501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7680467" y="3938693"/>
            <a:ext cx="804757" cy="4174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875624" y="3545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76" name="Straight Arrow Connector 75"/>
          <p:cNvCxnSpPr>
            <a:endCxn id="73" idx="0"/>
          </p:cNvCxnSpPr>
          <p:nvPr/>
        </p:nvCxnSpPr>
        <p:spPr>
          <a:xfrm>
            <a:off x="10054944" y="4060613"/>
            <a:ext cx="378777" cy="4368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0538118" y="33713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8136467" y="2710326"/>
            <a:ext cx="181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10839804" y="5350941"/>
            <a:ext cx="378777" cy="436888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9791490" y="5350941"/>
            <a:ext cx="349955" cy="436888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859669" y="5200517"/>
            <a:ext cx="378777" cy="436888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6811355" y="5200517"/>
            <a:ext cx="349955" cy="4368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7863" y="6117164"/>
                <a:ext cx="42289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we want purple path to converge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63" y="6117164"/>
                <a:ext cx="4228915" cy="646331"/>
              </a:xfrm>
              <a:prstGeom prst="rect">
                <a:avLst/>
              </a:prstGeom>
              <a:blipFill>
                <a:blip r:embed="rId5"/>
                <a:stretch>
                  <a:fillRect l="-1153" t="-4717" r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5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DPF: Fix Attempt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5696" y="1839595"/>
                <a:ext cx="10515600" cy="6892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Suppose first bit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600" dirty="0" smtClean="0"/>
                  <a:t> and second bit is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696" y="1839595"/>
                <a:ext cx="10515600" cy="689284"/>
              </a:xfrm>
              <a:blipFill>
                <a:blip r:embed="rId2"/>
                <a:stretch>
                  <a:fillRect l="-1739" t="-22124" b="-18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480239" y="10208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190269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blipFill>
                <a:blip r:embed="rId3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Brace 62"/>
          <p:cNvSpPr/>
          <p:nvPr/>
        </p:nvSpPr>
        <p:spPr>
          <a:xfrm rot="5400000">
            <a:off x="9775413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blipFill>
                <a:blip r:embed="rId4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Group 143"/>
          <p:cNvGrpSpPr/>
          <p:nvPr/>
        </p:nvGrpSpPr>
        <p:grpSpPr>
          <a:xfrm>
            <a:off x="992457" y="2614371"/>
            <a:ext cx="4113973" cy="2775864"/>
            <a:chOff x="992457" y="2614371"/>
            <a:chExt cx="4113973" cy="27758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Rectangle 91"/>
                <p:cNvSpPr/>
                <p:nvPr/>
              </p:nvSpPr>
              <p:spPr>
                <a:xfrm>
                  <a:off x="3286666" y="4516524"/>
                  <a:ext cx="705000" cy="43083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666" y="4516524"/>
                  <a:ext cx="705000" cy="430837"/>
                </a:xfrm>
                <a:prstGeom prst="rect">
                  <a:avLst/>
                </a:prstGeom>
                <a:blipFill>
                  <a:blip r:embed="rId5"/>
                  <a:stretch>
                    <a:fillRect l="-8475" r="-7627" b="-4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3639166" y="4947361"/>
              <a:ext cx="468728" cy="43282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2" idx="2"/>
            </p:cNvCxnSpPr>
            <p:nvPr/>
          </p:nvCxnSpPr>
          <p:spPr>
            <a:xfrm flipH="1">
              <a:off x="3286666" y="4947361"/>
              <a:ext cx="352500" cy="35101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992457" y="2614371"/>
              <a:ext cx="4113973" cy="2775864"/>
              <a:chOff x="992457" y="2614371"/>
              <a:chExt cx="4113973" cy="277586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344957" y="2614371"/>
                <a:ext cx="3761473" cy="2775864"/>
                <a:chOff x="1344957" y="2614371"/>
                <a:chExt cx="3761473" cy="2775864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344957" y="2614371"/>
                  <a:ext cx="3292745" cy="1902153"/>
                  <a:chOff x="1344957" y="2614371"/>
                  <a:chExt cx="3292745" cy="1902153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2759311" y="3007634"/>
                    <a:ext cx="304523" cy="3879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1640938" y="3684987"/>
                    <a:ext cx="504208" cy="44885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s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3836450" y="3688507"/>
                    <a:ext cx="492584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s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cxnSp>
                <p:nvCxnSpPr>
                  <p:cNvPr id="18" name="Straight Arrow Connector 17"/>
                  <p:cNvCxnSpPr>
                    <a:stCxn id="5" idx="2"/>
                    <a:endCxn id="6" idx="0"/>
                  </p:cNvCxnSpPr>
                  <p:nvPr/>
                </p:nvCxnSpPr>
                <p:spPr>
                  <a:xfrm flipH="1">
                    <a:off x="1893042" y="3395580"/>
                    <a:ext cx="1018531" cy="28940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299915" y="323016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cxnSp>
                <p:nvCxnSpPr>
                  <p:cNvPr id="52" name="Straight Arrow Connector 51"/>
                  <p:cNvCxnSpPr>
                    <a:stCxn id="5" idx="2"/>
                    <a:endCxn id="7" idx="0"/>
                  </p:cNvCxnSpPr>
                  <p:nvPr/>
                </p:nvCxnSpPr>
                <p:spPr>
                  <a:xfrm>
                    <a:off x="2911573" y="3395580"/>
                    <a:ext cx="1171169" cy="29292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458534" y="32979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</a:t>
                    </a:r>
                    <a:endParaRPr lang="en-US" b="1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657333" y="2614371"/>
                    <a:ext cx="18180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Alice</a:t>
                    </a:r>
                    <a:endParaRPr lang="en-US" b="1" dirty="0"/>
                  </a:p>
                </p:txBody>
              </p:sp>
              <p:cxnSp>
                <p:nvCxnSpPr>
                  <p:cNvPr id="67" name="Straight Arrow Connector 66"/>
                  <p:cNvCxnSpPr>
                    <a:stCxn id="7" idx="2"/>
                    <a:endCxn id="86" idx="0"/>
                  </p:cNvCxnSpPr>
                  <p:nvPr/>
                </p:nvCxnSpPr>
                <p:spPr>
                  <a:xfrm>
                    <a:off x="4082742" y="4119344"/>
                    <a:ext cx="554960" cy="375368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>
                    <a:stCxn id="7" idx="2"/>
                    <a:endCxn id="92" idx="0"/>
                  </p:cNvCxnSpPr>
                  <p:nvPr/>
                </p:nvCxnSpPr>
                <p:spPr>
                  <a:xfrm flipH="1">
                    <a:off x="3639166" y="4119344"/>
                    <a:ext cx="443576" cy="397180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>
                    <a:stCxn id="6" idx="2"/>
                    <a:endCxn id="100" idx="0"/>
                  </p:cNvCxnSpPr>
                  <p:nvPr/>
                </p:nvCxnSpPr>
                <p:spPr>
                  <a:xfrm>
                    <a:off x="1893042" y="4133843"/>
                    <a:ext cx="436470" cy="359296"/>
                  </a:xfrm>
                  <a:prstGeom prst="straightConnector1">
                    <a:avLst/>
                  </a:prstGeom>
                  <a:ln w="508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>
                    <a:stCxn id="6" idx="2"/>
                    <a:endCxn id="98" idx="0"/>
                  </p:cNvCxnSpPr>
                  <p:nvPr/>
                </p:nvCxnSpPr>
                <p:spPr>
                  <a:xfrm flipH="1">
                    <a:off x="1344957" y="4133843"/>
                    <a:ext cx="548085" cy="359297"/>
                  </a:xfrm>
                  <a:prstGeom prst="straightConnector1">
                    <a:avLst/>
                  </a:prstGeom>
                  <a:ln w="508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4285202" y="4494712"/>
                      <a:ext cx="705000" cy="43083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5202" y="4494712"/>
                      <a:ext cx="705000" cy="43083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7627" r="-7627" b="-54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7" name="Straight Arrow Connector 86"/>
                <p:cNvCxnSpPr>
                  <a:stCxn id="86" idx="2"/>
                </p:cNvCxnSpPr>
                <p:nvPr/>
              </p:nvCxnSpPr>
              <p:spPr>
                <a:xfrm>
                  <a:off x="4637702" y="4925549"/>
                  <a:ext cx="468728" cy="43282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>
                  <a:stCxn id="86" idx="2"/>
                </p:cNvCxnSpPr>
                <p:nvPr/>
              </p:nvCxnSpPr>
              <p:spPr>
                <a:xfrm flipH="1">
                  <a:off x="4599673" y="4925549"/>
                  <a:ext cx="38029" cy="46468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Rectangle 97"/>
                  <p:cNvSpPr/>
                  <p:nvPr/>
                </p:nvSpPr>
                <p:spPr>
                  <a:xfrm>
                    <a:off x="992457" y="4493140"/>
                    <a:ext cx="705000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98" name="Rectangle 9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2457" y="4493140"/>
                    <a:ext cx="705000" cy="43083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8547" r="-8547" b="-41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0" name="Rectangle 99"/>
                  <p:cNvSpPr/>
                  <p:nvPr/>
                </p:nvSpPr>
                <p:spPr>
                  <a:xfrm>
                    <a:off x="1977012" y="4493139"/>
                    <a:ext cx="705000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00" name="Rectangle 9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012" y="4493139"/>
                    <a:ext cx="705000" cy="43083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627" r="-7627" b="-41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5" name="Group 144"/>
          <p:cNvGrpSpPr/>
          <p:nvPr/>
        </p:nvGrpSpPr>
        <p:grpSpPr>
          <a:xfrm>
            <a:off x="6563249" y="2677786"/>
            <a:ext cx="4113973" cy="2775864"/>
            <a:chOff x="992457" y="2614371"/>
            <a:chExt cx="4113973" cy="27758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" name="Rectangle 145"/>
                <p:cNvSpPr/>
                <p:nvPr/>
              </p:nvSpPr>
              <p:spPr>
                <a:xfrm>
                  <a:off x="3286666" y="4516524"/>
                  <a:ext cx="705000" cy="43083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666" y="4516524"/>
                  <a:ext cx="705000" cy="430837"/>
                </a:xfrm>
                <a:prstGeom prst="rect">
                  <a:avLst/>
                </a:prstGeom>
                <a:blipFill>
                  <a:blip r:embed="rId9"/>
                  <a:stretch>
                    <a:fillRect l="-8475" r="-7627" b="-5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7" name="Straight Arrow Connector 146"/>
            <p:cNvCxnSpPr>
              <a:stCxn id="146" idx="2"/>
            </p:cNvCxnSpPr>
            <p:nvPr/>
          </p:nvCxnSpPr>
          <p:spPr>
            <a:xfrm>
              <a:off x="3639166" y="4947361"/>
              <a:ext cx="468728" cy="43282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46" idx="2"/>
            </p:cNvCxnSpPr>
            <p:nvPr/>
          </p:nvCxnSpPr>
          <p:spPr>
            <a:xfrm flipH="1">
              <a:off x="3286666" y="4947361"/>
              <a:ext cx="352500" cy="35101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 148"/>
            <p:cNvGrpSpPr/>
            <p:nvPr/>
          </p:nvGrpSpPr>
          <p:grpSpPr>
            <a:xfrm>
              <a:off x="992457" y="2614371"/>
              <a:ext cx="4113973" cy="2775864"/>
              <a:chOff x="992457" y="2614371"/>
              <a:chExt cx="4113973" cy="2775864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1344957" y="2614371"/>
                <a:ext cx="3761473" cy="2775864"/>
                <a:chOff x="1344957" y="2614371"/>
                <a:chExt cx="3761473" cy="2775864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1344957" y="2614371"/>
                  <a:ext cx="3292745" cy="1902153"/>
                  <a:chOff x="1344957" y="2614371"/>
                  <a:chExt cx="3292745" cy="1902153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759311" y="3007634"/>
                    <a:ext cx="304523" cy="3879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58" name="Rectangle 157"/>
                      <p:cNvSpPr/>
                      <p:nvPr/>
                    </p:nvSpPr>
                    <p:spPr>
                      <a:xfrm>
                        <a:off x="1640938" y="3684987"/>
                        <a:ext cx="504208" cy="448856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m:oMathPara>
                        </a14:m>
                        <a:endParaRPr lang="en-US" baseline="-25000" dirty="0"/>
                      </a:p>
                    </p:txBody>
                  </p:sp>
                </mc:Choice>
                <mc:Fallback>
                  <p:sp>
                    <p:nvSpPr>
                      <p:cNvPr id="158" name="Rectangle 1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40938" y="3684987"/>
                        <a:ext cx="504208" cy="448856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59" name="Rectangle 158"/>
                  <p:cNvSpPr/>
                  <p:nvPr/>
                </p:nvSpPr>
                <p:spPr>
                  <a:xfrm>
                    <a:off x="3836450" y="3688507"/>
                    <a:ext cx="492584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s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cxnSp>
                <p:nvCxnSpPr>
                  <p:cNvPr id="160" name="Straight Arrow Connector 159"/>
                  <p:cNvCxnSpPr>
                    <a:stCxn id="157" idx="2"/>
                    <a:endCxn id="158" idx="0"/>
                  </p:cNvCxnSpPr>
                  <p:nvPr/>
                </p:nvCxnSpPr>
                <p:spPr>
                  <a:xfrm flipH="1">
                    <a:off x="1893042" y="3395580"/>
                    <a:ext cx="1018531" cy="28940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299915" y="323016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cxnSp>
                <p:nvCxnSpPr>
                  <p:cNvPr id="162" name="Straight Arrow Connector 161"/>
                  <p:cNvCxnSpPr>
                    <a:stCxn id="157" idx="2"/>
                    <a:endCxn id="159" idx="0"/>
                  </p:cNvCxnSpPr>
                  <p:nvPr/>
                </p:nvCxnSpPr>
                <p:spPr>
                  <a:xfrm>
                    <a:off x="2911573" y="3395580"/>
                    <a:ext cx="1171169" cy="29292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458534" y="32979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</a:t>
                    </a:r>
                    <a:endParaRPr lang="en-US" b="1" dirty="0"/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2657333" y="2614371"/>
                    <a:ext cx="18180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Bob</a:t>
                    </a:r>
                    <a:endParaRPr lang="en-US" b="1" dirty="0"/>
                  </a:p>
                </p:txBody>
              </p:sp>
              <p:cxnSp>
                <p:nvCxnSpPr>
                  <p:cNvPr id="165" name="Straight Arrow Connector 164"/>
                  <p:cNvCxnSpPr>
                    <a:stCxn id="159" idx="2"/>
                    <a:endCxn id="154" idx="0"/>
                  </p:cNvCxnSpPr>
                  <p:nvPr/>
                </p:nvCxnSpPr>
                <p:spPr>
                  <a:xfrm>
                    <a:off x="4082742" y="4119344"/>
                    <a:ext cx="554960" cy="375368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59" idx="2"/>
                    <a:endCxn id="146" idx="0"/>
                  </p:cNvCxnSpPr>
                  <p:nvPr/>
                </p:nvCxnSpPr>
                <p:spPr>
                  <a:xfrm flipH="1">
                    <a:off x="3639166" y="4119344"/>
                    <a:ext cx="443576" cy="397180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Arrow Connector 166"/>
                  <p:cNvCxnSpPr>
                    <a:stCxn id="158" idx="2"/>
                    <a:endCxn id="152" idx="0"/>
                  </p:cNvCxnSpPr>
                  <p:nvPr/>
                </p:nvCxnSpPr>
                <p:spPr>
                  <a:xfrm>
                    <a:off x="1893042" y="4133843"/>
                    <a:ext cx="436470" cy="359296"/>
                  </a:xfrm>
                  <a:prstGeom prst="straightConnector1">
                    <a:avLst/>
                  </a:prstGeom>
                  <a:ln w="508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Arrow Connector 167"/>
                  <p:cNvCxnSpPr>
                    <a:stCxn id="158" idx="2"/>
                    <a:endCxn id="151" idx="0"/>
                  </p:cNvCxnSpPr>
                  <p:nvPr/>
                </p:nvCxnSpPr>
                <p:spPr>
                  <a:xfrm flipH="1">
                    <a:off x="1344957" y="4133843"/>
                    <a:ext cx="548085" cy="359297"/>
                  </a:xfrm>
                  <a:prstGeom prst="straightConnector1">
                    <a:avLst/>
                  </a:prstGeom>
                  <a:ln w="508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4" name="Rectangle 153"/>
                    <p:cNvSpPr/>
                    <p:nvPr/>
                  </p:nvSpPr>
                  <p:spPr>
                    <a:xfrm>
                      <a:off x="4285202" y="4494712"/>
                      <a:ext cx="705000" cy="43083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>
                <p:sp>
                  <p:nvSpPr>
                    <p:cNvPr id="154" name="Rectangle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5202" y="4494712"/>
                      <a:ext cx="705000" cy="43083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8547" r="-8547" b="-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5" name="Straight Arrow Connector 154"/>
                <p:cNvCxnSpPr>
                  <a:stCxn id="154" idx="2"/>
                </p:cNvCxnSpPr>
                <p:nvPr/>
              </p:nvCxnSpPr>
              <p:spPr>
                <a:xfrm>
                  <a:off x="4637702" y="4925549"/>
                  <a:ext cx="468728" cy="43282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>
                  <a:stCxn id="154" idx="2"/>
                </p:cNvCxnSpPr>
                <p:nvPr/>
              </p:nvCxnSpPr>
              <p:spPr>
                <a:xfrm flipH="1">
                  <a:off x="4599673" y="4925549"/>
                  <a:ext cx="38029" cy="46468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1" name="Rectangle 150"/>
                  <p:cNvSpPr/>
                  <p:nvPr/>
                </p:nvSpPr>
                <p:spPr>
                  <a:xfrm>
                    <a:off x="992457" y="4493140"/>
                    <a:ext cx="705000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51" name="Rectangle 1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2457" y="4493140"/>
                    <a:ext cx="705000" cy="43083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2821" r="-12821" b="-54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2" name="Rectangle 151"/>
                  <p:cNvSpPr/>
                  <p:nvPr/>
                </p:nvSpPr>
                <p:spPr>
                  <a:xfrm>
                    <a:off x="1977012" y="4493139"/>
                    <a:ext cx="705000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52" name="Rectangle 1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012" y="4493139"/>
                    <a:ext cx="705000" cy="43083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1864" r="-11864" b="-54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TextBox 3"/>
          <p:cNvSpPr txBox="1"/>
          <p:nvPr/>
        </p:nvSpPr>
        <p:spPr>
          <a:xfrm>
            <a:off x="1030283" y="509860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460677" y="526898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618687" y="5273687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129236" y="505245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DPF: Fix Attempt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5696" y="1839595"/>
                <a:ext cx="10515600" cy="6892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Suppose first bit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/>
                      <m:t>and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m:rPr>
                        <m:nor/>
                      </m:rPr>
                      <a:rPr lang="en-US" sz="3600" dirty="0"/>
                      <m:t>second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m:rPr>
                        <m:nor/>
                      </m:rPr>
                      <a:rPr lang="en-US" sz="3600" dirty="0"/>
                      <m:t>bit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m:rPr>
                        <m:nor/>
                      </m:rPr>
                      <a:rPr lang="en-US" sz="3600" dirty="0"/>
                      <m:t>is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696" y="1839595"/>
                <a:ext cx="10515600" cy="689284"/>
              </a:xfrm>
              <a:blipFill>
                <a:blip r:embed="rId2"/>
                <a:stretch>
                  <a:fillRect l="-1739" t="-22124" b="-18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480239" y="10208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190269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blipFill>
                <a:blip r:embed="rId3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Brace 62"/>
          <p:cNvSpPr/>
          <p:nvPr/>
        </p:nvSpPr>
        <p:spPr>
          <a:xfrm rot="5400000">
            <a:off x="9775413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blipFill>
                <a:blip r:embed="rId4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570244" y="5646102"/>
                <a:ext cx="12053226" cy="151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Level 2: </a:t>
                </a:r>
                <a:r>
                  <a:rPr lang="en-US" dirty="0" smtClean="0"/>
                  <a:t>Pick random strings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′)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              Bob uses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G</m:t>
                    </m:r>
                    <m:r>
                      <m:rPr>
                        <m:nor/>
                      </m:rPr>
                      <a:rPr lang="en-US" i="0" baseline="-25000" dirty="0" smtClean="0"/>
                      <m:t>1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              Alice defines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44" y="5646102"/>
                <a:ext cx="12053226" cy="1510798"/>
              </a:xfrm>
              <a:prstGeom prst="rect">
                <a:avLst/>
              </a:prstGeom>
              <a:blipFill>
                <a:blip r:embed="rId5"/>
                <a:stretch>
                  <a:fillRect l="-455" t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Group 143"/>
          <p:cNvGrpSpPr/>
          <p:nvPr/>
        </p:nvGrpSpPr>
        <p:grpSpPr>
          <a:xfrm>
            <a:off x="992457" y="2614371"/>
            <a:ext cx="4113973" cy="2775864"/>
            <a:chOff x="992457" y="2614371"/>
            <a:chExt cx="4113973" cy="27758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Rectangle 91"/>
                <p:cNvSpPr/>
                <p:nvPr/>
              </p:nvSpPr>
              <p:spPr>
                <a:xfrm>
                  <a:off x="3286666" y="4516524"/>
                  <a:ext cx="705000" cy="43083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666" y="4516524"/>
                  <a:ext cx="705000" cy="430837"/>
                </a:xfrm>
                <a:prstGeom prst="rect">
                  <a:avLst/>
                </a:prstGeom>
                <a:blipFill>
                  <a:blip r:embed="rId6"/>
                  <a:stretch>
                    <a:fillRect l="-8475" r="-7627" b="-4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3639166" y="4947361"/>
              <a:ext cx="468728" cy="43282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2" idx="2"/>
            </p:cNvCxnSpPr>
            <p:nvPr/>
          </p:nvCxnSpPr>
          <p:spPr>
            <a:xfrm flipH="1">
              <a:off x="3286666" y="4947361"/>
              <a:ext cx="352500" cy="35101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992457" y="2614371"/>
              <a:ext cx="4113973" cy="2775864"/>
              <a:chOff x="992457" y="2614371"/>
              <a:chExt cx="4113973" cy="277586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344957" y="2614371"/>
                <a:ext cx="3761473" cy="2775864"/>
                <a:chOff x="1344957" y="2614371"/>
                <a:chExt cx="3761473" cy="2775864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344957" y="2614371"/>
                  <a:ext cx="3292745" cy="1902153"/>
                  <a:chOff x="1344957" y="2614371"/>
                  <a:chExt cx="3292745" cy="1902153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2759311" y="3007634"/>
                    <a:ext cx="304523" cy="3879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1640938" y="3684987"/>
                    <a:ext cx="504208" cy="44885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s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3836450" y="3688507"/>
                    <a:ext cx="492584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s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cxnSp>
                <p:nvCxnSpPr>
                  <p:cNvPr id="18" name="Straight Arrow Connector 17"/>
                  <p:cNvCxnSpPr>
                    <a:stCxn id="5" idx="2"/>
                    <a:endCxn id="6" idx="0"/>
                  </p:cNvCxnSpPr>
                  <p:nvPr/>
                </p:nvCxnSpPr>
                <p:spPr>
                  <a:xfrm flipH="1">
                    <a:off x="1893042" y="3395580"/>
                    <a:ext cx="1018531" cy="28940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299915" y="323016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cxnSp>
                <p:nvCxnSpPr>
                  <p:cNvPr id="52" name="Straight Arrow Connector 51"/>
                  <p:cNvCxnSpPr>
                    <a:stCxn id="5" idx="2"/>
                    <a:endCxn id="7" idx="0"/>
                  </p:cNvCxnSpPr>
                  <p:nvPr/>
                </p:nvCxnSpPr>
                <p:spPr>
                  <a:xfrm>
                    <a:off x="2911573" y="3395580"/>
                    <a:ext cx="1171169" cy="29292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458534" y="32979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</a:t>
                    </a:r>
                    <a:endParaRPr lang="en-US" b="1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657333" y="2614371"/>
                    <a:ext cx="18180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Alice</a:t>
                    </a:r>
                    <a:endParaRPr lang="en-US" b="1" dirty="0"/>
                  </a:p>
                </p:txBody>
              </p:sp>
              <p:cxnSp>
                <p:nvCxnSpPr>
                  <p:cNvPr id="67" name="Straight Arrow Connector 66"/>
                  <p:cNvCxnSpPr>
                    <a:stCxn id="7" idx="2"/>
                    <a:endCxn id="86" idx="0"/>
                  </p:cNvCxnSpPr>
                  <p:nvPr/>
                </p:nvCxnSpPr>
                <p:spPr>
                  <a:xfrm>
                    <a:off x="4082742" y="4119344"/>
                    <a:ext cx="554960" cy="375368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>
                    <a:stCxn id="7" idx="2"/>
                    <a:endCxn id="92" idx="0"/>
                  </p:cNvCxnSpPr>
                  <p:nvPr/>
                </p:nvCxnSpPr>
                <p:spPr>
                  <a:xfrm flipH="1">
                    <a:off x="3639166" y="4119344"/>
                    <a:ext cx="443576" cy="397180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>
                    <a:stCxn id="6" idx="2"/>
                    <a:endCxn id="100" idx="0"/>
                  </p:cNvCxnSpPr>
                  <p:nvPr/>
                </p:nvCxnSpPr>
                <p:spPr>
                  <a:xfrm>
                    <a:off x="1893042" y="4133843"/>
                    <a:ext cx="436470" cy="359296"/>
                  </a:xfrm>
                  <a:prstGeom prst="straightConnector1">
                    <a:avLst/>
                  </a:prstGeom>
                  <a:ln w="508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>
                    <a:stCxn id="6" idx="2"/>
                    <a:endCxn id="98" idx="0"/>
                  </p:cNvCxnSpPr>
                  <p:nvPr/>
                </p:nvCxnSpPr>
                <p:spPr>
                  <a:xfrm flipH="1">
                    <a:off x="1344957" y="4133843"/>
                    <a:ext cx="548085" cy="359297"/>
                  </a:xfrm>
                  <a:prstGeom prst="straightConnector1">
                    <a:avLst/>
                  </a:prstGeom>
                  <a:ln w="508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4285202" y="4494712"/>
                      <a:ext cx="705000" cy="43083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5202" y="4494712"/>
                      <a:ext cx="705000" cy="43083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8475" r="-7627" b="-54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7" name="Straight Arrow Connector 86"/>
                <p:cNvCxnSpPr>
                  <a:stCxn id="86" idx="2"/>
                </p:cNvCxnSpPr>
                <p:nvPr/>
              </p:nvCxnSpPr>
              <p:spPr>
                <a:xfrm>
                  <a:off x="4637702" y="4925549"/>
                  <a:ext cx="468728" cy="43282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>
                  <a:stCxn id="86" idx="2"/>
                </p:cNvCxnSpPr>
                <p:nvPr/>
              </p:nvCxnSpPr>
              <p:spPr>
                <a:xfrm flipH="1">
                  <a:off x="4599673" y="4925549"/>
                  <a:ext cx="38029" cy="46468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Rectangle 97"/>
                  <p:cNvSpPr/>
                  <p:nvPr/>
                </p:nvSpPr>
                <p:spPr>
                  <a:xfrm>
                    <a:off x="992457" y="4493140"/>
                    <a:ext cx="705000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98" name="Rectangle 9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2457" y="4493140"/>
                    <a:ext cx="705000" cy="43083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402" r="-9402" b="-41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0" name="Rectangle 99"/>
                  <p:cNvSpPr/>
                  <p:nvPr/>
                </p:nvSpPr>
                <p:spPr>
                  <a:xfrm>
                    <a:off x="1977012" y="4493139"/>
                    <a:ext cx="705000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00" name="Rectangle 9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012" y="4493139"/>
                    <a:ext cx="705000" cy="43083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8475" r="-8475" b="-54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5" name="Group 144"/>
          <p:cNvGrpSpPr/>
          <p:nvPr/>
        </p:nvGrpSpPr>
        <p:grpSpPr>
          <a:xfrm>
            <a:off x="6465298" y="2677786"/>
            <a:ext cx="4211924" cy="2775864"/>
            <a:chOff x="894506" y="2614371"/>
            <a:chExt cx="4211924" cy="27758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" name="Rectangle 145"/>
                <p:cNvSpPr/>
                <p:nvPr/>
              </p:nvSpPr>
              <p:spPr>
                <a:xfrm>
                  <a:off x="3286666" y="4516524"/>
                  <a:ext cx="705000" cy="43083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666" y="4516524"/>
                  <a:ext cx="705000" cy="430837"/>
                </a:xfrm>
                <a:prstGeom prst="rect">
                  <a:avLst/>
                </a:prstGeom>
                <a:blipFill>
                  <a:blip r:embed="rId10"/>
                  <a:stretch>
                    <a:fillRect l="-9322" r="-9322" b="-5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7" name="Straight Arrow Connector 146"/>
            <p:cNvCxnSpPr>
              <a:stCxn id="146" idx="2"/>
            </p:cNvCxnSpPr>
            <p:nvPr/>
          </p:nvCxnSpPr>
          <p:spPr>
            <a:xfrm>
              <a:off x="3639166" y="4947361"/>
              <a:ext cx="468728" cy="43282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46" idx="2"/>
            </p:cNvCxnSpPr>
            <p:nvPr/>
          </p:nvCxnSpPr>
          <p:spPr>
            <a:xfrm flipH="1">
              <a:off x="3286666" y="4947361"/>
              <a:ext cx="352500" cy="35101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 148"/>
            <p:cNvGrpSpPr/>
            <p:nvPr/>
          </p:nvGrpSpPr>
          <p:grpSpPr>
            <a:xfrm>
              <a:off x="894506" y="2614371"/>
              <a:ext cx="4211924" cy="2775864"/>
              <a:chOff x="894506" y="2614371"/>
              <a:chExt cx="4211924" cy="2775864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1295982" y="2614371"/>
                <a:ext cx="3810448" cy="2775864"/>
                <a:chOff x="1295982" y="2614371"/>
                <a:chExt cx="3810448" cy="2775864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1295982" y="2614371"/>
                  <a:ext cx="3341720" cy="1902153"/>
                  <a:chOff x="1295982" y="2614371"/>
                  <a:chExt cx="3341720" cy="1902153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759311" y="3007634"/>
                    <a:ext cx="304523" cy="3879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58" name="Rectangle 157"/>
                      <p:cNvSpPr/>
                      <p:nvPr/>
                    </p:nvSpPr>
                    <p:spPr>
                      <a:xfrm>
                        <a:off x="1640938" y="3684987"/>
                        <a:ext cx="504208" cy="448856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m:oMathPara>
                        </a14:m>
                        <a:endParaRPr lang="en-US" baseline="-25000" dirty="0"/>
                      </a:p>
                    </p:txBody>
                  </p:sp>
                </mc:Choice>
                <mc:Fallback>
                  <p:sp>
                    <p:nvSpPr>
                      <p:cNvPr id="158" name="Rectangle 1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40938" y="3684987"/>
                        <a:ext cx="504208" cy="448856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59" name="Rectangle 158"/>
                  <p:cNvSpPr/>
                  <p:nvPr/>
                </p:nvSpPr>
                <p:spPr>
                  <a:xfrm>
                    <a:off x="3836450" y="3688507"/>
                    <a:ext cx="492584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s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cxnSp>
                <p:nvCxnSpPr>
                  <p:cNvPr id="160" name="Straight Arrow Connector 159"/>
                  <p:cNvCxnSpPr>
                    <a:stCxn id="157" idx="2"/>
                    <a:endCxn id="158" idx="0"/>
                  </p:cNvCxnSpPr>
                  <p:nvPr/>
                </p:nvCxnSpPr>
                <p:spPr>
                  <a:xfrm flipH="1">
                    <a:off x="1893042" y="3395580"/>
                    <a:ext cx="1018531" cy="28940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299915" y="323016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cxnSp>
                <p:nvCxnSpPr>
                  <p:cNvPr id="162" name="Straight Arrow Connector 161"/>
                  <p:cNvCxnSpPr>
                    <a:stCxn id="157" idx="2"/>
                    <a:endCxn id="159" idx="0"/>
                  </p:cNvCxnSpPr>
                  <p:nvPr/>
                </p:nvCxnSpPr>
                <p:spPr>
                  <a:xfrm>
                    <a:off x="2911573" y="3395580"/>
                    <a:ext cx="1171169" cy="29292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458534" y="32979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</a:t>
                    </a:r>
                    <a:endParaRPr lang="en-US" b="1" dirty="0"/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2657333" y="2614371"/>
                    <a:ext cx="18180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Bob</a:t>
                    </a:r>
                    <a:endParaRPr lang="en-US" b="1" dirty="0"/>
                  </a:p>
                </p:txBody>
              </p:sp>
              <p:cxnSp>
                <p:nvCxnSpPr>
                  <p:cNvPr id="165" name="Straight Arrow Connector 164"/>
                  <p:cNvCxnSpPr>
                    <a:stCxn id="159" idx="2"/>
                    <a:endCxn id="154" idx="0"/>
                  </p:cNvCxnSpPr>
                  <p:nvPr/>
                </p:nvCxnSpPr>
                <p:spPr>
                  <a:xfrm>
                    <a:off x="4082742" y="4119344"/>
                    <a:ext cx="554960" cy="375368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59" idx="2"/>
                    <a:endCxn id="146" idx="0"/>
                  </p:cNvCxnSpPr>
                  <p:nvPr/>
                </p:nvCxnSpPr>
                <p:spPr>
                  <a:xfrm flipH="1">
                    <a:off x="3639166" y="4119344"/>
                    <a:ext cx="443576" cy="397180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Arrow Connector 166"/>
                  <p:cNvCxnSpPr>
                    <a:stCxn id="158" idx="2"/>
                    <a:endCxn id="152" idx="0"/>
                  </p:cNvCxnSpPr>
                  <p:nvPr/>
                </p:nvCxnSpPr>
                <p:spPr>
                  <a:xfrm>
                    <a:off x="1893042" y="4133843"/>
                    <a:ext cx="504433" cy="359296"/>
                  </a:xfrm>
                  <a:prstGeom prst="straightConnector1">
                    <a:avLst/>
                  </a:prstGeom>
                  <a:ln w="508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Arrow Connector 167"/>
                  <p:cNvCxnSpPr>
                    <a:stCxn id="158" idx="2"/>
                    <a:endCxn id="151" idx="0"/>
                  </p:cNvCxnSpPr>
                  <p:nvPr/>
                </p:nvCxnSpPr>
                <p:spPr>
                  <a:xfrm flipH="1">
                    <a:off x="1295982" y="4133843"/>
                    <a:ext cx="597060" cy="359297"/>
                  </a:xfrm>
                  <a:prstGeom prst="straightConnector1">
                    <a:avLst/>
                  </a:prstGeom>
                  <a:ln w="508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4" name="Rectangle 153"/>
                    <p:cNvSpPr/>
                    <p:nvPr/>
                  </p:nvSpPr>
                  <p:spPr>
                    <a:xfrm>
                      <a:off x="4285202" y="4494712"/>
                      <a:ext cx="705000" cy="43083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>
                <p:sp>
                  <p:nvSpPr>
                    <p:cNvPr id="154" name="Rectangle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5202" y="4494712"/>
                      <a:ext cx="705000" cy="43083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0256" r="-10256" b="-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5" name="Straight Arrow Connector 154"/>
                <p:cNvCxnSpPr>
                  <a:stCxn id="154" idx="2"/>
                </p:cNvCxnSpPr>
                <p:nvPr/>
              </p:nvCxnSpPr>
              <p:spPr>
                <a:xfrm>
                  <a:off x="4637702" y="4925549"/>
                  <a:ext cx="468728" cy="43282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>
                  <a:stCxn id="154" idx="2"/>
                </p:cNvCxnSpPr>
                <p:nvPr/>
              </p:nvCxnSpPr>
              <p:spPr>
                <a:xfrm flipH="1">
                  <a:off x="4599673" y="4925549"/>
                  <a:ext cx="38029" cy="46468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1" name="Rectangle 150"/>
                  <p:cNvSpPr/>
                  <p:nvPr/>
                </p:nvSpPr>
                <p:spPr>
                  <a:xfrm>
                    <a:off x="894506" y="4493140"/>
                    <a:ext cx="802951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51" name="Rectangle 1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506" y="4493140"/>
                    <a:ext cx="802951" cy="43083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6767" r="-6767" b="-54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2" name="Rectangle 151"/>
                  <p:cNvSpPr/>
                  <p:nvPr/>
                </p:nvSpPr>
                <p:spPr>
                  <a:xfrm>
                    <a:off x="1977012" y="4493139"/>
                    <a:ext cx="840926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52" name="Rectangle 1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012" y="4493139"/>
                    <a:ext cx="840926" cy="43083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571" r="-3571" b="-54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15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DPF: Fix Attempt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5696" y="1839595"/>
                <a:ext cx="10515600" cy="6892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Suppose first bit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/>
                      <m:t>and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m:rPr>
                        <m:nor/>
                      </m:rPr>
                      <a:rPr lang="en-US" sz="3600" dirty="0"/>
                      <m:t>second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m:rPr>
                        <m:nor/>
                      </m:rPr>
                      <a:rPr lang="en-US" sz="3600" dirty="0"/>
                      <m:t>bit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m:rPr>
                        <m:nor/>
                      </m:rPr>
                      <a:rPr lang="en-US" sz="3600" dirty="0"/>
                      <m:t>is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696" y="1839595"/>
                <a:ext cx="10515600" cy="689284"/>
              </a:xfrm>
              <a:blipFill>
                <a:blip r:embed="rId2"/>
                <a:stretch>
                  <a:fillRect l="-1739" t="-22124" b="-18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480239" y="10208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190269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blipFill>
                <a:blip r:embed="rId3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Brace 62"/>
          <p:cNvSpPr/>
          <p:nvPr/>
        </p:nvSpPr>
        <p:spPr>
          <a:xfrm rot="5400000">
            <a:off x="9775413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blipFill>
                <a:blip r:embed="rId4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570244" y="5646102"/>
                <a:ext cx="12053226" cy="176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Level 2: </a:t>
                </a:r>
                <a:r>
                  <a:rPr lang="en-US" dirty="0" smtClean="0"/>
                  <a:t>Pick random strings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′)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              Warning: If we make all random strings public then Alice/Bob learn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</a:t>
                </a:r>
                <a:r>
                  <a:rPr lang="en-US" b="1" dirty="0" smtClean="0"/>
                  <a:t>Solution: </a:t>
                </a:r>
                <a:r>
                  <a:rPr lang="en-US" dirty="0" smtClean="0"/>
                  <a:t>Some random strings are public; some are given only to Alice (resp. Bob).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44" y="5646102"/>
                <a:ext cx="12053226" cy="1761316"/>
              </a:xfrm>
              <a:prstGeom prst="rect">
                <a:avLst/>
              </a:prstGeom>
              <a:blipFill>
                <a:blip r:embed="rId5"/>
                <a:stretch>
                  <a:fillRect l="-455" t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Group 143"/>
          <p:cNvGrpSpPr/>
          <p:nvPr/>
        </p:nvGrpSpPr>
        <p:grpSpPr>
          <a:xfrm>
            <a:off x="992457" y="2614371"/>
            <a:ext cx="4113973" cy="2775864"/>
            <a:chOff x="992457" y="2614371"/>
            <a:chExt cx="4113973" cy="27758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Rectangle 91"/>
                <p:cNvSpPr/>
                <p:nvPr/>
              </p:nvSpPr>
              <p:spPr>
                <a:xfrm>
                  <a:off x="3286666" y="4516524"/>
                  <a:ext cx="705000" cy="43083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666" y="4516524"/>
                  <a:ext cx="705000" cy="430837"/>
                </a:xfrm>
                <a:prstGeom prst="rect">
                  <a:avLst/>
                </a:prstGeom>
                <a:blipFill>
                  <a:blip r:embed="rId6"/>
                  <a:stretch>
                    <a:fillRect l="-8475" r="-7627" b="-4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3639166" y="4947361"/>
              <a:ext cx="468728" cy="43282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2" idx="2"/>
            </p:cNvCxnSpPr>
            <p:nvPr/>
          </p:nvCxnSpPr>
          <p:spPr>
            <a:xfrm flipH="1">
              <a:off x="3286666" y="4947361"/>
              <a:ext cx="352500" cy="35101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992457" y="2614371"/>
              <a:ext cx="4113973" cy="2775864"/>
              <a:chOff x="992457" y="2614371"/>
              <a:chExt cx="4113973" cy="277586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344957" y="2614371"/>
                <a:ext cx="3761473" cy="2775864"/>
                <a:chOff x="1344957" y="2614371"/>
                <a:chExt cx="3761473" cy="2775864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344957" y="2614371"/>
                  <a:ext cx="3292745" cy="1902153"/>
                  <a:chOff x="1344957" y="2614371"/>
                  <a:chExt cx="3292745" cy="1902153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2759311" y="3007634"/>
                    <a:ext cx="304523" cy="3879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1640938" y="3684987"/>
                    <a:ext cx="504208" cy="44885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s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3836450" y="3688507"/>
                    <a:ext cx="492584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s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cxnSp>
                <p:nvCxnSpPr>
                  <p:cNvPr id="18" name="Straight Arrow Connector 17"/>
                  <p:cNvCxnSpPr>
                    <a:stCxn id="5" idx="2"/>
                    <a:endCxn id="6" idx="0"/>
                  </p:cNvCxnSpPr>
                  <p:nvPr/>
                </p:nvCxnSpPr>
                <p:spPr>
                  <a:xfrm flipH="1">
                    <a:off x="1893042" y="3395580"/>
                    <a:ext cx="1018531" cy="28940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299915" y="323016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cxnSp>
                <p:nvCxnSpPr>
                  <p:cNvPr id="52" name="Straight Arrow Connector 51"/>
                  <p:cNvCxnSpPr>
                    <a:stCxn id="5" idx="2"/>
                    <a:endCxn id="7" idx="0"/>
                  </p:cNvCxnSpPr>
                  <p:nvPr/>
                </p:nvCxnSpPr>
                <p:spPr>
                  <a:xfrm>
                    <a:off x="2911573" y="3395580"/>
                    <a:ext cx="1171169" cy="29292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458534" y="32979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</a:t>
                    </a:r>
                    <a:endParaRPr lang="en-US" b="1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657333" y="2614371"/>
                    <a:ext cx="18180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Alice</a:t>
                    </a:r>
                    <a:endParaRPr lang="en-US" b="1" dirty="0"/>
                  </a:p>
                </p:txBody>
              </p:sp>
              <p:cxnSp>
                <p:nvCxnSpPr>
                  <p:cNvPr id="67" name="Straight Arrow Connector 66"/>
                  <p:cNvCxnSpPr>
                    <a:stCxn id="7" idx="2"/>
                    <a:endCxn id="86" idx="0"/>
                  </p:cNvCxnSpPr>
                  <p:nvPr/>
                </p:nvCxnSpPr>
                <p:spPr>
                  <a:xfrm>
                    <a:off x="4082742" y="4119344"/>
                    <a:ext cx="554960" cy="375368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>
                    <a:stCxn id="7" idx="2"/>
                    <a:endCxn id="92" idx="0"/>
                  </p:cNvCxnSpPr>
                  <p:nvPr/>
                </p:nvCxnSpPr>
                <p:spPr>
                  <a:xfrm flipH="1">
                    <a:off x="3639166" y="4119344"/>
                    <a:ext cx="443576" cy="397180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>
                    <a:stCxn id="6" idx="2"/>
                    <a:endCxn id="100" idx="0"/>
                  </p:cNvCxnSpPr>
                  <p:nvPr/>
                </p:nvCxnSpPr>
                <p:spPr>
                  <a:xfrm>
                    <a:off x="1893042" y="4133843"/>
                    <a:ext cx="436470" cy="359296"/>
                  </a:xfrm>
                  <a:prstGeom prst="straightConnector1">
                    <a:avLst/>
                  </a:prstGeom>
                  <a:ln w="508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>
                    <a:stCxn id="6" idx="2"/>
                    <a:endCxn id="98" idx="0"/>
                  </p:cNvCxnSpPr>
                  <p:nvPr/>
                </p:nvCxnSpPr>
                <p:spPr>
                  <a:xfrm flipH="1">
                    <a:off x="1344957" y="4133843"/>
                    <a:ext cx="548085" cy="359297"/>
                  </a:xfrm>
                  <a:prstGeom prst="straightConnector1">
                    <a:avLst/>
                  </a:prstGeom>
                  <a:ln w="508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4285202" y="4494712"/>
                      <a:ext cx="705000" cy="43083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5202" y="4494712"/>
                      <a:ext cx="705000" cy="43083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8475" r="-7627" b="-54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7" name="Straight Arrow Connector 86"/>
                <p:cNvCxnSpPr>
                  <a:stCxn id="86" idx="2"/>
                </p:cNvCxnSpPr>
                <p:nvPr/>
              </p:nvCxnSpPr>
              <p:spPr>
                <a:xfrm>
                  <a:off x="4637702" y="4925549"/>
                  <a:ext cx="468728" cy="43282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>
                  <a:stCxn id="86" idx="2"/>
                </p:cNvCxnSpPr>
                <p:nvPr/>
              </p:nvCxnSpPr>
              <p:spPr>
                <a:xfrm flipH="1">
                  <a:off x="4599673" y="4925549"/>
                  <a:ext cx="38029" cy="46468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Rectangle 97"/>
                  <p:cNvSpPr/>
                  <p:nvPr/>
                </p:nvSpPr>
                <p:spPr>
                  <a:xfrm>
                    <a:off x="992457" y="4493140"/>
                    <a:ext cx="705000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98" name="Rectangle 9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2457" y="4493140"/>
                    <a:ext cx="705000" cy="43083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402" r="-9402" b="-41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0" name="Rectangle 99"/>
                  <p:cNvSpPr/>
                  <p:nvPr/>
                </p:nvSpPr>
                <p:spPr>
                  <a:xfrm>
                    <a:off x="1977012" y="4493139"/>
                    <a:ext cx="705000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00" name="Rectangle 9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012" y="4493139"/>
                    <a:ext cx="705000" cy="43083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8475" r="-8475" b="-54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5" name="Group 144"/>
          <p:cNvGrpSpPr/>
          <p:nvPr/>
        </p:nvGrpSpPr>
        <p:grpSpPr>
          <a:xfrm>
            <a:off x="6465298" y="2677786"/>
            <a:ext cx="4211924" cy="2775864"/>
            <a:chOff x="894506" y="2614371"/>
            <a:chExt cx="4211924" cy="27758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" name="Rectangle 145"/>
                <p:cNvSpPr/>
                <p:nvPr/>
              </p:nvSpPr>
              <p:spPr>
                <a:xfrm>
                  <a:off x="3286666" y="4516524"/>
                  <a:ext cx="705000" cy="43083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666" y="4516524"/>
                  <a:ext cx="705000" cy="430837"/>
                </a:xfrm>
                <a:prstGeom prst="rect">
                  <a:avLst/>
                </a:prstGeom>
                <a:blipFill>
                  <a:blip r:embed="rId10"/>
                  <a:stretch>
                    <a:fillRect l="-9322" r="-9322" b="-5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7" name="Straight Arrow Connector 146"/>
            <p:cNvCxnSpPr>
              <a:stCxn id="146" idx="2"/>
            </p:cNvCxnSpPr>
            <p:nvPr/>
          </p:nvCxnSpPr>
          <p:spPr>
            <a:xfrm>
              <a:off x="3639166" y="4947361"/>
              <a:ext cx="468728" cy="43282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46" idx="2"/>
            </p:cNvCxnSpPr>
            <p:nvPr/>
          </p:nvCxnSpPr>
          <p:spPr>
            <a:xfrm flipH="1">
              <a:off x="3286666" y="4947361"/>
              <a:ext cx="352500" cy="35101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 148"/>
            <p:cNvGrpSpPr/>
            <p:nvPr/>
          </p:nvGrpSpPr>
          <p:grpSpPr>
            <a:xfrm>
              <a:off x="894506" y="2614371"/>
              <a:ext cx="4211924" cy="2775864"/>
              <a:chOff x="894506" y="2614371"/>
              <a:chExt cx="4211924" cy="2775864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1295982" y="2614371"/>
                <a:ext cx="3810448" cy="2775864"/>
                <a:chOff x="1295982" y="2614371"/>
                <a:chExt cx="3810448" cy="2775864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1295982" y="2614371"/>
                  <a:ext cx="3341720" cy="1902153"/>
                  <a:chOff x="1295982" y="2614371"/>
                  <a:chExt cx="3341720" cy="1902153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759311" y="3007634"/>
                    <a:ext cx="304523" cy="3879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58" name="Rectangle 157"/>
                      <p:cNvSpPr/>
                      <p:nvPr/>
                    </p:nvSpPr>
                    <p:spPr>
                      <a:xfrm>
                        <a:off x="1640938" y="3684987"/>
                        <a:ext cx="504208" cy="448856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m:oMathPara>
                        </a14:m>
                        <a:endParaRPr lang="en-US" baseline="-25000" dirty="0"/>
                      </a:p>
                    </p:txBody>
                  </p:sp>
                </mc:Choice>
                <mc:Fallback>
                  <p:sp>
                    <p:nvSpPr>
                      <p:cNvPr id="158" name="Rectangle 1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40938" y="3684987"/>
                        <a:ext cx="504208" cy="448856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59" name="Rectangle 158"/>
                  <p:cNvSpPr/>
                  <p:nvPr/>
                </p:nvSpPr>
                <p:spPr>
                  <a:xfrm>
                    <a:off x="3836450" y="3688507"/>
                    <a:ext cx="492584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s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cxnSp>
                <p:nvCxnSpPr>
                  <p:cNvPr id="160" name="Straight Arrow Connector 159"/>
                  <p:cNvCxnSpPr>
                    <a:stCxn id="157" idx="2"/>
                    <a:endCxn id="158" idx="0"/>
                  </p:cNvCxnSpPr>
                  <p:nvPr/>
                </p:nvCxnSpPr>
                <p:spPr>
                  <a:xfrm flipH="1">
                    <a:off x="1893042" y="3395580"/>
                    <a:ext cx="1018531" cy="28940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299915" y="323016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cxnSp>
                <p:nvCxnSpPr>
                  <p:cNvPr id="162" name="Straight Arrow Connector 161"/>
                  <p:cNvCxnSpPr>
                    <a:stCxn id="157" idx="2"/>
                    <a:endCxn id="159" idx="0"/>
                  </p:cNvCxnSpPr>
                  <p:nvPr/>
                </p:nvCxnSpPr>
                <p:spPr>
                  <a:xfrm>
                    <a:off x="2911573" y="3395580"/>
                    <a:ext cx="1171169" cy="29292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458534" y="32979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</a:t>
                    </a:r>
                    <a:endParaRPr lang="en-US" b="1" dirty="0"/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2657333" y="2614371"/>
                    <a:ext cx="18180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Bob</a:t>
                    </a:r>
                    <a:endParaRPr lang="en-US" b="1" dirty="0"/>
                  </a:p>
                </p:txBody>
              </p:sp>
              <p:cxnSp>
                <p:nvCxnSpPr>
                  <p:cNvPr id="165" name="Straight Arrow Connector 164"/>
                  <p:cNvCxnSpPr>
                    <a:stCxn id="159" idx="2"/>
                    <a:endCxn id="154" idx="0"/>
                  </p:cNvCxnSpPr>
                  <p:nvPr/>
                </p:nvCxnSpPr>
                <p:spPr>
                  <a:xfrm>
                    <a:off x="4082742" y="4119344"/>
                    <a:ext cx="554960" cy="375368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59" idx="2"/>
                    <a:endCxn id="146" idx="0"/>
                  </p:cNvCxnSpPr>
                  <p:nvPr/>
                </p:nvCxnSpPr>
                <p:spPr>
                  <a:xfrm flipH="1">
                    <a:off x="3639166" y="4119344"/>
                    <a:ext cx="443576" cy="397180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Arrow Connector 166"/>
                  <p:cNvCxnSpPr>
                    <a:stCxn id="158" idx="2"/>
                    <a:endCxn id="152" idx="0"/>
                  </p:cNvCxnSpPr>
                  <p:nvPr/>
                </p:nvCxnSpPr>
                <p:spPr>
                  <a:xfrm>
                    <a:off x="1893042" y="4133843"/>
                    <a:ext cx="504433" cy="359296"/>
                  </a:xfrm>
                  <a:prstGeom prst="straightConnector1">
                    <a:avLst/>
                  </a:prstGeom>
                  <a:ln w="508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Arrow Connector 167"/>
                  <p:cNvCxnSpPr>
                    <a:stCxn id="158" idx="2"/>
                    <a:endCxn id="151" idx="0"/>
                  </p:cNvCxnSpPr>
                  <p:nvPr/>
                </p:nvCxnSpPr>
                <p:spPr>
                  <a:xfrm flipH="1">
                    <a:off x="1295982" y="4133843"/>
                    <a:ext cx="597060" cy="359297"/>
                  </a:xfrm>
                  <a:prstGeom prst="straightConnector1">
                    <a:avLst/>
                  </a:prstGeom>
                  <a:ln w="508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4" name="Rectangle 153"/>
                    <p:cNvSpPr/>
                    <p:nvPr/>
                  </p:nvSpPr>
                  <p:spPr>
                    <a:xfrm>
                      <a:off x="4285202" y="4494712"/>
                      <a:ext cx="705000" cy="43083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>
                <p:sp>
                  <p:nvSpPr>
                    <p:cNvPr id="154" name="Rectangle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5202" y="4494712"/>
                      <a:ext cx="705000" cy="43083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0256" r="-10256" b="-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5" name="Straight Arrow Connector 154"/>
                <p:cNvCxnSpPr>
                  <a:stCxn id="154" idx="2"/>
                </p:cNvCxnSpPr>
                <p:nvPr/>
              </p:nvCxnSpPr>
              <p:spPr>
                <a:xfrm>
                  <a:off x="4637702" y="4925549"/>
                  <a:ext cx="468728" cy="43282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>
                  <a:stCxn id="154" idx="2"/>
                </p:cNvCxnSpPr>
                <p:nvPr/>
              </p:nvCxnSpPr>
              <p:spPr>
                <a:xfrm flipH="1">
                  <a:off x="4599673" y="4925549"/>
                  <a:ext cx="38029" cy="46468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1" name="Rectangle 150"/>
                  <p:cNvSpPr/>
                  <p:nvPr/>
                </p:nvSpPr>
                <p:spPr>
                  <a:xfrm>
                    <a:off x="894506" y="4493140"/>
                    <a:ext cx="802951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51" name="Rectangle 1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506" y="4493140"/>
                    <a:ext cx="802951" cy="43083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6767" r="-6767" b="-54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2" name="Rectangle 151"/>
                  <p:cNvSpPr/>
                  <p:nvPr/>
                </p:nvSpPr>
                <p:spPr>
                  <a:xfrm>
                    <a:off x="1977012" y="4493139"/>
                    <a:ext cx="840926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52" name="Rectangle 1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012" y="4493139"/>
                    <a:ext cx="840926" cy="43083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571" r="-3571" b="-54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922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DPF: Fix Attempt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5696" y="1839595"/>
                <a:ext cx="10515600" cy="6892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Suppose first bit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/>
                      <m:t>and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m:rPr>
                        <m:nor/>
                      </m:rPr>
                      <a:rPr lang="en-US" sz="3600" dirty="0"/>
                      <m:t>second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m:rPr>
                        <m:nor/>
                      </m:rPr>
                      <a:rPr lang="en-US" sz="3600" dirty="0"/>
                      <m:t>bit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m:rPr>
                        <m:nor/>
                      </m:rPr>
                      <a:rPr lang="en-US" sz="3600" dirty="0"/>
                      <m:t>is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696" y="1839595"/>
                <a:ext cx="10515600" cy="689284"/>
              </a:xfrm>
              <a:blipFill>
                <a:blip r:embed="rId2"/>
                <a:stretch>
                  <a:fillRect l="-1739" t="-22124" b="-18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480239" y="10208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190269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blipFill>
                <a:blip r:embed="rId3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Brace 62"/>
          <p:cNvSpPr/>
          <p:nvPr/>
        </p:nvSpPr>
        <p:spPr>
          <a:xfrm rot="5400000">
            <a:off x="9775413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blipFill>
                <a:blip r:embed="rId4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570244" y="5646102"/>
                <a:ext cx="12053226" cy="151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Level 2: </a:t>
                </a:r>
                <a:r>
                  <a:rPr lang="en-US" dirty="0" smtClean="0"/>
                  <a:t>Pick random strings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′)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              Bob uses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G</m:t>
                    </m:r>
                    <m:r>
                      <m:rPr>
                        <m:nor/>
                      </m:rPr>
                      <a:rPr lang="en-US" i="0" baseline="-25000" dirty="0" smtClean="0"/>
                      <m:t>1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              Alice defines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44" y="5646102"/>
                <a:ext cx="12053226" cy="1510798"/>
              </a:xfrm>
              <a:prstGeom prst="rect">
                <a:avLst/>
              </a:prstGeom>
              <a:blipFill>
                <a:blip r:embed="rId5"/>
                <a:stretch>
                  <a:fillRect l="-455" t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Group 143"/>
          <p:cNvGrpSpPr/>
          <p:nvPr/>
        </p:nvGrpSpPr>
        <p:grpSpPr>
          <a:xfrm>
            <a:off x="992457" y="2614371"/>
            <a:ext cx="4113973" cy="2775864"/>
            <a:chOff x="992457" y="2614371"/>
            <a:chExt cx="4113973" cy="27758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Rectangle 91"/>
                <p:cNvSpPr/>
                <p:nvPr/>
              </p:nvSpPr>
              <p:spPr>
                <a:xfrm>
                  <a:off x="3286666" y="4516524"/>
                  <a:ext cx="705000" cy="43083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666" y="4516524"/>
                  <a:ext cx="705000" cy="430837"/>
                </a:xfrm>
                <a:prstGeom prst="rect">
                  <a:avLst/>
                </a:prstGeom>
                <a:blipFill>
                  <a:blip r:embed="rId6"/>
                  <a:stretch>
                    <a:fillRect l="-8475" r="-7627" b="-4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3639166" y="4947361"/>
              <a:ext cx="468728" cy="43282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2" idx="2"/>
            </p:cNvCxnSpPr>
            <p:nvPr/>
          </p:nvCxnSpPr>
          <p:spPr>
            <a:xfrm flipH="1">
              <a:off x="3286666" y="4947361"/>
              <a:ext cx="352500" cy="35101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992457" y="2614371"/>
              <a:ext cx="4113973" cy="2775864"/>
              <a:chOff x="992457" y="2614371"/>
              <a:chExt cx="4113973" cy="277586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344957" y="2614371"/>
                <a:ext cx="3761473" cy="2775864"/>
                <a:chOff x="1344957" y="2614371"/>
                <a:chExt cx="3761473" cy="2775864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344957" y="2614371"/>
                  <a:ext cx="3292745" cy="1902153"/>
                  <a:chOff x="1344957" y="2614371"/>
                  <a:chExt cx="3292745" cy="1902153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2759311" y="3007634"/>
                    <a:ext cx="304523" cy="3879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1640938" y="3684987"/>
                    <a:ext cx="504208" cy="44885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s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3836450" y="3688507"/>
                    <a:ext cx="492584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s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cxnSp>
                <p:nvCxnSpPr>
                  <p:cNvPr id="18" name="Straight Arrow Connector 17"/>
                  <p:cNvCxnSpPr>
                    <a:stCxn id="5" idx="2"/>
                    <a:endCxn id="6" idx="0"/>
                  </p:cNvCxnSpPr>
                  <p:nvPr/>
                </p:nvCxnSpPr>
                <p:spPr>
                  <a:xfrm flipH="1">
                    <a:off x="1893042" y="3395580"/>
                    <a:ext cx="1018531" cy="28940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299915" y="323016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cxnSp>
                <p:nvCxnSpPr>
                  <p:cNvPr id="52" name="Straight Arrow Connector 51"/>
                  <p:cNvCxnSpPr>
                    <a:stCxn id="5" idx="2"/>
                    <a:endCxn id="7" idx="0"/>
                  </p:cNvCxnSpPr>
                  <p:nvPr/>
                </p:nvCxnSpPr>
                <p:spPr>
                  <a:xfrm>
                    <a:off x="2911573" y="3395580"/>
                    <a:ext cx="1171169" cy="29292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458534" y="32979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</a:t>
                    </a:r>
                    <a:endParaRPr lang="en-US" b="1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657333" y="2614371"/>
                    <a:ext cx="18180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Alice</a:t>
                    </a:r>
                    <a:endParaRPr lang="en-US" b="1" dirty="0"/>
                  </a:p>
                </p:txBody>
              </p:sp>
              <p:cxnSp>
                <p:nvCxnSpPr>
                  <p:cNvPr id="67" name="Straight Arrow Connector 66"/>
                  <p:cNvCxnSpPr>
                    <a:stCxn id="7" idx="2"/>
                    <a:endCxn id="86" idx="0"/>
                  </p:cNvCxnSpPr>
                  <p:nvPr/>
                </p:nvCxnSpPr>
                <p:spPr>
                  <a:xfrm>
                    <a:off x="4082742" y="4119344"/>
                    <a:ext cx="554960" cy="375368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>
                    <a:stCxn id="7" idx="2"/>
                    <a:endCxn id="92" idx="0"/>
                  </p:cNvCxnSpPr>
                  <p:nvPr/>
                </p:nvCxnSpPr>
                <p:spPr>
                  <a:xfrm flipH="1">
                    <a:off x="3639166" y="4119344"/>
                    <a:ext cx="443576" cy="397180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>
                    <a:stCxn id="6" idx="2"/>
                    <a:endCxn id="100" idx="0"/>
                  </p:cNvCxnSpPr>
                  <p:nvPr/>
                </p:nvCxnSpPr>
                <p:spPr>
                  <a:xfrm>
                    <a:off x="1893042" y="4133843"/>
                    <a:ext cx="436470" cy="359296"/>
                  </a:xfrm>
                  <a:prstGeom prst="straightConnector1">
                    <a:avLst/>
                  </a:prstGeom>
                  <a:ln w="508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>
                    <a:stCxn id="6" idx="2"/>
                    <a:endCxn id="98" idx="0"/>
                  </p:cNvCxnSpPr>
                  <p:nvPr/>
                </p:nvCxnSpPr>
                <p:spPr>
                  <a:xfrm flipH="1">
                    <a:off x="1344957" y="4133843"/>
                    <a:ext cx="548085" cy="359297"/>
                  </a:xfrm>
                  <a:prstGeom prst="straightConnector1">
                    <a:avLst/>
                  </a:prstGeom>
                  <a:ln w="508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4285202" y="4494712"/>
                      <a:ext cx="705000" cy="43083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5202" y="4494712"/>
                      <a:ext cx="705000" cy="43083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8475" r="-7627" b="-54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7" name="Straight Arrow Connector 86"/>
                <p:cNvCxnSpPr>
                  <a:stCxn id="86" idx="2"/>
                </p:cNvCxnSpPr>
                <p:nvPr/>
              </p:nvCxnSpPr>
              <p:spPr>
                <a:xfrm>
                  <a:off x="4637702" y="4925549"/>
                  <a:ext cx="468728" cy="43282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>
                  <a:stCxn id="86" idx="2"/>
                </p:cNvCxnSpPr>
                <p:nvPr/>
              </p:nvCxnSpPr>
              <p:spPr>
                <a:xfrm flipH="1">
                  <a:off x="4599673" y="4925549"/>
                  <a:ext cx="38029" cy="46468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Rectangle 97"/>
                  <p:cNvSpPr/>
                  <p:nvPr/>
                </p:nvSpPr>
                <p:spPr>
                  <a:xfrm>
                    <a:off x="992457" y="4493140"/>
                    <a:ext cx="705000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98" name="Rectangle 9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2457" y="4493140"/>
                    <a:ext cx="705000" cy="43083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402" r="-9402" b="-41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0" name="Rectangle 99"/>
                  <p:cNvSpPr/>
                  <p:nvPr/>
                </p:nvSpPr>
                <p:spPr>
                  <a:xfrm>
                    <a:off x="1977012" y="4493139"/>
                    <a:ext cx="705000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00" name="Rectangle 9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012" y="4493139"/>
                    <a:ext cx="705000" cy="43083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8475" r="-8475" b="-54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5" name="Group 144"/>
          <p:cNvGrpSpPr/>
          <p:nvPr/>
        </p:nvGrpSpPr>
        <p:grpSpPr>
          <a:xfrm>
            <a:off x="6465298" y="2677786"/>
            <a:ext cx="4211924" cy="2775864"/>
            <a:chOff x="894506" y="2614371"/>
            <a:chExt cx="4211924" cy="27758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" name="Rectangle 145"/>
                <p:cNvSpPr/>
                <p:nvPr/>
              </p:nvSpPr>
              <p:spPr>
                <a:xfrm>
                  <a:off x="3286666" y="4516524"/>
                  <a:ext cx="705000" cy="43083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666" y="4516524"/>
                  <a:ext cx="705000" cy="430837"/>
                </a:xfrm>
                <a:prstGeom prst="rect">
                  <a:avLst/>
                </a:prstGeom>
                <a:blipFill>
                  <a:blip r:embed="rId10"/>
                  <a:stretch>
                    <a:fillRect l="-9322" r="-9322" b="-5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7" name="Straight Arrow Connector 146"/>
            <p:cNvCxnSpPr>
              <a:stCxn id="146" idx="2"/>
            </p:cNvCxnSpPr>
            <p:nvPr/>
          </p:nvCxnSpPr>
          <p:spPr>
            <a:xfrm>
              <a:off x="3639166" y="4947361"/>
              <a:ext cx="468728" cy="43282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46" idx="2"/>
            </p:cNvCxnSpPr>
            <p:nvPr/>
          </p:nvCxnSpPr>
          <p:spPr>
            <a:xfrm flipH="1">
              <a:off x="3286666" y="4947361"/>
              <a:ext cx="352500" cy="35101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 148"/>
            <p:cNvGrpSpPr/>
            <p:nvPr/>
          </p:nvGrpSpPr>
          <p:grpSpPr>
            <a:xfrm>
              <a:off x="894506" y="2614371"/>
              <a:ext cx="4211924" cy="2775864"/>
              <a:chOff x="894506" y="2614371"/>
              <a:chExt cx="4211924" cy="2775864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1295982" y="2614371"/>
                <a:ext cx="3810448" cy="2775864"/>
                <a:chOff x="1295982" y="2614371"/>
                <a:chExt cx="3810448" cy="2775864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1295982" y="2614371"/>
                  <a:ext cx="3341720" cy="1902153"/>
                  <a:chOff x="1295982" y="2614371"/>
                  <a:chExt cx="3341720" cy="1902153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759311" y="3007634"/>
                    <a:ext cx="304523" cy="3879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58" name="Rectangle 157"/>
                      <p:cNvSpPr/>
                      <p:nvPr/>
                    </p:nvSpPr>
                    <p:spPr>
                      <a:xfrm>
                        <a:off x="1640938" y="3684987"/>
                        <a:ext cx="504208" cy="448856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m:oMathPara>
                        </a14:m>
                        <a:endParaRPr lang="en-US" baseline="-25000" dirty="0"/>
                      </a:p>
                    </p:txBody>
                  </p:sp>
                </mc:Choice>
                <mc:Fallback>
                  <p:sp>
                    <p:nvSpPr>
                      <p:cNvPr id="158" name="Rectangle 1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40938" y="3684987"/>
                        <a:ext cx="504208" cy="448856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59" name="Rectangle 158"/>
                  <p:cNvSpPr/>
                  <p:nvPr/>
                </p:nvSpPr>
                <p:spPr>
                  <a:xfrm>
                    <a:off x="3836450" y="3688507"/>
                    <a:ext cx="492584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s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cxnSp>
                <p:nvCxnSpPr>
                  <p:cNvPr id="160" name="Straight Arrow Connector 159"/>
                  <p:cNvCxnSpPr>
                    <a:stCxn id="157" idx="2"/>
                    <a:endCxn id="158" idx="0"/>
                  </p:cNvCxnSpPr>
                  <p:nvPr/>
                </p:nvCxnSpPr>
                <p:spPr>
                  <a:xfrm flipH="1">
                    <a:off x="1893042" y="3395580"/>
                    <a:ext cx="1018531" cy="28940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299915" y="323016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cxnSp>
                <p:nvCxnSpPr>
                  <p:cNvPr id="162" name="Straight Arrow Connector 161"/>
                  <p:cNvCxnSpPr>
                    <a:stCxn id="157" idx="2"/>
                    <a:endCxn id="159" idx="0"/>
                  </p:cNvCxnSpPr>
                  <p:nvPr/>
                </p:nvCxnSpPr>
                <p:spPr>
                  <a:xfrm>
                    <a:off x="2911573" y="3395580"/>
                    <a:ext cx="1171169" cy="29292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458534" y="32979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</a:t>
                    </a:r>
                    <a:endParaRPr lang="en-US" b="1" dirty="0"/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2657333" y="2614371"/>
                    <a:ext cx="18180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Bob</a:t>
                    </a:r>
                    <a:endParaRPr lang="en-US" b="1" dirty="0"/>
                  </a:p>
                </p:txBody>
              </p:sp>
              <p:cxnSp>
                <p:nvCxnSpPr>
                  <p:cNvPr id="165" name="Straight Arrow Connector 164"/>
                  <p:cNvCxnSpPr>
                    <a:stCxn id="159" idx="2"/>
                    <a:endCxn id="154" idx="0"/>
                  </p:cNvCxnSpPr>
                  <p:nvPr/>
                </p:nvCxnSpPr>
                <p:spPr>
                  <a:xfrm>
                    <a:off x="4082742" y="4119344"/>
                    <a:ext cx="554960" cy="375368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59" idx="2"/>
                    <a:endCxn id="146" idx="0"/>
                  </p:cNvCxnSpPr>
                  <p:nvPr/>
                </p:nvCxnSpPr>
                <p:spPr>
                  <a:xfrm flipH="1">
                    <a:off x="3639166" y="4119344"/>
                    <a:ext cx="443576" cy="397180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Arrow Connector 166"/>
                  <p:cNvCxnSpPr>
                    <a:stCxn id="158" idx="2"/>
                    <a:endCxn id="152" idx="0"/>
                  </p:cNvCxnSpPr>
                  <p:nvPr/>
                </p:nvCxnSpPr>
                <p:spPr>
                  <a:xfrm>
                    <a:off x="1893042" y="4133843"/>
                    <a:ext cx="504433" cy="359296"/>
                  </a:xfrm>
                  <a:prstGeom prst="straightConnector1">
                    <a:avLst/>
                  </a:prstGeom>
                  <a:ln w="508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Arrow Connector 167"/>
                  <p:cNvCxnSpPr>
                    <a:stCxn id="158" idx="2"/>
                    <a:endCxn id="151" idx="0"/>
                  </p:cNvCxnSpPr>
                  <p:nvPr/>
                </p:nvCxnSpPr>
                <p:spPr>
                  <a:xfrm flipH="1">
                    <a:off x="1295982" y="4133843"/>
                    <a:ext cx="597060" cy="359297"/>
                  </a:xfrm>
                  <a:prstGeom prst="straightConnector1">
                    <a:avLst/>
                  </a:prstGeom>
                  <a:ln w="508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4" name="Rectangle 153"/>
                    <p:cNvSpPr/>
                    <p:nvPr/>
                  </p:nvSpPr>
                  <p:spPr>
                    <a:xfrm>
                      <a:off x="4285202" y="4494712"/>
                      <a:ext cx="705000" cy="43083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>
                <p:sp>
                  <p:nvSpPr>
                    <p:cNvPr id="154" name="Rectangle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5202" y="4494712"/>
                      <a:ext cx="705000" cy="43083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0256" r="-10256" b="-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5" name="Straight Arrow Connector 154"/>
                <p:cNvCxnSpPr>
                  <a:stCxn id="154" idx="2"/>
                </p:cNvCxnSpPr>
                <p:nvPr/>
              </p:nvCxnSpPr>
              <p:spPr>
                <a:xfrm>
                  <a:off x="4637702" y="4925549"/>
                  <a:ext cx="468728" cy="43282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>
                  <a:stCxn id="154" idx="2"/>
                </p:cNvCxnSpPr>
                <p:nvPr/>
              </p:nvCxnSpPr>
              <p:spPr>
                <a:xfrm flipH="1">
                  <a:off x="4599673" y="4925549"/>
                  <a:ext cx="38029" cy="46468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1" name="Rectangle 150"/>
                  <p:cNvSpPr/>
                  <p:nvPr/>
                </p:nvSpPr>
                <p:spPr>
                  <a:xfrm>
                    <a:off x="894506" y="4493140"/>
                    <a:ext cx="802951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51" name="Rectangle 1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506" y="4493140"/>
                    <a:ext cx="802951" cy="43083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6767" r="-6767" b="-54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2" name="Rectangle 151"/>
                  <p:cNvSpPr/>
                  <p:nvPr/>
                </p:nvSpPr>
                <p:spPr>
                  <a:xfrm>
                    <a:off x="1977012" y="4493139"/>
                    <a:ext cx="840926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52" name="Rectangle 1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012" y="4493139"/>
                    <a:ext cx="840926" cy="43083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571" r="-3571" b="-54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1032" y="4991978"/>
                <a:ext cx="1902572" cy="374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2" y="4991978"/>
                <a:ext cx="1902572" cy="374783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92457" y="5179369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aseline="-25000" dirty="0">
                <a:sym typeface="Wingdings" panose="05000000000000000000" pitchFamily="2" charset="2"/>
              </a:rPr>
              <a:t></a:t>
            </a:r>
            <a:endParaRPr lang="en-US" sz="3600" baseline="-25000" dirty="0"/>
          </a:p>
        </p:txBody>
      </p:sp>
      <p:sp>
        <p:nvSpPr>
          <p:cNvPr id="60" name="Rectangle 59"/>
          <p:cNvSpPr/>
          <p:nvPr/>
        </p:nvSpPr>
        <p:spPr>
          <a:xfrm>
            <a:off x="2061022" y="4820647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aseline="-25000" dirty="0">
                <a:sym typeface="Wingdings" panose="05000000000000000000" pitchFamily="2" charset="2"/>
              </a:rPr>
              <a:t></a:t>
            </a:r>
            <a:endParaRPr lang="en-US" sz="3600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/>
              <p:cNvSpPr/>
              <p:nvPr/>
            </p:nvSpPr>
            <p:spPr>
              <a:xfrm>
                <a:off x="4105469" y="2576648"/>
                <a:ext cx="3612977" cy="938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469" y="2576648"/>
                <a:ext cx="3612977" cy="938590"/>
              </a:xfrm>
              <a:prstGeom prst="rect">
                <a:avLst/>
              </a:prstGeom>
              <a:blipFill>
                <a:blip r:embed="rId16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9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DPF: Control Bits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5696" y="1839595"/>
                <a:ext cx="10515600" cy="6892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Suppose first bit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600" dirty="0"/>
                  <a:t> and second bit is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696" y="1839595"/>
                <a:ext cx="10515600" cy="689284"/>
              </a:xfrm>
              <a:blipFill>
                <a:blip r:embed="rId2"/>
                <a:stretch>
                  <a:fillRect l="-1739" t="-22124" b="-18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480239" y="10208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190269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617204" y="329282"/>
                <a:ext cx="15413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204" y="329282"/>
                <a:ext cx="1541384" cy="461665"/>
              </a:xfrm>
              <a:prstGeom prst="rect">
                <a:avLst/>
              </a:prstGeom>
              <a:blipFill>
                <a:blip r:embed="rId3"/>
                <a:stretch>
                  <a:fillRect l="-1190" t="-10526" r="-476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Brace 62"/>
          <p:cNvSpPr/>
          <p:nvPr/>
        </p:nvSpPr>
        <p:spPr>
          <a:xfrm rot="5400000">
            <a:off x="9775413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9490276" y="410285"/>
                <a:ext cx="15413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76" y="410285"/>
                <a:ext cx="1541384" cy="461665"/>
              </a:xfrm>
              <a:prstGeom prst="rect">
                <a:avLst/>
              </a:prstGeom>
              <a:blipFill>
                <a:blip r:embed="rId4"/>
                <a:stretch>
                  <a:fillRect l="-1186" t="-10526" r="-434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38774" y="5625438"/>
                <a:ext cx="12053226" cy="217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 each level </a:t>
                </a:r>
                <a:r>
                  <a:rPr lang="en-US" b="1" dirty="0" err="1" smtClean="0"/>
                  <a:t>i</a:t>
                </a:r>
                <a:r>
                  <a:rPr lang="en-US" b="1" dirty="0" smtClean="0"/>
                  <a:t> Alice (resp. Bob) will have secret control bits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b="1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b="1" dirty="0" smtClean="0"/>
                  <a:t> (resp.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b="1" dirty="0" smtClean="0"/>
                  <a:t>) which are part of the private key</a:t>
                </a:r>
              </a:p>
              <a:p>
                <a:endParaRPr lang="en-US" b="1" dirty="0"/>
              </a:p>
              <a:p>
                <a:r>
                  <a:rPr lang="en-US" b="1" dirty="0" smtClean="0"/>
                  <a:t>Guarantee: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b="1" dirty="0" smtClean="0"/>
                  <a:t>  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endParaRPr lang="en-US" b="1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              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74" y="5625438"/>
                <a:ext cx="12053226" cy="2177071"/>
              </a:xfrm>
              <a:prstGeom prst="rect">
                <a:avLst/>
              </a:prstGeom>
              <a:blipFill>
                <a:blip r:embed="rId5"/>
                <a:stretch>
                  <a:fillRect l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Group 143"/>
          <p:cNvGrpSpPr/>
          <p:nvPr/>
        </p:nvGrpSpPr>
        <p:grpSpPr>
          <a:xfrm>
            <a:off x="570244" y="2614371"/>
            <a:ext cx="4821804" cy="2775864"/>
            <a:chOff x="570244" y="2614371"/>
            <a:chExt cx="4821804" cy="27758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Rectangle 91"/>
                <p:cNvSpPr/>
                <p:nvPr/>
              </p:nvSpPr>
              <p:spPr>
                <a:xfrm>
                  <a:off x="3031293" y="4516524"/>
                  <a:ext cx="1076599" cy="43083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293" y="4516524"/>
                  <a:ext cx="1076599" cy="430837"/>
                </a:xfrm>
                <a:prstGeom prst="rect">
                  <a:avLst/>
                </a:prstGeom>
                <a:blipFill>
                  <a:blip r:embed="rId6"/>
                  <a:stretch>
                    <a:fillRect l="-1117" r="-559" b="-4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3569593" y="4947361"/>
              <a:ext cx="538301" cy="43282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2" idx="2"/>
            </p:cNvCxnSpPr>
            <p:nvPr/>
          </p:nvCxnSpPr>
          <p:spPr>
            <a:xfrm flipH="1">
              <a:off x="3286667" y="4947361"/>
              <a:ext cx="282926" cy="35101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570244" y="2614371"/>
              <a:ext cx="4821804" cy="2775864"/>
              <a:chOff x="570244" y="2614371"/>
              <a:chExt cx="4821804" cy="277586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133851" y="2614371"/>
                <a:ext cx="4258197" cy="2775864"/>
                <a:chOff x="1133851" y="2614371"/>
                <a:chExt cx="4258197" cy="2775864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133851" y="2614371"/>
                  <a:ext cx="3704774" cy="1902153"/>
                  <a:chOff x="1133851" y="2614371"/>
                  <a:chExt cx="3704774" cy="1902153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2759311" y="3007634"/>
                    <a:ext cx="304523" cy="3879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6" name="Rectangle 5"/>
                      <p:cNvSpPr/>
                      <p:nvPr/>
                    </p:nvSpPr>
                    <p:spPr>
                      <a:xfrm>
                        <a:off x="1508714" y="3684987"/>
                        <a:ext cx="636432" cy="448856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aseline="-25000" dirty="0"/>
                      </a:p>
                    </p:txBody>
                  </p:sp>
                </mc:Choice>
                <mc:Fallback>
                  <p:sp>
                    <p:nvSpPr>
                      <p:cNvPr id="6" name="Rectangle 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08714" y="3684987"/>
                        <a:ext cx="636432" cy="448856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7" name="Rectangle 6"/>
                      <p:cNvSpPr/>
                      <p:nvPr/>
                    </p:nvSpPr>
                    <p:spPr>
                      <a:xfrm>
                        <a:off x="3836449" y="3688507"/>
                        <a:ext cx="763223" cy="430837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aseline="-25000" dirty="0"/>
                      </a:p>
                    </p:txBody>
                  </p:sp>
                </mc:Choice>
                <mc:Fallback>
                  <p:sp>
                    <p:nvSpPr>
                      <p:cNvPr id="7" name="Rectangle 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836449" y="3688507"/>
                        <a:ext cx="763223" cy="430837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8" name="Straight Arrow Connector 17"/>
                  <p:cNvCxnSpPr>
                    <a:stCxn id="5" idx="2"/>
                    <a:endCxn id="6" idx="0"/>
                  </p:cNvCxnSpPr>
                  <p:nvPr/>
                </p:nvCxnSpPr>
                <p:spPr>
                  <a:xfrm flipH="1">
                    <a:off x="1826930" y="3395580"/>
                    <a:ext cx="1084643" cy="28940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299915" y="323016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cxnSp>
                <p:nvCxnSpPr>
                  <p:cNvPr id="52" name="Straight Arrow Connector 51"/>
                  <p:cNvCxnSpPr>
                    <a:stCxn id="5" idx="2"/>
                    <a:endCxn id="7" idx="0"/>
                  </p:cNvCxnSpPr>
                  <p:nvPr/>
                </p:nvCxnSpPr>
                <p:spPr>
                  <a:xfrm>
                    <a:off x="2911573" y="3395580"/>
                    <a:ext cx="1306488" cy="29292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458534" y="32979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</a:t>
                    </a:r>
                    <a:endParaRPr lang="en-US" b="1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657333" y="2614371"/>
                    <a:ext cx="18180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Alice</a:t>
                    </a:r>
                    <a:endParaRPr lang="en-US" b="1" dirty="0"/>
                  </a:p>
                </p:txBody>
              </p:sp>
              <p:cxnSp>
                <p:nvCxnSpPr>
                  <p:cNvPr id="67" name="Straight Arrow Connector 66"/>
                  <p:cNvCxnSpPr>
                    <a:stCxn id="7" idx="2"/>
                    <a:endCxn id="86" idx="0"/>
                  </p:cNvCxnSpPr>
                  <p:nvPr/>
                </p:nvCxnSpPr>
                <p:spPr>
                  <a:xfrm>
                    <a:off x="4218061" y="4119344"/>
                    <a:ext cx="620564" cy="375368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>
                    <a:stCxn id="7" idx="2"/>
                    <a:endCxn id="92" idx="0"/>
                  </p:cNvCxnSpPr>
                  <p:nvPr/>
                </p:nvCxnSpPr>
                <p:spPr>
                  <a:xfrm flipH="1">
                    <a:off x="3569593" y="4119344"/>
                    <a:ext cx="648468" cy="397180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>
                    <a:stCxn id="6" idx="2"/>
                    <a:endCxn id="100" idx="0"/>
                  </p:cNvCxnSpPr>
                  <p:nvPr/>
                </p:nvCxnSpPr>
                <p:spPr>
                  <a:xfrm>
                    <a:off x="1826930" y="4133843"/>
                    <a:ext cx="643652" cy="359296"/>
                  </a:xfrm>
                  <a:prstGeom prst="straightConnector1">
                    <a:avLst/>
                  </a:prstGeom>
                  <a:ln w="508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>
                    <a:stCxn id="6" idx="2"/>
                    <a:endCxn id="98" idx="0"/>
                  </p:cNvCxnSpPr>
                  <p:nvPr/>
                </p:nvCxnSpPr>
                <p:spPr>
                  <a:xfrm flipH="1">
                    <a:off x="1133851" y="4133843"/>
                    <a:ext cx="693079" cy="359297"/>
                  </a:xfrm>
                  <a:prstGeom prst="straightConnector1">
                    <a:avLst/>
                  </a:prstGeom>
                  <a:ln w="508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4285202" y="4494712"/>
                      <a:ext cx="1106846" cy="43083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5202" y="4494712"/>
                      <a:ext cx="1106846" cy="43083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54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7" name="Straight Arrow Connector 86"/>
                <p:cNvCxnSpPr>
                  <a:stCxn id="86" idx="2"/>
                </p:cNvCxnSpPr>
                <p:nvPr/>
              </p:nvCxnSpPr>
              <p:spPr>
                <a:xfrm>
                  <a:off x="4838625" y="4925549"/>
                  <a:ext cx="267805" cy="43282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>
                  <a:stCxn id="86" idx="2"/>
                </p:cNvCxnSpPr>
                <p:nvPr/>
              </p:nvCxnSpPr>
              <p:spPr>
                <a:xfrm flipH="1">
                  <a:off x="4599675" y="4925549"/>
                  <a:ext cx="238950" cy="46468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Rectangle 97"/>
                  <p:cNvSpPr/>
                  <p:nvPr/>
                </p:nvSpPr>
                <p:spPr>
                  <a:xfrm>
                    <a:off x="570244" y="4493140"/>
                    <a:ext cx="1127213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98" name="Rectangle 9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44" y="4493140"/>
                    <a:ext cx="1127213" cy="43083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41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0" name="Rectangle 99"/>
                  <p:cNvSpPr/>
                  <p:nvPr/>
                </p:nvSpPr>
                <p:spPr>
                  <a:xfrm>
                    <a:off x="1977012" y="4493139"/>
                    <a:ext cx="987140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00" name="Rectangle 9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012" y="4493139"/>
                    <a:ext cx="987140" cy="43083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6098" r="-6098" b="-54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5" name="Group 144"/>
          <p:cNvGrpSpPr/>
          <p:nvPr/>
        </p:nvGrpSpPr>
        <p:grpSpPr>
          <a:xfrm>
            <a:off x="5687798" y="2677786"/>
            <a:ext cx="5343862" cy="2775864"/>
            <a:chOff x="117006" y="2614371"/>
            <a:chExt cx="5343862" cy="27758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" name="Rectangle 145"/>
                <p:cNvSpPr/>
                <p:nvPr/>
              </p:nvSpPr>
              <p:spPr>
                <a:xfrm>
                  <a:off x="3031415" y="4516525"/>
                  <a:ext cx="960251" cy="37375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415" y="4516525"/>
                  <a:ext cx="960251" cy="373754"/>
                </a:xfrm>
                <a:prstGeom prst="rect">
                  <a:avLst/>
                </a:prstGeom>
                <a:blipFill>
                  <a:blip r:embed="rId12"/>
                  <a:stretch>
                    <a:fillRect l="-8125" r="-750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7" name="Straight Arrow Connector 146"/>
            <p:cNvCxnSpPr>
              <a:stCxn id="146" idx="2"/>
            </p:cNvCxnSpPr>
            <p:nvPr/>
          </p:nvCxnSpPr>
          <p:spPr>
            <a:xfrm>
              <a:off x="3511541" y="4890279"/>
              <a:ext cx="596353" cy="489908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46" idx="2"/>
            </p:cNvCxnSpPr>
            <p:nvPr/>
          </p:nvCxnSpPr>
          <p:spPr>
            <a:xfrm flipH="1">
              <a:off x="3286667" y="4890279"/>
              <a:ext cx="224874" cy="40809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 148"/>
            <p:cNvGrpSpPr/>
            <p:nvPr/>
          </p:nvGrpSpPr>
          <p:grpSpPr>
            <a:xfrm>
              <a:off x="117006" y="2614371"/>
              <a:ext cx="5343862" cy="2775864"/>
              <a:chOff x="117006" y="2614371"/>
              <a:chExt cx="5343862" cy="2775864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759485" y="2614371"/>
                <a:ext cx="4701383" cy="2775864"/>
                <a:chOff x="759485" y="2614371"/>
                <a:chExt cx="4701383" cy="2775864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759485" y="2614371"/>
                  <a:ext cx="4113550" cy="1902154"/>
                  <a:chOff x="759485" y="2614371"/>
                  <a:chExt cx="4113550" cy="1902154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759311" y="3007634"/>
                    <a:ext cx="304523" cy="3879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58" name="Rectangle 157"/>
                      <p:cNvSpPr/>
                      <p:nvPr/>
                    </p:nvSpPr>
                    <p:spPr>
                      <a:xfrm>
                        <a:off x="1381924" y="3684987"/>
                        <a:ext cx="763222" cy="448856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baseline="-25000" dirty="0"/>
                      </a:p>
                    </p:txBody>
                  </p:sp>
                </mc:Choice>
                <mc:Fallback>
                  <p:sp>
                    <p:nvSpPr>
                      <p:cNvPr id="158" name="Rectangle 1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381924" y="3684987"/>
                        <a:ext cx="763222" cy="448856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59" name="Rectangle 158"/>
                      <p:cNvSpPr/>
                      <p:nvPr/>
                    </p:nvSpPr>
                    <p:spPr>
                      <a:xfrm>
                        <a:off x="3836450" y="3688507"/>
                        <a:ext cx="723142" cy="430837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aseline="-25000" dirty="0"/>
                      </a:p>
                    </p:txBody>
                  </p:sp>
                </mc:Choice>
                <mc:Fallback>
                  <p:sp>
                    <p:nvSpPr>
                      <p:cNvPr id="159" name="Rectangle 1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836450" y="3688507"/>
                        <a:ext cx="723142" cy="430837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60" name="Straight Arrow Connector 159"/>
                  <p:cNvCxnSpPr>
                    <a:stCxn id="157" idx="2"/>
                    <a:endCxn id="158" idx="0"/>
                  </p:cNvCxnSpPr>
                  <p:nvPr/>
                </p:nvCxnSpPr>
                <p:spPr>
                  <a:xfrm flipH="1">
                    <a:off x="1763535" y="3395580"/>
                    <a:ext cx="1148038" cy="28940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299915" y="323016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cxnSp>
                <p:nvCxnSpPr>
                  <p:cNvPr id="162" name="Straight Arrow Connector 161"/>
                  <p:cNvCxnSpPr>
                    <a:stCxn id="157" idx="2"/>
                    <a:endCxn id="159" idx="0"/>
                  </p:cNvCxnSpPr>
                  <p:nvPr/>
                </p:nvCxnSpPr>
                <p:spPr>
                  <a:xfrm>
                    <a:off x="2911573" y="3395580"/>
                    <a:ext cx="1286448" cy="29292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458534" y="32979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</a:t>
                    </a:r>
                    <a:endParaRPr lang="en-US" b="1" dirty="0"/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2657333" y="2614371"/>
                    <a:ext cx="18180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Bob</a:t>
                    </a:r>
                    <a:endParaRPr lang="en-US" b="1" dirty="0"/>
                  </a:p>
                </p:txBody>
              </p:sp>
              <p:cxnSp>
                <p:nvCxnSpPr>
                  <p:cNvPr id="165" name="Straight Arrow Connector 164"/>
                  <p:cNvCxnSpPr>
                    <a:stCxn id="159" idx="2"/>
                    <a:endCxn id="154" idx="0"/>
                  </p:cNvCxnSpPr>
                  <p:nvPr/>
                </p:nvCxnSpPr>
                <p:spPr>
                  <a:xfrm>
                    <a:off x="4198021" y="4119344"/>
                    <a:ext cx="675014" cy="375368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59" idx="2"/>
                    <a:endCxn id="146" idx="0"/>
                  </p:cNvCxnSpPr>
                  <p:nvPr/>
                </p:nvCxnSpPr>
                <p:spPr>
                  <a:xfrm flipH="1">
                    <a:off x="3511541" y="4119344"/>
                    <a:ext cx="686480" cy="397181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Arrow Connector 166"/>
                  <p:cNvCxnSpPr>
                    <a:stCxn id="158" idx="2"/>
                    <a:endCxn id="152" idx="0"/>
                  </p:cNvCxnSpPr>
                  <p:nvPr/>
                </p:nvCxnSpPr>
                <p:spPr>
                  <a:xfrm>
                    <a:off x="1763535" y="4133843"/>
                    <a:ext cx="574019" cy="359296"/>
                  </a:xfrm>
                  <a:prstGeom prst="straightConnector1">
                    <a:avLst/>
                  </a:prstGeom>
                  <a:ln w="508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Arrow Connector 167"/>
                  <p:cNvCxnSpPr>
                    <a:stCxn id="158" idx="2"/>
                    <a:endCxn id="151" idx="0"/>
                  </p:cNvCxnSpPr>
                  <p:nvPr/>
                </p:nvCxnSpPr>
                <p:spPr>
                  <a:xfrm flipH="1">
                    <a:off x="759485" y="4133843"/>
                    <a:ext cx="1004050" cy="337521"/>
                  </a:xfrm>
                  <a:prstGeom prst="straightConnector1">
                    <a:avLst/>
                  </a:prstGeom>
                  <a:ln w="508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4" name="Rectangle 153"/>
                    <p:cNvSpPr/>
                    <p:nvPr/>
                  </p:nvSpPr>
                  <p:spPr>
                    <a:xfrm>
                      <a:off x="4285202" y="4494712"/>
                      <a:ext cx="1175666" cy="43083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>
                <p:sp>
                  <p:nvSpPr>
                    <p:cNvPr id="154" name="Rectangle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5202" y="4494712"/>
                      <a:ext cx="1175666" cy="430837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5" name="Straight Arrow Connector 154"/>
                <p:cNvCxnSpPr>
                  <a:stCxn id="154" idx="2"/>
                </p:cNvCxnSpPr>
                <p:nvPr/>
              </p:nvCxnSpPr>
              <p:spPr>
                <a:xfrm>
                  <a:off x="4873035" y="4925549"/>
                  <a:ext cx="233395" cy="43282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>
                  <a:stCxn id="154" idx="2"/>
                </p:cNvCxnSpPr>
                <p:nvPr/>
              </p:nvCxnSpPr>
              <p:spPr>
                <a:xfrm flipH="1">
                  <a:off x="4599675" y="4925549"/>
                  <a:ext cx="273360" cy="46468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1" name="Rectangle 150"/>
                  <p:cNvSpPr/>
                  <p:nvPr/>
                </p:nvSpPr>
                <p:spPr>
                  <a:xfrm>
                    <a:off x="117006" y="4471364"/>
                    <a:ext cx="1284958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51" name="Rectangle 1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006" y="4471364"/>
                    <a:ext cx="1284958" cy="43083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41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2" name="Rectangle 151"/>
                  <p:cNvSpPr/>
                  <p:nvPr/>
                </p:nvSpPr>
                <p:spPr>
                  <a:xfrm>
                    <a:off x="1763535" y="4493139"/>
                    <a:ext cx="1148038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52" name="Rectangle 1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3535" y="4493139"/>
                    <a:ext cx="1148038" cy="43083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579" r="-2105" b="-54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TextBox 182"/>
              <p:cNvSpPr txBox="1"/>
              <p:nvPr/>
            </p:nvSpPr>
            <p:spPr>
              <a:xfrm>
                <a:off x="6277272" y="1538039"/>
                <a:ext cx="16738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–bit input</a:t>
                </a:r>
                <a:endParaRPr lang="en-US" sz="2400" b="1" dirty="0"/>
              </a:p>
            </p:txBody>
          </p:sp>
        </mc:Choice>
        <mc:Fallback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272" y="1538039"/>
                <a:ext cx="1673856" cy="461665"/>
              </a:xfrm>
              <a:prstGeom prst="rect">
                <a:avLst/>
              </a:prstGeom>
              <a:blipFill>
                <a:blip r:embed="rId18"/>
                <a:stretch>
                  <a:fillRect l="-1095" t="-10526" r="-474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065701" y="3709949"/>
                <a:ext cx="574132" cy="416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701" y="3709949"/>
                <a:ext cx="574132" cy="416396"/>
              </a:xfrm>
              <a:prstGeom prst="rect">
                <a:avLst/>
              </a:prstGeom>
              <a:blipFill>
                <a:blip r:embed="rId19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634557" y="3675862"/>
                <a:ext cx="591765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557" y="3675862"/>
                <a:ext cx="591765" cy="415050"/>
              </a:xfrm>
              <a:prstGeom prst="rect">
                <a:avLst/>
              </a:prstGeom>
              <a:blipFill>
                <a:blip r:embed="rId20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755838" y="3711519"/>
                <a:ext cx="1239314" cy="601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aseline="-25000" dirty="0"/>
              </a:p>
              <a:p>
                <a:pPr algn="ctr"/>
                <a:endParaRPr lang="en-US" baseline="-250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838" y="3711519"/>
                <a:ext cx="1239314" cy="60106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0173104" y="3758889"/>
                <a:ext cx="1239314" cy="599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aseline="-25000" dirty="0"/>
              </a:p>
              <a:p>
                <a:pPr algn="ctr"/>
                <a:endParaRPr lang="en-US" baseline="-25000" dirty="0"/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104" y="3758889"/>
                <a:ext cx="1239314" cy="59971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5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DPF: Invariants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5696" y="1839595"/>
                <a:ext cx="10515600" cy="6892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Suppose first bit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600" dirty="0"/>
                  <a:t> and second bit is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696" y="1839595"/>
                <a:ext cx="10515600" cy="689284"/>
              </a:xfrm>
              <a:blipFill>
                <a:blip r:embed="rId2"/>
                <a:stretch>
                  <a:fillRect l="-1739" t="-22124" b="-18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480239" y="10208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190269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617204" y="329282"/>
                <a:ext cx="15413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204" y="329282"/>
                <a:ext cx="1541384" cy="461665"/>
              </a:xfrm>
              <a:prstGeom prst="rect">
                <a:avLst/>
              </a:prstGeom>
              <a:blipFill>
                <a:blip r:embed="rId3"/>
                <a:stretch>
                  <a:fillRect l="-1190" t="-10526" r="-476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Brace 62"/>
          <p:cNvSpPr/>
          <p:nvPr/>
        </p:nvSpPr>
        <p:spPr>
          <a:xfrm rot="5400000">
            <a:off x="9775413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9490276" y="410285"/>
                <a:ext cx="15413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76" y="410285"/>
                <a:ext cx="1541384" cy="461665"/>
              </a:xfrm>
              <a:prstGeom prst="rect">
                <a:avLst/>
              </a:prstGeom>
              <a:blipFill>
                <a:blip r:embed="rId4"/>
                <a:stretch>
                  <a:fillRect l="-1186" t="-10526" r="-434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38774" y="5625438"/>
                <a:ext cx="12053226" cy="2044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Invariant (Control Bits): </a:t>
                </a:r>
                <a:r>
                  <a:rPr lang="en-US" dirty="0" smtClean="0"/>
                  <a:t>At each node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on the red path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Alice/Bob can locally compute secret shares of [1] and at each node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off this path </a:t>
                </a:r>
                <a:r>
                  <a:rPr lang="en-US" dirty="0" smtClean="0"/>
                  <a:t>Alice/Bob have secret shares of [0].</a:t>
                </a:r>
              </a:p>
              <a:p>
                <a:r>
                  <a:rPr lang="en-US" b="1" dirty="0" smtClean="0"/>
                  <a:t>Invariant: </a:t>
                </a:r>
                <a:r>
                  <a:rPr lang="en-US" dirty="0" smtClean="0"/>
                  <a:t>At each node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off the path </a:t>
                </a:r>
                <a:r>
                  <a:rPr lang="en-US" dirty="0" smtClean="0"/>
                  <a:t>Alice/Bob can locally compute secret shares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 smtClean="0"/>
                  <a:t> and at each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node on the red path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Alice/Bob have shares of a pseudorandom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–bit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string R</a:t>
                </a:r>
              </a:p>
              <a:p>
                <a:r>
                  <a:rPr lang="en-US" dirty="0" smtClean="0"/>
                  <a:t>              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74" y="5625438"/>
                <a:ext cx="12053226" cy="2044278"/>
              </a:xfrm>
              <a:prstGeom prst="rect">
                <a:avLst/>
              </a:prstGeom>
              <a:blipFill>
                <a:blip r:embed="rId5"/>
                <a:stretch>
                  <a:fillRect l="-455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Group 143"/>
          <p:cNvGrpSpPr/>
          <p:nvPr/>
        </p:nvGrpSpPr>
        <p:grpSpPr>
          <a:xfrm>
            <a:off x="570244" y="2614371"/>
            <a:ext cx="4821804" cy="2775864"/>
            <a:chOff x="570244" y="2614371"/>
            <a:chExt cx="4821804" cy="27758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Rectangle 91"/>
                <p:cNvSpPr/>
                <p:nvPr/>
              </p:nvSpPr>
              <p:spPr>
                <a:xfrm>
                  <a:off x="3031293" y="4516524"/>
                  <a:ext cx="1076599" cy="43083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???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293" y="4516524"/>
                  <a:ext cx="1076599" cy="4308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3569593" y="4947361"/>
              <a:ext cx="538301" cy="43282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2" idx="2"/>
            </p:cNvCxnSpPr>
            <p:nvPr/>
          </p:nvCxnSpPr>
          <p:spPr>
            <a:xfrm flipH="1">
              <a:off x="3286667" y="4947361"/>
              <a:ext cx="282926" cy="35101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570244" y="2614371"/>
              <a:ext cx="4821804" cy="2775864"/>
              <a:chOff x="570244" y="2614371"/>
              <a:chExt cx="4821804" cy="277586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133851" y="2614371"/>
                <a:ext cx="4258197" cy="2775864"/>
                <a:chOff x="1133851" y="2614371"/>
                <a:chExt cx="4258197" cy="2775864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133851" y="2614371"/>
                  <a:ext cx="3704774" cy="1902153"/>
                  <a:chOff x="1133851" y="2614371"/>
                  <a:chExt cx="3704774" cy="1902153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2759311" y="3007634"/>
                    <a:ext cx="304523" cy="3879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6" name="Rectangle 5"/>
                      <p:cNvSpPr/>
                      <p:nvPr/>
                    </p:nvSpPr>
                    <p:spPr>
                      <a:xfrm>
                        <a:off x="1508714" y="3684987"/>
                        <a:ext cx="636432" cy="448856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aseline="-25000" dirty="0"/>
                      </a:p>
                    </p:txBody>
                  </p:sp>
                </mc:Choice>
                <mc:Fallback>
                  <p:sp>
                    <p:nvSpPr>
                      <p:cNvPr id="6" name="Rectangle 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08714" y="3684987"/>
                        <a:ext cx="636432" cy="448856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7" name="Rectangle 6"/>
                      <p:cNvSpPr/>
                      <p:nvPr/>
                    </p:nvSpPr>
                    <p:spPr>
                      <a:xfrm>
                        <a:off x="3836449" y="3688507"/>
                        <a:ext cx="763223" cy="430837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aseline="-25000" dirty="0"/>
                      </a:p>
                    </p:txBody>
                  </p:sp>
                </mc:Choice>
                <mc:Fallback>
                  <p:sp>
                    <p:nvSpPr>
                      <p:cNvPr id="7" name="Rectangle 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836449" y="3688507"/>
                        <a:ext cx="763223" cy="430837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8" name="Straight Arrow Connector 17"/>
                  <p:cNvCxnSpPr>
                    <a:stCxn id="5" idx="2"/>
                    <a:endCxn id="6" idx="0"/>
                  </p:cNvCxnSpPr>
                  <p:nvPr/>
                </p:nvCxnSpPr>
                <p:spPr>
                  <a:xfrm flipH="1">
                    <a:off x="1826930" y="3395580"/>
                    <a:ext cx="1084643" cy="28940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299915" y="323016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cxnSp>
                <p:nvCxnSpPr>
                  <p:cNvPr id="52" name="Straight Arrow Connector 51"/>
                  <p:cNvCxnSpPr>
                    <a:stCxn id="5" idx="2"/>
                    <a:endCxn id="7" idx="0"/>
                  </p:cNvCxnSpPr>
                  <p:nvPr/>
                </p:nvCxnSpPr>
                <p:spPr>
                  <a:xfrm>
                    <a:off x="2911573" y="3395580"/>
                    <a:ext cx="1306488" cy="29292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458534" y="32979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</a:t>
                    </a:r>
                    <a:endParaRPr lang="en-US" b="1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657333" y="2614371"/>
                    <a:ext cx="18180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Alice</a:t>
                    </a:r>
                    <a:endParaRPr lang="en-US" b="1" dirty="0"/>
                  </a:p>
                </p:txBody>
              </p:sp>
              <p:cxnSp>
                <p:nvCxnSpPr>
                  <p:cNvPr id="67" name="Straight Arrow Connector 66"/>
                  <p:cNvCxnSpPr>
                    <a:stCxn id="7" idx="2"/>
                    <a:endCxn id="86" idx="0"/>
                  </p:cNvCxnSpPr>
                  <p:nvPr/>
                </p:nvCxnSpPr>
                <p:spPr>
                  <a:xfrm>
                    <a:off x="4218061" y="4119344"/>
                    <a:ext cx="620564" cy="375368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>
                    <a:stCxn id="7" idx="2"/>
                    <a:endCxn id="92" idx="0"/>
                  </p:cNvCxnSpPr>
                  <p:nvPr/>
                </p:nvCxnSpPr>
                <p:spPr>
                  <a:xfrm flipH="1">
                    <a:off x="3569593" y="4119344"/>
                    <a:ext cx="648468" cy="397180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>
                    <a:stCxn id="6" idx="2"/>
                    <a:endCxn id="100" idx="0"/>
                  </p:cNvCxnSpPr>
                  <p:nvPr/>
                </p:nvCxnSpPr>
                <p:spPr>
                  <a:xfrm>
                    <a:off x="1826930" y="4133843"/>
                    <a:ext cx="643652" cy="359296"/>
                  </a:xfrm>
                  <a:prstGeom prst="straightConnector1">
                    <a:avLst/>
                  </a:prstGeom>
                  <a:ln w="508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>
                    <a:stCxn id="6" idx="2"/>
                    <a:endCxn id="98" idx="0"/>
                  </p:cNvCxnSpPr>
                  <p:nvPr/>
                </p:nvCxnSpPr>
                <p:spPr>
                  <a:xfrm flipH="1">
                    <a:off x="1133851" y="4133843"/>
                    <a:ext cx="693079" cy="359297"/>
                  </a:xfrm>
                  <a:prstGeom prst="straightConnector1">
                    <a:avLst/>
                  </a:prstGeom>
                  <a:ln w="508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4285202" y="4494712"/>
                      <a:ext cx="1106846" cy="43083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???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5202" y="4494712"/>
                      <a:ext cx="1106846" cy="43083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7" name="Straight Arrow Connector 86"/>
                <p:cNvCxnSpPr>
                  <a:stCxn id="86" idx="2"/>
                </p:cNvCxnSpPr>
                <p:nvPr/>
              </p:nvCxnSpPr>
              <p:spPr>
                <a:xfrm>
                  <a:off x="4838625" y="4925549"/>
                  <a:ext cx="267805" cy="43282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>
                  <a:stCxn id="86" idx="2"/>
                </p:cNvCxnSpPr>
                <p:nvPr/>
              </p:nvCxnSpPr>
              <p:spPr>
                <a:xfrm flipH="1">
                  <a:off x="4599675" y="4925549"/>
                  <a:ext cx="238950" cy="46468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Rectangle 97"/>
                  <p:cNvSpPr/>
                  <p:nvPr/>
                </p:nvSpPr>
                <p:spPr>
                  <a:xfrm>
                    <a:off x="570244" y="4493140"/>
                    <a:ext cx="1127213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??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98" name="Rectangle 9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44" y="4493140"/>
                    <a:ext cx="1127213" cy="43083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0" name="Rectangle 99"/>
                  <p:cNvSpPr/>
                  <p:nvPr/>
                </p:nvSpPr>
                <p:spPr>
                  <a:xfrm>
                    <a:off x="1977012" y="4493139"/>
                    <a:ext cx="987140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??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00" name="Rectangle 9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012" y="4493139"/>
                    <a:ext cx="987140" cy="43083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5" name="Group 144"/>
          <p:cNvGrpSpPr/>
          <p:nvPr/>
        </p:nvGrpSpPr>
        <p:grpSpPr>
          <a:xfrm>
            <a:off x="5687798" y="2677786"/>
            <a:ext cx="5343862" cy="2775864"/>
            <a:chOff x="117006" y="2614371"/>
            <a:chExt cx="5343862" cy="27758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" name="Rectangle 145"/>
                <p:cNvSpPr/>
                <p:nvPr/>
              </p:nvSpPr>
              <p:spPr>
                <a:xfrm>
                  <a:off x="3031415" y="4516525"/>
                  <a:ext cx="960251" cy="37375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???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415" y="4516525"/>
                  <a:ext cx="960251" cy="3737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7" name="Straight Arrow Connector 146"/>
            <p:cNvCxnSpPr>
              <a:stCxn id="146" idx="2"/>
            </p:cNvCxnSpPr>
            <p:nvPr/>
          </p:nvCxnSpPr>
          <p:spPr>
            <a:xfrm>
              <a:off x="3511541" y="4890279"/>
              <a:ext cx="596353" cy="489908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46" idx="2"/>
            </p:cNvCxnSpPr>
            <p:nvPr/>
          </p:nvCxnSpPr>
          <p:spPr>
            <a:xfrm flipH="1">
              <a:off x="3286667" y="4890279"/>
              <a:ext cx="224874" cy="40809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 148"/>
            <p:cNvGrpSpPr/>
            <p:nvPr/>
          </p:nvGrpSpPr>
          <p:grpSpPr>
            <a:xfrm>
              <a:off x="117006" y="2614371"/>
              <a:ext cx="5343862" cy="2775864"/>
              <a:chOff x="117006" y="2614371"/>
              <a:chExt cx="5343862" cy="2775864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759485" y="2614371"/>
                <a:ext cx="4701383" cy="2775864"/>
                <a:chOff x="759485" y="2614371"/>
                <a:chExt cx="4701383" cy="2775864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759485" y="2614371"/>
                  <a:ext cx="4113550" cy="1902154"/>
                  <a:chOff x="759485" y="2614371"/>
                  <a:chExt cx="4113550" cy="1902154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759311" y="3007634"/>
                    <a:ext cx="304523" cy="3879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58" name="Rectangle 157"/>
                      <p:cNvSpPr/>
                      <p:nvPr/>
                    </p:nvSpPr>
                    <p:spPr>
                      <a:xfrm>
                        <a:off x="1381924" y="3684987"/>
                        <a:ext cx="763222" cy="448856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baseline="-25000" dirty="0"/>
                      </a:p>
                    </p:txBody>
                  </p:sp>
                </mc:Choice>
                <mc:Fallback>
                  <p:sp>
                    <p:nvSpPr>
                      <p:cNvPr id="158" name="Rectangle 1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381924" y="3684987"/>
                        <a:ext cx="763222" cy="448856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59" name="Rectangle 158"/>
                      <p:cNvSpPr/>
                      <p:nvPr/>
                    </p:nvSpPr>
                    <p:spPr>
                      <a:xfrm>
                        <a:off x="3836450" y="3688507"/>
                        <a:ext cx="723142" cy="430837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aseline="-25000" dirty="0"/>
                      </a:p>
                    </p:txBody>
                  </p:sp>
                </mc:Choice>
                <mc:Fallback>
                  <p:sp>
                    <p:nvSpPr>
                      <p:cNvPr id="159" name="Rectangle 1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836450" y="3688507"/>
                        <a:ext cx="723142" cy="430837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60" name="Straight Arrow Connector 159"/>
                  <p:cNvCxnSpPr>
                    <a:stCxn id="157" idx="2"/>
                    <a:endCxn id="158" idx="0"/>
                  </p:cNvCxnSpPr>
                  <p:nvPr/>
                </p:nvCxnSpPr>
                <p:spPr>
                  <a:xfrm flipH="1">
                    <a:off x="1763535" y="3395580"/>
                    <a:ext cx="1148038" cy="28940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299915" y="323016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cxnSp>
                <p:nvCxnSpPr>
                  <p:cNvPr id="162" name="Straight Arrow Connector 161"/>
                  <p:cNvCxnSpPr>
                    <a:stCxn id="157" idx="2"/>
                    <a:endCxn id="159" idx="0"/>
                  </p:cNvCxnSpPr>
                  <p:nvPr/>
                </p:nvCxnSpPr>
                <p:spPr>
                  <a:xfrm>
                    <a:off x="2911573" y="3395580"/>
                    <a:ext cx="1286448" cy="292927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458534" y="32979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</a:t>
                    </a:r>
                    <a:endParaRPr lang="en-US" b="1" dirty="0"/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2657333" y="2614371"/>
                    <a:ext cx="18180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Bob</a:t>
                    </a:r>
                    <a:endParaRPr lang="en-US" b="1" dirty="0"/>
                  </a:p>
                </p:txBody>
              </p:sp>
              <p:cxnSp>
                <p:nvCxnSpPr>
                  <p:cNvPr id="165" name="Straight Arrow Connector 164"/>
                  <p:cNvCxnSpPr>
                    <a:stCxn id="159" idx="2"/>
                    <a:endCxn id="154" idx="0"/>
                  </p:cNvCxnSpPr>
                  <p:nvPr/>
                </p:nvCxnSpPr>
                <p:spPr>
                  <a:xfrm>
                    <a:off x="4198021" y="4119344"/>
                    <a:ext cx="675014" cy="375368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59" idx="2"/>
                    <a:endCxn id="146" idx="0"/>
                  </p:cNvCxnSpPr>
                  <p:nvPr/>
                </p:nvCxnSpPr>
                <p:spPr>
                  <a:xfrm flipH="1">
                    <a:off x="3511541" y="4119344"/>
                    <a:ext cx="686480" cy="397181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Arrow Connector 166"/>
                  <p:cNvCxnSpPr>
                    <a:stCxn id="158" idx="2"/>
                    <a:endCxn id="152" idx="0"/>
                  </p:cNvCxnSpPr>
                  <p:nvPr/>
                </p:nvCxnSpPr>
                <p:spPr>
                  <a:xfrm>
                    <a:off x="1763535" y="4133843"/>
                    <a:ext cx="574019" cy="359296"/>
                  </a:xfrm>
                  <a:prstGeom prst="straightConnector1">
                    <a:avLst/>
                  </a:prstGeom>
                  <a:ln w="508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Arrow Connector 167"/>
                  <p:cNvCxnSpPr>
                    <a:stCxn id="158" idx="2"/>
                    <a:endCxn id="151" idx="0"/>
                  </p:cNvCxnSpPr>
                  <p:nvPr/>
                </p:nvCxnSpPr>
                <p:spPr>
                  <a:xfrm flipH="1">
                    <a:off x="759485" y="4133843"/>
                    <a:ext cx="1004050" cy="337521"/>
                  </a:xfrm>
                  <a:prstGeom prst="straightConnector1">
                    <a:avLst/>
                  </a:prstGeom>
                  <a:ln w="508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4" name="Rectangle 153"/>
                    <p:cNvSpPr/>
                    <p:nvPr/>
                  </p:nvSpPr>
                  <p:spPr>
                    <a:xfrm>
                      <a:off x="4285202" y="4494712"/>
                      <a:ext cx="1175666" cy="43083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???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>
                <p:sp>
                  <p:nvSpPr>
                    <p:cNvPr id="154" name="Rectangle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5202" y="4494712"/>
                      <a:ext cx="1175666" cy="430837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5" name="Straight Arrow Connector 154"/>
                <p:cNvCxnSpPr>
                  <a:stCxn id="154" idx="2"/>
                </p:cNvCxnSpPr>
                <p:nvPr/>
              </p:nvCxnSpPr>
              <p:spPr>
                <a:xfrm>
                  <a:off x="4873035" y="4925549"/>
                  <a:ext cx="233395" cy="43282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>
                  <a:stCxn id="154" idx="2"/>
                </p:cNvCxnSpPr>
                <p:nvPr/>
              </p:nvCxnSpPr>
              <p:spPr>
                <a:xfrm flipH="1">
                  <a:off x="4599675" y="4925549"/>
                  <a:ext cx="273360" cy="464686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1" name="Rectangle 150"/>
                  <p:cNvSpPr/>
                  <p:nvPr/>
                </p:nvSpPr>
                <p:spPr>
                  <a:xfrm>
                    <a:off x="117006" y="4471364"/>
                    <a:ext cx="1284958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51" name="Rectangle 1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006" y="4471364"/>
                    <a:ext cx="1284958" cy="43083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2" name="Rectangle 151"/>
                  <p:cNvSpPr/>
                  <p:nvPr/>
                </p:nvSpPr>
                <p:spPr>
                  <a:xfrm>
                    <a:off x="1763535" y="4493139"/>
                    <a:ext cx="1148038" cy="43083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>
              <p:sp>
                <p:nvSpPr>
                  <p:cNvPr id="152" name="Rectangle 1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3535" y="4493139"/>
                    <a:ext cx="1148038" cy="43083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TextBox 182"/>
              <p:cNvSpPr txBox="1"/>
              <p:nvPr/>
            </p:nvSpPr>
            <p:spPr>
              <a:xfrm>
                <a:off x="6277272" y="1538039"/>
                <a:ext cx="16738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–bit input</a:t>
                </a:r>
                <a:endParaRPr lang="en-US" sz="2400" b="1" dirty="0"/>
              </a:p>
            </p:txBody>
          </p:sp>
        </mc:Choice>
        <mc:Fallback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272" y="1538039"/>
                <a:ext cx="1673856" cy="461665"/>
              </a:xfrm>
              <a:prstGeom prst="rect">
                <a:avLst/>
              </a:prstGeom>
              <a:blipFill>
                <a:blip r:embed="rId18"/>
                <a:stretch>
                  <a:fillRect l="-1095" t="-10526" r="-474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065701" y="3709949"/>
                <a:ext cx="574132" cy="416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701" y="3709949"/>
                <a:ext cx="574132" cy="416396"/>
              </a:xfrm>
              <a:prstGeom prst="rect">
                <a:avLst/>
              </a:prstGeom>
              <a:blipFill>
                <a:blip r:embed="rId19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634557" y="3675862"/>
                <a:ext cx="591765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557" y="3675862"/>
                <a:ext cx="591765" cy="415050"/>
              </a:xfrm>
              <a:prstGeom prst="rect">
                <a:avLst/>
              </a:prstGeom>
              <a:blipFill>
                <a:blip r:embed="rId20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755838" y="3711519"/>
                <a:ext cx="1239314" cy="601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aseline="-25000" dirty="0"/>
              </a:p>
              <a:p>
                <a:pPr algn="ctr"/>
                <a:endParaRPr lang="en-US" baseline="-250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838" y="3711519"/>
                <a:ext cx="1239314" cy="60106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0173104" y="3758889"/>
                <a:ext cx="1239314" cy="599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aseline="-25000" dirty="0"/>
              </a:p>
              <a:p>
                <a:pPr algn="ctr"/>
                <a:endParaRPr lang="en-US" baseline="-25000" dirty="0"/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104" y="3758889"/>
                <a:ext cx="1239314" cy="59971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3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Correction </a:t>
            </a:r>
            <a:r>
              <a:rPr lang="en-US" dirty="0"/>
              <a:t>Gadget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Alice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</a:p>
              <a:p>
                <a:r>
                  <a:rPr lang="en-US" dirty="0" smtClean="0"/>
                  <a:t>Bob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Public Correction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smtClean="0"/>
                  <a:t>Bob computes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Alice computes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Thus, Alice/Bob can locally obtain shares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b=0 (e.g.,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already off path</a:t>
                </a:r>
                <a:r>
                  <a:rPr lang="en-US" dirty="0" smtClean="0"/>
                  <a:t>) then net effect is that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no correction </a:t>
                </a:r>
                <a:r>
                  <a:rPr lang="en-US" dirty="0" smtClean="0"/>
                  <a:t>is applied</a:t>
                </a:r>
              </a:p>
              <a:p>
                <a:pPr lvl="2"/>
                <a:r>
                  <a:rPr lang="en-US" dirty="0" smtClean="0"/>
                  <a:t>Already off path (R=0,b=0)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(Secret shares of 0!)</a:t>
                </a:r>
                <a:endParaRPr lang="en-US" dirty="0"/>
              </a:p>
              <a:p>
                <a:pPr lvl="1"/>
                <a:r>
                  <a:rPr lang="en-US" dirty="0" smtClean="0"/>
                  <a:t>If b=1 (e.g.,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was still on path</a:t>
                </a:r>
                <a:r>
                  <a:rPr lang="en-US" dirty="0" smtClean="0"/>
                  <a:t>) then net effect is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correction </a:t>
                </a:r>
                <a:r>
                  <a:rPr lang="en-US" dirty="0" smtClean="0"/>
                  <a:t>is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applied</a:t>
                </a:r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="0" i="0" dirty="0" smtClean="0"/>
                      <m:t>,</m:t>
                    </m:r>
                    <m:r>
                      <m:rPr>
                        <m:nor/>
                      </m:rPr>
                      <a:rPr lang="en-US" b="0" i="0" dirty="0" smtClean="0"/>
                      <m:t>b</m:t>
                    </m:r>
                    <m:r>
                      <m:rPr>
                        <m:nor/>
                      </m:rPr>
                      <a:rPr lang="en-US" b="0" i="0" dirty="0" smtClean="0"/>
                      <m:t>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 (Secret shares of 0 again!) </a:t>
                </a:r>
              </a:p>
              <a:p>
                <a:pPr marL="914400" lvl="2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Correction Gadget: Attempt 1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Define conditional correction factors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 smtClean="0"/>
                  <a:t> for each level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 (stay on path </a:t>
                </a:r>
                <a:r>
                  <a:rPr lang="en-US" dirty="0" smtClean="0">
                    <a:sym typeface="Wingdings" panose="05000000000000000000" pitchFamily="2" charset="2"/>
                  </a:rPr>
                  <a:t> no correction)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 (leave path </a:t>
                </a:r>
                <a:r>
                  <a:rPr lang="en-US" dirty="0" smtClean="0">
                    <a:sym typeface="Wingdings" panose="05000000000000000000" pitchFamily="2" charset="2"/>
                  </a:rPr>
                  <a:t> want to apply correction)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Alice/Bob can apply correction factor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Problem? </a:t>
                </a:r>
                <a:endParaRPr lang="en-US" dirty="0"/>
              </a:p>
              <a:p>
                <a:pPr lvl="1"/>
                <a:r>
                  <a:rPr lang="en-US" dirty="0" smtClean="0"/>
                  <a:t>Alice/Bob can figure out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from the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 smtClean="0"/>
                  <a:t>!</a:t>
                </a:r>
              </a:p>
              <a:p>
                <a:pPr lvl="1"/>
                <a:r>
                  <a:rPr lang="en-US" dirty="0"/>
                  <a:t>Can we make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``look random”?</a:t>
                </a:r>
                <a:endParaRPr lang="en-US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cxnSp>
        <p:nvCxnSpPr>
          <p:cNvPr id="5" name="Straight Arrow Connector 4"/>
          <p:cNvCxnSpPr>
            <a:endCxn id="9" idx="0"/>
          </p:cNvCxnSpPr>
          <p:nvPr/>
        </p:nvCxnSpPr>
        <p:spPr>
          <a:xfrm>
            <a:off x="10869721" y="2139544"/>
            <a:ext cx="643652" cy="359296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503377" y="1690688"/>
                <a:ext cx="636432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377" y="1690688"/>
                <a:ext cx="636432" cy="448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10128514" y="2139544"/>
            <a:ext cx="693079" cy="35929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643403" y="2498840"/>
            <a:ext cx="1127213" cy="43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Want no correction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1019803" y="2498840"/>
            <a:ext cx="987140" cy="43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Want correction </a:t>
            </a:r>
            <a:endParaRPr lang="en-US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793269" y="1331391"/>
            <a:ext cx="693079" cy="35929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7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 Sharing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(</a:t>
                </a:r>
                <a:r>
                  <a:rPr lang="en-US" dirty="0" err="1" smtClean="0"/>
                  <a:t>t,n</a:t>
                </a:r>
                <a:r>
                  <a:rPr lang="en-US" dirty="0" smtClean="0"/>
                  <a:t>)-Secret Sharing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Share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Takes as input a secret an outputs n shares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Recover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Takes as input a subset of t distinct shares and outputs the secret s</a:t>
                </a:r>
              </a:p>
              <a:p>
                <a:pPr lvl="2"/>
                <a:endParaRPr lang="en-US" dirty="0"/>
              </a:p>
              <a:p>
                <a:r>
                  <a:rPr lang="en-US" b="1" dirty="0" smtClean="0"/>
                  <a:t>Example 1: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n,n</a:t>
                </a:r>
                <a:r>
                  <a:rPr lang="en-US" dirty="0" smtClean="0"/>
                  <a:t>)-Secret Sharing for secrets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ShareGen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 smtClean="0"/>
                  <a:t> uniformly at random</a:t>
                </a:r>
              </a:p>
              <a:p>
                <a:pPr lvl="2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Recover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Words (</a:t>
            </a:r>
            <a:r>
              <a:rPr lang="en-US" dirty="0" smtClean="0">
                <a:solidFill>
                  <a:srgbClr val="FF0000"/>
                </a:solidFill>
              </a:rPr>
              <a:t>On Path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each level we define public correction words CW[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  <p:cxnSp>
        <p:nvCxnSpPr>
          <p:cNvPr id="5" name="Straight Arrow Connector 4"/>
          <p:cNvCxnSpPr>
            <a:endCxn id="9" idx="0"/>
          </p:cNvCxnSpPr>
          <p:nvPr/>
        </p:nvCxnSpPr>
        <p:spPr>
          <a:xfrm>
            <a:off x="10869721" y="2139544"/>
            <a:ext cx="643652" cy="359296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503377" y="1690688"/>
                <a:ext cx="636432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377" y="1690688"/>
                <a:ext cx="636432" cy="4488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10128514" y="2139544"/>
            <a:ext cx="693079" cy="35929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643403" y="2498840"/>
            <a:ext cx="1127213" cy="43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Want no correction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1019803" y="2498840"/>
            <a:ext cx="987140" cy="43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Want correction </a:t>
            </a:r>
            <a:endParaRPr lang="en-US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793269" y="1331391"/>
            <a:ext cx="693079" cy="35929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510156" y="2498840"/>
                <a:ext cx="636432" cy="4308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156" y="2498840"/>
                <a:ext cx="636432" cy="4308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833731" y="2927124"/>
                <a:ext cx="707531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731" y="2927124"/>
                <a:ext cx="707531" cy="448856"/>
              </a:xfrm>
              <a:prstGeom prst="rect">
                <a:avLst/>
              </a:prstGeom>
              <a:blipFill>
                <a:blip r:embed="rId4"/>
                <a:stretch>
                  <a:fillRect l="-2542" r="-2542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330532" y="2498839"/>
                <a:ext cx="403210" cy="4308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532" y="2498839"/>
                <a:ext cx="403210" cy="430837"/>
              </a:xfrm>
              <a:prstGeom prst="rect">
                <a:avLst/>
              </a:prstGeom>
              <a:blipFill>
                <a:blip r:embed="rId5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247232" y="2497681"/>
                <a:ext cx="312850" cy="4308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232" y="2497681"/>
                <a:ext cx="312850" cy="430837"/>
              </a:xfrm>
              <a:prstGeom prst="rect">
                <a:avLst/>
              </a:prstGeom>
              <a:blipFill>
                <a:blip r:embed="rId6"/>
                <a:stretch>
                  <a:fillRect l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824102" y="2497680"/>
                <a:ext cx="394752" cy="4308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102" y="2497680"/>
                <a:ext cx="394752" cy="430837"/>
              </a:xfrm>
              <a:prstGeom prst="rect">
                <a:avLst/>
              </a:prstGeom>
              <a:blipFill>
                <a:blip r:embed="rId7"/>
                <a:stretch>
                  <a:fillRect l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8311946" y="3768852"/>
                <a:ext cx="844847" cy="364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946" y="3768852"/>
                <a:ext cx="844847" cy="364908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38197" y="3799643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3799643"/>
                <a:ext cx="2380013" cy="448856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857013" y="2928517"/>
            <a:ext cx="653143" cy="840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46588" y="2960468"/>
            <a:ext cx="1012069" cy="81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710047" y="4302067"/>
            <a:ext cx="31150" cy="81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 flipH="1">
                <a:off x="1710047" y="4510823"/>
                <a:ext cx="3641622" cy="399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Conditional Correction: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10047" y="4510823"/>
                <a:ext cx="3641622" cy="399276"/>
              </a:xfrm>
              <a:prstGeom prst="rect">
                <a:avLst/>
              </a:prstGeom>
              <a:blipFill>
                <a:blip r:embed="rId10"/>
                <a:stretch>
                  <a:fillRect l="-1508" t="-1538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690074" y="5198858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baseline="-250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74" y="5198858"/>
                <a:ext cx="2380013" cy="448856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5494714" y="3684904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aseline="-25000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aseline="-25000" dirty="0" smtClean="0"/>
                  <a:t> </a:t>
                </a:r>
                <a:endParaRPr lang="en-US" baseline="-25000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714" y="3684904"/>
                <a:ext cx="2380013" cy="448856"/>
              </a:xfrm>
              <a:prstGeom prst="rect">
                <a:avLst/>
              </a:prstGeom>
              <a:blipFill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5669520" y="2821792"/>
            <a:ext cx="653143" cy="840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30681" y="2845729"/>
            <a:ext cx="1012069" cy="81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6184774" y="3194488"/>
                <a:ext cx="836704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774" y="3194488"/>
                <a:ext cx="836704" cy="362984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558679" y="3405868"/>
                <a:ext cx="777392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679" y="3405868"/>
                <a:ext cx="777392" cy="362984"/>
              </a:xfrm>
              <a:prstGeom prst="rect">
                <a:avLst/>
              </a:prstGeom>
              <a:blipFill>
                <a:blip r:embed="rId14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9290441" y="4211815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aseline="-25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441" y="4211815"/>
                <a:ext cx="2380013" cy="448856"/>
              </a:xfrm>
              <a:prstGeom prst="rect">
                <a:avLst/>
              </a:prstGeom>
              <a:blipFill>
                <a:blip r:embed="rId1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9290440" y="4756967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aseline="-25000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baseline="-25000" dirty="0" smtClean="0">
                    <a:solidFill>
                      <a:srgbClr val="FF0000"/>
                    </a:solidFill>
                  </a:rPr>
                  <a:t> </a:t>
                </a:r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440" y="4756967"/>
                <a:ext cx="2380013" cy="448856"/>
              </a:xfrm>
              <a:prstGeom prst="rect">
                <a:avLst/>
              </a:prstGeom>
              <a:blipFill>
                <a:blip r:embed="rId1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8995183" y="4126473"/>
            <a:ext cx="2960277" cy="1296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9941894" y="5463048"/>
                <a:ext cx="10663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CW[</a:t>
                </a:r>
                <a:r>
                  <a:rPr lang="en-US" dirty="0" err="1"/>
                  <a:t>i</a:t>
                </a:r>
                <a:r>
                  <a:rPr lang="en-US" dirty="0" smtClean="0"/>
                  <a:t>]=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894" y="5463048"/>
                <a:ext cx="1066318" cy="369332"/>
              </a:xfrm>
              <a:prstGeom prst="rect">
                <a:avLst/>
              </a:prstGeom>
              <a:blipFill>
                <a:blip r:embed="rId17"/>
                <a:stretch>
                  <a:fillRect l="-514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H="1">
            <a:off x="6532137" y="4211815"/>
            <a:ext cx="31150" cy="81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 flipH="1">
                <a:off x="5353561" y="4340934"/>
                <a:ext cx="36416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Conditional Correction: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53561" y="4340934"/>
                <a:ext cx="3641622" cy="369332"/>
              </a:xfrm>
              <a:prstGeom prst="rect">
                <a:avLst/>
              </a:prstGeom>
              <a:blipFill>
                <a:blip r:embed="rId18"/>
                <a:stretch>
                  <a:fillRect l="-133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5540674" y="5088277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aseline="-25000" dirty="0" smtClean="0">
                    <a:solidFill>
                      <a:srgbClr val="FF0000"/>
                    </a:solidFill>
                  </a:rPr>
                  <a:t>,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674" y="5088277"/>
                <a:ext cx="2380013" cy="448856"/>
              </a:xfrm>
              <a:prstGeom prst="rect">
                <a:avLst/>
              </a:prstGeom>
              <a:blipFill>
                <a:blip r:embed="rId1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9904101" y="3435590"/>
                <a:ext cx="1468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101" y="3435590"/>
                <a:ext cx="1468512" cy="369332"/>
              </a:xfrm>
              <a:prstGeom prst="rect">
                <a:avLst/>
              </a:prstGeom>
              <a:blipFill>
                <a:blip r:embed="rId20"/>
                <a:stretch>
                  <a:fillRect l="-373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838197" y="5997039"/>
                <a:ext cx="1071812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Invariants: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/>
                  <a:t> (</a:t>
                </a:r>
                <a:r>
                  <a:rPr lang="en-US" b="1" dirty="0">
                    <a:solidFill>
                      <a:srgbClr val="00B050"/>
                    </a:solidFill>
                  </a:rPr>
                  <a:t>exit path</a:t>
                </a:r>
                <a:r>
                  <a:rPr lang="en-US" b="1" dirty="0" smtClean="0"/>
                  <a:t>)  </a:t>
                </a:r>
                <a:r>
                  <a:rPr lang="en-US" b="1" dirty="0" smtClean="0">
                    <a:sym typeface="Wingdings" panose="05000000000000000000" pitchFamily="2" charset="2"/>
                  </a:rPr>
                  <a:t> Alice/Bob have shares of zero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(</a:t>
                </a:r>
                <a:r>
                  <a:rPr lang="en-US" b="1" dirty="0">
                    <a:solidFill>
                      <a:srgbClr val="FF0000"/>
                    </a:solidFill>
                  </a:rPr>
                  <a:t>stay on path</a:t>
                </a:r>
                <a:r>
                  <a:rPr lang="en-US" b="1" dirty="0" smtClean="0"/>
                  <a:t>) </a:t>
                </a:r>
                <a:r>
                  <a:rPr lang="en-US" b="1" dirty="0" smtClean="0">
                    <a:sym typeface="Wingdings" panose="05000000000000000000" pitchFamily="2" charset="2"/>
                  </a:rPr>
                  <a:t> Alice/Bob have shares of pseudorandom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997039"/>
                <a:ext cx="10718127" cy="923330"/>
              </a:xfrm>
              <a:prstGeom prst="rect">
                <a:avLst/>
              </a:prstGeom>
              <a:blipFill>
                <a:blip r:embed="rId21"/>
                <a:stretch>
                  <a:fillRect l="-455" t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8964033" y="4525600"/>
                <a:ext cx="437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033" y="4525600"/>
                <a:ext cx="437940" cy="369332"/>
              </a:xfrm>
              <a:prstGeom prst="rect">
                <a:avLst/>
              </a:prstGeom>
              <a:blipFill>
                <a:blip r:embed="rId2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9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Words (</a:t>
            </a:r>
            <a:r>
              <a:rPr lang="en-US" dirty="0" smtClean="0">
                <a:solidFill>
                  <a:srgbClr val="FF0000"/>
                </a:solidFill>
              </a:rPr>
              <a:t>On Path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each level we define public correction words CW[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cxnSp>
        <p:nvCxnSpPr>
          <p:cNvPr id="5" name="Straight Arrow Connector 4"/>
          <p:cNvCxnSpPr>
            <a:endCxn id="9" idx="0"/>
          </p:cNvCxnSpPr>
          <p:nvPr/>
        </p:nvCxnSpPr>
        <p:spPr>
          <a:xfrm>
            <a:off x="10869721" y="2139544"/>
            <a:ext cx="643652" cy="359296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503377" y="1690688"/>
                <a:ext cx="636432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377" y="1690688"/>
                <a:ext cx="636432" cy="4488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10128514" y="2139544"/>
            <a:ext cx="693079" cy="35929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643403" y="2498840"/>
            <a:ext cx="1127213" cy="43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Want no correction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1019803" y="2498840"/>
            <a:ext cx="987140" cy="43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Want correction </a:t>
            </a:r>
            <a:endParaRPr lang="en-US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793269" y="1331391"/>
            <a:ext cx="693079" cy="35929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510156" y="2498840"/>
                <a:ext cx="636432" cy="4308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156" y="2498840"/>
                <a:ext cx="636432" cy="4308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833731" y="2927124"/>
                <a:ext cx="707531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731" y="2927124"/>
                <a:ext cx="707531" cy="448856"/>
              </a:xfrm>
              <a:prstGeom prst="rect">
                <a:avLst/>
              </a:prstGeom>
              <a:blipFill>
                <a:blip r:embed="rId4"/>
                <a:stretch>
                  <a:fillRect l="-2542" r="-2542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330532" y="2498839"/>
                <a:ext cx="403210" cy="4308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532" y="2498839"/>
                <a:ext cx="403210" cy="430837"/>
              </a:xfrm>
              <a:prstGeom prst="rect">
                <a:avLst/>
              </a:prstGeom>
              <a:blipFill>
                <a:blip r:embed="rId5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247232" y="2497681"/>
                <a:ext cx="312850" cy="4308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232" y="2497681"/>
                <a:ext cx="312850" cy="430837"/>
              </a:xfrm>
              <a:prstGeom prst="rect">
                <a:avLst/>
              </a:prstGeom>
              <a:blipFill>
                <a:blip r:embed="rId6"/>
                <a:stretch>
                  <a:fillRect l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824102" y="2497680"/>
                <a:ext cx="394752" cy="4308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102" y="2497680"/>
                <a:ext cx="394752" cy="430837"/>
              </a:xfrm>
              <a:prstGeom prst="rect">
                <a:avLst/>
              </a:prstGeom>
              <a:blipFill>
                <a:blip r:embed="rId7"/>
                <a:stretch>
                  <a:fillRect l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8311946" y="3768852"/>
                <a:ext cx="844847" cy="364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946" y="3768852"/>
                <a:ext cx="844847" cy="364908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38197" y="3799643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3799643"/>
                <a:ext cx="2380013" cy="448856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857013" y="2928517"/>
            <a:ext cx="653143" cy="840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46588" y="2960468"/>
            <a:ext cx="1012069" cy="81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710047" y="4302067"/>
            <a:ext cx="31150" cy="81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 flipH="1">
                <a:off x="1710047" y="4510823"/>
                <a:ext cx="3641622" cy="399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Conditional Correction: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10047" y="4510823"/>
                <a:ext cx="3641622" cy="399276"/>
              </a:xfrm>
              <a:prstGeom prst="rect">
                <a:avLst/>
              </a:prstGeom>
              <a:blipFill>
                <a:blip r:embed="rId10"/>
                <a:stretch>
                  <a:fillRect l="-1508" t="-1538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690074" y="5198858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baseline="-250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en-US" b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74" y="5198858"/>
                <a:ext cx="2380013" cy="448856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5494714" y="3684904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aseline="-25000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aseline="-25000" dirty="0" smtClean="0"/>
                  <a:t> </a:t>
                </a:r>
                <a:endParaRPr lang="en-US" baseline="-25000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714" y="3684904"/>
                <a:ext cx="2380013" cy="448856"/>
              </a:xfrm>
              <a:prstGeom prst="rect">
                <a:avLst/>
              </a:prstGeom>
              <a:blipFill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5669520" y="2821792"/>
            <a:ext cx="653143" cy="840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30681" y="2845729"/>
            <a:ext cx="1012069" cy="81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6184774" y="3194488"/>
                <a:ext cx="836704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774" y="3194488"/>
                <a:ext cx="836704" cy="362984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558679" y="3405868"/>
                <a:ext cx="777392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679" y="3405868"/>
                <a:ext cx="777392" cy="362984"/>
              </a:xfrm>
              <a:prstGeom prst="rect">
                <a:avLst/>
              </a:prstGeom>
              <a:blipFill>
                <a:blip r:embed="rId14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9290441" y="4211815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441" y="4211815"/>
                <a:ext cx="2380013" cy="448856"/>
              </a:xfrm>
              <a:prstGeom prst="rect">
                <a:avLst/>
              </a:prstGeom>
              <a:blipFill>
                <a:blip r:embed="rId1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9290440" y="4756967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aseline="-25000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baseline="-25000" dirty="0" smtClean="0">
                    <a:solidFill>
                      <a:srgbClr val="FF0000"/>
                    </a:solidFill>
                  </a:rPr>
                  <a:t> </a:t>
                </a:r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440" y="4756967"/>
                <a:ext cx="2380013" cy="448856"/>
              </a:xfrm>
              <a:prstGeom prst="rect">
                <a:avLst/>
              </a:prstGeom>
              <a:blipFill>
                <a:blip r:embed="rId1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8995183" y="4126473"/>
            <a:ext cx="2960277" cy="1296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6532137" y="4211815"/>
            <a:ext cx="31150" cy="81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 flipH="1">
                <a:off x="5353561" y="4340934"/>
                <a:ext cx="36416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Conditional Correction: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53561" y="4340934"/>
                <a:ext cx="3641622" cy="369332"/>
              </a:xfrm>
              <a:prstGeom prst="rect">
                <a:avLst/>
              </a:prstGeom>
              <a:blipFill>
                <a:blip r:embed="rId17"/>
                <a:stretch>
                  <a:fillRect l="-133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5540674" y="5088277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674" y="5088277"/>
                <a:ext cx="2380013" cy="448856"/>
              </a:xfrm>
              <a:prstGeom prst="rect">
                <a:avLst/>
              </a:prstGeom>
              <a:blipFill>
                <a:blip r:embed="rId1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9904101" y="3435590"/>
                <a:ext cx="1468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101" y="3435590"/>
                <a:ext cx="1468512" cy="369332"/>
              </a:xfrm>
              <a:prstGeom prst="rect">
                <a:avLst/>
              </a:prstGeom>
              <a:blipFill>
                <a:blip r:embed="rId19"/>
                <a:stretch>
                  <a:fillRect l="-373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9941894" y="5463048"/>
                <a:ext cx="10663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CW[</a:t>
                </a:r>
                <a:r>
                  <a:rPr lang="en-US" dirty="0" err="1"/>
                  <a:t>i</a:t>
                </a:r>
                <a:r>
                  <a:rPr lang="en-US" dirty="0" smtClean="0"/>
                  <a:t>]=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894" y="5463048"/>
                <a:ext cx="1066318" cy="369332"/>
              </a:xfrm>
              <a:prstGeom prst="rect">
                <a:avLst/>
              </a:prstGeom>
              <a:blipFill>
                <a:blip r:embed="rId20"/>
                <a:stretch>
                  <a:fillRect l="-514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8964033" y="4525600"/>
                <a:ext cx="437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033" y="4525600"/>
                <a:ext cx="437940" cy="369332"/>
              </a:xfrm>
              <a:prstGeom prst="rect">
                <a:avLst/>
              </a:prstGeom>
              <a:blipFill>
                <a:blip r:embed="rId2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513596" y="5911980"/>
                <a:ext cx="109649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Invariants: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 smtClean="0"/>
                  <a:t> (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exit path</a:t>
                </a:r>
                <a:r>
                  <a:rPr lang="en-US" b="1" dirty="0" smtClean="0"/>
                  <a:t>)  </a:t>
                </a:r>
                <a:r>
                  <a:rPr lang="en-US" b="1" dirty="0" smtClean="0">
                    <a:sym typeface="Wingdings" panose="05000000000000000000" pitchFamily="2" charset="2"/>
                  </a:rPr>
                  <a:t> Alice/Bob have shares of zero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stay on path</a:t>
                </a:r>
                <a:r>
                  <a:rPr lang="en-US" b="1" dirty="0" smtClean="0"/>
                  <a:t>) </a:t>
                </a:r>
                <a:r>
                  <a:rPr lang="en-US" b="1" dirty="0" smtClean="0">
                    <a:sym typeface="Wingdings" panose="05000000000000000000" pitchFamily="2" charset="2"/>
                  </a:rPr>
                  <a:t> Alice/Bob have shares of pseudorandom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96" y="5911980"/>
                <a:ext cx="10964989" cy="923330"/>
              </a:xfrm>
              <a:prstGeom prst="rect">
                <a:avLst/>
              </a:prstGeom>
              <a:blipFill>
                <a:blip r:embed="rId22"/>
                <a:stretch>
                  <a:fillRect l="-445" t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5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Words (</a:t>
            </a:r>
            <a:r>
              <a:rPr lang="en-US" dirty="0" smtClean="0">
                <a:solidFill>
                  <a:srgbClr val="00B050"/>
                </a:solidFill>
              </a:rPr>
              <a:t>Already off path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each level we define public correction words CW[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  <p:cxnSp>
        <p:nvCxnSpPr>
          <p:cNvPr id="5" name="Straight Arrow Connector 4"/>
          <p:cNvCxnSpPr>
            <a:endCxn id="9" idx="0"/>
          </p:cNvCxnSpPr>
          <p:nvPr/>
        </p:nvCxnSpPr>
        <p:spPr>
          <a:xfrm>
            <a:off x="10869721" y="2139544"/>
            <a:ext cx="643652" cy="359296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503377" y="1690688"/>
                <a:ext cx="636432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377" y="1690688"/>
                <a:ext cx="636432" cy="4488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10128514" y="2139544"/>
            <a:ext cx="693079" cy="359297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643403" y="2498840"/>
            <a:ext cx="1127213" cy="43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Want no correction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1019803" y="2498840"/>
            <a:ext cx="987140" cy="43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Want  no correction </a:t>
            </a:r>
            <a:endParaRPr lang="en-US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503377" y="1341912"/>
            <a:ext cx="289893" cy="348776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510156" y="2498840"/>
                <a:ext cx="636432" cy="4308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156" y="2498840"/>
                <a:ext cx="636432" cy="4308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833731" y="2927124"/>
                <a:ext cx="707531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731" y="2927124"/>
                <a:ext cx="707531" cy="448856"/>
              </a:xfrm>
              <a:prstGeom prst="rect">
                <a:avLst/>
              </a:prstGeom>
              <a:blipFill>
                <a:blip r:embed="rId4"/>
                <a:stretch>
                  <a:fillRect l="-2542" r="-2542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330532" y="2498839"/>
                <a:ext cx="403210" cy="4308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532" y="2498839"/>
                <a:ext cx="403210" cy="430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247232" y="2497681"/>
                <a:ext cx="312850" cy="4308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232" y="2497681"/>
                <a:ext cx="312850" cy="430837"/>
              </a:xfrm>
              <a:prstGeom prst="rect">
                <a:avLst/>
              </a:prstGeom>
              <a:blipFill>
                <a:blip r:embed="rId6"/>
                <a:stretch>
                  <a:fillRect l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824102" y="2497680"/>
                <a:ext cx="394752" cy="4308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102" y="2497680"/>
                <a:ext cx="394752" cy="4308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8311946" y="3768852"/>
                <a:ext cx="844847" cy="364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946" y="3768852"/>
                <a:ext cx="844847" cy="364908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38197" y="3799643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3799643"/>
                <a:ext cx="2380013" cy="448856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857013" y="2928517"/>
            <a:ext cx="653143" cy="840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46588" y="2960468"/>
            <a:ext cx="1012069" cy="81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710047" y="4302067"/>
            <a:ext cx="31150" cy="81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 flipH="1">
                <a:off x="1710047" y="4510823"/>
                <a:ext cx="3641622" cy="399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Conditional Correction: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10047" y="4510823"/>
                <a:ext cx="3641622" cy="399276"/>
              </a:xfrm>
              <a:prstGeom prst="rect">
                <a:avLst/>
              </a:prstGeom>
              <a:blipFill>
                <a:blip r:embed="rId10"/>
                <a:stretch>
                  <a:fillRect l="-1508" t="-1538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5494714" y="3684904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</a:t>
                </a:r>
                <a:endParaRPr lang="en-US" baseline="-25000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714" y="3684904"/>
                <a:ext cx="2380013" cy="448856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5669520" y="2821792"/>
            <a:ext cx="653143" cy="840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30681" y="2845729"/>
            <a:ext cx="1012069" cy="81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6184774" y="3194488"/>
                <a:ext cx="836704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774" y="3194488"/>
                <a:ext cx="836704" cy="362984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558679" y="3405868"/>
                <a:ext cx="777392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679" y="3405868"/>
                <a:ext cx="777392" cy="362984"/>
              </a:xfrm>
              <a:prstGeom prst="rect">
                <a:avLst/>
              </a:prstGeom>
              <a:blipFill>
                <a:blip r:embed="rId13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9290441" y="4211815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aseline="-25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441" y="4211815"/>
                <a:ext cx="2380013" cy="448856"/>
              </a:xfrm>
              <a:prstGeom prst="rect">
                <a:avLst/>
              </a:prstGeom>
              <a:blipFill>
                <a:blip r:embed="rId1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9290440" y="4756967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aseline="-25000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baseline="-25000" dirty="0" smtClean="0">
                    <a:solidFill>
                      <a:srgbClr val="FF0000"/>
                    </a:solidFill>
                  </a:rPr>
                  <a:t> </a:t>
                </a:r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440" y="4756967"/>
                <a:ext cx="2380013" cy="448856"/>
              </a:xfrm>
              <a:prstGeom prst="rect">
                <a:avLst/>
              </a:prstGeom>
              <a:blipFill>
                <a:blip r:embed="rId1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8995183" y="4126473"/>
            <a:ext cx="2960277" cy="1296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9941894" y="5463048"/>
                <a:ext cx="10663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CW[</a:t>
                </a:r>
                <a:r>
                  <a:rPr lang="en-US" dirty="0" err="1"/>
                  <a:t>i</a:t>
                </a:r>
                <a:r>
                  <a:rPr lang="en-US" dirty="0" smtClean="0"/>
                  <a:t>]=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894" y="5463048"/>
                <a:ext cx="1066318" cy="369332"/>
              </a:xfrm>
              <a:prstGeom prst="rect">
                <a:avLst/>
              </a:prstGeom>
              <a:blipFill>
                <a:blip r:embed="rId16"/>
                <a:stretch>
                  <a:fillRect l="-514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H="1">
            <a:off x="6532137" y="4211815"/>
            <a:ext cx="31150" cy="81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 flipH="1">
                <a:off x="5353561" y="4340934"/>
                <a:ext cx="3641622" cy="399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Conditional Correction: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0 </a:t>
                </a:r>
                <a:endParaRPr lang="en-US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53561" y="4340934"/>
                <a:ext cx="3641622" cy="399276"/>
              </a:xfrm>
              <a:prstGeom prst="rect">
                <a:avLst/>
              </a:prstGeom>
              <a:blipFill>
                <a:blip r:embed="rId17"/>
                <a:stretch>
                  <a:fillRect l="-1338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9904101" y="3435590"/>
                <a:ext cx="1468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101" y="3435590"/>
                <a:ext cx="1468512" cy="369332"/>
              </a:xfrm>
              <a:prstGeom prst="rect">
                <a:avLst/>
              </a:prstGeom>
              <a:blipFill>
                <a:blip r:embed="rId18"/>
                <a:stretch>
                  <a:fillRect l="-373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838197" y="5997039"/>
                <a:ext cx="1018099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Invariants: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 (remain off path</a:t>
                </a:r>
                <a:r>
                  <a:rPr lang="en-US" b="1" dirty="0" smtClean="0"/>
                  <a:t>)  </a:t>
                </a:r>
                <a:r>
                  <a:rPr lang="en-US" b="1" dirty="0" smtClean="0">
                    <a:sym typeface="Wingdings" panose="05000000000000000000" pitchFamily="2" charset="2"/>
                  </a:rPr>
                  <a:t> Alice/Bob have shares of zero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B050"/>
                            </a:solidFill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dirty="0" smtClean="0">
                    <a:sym typeface="Wingdings" panose="05000000000000000000" pitchFamily="2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00B050"/>
                    </a:solidFill>
                  </a:rPr>
                  <a:t>(remain off path</a:t>
                </a:r>
                <a:r>
                  <a:rPr lang="en-US" b="1" dirty="0"/>
                  <a:t>) </a:t>
                </a:r>
                <a:r>
                  <a:rPr lang="en-US" b="1" dirty="0" smtClean="0">
                    <a:sym typeface="Wingdings" panose="05000000000000000000" pitchFamily="2" charset="2"/>
                  </a:rPr>
                  <a:t> Alice/Bob have shares of pseudorandom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997039"/>
                <a:ext cx="10180992" cy="923330"/>
              </a:xfrm>
              <a:prstGeom prst="rect">
                <a:avLst/>
              </a:prstGeom>
              <a:blipFill>
                <a:blip r:embed="rId19"/>
                <a:stretch>
                  <a:fillRect l="-479" t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8964033" y="4525600"/>
                <a:ext cx="437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033" y="4525600"/>
                <a:ext cx="437940" cy="369332"/>
              </a:xfrm>
              <a:prstGeom prst="rect">
                <a:avLst/>
              </a:prstGeom>
              <a:blipFill>
                <a:blip r:embed="rId2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5572792" y="5072550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</a:t>
                </a:r>
                <a:endParaRPr lang="en-US" baseline="-250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792" y="5072550"/>
                <a:ext cx="2380013" cy="448856"/>
              </a:xfrm>
              <a:prstGeom prst="rect">
                <a:avLst/>
              </a:prstGeom>
              <a:blipFill>
                <a:blip r:embed="rId2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631128" y="5138323"/>
                <a:ext cx="2380013" cy="4488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aseline="-25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28" y="5138323"/>
                <a:ext cx="2380013" cy="448856"/>
              </a:xfrm>
              <a:prstGeom prst="rect">
                <a:avLst/>
              </a:prstGeom>
              <a:blipFill>
                <a:blip r:embed="rId2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5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Point Function: Complexity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Function Share/Key Size</a:t>
                </a:r>
              </a:p>
              <a:p>
                <a:pPr lvl="1"/>
                <a:r>
                  <a:rPr lang="en-US" dirty="0" smtClean="0"/>
                  <a:t>PRG Seed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bits)</a:t>
                </a:r>
              </a:p>
              <a:p>
                <a:pPr lvl="1"/>
                <a:r>
                  <a:rPr lang="en-US" dirty="0" smtClean="0"/>
                  <a:t>Correction Word at Each Level: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bits total 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Key Generation (Time)</a:t>
                </a:r>
              </a:p>
              <a:p>
                <a:pPr lvl="1"/>
                <a:r>
                  <a:rPr lang="en-US" dirty="0" smtClean="0"/>
                  <a:t>n PRG evaluations (plus a few XORs)</a:t>
                </a:r>
              </a:p>
              <a:p>
                <a:r>
                  <a:rPr lang="en-US" dirty="0" smtClean="0"/>
                  <a:t>Evaluation:</a:t>
                </a:r>
              </a:p>
              <a:p>
                <a:pPr lvl="1"/>
                <a:r>
                  <a:rPr lang="en-US" dirty="0" smtClean="0"/>
                  <a:t>n PRG evaluations (plus a few XORs)</a:t>
                </a:r>
              </a:p>
              <a:p>
                <a:pPr lvl="1"/>
                <a:r>
                  <a:rPr lang="en-US" dirty="0" smtClean="0"/>
                  <a:t>Essentially the same as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 of Functional Secret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4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FSS for Decision Trees</a:t>
            </a:r>
          </a:p>
          <a:p>
            <a:pPr lvl="1"/>
            <a:r>
              <a:rPr lang="en-US" dirty="0" smtClean="0"/>
              <a:t>Applications to Machine Learning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 descr="What is a Decision Tree?. For a bank to consider whether or not… | by  Thomas Plapinger | Towards Data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52" y="1690688"/>
            <a:ext cx="6279284" cy="355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Homomorphic Encryption (FHE)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Idea: Alice sends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,…,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Bob cannot decrypt messages, but given a circuit C can compute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Proposed </a:t>
                </a:r>
                <a:r>
                  <a:rPr lang="en-US" dirty="0" smtClean="0"/>
                  <a:t>Application: Export </a:t>
                </a:r>
                <a:r>
                  <a:rPr lang="en-US" dirty="0"/>
                  <a:t>confidential computation to cloud 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752601" y="6324600"/>
            <a:ext cx="799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https://simons.berkeley.edu/talks/shai-halevi-2015-05-18a</a:t>
            </a:r>
            <a:r>
              <a:rPr lang="en-US" dirty="0"/>
              <a:t> (Lecture by </a:t>
            </a:r>
            <a:r>
              <a:rPr lang="en-US" dirty="0" err="1"/>
              <a:t>Shai</a:t>
            </a:r>
            <a:r>
              <a:rPr lang="en-US" dirty="0"/>
              <a:t> </a:t>
            </a:r>
            <a:r>
              <a:rPr lang="en-US" dirty="0" err="1"/>
              <a:t>Halevi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556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Homomorphic Encryption (FHE)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Idea: Alice sends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,…,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Bob cannot decrypt messages, but given a circuit C can compute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We now have candidate constructions!</a:t>
                </a:r>
              </a:p>
              <a:p>
                <a:pPr lvl="1"/>
                <a:r>
                  <a:rPr lang="en-US" dirty="0" smtClean="0"/>
                  <a:t>Encryption/Decryption are polynomial time</a:t>
                </a:r>
              </a:p>
              <a:p>
                <a:pPr lvl="1"/>
                <a:r>
                  <a:rPr lang="en-US" dirty="0" smtClean="0"/>
                  <a:t>…but expensive in practice.</a:t>
                </a:r>
              </a:p>
              <a:p>
                <a:pPr lvl="1"/>
                <a:r>
                  <a:rPr lang="en-US" dirty="0" smtClean="0"/>
                  <a:t>Proved to be CPA-Secure under plausible assumptions</a:t>
                </a:r>
              </a:p>
              <a:p>
                <a:endParaRPr lang="en-US" dirty="0"/>
              </a:p>
              <a:p>
                <a:r>
                  <a:rPr lang="en-US" dirty="0" smtClean="0"/>
                  <a:t>Remark 1: Partially Homomorphic Encryption schemes cannot be CCA-Secure. Why not?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752601" y="6324600"/>
            <a:ext cx="799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https://simons.berkeley.edu/talks/shai-halevi-2015-05-18a</a:t>
            </a:r>
            <a:r>
              <a:rPr lang="en-US" dirty="0"/>
              <a:t> (Lecture by </a:t>
            </a:r>
            <a:r>
              <a:rPr lang="en-US" dirty="0" err="1"/>
              <a:t>Shai</a:t>
            </a:r>
            <a:r>
              <a:rPr lang="en-US" dirty="0"/>
              <a:t> </a:t>
            </a:r>
            <a:r>
              <a:rPr lang="en-US" dirty="0" err="1"/>
              <a:t>Halevi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45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Plain RSA is multiplicatively homomorphic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But not additively homomorphic</a:t>
                </a:r>
              </a:p>
              <a:p>
                <a:endParaRPr lang="en-US" dirty="0"/>
              </a:p>
              <a:p>
                <a:r>
                  <a:rPr lang="en-US" dirty="0" smtClean="0"/>
                  <a:t>Pallier Cryptosystem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𝐸𝑛𝑐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Not same as FHE, but still useful in multiparty computation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752601" y="6324600"/>
            <a:ext cx="506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en.wikipedia.org/wiki/Paillier_cryptosystem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96246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Secret Key: </a:t>
                </a:r>
                <a:r>
                  <a:rPr lang="en-US" dirty="0" smtClean="0"/>
                  <a:t>Large (prime) number p.</a:t>
                </a:r>
              </a:p>
              <a:p>
                <a:r>
                  <a:rPr lang="en-US" b="1" dirty="0" smtClean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Encrypting a Bit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Select Random Subset: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and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Decrypting a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b="0" i="1" dirty="0" smtClean="0">
                    <a:latin typeface="Cambria Math" panose="02040503050406030204" pitchFamily="18" charset="0"/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&lt; p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96246" cy="4351338"/>
              </a:xfrm>
              <a:blipFill>
                <a:blip r:embed="rId2"/>
                <a:stretch>
                  <a:fillRect l="-998" t="-2241" b="-1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96246" cy="4351338"/>
              </a:xfrm>
            </p:spPr>
            <p:txBody>
              <a:bodyPr/>
              <a:lstStyle/>
              <a:p>
                <a:r>
                  <a:rPr lang="en-US" dirty="0" smtClean="0"/>
                  <a:t>Encrypting a Bit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Select Random Subset: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and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1" dirty="0" smtClean="0"/>
                  <a:t>Adding two </a:t>
                </a:r>
                <a:r>
                  <a:rPr lang="en-US" b="1" dirty="0" err="1" smtClean="0"/>
                  <a:t>ciphertexts</a:t>
                </a:r>
                <a:endParaRPr lang="en-US" b="1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96246" cy="4351338"/>
              </a:xfrm>
              <a:blipFill>
                <a:blip r:embed="rId2"/>
                <a:stretch>
                  <a:fillRect l="-99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7778200" y="3751324"/>
            <a:ext cx="627307" cy="35110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39225" y="5992297"/>
            <a:ext cx="213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Noise increases a bit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14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Shamir Secret Sharing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4900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Uses polynomials over a field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Fact: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is a polynomial over a field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be any set of t distinct points on the field. Then the polynomial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 smtClean="0"/>
                  <a:t> is uniquely determined by the outputs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  <a:r>
                  <a:rPr lang="en-US" dirty="0" smtClean="0"/>
                  <a:t>If there is another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polynomial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then the polynomial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has t roots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has degree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which means that it can have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roots. Contradiction!</a:t>
                </a:r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49000" cy="4351338"/>
              </a:xfrm>
              <a:blipFill>
                <a:blip r:embed="rId2"/>
                <a:stretch>
                  <a:fillRect l="-993" t="-2101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1834446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Encrypting a Bit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Select Random Subset: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and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1" dirty="0" smtClean="0"/>
                  <a:t>Multiply two </a:t>
                </a:r>
                <a:r>
                  <a:rPr lang="en-US" b="1" dirty="0" err="1" smtClean="0"/>
                  <a:t>ciphertexts</a:t>
                </a:r>
                <a:endParaRPr lang="en-US" b="1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𝑺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𝑺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1834446" cy="4351338"/>
              </a:xfrm>
              <a:blipFill>
                <a:blip r:embed="rId2"/>
                <a:stretch>
                  <a:fillRect l="-77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05153" y="6427251"/>
            <a:ext cx="419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Noise increases a bit more (multiplicative)</a:t>
            </a:r>
            <a:endParaRPr lang="en-US" b="1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5580083" y="1558935"/>
            <a:ext cx="442642" cy="94168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(Gentry 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Transform Partially Homomorphic Encryption Scheme into Fully Homomorphic Encryption Scheme</a:t>
            </a:r>
          </a:p>
          <a:p>
            <a:r>
              <a:rPr lang="en-US" b="1" dirty="0" smtClean="0"/>
              <a:t>Key Idea: </a:t>
            </a:r>
          </a:p>
          <a:p>
            <a:pPr lvl="1"/>
            <a:r>
              <a:rPr lang="en-US" dirty="0" smtClean="0"/>
              <a:t>Maintain two public keys pk</a:t>
            </a:r>
            <a:r>
              <a:rPr lang="en-US" baseline="-25000" dirty="0" smtClean="0"/>
              <a:t>1</a:t>
            </a:r>
            <a:r>
              <a:rPr lang="en-US" dirty="0" smtClean="0"/>
              <a:t> and pk</a:t>
            </a:r>
            <a:r>
              <a:rPr lang="en-US" baseline="-25000" dirty="0" smtClean="0"/>
              <a:t>2</a:t>
            </a:r>
            <a:r>
              <a:rPr lang="en-US" dirty="0" smtClean="0"/>
              <a:t> for partially homomorphic encryption</a:t>
            </a:r>
          </a:p>
          <a:p>
            <a:pPr lvl="2"/>
            <a:r>
              <a:rPr lang="en-US" dirty="0" smtClean="0"/>
              <a:t>Also, encrypt sk</a:t>
            </a:r>
            <a:r>
              <a:rPr lang="en-US" baseline="-25000" dirty="0" smtClean="0"/>
              <a:t>1</a:t>
            </a:r>
            <a:r>
              <a:rPr lang="en-US" dirty="0" smtClean="0"/>
              <a:t> using pk</a:t>
            </a:r>
            <a:r>
              <a:rPr lang="en-US" baseline="-25000" dirty="0" smtClean="0"/>
              <a:t>2</a:t>
            </a:r>
            <a:r>
              <a:rPr lang="en-US" dirty="0" smtClean="0"/>
              <a:t> and encrypt sk</a:t>
            </a:r>
            <a:r>
              <a:rPr lang="en-US" baseline="-25000" dirty="0" smtClean="0"/>
              <a:t>2</a:t>
            </a:r>
            <a:r>
              <a:rPr lang="en-US" dirty="0" smtClean="0"/>
              <a:t> under pk</a:t>
            </a:r>
            <a:r>
              <a:rPr lang="en-US" baseline="-25000" dirty="0" smtClean="0"/>
              <a:t>1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ciphertexts</a:t>
            </a:r>
            <a:r>
              <a:rPr lang="en-US" dirty="0" smtClean="0"/>
              <a:t> are included in the public key</a:t>
            </a:r>
          </a:p>
          <a:p>
            <a:pPr lvl="1"/>
            <a:r>
              <a:rPr lang="en-US" dirty="0" smtClean="0"/>
              <a:t>Run homomorphic evaluation using pk</a:t>
            </a:r>
            <a:r>
              <a:rPr lang="en-US" baseline="-25000" dirty="0" smtClean="0"/>
              <a:t>1</a:t>
            </a:r>
            <a:r>
              <a:rPr lang="en-US" dirty="0" smtClean="0"/>
              <a:t> until the noise gets to be too large</a:t>
            </a:r>
          </a:p>
          <a:p>
            <a:pPr lvl="1"/>
            <a:r>
              <a:rPr lang="en-US" dirty="0" smtClean="0"/>
              <a:t>Let c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</a:t>
            </a:r>
            <a:r>
              <a:rPr lang="en-US" dirty="0" smtClean="0"/>
              <a:t> be intermediate </a:t>
            </a:r>
            <a:r>
              <a:rPr lang="en-US" dirty="0" err="1" smtClean="0"/>
              <a:t>ciphertext</a:t>
            </a:r>
            <a:r>
              <a:rPr lang="en-US" dirty="0" smtClean="0"/>
              <a:t>(s) (under key pk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Encrypt c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</a:t>
            </a:r>
            <a:r>
              <a:rPr lang="en-US" dirty="0" smtClean="0"/>
              <a:t> bit by bit under (under key pk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Then evaluate the decryption circuit </a:t>
            </a:r>
            <a:r>
              <a:rPr lang="en-US" dirty="0" err="1" smtClean="0"/>
              <a:t>homorphically</a:t>
            </a:r>
            <a:r>
              <a:rPr lang="en-US" dirty="0" smtClean="0"/>
              <a:t> (under </a:t>
            </a:r>
            <a:r>
              <a:rPr lang="en-US" dirty="0"/>
              <a:t>key pk</a:t>
            </a:r>
            <a:r>
              <a:rPr lang="en-US" baseline="-25000" dirty="0"/>
              <a:t>2</a:t>
            </a:r>
            <a:r>
              <a:rPr lang="en-US" dirty="0"/>
              <a:t>) </a:t>
            </a:r>
          </a:p>
          <a:p>
            <a:pPr lvl="1"/>
            <a:r>
              <a:rPr lang="en-US" b="1" dirty="0" smtClean="0"/>
              <a:t>Challenge: </a:t>
            </a:r>
            <a:r>
              <a:rPr lang="en-US" dirty="0" smtClean="0"/>
              <a:t>Need to make sure that decryption circuit is shallow enough to evaluate…</a:t>
            </a:r>
          </a:p>
          <a:p>
            <a:r>
              <a:rPr lang="en-US" dirty="0" smtClean="0"/>
              <a:t>Expensive, but there are tricks to reduce the running time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Homomorphic Encryption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github.com/shaih/HElib</a:t>
            </a:r>
            <a:endParaRPr lang="en-US" dirty="0"/>
          </a:p>
          <a:p>
            <a:r>
              <a:rPr lang="en-US" dirty="0"/>
              <a:t>Tutorial: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www.youtube.com/watch?v=jIWOR2bGC7c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hdyo.org/assets/ask-question-1-ff9bc6fa5eaa0d7667ae7a5a4c6133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2" y="520282"/>
            <a:ext cx="9595556" cy="72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Shamir Secret Sharing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490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Uses polynomials over a field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Fact: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is a polynomial over a field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be any set of t distinct points on the field. Then the polynomial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 smtClean="0"/>
                  <a:t> is uniquely determined by the outputs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Lagrange Interpolation: </a:t>
                </a:r>
                <a:r>
                  <a:rPr lang="en-US" dirty="0" smtClean="0"/>
                  <a:t>Efficient algorithm to find coefficients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490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Shamir Secret Sharing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Uses polynomials over a field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Fact: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is a polynomial over a field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be any set of t distinct points on the field. Then the polynomial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 smtClean="0"/>
                  <a:t> is uniquely determined by the outputs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View secret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 smtClean="0"/>
                  <a:t> as a field element</a:t>
                </a:r>
              </a:p>
              <a:p>
                <a:pPr lvl="1"/>
                <a:r>
                  <a:rPr lang="en-US" dirty="0" smtClean="0"/>
                  <a:t>Fix </a:t>
                </a:r>
                <a:r>
                  <a:rPr lang="en-US" dirty="0"/>
                  <a:t>distinct field </a:t>
                </a:r>
                <a:r>
                  <a:rPr lang="en-US" dirty="0" smtClean="0"/>
                  <a:t>elements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ShareGen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 smtClean="0"/>
                  <a:t> uniformly at random</a:t>
                </a:r>
              </a:p>
              <a:p>
                <a:pPr lvl="2"/>
                <a:r>
                  <a:rPr lang="en-US" dirty="0" smtClean="0"/>
                  <a:t>Define the polynomial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Lagrange Interpolation</a:t>
                </a:r>
                <a:endParaRPr lang="en-US" dirty="0"/>
              </a:p>
              <a:p>
                <a:pPr lvl="2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 r="-348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Shamir Secret Sharing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Uses polynomials over a field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Fact: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is a polynomial over a field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be any set of t distinct points on the field. Then the polynomial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 smtClean="0"/>
                  <a:t> is uniquely determined by the outputs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View secret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 smtClean="0"/>
                  <a:t> as a field element</a:t>
                </a:r>
              </a:p>
              <a:p>
                <a:pPr lvl="1"/>
                <a:r>
                  <a:rPr lang="en-US" dirty="0" smtClean="0"/>
                  <a:t>Fix </a:t>
                </a:r>
                <a:r>
                  <a:rPr lang="en-US" dirty="0"/>
                  <a:t>distinct field </a:t>
                </a:r>
                <a:r>
                  <a:rPr lang="en-US" dirty="0" smtClean="0"/>
                  <a:t>elements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ShareGen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 smtClean="0"/>
                  <a:t> uniformly at random</a:t>
                </a:r>
              </a:p>
              <a:p>
                <a:pPr lvl="2"/>
                <a:r>
                  <a:rPr lang="en-US" dirty="0" smtClean="0"/>
                  <a:t>Define the polynomial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Lagrange Interpolation</a:t>
                </a:r>
                <a:endParaRPr lang="en-US" dirty="0"/>
              </a:p>
              <a:p>
                <a:pPr lvl="2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Recover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 smtClean="0"/>
                  <a:t> uses Lagrange Interpolation to extract polynomial and recover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Secret Sharing Trick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</a:rPr>
                  <a:t>Alice has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of secret bits t and s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</a:rPr>
                  <a:t>Bob has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of secret bits t and 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b="1" dirty="0" smtClean="0"/>
                  <a:t>Trick 1 Linearity: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is a share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Alice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locally</a:t>
                </a:r>
              </a:p>
              <a:p>
                <a:pPr lvl="1"/>
                <a:r>
                  <a:rPr lang="en-US" dirty="0" smtClean="0"/>
                  <a:t>Bob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locally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Secret Sharing Trick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</a:rPr>
                  <a:t>Alice has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of secret bits t and s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</a:rPr>
                  <a:t>Bob has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of secret bits t and 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b="1" dirty="0" smtClean="0"/>
                  <a:t>Trick 2: </a:t>
                </a:r>
                <a:r>
                  <a:rPr lang="en-US" dirty="0" smtClean="0"/>
                  <a:t>Suppose Alice/Bob want to compute shares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(w known).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Alice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dirty="0" smtClean="0"/>
                  <a:t> locally</a:t>
                </a:r>
              </a:p>
              <a:p>
                <a:pPr lvl="1"/>
                <a:r>
                  <a:rPr lang="en-US" dirty="0" smtClean="0"/>
                  <a:t>Bob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dirty="0" smtClean="0"/>
                  <a:t> locally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68566</TotalTime>
  <Words>8757</Words>
  <Application>Microsoft Office PowerPoint</Application>
  <PresentationFormat>Widescreen</PresentationFormat>
  <Paragraphs>721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Wingdings</vt:lpstr>
      <vt:lpstr>Office Theme</vt:lpstr>
      <vt:lpstr>Advanced Cryptography CS 655</vt:lpstr>
      <vt:lpstr>Secret Sharing</vt:lpstr>
      <vt:lpstr>Secret Sharing</vt:lpstr>
      <vt:lpstr>Shamir Secret Sharing</vt:lpstr>
      <vt:lpstr>Shamir Secret Sharing</vt:lpstr>
      <vt:lpstr>Shamir Secret Sharing</vt:lpstr>
      <vt:lpstr>Shamir Secret Sharing</vt:lpstr>
      <vt:lpstr>Binary Secret Sharing Trick</vt:lpstr>
      <vt:lpstr>Binary Secret Sharing Trick</vt:lpstr>
      <vt:lpstr>Binary Secret Sharing Trick</vt:lpstr>
      <vt:lpstr>Distributed Point Function</vt:lpstr>
      <vt:lpstr>Distributed Point Function</vt:lpstr>
      <vt:lpstr>Distributed Point Function</vt:lpstr>
      <vt:lpstr>Distributed Point Function</vt:lpstr>
      <vt:lpstr>GGM Based Distributed Point Function</vt:lpstr>
      <vt:lpstr>GGM Based Distributed Point Function</vt:lpstr>
      <vt:lpstr>GGM Based Distributed Point Function</vt:lpstr>
      <vt:lpstr>Recap: PPRFs from PRGs</vt:lpstr>
      <vt:lpstr>Recap: PPRFs from PRGs</vt:lpstr>
      <vt:lpstr>DPF Idea</vt:lpstr>
      <vt:lpstr>DPF Idea</vt:lpstr>
      <vt:lpstr>DPF: Fix Attempt 1</vt:lpstr>
      <vt:lpstr>DPF: Fix Attempt 1</vt:lpstr>
      <vt:lpstr>DPF: Fix Attempt 1</vt:lpstr>
      <vt:lpstr>DPF: Fix Attempt 1</vt:lpstr>
      <vt:lpstr>DPF: Control Bits</vt:lpstr>
      <vt:lpstr>DPF: Invariants</vt:lpstr>
      <vt:lpstr>Conditional Correction Gadget </vt:lpstr>
      <vt:lpstr>Conditional Correction Gadget: Attempt 1 </vt:lpstr>
      <vt:lpstr>Correction Words (On Path)</vt:lpstr>
      <vt:lpstr>Correction Words (On Path)</vt:lpstr>
      <vt:lpstr>Correction Words (Already off path)</vt:lpstr>
      <vt:lpstr>Distributed Point Function: Complexity</vt:lpstr>
      <vt:lpstr>Other Examples of Functional Secret Sharing</vt:lpstr>
      <vt:lpstr>Fully Homomorphic Encryption (FHE)</vt:lpstr>
      <vt:lpstr>Fully Homomorphic Encryption (FHE)</vt:lpstr>
      <vt:lpstr>Partially Homomorphic Encryption</vt:lpstr>
      <vt:lpstr>Partially Homomorphic Encryption</vt:lpstr>
      <vt:lpstr>Partially Homomorphic Encryption</vt:lpstr>
      <vt:lpstr>Partially Homomorphic Encryption</vt:lpstr>
      <vt:lpstr>Bootstrapping (Gentry 2009)</vt:lpstr>
      <vt:lpstr>Fully Homomorphic Encryption Resources</vt:lpstr>
      <vt:lpstr>Thanks for Listening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507</cp:revision>
  <dcterms:created xsi:type="dcterms:W3CDTF">2016-12-31T20:38:01Z</dcterms:created>
  <dcterms:modified xsi:type="dcterms:W3CDTF">2023-03-30T21:25:51Z</dcterms:modified>
</cp:coreProperties>
</file>