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256" r:id="rId2"/>
    <p:sldId id="590" r:id="rId3"/>
    <p:sldId id="593" r:id="rId4"/>
    <p:sldId id="592" r:id="rId5"/>
    <p:sldId id="594" r:id="rId6"/>
    <p:sldId id="595" r:id="rId7"/>
    <p:sldId id="596" r:id="rId8"/>
    <p:sldId id="597" r:id="rId9"/>
    <p:sldId id="591" r:id="rId10"/>
    <p:sldId id="598" r:id="rId11"/>
    <p:sldId id="599" r:id="rId12"/>
    <p:sldId id="600" r:id="rId13"/>
    <p:sldId id="602" r:id="rId14"/>
    <p:sldId id="603" r:id="rId15"/>
    <p:sldId id="604" r:id="rId16"/>
    <p:sldId id="605" r:id="rId17"/>
    <p:sldId id="606" r:id="rId18"/>
    <p:sldId id="607" r:id="rId19"/>
    <p:sldId id="608" r:id="rId20"/>
    <p:sldId id="609" r:id="rId21"/>
    <p:sldId id="610" r:id="rId22"/>
    <p:sldId id="611" r:id="rId23"/>
    <p:sldId id="612" r:id="rId24"/>
    <p:sldId id="613" r:id="rId25"/>
    <p:sldId id="614" r:id="rId26"/>
    <p:sldId id="615" r:id="rId27"/>
    <p:sldId id="616" r:id="rId28"/>
    <p:sldId id="617" r:id="rId29"/>
    <p:sldId id="618" r:id="rId30"/>
    <p:sldId id="619" r:id="rId31"/>
    <p:sldId id="620" r:id="rId32"/>
    <p:sldId id="621" r:id="rId33"/>
    <p:sldId id="601" r:id="rId34"/>
    <p:sldId id="639" r:id="rId35"/>
    <p:sldId id="623" r:id="rId36"/>
    <p:sldId id="640" r:id="rId37"/>
    <p:sldId id="624" r:id="rId38"/>
    <p:sldId id="625" r:id="rId39"/>
    <p:sldId id="626" r:id="rId40"/>
    <p:sldId id="627" r:id="rId41"/>
    <p:sldId id="628" r:id="rId42"/>
    <p:sldId id="642" r:id="rId43"/>
    <p:sldId id="643" r:id="rId44"/>
    <p:sldId id="644" r:id="rId45"/>
    <p:sldId id="646" r:id="rId46"/>
    <p:sldId id="647" r:id="rId47"/>
    <p:sldId id="648" r:id="rId48"/>
    <p:sldId id="699" r:id="rId49"/>
    <p:sldId id="701" r:id="rId50"/>
    <p:sldId id="700" r:id="rId51"/>
    <p:sldId id="652" r:id="rId52"/>
    <p:sldId id="653" r:id="rId53"/>
    <p:sldId id="654" r:id="rId54"/>
    <p:sldId id="655" r:id="rId55"/>
    <p:sldId id="656" r:id="rId56"/>
    <p:sldId id="657" r:id="rId57"/>
    <p:sldId id="659" r:id="rId58"/>
    <p:sldId id="658" r:id="rId59"/>
    <p:sldId id="660" r:id="rId60"/>
    <p:sldId id="661" r:id="rId61"/>
    <p:sldId id="662" r:id="rId62"/>
    <p:sldId id="692" r:id="rId63"/>
    <p:sldId id="693" r:id="rId64"/>
    <p:sldId id="664" r:id="rId65"/>
    <p:sldId id="665" r:id="rId66"/>
    <p:sldId id="666" r:id="rId67"/>
    <p:sldId id="667" r:id="rId68"/>
    <p:sldId id="668" r:id="rId69"/>
    <p:sldId id="669" r:id="rId70"/>
    <p:sldId id="670" r:id="rId71"/>
    <p:sldId id="675" r:id="rId72"/>
    <p:sldId id="676" r:id="rId73"/>
    <p:sldId id="677" r:id="rId74"/>
    <p:sldId id="678" r:id="rId75"/>
    <p:sldId id="679" r:id="rId76"/>
    <p:sldId id="680" r:id="rId77"/>
    <p:sldId id="681" r:id="rId78"/>
    <p:sldId id="682" r:id="rId79"/>
    <p:sldId id="683" r:id="rId80"/>
    <p:sldId id="684" r:id="rId81"/>
    <p:sldId id="685" r:id="rId82"/>
    <p:sldId id="686" r:id="rId83"/>
    <p:sldId id="687" r:id="rId84"/>
    <p:sldId id="688" r:id="rId85"/>
    <p:sldId id="689" r:id="rId86"/>
    <p:sldId id="690" r:id="rId87"/>
    <p:sldId id="691" r:id="rId88"/>
    <p:sldId id="694" r:id="rId89"/>
    <p:sldId id="695" r:id="rId90"/>
    <p:sldId id="696" r:id="rId91"/>
    <p:sldId id="641" r:id="rId92"/>
    <p:sldId id="649" r:id="rId93"/>
    <p:sldId id="650" r:id="rId94"/>
    <p:sldId id="629" r:id="rId95"/>
    <p:sldId id="630" r:id="rId96"/>
    <p:sldId id="631" r:id="rId97"/>
    <p:sldId id="634" r:id="rId98"/>
    <p:sldId id="632" r:id="rId99"/>
    <p:sldId id="633" r:id="rId100"/>
    <p:sldId id="635" r:id="rId101"/>
    <p:sldId id="636" r:id="rId102"/>
    <p:sldId id="637" r:id="rId103"/>
    <p:sldId id="638" r:id="rId104"/>
    <p:sldId id="589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115" autoAdjust="0"/>
  </p:normalViewPr>
  <p:slideViewPr>
    <p:cSldViewPr snapToGrid="0">
      <p:cViewPr varScale="1">
        <p:scale>
          <a:sx n="81" d="100"/>
          <a:sy n="81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commentAuthors" Target="commentAuthor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4F890-10C1-4A57-98E4-230E6BCE765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32FFCF3-C5A4-4329-B7DA-8C0BC4527421}">
      <dgm:prSet phldrT="[Text]"/>
      <dgm:spPr/>
      <dgm:t>
        <a:bodyPr/>
        <a:lstStyle/>
        <a:p>
          <a:r>
            <a:rPr lang="en-US" dirty="0" smtClean="0"/>
            <a:t>CAPTCHA</a:t>
          </a:r>
          <a:endParaRPr lang="en-US" dirty="0"/>
        </a:p>
      </dgm:t>
    </dgm:pt>
    <dgm:pt modelId="{A5DAB196-0CE2-4F12-8CE9-2BB6B12F5341}" type="parTrans" cxnId="{47AA2B53-4888-44B8-963B-CDA3FE601CA7}">
      <dgm:prSet/>
      <dgm:spPr/>
      <dgm:t>
        <a:bodyPr/>
        <a:lstStyle/>
        <a:p>
          <a:endParaRPr lang="en-US"/>
        </a:p>
      </dgm:t>
    </dgm:pt>
    <dgm:pt modelId="{13163F1D-38B6-4DA9-BA7A-82BA1FBD4A15}" type="sibTrans" cxnId="{47AA2B53-4888-44B8-963B-CDA3FE601CA7}">
      <dgm:prSet/>
      <dgm:spPr/>
      <dgm:t>
        <a:bodyPr/>
        <a:lstStyle/>
        <a:p>
          <a:endParaRPr lang="en-US"/>
        </a:p>
      </dgm:t>
    </dgm:pt>
    <dgm:pt modelId="{9DDD8A14-C955-4D81-8DEA-14440EAD19D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8F87BCF-A5A5-4EE0-AAF0-8696A14AB949}" type="parTrans" cxnId="{2D21B8C7-7E7B-45BC-8445-7E3A2C8D83B5}">
      <dgm:prSet/>
      <dgm:spPr/>
      <dgm:t>
        <a:bodyPr/>
        <a:lstStyle/>
        <a:p>
          <a:endParaRPr lang="en-US"/>
        </a:p>
      </dgm:t>
    </dgm:pt>
    <dgm:pt modelId="{9E5F0602-8AF0-4906-8B54-9F76C4142CC4}" type="sibTrans" cxnId="{2D21B8C7-7E7B-45BC-8445-7E3A2C8D83B5}">
      <dgm:prSet/>
      <dgm:spPr/>
      <dgm:t>
        <a:bodyPr/>
        <a:lstStyle/>
        <a:p>
          <a:endParaRPr lang="en-US"/>
        </a:p>
      </dgm:t>
    </dgm:pt>
    <dgm:pt modelId="{DD0F57ED-AAE8-421C-B812-3E08AB59151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5D62D97-6561-456E-9618-3192342EB936}" type="parTrans" cxnId="{AF868095-F1B1-4935-844D-38924739AD22}">
      <dgm:prSet/>
      <dgm:spPr/>
      <dgm:t>
        <a:bodyPr/>
        <a:lstStyle/>
        <a:p>
          <a:endParaRPr lang="en-US"/>
        </a:p>
      </dgm:t>
    </dgm:pt>
    <dgm:pt modelId="{89478B80-6DA0-4540-800D-7700760B3C20}" type="sibTrans" cxnId="{AF868095-F1B1-4935-844D-38924739AD22}">
      <dgm:prSet/>
      <dgm:spPr/>
      <dgm:t>
        <a:bodyPr/>
        <a:lstStyle/>
        <a:p>
          <a:endParaRPr lang="en-US"/>
        </a:p>
      </dgm:t>
    </dgm:pt>
    <dgm:pt modelId="{E2025E6D-5A8B-4234-AB07-6886C7912B50}" type="pres">
      <dgm:prSet presAssocID="{CCD4F890-10C1-4A57-98E4-230E6BCE76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373FD8-5825-4F0B-A7B6-280A0BD05894}" type="pres">
      <dgm:prSet presAssocID="{832FFCF3-C5A4-4329-B7DA-8C0BC452742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26021-8DFE-4E5A-9AE2-D86F06E822E5}" type="pres">
      <dgm:prSet presAssocID="{832FFCF3-C5A4-4329-B7DA-8C0BC4527421}" presName="gear1srcNode" presStyleLbl="node1" presStyleIdx="0" presStyleCnt="3"/>
      <dgm:spPr/>
      <dgm:t>
        <a:bodyPr/>
        <a:lstStyle/>
        <a:p>
          <a:endParaRPr lang="en-US"/>
        </a:p>
      </dgm:t>
    </dgm:pt>
    <dgm:pt modelId="{F35DC60B-30A3-4F95-9AD8-A13E594DFF28}" type="pres">
      <dgm:prSet presAssocID="{832FFCF3-C5A4-4329-B7DA-8C0BC4527421}" presName="gear1dstNode" presStyleLbl="node1" presStyleIdx="0" presStyleCnt="3"/>
      <dgm:spPr/>
      <dgm:t>
        <a:bodyPr/>
        <a:lstStyle/>
        <a:p>
          <a:endParaRPr lang="en-US"/>
        </a:p>
      </dgm:t>
    </dgm:pt>
    <dgm:pt modelId="{5BE7F1B1-F50F-4957-BDE3-C86628961CDC}" type="pres">
      <dgm:prSet presAssocID="{9DDD8A14-C955-4D81-8DEA-14440EAD19D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0C5C4-942D-4EC7-87FC-682D58A404E7}" type="pres">
      <dgm:prSet presAssocID="{9DDD8A14-C955-4D81-8DEA-14440EAD19D7}" presName="gear2srcNode" presStyleLbl="node1" presStyleIdx="1" presStyleCnt="3"/>
      <dgm:spPr/>
      <dgm:t>
        <a:bodyPr/>
        <a:lstStyle/>
        <a:p>
          <a:endParaRPr lang="en-US"/>
        </a:p>
      </dgm:t>
    </dgm:pt>
    <dgm:pt modelId="{E0CC3336-5908-4E1A-918E-B68C07B53162}" type="pres">
      <dgm:prSet presAssocID="{9DDD8A14-C955-4D81-8DEA-14440EAD19D7}" presName="gear2dstNode" presStyleLbl="node1" presStyleIdx="1" presStyleCnt="3"/>
      <dgm:spPr/>
      <dgm:t>
        <a:bodyPr/>
        <a:lstStyle/>
        <a:p>
          <a:endParaRPr lang="en-US"/>
        </a:p>
      </dgm:t>
    </dgm:pt>
    <dgm:pt modelId="{E5ECD3AA-F5FB-4221-B252-191E5FD34453}" type="pres">
      <dgm:prSet presAssocID="{DD0F57ED-AAE8-421C-B812-3E08AB59151B}" presName="gear3" presStyleLbl="node1" presStyleIdx="2" presStyleCnt="3"/>
      <dgm:spPr/>
      <dgm:t>
        <a:bodyPr/>
        <a:lstStyle/>
        <a:p>
          <a:endParaRPr lang="en-US"/>
        </a:p>
      </dgm:t>
    </dgm:pt>
    <dgm:pt modelId="{379BD56F-BF78-4141-AFCF-51904FA87662}" type="pres">
      <dgm:prSet presAssocID="{DD0F57ED-AAE8-421C-B812-3E08AB5915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837C2-5DA9-41DC-BEE9-3664CD3DBD51}" type="pres">
      <dgm:prSet presAssocID="{DD0F57ED-AAE8-421C-B812-3E08AB59151B}" presName="gear3srcNode" presStyleLbl="node1" presStyleIdx="2" presStyleCnt="3"/>
      <dgm:spPr/>
      <dgm:t>
        <a:bodyPr/>
        <a:lstStyle/>
        <a:p>
          <a:endParaRPr lang="en-US"/>
        </a:p>
      </dgm:t>
    </dgm:pt>
    <dgm:pt modelId="{A1BA5112-E78B-4661-B127-92BA96C479E5}" type="pres">
      <dgm:prSet presAssocID="{DD0F57ED-AAE8-421C-B812-3E08AB59151B}" presName="gear3dstNode" presStyleLbl="node1" presStyleIdx="2" presStyleCnt="3"/>
      <dgm:spPr/>
      <dgm:t>
        <a:bodyPr/>
        <a:lstStyle/>
        <a:p>
          <a:endParaRPr lang="en-US"/>
        </a:p>
      </dgm:t>
    </dgm:pt>
    <dgm:pt modelId="{B213B7FF-874D-4EB3-9A88-7E57753577C0}" type="pres">
      <dgm:prSet presAssocID="{13163F1D-38B6-4DA9-BA7A-82BA1FBD4A1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F34488F-D3F8-4A3A-8B63-C00AF20C1BE3}" type="pres">
      <dgm:prSet presAssocID="{9E5F0602-8AF0-4906-8B54-9F76C4142CC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2DADDFE-2803-42C1-BDD9-DF9DF0748E67}" type="pres">
      <dgm:prSet presAssocID="{89478B80-6DA0-4540-800D-7700760B3C2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E6CE02A-EC5D-4B02-8710-034A4F551EB7}" type="presOf" srcId="{832FFCF3-C5A4-4329-B7DA-8C0BC4527421}" destId="{1D373FD8-5825-4F0B-A7B6-280A0BD05894}" srcOrd="0" destOrd="0" presId="urn:microsoft.com/office/officeart/2005/8/layout/gear1"/>
    <dgm:cxn modelId="{F5E030B1-5FDD-4752-8E25-65A3BCFFDA7E}" type="presOf" srcId="{DD0F57ED-AAE8-421C-B812-3E08AB59151B}" destId="{A5B837C2-5DA9-41DC-BEE9-3664CD3DBD51}" srcOrd="2" destOrd="0" presId="urn:microsoft.com/office/officeart/2005/8/layout/gear1"/>
    <dgm:cxn modelId="{07D500F3-C3EE-4B76-B96C-65FCF23556CC}" type="presOf" srcId="{9E5F0602-8AF0-4906-8B54-9F76C4142CC4}" destId="{8F34488F-D3F8-4A3A-8B63-C00AF20C1BE3}" srcOrd="0" destOrd="0" presId="urn:microsoft.com/office/officeart/2005/8/layout/gear1"/>
    <dgm:cxn modelId="{0328FBA1-9451-4470-BB39-30D4F98C0B87}" type="presOf" srcId="{832FFCF3-C5A4-4329-B7DA-8C0BC4527421}" destId="{F35DC60B-30A3-4F95-9AD8-A13E594DFF28}" srcOrd="2" destOrd="0" presId="urn:microsoft.com/office/officeart/2005/8/layout/gear1"/>
    <dgm:cxn modelId="{96D270AA-CE7E-4695-AAE4-9F5A8567911F}" type="presOf" srcId="{DD0F57ED-AAE8-421C-B812-3E08AB59151B}" destId="{E5ECD3AA-F5FB-4221-B252-191E5FD34453}" srcOrd="0" destOrd="0" presId="urn:microsoft.com/office/officeart/2005/8/layout/gear1"/>
    <dgm:cxn modelId="{AF868095-F1B1-4935-844D-38924739AD22}" srcId="{CCD4F890-10C1-4A57-98E4-230E6BCE7654}" destId="{DD0F57ED-AAE8-421C-B812-3E08AB59151B}" srcOrd="2" destOrd="0" parTransId="{C5D62D97-6561-456E-9618-3192342EB936}" sibTransId="{89478B80-6DA0-4540-800D-7700760B3C20}"/>
    <dgm:cxn modelId="{F940F912-5DE6-47EF-A879-55108B109AF1}" type="presOf" srcId="{9DDD8A14-C955-4D81-8DEA-14440EAD19D7}" destId="{5BE7F1B1-F50F-4957-BDE3-C86628961CDC}" srcOrd="0" destOrd="0" presId="urn:microsoft.com/office/officeart/2005/8/layout/gear1"/>
    <dgm:cxn modelId="{47AA2B53-4888-44B8-963B-CDA3FE601CA7}" srcId="{CCD4F890-10C1-4A57-98E4-230E6BCE7654}" destId="{832FFCF3-C5A4-4329-B7DA-8C0BC4527421}" srcOrd="0" destOrd="0" parTransId="{A5DAB196-0CE2-4F12-8CE9-2BB6B12F5341}" sibTransId="{13163F1D-38B6-4DA9-BA7A-82BA1FBD4A15}"/>
    <dgm:cxn modelId="{B7E9F48D-B4ED-4668-93FF-DFA1C0B2226F}" type="presOf" srcId="{DD0F57ED-AAE8-421C-B812-3E08AB59151B}" destId="{379BD56F-BF78-4141-AFCF-51904FA87662}" srcOrd="1" destOrd="0" presId="urn:microsoft.com/office/officeart/2005/8/layout/gear1"/>
    <dgm:cxn modelId="{8080337B-F2A5-4ECD-BBC2-E791EC5FD7CA}" type="presOf" srcId="{9DDD8A14-C955-4D81-8DEA-14440EAD19D7}" destId="{E0CC3336-5908-4E1A-918E-B68C07B53162}" srcOrd="2" destOrd="0" presId="urn:microsoft.com/office/officeart/2005/8/layout/gear1"/>
    <dgm:cxn modelId="{5060A308-A02A-425C-8027-049237F4643E}" type="presOf" srcId="{13163F1D-38B6-4DA9-BA7A-82BA1FBD4A15}" destId="{B213B7FF-874D-4EB3-9A88-7E57753577C0}" srcOrd="0" destOrd="0" presId="urn:microsoft.com/office/officeart/2005/8/layout/gear1"/>
    <dgm:cxn modelId="{71F4F3BB-75BB-4E1C-8AAB-80DA553242F0}" type="presOf" srcId="{DD0F57ED-AAE8-421C-B812-3E08AB59151B}" destId="{A1BA5112-E78B-4661-B127-92BA96C479E5}" srcOrd="3" destOrd="0" presId="urn:microsoft.com/office/officeart/2005/8/layout/gear1"/>
    <dgm:cxn modelId="{2D21B8C7-7E7B-45BC-8445-7E3A2C8D83B5}" srcId="{CCD4F890-10C1-4A57-98E4-230E6BCE7654}" destId="{9DDD8A14-C955-4D81-8DEA-14440EAD19D7}" srcOrd="1" destOrd="0" parTransId="{78F87BCF-A5A5-4EE0-AAF0-8696A14AB949}" sibTransId="{9E5F0602-8AF0-4906-8B54-9F76C4142CC4}"/>
    <dgm:cxn modelId="{947638AA-458B-438E-B0A6-F14A10311994}" type="presOf" srcId="{89478B80-6DA0-4540-800D-7700760B3C20}" destId="{82DADDFE-2803-42C1-BDD9-DF9DF0748E67}" srcOrd="0" destOrd="0" presId="urn:microsoft.com/office/officeart/2005/8/layout/gear1"/>
    <dgm:cxn modelId="{205B7DDB-A01D-4EC6-91EF-09E6176EBB97}" type="presOf" srcId="{CCD4F890-10C1-4A57-98E4-230E6BCE7654}" destId="{E2025E6D-5A8B-4234-AB07-6886C7912B50}" srcOrd="0" destOrd="0" presId="urn:microsoft.com/office/officeart/2005/8/layout/gear1"/>
    <dgm:cxn modelId="{F58133D0-E1CD-46BD-9517-E25B59000F4D}" type="presOf" srcId="{9DDD8A14-C955-4D81-8DEA-14440EAD19D7}" destId="{EDA0C5C4-942D-4EC7-87FC-682D58A404E7}" srcOrd="1" destOrd="0" presId="urn:microsoft.com/office/officeart/2005/8/layout/gear1"/>
    <dgm:cxn modelId="{3F52D680-65E3-47E9-9C28-D671FBE046A4}" type="presOf" srcId="{832FFCF3-C5A4-4329-B7DA-8C0BC4527421}" destId="{88326021-8DFE-4E5A-9AE2-D86F06E822E5}" srcOrd="1" destOrd="0" presId="urn:microsoft.com/office/officeart/2005/8/layout/gear1"/>
    <dgm:cxn modelId="{098D900E-A60B-4CB6-AC32-8E5C243318FE}" type="presParOf" srcId="{E2025E6D-5A8B-4234-AB07-6886C7912B50}" destId="{1D373FD8-5825-4F0B-A7B6-280A0BD05894}" srcOrd="0" destOrd="0" presId="urn:microsoft.com/office/officeart/2005/8/layout/gear1"/>
    <dgm:cxn modelId="{B40BEAC3-ABE0-401A-90A8-1B8CD43E498F}" type="presParOf" srcId="{E2025E6D-5A8B-4234-AB07-6886C7912B50}" destId="{88326021-8DFE-4E5A-9AE2-D86F06E822E5}" srcOrd="1" destOrd="0" presId="urn:microsoft.com/office/officeart/2005/8/layout/gear1"/>
    <dgm:cxn modelId="{20DE7AE4-BA05-41ED-959D-D89A363F681F}" type="presParOf" srcId="{E2025E6D-5A8B-4234-AB07-6886C7912B50}" destId="{F35DC60B-30A3-4F95-9AD8-A13E594DFF28}" srcOrd="2" destOrd="0" presId="urn:microsoft.com/office/officeart/2005/8/layout/gear1"/>
    <dgm:cxn modelId="{1BBCCB2D-1760-4166-B4B8-A19AB19C505C}" type="presParOf" srcId="{E2025E6D-5A8B-4234-AB07-6886C7912B50}" destId="{5BE7F1B1-F50F-4957-BDE3-C86628961CDC}" srcOrd="3" destOrd="0" presId="urn:microsoft.com/office/officeart/2005/8/layout/gear1"/>
    <dgm:cxn modelId="{139582E2-37EB-4CF1-A3F4-E96E8894A17E}" type="presParOf" srcId="{E2025E6D-5A8B-4234-AB07-6886C7912B50}" destId="{EDA0C5C4-942D-4EC7-87FC-682D58A404E7}" srcOrd="4" destOrd="0" presId="urn:microsoft.com/office/officeart/2005/8/layout/gear1"/>
    <dgm:cxn modelId="{439A10F7-6205-46FC-8C31-2F558DC64138}" type="presParOf" srcId="{E2025E6D-5A8B-4234-AB07-6886C7912B50}" destId="{E0CC3336-5908-4E1A-918E-B68C07B53162}" srcOrd="5" destOrd="0" presId="urn:microsoft.com/office/officeart/2005/8/layout/gear1"/>
    <dgm:cxn modelId="{F2532428-307A-4D24-A0C3-95AC0277F202}" type="presParOf" srcId="{E2025E6D-5A8B-4234-AB07-6886C7912B50}" destId="{E5ECD3AA-F5FB-4221-B252-191E5FD34453}" srcOrd="6" destOrd="0" presId="urn:microsoft.com/office/officeart/2005/8/layout/gear1"/>
    <dgm:cxn modelId="{D92B6BF5-BB61-4528-A06E-EF2D7C973114}" type="presParOf" srcId="{E2025E6D-5A8B-4234-AB07-6886C7912B50}" destId="{379BD56F-BF78-4141-AFCF-51904FA87662}" srcOrd="7" destOrd="0" presId="urn:microsoft.com/office/officeart/2005/8/layout/gear1"/>
    <dgm:cxn modelId="{EB05DA8E-31FE-4FC0-BE9F-213DDC76640A}" type="presParOf" srcId="{E2025E6D-5A8B-4234-AB07-6886C7912B50}" destId="{A5B837C2-5DA9-41DC-BEE9-3664CD3DBD51}" srcOrd="8" destOrd="0" presId="urn:microsoft.com/office/officeart/2005/8/layout/gear1"/>
    <dgm:cxn modelId="{224A83CF-9F25-4841-AA33-EA6432E34986}" type="presParOf" srcId="{E2025E6D-5A8B-4234-AB07-6886C7912B50}" destId="{A1BA5112-E78B-4661-B127-92BA96C479E5}" srcOrd="9" destOrd="0" presId="urn:microsoft.com/office/officeart/2005/8/layout/gear1"/>
    <dgm:cxn modelId="{42312BEE-8482-46CB-B227-945A14EECDF6}" type="presParOf" srcId="{E2025E6D-5A8B-4234-AB07-6886C7912B50}" destId="{B213B7FF-874D-4EB3-9A88-7E57753577C0}" srcOrd="10" destOrd="0" presId="urn:microsoft.com/office/officeart/2005/8/layout/gear1"/>
    <dgm:cxn modelId="{ACC8D431-816A-4008-8605-FD5A7DA9D4E0}" type="presParOf" srcId="{E2025E6D-5A8B-4234-AB07-6886C7912B50}" destId="{8F34488F-D3F8-4A3A-8B63-C00AF20C1BE3}" srcOrd="11" destOrd="0" presId="urn:microsoft.com/office/officeart/2005/8/layout/gear1"/>
    <dgm:cxn modelId="{08552E2D-67E2-49A5-93AB-8D3A756DF142}" type="presParOf" srcId="{E2025E6D-5A8B-4234-AB07-6886C7912B50}" destId="{82DADDFE-2803-42C1-BDD9-DF9DF0748E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D4F890-10C1-4A57-98E4-230E6BCE765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32FFCF3-C5A4-4329-B7DA-8C0BC4527421}">
      <dgm:prSet phldrT="[Text]"/>
      <dgm:spPr/>
      <dgm:t>
        <a:bodyPr/>
        <a:lstStyle/>
        <a:p>
          <a:r>
            <a:rPr lang="en-US" dirty="0" smtClean="0"/>
            <a:t>CAPTCHA</a:t>
          </a:r>
          <a:endParaRPr lang="en-US" dirty="0"/>
        </a:p>
      </dgm:t>
    </dgm:pt>
    <dgm:pt modelId="{A5DAB196-0CE2-4F12-8CE9-2BB6B12F5341}" type="parTrans" cxnId="{47AA2B53-4888-44B8-963B-CDA3FE601CA7}">
      <dgm:prSet/>
      <dgm:spPr/>
      <dgm:t>
        <a:bodyPr/>
        <a:lstStyle/>
        <a:p>
          <a:endParaRPr lang="en-US"/>
        </a:p>
      </dgm:t>
    </dgm:pt>
    <dgm:pt modelId="{13163F1D-38B6-4DA9-BA7A-82BA1FBD4A15}" type="sibTrans" cxnId="{47AA2B53-4888-44B8-963B-CDA3FE601CA7}">
      <dgm:prSet/>
      <dgm:spPr/>
      <dgm:t>
        <a:bodyPr/>
        <a:lstStyle/>
        <a:p>
          <a:endParaRPr lang="en-US"/>
        </a:p>
      </dgm:t>
    </dgm:pt>
    <dgm:pt modelId="{9DDD8A14-C955-4D81-8DEA-14440EAD19D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8F87BCF-A5A5-4EE0-AAF0-8696A14AB949}" type="parTrans" cxnId="{2D21B8C7-7E7B-45BC-8445-7E3A2C8D83B5}">
      <dgm:prSet/>
      <dgm:spPr/>
      <dgm:t>
        <a:bodyPr/>
        <a:lstStyle/>
        <a:p>
          <a:endParaRPr lang="en-US"/>
        </a:p>
      </dgm:t>
    </dgm:pt>
    <dgm:pt modelId="{9E5F0602-8AF0-4906-8B54-9F76C4142CC4}" type="sibTrans" cxnId="{2D21B8C7-7E7B-45BC-8445-7E3A2C8D83B5}">
      <dgm:prSet/>
      <dgm:spPr/>
      <dgm:t>
        <a:bodyPr/>
        <a:lstStyle/>
        <a:p>
          <a:endParaRPr lang="en-US"/>
        </a:p>
      </dgm:t>
    </dgm:pt>
    <dgm:pt modelId="{DD0F57ED-AAE8-421C-B812-3E08AB59151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5D62D97-6561-456E-9618-3192342EB936}" type="parTrans" cxnId="{AF868095-F1B1-4935-844D-38924739AD22}">
      <dgm:prSet/>
      <dgm:spPr/>
      <dgm:t>
        <a:bodyPr/>
        <a:lstStyle/>
        <a:p>
          <a:endParaRPr lang="en-US"/>
        </a:p>
      </dgm:t>
    </dgm:pt>
    <dgm:pt modelId="{89478B80-6DA0-4540-800D-7700760B3C20}" type="sibTrans" cxnId="{AF868095-F1B1-4935-844D-38924739AD22}">
      <dgm:prSet/>
      <dgm:spPr/>
      <dgm:t>
        <a:bodyPr/>
        <a:lstStyle/>
        <a:p>
          <a:endParaRPr lang="en-US"/>
        </a:p>
      </dgm:t>
    </dgm:pt>
    <dgm:pt modelId="{E2025E6D-5A8B-4234-AB07-6886C7912B50}" type="pres">
      <dgm:prSet presAssocID="{CCD4F890-10C1-4A57-98E4-230E6BCE76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373FD8-5825-4F0B-A7B6-280A0BD05894}" type="pres">
      <dgm:prSet presAssocID="{832FFCF3-C5A4-4329-B7DA-8C0BC452742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26021-8DFE-4E5A-9AE2-D86F06E822E5}" type="pres">
      <dgm:prSet presAssocID="{832FFCF3-C5A4-4329-B7DA-8C0BC4527421}" presName="gear1srcNode" presStyleLbl="node1" presStyleIdx="0" presStyleCnt="3"/>
      <dgm:spPr/>
      <dgm:t>
        <a:bodyPr/>
        <a:lstStyle/>
        <a:p>
          <a:endParaRPr lang="en-US"/>
        </a:p>
      </dgm:t>
    </dgm:pt>
    <dgm:pt modelId="{F35DC60B-30A3-4F95-9AD8-A13E594DFF28}" type="pres">
      <dgm:prSet presAssocID="{832FFCF3-C5A4-4329-B7DA-8C0BC4527421}" presName="gear1dstNode" presStyleLbl="node1" presStyleIdx="0" presStyleCnt="3"/>
      <dgm:spPr/>
      <dgm:t>
        <a:bodyPr/>
        <a:lstStyle/>
        <a:p>
          <a:endParaRPr lang="en-US"/>
        </a:p>
      </dgm:t>
    </dgm:pt>
    <dgm:pt modelId="{5BE7F1B1-F50F-4957-BDE3-C86628961CDC}" type="pres">
      <dgm:prSet presAssocID="{9DDD8A14-C955-4D81-8DEA-14440EAD19D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0C5C4-942D-4EC7-87FC-682D58A404E7}" type="pres">
      <dgm:prSet presAssocID="{9DDD8A14-C955-4D81-8DEA-14440EAD19D7}" presName="gear2srcNode" presStyleLbl="node1" presStyleIdx="1" presStyleCnt="3"/>
      <dgm:spPr/>
      <dgm:t>
        <a:bodyPr/>
        <a:lstStyle/>
        <a:p>
          <a:endParaRPr lang="en-US"/>
        </a:p>
      </dgm:t>
    </dgm:pt>
    <dgm:pt modelId="{E0CC3336-5908-4E1A-918E-B68C07B53162}" type="pres">
      <dgm:prSet presAssocID="{9DDD8A14-C955-4D81-8DEA-14440EAD19D7}" presName="gear2dstNode" presStyleLbl="node1" presStyleIdx="1" presStyleCnt="3"/>
      <dgm:spPr/>
      <dgm:t>
        <a:bodyPr/>
        <a:lstStyle/>
        <a:p>
          <a:endParaRPr lang="en-US"/>
        </a:p>
      </dgm:t>
    </dgm:pt>
    <dgm:pt modelId="{E5ECD3AA-F5FB-4221-B252-191E5FD34453}" type="pres">
      <dgm:prSet presAssocID="{DD0F57ED-AAE8-421C-B812-3E08AB59151B}" presName="gear3" presStyleLbl="node1" presStyleIdx="2" presStyleCnt="3"/>
      <dgm:spPr/>
      <dgm:t>
        <a:bodyPr/>
        <a:lstStyle/>
        <a:p>
          <a:endParaRPr lang="en-US"/>
        </a:p>
      </dgm:t>
    </dgm:pt>
    <dgm:pt modelId="{379BD56F-BF78-4141-AFCF-51904FA87662}" type="pres">
      <dgm:prSet presAssocID="{DD0F57ED-AAE8-421C-B812-3E08AB5915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837C2-5DA9-41DC-BEE9-3664CD3DBD51}" type="pres">
      <dgm:prSet presAssocID="{DD0F57ED-AAE8-421C-B812-3E08AB59151B}" presName="gear3srcNode" presStyleLbl="node1" presStyleIdx="2" presStyleCnt="3"/>
      <dgm:spPr/>
      <dgm:t>
        <a:bodyPr/>
        <a:lstStyle/>
        <a:p>
          <a:endParaRPr lang="en-US"/>
        </a:p>
      </dgm:t>
    </dgm:pt>
    <dgm:pt modelId="{A1BA5112-E78B-4661-B127-92BA96C479E5}" type="pres">
      <dgm:prSet presAssocID="{DD0F57ED-AAE8-421C-B812-3E08AB59151B}" presName="gear3dstNode" presStyleLbl="node1" presStyleIdx="2" presStyleCnt="3"/>
      <dgm:spPr/>
      <dgm:t>
        <a:bodyPr/>
        <a:lstStyle/>
        <a:p>
          <a:endParaRPr lang="en-US"/>
        </a:p>
      </dgm:t>
    </dgm:pt>
    <dgm:pt modelId="{B213B7FF-874D-4EB3-9A88-7E57753577C0}" type="pres">
      <dgm:prSet presAssocID="{13163F1D-38B6-4DA9-BA7A-82BA1FBD4A1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F34488F-D3F8-4A3A-8B63-C00AF20C1BE3}" type="pres">
      <dgm:prSet presAssocID="{9E5F0602-8AF0-4906-8B54-9F76C4142CC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2DADDFE-2803-42C1-BDD9-DF9DF0748E67}" type="pres">
      <dgm:prSet presAssocID="{89478B80-6DA0-4540-800D-7700760B3C2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0F3D98B-FC2E-4887-BAA3-80D2707FB84C}" type="presOf" srcId="{DD0F57ED-AAE8-421C-B812-3E08AB59151B}" destId="{379BD56F-BF78-4141-AFCF-51904FA87662}" srcOrd="1" destOrd="0" presId="urn:microsoft.com/office/officeart/2005/8/layout/gear1"/>
    <dgm:cxn modelId="{3322C03E-9202-4272-9E91-EDDD46F021F3}" type="presOf" srcId="{9DDD8A14-C955-4D81-8DEA-14440EAD19D7}" destId="{E0CC3336-5908-4E1A-918E-B68C07B53162}" srcOrd="2" destOrd="0" presId="urn:microsoft.com/office/officeart/2005/8/layout/gear1"/>
    <dgm:cxn modelId="{336DB2A9-C67D-42A3-8477-1EED6F365C88}" type="presOf" srcId="{CCD4F890-10C1-4A57-98E4-230E6BCE7654}" destId="{E2025E6D-5A8B-4234-AB07-6886C7912B50}" srcOrd="0" destOrd="0" presId="urn:microsoft.com/office/officeart/2005/8/layout/gear1"/>
    <dgm:cxn modelId="{194A25A6-6366-4E91-B1E8-03342BCB65BD}" type="presOf" srcId="{DD0F57ED-AAE8-421C-B812-3E08AB59151B}" destId="{A1BA5112-E78B-4661-B127-92BA96C479E5}" srcOrd="3" destOrd="0" presId="urn:microsoft.com/office/officeart/2005/8/layout/gear1"/>
    <dgm:cxn modelId="{7821FBCF-3916-46E7-A1CE-AB761C854C7F}" type="presOf" srcId="{9E5F0602-8AF0-4906-8B54-9F76C4142CC4}" destId="{8F34488F-D3F8-4A3A-8B63-C00AF20C1BE3}" srcOrd="0" destOrd="0" presId="urn:microsoft.com/office/officeart/2005/8/layout/gear1"/>
    <dgm:cxn modelId="{5A49C290-3F73-47ED-80C6-410CBB0AAB91}" type="presOf" srcId="{832FFCF3-C5A4-4329-B7DA-8C0BC4527421}" destId="{88326021-8DFE-4E5A-9AE2-D86F06E822E5}" srcOrd="1" destOrd="0" presId="urn:microsoft.com/office/officeart/2005/8/layout/gear1"/>
    <dgm:cxn modelId="{72504E18-C015-46FD-956A-90EC04C0F71D}" type="presOf" srcId="{832FFCF3-C5A4-4329-B7DA-8C0BC4527421}" destId="{1D373FD8-5825-4F0B-A7B6-280A0BD05894}" srcOrd="0" destOrd="0" presId="urn:microsoft.com/office/officeart/2005/8/layout/gear1"/>
    <dgm:cxn modelId="{47AA2B53-4888-44B8-963B-CDA3FE601CA7}" srcId="{CCD4F890-10C1-4A57-98E4-230E6BCE7654}" destId="{832FFCF3-C5A4-4329-B7DA-8C0BC4527421}" srcOrd="0" destOrd="0" parTransId="{A5DAB196-0CE2-4F12-8CE9-2BB6B12F5341}" sibTransId="{13163F1D-38B6-4DA9-BA7A-82BA1FBD4A15}"/>
    <dgm:cxn modelId="{FF8E6F2A-D8A3-47FA-A74F-311F5A0BB215}" type="presOf" srcId="{13163F1D-38B6-4DA9-BA7A-82BA1FBD4A15}" destId="{B213B7FF-874D-4EB3-9A88-7E57753577C0}" srcOrd="0" destOrd="0" presId="urn:microsoft.com/office/officeart/2005/8/layout/gear1"/>
    <dgm:cxn modelId="{5C292556-A506-4A8F-87B3-2F6BEF1660AC}" type="presOf" srcId="{9DDD8A14-C955-4D81-8DEA-14440EAD19D7}" destId="{5BE7F1B1-F50F-4957-BDE3-C86628961CDC}" srcOrd="0" destOrd="0" presId="urn:microsoft.com/office/officeart/2005/8/layout/gear1"/>
    <dgm:cxn modelId="{92E316F7-2130-4060-B2AF-18C63B664A30}" type="presOf" srcId="{9DDD8A14-C955-4D81-8DEA-14440EAD19D7}" destId="{EDA0C5C4-942D-4EC7-87FC-682D58A404E7}" srcOrd="1" destOrd="0" presId="urn:microsoft.com/office/officeart/2005/8/layout/gear1"/>
    <dgm:cxn modelId="{19F41934-0B68-457C-A902-ACE2B88E0177}" type="presOf" srcId="{832FFCF3-C5A4-4329-B7DA-8C0BC4527421}" destId="{F35DC60B-30A3-4F95-9AD8-A13E594DFF28}" srcOrd="2" destOrd="0" presId="urn:microsoft.com/office/officeart/2005/8/layout/gear1"/>
    <dgm:cxn modelId="{AF868095-F1B1-4935-844D-38924739AD22}" srcId="{CCD4F890-10C1-4A57-98E4-230E6BCE7654}" destId="{DD0F57ED-AAE8-421C-B812-3E08AB59151B}" srcOrd="2" destOrd="0" parTransId="{C5D62D97-6561-456E-9618-3192342EB936}" sibTransId="{89478B80-6DA0-4540-800D-7700760B3C20}"/>
    <dgm:cxn modelId="{B8B89917-7C0D-4C55-AA93-1764370FA803}" type="presOf" srcId="{DD0F57ED-AAE8-421C-B812-3E08AB59151B}" destId="{E5ECD3AA-F5FB-4221-B252-191E5FD34453}" srcOrd="0" destOrd="0" presId="urn:microsoft.com/office/officeart/2005/8/layout/gear1"/>
    <dgm:cxn modelId="{F8F27B6C-FE9E-4253-B4DD-6245E7E4619B}" type="presOf" srcId="{DD0F57ED-AAE8-421C-B812-3E08AB59151B}" destId="{A5B837C2-5DA9-41DC-BEE9-3664CD3DBD51}" srcOrd="2" destOrd="0" presId="urn:microsoft.com/office/officeart/2005/8/layout/gear1"/>
    <dgm:cxn modelId="{7C42956A-C893-40A7-AF9E-F635259533DB}" type="presOf" srcId="{89478B80-6DA0-4540-800D-7700760B3C20}" destId="{82DADDFE-2803-42C1-BDD9-DF9DF0748E67}" srcOrd="0" destOrd="0" presId="urn:microsoft.com/office/officeart/2005/8/layout/gear1"/>
    <dgm:cxn modelId="{2D21B8C7-7E7B-45BC-8445-7E3A2C8D83B5}" srcId="{CCD4F890-10C1-4A57-98E4-230E6BCE7654}" destId="{9DDD8A14-C955-4D81-8DEA-14440EAD19D7}" srcOrd="1" destOrd="0" parTransId="{78F87BCF-A5A5-4EE0-AAF0-8696A14AB949}" sibTransId="{9E5F0602-8AF0-4906-8B54-9F76C4142CC4}"/>
    <dgm:cxn modelId="{4A5CF631-E685-4204-8506-883C53FF374B}" type="presParOf" srcId="{E2025E6D-5A8B-4234-AB07-6886C7912B50}" destId="{1D373FD8-5825-4F0B-A7B6-280A0BD05894}" srcOrd="0" destOrd="0" presId="urn:microsoft.com/office/officeart/2005/8/layout/gear1"/>
    <dgm:cxn modelId="{FD2995E1-2DA9-4D68-B29F-818A4DE097EA}" type="presParOf" srcId="{E2025E6D-5A8B-4234-AB07-6886C7912B50}" destId="{88326021-8DFE-4E5A-9AE2-D86F06E822E5}" srcOrd="1" destOrd="0" presId="urn:microsoft.com/office/officeart/2005/8/layout/gear1"/>
    <dgm:cxn modelId="{F4C246DE-2D18-4231-9CB9-2658ABDE95D3}" type="presParOf" srcId="{E2025E6D-5A8B-4234-AB07-6886C7912B50}" destId="{F35DC60B-30A3-4F95-9AD8-A13E594DFF28}" srcOrd="2" destOrd="0" presId="urn:microsoft.com/office/officeart/2005/8/layout/gear1"/>
    <dgm:cxn modelId="{2BBA90C6-CE32-4AAB-BC8F-59FC5310F76A}" type="presParOf" srcId="{E2025E6D-5A8B-4234-AB07-6886C7912B50}" destId="{5BE7F1B1-F50F-4957-BDE3-C86628961CDC}" srcOrd="3" destOrd="0" presId="urn:microsoft.com/office/officeart/2005/8/layout/gear1"/>
    <dgm:cxn modelId="{51123E4D-2793-4B6C-BD05-B41CD3F5AB09}" type="presParOf" srcId="{E2025E6D-5A8B-4234-AB07-6886C7912B50}" destId="{EDA0C5C4-942D-4EC7-87FC-682D58A404E7}" srcOrd="4" destOrd="0" presId="urn:microsoft.com/office/officeart/2005/8/layout/gear1"/>
    <dgm:cxn modelId="{A1E7FAE4-EC9E-4FFD-8173-547E1105AED4}" type="presParOf" srcId="{E2025E6D-5A8B-4234-AB07-6886C7912B50}" destId="{E0CC3336-5908-4E1A-918E-B68C07B53162}" srcOrd="5" destOrd="0" presId="urn:microsoft.com/office/officeart/2005/8/layout/gear1"/>
    <dgm:cxn modelId="{D5180870-8706-4970-93E1-FDDE4A6070EB}" type="presParOf" srcId="{E2025E6D-5A8B-4234-AB07-6886C7912B50}" destId="{E5ECD3AA-F5FB-4221-B252-191E5FD34453}" srcOrd="6" destOrd="0" presId="urn:microsoft.com/office/officeart/2005/8/layout/gear1"/>
    <dgm:cxn modelId="{9C4984D3-8BD3-4A06-A792-0C9778CC3C2E}" type="presParOf" srcId="{E2025E6D-5A8B-4234-AB07-6886C7912B50}" destId="{379BD56F-BF78-4141-AFCF-51904FA87662}" srcOrd="7" destOrd="0" presId="urn:microsoft.com/office/officeart/2005/8/layout/gear1"/>
    <dgm:cxn modelId="{57A4E7CA-09FC-4301-9282-336A688B750A}" type="presParOf" srcId="{E2025E6D-5A8B-4234-AB07-6886C7912B50}" destId="{A5B837C2-5DA9-41DC-BEE9-3664CD3DBD51}" srcOrd="8" destOrd="0" presId="urn:microsoft.com/office/officeart/2005/8/layout/gear1"/>
    <dgm:cxn modelId="{61B56510-6CE2-48FD-B41F-ED9EABE3D14B}" type="presParOf" srcId="{E2025E6D-5A8B-4234-AB07-6886C7912B50}" destId="{A1BA5112-E78B-4661-B127-92BA96C479E5}" srcOrd="9" destOrd="0" presId="urn:microsoft.com/office/officeart/2005/8/layout/gear1"/>
    <dgm:cxn modelId="{D7FE52A6-3CFF-4153-A434-552617F52DA0}" type="presParOf" srcId="{E2025E6D-5A8B-4234-AB07-6886C7912B50}" destId="{B213B7FF-874D-4EB3-9A88-7E57753577C0}" srcOrd="10" destOrd="0" presId="urn:microsoft.com/office/officeart/2005/8/layout/gear1"/>
    <dgm:cxn modelId="{E28A2C17-A160-4CB2-8720-1DD656C19EDE}" type="presParOf" srcId="{E2025E6D-5A8B-4234-AB07-6886C7912B50}" destId="{8F34488F-D3F8-4A3A-8B63-C00AF20C1BE3}" srcOrd="11" destOrd="0" presId="urn:microsoft.com/office/officeart/2005/8/layout/gear1"/>
    <dgm:cxn modelId="{42CD744F-342F-4074-B5B8-DEFE844A1C56}" type="presParOf" srcId="{E2025E6D-5A8B-4234-AB07-6886C7912B50}" destId="{82DADDFE-2803-42C1-BDD9-DF9DF0748E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D4F890-10C1-4A57-98E4-230E6BCE765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32FFCF3-C5A4-4329-B7DA-8C0BC4527421}">
      <dgm:prSet phldrT="[Text]"/>
      <dgm:spPr/>
      <dgm:t>
        <a:bodyPr/>
        <a:lstStyle/>
        <a:p>
          <a:r>
            <a:rPr lang="en-US" dirty="0" smtClean="0"/>
            <a:t>CAPTCHA</a:t>
          </a:r>
          <a:endParaRPr lang="en-US" dirty="0"/>
        </a:p>
      </dgm:t>
    </dgm:pt>
    <dgm:pt modelId="{A5DAB196-0CE2-4F12-8CE9-2BB6B12F5341}" type="parTrans" cxnId="{47AA2B53-4888-44B8-963B-CDA3FE601CA7}">
      <dgm:prSet/>
      <dgm:spPr/>
      <dgm:t>
        <a:bodyPr/>
        <a:lstStyle/>
        <a:p>
          <a:endParaRPr lang="en-US"/>
        </a:p>
      </dgm:t>
    </dgm:pt>
    <dgm:pt modelId="{13163F1D-38B6-4DA9-BA7A-82BA1FBD4A15}" type="sibTrans" cxnId="{47AA2B53-4888-44B8-963B-CDA3FE601CA7}">
      <dgm:prSet/>
      <dgm:spPr/>
      <dgm:t>
        <a:bodyPr/>
        <a:lstStyle/>
        <a:p>
          <a:endParaRPr lang="en-US"/>
        </a:p>
      </dgm:t>
    </dgm:pt>
    <dgm:pt modelId="{9DDD8A14-C955-4D81-8DEA-14440EAD19D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8F87BCF-A5A5-4EE0-AAF0-8696A14AB949}" type="parTrans" cxnId="{2D21B8C7-7E7B-45BC-8445-7E3A2C8D83B5}">
      <dgm:prSet/>
      <dgm:spPr/>
      <dgm:t>
        <a:bodyPr/>
        <a:lstStyle/>
        <a:p>
          <a:endParaRPr lang="en-US"/>
        </a:p>
      </dgm:t>
    </dgm:pt>
    <dgm:pt modelId="{9E5F0602-8AF0-4906-8B54-9F76C4142CC4}" type="sibTrans" cxnId="{2D21B8C7-7E7B-45BC-8445-7E3A2C8D83B5}">
      <dgm:prSet/>
      <dgm:spPr/>
      <dgm:t>
        <a:bodyPr/>
        <a:lstStyle/>
        <a:p>
          <a:endParaRPr lang="en-US"/>
        </a:p>
      </dgm:t>
    </dgm:pt>
    <dgm:pt modelId="{DD0F57ED-AAE8-421C-B812-3E08AB59151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5D62D97-6561-456E-9618-3192342EB936}" type="parTrans" cxnId="{AF868095-F1B1-4935-844D-38924739AD22}">
      <dgm:prSet/>
      <dgm:spPr/>
      <dgm:t>
        <a:bodyPr/>
        <a:lstStyle/>
        <a:p>
          <a:endParaRPr lang="en-US"/>
        </a:p>
      </dgm:t>
    </dgm:pt>
    <dgm:pt modelId="{89478B80-6DA0-4540-800D-7700760B3C20}" type="sibTrans" cxnId="{AF868095-F1B1-4935-844D-38924739AD22}">
      <dgm:prSet/>
      <dgm:spPr/>
      <dgm:t>
        <a:bodyPr/>
        <a:lstStyle/>
        <a:p>
          <a:endParaRPr lang="en-US"/>
        </a:p>
      </dgm:t>
    </dgm:pt>
    <dgm:pt modelId="{E2025E6D-5A8B-4234-AB07-6886C7912B50}" type="pres">
      <dgm:prSet presAssocID="{CCD4F890-10C1-4A57-98E4-230E6BCE76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373FD8-5825-4F0B-A7B6-280A0BD05894}" type="pres">
      <dgm:prSet presAssocID="{832FFCF3-C5A4-4329-B7DA-8C0BC452742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26021-8DFE-4E5A-9AE2-D86F06E822E5}" type="pres">
      <dgm:prSet presAssocID="{832FFCF3-C5A4-4329-B7DA-8C0BC4527421}" presName="gear1srcNode" presStyleLbl="node1" presStyleIdx="0" presStyleCnt="3"/>
      <dgm:spPr/>
      <dgm:t>
        <a:bodyPr/>
        <a:lstStyle/>
        <a:p>
          <a:endParaRPr lang="en-US"/>
        </a:p>
      </dgm:t>
    </dgm:pt>
    <dgm:pt modelId="{F35DC60B-30A3-4F95-9AD8-A13E594DFF28}" type="pres">
      <dgm:prSet presAssocID="{832FFCF3-C5A4-4329-B7DA-8C0BC4527421}" presName="gear1dstNode" presStyleLbl="node1" presStyleIdx="0" presStyleCnt="3"/>
      <dgm:spPr/>
      <dgm:t>
        <a:bodyPr/>
        <a:lstStyle/>
        <a:p>
          <a:endParaRPr lang="en-US"/>
        </a:p>
      </dgm:t>
    </dgm:pt>
    <dgm:pt modelId="{5BE7F1B1-F50F-4957-BDE3-C86628961CDC}" type="pres">
      <dgm:prSet presAssocID="{9DDD8A14-C955-4D81-8DEA-14440EAD19D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0C5C4-942D-4EC7-87FC-682D58A404E7}" type="pres">
      <dgm:prSet presAssocID="{9DDD8A14-C955-4D81-8DEA-14440EAD19D7}" presName="gear2srcNode" presStyleLbl="node1" presStyleIdx="1" presStyleCnt="3"/>
      <dgm:spPr/>
      <dgm:t>
        <a:bodyPr/>
        <a:lstStyle/>
        <a:p>
          <a:endParaRPr lang="en-US"/>
        </a:p>
      </dgm:t>
    </dgm:pt>
    <dgm:pt modelId="{E0CC3336-5908-4E1A-918E-B68C07B53162}" type="pres">
      <dgm:prSet presAssocID="{9DDD8A14-C955-4D81-8DEA-14440EAD19D7}" presName="gear2dstNode" presStyleLbl="node1" presStyleIdx="1" presStyleCnt="3"/>
      <dgm:spPr/>
      <dgm:t>
        <a:bodyPr/>
        <a:lstStyle/>
        <a:p>
          <a:endParaRPr lang="en-US"/>
        </a:p>
      </dgm:t>
    </dgm:pt>
    <dgm:pt modelId="{E5ECD3AA-F5FB-4221-B252-191E5FD34453}" type="pres">
      <dgm:prSet presAssocID="{DD0F57ED-AAE8-421C-B812-3E08AB59151B}" presName="gear3" presStyleLbl="node1" presStyleIdx="2" presStyleCnt="3"/>
      <dgm:spPr/>
      <dgm:t>
        <a:bodyPr/>
        <a:lstStyle/>
        <a:p>
          <a:endParaRPr lang="en-US"/>
        </a:p>
      </dgm:t>
    </dgm:pt>
    <dgm:pt modelId="{379BD56F-BF78-4141-AFCF-51904FA87662}" type="pres">
      <dgm:prSet presAssocID="{DD0F57ED-AAE8-421C-B812-3E08AB5915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837C2-5DA9-41DC-BEE9-3664CD3DBD51}" type="pres">
      <dgm:prSet presAssocID="{DD0F57ED-AAE8-421C-B812-3E08AB59151B}" presName="gear3srcNode" presStyleLbl="node1" presStyleIdx="2" presStyleCnt="3"/>
      <dgm:spPr/>
      <dgm:t>
        <a:bodyPr/>
        <a:lstStyle/>
        <a:p>
          <a:endParaRPr lang="en-US"/>
        </a:p>
      </dgm:t>
    </dgm:pt>
    <dgm:pt modelId="{A1BA5112-E78B-4661-B127-92BA96C479E5}" type="pres">
      <dgm:prSet presAssocID="{DD0F57ED-AAE8-421C-B812-3E08AB59151B}" presName="gear3dstNode" presStyleLbl="node1" presStyleIdx="2" presStyleCnt="3"/>
      <dgm:spPr/>
      <dgm:t>
        <a:bodyPr/>
        <a:lstStyle/>
        <a:p>
          <a:endParaRPr lang="en-US"/>
        </a:p>
      </dgm:t>
    </dgm:pt>
    <dgm:pt modelId="{B213B7FF-874D-4EB3-9A88-7E57753577C0}" type="pres">
      <dgm:prSet presAssocID="{13163F1D-38B6-4DA9-BA7A-82BA1FBD4A1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F34488F-D3F8-4A3A-8B63-C00AF20C1BE3}" type="pres">
      <dgm:prSet presAssocID="{9E5F0602-8AF0-4906-8B54-9F76C4142CC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2DADDFE-2803-42C1-BDD9-DF9DF0748E67}" type="pres">
      <dgm:prSet presAssocID="{89478B80-6DA0-4540-800D-7700760B3C2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FC5E745-8680-43CB-92B3-5F39B8865B6F}" type="presOf" srcId="{89478B80-6DA0-4540-800D-7700760B3C20}" destId="{82DADDFE-2803-42C1-BDD9-DF9DF0748E67}" srcOrd="0" destOrd="0" presId="urn:microsoft.com/office/officeart/2005/8/layout/gear1"/>
    <dgm:cxn modelId="{EA25CC5C-73B5-4F7F-9025-CC71594E3934}" type="presOf" srcId="{DD0F57ED-AAE8-421C-B812-3E08AB59151B}" destId="{379BD56F-BF78-4141-AFCF-51904FA87662}" srcOrd="1" destOrd="0" presId="urn:microsoft.com/office/officeart/2005/8/layout/gear1"/>
    <dgm:cxn modelId="{23D8AB4B-3F27-4593-9EA2-FD55B029357A}" type="presOf" srcId="{832FFCF3-C5A4-4329-B7DA-8C0BC4527421}" destId="{88326021-8DFE-4E5A-9AE2-D86F06E822E5}" srcOrd="1" destOrd="0" presId="urn:microsoft.com/office/officeart/2005/8/layout/gear1"/>
    <dgm:cxn modelId="{0C0DC8E1-A8BA-40CC-969D-1D0821A7E6D6}" type="presOf" srcId="{832FFCF3-C5A4-4329-B7DA-8C0BC4527421}" destId="{F35DC60B-30A3-4F95-9AD8-A13E594DFF28}" srcOrd="2" destOrd="0" presId="urn:microsoft.com/office/officeart/2005/8/layout/gear1"/>
    <dgm:cxn modelId="{AA8A602C-F04C-41CD-B1D0-425AF1313E9E}" type="presOf" srcId="{DD0F57ED-AAE8-421C-B812-3E08AB59151B}" destId="{A5B837C2-5DA9-41DC-BEE9-3664CD3DBD51}" srcOrd="2" destOrd="0" presId="urn:microsoft.com/office/officeart/2005/8/layout/gear1"/>
    <dgm:cxn modelId="{1B9D99F1-B834-42DC-BC1F-3F713347CB8D}" type="presOf" srcId="{9E5F0602-8AF0-4906-8B54-9F76C4142CC4}" destId="{8F34488F-D3F8-4A3A-8B63-C00AF20C1BE3}" srcOrd="0" destOrd="0" presId="urn:microsoft.com/office/officeart/2005/8/layout/gear1"/>
    <dgm:cxn modelId="{D54D9ED7-07AE-4EF5-8D56-57B1447FB389}" type="presOf" srcId="{9DDD8A14-C955-4D81-8DEA-14440EAD19D7}" destId="{E0CC3336-5908-4E1A-918E-B68C07B53162}" srcOrd="2" destOrd="0" presId="urn:microsoft.com/office/officeart/2005/8/layout/gear1"/>
    <dgm:cxn modelId="{2788C99B-65F7-479E-A690-359D96754873}" type="presOf" srcId="{832FFCF3-C5A4-4329-B7DA-8C0BC4527421}" destId="{1D373FD8-5825-4F0B-A7B6-280A0BD05894}" srcOrd="0" destOrd="0" presId="urn:microsoft.com/office/officeart/2005/8/layout/gear1"/>
    <dgm:cxn modelId="{34D4C390-EF12-4BD6-A871-244D9E81B01E}" type="presOf" srcId="{CCD4F890-10C1-4A57-98E4-230E6BCE7654}" destId="{E2025E6D-5A8B-4234-AB07-6886C7912B50}" srcOrd="0" destOrd="0" presId="urn:microsoft.com/office/officeart/2005/8/layout/gear1"/>
    <dgm:cxn modelId="{191968F9-8131-4FC8-BE20-5301DB9C9D28}" type="presOf" srcId="{DD0F57ED-AAE8-421C-B812-3E08AB59151B}" destId="{E5ECD3AA-F5FB-4221-B252-191E5FD34453}" srcOrd="0" destOrd="0" presId="urn:microsoft.com/office/officeart/2005/8/layout/gear1"/>
    <dgm:cxn modelId="{F7AA7D0C-2F63-4615-B116-593FE45F78E8}" type="presOf" srcId="{DD0F57ED-AAE8-421C-B812-3E08AB59151B}" destId="{A1BA5112-E78B-4661-B127-92BA96C479E5}" srcOrd="3" destOrd="0" presId="urn:microsoft.com/office/officeart/2005/8/layout/gear1"/>
    <dgm:cxn modelId="{47AA2B53-4888-44B8-963B-CDA3FE601CA7}" srcId="{CCD4F890-10C1-4A57-98E4-230E6BCE7654}" destId="{832FFCF3-C5A4-4329-B7DA-8C0BC4527421}" srcOrd="0" destOrd="0" parTransId="{A5DAB196-0CE2-4F12-8CE9-2BB6B12F5341}" sibTransId="{13163F1D-38B6-4DA9-BA7A-82BA1FBD4A15}"/>
    <dgm:cxn modelId="{01887371-35FE-4D3F-9826-7100B831BA1B}" type="presOf" srcId="{9DDD8A14-C955-4D81-8DEA-14440EAD19D7}" destId="{5BE7F1B1-F50F-4957-BDE3-C86628961CDC}" srcOrd="0" destOrd="0" presId="urn:microsoft.com/office/officeart/2005/8/layout/gear1"/>
    <dgm:cxn modelId="{AF868095-F1B1-4935-844D-38924739AD22}" srcId="{CCD4F890-10C1-4A57-98E4-230E6BCE7654}" destId="{DD0F57ED-AAE8-421C-B812-3E08AB59151B}" srcOrd="2" destOrd="0" parTransId="{C5D62D97-6561-456E-9618-3192342EB936}" sibTransId="{89478B80-6DA0-4540-800D-7700760B3C20}"/>
    <dgm:cxn modelId="{D890426C-F594-42AF-A69D-834A765AF2FE}" type="presOf" srcId="{13163F1D-38B6-4DA9-BA7A-82BA1FBD4A15}" destId="{B213B7FF-874D-4EB3-9A88-7E57753577C0}" srcOrd="0" destOrd="0" presId="urn:microsoft.com/office/officeart/2005/8/layout/gear1"/>
    <dgm:cxn modelId="{4DC9F232-B511-4D07-9413-D58F4E6D7500}" type="presOf" srcId="{9DDD8A14-C955-4D81-8DEA-14440EAD19D7}" destId="{EDA0C5C4-942D-4EC7-87FC-682D58A404E7}" srcOrd="1" destOrd="0" presId="urn:microsoft.com/office/officeart/2005/8/layout/gear1"/>
    <dgm:cxn modelId="{2D21B8C7-7E7B-45BC-8445-7E3A2C8D83B5}" srcId="{CCD4F890-10C1-4A57-98E4-230E6BCE7654}" destId="{9DDD8A14-C955-4D81-8DEA-14440EAD19D7}" srcOrd="1" destOrd="0" parTransId="{78F87BCF-A5A5-4EE0-AAF0-8696A14AB949}" sibTransId="{9E5F0602-8AF0-4906-8B54-9F76C4142CC4}"/>
    <dgm:cxn modelId="{35BB798A-ED0B-4E40-936C-28C83EB7E661}" type="presParOf" srcId="{E2025E6D-5A8B-4234-AB07-6886C7912B50}" destId="{1D373FD8-5825-4F0B-A7B6-280A0BD05894}" srcOrd="0" destOrd="0" presId="urn:microsoft.com/office/officeart/2005/8/layout/gear1"/>
    <dgm:cxn modelId="{091F2772-C098-4BC8-891C-BF1DF1316751}" type="presParOf" srcId="{E2025E6D-5A8B-4234-AB07-6886C7912B50}" destId="{88326021-8DFE-4E5A-9AE2-D86F06E822E5}" srcOrd="1" destOrd="0" presId="urn:microsoft.com/office/officeart/2005/8/layout/gear1"/>
    <dgm:cxn modelId="{F911A8FC-2294-4CC2-AEE5-0388269F800A}" type="presParOf" srcId="{E2025E6D-5A8B-4234-AB07-6886C7912B50}" destId="{F35DC60B-30A3-4F95-9AD8-A13E594DFF28}" srcOrd="2" destOrd="0" presId="urn:microsoft.com/office/officeart/2005/8/layout/gear1"/>
    <dgm:cxn modelId="{0798AF0E-4C6E-4E37-A52A-438CA962BD5B}" type="presParOf" srcId="{E2025E6D-5A8B-4234-AB07-6886C7912B50}" destId="{5BE7F1B1-F50F-4957-BDE3-C86628961CDC}" srcOrd="3" destOrd="0" presId="urn:microsoft.com/office/officeart/2005/8/layout/gear1"/>
    <dgm:cxn modelId="{5B02F18C-EE8C-42CA-AFA2-1846CD4F58C6}" type="presParOf" srcId="{E2025E6D-5A8B-4234-AB07-6886C7912B50}" destId="{EDA0C5C4-942D-4EC7-87FC-682D58A404E7}" srcOrd="4" destOrd="0" presId="urn:microsoft.com/office/officeart/2005/8/layout/gear1"/>
    <dgm:cxn modelId="{0B2C52FF-3B8D-41C3-BDD2-2C9C1D538BA9}" type="presParOf" srcId="{E2025E6D-5A8B-4234-AB07-6886C7912B50}" destId="{E0CC3336-5908-4E1A-918E-B68C07B53162}" srcOrd="5" destOrd="0" presId="urn:microsoft.com/office/officeart/2005/8/layout/gear1"/>
    <dgm:cxn modelId="{8B3B3FA2-92E6-406E-BD2C-A51307A16E04}" type="presParOf" srcId="{E2025E6D-5A8B-4234-AB07-6886C7912B50}" destId="{E5ECD3AA-F5FB-4221-B252-191E5FD34453}" srcOrd="6" destOrd="0" presId="urn:microsoft.com/office/officeart/2005/8/layout/gear1"/>
    <dgm:cxn modelId="{21550CA0-F0B0-4465-9206-D50FC86A35F4}" type="presParOf" srcId="{E2025E6D-5A8B-4234-AB07-6886C7912B50}" destId="{379BD56F-BF78-4141-AFCF-51904FA87662}" srcOrd="7" destOrd="0" presId="urn:microsoft.com/office/officeart/2005/8/layout/gear1"/>
    <dgm:cxn modelId="{25852FBF-7C99-4F3C-B9A6-E52FFF4334E9}" type="presParOf" srcId="{E2025E6D-5A8B-4234-AB07-6886C7912B50}" destId="{A5B837C2-5DA9-41DC-BEE9-3664CD3DBD51}" srcOrd="8" destOrd="0" presId="urn:microsoft.com/office/officeart/2005/8/layout/gear1"/>
    <dgm:cxn modelId="{B0074399-50C9-469F-B235-67FDD794815D}" type="presParOf" srcId="{E2025E6D-5A8B-4234-AB07-6886C7912B50}" destId="{A1BA5112-E78B-4661-B127-92BA96C479E5}" srcOrd="9" destOrd="0" presId="urn:microsoft.com/office/officeart/2005/8/layout/gear1"/>
    <dgm:cxn modelId="{D968B223-FF6E-4356-AD05-3ADB160811A4}" type="presParOf" srcId="{E2025E6D-5A8B-4234-AB07-6886C7912B50}" destId="{B213B7FF-874D-4EB3-9A88-7E57753577C0}" srcOrd="10" destOrd="0" presId="urn:microsoft.com/office/officeart/2005/8/layout/gear1"/>
    <dgm:cxn modelId="{7F2A14C6-34B8-43E5-841F-73376C4AA6A0}" type="presParOf" srcId="{E2025E6D-5A8B-4234-AB07-6886C7912B50}" destId="{8F34488F-D3F8-4A3A-8B63-C00AF20C1BE3}" srcOrd="11" destOrd="0" presId="urn:microsoft.com/office/officeart/2005/8/layout/gear1"/>
    <dgm:cxn modelId="{347B9B9E-6849-4395-854C-CA48F53F1907}" type="presParOf" srcId="{E2025E6D-5A8B-4234-AB07-6886C7912B50}" destId="{82DADDFE-2803-42C1-BDD9-DF9DF0748E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D4F890-10C1-4A57-98E4-230E6BCE7654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32FFCF3-C5A4-4329-B7DA-8C0BC4527421}">
      <dgm:prSet phldrT="[Text]"/>
      <dgm:spPr/>
      <dgm:t>
        <a:bodyPr/>
        <a:lstStyle/>
        <a:p>
          <a:r>
            <a:rPr lang="en-US" dirty="0" smtClean="0"/>
            <a:t>CAPTCHA</a:t>
          </a:r>
          <a:endParaRPr lang="en-US" dirty="0"/>
        </a:p>
      </dgm:t>
    </dgm:pt>
    <dgm:pt modelId="{A5DAB196-0CE2-4F12-8CE9-2BB6B12F5341}" type="parTrans" cxnId="{47AA2B53-4888-44B8-963B-CDA3FE601CA7}">
      <dgm:prSet/>
      <dgm:spPr/>
      <dgm:t>
        <a:bodyPr/>
        <a:lstStyle/>
        <a:p>
          <a:endParaRPr lang="en-US"/>
        </a:p>
      </dgm:t>
    </dgm:pt>
    <dgm:pt modelId="{13163F1D-38B6-4DA9-BA7A-82BA1FBD4A15}" type="sibTrans" cxnId="{47AA2B53-4888-44B8-963B-CDA3FE601CA7}">
      <dgm:prSet/>
      <dgm:spPr/>
      <dgm:t>
        <a:bodyPr/>
        <a:lstStyle/>
        <a:p>
          <a:endParaRPr lang="en-US"/>
        </a:p>
      </dgm:t>
    </dgm:pt>
    <dgm:pt modelId="{9DDD8A14-C955-4D81-8DEA-14440EAD19D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8F87BCF-A5A5-4EE0-AAF0-8696A14AB949}" type="parTrans" cxnId="{2D21B8C7-7E7B-45BC-8445-7E3A2C8D83B5}">
      <dgm:prSet/>
      <dgm:spPr/>
      <dgm:t>
        <a:bodyPr/>
        <a:lstStyle/>
        <a:p>
          <a:endParaRPr lang="en-US"/>
        </a:p>
      </dgm:t>
    </dgm:pt>
    <dgm:pt modelId="{9E5F0602-8AF0-4906-8B54-9F76C4142CC4}" type="sibTrans" cxnId="{2D21B8C7-7E7B-45BC-8445-7E3A2C8D83B5}">
      <dgm:prSet/>
      <dgm:spPr/>
      <dgm:t>
        <a:bodyPr/>
        <a:lstStyle/>
        <a:p>
          <a:endParaRPr lang="en-US"/>
        </a:p>
      </dgm:t>
    </dgm:pt>
    <dgm:pt modelId="{DD0F57ED-AAE8-421C-B812-3E08AB59151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5D62D97-6561-456E-9618-3192342EB936}" type="parTrans" cxnId="{AF868095-F1B1-4935-844D-38924739AD22}">
      <dgm:prSet/>
      <dgm:spPr/>
      <dgm:t>
        <a:bodyPr/>
        <a:lstStyle/>
        <a:p>
          <a:endParaRPr lang="en-US"/>
        </a:p>
      </dgm:t>
    </dgm:pt>
    <dgm:pt modelId="{89478B80-6DA0-4540-800D-7700760B3C20}" type="sibTrans" cxnId="{AF868095-F1B1-4935-844D-38924739AD22}">
      <dgm:prSet/>
      <dgm:spPr/>
      <dgm:t>
        <a:bodyPr/>
        <a:lstStyle/>
        <a:p>
          <a:endParaRPr lang="en-US"/>
        </a:p>
      </dgm:t>
    </dgm:pt>
    <dgm:pt modelId="{E2025E6D-5A8B-4234-AB07-6886C7912B50}" type="pres">
      <dgm:prSet presAssocID="{CCD4F890-10C1-4A57-98E4-230E6BCE76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373FD8-5825-4F0B-A7B6-280A0BD05894}" type="pres">
      <dgm:prSet presAssocID="{832FFCF3-C5A4-4329-B7DA-8C0BC452742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26021-8DFE-4E5A-9AE2-D86F06E822E5}" type="pres">
      <dgm:prSet presAssocID="{832FFCF3-C5A4-4329-B7DA-8C0BC4527421}" presName="gear1srcNode" presStyleLbl="node1" presStyleIdx="0" presStyleCnt="3"/>
      <dgm:spPr/>
      <dgm:t>
        <a:bodyPr/>
        <a:lstStyle/>
        <a:p>
          <a:endParaRPr lang="en-US"/>
        </a:p>
      </dgm:t>
    </dgm:pt>
    <dgm:pt modelId="{F35DC60B-30A3-4F95-9AD8-A13E594DFF28}" type="pres">
      <dgm:prSet presAssocID="{832FFCF3-C5A4-4329-B7DA-8C0BC4527421}" presName="gear1dstNode" presStyleLbl="node1" presStyleIdx="0" presStyleCnt="3"/>
      <dgm:spPr/>
      <dgm:t>
        <a:bodyPr/>
        <a:lstStyle/>
        <a:p>
          <a:endParaRPr lang="en-US"/>
        </a:p>
      </dgm:t>
    </dgm:pt>
    <dgm:pt modelId="{5BE7F1B1-F50F-4957-BDE3-C86628961CDC}" type="pres">
      <dgm:prSet presAssocID="{9DDD8A14-C955-4D81-8DEA-14440EAD19D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0C5C4-942D-4EC7-87FC-682D58A404E7}" type="pres">
      <dgm:prSet presAssocID="{9DDD8A14-C955-4D81-8DEA-14440EAD19D7}" presName="gear2srcNode" presStyleLbl="node1" presStyleIdx="1" presStyleCnt="3"/>
      <dgm:spPr/>
      <dgm:t>
        <a:bodyPr/>
        <a:lstStyle/>
        <a:p>
          <a:endParaRPr lang="en-US"/>
        </a:p>
      </dgm:t>
    </dgm:pt>
    <dgm:pt modelId="{E0CC3336-5908-4E1A-918E-B68C07B53162}" type="pres">
      <dgm:prSet presAssocID="{9DDD8A14-C955-4D81-8DEA-14440EAD19D7}" presName="gear2dstNode" presStyleLbl="node1" presStyleIdx="1" presStyleCnt="3"/>
      <dgm:spPr/>
      <dgm:t>
        <a:bodyPr/>
        <a:lstStyle/>
        <a:p>
          <a:endParaRPr lang="en-US"/>
        </a:p>
      </dgm:t>
    </dgm:pt>
    <dgm:pt modelId="{E5ECD3AA-F5FB-4221-B252-191E5FD34453}" type="pres">
      <dgm:prSet presAssocID="{DD0F57ED-AAE8-421C-B812-3E08AB59151B}" presName="gear3" presStyleLbl="node1" presStyleIdx="2" presStyleCnt="3"/>
      <dgm:spPr/>
      <dgm:t>
        <a:bodyPr/>
        <a:lstStyle/>
        <a:p>
          <a:endParaRPr lang="en-US"/>
        </a:p>
      </dgm:t>
    </dgm:pt>
    <dgm:pt modelId="{379BD56F-BF78-4141-AFCF-51904FA87662}" type="pres">
      <dgm:prSet presAssocID="{DD0F57ED-AAE8-421C-B812-3E08AB5915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837C2-5DA9-41DC-BEE9-3664CD3DBD51}" type="pres">
      <dgm:prSet presAssocID="{DD0F57ED-AAE8-421C-B812-3E08AB59151B}" presName="gear3srcNode" presStyleLbl="node1" presStyleIdx="2" presStyleCnt="3"/>
      <dgm:spPr/>
      <dgm:t>
        <a:bodyPr/>
        <a:lstStyle/>
        <a:p>
          <a:endParaRPr lang="en-US"/>
        </a:p>
      </dgm:t>
    </dgm:pt>
    <dgm:pt modelId="{A1BA5112-E78B-4661-B127-92BA96C479E5}" type="pres">
      <dgm:prSet presAssocID="{DD0F57ED-AAE8-421C-B812-3E08AB59151B}" presName="gear3dstNode" presStyleLbl="node1" presStyleIdx="2" presStyleCnt="3"/>
      <dgm:spPr/>
      <dgm:t>
        <a:bodyPr/>
        <a:lstStyle/>
        <a:p>
          <a:endParaRPr lang="en-US"/>
        </a:p>
      </dgm:t>
    </dgm:pt>
    <dgm:pt modelId="{B213B7FF-874D-4EB3-9A88-7E57753577C0}" type="pres">
      <dgm:prSet presAssocID="{13163F1D-38B6-4DA9-BA7A-82BA1FBD4A1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F34488F-D3F8-4A3A-8B63-C00AF20C1BE3}" type="pres">
      <dgm:prSet presAssocID="{9E5F0602-8AF0-4906-8B54-9F76C4142CC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2DADDFE-2803-42C1-BDD9-DF9DF0748E67}" type="pres">
      <dgm:prSet presAssocID="{89478B80-6DA0-4540-800D-7700760B3C2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6B2546B-9DF2-4F75-BDF4-39BA9009F7C1}" type="presOf" srcId="{832FFCF3-C5A4-4329-B7DA-8C0BC4527421}" destId="{88326021-8DFE-4E5A-9AE2-D86F06E822E5}" srcOrd="1" destOrd="0" presId="urn:microsoft.com/office/officeart/2005/8/layout/gear1"/>
    <dgm:cxn modelId="{A89172E2-609D-40A6-B32B-BD7283E68B18}" type="presOf" srcId="{DD0F57ED-AAE8-421C-B812-3E08AB59151B}" destId="{A5B837C2-5DA9-41DC-BEE9-3664CD3DBD51}" srcOrd="2" destOrd="0" presId="urn:microsoft.com/office/officeart/2005/8/layout/gear1"/>
    <dgm:cxn modelId="{701B71FA-6BE0-4F32-94AC-C2864E957B5C}" type="presOf" srcId="{832FFCF3-C5A4-4329-B7DA-8C0BC4527421}" destId="{F35DC60B-30A3-4F95-9AD8-A13E594DFF28}" srcOrd="2" destOrd="0" presId="urn:microsoft.com/office/officeart/2005/8/layout/gear1"/>
    <dgm:cxn modelId="{B8886B79-6D7C-4AAC-A05D-91E04B7D2803}" type="presOf" srcId="{CCD4F890-10C1-4A57-98E4-230E6BCE7654}" destId="{E2025E6D-5A8B-4234-AB07-6886C7912B50}" srcOrd="0" destOrd="0" presId="urn:microsoft.com/office/officeart/2005/8/layout/gear1"/>
    <dgm:cxn modelId="{0DBACC50-DE01-4087-966A-3D5281FB90A9}" type="presOf" srcId="{DD0F57ED-AAE8-421C-B812-3E08AB59151B}" destId="{379BD56F-BF78-4141-AFCF-51904FA87662}" srcOrd="1" destOrd="0" presId="urn:microsoft.com/office/officeart/2005/8/layout/gear1"/>
    <dgm:cxn modelId="{22BDB00B-06E1-41A0-8DA8-18A4DBECEC17}" type="presOf" srcId="{DD0F57ED-AAE8-421C-B812-3E08AB59151B}" destId="{A1BA5112-E78B-4661-B127-92BA96C479E5}" srcOrd="3" destOrd="0" presId="urn:microsoft.com/office/officeart/2005/8/layout/gear1"/>
    <dgm:cxn modelId="{0C7AE3FB-E770-4D60-96B0-F79AACD20C20}" type="presOf" srcId="{89478B80-6DA0-4540-800D-7700760B3C20}" destId="{82DADDFE-2803-42C1-BDD9-DF9DF0748E67}" srcOrd="0" destOrd="0" presId="urn:microsoft.com/office/officeart/2005/8/layout/gear1"/>
    <dgm:cxn modelId="{AF868095-F1B1-4935-844D-38924739AD22}" srcId="{CCD4F890-10C1-4A57-98E4-230E6BCE7654}" destId="{DD0F57ED-AAE8-421C-B812-3E08AB59151B}" srcOrd="2" destOrd="0" parTransId="{C5D62D97-6561-456E-9618-3192342EB936}" sibTransId="{89478B80-6DA0-4540-800D-7700760B3C20}"/>
    <dgm:cxn modelId="{3163C396-B7EE-4A9A-A037-80E6D2561A31}" type="presOf" srcId="{9DDD8A14-C955-4D81-8DEA-14440EAD19D7}" destId="{EDA0C5C4-942D-4EC7-87FC-682D58A404E7}" srcOrd="1" destOrd="0" presId="urn:microsoft.com/office/officeart/2005/8/layout/gear1"/>
    <dgm:cxn modelId="{BEAEB27F-9919-4CF3-982B-32594B46A91C}" type="presOf" srcId="{DD0F57ED-AAE8-421C-B812-3E08AB59151B}" destId="{E5ECD3AA-F5FB-4221-B252-191E5FD34453}" srcOrd="0" destOrd="0" presId="urn:microsoft.com/office/officeart/2005/8/layout/gear1"/>
    <dgm:cxn modelId="{47AA2B53-4888-44B8-963B-CDA3FE601CA7}" srcId="{CCD4F890-10C1-4A57-98E4-230E6BCE7654}" destId="{832FFCF3-C5A4-4329-B7DA-8C0BC4527421}" srcOrd="0" destOrd="0" parTransId="{A5DAB196-0CE2-4F12-8CE9-2BB6B12F5341}" sibTransId="{13163F1D-38B6-4DA9-BA7A-82BA1FBD4A15}"/>
    <dgm:cxn modelId="{2D21B8C7-7E7B-45BC-8445-7E3A2C8D83B5}" srcId="{CCD4F890-10C1-4A57-98E4-230E6BCE7654}" destId="{9DDD8A14-C955-4D81-8DEA-14440EAD19D7}" srcOrd="1" destOrd="0" parTransId="{78F87BCF-A5A5-4EE0-AAF0-8696A14AB949}" sibTransId="{9E5F0602-8AF0-4906-8B54-9F76C4142CC4}"/>
    <dgm:cxn modelId="{25365342-F12F-4DBE-99D7-7EE042A69C57}" type="presOf" srcId="{9DDD8A14-C955-4D81-8DEA-14440EAD19D7}" destId="{E0CC3336-5908-4E1A-918E-B68C07B53162}" srcOrd="2" destOrd="0" presId="urn:microsoft.com/office/officeart/2005/8/layout/gear1"/>
    <dgm:cxn modelId="{424564E9-FA5E-4957-A148-B6572AE56B22}" type="presOf" srcId="{13163F1D-38B6-4DA9-BA7A-82BA1FBD4A15}" destId="{B213B7FF-874D-4EB3-9A88-7E57753577C0}" srcOrd="0" destOrd="0" presId="urn:microsoft.com/office/officeart/2005/8/layout/gear1"/>
    <dgm:cxn modelId="{3D845278-9EA5-48E6-A8B0-EC6D09D93D9F}" type="presOf" srcId="{9E5F0602-8AF0-4906-8B54-9F76C4142CC4}" destId="{8F34488F-D3F8-4A3A-8B63-C00AF20C1BE3}" srcOrd="0" destOrd="0" presId="urn:microsoft.com/office/officeart/2005/8/layout/gear1"/>
    <dgm:cxn modelId="{E30AA14B-B4EB-4A51-8405-9318071FECE7}" type="presOf" srcId="{832FFCF3-C5A4-4329-B7DA-8C0BC4527421}" destId="{1D373FD8-5825-4F0B-A7B6-280A0BD05894}" srcOrd="0" destOrd="0" presId="urn:microsoft.com/office/officeart/2005/8/layout/gear1"/>
    <dgm:cxn modelId="{1B5B416D-D45F-4987-93A3-625322AF6795}" type="presOf" srcId="{9DDD8A14-C955-4D81-8DEA-14440EAD19D7}" destId="{5BE7F1B1-F50F-4957-BDE3-C86628961CDC}" srcOrd="0" destOrd="0" presId="urn:microsoft.com/office/officeart/2005/8/layout/gear1"/>
    <dgm:cxn modelId="{91B1E4C3-451D-4DD2-86C3-6A879EF3A207}" type="presParOf" srcId="{E2025E6D-5A8B-4234-AB07-6886C7912B50}" destId="{1D373FD8-5825-4F0B-A7B6-280A0BD05894}" srcOrd="0" destOrd="0" presId="urn:microsoft.com/office/officeart/2005/8/layout/gear1"/>
    <dgm:cxn modelId="{557AF49F-EE95-4C5C-A9DB-946216634435}" type="presParOf" srcId="{E2025E6D-5A8B-4234-AB07-6886C7912B50}" destId="{88326021-8DFE-4E5A-9AE2-D86F06E822E5}" srcOrd="1" destOrd="0" presId="urn:microsoft.com/office/officeart/2005/8/layout/gear1"/>
    <dgm:cxn modelId="{72FF0A82-F4D2-44A6-9471-5BE974F5D4CF}" type="presParOf" srcId="{E2025E6D-5A8B-4234-AB07-6886C7912B50}" destId="{F35DC60B-30A3-4F95-9AD8-A13E594DFF28}" srcOrd="2" destOrd="0" presId="urn:microsoft.com/office/officeart/2005/8/layout/gear1"/>
    <dgm:cxn modelId="{5FA15D68-828C-40E7-9312-52656768906B}" type="presParOf" srcId="{E2025E6D-5A8B-4234-AB07-6886C7912B50}" destId="{5BE7F1B1-F50F-4957-BDE3-C86628961CDC}" srcOrd="3" destOrd="0" presId="urn:microsoft.com/office/officeart/2005/8/layout/gear1"/>
    <dgm:cxn modelId="{40DF564A-C965-4708-A70A-937FAC84BE9D}" type="presParOf" srcId="{E2025E6D-5A8B-4234-AB07-6886C7912B50}" destId="{EDA0C5C4-942D-4EC7-87FC-682D58A404E7}" srcOrd="4" destOrd="0" presId="urn:microsoft.com/office/officeart/2005/8/layout/gear1"/>
    <dgm:cxn modelId="{14CD265F-64E7-493C-848E-686650E8A595}" type="presParOf" srcId="{E2025E6D-5A8B-4234-AB07-6886C7912B50}" destId="{E0CC3336-5908-4E1A-918E-B68C07B53162}" srcOrd="5" destOrd="0" presId="urn:microsoft.com/office/officeart/2005/8/layout/gear1"/>
    <dgm:cxn modelId="{79F70C53-4566-452C-AD00-F01C9027D544}" type="presParOf" srcId="{E2025E6D-5A8B-4234-AB07-6886C7912B50}" destId="{E5ECD3AA-F5FB-4221-B252-191E5FD34453}" srcOrd="6" destOrd="0" presId="urn:microsoft.com/office/officeart/2005/8/layout/gear1"/>
    <dgm:cxn modelId="{ABC98C92-BE46-45FD-AE51-87C4821DDD8B}" type="presParOf" srcId="{E2025E6D-5A8B-4234-AB07-6886C7912B50}" destId="{379BD56F-BF78-4141-AFCF-51904FA87662}" srcOrd="7" destOrd="0" presId="urn:microsoft.com/office/officeart/2005/8/layout/gear1"/>
    <dgm:cxn modelId="{1494479F-1B21-4317-BD8F-FB9EA61F3630}" type="presParOf" srcId="{E2025E6D-5A8B-4234-AB07-6886C7912B50}" destId="{A5B837C2-5DA9-41DC-BEE9-3664CD3DBD51}" srcOrd="8" destOrd="0" presId="urn:microsoft.com/office/officeart/2005/8/layout/gear1"/>
    <dgm:cxn modelId="{2798D5D5-2D49-4D06-A712-2408D8457E1F}" type="presParOf" srcId="{E2025E6D-5A8B-4234-AB07-6886C7912B50}" destId="{A1BA5112-E78B-4661-B127-92BA96C479E5}" srcOrd="9" destOrd="0" presId="urn:microsoft.com/office/officeart/2005/8/layout/gear1"/>
    <dgm:cxn modelId="{7F06D678-FA95-41EC-84BE-D28DEDDB598B}" type="presParOf" srcId="{E2025E6D-5A8B-4234-AB07-6886C7912B50}" destId="{B213B7FF-874D-4EB3-9A88-7E57753577C0}" srcOrd="10" destOrd="0" presId="urn:microsoft.com/office/officeart/2005/8/layout/gear1"/>
    <dgm:cxn modelId="{FCABB124-F23A-4302-B0C8-6A99044D8B59}" type="presParOf" srcId="{E2025E6D-5A8B-4234-AB07-6886C7912B50}" destId="{8F34488F-D3F8-4A3A-8B63-C00AF20C1BE3}" srcOrd="11" destOrd="0" presId="urn:microsoft.com/office/officeart/2005/8/layout/gear1"/>
    <dgm:cxn modelId="{E999E8CD-055C-4F8A-A195-C5EA4E1B6583}" type="presParOf" srcId="{E2025E6D-5A8B-4234-AB07-6886C7912B50}" destId="{82DADDFE-2803-42C1-BDD9-DF9DF0748E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3FD8-5825-4F0B-A7B6-280A0BD05894}">
      <dsp:nvSpPr>
        <dsp:cNvPr id="0" name=""/>
        <dsp:cNvSpPr/>
      </dsp:nvSpPr>
      <dsp:spPr>
        <a:xfrm>
          <a:off x="834862" y="605790"/>
          <a:ext cx="740410" cy="7404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CAPTCHA</a:t>
          </a:r>
          <a:endParaRPr lang="en-US" sz="800" kern="1200" dirty="0"/>
        </a:p>
      </dsp:txBody>
      <dsp:txXfrm>
        <a:off x="983717" y="779228"/>
        <a:ext cx="442700" cy="380586"/>
      </dsp:txXfrm>
    </dsp:sp>
    <dsp:sp modelId="{5BE7F1B1-F50F-4957-BDE3-C86628961CDC}">
      <dsp:nvSpPr>
        <dsp:cNvPr id="0" name=""/>
        <dsp:cNvSpPr/>
      </dsp:nvSpPr>
      <dsp:spPr>
        <a:xfrm>
          <a:off x="404078" y="430784"/>
          <a:ext cx="538480" cy="5384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539642" y="567167"/>
        <a:ext cx="267352" cy="265714"/>
      </dsp:txXfrm>
    </dsp:sp>
    <dsp:sp modelId="{E5ECD3AA-F5FB-4221-B252-191E5FD34453}">
      <dsp:nvSpPr>
        <dsp:cNvPr id="0" name=""/>
        <dsp:cNvSpPr/>
      </dsp:nvSpPr>
      <dsp:spPr>
        <a:xfrm rot="20700000">
          <a:off x="705681" y="59287"/>
          <a:ext cx="527600" cy="527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 rot="-20700000">
        <a:off x="821400" y="175006"/>
        <a:ext cx="296164" cy="296164"/>
      </dsp:txXfrm>
    </dsp:sp>
    <dsp:sp modelId="{B213B7FF-874D-4EB3-9A88-7E57753577C0}">
      <dsp:nvSpPr>
        <dsp:cNvPr id="0" name=""/>
        <dsp:cNvSpPr/>
      </dsp:nvSpPr>
      <dsp:spPr>
        <a:xfrm>
          <a:off x="751238" y="508253"/>
          <a:ext cx="947724" cy="947724"/>
        </a:xfrm>
        <a:prstGeom prst="circularArrow">
          <a:avLst>
            <a:gd name="adj1" fmla="val 4687"/>
            <a:gd name="adj2" fmla="val 299029"/>
            <a:gd name="adj3" fmla="val 2352592"/>
            <a:gd name="adj4" fmla="val 162745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4488F-D3F8-4A3A-8B63-C00AF20C1BE3}">
      <dsp:nvSpPr>
        <dsp:cNvPr id="0" name=""/>
        <dsp:cNvSpPr/>
      </dsp:nvSpPr>
      <dsp:spPr>
        <a:xfrm>
          <a:off x="308714" y="323861"/>
          <a:ext cx="688581" cy="6885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ADDFE-2803-42C1-BDD9-DF9DF0748E67}">
      <dsp:nvSpPr>
        <dsp:cNvPr id="0" name=""/>
        <dsp:cNvSpPr/>
      </dsp:nvSpPr>
      <dsp:spPr>
        <a:xfrm>
          <a:off x="583642" y="-44053"/>
          <a:ext cx="742429" cy="7424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3FD8-5825-4F0B-A7B6-280A0BD05894}">
      <dsp:nvSpPr>
        <dsp:cNvPr id="0" name=""/>
        <dsp:cNvSpPr/>
      </dsp:nvSpPr>
      <dsp:spPr>
        <a:xfrm>
          <a:off x="834862" y="605790"/>
          <a:ext cx="740410" cy="7404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CAPTCHA</a:t>
          </a:r>
          <a:endParaRPr lang="en-US" sz="800" kern="1200" dirty="0"/>
        </a:p>
      </dsp:txBody>
      <dsp:txXfrm>
        <a:off x="983717" y="779228"/>
        <a:ext cx="442700" cy="380586"/>
      </dsp:txXfrm>
    </dsp:sp>
    <dsp:sp modelId="{5BE7F1B1-F50F-4957-BDE3-C86628961CDC}">
      <dsp:nvSpPr>
        <dsp:cNvPr id="0" name=""/>
        <dsp:cNvSpPr/>
      </dsp:nvSpPr>
      <dsp:spPr>
        <a:xfrm>
          <a:off x="404078" y="430784"/>
          <a:ext cx="538480" cy="5384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539642" y="567167"/>
        <a:ext cx="267352" cy="265714"/>
      </dsp:txXfrm>
    </dsp:sp>
    <dsp:sp modelId="{E5ECD3AA-F5FB-4221-B252-191E5FD34453}">
      <dsp:nvSpPr>
        <dsp:cNvPr id="0" name=""/>
        <dsp:cNvSpPr/>
      </dsp:nvSpPr>
      <dsp:spPr>
        <a:xfrm rot="20700000">
          <a:off x="705681" y="59287"/>
          <a:ext cx="527600" cy="527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 rot="-20700000">
        <a:off x="821400" y="175006"/>
        <a:ext cx="296164" cy="296164"/>
      </dsp:txXfrm>
    </dsp:sp>
    <dsp:sp modelId="{B213B7FF-874D-4EB3-9A88-7E57753577C0}">
      <dsp:nvSpPr>
        <dsp:cNvPr id="0" name=""/>
        <dsp:cNvSpPr/>
      </dsp:nvSpPr>
      <dsp:spPr>
        <a:xfrm>
          <a:off x="751238" y="508253"/>
          <a:ext cx="947724" cy="947724"/>
        </a:xfrm>
        <a:prstGeom prst="circularArrow">
          <a:avLst>
            <a:gd name="adj1" fmla="val 4687"/>
            <a:gd name="adj2" fmla="val 299029"/>
            <a:gd name="adj3" fmla="val 2352592"/>
            <a:gd name="adj4" fmla="val 162745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4488F-D3F8-4A3A-8B63-C00AF20C1BE3}">
      <dsp:nvSpPr>
        <dsp:cNvPr id="0" name=""/>
        <dsp:cNvSpPr/>
      </dsp:nvSpPr>
      <dsp:spPr>
        <a:xfrm>
          <a:off x="308714" y="323861"/>
          <a:ext cx="688581" cy="6885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ADDFE-2803-42C1-BDD9-DF9DF0748E67}">
      <dsp:nvSpPr>
        <dsp:cNvPr id="0" name=""/>
        <dsp:cNvSpPr/>
      </dsp:nvSpPr>
      <dsp:spPr>
        <a:xfrm>
          <a:off x="583642" y="-44053"/>
          <a:ext cx="742429" cy="7424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3FD8-5825-4F0B-A7B6-280A0BD05894}">
      <dsp:nvSpPr>
        <dsp:cNvPr id="0" name=""/>
        <dsp:cNvSpPr/>
      </dsp:nvSpPr>
      <dsp:spPr>
        <a:xfrm>
          <a:off x="834862" y="605790"/>
          <a:ext cx="740410" cy="7404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CAPTCHA</a:t>
          </a:r>
          <a:endParaRPr lang="en-US" sz="800" kern="1200" dirty="0"/>
        </a:p>
      </dsp:txBody>
      <dsp:txXfrm>
        <a:off x="983717" y="779228"/>
        <a:ext cx="442700" cy="380586"/>
      </dsp:txXfrm>
    </dsp:sp>
    <dsp:sp modelId="{5BE7F1B1-F50F-4957-BDE3-C86628961CDC}">
      <dsp:nvSpPr>
        <dsp:cNvPr id="0" name=""/>
        <dsp:cNvSpPr/>
      </dsp:nvSpPr>
      <dsp:spPr>
        <a:xfrm>
          <a:off x="404078" y="430784"/>
          <a:ext cx="538480" cy="5384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539642" y="567167"/>
        <a:ext cx="267352" cy="265714"/>
      </dsp:txXfrm>
    </dsp:sp>
    <dsp:sp modelId="{E5ECD3AA-F5FB-4221-B252-191E5FD34453}">
      <dsp:nvSpPr>
        <dsp:cNvPr id="0" name=""/>
        <dsp:cNvSpPr/>
      </dsp:nvSpPr>
      <dsp:spPr>
        <a:xfrm rot="20700000">
          <a:off x="705681" y="59287"/>
          <a:ext cx="527600" cy="527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 rot="-20700000">
        <a:off x="821400" y="175006"/>
        <a:ext cx="296164" cy="296164"/>
      </dsp:txXfrm>
    </dsp:sp>
    <dsp:sp modelId="{B213B7FF-874D-4EB3-9A88-7E57753577C0}">
      <dsp:nvSpPr>
        <dsp:cNvPr id="0" name=""/>
        <dsp:cNvSpPr/>
      </dsp:nvSpPr>
      <dsp:spPr>
        <a:xfrm>
          <a:off x="751238" y="508253"/>
          <a:ext cx="947724" cy="947724"/>
        </a:xfrm>
        <a:prstGeom prst="circularArrow">
          <a:avLst>
            <a:gd name="adj1" fmla="val 4687"/>
            <a:gd name="adj2" fmla="val 299029"/>
            <a:gd name="adj3" fmla="val 2352592"/>
            <a:gd name="adj4" fmla="val 162745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4488F-D3F8-4A3A-8B63-C00AF20C1BE3}">
      <dsp:nvSpPr>
        <dsp:cNvPr id="0" name=""/>
        <dsp:cNvSpPr/>
      </dsp:nvSpPr>
      <dsp:spPr>
        <a:xfrm>
          <a:off x="308714" y="323861"/>
          <a:ext cx="688581" cy="6885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ADDFE-2803-42C1-BDD9-DF9DF0748E67}">
      <dsp:nvSpPr>
        <dsp:cNvPr id="0" name=""/>
        <dsp:cNvSpPr/>
      </dsp:nvSpPr>
      <dsp:spPr>
        <a:xfrm>
          <a:off x="583642" y="-44053"/>
          <a:ext cx="742429" cy="7424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3FD8-5825-4F0B-A7B6-280A0BD05894}">
      <dsp:nvSpPr>
        <dsp:cNvPr id="0" name=""/>
        <dsp:cNvSpPr/>
      </dsp:nvSpPr>
      <dsp:spPr>
        <a:xfrm>
          <a:off x="834862" y="605790"/>
          <a:ext cx="740410" cy="74041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CAPTCHA</a:t>
          </a:r>
          <a:endParaRPr lang="en-US" sz="800" kern="1200" dirty="0"/>
        </a:p>
      </dsp:txBody>
      <dsp:txXfrm>
        <a:off x="983717" y="779228"/>
        <a:ext cx="442700" cy="380586"/>
      </dsp:txXfrm>
    </dsp:sp>
    <dsp:sp modelId="{5BE7F1B1-F50F-4957-BDE3-C86628961CDC}">
      <dsp:nvSpPr>
        <dsp:cNvPr id="0" name=""/>
        <dsp:cNvSpPr/>
      </dsp:nvSpPr>
      <dsp:spPr>
        <a:xfrm>
          <a:off x="404078" y="430784"/>
          <a:ext cx="538480" cy="5384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539642" y="567167"/>
        <a:ext cx="267352" cy="265714"/>
      </dsp:txXfrm>
    </dsp:sp>
    <dsp:sp modelId="{E5ECD3AA-F5FB-4221-B252-191E5FD34453}">
      <dsp:nvSpPr>
        <dsp:cNvPr id="0" name=""/>
        <dsp:cNvSpPr/>
      </dsp:nvSpPr>
      <dsp:spPr>
        <a:xfrm rot="20700000">
          <a:off x="705681" y="59287"/>
          <a:ext cx="527600" cy="527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 rot="-20700000">
        <a:off x="821400" y="175006"/>
        <a:ext cx="296164" cy="296164"/>
      </dsp:txXfrm>
    </dsp:sp>
    <dsp:sp modelId="{B213B7FF-874D-4EB3-9A88-7E57753577C0}">
      <dsp:nvSpPr>
        <dsp:cNvPr id="0" name=""/>
        <dsp:cNvSpPr/>
      </dsp:nvSpPr>
      <dsp:spPr>
        <a:xfrm>
          <a:off x="751238" y="508253"/>
          <a:ext cx="947724" cy="947724"/>
        </a:xfrm>
        <a:prstGeom prst="circularArrow">
          <a:avLst>
            <a:gd name="adj1" fmla="val 4687"/>
            <a:gd name="adj2" fmla="val 299029"/>
            <a:gd name="adj3" fmla="val 2352592"/>
            <a:gd name="adj4" fmla="val 162745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4488F-D3F8-4A3A-8B63-C00AF20C1BE3}">
      <dsp:nvSpPr>
        <dsp:cNvPr id="0" name=""/>
        <dsp:cNvSpPr/>
      </dsp:nvSpPr>
      <dsp:spPr>
        <a:xfrm>
          <a:off x="308714" y="323861"/>
          <a:ext cx="688581" cy="6885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ADDFE-2803-42C1-BDD9-DF9DF0748E67}">
      <dsp:nvSpPr>
        <dsp:cNvPr id="0" name=""/>
        <dsp:cNvSpPr/>
      </dsp:nvSpPr>
      <dsp:spPr>
        <a:xfrm>
          <a:off x="583642" y="-44053"/>
          <a:ext cx="742429" cy="7424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E5ECDB45-C91E-4A5F-8FEB-7A66A50C5B5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4564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1F10A0E2-9167-4DC5-8395-FD246B145B3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0468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9E3071B0-7540-4DA8-B522-DB9276F025E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9774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9E3071B0-7540-4DA8-B522-DB9276F025E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2936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9E3071B0-7540-4DA8-B522-DB9276F025E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8929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28EA1-2FEE-4F1B-9698-B2E88A198E1D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5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Eval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e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𝐶</a:t>
                </a:r>
                <a:r>
                  <a:rPr lang="en-US" i="0" smtClean="0">
                    <a:latin typeface="Cambria Math" panose="02040503050406030204" pitchFamily="18" charset="0"/>
                  </a:rPr>
                  <a:t>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{</a:t>
                </a:r>
                <a:r>
                  <a:rPr lang="en-US" i="0">
                    <a:latin typeface="Cambria Math" panose="02040503050406030204" pitchFamily="18" charset="0"/>
                  </a:rPr>
                  <a:t>𝑚^∗ }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𝜎^</a:t>
                </a:r>
                <a:r>
                  <a:rPr lang="en-US" i="0">
                    <a:latin typeface="Cambria Math" panose="02040503050406030204" pitchFamily="18" charset="0"/>
                  </a:rPr>
                  <a:t>∗ </a:t>
                </a:r>
                <a:r>
                  <a:rPr lang="en-US" i="0" smtClean="0">
                    <a:latin typeface="Cambria Math" panose="02040503050406030204" pitchFamily="18" charset="0"/>
                  </a:rPr>
                  <a:t>)</a:t>
                </a:r>
                <a:r>
                  <a:rPr lang="en-US" i="0">
                    <a:latin typeface="Cambria Math" panose="02040503050406030204" pitchFamily="18" charset="0"/>
                  </a:rPr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𝜎,𝑚)</a:t>
                </a:r>
                <a:r>
                  <a:rPr lang="en-US" i="0">
                    <a:latin typeface="Cambria Math" panose="02040503050406030204" pitchFamily="18" charset="0"/>
                  </a:rPr>
                  <a:t>={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█(1             if 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,𝑚)=(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𝜎^</a:t>
                </a:r>
                <a:r>
                  <a:rPr lang="en-US" i="0">
                    <a:latin typeface="Cambria Math" panose="02040503050406030204" pitchFamily="18" charset="0"/>
                  </a:rPr>
                  <a:t>∗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i="0">
                    <a:latin typeface="Cambria Math" panose="02040503050406030204" pitchFamily="18" charset="0"/>
                  </a:rPr>
                  <a:t>𝑚^∗ )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@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            if Eval(𝐾{</a:t>
                </a:r>
                <a:r>
                  <a:rPr lang="en-US" i="0">
                    <a:latin typeface="Cambria Math" panose="02040503050406030204" pitchFamily="18" charset="0"/>
                  </a:rPr>
                  <a:t>𝑚^∗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},m)=𝜎@@</a:t>
                </a:r>
                <a:r>
                  <a:rPr lang="en-US" i="0">
                    <a:latin typeface="Cambria Math" panose="02040503050406030204" pitchFamily="18" charset="0"/>
                  </a:rPr>
                  <a:t>         @  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                    otherwise               )┤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00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Eval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e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𝐶</a:t>
                </a:r>
                <a:r>
                  <a:rPr lang="en-US" i="0" smtClean="0">
                    <a:latin typeface="Cambria Math" panose="02040503050406030204" pitchFamily="18" charset="0"/>
                  </a:rPr>
                  <a:t>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{</a:t>
                </a:r>
                <a:r>
                  <a:rPr lang="en-US" i="0">
                    <a:latin typeface="Cambria Math" panose="02040503050406030204" pitchFamily="18" charset="0"/>
                  </a:rPr>
                  <a:t>𝑚^∗ }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𝜎^</a:t>
                </a:r>
                <a:r>
                  <a:rPr lang="en-US" i="0">
                    <a:latin typeface="Cambria Math" panose="02040503050406030204" pitchFamily="18" charset="0"/>
                  </a:rPr>
                  <a:t>∗ </a:t>
                </a:r>
                <a:r>
                  <a:rPr lang="en-US" i="0" smtClean="0">
                    <a:latin typeface="Cambria Math" panose="02040503050406030204" pitchFamily="18" charset="0"/>
                  </a:rPr>
                  <a:t>)</a:t>
                </a:r>
                <a:r>
                  <a:rPr lang="en-US" i="0">
                    <a:latin typeface="Cambria Math" panose="02040503050406030204" pitchFamily="18" charset="0"/>
                  </a:rPr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𝜎,𝑚)</a:t>
                </a:r>
                <a:r>
                  <a:rPr lang="en-US" i="0">
                    <a:latin typeface="Cambria Math" panose="02040503050406030204" pitchFamily="18" charset="0"/>
                  </a:rPr>
                  <a:t>={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█(1             if 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,𝑚)=(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𝜎^</a:t>
                </a:r>
                <a:r>
                  <a:rPr lang="en-US" i="0">
                    <a:latin typeface="Cambria Math" panose="02040503050406030204" pitchFamily="18" charset="0"/>
                  </a:rPr>
                  <a:t>∗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i="0">
                    <a:latin typeface="Cambria Math" panose="02040503050406030204" pitchFamily="18" charset="0"/>
                  </a:rPr>
                  <a:t>𝑚^∗ )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@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            if Eval(𝐾{</a:t>
                </a:r>
                <a:r>
                  <a:rPr lang="en-US" i="0">
                    <a:latin typeface="Cambria Math" panose="02040503050406030204" pitchFamily="18" charset="0"/>
                  </a:rPr>
                  <a:t>𝑚^∗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},m)=𝜎@@</a:t>
                </a:r>
                <a:r>
                  <a:rPr lang="en-US" i="0">
                    <a:latin typeface="Cambria Math" panose="02040503050406030204" pitchFamily="18" charset="0"/>
                  </a:rPr>
                  <a:t>         @  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                    otherwise               )┤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6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Eval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e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𝐶</a:t>
                </a:r>
                <a:r>
                  <a:rPr lang="en-US" i="0" smtClean="0">
                    <a:latin typeface="Cambria Math" panose="02040503050406030204" pitchFamily="18" charset="0"/>
                  </a:rPr>
                  <a:t>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{</a:t>
                </a:r>
                <a:r>
                  <a:rPr lang="en-US" i="0">
                    <a:latin typeface="Cambria Math" panose="02040503050406030204" pitchFamily="18" charset="0"/>
                  </a:rPr>
                  <a:t>𝑚^∗ }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𝜎^</a:t>
                </a:r>
                <a:r>
                  <a:rPr lang="en-US" i="0">
                    <a:latin typeface="Cambria Math" panose="02040503050406030204" pitchFamily="18" charset="0"/>
                  </a:rPr>
                  <a:t>∗ </a:t>
                </a:r>
                <a:r>
                  <a:rPr lang="en-US" i="0" smtClean="0">
                    <a:latin typeface="Cambria Math" panose="02040503050406030204" pitchFamily="18" charset="0"/>
                  </a:rPr>
                  <a:t>)</a:t>
                </a:r>
                <a:r>
                  <a:rPr lang="en-US" i="0">
                    <a:latin typeface="Cambria Math" panose="02040503050406030204" pitchFamily="18" charset="0"/>
                  </a:rPr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𝜎,𝑚)</a:t>
                </a:r>
                <a:r>
                  <a:rPr lang="en-US" i="0">
                    <a:latin typeface="Cambria Math" panose="02040503050406030204" pitchFamily="18" charset="0"/>
                  </a:rPr>
                  <a:t>={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█(1             if 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,𝑚)=(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𝜎^</a:t>
                </a:r>
                <a:r>
                  <a:rPr lang="en-US" i="0">
                    <a:latin typeface="Cambria Math" panose="02040503050406030204" pitchFamily="18" charset="0"/>
                  </a:rPr>
                  <a:t>∗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i="0">
                    <a:latin typeface="Cambria Math" panose="02040503050406030204" pitchFamily="18" charset="0"/>
                  </a:rPr>
                  <a:t>𝑚^∗ )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@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            if Eval(𝐾{</a:t>
                </a:r>
                <a:r>
                  <a:rPr lang="en-US" i="0">
                    <a:latin typeface="Cambria Math" panose="02040503050406030204" pitchFamily="18" charset="0"/>
                  </a:rPr>
                  <a:t>𝑚^∗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},m)=𝜎@@</a:t>
                </a:r>
                <a:r>
                  <a:rPr lang="en-US" i="0">
                    <a:latin typeface="Cambria Math" panose="02040503050406030204" pitchFamily="18" charset="0"/>
                  </a:rPr>
                  <a:t>         @  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                    otherwise               )┤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Eval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e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𝐶</a:t>
                </a:r>
                <a:r>
                  <a:rPr lang="en-US" i="0" smtClean="0">
                    <a:latin typeface="Cambria Math" panose="02040503050406030204" pitchFamily="18" charset="0"/>
                  </a:rPr>
                  <a:t>_(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{</a:t>
                </a:r>
                <a:r>
                  <a:rPr lang="en-US" i="0">
                    <a:latin typeface="Cambria Math" panose="02040503050406030204" pitchFamily="18" charset="0"/>
                  </a:rPr>
                  <a:t>𝑚^∗ }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𝜎^</a:t>
                </a:r>
                <a:r>
                  <a:rPr lang="en-US" i="0">
                    <a:latin typeface="Cambria Math" panose="02040503050406030204" pitchFamily="18" charset="0"/>
                  </a:rPr>
                  <a:t>∗ </a:t>
                </a:r>
                <a:r>
                  <a:rPr lang="en-US" i="0" smtClean="0">
                    <a:latin typeface="Cambria Math" panose="02040503050406030204" pitchFamily="18" charset="0"/>
                  </a:rPr>
                  <a:t>)</a:t>
                </a:r>
                <a:r>
                  <a:rPr lang="en-US" i="0">
                    <a:latin typeface="Cambria Math" panose="02040503050406030204" pitchFamily="18" charset="0"/>
                  </a:rPr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𝜎,𝑚)</a:t>
                </a:r>
                <a:r>
                  <a:rPr lang="en-US" i="0">
                    <a:latin typeface="Cambria Math" panose="02040503050406030204" pitchFamily="18" charset="0"/>
                  </a:rPr>
                  <a:t>={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█(1             if 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,𝑚)=(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𝜎^</a:t>
                </a:r>
                <a:r>
                  <a:rPr lang="en-US" i="0">
                    <a:latin typeface="Cambria Math" panose="02040503050406030204" pitchFamily="18" charset="0"/>
                  </a:rPr>
                  <a:t>∗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i="0">
                    <a:latin typeface="Cambria Math" panose="02040503050406030204" pitchFamily="18" charset="0"/>
                  </a:rPr>
                  <a:t>𝑚^∗ )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@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            if Eval(𝐾{</a:t>
                </a:r>
                <a:r>
                  <a:rPr lang="en-US" i="0">
                    <a:latin typeface="Cambria Math" panose="02040503050406030204" pitchFamily="18" charset="0"/>
                  </a:rPr>
                  <a:t>𝑚^∗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},m)=𝜎@@</a:t>
                </a:r>
                <a:r>
                  <a:rPr lang="en-US" i="0">
                    <a:latin typeface="Cambria Math" panose="02040503050406030204" pitchFamily="18" charset="0"/>
                  </a:rPr>
                  <a:t>         @  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                    otherwise               )┤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92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fld id="{2D765E99-C9B4-40DC-B3C2-5908F0ABF08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212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452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7CE3C-6BF0-43F5-9DF7-A724286DE8BF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390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3018F-19B0-43F8-9DAF-04632E2E6E48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310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464B8-6222-4B76-9D52-BD85B055D093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72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69.jpeg"/><Relationship Id="rId7" Type="http://schemas.openxmlformats.org/officeDocument/2006/relationships/diagramQuickStyle" Target="../diagrams/quickStyle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Data" Target="../diagrams/data4.xml"/><Relationship Id="rId5" Type="http://schemas.openxmlformats.org/officeDocument/2006/relationships/diagramData" Target="../diagrams/data3.xml"/><Relationship Id="rId15" Type="http://schemas.microsoft.com/office/2007/relationships/diagramDrawing" Target="../diagrams/drawing4.xml"/><Relationship Id="rId10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microsoft.com/office/2007/relationships/diagramDrawing" Target="../diagrams/drawing3.xml"/><Relationship Id="rId14" Type="http://schemas.openxmlformats.org/officeDocument/2006/relationships/diagramColors" Target="../diagrams/colors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16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30.png"/><Relationship Id="rId4" Type="http://schemas.openxmlformats.org/officeDocument/2006/relationships/image" Target="../media/image6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20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60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59.jpeg"/><Relationship Id="rId7" Type="http://schemas.openxmlformats.org/officeDocument/2006/relationships/image" Target="../media/image2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300.png"/><Relationship Id="rId5" Type="http://schemas.openxmlformats.org/officeDocument/2006/relationships/image" Target="../media/image180.png"/><Relationship Id="rId10" Type="http://schemas.openxmlformats.org/officeDocument/2006/relationships/image" Target="../media/image290.png"/><Relationship Id="rId4" Type="http://schemas.openxmlformats.org/officeDocument/2006/relationships/image" Target="../media/image60.jpeg"/><Relationship Id="rId9" Type="http://schemas.openxmlformats.org/officeDocument/2006/relationships/image" Target="../media/image28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20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6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20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60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20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60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20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60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2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60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20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20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60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20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60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2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60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43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60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43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60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43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60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43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60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43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60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7" Type="http://schemas.openxmlformats.org/officeDocument/2006/relationships/image" Target="../media/image500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1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2.jpeg"/><Relationship Id="rId4" Type="http://schemas.openxmlformats.org/officeDocument/2006/relationships/diagramData" Target="../diagrams/data1.xml"/><Relationship Id="rId9" Type="http://schemas.openxmlformats.org/officeDocument/2006/relationships/image" Target="../media/image71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5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3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Advanced Cryptography</a:t>
            </a:r>
            <a:br>
              <a:rPr lang="en-US" dirty="0" smtClean="0"/>
            </a:br>
            <a:r>
              <a:rPr lang="en-US" dirty="0" smtClean="0"/>
              <a:t>CS 655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130193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11: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Indistinguishability Obfuscation +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2023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5699839"/>
            <a:ext cx="6777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Course Project Report: </a:t>
            </a:r>
            <a:r>
              <a:rPr lang="en-US" dirty="0" smtClean="0"/>
              <a:t>Due Thursday</a:t>
            </a:r>
            <a:r>
              <a:rPr lang="en-US" dirty="0"/>
              <a:t>, March 23 @ 11:59PM via E-mail</a:t>
            </a:r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Indistinguishability Obfuscation: Best Possible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``On Best Possible Obfuscation” [TCC’07]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Suppose obfuscator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iO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satisfies security </a:t>
                </a:r>
                <a:r>
                  <a:rPr lang="en-US" dirty="0"/>
                  <a:t>notion of </a:t>
                </a:r>
                <a:r>
                  <a:rPr lang="en-US" dirty="0" err="1"/>
                  <a:t>Indististinguishability</a:t>
                </a:r>
                <a:r>
                  <a:rPr lang="en-US" dirty="0"/>
                  <a:t> Obfuscation</a:t>
                </a:r>
              </a:p>
              <a:p>
                <a:r>
                  <a:rPr lang="en-US" dirty="0" smtClean="0"/>
                  <a:t>Suppose obfuscator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Obf</m:t>
                    </m:r>
                  </m:oMath>
                </a14:m>
                <a:r>
                  <a:rPr lang="en-US" dirty="0" smtClean="0"/>
                  <a:t> satisfies some other security notion</a:t>
                </a:r>
              </a:p>
              <a:p>
                <a:r>
                  <a:rPr lang="en-US" dirty="0" smtClean="0"/>
                  <a:t>Observe that </a:t>
                </a:r>
              </a:p>
              <a:p>
                <a:pPr marL="514350" indent="-514350">
                  <a:buFont typeface="Arial" panose="020B0604020202020204" pitchFamily="34" charset="0"/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Obf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iO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cannot be weaker obfuscation scheme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Obf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r>
                  <a:rPr lang="en-US" dirty="0"/>
                  <a:t> is functionally equivalent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equivalent to Pad(C) i.e., pad description length of C so that circuits have the same size</a:t>
                </a:r>
              </a:p>
              <a:p>
                <a:pPr marL="514350" indent="-514350">
                  <a:buFont typeface="Arial" panose="020B0604020202020204" pitchFamily="34" charset="0"/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Obf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iO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indistinguishable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iO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(by IO security)</a:t>
                </a:r>
                <a:endParaRPr lang="en-US" dirty="0"/>
              </a:p>
              <a:p>
                <a:pPr marL="514350" indent="-514350">
                  <a:buAutoNum type="arabicParenR"/>
                </a:pPr>
                <a:endParaRPr lang="en-US" dirty="0" smtClean="0"/>
              </a:p>
              <a:p>
                <a:pPr marL="514350" indent="-514350">
                  <a:buAutoNum type="arabicParenR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0" t="-266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395" y="1690688"/>
            <a:ext cx="10516590" cy="1665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 smtClean="0"/>
                  <a:t>Thm</a:t>
                </a:r>
                <a:r>
                  <a:rPr lang="en-US" b="1" dirty="0" smtClean="0"/>
                  <a:t> (Informal): </a:t>
                </a:r>
                <a:r>
                  <a:rPr lang="en-US" dirty="0" smtClean="0"/>
                  <a:t>If UNI is adaptively secure universal sampler and CAPT is computer </a:t>
                </a:r>
                <a:r>
                  <a:rPr lang="en-US" dirty="0" err="1" smtClean="0"/>
                  <a:t>uncrackable</a:t>
                </a:r>
                <a:r>
                  <a:rPr lang="en-US" dirty="0" smtClean="0"/>
                  <a:t> CAPTCHA then password authentication scheme is </a:t>
                </a:r>
                <a:r>
                  <a:rPr lang="en-US" i="1" dirty="0" smtClean="0"/>
                  <a:t>costly to crack.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b="1" i="1" dirty="0" smtClean="0"/>
                  <a:t>Costly to Crack: </a:t>
                </a:r>
                <a:r>
                  <a:rPr lang="en-US" dirty="0" smtClean="0"/>
                  <a:t>An adversary with </a:t>
                </a:r>
                <a:r>
                  <a:rPr lang="en-US" i="1" dirty="0" smtClean="0"/>
                  <a:t>m human work units </a:t>
                </a:r>
                <a:r>
                  <a:rPr lang="en-US" dirty="0" smtClean="0"/>
                  <a:t>can crack users password with probability at most</a:t>
                </a:r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𝑛𝑒𝑔𝑙𝑖𝑔𝑖𝑏𝑙𝑒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4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600200"/>
            <a:ext cx="10515600" cy="167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 smtClean="0"/>
                  <a:t>Thm</a:t>
                </a:r>
                <a:r>
                  <a:rPr lang="en-US" b="1" dirty="0" smtClean="0"/>
                  <a:t> (Informal): </a:t>
                </a:r>
                <a:r>
                  <a:rPr lang="en-US" dirty="0" smtClean="0"/>
                  <a:t>If UNI is adaptively secure universal sampler and CAPT is computer </a:t>
                </a:r>
                <a:r>
                  <a:rPr lang="en-US" dirty="0" err="1" smtClean="0"/>
                  <a:t>uncrackable</a:t>
                </a:r>
                <a:r>
                  <a:rPr lang="en-US" dirty="0" smtClean="0"/>
                  <a:t> CAPTCHA then password authentication scheme is </a:t>
                </a:r>
                <a:r>
                  <a:rPr lang="en-US" i="1" dirty="0" smtClean="0"/>
                  <a:t>costly to crack.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b="1" i="1" dirty="0" smtClean="0"/>
                  <a:t>Costly to Crack: </a:t>
                </a:r>
                <a:r>
                  <a:rPr lang="en-US" i="1" dirty="0" smtClean="0"/>
                  <a:t>An adversary with m `human work units’ can crack users password with probability at most</a:t>
                </a:r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𝑛𝑒𝑔𝑙𝑖𝑔𝑖𝑏𝑙𝑒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ded Corner 4"/>
          <p:cNvSpPr/>
          <p:nvPr/>
        </p:nvSpPr>
        <p:spPr>
          <a:xfrm>
            <a:off x="3276600" y="1447800"/>
            <a:ext cx="6934200" cy="1828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Standard CAPTCHA assumption: Adversary not given hashes answers to puzzles.</a:t>
            </a:r>
          </a:p>
        </p:txBody>
      </p:sp>
    </p:spTree>
    <p:extLst>
      <p:ext uri="{BB962C8B-B14F-4D97-AF65-F5344CB8AC3E}">
        <p14:creationId xmlns:p14="http://schemas.microsoft.com/office/powerpoint/2010/main" val="38868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600200"/>
            <a:ext cx="80010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 smtClean="0"/>
                  <a:t>Thm</a:t>
                </a:r>
                <a:r>
                  <a:rPr lang="en-US" b="1" dirty="0" smtClean="0"/>
                  <a:t> (Informal): </a:t>
                </a:r>
                <a:r>
                  <a:rPr lang="en-US" dirty="0" smtClean="0"/>
                  <a:t>If UNI is adaptively secure universal sampler and CAPT is computer </a:t>
                </a:r>
                <a:r>
                  <a:rPr lang="en-US" dirty="0" err="1" smtClean="0"/>
                  <a:t>uncrackable</a:t>
                </a:r>
                <a:r>
                  <a:rPr lang="en-US" dirty="0" smtClean="0"/>
                  <a:t> CAPTCHA then password authentication scheme is </a:t>
                </a:r>
                <a:r>
                  <a:rPr lang="en-US" i="1" dirty="0" smtClean="0"/>
                  <a:t>costly to crack.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b="1" i="1" dirty="0" smtClean="0"/>
                  <a:t>Costly to Crack: </a:t>
                </a:r>
                <a:r>
                  <a:rPr lang="en-US" i="1" dirty="0" smtClean="0"/>
                  <a:t>An adversary with m `human work units’ can crack users password with probability at most</a:t>
                </a:r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𝑛𝑒𝑔𝑙𝑖𝑔𝑖𝑏𝑙𝑒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ded Corner 4"/>
          <p:cNvSpPr/>
          <p:nvPr/>
        </p:nvSpPr>
        <p:spPr>
          <a:xfrm>
            <a:off x="3276600" y="1447800"/>
            <a:ext cx="6934200" cy="1828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Standard CAPTCHA assumption: Adversary not given hashes answers to puzzles.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3080657" y="3810000"/>
            <a:ext cx="6934200" cy="2286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** Actually show </a:t>
            </a:r>
            <a:r>
              <a:rPr lang="en-US" sz="3200" dirty="0" err="1"/>
              <a:t>blackbox</a:t>
            </a:r>
            <a:r>
              <a:rPr lang="en-US" sz="3200" dirty="0"/>
              <a:t> reduction from </a:t>
            </a:r>
            <a:r>
              <a:rPr lang="en-US" sz="3200" dirty="0" err="1"/>
              <a:t>ppt</a:t>
            </a:r>
            <a:r>
              <a:rPr lang="en-US" sz="3200" dirty="0"/>
              <a:t> adversary breaking security of password scheme to </a:t>
            </a:r>
            <a:r>
              <a:rPr lang="en-US" sz="3200" dirty="0" err="1"/>
              <a:t>ppt</a:t>
            </a:r>
            <a:r>
              <a:rPr lang="en-US" sz="3200" dirty="0"/>
              <a:t> adversary breaking CAPTCHA security</a:t>
            </a:r>
          </a:p>
        </p:txBody>
      </p:sp>
    </p:spTree>
    <p:extLst>
      <p:ext uri="{BB962C8B-B14F-4D97-AF65-F5344CB8AC3E}">
        <p14:creationId xmlns:p14="http://schemas.microsoft.com/office/powerpoint/2010/main" val="387619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PoH</a:t>
            </a:r>
            <a:r>
              <a:rPr lang="en-US" dirty="0" smtClean="0"/>
              <a:t> for E-mails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97825"/>
            <a:ext cx="3023088" cy="17004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5029200"/>
            <a:ext cx="1752600" cy="160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769" y="1447800"/>
            <a:ext cx="786822" cy="118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3733800" y="5248998"/>
          <a:ext cx="1804344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3482423" y="3619399"/>
            <a:ext cx="354837" cy="1167386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05072" y="3681786"/>
            <a:ext cx="190528" cy="104261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50651">
            <a:off x="2372573" y="429990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x</a:t>
            </a:r>
          </a:p>
        </p:txBody>
      </p:sp>
      <p:pic>
        <p:nvPicPr>
          <p:cNvPr id="11" name="Picture 2" descr="C:\Users\jblocki\Documents\My Dropbox\PUPTCHA\PUPTCHA\bin\Debug\captcha.bm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20606" r="20552" b="35151"/>
          <a:stretch/>
        </p:blipFill>
        <p:spPr bwMode="auto">
          <a:xfrm>
            <a:off x="3860108" y="4078948"/>
            <a:ext cx="1060757" cy="4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20864" y="4203092"/>
            <a:ext cx="125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(KWTER)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92764" y="1859912"/>
            <a:ext cx="3882088" cy="1114164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591505">
            <a:off x="5340692" y="1889126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Answer: KWTER</a:t>
            </a:r>
          </a:p>
        </p:txBody>
      </p:sp>
      <p:sp>
        <p:nvSpPr>
          <p:cNvPr id="18" name="TextBox 17"/>
          <p:cNvSpPr txBox="1"/>
          <p:nvPr/>
        </p:nvSpPr>
        <p:spPr>
          <a:xfrm rot="20591505">
            <a:off x="4130486" y="2337109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E-mail: 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3124200" cy="2057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4337" y="4724400"/>
            <a:ext cx="187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Universal Sampler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50981" y="3962400"/>
            <a:ext cx="1752600" cy="160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3" name="Diagram 22"/>
          <p:cNvGraphicFramePr/>
          <p:nvPr>
            <p:extLst/>
          </p:nvPr>
        </p:nvGraphicFramePr>
        <p:xfrm>
          <a:off x="8150981" y="4182198"/>
          <a:ext cx="1804344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24" name="Straight Arrow Connector 23"/>
          <p:cNvCxnSpPr>
            <a:stCxn id="30" idx="0"/>
          </p:cNvCxnSpPr>
          <p:nvPr/>
        </p:nvCxnSpPr>
        <p:spPr>
          <a:xfrm flipV="1">
            <a:off x="8100333" y="2492490"/>
            <a:ext cx="38712" cy="1165110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694241" y="2605396"/>
            <a:ext cx="190528" cy="104261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50651">
            <a:off x="7402235" y="29420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x</a:t>
            </a:r>
          </a:p>
        </p:txBody>
      </p:sp>
      <p:pic>
        <p:nvPicPr>
          <p:cNvPr id="27" name="Picture 2" descr="C:\Users\jblocki\Documents\My Dropbox\PUPTCHA\PUPTCHA\bin\Debug\captcha.bm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20606" r="20552" b="35151"/>
          <a:stretch/>
        </p:blipFill>
        <p:spPr bwMode="auto">
          <a:xfrm>
            <a:off x="8277289" y="3012148"/>
            <a:ext cx="1060757" cy="4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338045" y="3136292"/>
            <a:ext cx="125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(KWTER)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931781" y="3657600"/>
            <a:ext cx="3124200" cy="2057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1518" y="3657600"/>
            <a:ext cx="187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Universal Sampler</a:t>
            </a:r>
          </a:p>
        </p:txBody>
      </p:sp>
      <p:pic>
        <p:nvPicPr>
          <p:cNvPr id="10242" name="Picture 2" descr="Image result for checkmar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67" y="1252845"/>
            <a:ext cx="15144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0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21" grpId="0"/>
      <p:bldP spid="26" grpId="0"/>
      <p:bldP spid="28" grpId="0"/>
      <p:bldP spid="3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2" y="520282"/>
            <a:ext cx="9595556" cy="72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Indistinguishability 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Constructing </a:t>
            </a:r>
            <a:r>
              <a:rPr lang="en-US" dirty="0" err="1" smtClean="0"/>
              <a:t>iO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``Candidate Indistinguishability Obfuscation and Functional Encryption for all Circuits” [FOCS’13]</a:t>
            </a:r>
          </a:p>
          <a:p>
            <a:pPr lvl="1"/>
            <a:r>
              <a:rPr lang="en-US" dirty="0" smtClean="0"/>
              <a:t>Many constructions based on new assumptions</a:t>
            </a:r>
          </a:p>
          <a:p>
            <a:pPr lvl="2"/>
            <a:r>
              <a:rPr lang="en-US" dirty="0" smtClean="0"/>
              <a:t>Many papers breaking assumptions (or constructions!) and many fixes</a:t>
            </a:r>
          </a:p>
          <a:p>
            <a:pPr lvl="1"/>
            <a:r>
              <a:rPr lang="en-US" dirty="0" smtClean="0"/>
              <a:t>Recent progress “Indistinguishability Obfuscation from Well-Founded Assumptions.” [STOC’21]</a:t>
            </a:r>
          </a:p>
          <a:p>
            <a:pPr lvl="1"/>
            <a:r>
              <a:rPr lang="en-US" dirty="0" smtClean="0"/>
              <a:t>Constructs </a:t>
            </a:r>
            <a:r>
              <a:rPr lang="en-US" dirty="0" err="1" smtClean="0"/>
              <a:t>iO</a:t>
            </a:r>
            <a:r>
              <a:rPr lang="en-US" dirty="0" smtClean="0"/>
              <a:t> from sub-exponential security of well studies crypto assumptions</a:t>
            </a:r>
          </a:p>
          <a:p>
            <a:pPr lvl="2"/>
            <a:r>
              <a:rPr lang="en-US" dirty="0" smtClean="0"/>
              <a:t>Learning With Errors (LWE), Learning Parity with Noise (LPN) over prime fields, PRG in NC0,  and Decision Linear (DLIN) assumption for symmetric bilinear groups of prime order</a:t>
            </a:r>
          </a:p>
          <a:p>
            <a:r>
              <a:rPr lang="en-US" dirty="0" smtClean="0"/>
              <a:t>Applications of </a:t>
            </a:r>
            <a:r>
              <a:rPr lang="en-US" dirty="0" err="1" smtClean="0"/>
              <a:t>iO</a:t>
            </a:r>
            <a:r>
              <a:rPr lang="en-US" dirty="0" smtClean="0"/>
              <a:t> (our focus): Witness Encryption, Short Signatures, Proofs of Human Work, Universal Samplers,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Powerful Tool for </a:t>
            </a:r>
            <a:r>
              <a:rPr lang="en-US" dirty="0" err="1" smtClean="0"/>
              <a:t>iO</a:t>
            </a:r>
            <a:r>
              <a:rPr lang="en-US" dirty="0" smtClean="0"/>
              <a:t>: Puncturable PRF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Three algorithms </a:t>
                </a:r>
                <a:r>
                  <a:rPr lang="en-US" dirty="0" err="1" smtClean="0"/>
                  <a:t>KeyGen</a:t>
                </a:r>
                <a:r>
                  <a:rPr lang="en-US" dirty="0" smtClean="0"/>
                  <a:t>, Puncture, and </a:t>
                </a:r>
                <a:r>
                  <a:rPr lang="en-US" dirty="0" err="1" smtClean="0"/>
                  <a:t>Eval</a:t>
                </a:r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 pseudorandom function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Puncture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takes as input a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and an input x and outputs a new punctured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Correctness: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K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Eval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all inputs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Security: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leaks no information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i.e., all </a:t>
                </a:r>
                <a:r>
                  <a:rPr lang="en-US" dirty="0"/>
                  <a:t>PPT distinguishers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we have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negl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(where r is a random string)</a:t>
                </a:r>
              </a:p>
              <a:p>
                <a:r>
                  <a:rPr lang="en-US" b="1" dirty="0" smtClean="0"/>
                  <a:t>Intuition: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′}</m:t>
                    </m:r>
                  </m:oMath>
                </a14:m>
                <a:r>
                  <a:rPr lang="en-US" dirty="0" smtClean="0"/>
                  <a:t> allows us to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on all inputs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except for x’ while ensuring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is still indistinguishable from random. </a:t>
                </a:r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GGM: PRFs </a:t>
            </a:r>
            <a:r>
              <a:rPr lang="en-US" dirty="0"/>
              <a:t>from 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/>
                  <a:t>Theorem: </a:t>
                </a:r>
                <a:r>
                  <a:rPr lang="en-US" sz="3600" dirty="0"/>
                  <a:t>Suppose that there is a PRG 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/>
                  <a:t> Then there is a secure PRF.</a:t>
                </a:r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Let G(x) = G</a:t>
                </a:r>
                <a:r>
                  <a:rPr lang="en-US" b="1" baseline="-25000" dirty="0">
                    <a:latin typeface="Cambria Math" panose="02040503050406030204" pitchFamily="18" charset="0"/>
                  </a:rPr>
                  <a:t>0</a:t>
                </a:r>
                <a:r>
                  <a:rPr lang="en-US" b="1" dirty="0">
                    <a:latin typeface="Cambria Math" panose="02040503050406030204" pitchFamily="18" charset="0"/>
                  </a:rPr>
                  <a:t>(x)||G</a:t>
                </a:r>
                <a:r>
                  <a:rPr lang="en-US" b="1" baseline="-25000" dirty="0">
                    <a:latin typeface="Cambria Math" panose="02040503050406030204" pitchFamily="18" charset="0"/>
                  </a:rPr>
                  <a:t>1</a:t>
                </a:r>
                <a:r>
                  <a:rPr lang="en-US" b="1" dirty="0">
                    <a:latin typeface="Cambria Math" panose="02040503050406030204" pitchFamily="18" charset="0"/>
                  </a:rPr>
                  <a:t>(x)     (first/last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>
                    <a:latin typeface="Cambria Math" panose="02040503050406030204" pitchFamily="18" charset="0"/>
                  </a:rPr>
                  <a:t> bits of output)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Theorem: </a:t>
                </a:r>
                <a:r>
                  <a:rPr lang="en-US" sz="3600" dirty="0" smtClean="0"/>
                  <a:t>Suppose that there is a PRG </a:t>
                </a:r>
                <a:r>
                  <a:rPr lang="en-US" sz="3600" dirty="0"/>
                  <a:t>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 smtClean="0"/>
                  <a:t> Then there is a secure PRF.</a:t>
                </a:r>
                <a:endParaRPr lang="en-US" sz="3600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3261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380" y="384048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3460" y="500173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6198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550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4993839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46140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18560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5153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408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7447" y="60641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64715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51760" y="5481738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3424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10312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006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598130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27209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63333" y="5951175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897081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267688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49476" y="630544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080585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15873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22627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29654" y="5908458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54121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36630" y="3492864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51883" y="5864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51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421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1574" y="3151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211476" y="4353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378038" y="58277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028237" y="4412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504825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758440" y="53128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448160" y="5921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38659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348074" y="3297340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(011)=G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(k)))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05132" y="41028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9490276" y="41028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n-bits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942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1" grpId="0"/>
      <p:bldP spid="16" grpId="0" animBg="1"/>
      <p:bldP spid="17" grpId="0"/>
      <p:bldP spid="63" grpId="0" animBg="1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from 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/>
                  <a:t>Theorem: </a:t>
                </a:r>
                <a:r>
                  <a:rPr lang="en-US" sz="3600" dirty="0"/>
                  <a:t>Suppose that there is a PRG G with expansion factor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/>
                  <a:t> Then there is a secure PRF.</a:t>
                </a:r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797" t="-336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69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 smtClean="0">
                    <a:latin typeface="Cambria Math" panose="02040503050406030204" pitchFamily="18" charset="0"/>
                  </a:rPr>
                  <a:t>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 Sketch (by Triangle Inequality): Fix </a:t>
                </a:r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j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𝑨𝒅𝒗</m:t>
                      </m:r>
                      <m:r>
                        <a:rPr lang="en-US" b="1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This difference is negligible by PRG security (just replaced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𝐰𝐢𝐭𝐡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PRFs from PRGs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106424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Proof Sketch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𝑨𝒅𝒗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nary>
                      <m:r>
                        <a:rPr lang="en-US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𝑸𝑬𝑫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1064240" cy="4351338"/>
              </a:xfrm>
              <a:blipFill>
                <a:blip r:embed="rId2"/>
                <a:stretch>
                  <a:fillRect l="-115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from 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Claim 1: For any t(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>
                    <a:latin typeface="Cambria Math" panose="02040503050406030204" pitchFamily="18" charset="0"/>
                  </a:rPr>
                  <a:t>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Proof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𝑨𝒅𝒗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nary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89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PRFs from PRGs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Claim 1: For any t(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>
                    <a:latin typeface="Cambria Math" panose="02040503050406030204" pitchFamily="18" charset="0"/>
                  </a:rPr>
                  <a:t>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Proof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𝑨𝒅𝒗</m:t>
                          </m:r>
                          <m:r>
                            <a:rPr lang="en-US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nary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𝒏𝒆𝒈𝒍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(QED, Claim 1)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043" t="-224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Due: </a:t>
            </a:r>
            <a:r>
              <a:rPr lang="en-US" dirty="0" smtClean="0"/>
              <a:t>Thursday, March 23 @ 11:59PM via E-mail</a:t>
            </a:r>
          </a:p>
          <a:p>
            <a:r>
              <a:rPr lang="en-US" b="1" dirty="0" smtClean="0"/>
              <a:t>Pages: </a:t>
            </a:r>
            <a:r>
              <a:rPr lang="en-US" dirty="0" smtClean="0"/>
              <a:t>5-6</a:t>
            </a:r>
          </a:p>
          <a:p>
            <a:r>
              <a:rPr lang="en-US" b="1" dirty="0" smtClean="0"/>
              <a:t>Contents: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Define the problem(s) you are working on clearly</a:t>
            </a:r>
          </a:p>
          <a:p>
            <a:pPr lvl="1"/>
            <a:r>
              <a:rPr lang="en-US" dirty="0" smtClean="0"/>
              <a:t>Related Work</a:t>
            </a:r>
          </a:p>
          <a:p>
            <a:pPr lvl="1"/>
            <a:r>
              <a:rPr lang="en-US" dirty="0" smtClean="0"/>
              <a:t>Preliminary Results</a:t>
            </a:r>
          </a:p>
          <a:p>
            <a:pPr lvl="2"/>
            <a:r>
              <a:rPr lang="en-US" dirty="0" smtClean="0"/>
              <a:t>What have you tried?</a:t>
            </a:r>
          </a:p>
          <a:p>
            <a:pPr lvl="2"/>
            <a:r>
              <a:rPr lang="en-US" dirty="0" smtClean="0"/>
              <a:t>What barriers have you encountered (if any)?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12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1</a:t>
            </a:r>
            <a:r>
              <a:rPr lang="en-US" dirty="0"/>
              <a:t> and H</a:t>
            </a:r>
            <a:r>
              <a:rPr lang="en-US" baseline="-25000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Construction: Hybrid H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 = G</a:t>
            </a:r>
            <a:r>
              <a:rPr lang="en-US" baseline="-25000" dirty="0"/>
              <a:t>0</a:t>
            </a:r>
            <a:r>
              <a:rPr lang="en-US" dirty="0"/>
              <a:t>(K)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= G</a:t>
            </a:r>
            <a:r>
              <a:rPr lang="en-US" baseline="-25000" dirty="0"/>
              <a:t>1</a:t>
            </a:r>
            <a:r>
              <a:rPr lang="en-US" dirty="0"/>
              <a:t>(K)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00</a:t>
            </a:r>
            <a:r>
              <a:rPr lang="en-US" dirty="0"/>
              <a:t>=G</a:t>
            </a:r>
            <a:r>
              <a:rPr lang="en-US" baseline="-25000" dirty="0"/>
              <a:t>0</a:t>
            </a:r>
            <a:r>
              <a:rPr lang="en-US" dirty="0"/>
              <a:t>(r0)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01</a:t>
            </a:r>
            <a:r>
              <a:rPr lang="en-US" dirty="0"/>
              <a:t>= G</a:t>
            </a:r>
            <a:r>
              <a:rPr lang="en-US" baseline="-25000" dirty="0"/>
              <a:t>1</a:t>
            </a:r>
            <a:r>
              <a:rPr lang="en-US" dirty="0"/>
              <a:t>(r0)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10</a:t>
            </a:r>
            <a:r>
              <a:rPr lang="en-US" dirty="0"/>
              <a:t>= G</a:t>
            </a:r>
            <a:r>
              <a:rPr lang="en-US" baseline="-25000" dirty="0"/>
              <a:t>0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10</a:t>
            </a:r>
            <a:r>
              <a:rPr lang="en-US" dirty="0"/>
              <a:t>= G</a:t>
            </a:r>
            <a:r>
              <a:rPr lang="en-US" baseline="-25000" dirty="0"/>
              <a:t>1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677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1</a:t>
            </a:r>
            <a:r>
              <a:rPr lang="en-US" dirty="0"/>
              <a:t> and H</a:t>
            </a:r>
            <a:r>
              <a:rPr lang="en-US" baseline="-25000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Modified Construction 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: Pick r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and r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randomly instead of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= G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(K)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baseline="-25000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00</a:t>
            </a:r>
            <a:r>
              <a:rPr lang="en-US" dirty="0"/>
              <a:t>=G</a:t>
            </a:r>
            <a:r>
              <a:rPr lang="en-US" baseline="-25000" dirty="0"/>
              <a:t>0</a:t>
            </a:r>
            <a:r>
              <a:rPr lang="en-US" dirty="0"/>
              <a:t>(r0)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01</a:t>
            </a:r>
            <a:r>
              <a:rPr lang="en-US" dirty="0"/>
              <a:t>= G</a:t>
            </a:r>
            <a:r>
              <a:rPr lang="en-US" baseline="-25000" dirty="0"/>
              <a:t>1</a:t>
            </a:r>
            <a:r>
              <a:rPr lang="en-US" dirty="0"/>
              <a:t>(r0)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10</a:t>
            </a:r>
            <a:r>
              <a:rPr lang="en-US" dirty="0"/>
              <a:t>= G</a:t>
            </a:r>
            <a:r>
              <a:rPr lang="en-US" baseline="-25000" dirty="0"/>
              <a:t>0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10</a:t>
            </a:r>
            <a:r>
              <a:rPr lang="en-US" dirty="0"/>
              <a:t>= G</a:t>
            </a:r>
            <a:r>
              <a:rPr lang="en-US" baseline="-25000" dirty="0"/>
              <a:t>1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62012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Modified Construction H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: Pick r</a:t>
            </a:r>
            <a:r>
              <a:rPr lang="en-US" baseline="-25000" dirty="0">
                <a:solidFill>
                  <a:srgbClr val="FF0000"/>
                </a:solidFill>
              </a:rPr>
              <a:t>00</a:t>
            </a:r>
            <a:r>
              <a:rPr lang="en-US" dirty="0">
                <a:solidFill>
                  <a:srgbClr val="FF0000"/>
                </a:solidFill>
              </a:rPr>
              <a:t> , r</a:t>
            </a:r>
            <a:r>
              <a:rPr lang="en-US" baseline="-25000" dirty="0">
                <a:solidFill>
                  <a:srgbClr val="FF0000"/>
                </a:solidFill>
              </a:rPr>
              <a:t>01</a:t>
            </a:r>
            <a:r>
              <a:rPr lang="en-US" dirty="0">
                <a:solidFill>
                  <a:srgbClr val="FF0000"/>
                </a:solidFill>
              </a:rPr>
              <a:t> , r</a:t>
            </a:r>
            <a:r>
              <a:rPr lang="en-US" baseline="-25000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rgbClr val="FF0000"/>
                </a:solidFill>
              </a:rPr>
              <a:t> and r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  <a:r>
              <a:rPr lang="en-US" dirty="0">
                <a:solidFill>
                  <a:srgbClr val="FF0000"/>
                </a:solidFill>
              </a:rPr>
              <a:t> randomly instead of applying PRG</a:t>
            </a:r>
            <a:endParaRPr lang="en-US" baseline="-25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01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72737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</a:t>
            </a:r>
            <a:r>
              <a:rPr lang="en-US" dirty="0" err="1"/>
              <a:t>H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Truly Random Function: All output values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are picked randomly</a:t>
            </a:r>
            <a:endParaRPr lang="en-US" baseline="-25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00…0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baseline="-25000" dirty="0">
                <a:solidFill>
                  <a:srgbClr val="FF0000"/>
                </a:solidFill>
              </a:rPr>
              <a:t>11…1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7576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(r0)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(r0)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701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1</a:t>
            </a:r>
            <a:r>
              <a:rPr lang="en-US" dirty="0"/>
              <a:t> vs H</a:t>
            </a:r>
            <a:r>
              <a:rPr lang="en-US" baseline="-25000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>
                    <a:latin typeface="Cambria Math" panose="02040503050406030204" pitchFamily="18" charset="0"/>
                  </a:rPr>
                  <a:t>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Claim 2: </a:t>
                </a:r>
                <a:r>
                  <a:rPr lang="en-US" b="1" i="1" dirty="0">
                    <a:latin typeface="Cambria Math" panose="02040503050406030204" pitchFamily="18" charset="0"/>
                  </a:rPr>
                  <a:t>Attacker who makes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queries to </a:t>
                </a:r>
                <a:r>
                  <a:rPr lang="en-US" b="1" i="1" dirty="0" err="1">
                    <a:latin typeface="Cambria Math" panose="02040503050406030204" pitchFamily="18" charset="0"/>
                  </a:rPr>
                  <a:t>F</a:t>
                </a:r>
                <a:r>
                  <a:rPr lang="en-US" b="1" i="1" baseline="-25000" dirty="0" err="1">
                    <a:latin typeface="Cambria Math" panose="02040503050406030204" pitchFamily="18" charset="0"/>
                  </a:rPr>
                  <a:t>k</a:t>
                </a:r>
                <a:r>
                  <a:rPr lang="en-US" b="1" i="1" dirty="0">
                    <a:latin typeface="Cambria Math" panose="02040503050406030204" pitchFamily="18" charset="0"/>
                  </a:rPr>
                  <a:t> (or f) cannot distinguish H</a:t>
                </a:r>
                <a:r>
                  <a:rPr lang="en-US" b="1" i="1" baseline="-25000" dirty="0">
                    <a:latin typeface="Cambria Math" panose="02040503050406030204" pitchFamily="18" charset="0"/>
                  </a:rPr>
                  <a:t>2</a:t>
                </a:r>
                <a:r>
                  <a:rPr lang="en-US" b="1" i="1" dirty="0">
                    <a:latin typeface="Cambria Math" panose="02040503050406030204" pitchFamily="18" charset="0"/>
                  </a:rPr>
                  <a:t> from the real game 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Proof Intuition: Follows by Claim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1</a:t>
                </a:r>
              </a:p>
            </p:txBody>
          </p:sp>
        </mc:Choice>
        <mc:Fallback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2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i</a:t>
            </a:r>
            <a:r>
              <a:rPr lang="en-US" dirty="0" smtClean="0"/>
              <a:t> vs H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4776" y="1856105"/>
                <a:ext cx="11125200" cy="435133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Claim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3: </a:t>
                </a:r>
                <a:r>
                  <a:rPr lang="en-US" dirty="0">
                    <a:latin typeface="Cambria Math" panose="02040503050406030204" pitchFamily="18" charset="0"/>
                  </a:rPr>
                  <a:t>Attacker who makes t(n) queries to </a:t>
                </a:r>
                <a:r>
                  <a:rPr lang="en-US" dirty="0" err="1">
                    <a:latin typeface="Cambria Math" panose="02040503050406030204" pitchFamily="18" charset="0"/>
                  </a:rPr>
                  <a:t>F</a:t>
                </a:r>
                <a:r>
                  <a:rPr lang="en-US" baseline="-25000" dirty="0" err="1">
                    <a:latin typeface="Cambria Math" panose="02040503050406030204" pitchFamily="18" charset="0"/>
                  </a:rPr>
                  <a:t>k</a:t>
                </a:r>
                <a:r>
                  <a:rPr lang="en-US" dirty="0">
                    <a:latin typeface="Cambria Math" panose="02040503050406030204" pitchFamily="18" charset="0"/>
                  </a:rPr>
                  <a:t> (or f) cannot distinguish H</a:t>
                </a:r>
                <a:r>
                  <a:rPr lang="en-US" baseline="-25000" dirty="0">
                    <a:latin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</a:rPr>
                  <a:t> from H</a:t>
                </a:r>
                <a:r>
                  <a:rPr lang="en-US" baseline="-25000" dirty="0">
                    <a:latin typeface="Cambria Math" panose="02040503050406030204" pitchFamily="18" charset="0"/>
                  </a:rPr>
                  <a:t>i -1 </a:t>
                </a:r>
                <a:r>
                  <a:rPr lang="en-US" dirty="0">
                    <a:latin typeface="Cambria Math" panose="02040503050406030204" pitchFamily="18" charset="0"/>
                  </a:rPr>
                  <a:t>the real game 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Challenge: </a:t>
                </a:r>
                <a:r>
                  <a:rPr lang="en-US" dirty="0" smtClean="0">
                    <a:latin typeface="Cambria Math" panose="02040503050406030204" pitchFamily="18" charset="0"/>
                  </a:rPr>
                  <a:t>Cannot replace 2</a:t>
                </a:r>
                <a:r>
                  <a:rPr lang="en-US" baseline="30000" dirty="0" smtClean="0">
                    <a:latin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</a:rPr>
                  <a:t> pseudorandom values with random strings at level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is not necessarily negligible if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</a:rPr>
                  <a:t>    Key Idea: Only need to replace </a:t>
                </a:r>
                <a:r>
                  <a:rPr lang="en-US" dirty="0">
                    <a:latin typeface="Cambria Math" panose="02040503050406030204" pitchFamily="18" charset="0"/>
                  </a:rPr>
                  <a:t>t(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) values (note: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negl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is negligible).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   </a:t>
                </a:r>
                <a:endParaRPr lang="en-US" b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776" y="1856105"/>
                <a:ext cx="11125200" cy="4351338"/>
              </a:xfrm>
              <a:blipFill>
                <a:blip r:embed="rId2"/>
                <a:stretch>
                  <a:fillRect l="-877" t="-2801" r="-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2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</a:t>
            </a:r>
            <a:r>
              <a:rPr lang="en-US" dirty="0" smtClean="0"/>
              <a:t>H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9386" y="1427655"/>
                <a:ext cx="10887635" cy="4599175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Red Leaf Nodes: Queried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(x)   (at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red leaf nodes)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Red Internal Nodes: On path from red leaf node to root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Level i: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red nodes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386" y="1427655"/>
                <a:ext cx="10887635" cy="4599175"/>
              </a:xfrm>
              <a:blipFill>
                <a:blip r:embed="rId2"/>
                <a:stretch>
                  <a:fillRect l="-1008" t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24900" y="58442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04D3F7-B83F-4105-B753-146AD0E5364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980" y="2620532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____</a:t>
            </a:r>
          </a:p>
        </p:txBody>
      </p:sp>
      <p:sp>
        <p:nvSpPr>
          <p:cNvPr id="8" name="Rectangle 7"/>
          <p:cNvSpPr/>
          <p:nvPr/>
        </p:nvSpPr>
        <p:spPr>
          <a:xfrm>
            <a:off x="7345680" y="332839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____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760" y="448965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____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3380" y="454990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____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974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9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</a:rPr>
              <a:t>00…0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256020" y="454293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____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43060" y="4481757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____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1278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baseline="-25000" dirty="0">
                <a:solidFill>
                  <a:srgbClr val="FF0000"/>
                </a:solidFill>
              </a:rPr>
              <a:t>11…1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8477250" y="5434058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08120" y="3206478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672590" y="413945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3380" y="2813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6890" y="3728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1747" y="55520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249680" y="5352633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6060" y="4969656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1390" y="422216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08120" y="4198230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61242" y="408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136844" y="546922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409928" y="5415127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77633" y="5439093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94067" y="5384999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26210" y="5755606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63776" y="579335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194885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01598" y="5803791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35" name="Straight Arrow Connector 34"/>
          <p:cNvCxnSpPr>
            <a:endCxn id="16" idx="3"/>
          </p:cNvCxnSpPr>
          <p:nvPr/>
        </p:nvCxnSpPr>
        <p:spPr>
          <a:xfrm flipH="1">
            <a:off x="9361170" y="5310545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>
            <a:off x="10243954" y="5396376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878017" y="4142039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50930" y="2980782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66183" y="53525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537987" y="54390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6469" y="5330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5874" y="2639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25776" y="38416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92338" y="5315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42537" y="39005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19125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72740" y="4800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62460" y="5409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119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H</a:t>
            </a:r>
            <a:r>
              <a:rPr lang="en-US" baseline="-25000" dirty="0" smtClean="0"/>
              <a:t>1</a:t>
            </a:r>
            <a:r>
              <a:rPr lang="en-US" dirty="0" smtClean="0"/>
              <a:t> vs 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t(n)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2: 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Attacker who makes t(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</a:rPr>
                  <a:t>) oracle queries to our function cannot distinguish H</a:t>
                </a:r>
                <a:r>
                  <a:rPr lang="en-US" b="1" i="1" baseline="-25000" dirty="0" smtClean="0">
                    <a:latin typeface="Cambria Math" panose="02040503050406030204" pitchFamily="18" charset="0"/>
                  </a:rPr>
                  <a:t>i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from H</a:t>
                </a:r>
                <a:r>
                  <a:rPr lang="en-US" b="1" i="1" baseline="-25000" dirty="0" smtClean="0">
                    <a:latin typeface="Cambria Math" panose="02040503050406030204" pitchFamily="18" charset="0"/>
                  </a:rPr>
                  <a:t>i+1 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Proof: Indistinguishability follows by Claim 1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    Let x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,…</a:t>
                </a:r>
                <a:r>
                  <a:rPr lang="en-US" b="1" dirty="0" err="1" smtClean="0">
                    <a:latin typeface="Cambria Math" panose="02040503050406030204" pitchFamily="18" charset="0"/>
                  </a:rPr>
                  <a:t>x</a:t>
                </a:r>
                <a:r>
                  <a:rPr lang="en-US" b="1" baseline="-25000" dirty="0" err="1" smtClean="0">
                    <a:latin typeface="Cambria Math" panose="02040503050406030204" pitchFamily="18" charset="0"/>
                  </a:rPr>
                  <a:t>t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denote the t queries. Let y</a:t>
                </a:r>
                <a:r>
                  <a:rPr lang="en-US" b="1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,…,</a:t>
                </a:r>
                <a:r>
                  <a:rPr lang="en-US" b="1" dirty="0" err="1" smtClean="0">
                    <a:latin typeface="Cambria Math" panose="02040503050406030204" pitchFamily="18" charset="0"/>
                  </a:rPr>
                  <a:t>y</a:t>
                </a:r>
                <a:r>
                  <a:rPr lang="en-US" b="1" baseline="-25000" dirty="0" err="1" smtClean="0">
                    <a:latin typeface="Cambria Math" panose="02040503050406030204" pitchFamily="18" charset="0"/>
                  </a:rPr>
                  <a:t>t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denote first </a:t>
                </a:r>
                <a:r>
                  <a:rPr lang="en-US" b="1" dirty="0" err="1" smtClean="0">
                    <a:latin typeface="Cambria Math" panose="02040503050406030204" pitchFamily="18" charset="0"/>
                  </a:rPr>
                  <a:t>i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bits of each query.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                 (</a:t>
                </a:r>
                <a:r>
                  <a:rPr lang="en-US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H</a:t>
                </a:r>
                <a:r>
                  <a:rPr lang="en-US" b="1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i+1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 vs </a:t>
                </a:r>
                <a:r>
                  <a:rPr lang="en-US" b="1" i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H</a:t>
                </a:r>
                <a:r>
                  <a:rPr lang="en-US" b="1" i="1" baseline="-25000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i</a:t>
                </a:r>
                <a:r>
                  <a:rPr lang="en-US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: replaced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latin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6105"/>
                <a:ext cx="10515600" cy="4351338"/>
              </a:xfrm>
              <a:blipFill>
                <a:blip r:embed="rId2"/>
                <a:stretch>
                  <a:fillRect l="-1043" t="-308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7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</a:t>
            </a:r>
            <a:r>
              <a:rPr lang="en-US" baseline="-25000" dirty="0"/>
              <a:t>i</a:t>
            </a:r>
            <a:r>
              <a:rPr lang="en-US" dirty="0" smtClean="0"/>
              <a:t> vs H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4776" y="1856105"/>
                <a:ext cx="111252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Claim 1: For any t(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 smtClean="0">
                    <a:latin typeface="Cambria Math" panose="02040503050406030204" pitchFamily="18" charset="0"/>
                  </a:rPr>
                  <a:t>) and any PPT attacker A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∥…∥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∥…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𝒏𝒆𝒈𝒍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Claim </a:t>
                </a:r>
                <a:r>
                  <a:rPr lang="en-US" b="1" dirty="0" smtClean="0">
                    <a:latin typeface="Cambria Math" panose="02040503050406030204" pitchFamily="18" charset="0"/>
                  </a:rPr>
                  <a:t>3: </a:t>
                </a:r>
                <a:r>
                  <a:rPr lang="en-US" dirty="0">
                    <a:latin typeface="Cambria Math" panose="02040503050406030204" pitchFamily="18" charset="0"/>
                  </a:rPr>
                  <a:t>Attacker who makes t(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) queries to </a:t>
                </a:r>
                <a:r>
                  <a:rPr lang="en-US" dirty="0" err="1">
                    <a:latin typeface="Cambria Math" panose="02040503050406030204" pitchFamily="18" charset="0"/>
                  </a:rPr>
                  <a:t>F</a:t>
                </a:r>
                <a:r>
                  <a:rPr lang="en-US" baseline="-25000" dirty="0" err="1">
                    <a:latin typeface="Cambria Math" panose="02040503050406030204" pitchFamily="18" charset="0"/>
                  </a:rPr>
                  <a:t>k</a:t>
                </a:r>
                <a:r>
                  <a:rPr lang="en-US" dirty="0">
                    <a:latin typeface="Cambria Math" panose="02040503050406030204" pitchFamily="18" charset="0"/>
                  </a:rPr>
                  <a:t> (or f) cannot distinguish H</a:t>
                </a:r>
                <a:r>
                  <a:rPr lang="en-US" baseline="-25000" dirty="0">
                    <a:latin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</a:rPr>
                  <a:t> from H</a:t>
                </a:r>
                <a:r>
                  <a:rPr lang="en-US" baseline="-25000" dirty="0">
                    <a:latin typeface="Cambria Math" panose="02040503050406030204" pitchFamily="18" charset="0"/>
                  </a:rPr>
                  <a:t>i -1 </a:t>
                </a:r>
                <a:r>
                  <a:rPr lang="en-US" dirty="0">
                    <a:latin typeface="Cambria Math" panose="02040503050406030204" pitchFamily="18" charset="0"/>
                  </a:rPr>
                  <a:t>the real game (except with negligible probability).</a:t>
                </a:r>
              </a:p>
              <a:p>
                <a:pPr marL="0" indent="0">
                  <a:buNone/>
                </a:pP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Triangle Inequality: </a:t>
                </a:r>
                <a:r>
                  <a:rPr lang="en-US" dirty="0" smtClean="0">
                    <a:latin typeface="Cambria Math" panose="02040503050406030204" pitchFamily="18" charset="0"/>
                  </a:rPr>
                  <a:t>Attacker who makes t(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) queries </a:t>
                </a:r>
                <a:r>
                  <a:rPr lang="en-US" dirty="0">
                    <a:latin typeface="Cambria Math" panose="02040503050406030204" pitchFamily="18" charset="0"/>
                  </a:rPr>
                  <a:t>to </a:t>
                </a:r>
                <a:r>
                  <a:rPr lang="en-US" dirty="0" err="1">
                    <a:latin typeface="Cambria Math" panose="02040503050406030204" pitchFamily="18" charset="0"/>
                  </a:rPr>
                  <a:t>F</a:t>
                </a:r>
                <a:r>
                  <a:rPr lang="en-US" baseline="-25000" dirty="0" err="1">
                    <a:latin typeface="Cambria Math" panose="02040503050406030204" pitchFamily="18" charset="0"/>
                  </a:rPr>
                  <a:t>k</a:t>
                </a:r>
                <a:r>
                  <a:rPr lang="en-US" dirty="0">
                    <a:latin typeface="Cambria Math" panose="02040503050406030204" pitchFamily="18" charset="0"/>
                  </a:rPr>
                  <a:t> (or f) </a:t>
                </a:r>
                <a:r>
                  <a:rPr lang="en-US" i="1" dirty="0">
                    <a:latin typeface="Cambria Math" panose="02040503050406030204" pitchFamily="18" charset="0"/>
                  </a:rPr>
                  <a:t>cannot </a:t>
                </a:r>
                <a:r>
                  <a:rPr lang="en-US" dirty="0" smtClean="0">
                    <a:latin typeface="Cambria Math" panose="02040503050406030204" pitchFamily="18" charset="0"/>
                  </a:rPr>
                  <a:t>distinguish H</a:t>
                </a:r>
                <a:r>
                  <a:rPr lang="en-US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</a:rPr>
                  <a:t> (real construction) from </a:t>
                </a:r>
                <a:r>
                  <a:rPr lang="en-US" dirty="0" err="1" smtClean="0">
                    <a:latin typeface="Cambria Math" panose="02040503050406030204" pitchFamily="18" charset="0"/>
                  </a:rPr>
                  <a:t>H</a:t>
                </a:r>
                <a:r>
                  <a:rPr lang="en-US" baseline="-25000" dirty="0" err="1" smtClean="0">
                    <a:latin typeface="Cambria Math" panose="02040503050406030204" pitchFamily="18" charset="0"/>
                  </a:rPr>
                  <a:t>n</a:t>
                </a:r>
                <a:r>
                  <a:rPr lang="en-US" baseline="-250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</a:rPr>
                  <a:t>(truly random function) except with negligible probability.  </a:t>
                </a:r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776" y="1856105"/>
                <a:ext cx="11125200" cy="4351338"/>
              </a:xfrm>
              <a:blipFill>
                <a:blip r:embed="rId2"/>
                <a:stretch>
                  <a:fillRect l="-1151" t="-2381" r="-712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0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An obfuscator takes as input a program/circuit C and a security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outputs a new program/circuit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Efficiency: </a:t>
                </a:r>
                <a:r>
                  <a:rPr lang="en-US" dirty="0" smtClean="0"/>
                  <a:t>The function obfuscate should run in polynomial time in the size of the input program/circuit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and in the size of security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Correctness: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should be equivalent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i.e., for all inputs x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Security?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39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07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Punctured Key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latin typeface="Cambria Math" panose="02040503050406030204" pitchFamily="18" charset="0"/>
              </a:rPr>
              <a:t>K{011} = </a:t>
            </a:r>
            <a:r>
              <a:rPr lang="en-US" b="1" dirty="0">
                <a:solidFill>
                  <a:srgbClr val="7030A0"/>
                </a:solidFill>
              </a:rPr>
              <a:t>G</a:t>
            </a:r>
            <a:r>
              <a:rPr lang="en-US" b="1" baseline="-25000" dirty="0">
                <a:solidFill>
                  <a:srgbClr val="7030A0"/>
                </a:solidFill>
              </a:rPr>
              <a:t>1</a:t>
            </a:r>
            <a:r>
              <a:rPr lang="en-US" b="1" dirty="0">
                <a:solidFill>
                  <a:srgbClr val="7030A0"/>
                </a:solidFill>
              </a:rPr>
              <a:t>(k</a:t>
            </a:r>
            <a:r>
              <a:rPr lang="en-US" b="1" dirty="0" smtClean="0">
                <a:solidFill>
                  <a:srgbClr val="7030A0"/>
                </a:solidFill>
              </a:rPr>
              <a:t>), </a:t>
            </a:r>
            <a:r>
              <a:rPr lang="en-US" b="1" dirty="0">
                <a:solidFill>
                  <a:srgbClr val="7030A0"/>
                </a:solidFill>
              </a:rPr>
              <a:t>G</a:t>
            </a:r>
            <a:r>
              <a:rPr lang="en-US" b="1" baseline="-25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(G</a:t>
            </a:r>
            <a:r>
              <a:rPr lang="en-US" b="1" baseline="-25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(k</a:t>
            </a:r>
            <a:r>
              <a:rPr lang="en-US" b="1" dirty="0" smtClean="0">
                <a:solidFill>
                  <a:srgbClr val="7030A0"/>
                </a:solidFill>
              </a:rPr>
              <a:t>)) and </a:t>
            </a:r>
            <a:r>
              <a:rPr lang="en-US" b="1" dirty="0">
                <a:solidFill>
                  <a:srgbClr val="7030A0"/>
                </a:solidFill>
              </a:rPr>
              <a:t>G</a:t>
            </a:r>
            <a:r>
              <a:rPr lang="en-US" b="1" baseline="-25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(G</a:t>
            </a:r>
            <a:r>
              <a:rPr lang="en-US" b="1" baseline="-25000" dirty="0">
                <a:solidFill>
                  <a:srgbClr val="7030A0"/>
                </a:solidFill>
              </a:rPr>
              <a:t>1</a:t>
            </a:r>
            <a:r>
              <a:rPr lang="en-US" b="1" dirty="0">
                <a:solidFill>
                  <a:srgbClr val="7030A0"/>
                </a:solidFill>
              </a:rPr>
              <a:t>(G</a:t>
            </a:r>
            <a:r>
              <a:rPr lang="en-US" b="1" baseline="-25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(k)))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>
                <a:solidFill>
                  <a:srgbClr val="7030A0"/>
                </a:solidFill>
              </a:rPr>
              <a:t>G</a:t>
            </a:r>
            <a:r>
              <a:rPr lang="en-US" b="1" baseline="-25000" dirty="0">
                <a:solidFill>
                  <a:srgbClr val="7030A0"/>
                </a:solidFill>
              </a:rPr>
              <a:t>1</a:t>
            </a:r>
            <a:r>
              <a:rPr lang="en-US" b="1" dirty="0">
                <a:solidFill>
                  <a:srgbClr val="7030A0"/>
                </a:solidFill>
              </a:rPr>
              <a:t>(k</a:t>
            </a:r>
            <a:r>
              <a:rPr lang="en-US" b="1" dirty="0" smtClean="0">
                <a:solidFill>
                  <a:srgbClr val="7030A0"/>
                </a:solidFill>
              </a:rPr>
              <a:t>)  </a:t>
            </a:r>
            <a:r>
              <a:rPr lang="en-US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 Can evaluate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(1x’) for any input </a:t>
            </a:r>
            <a:r>
              <a:rPr lang="en-US" b="1" dirty="0"/>
              <a:t>x</a:t>
            </a:r>
            <a:r>
              <a:rPr lang="en-US" b="1" dirty="0" smtClean="0"/>
              <a:t>’ in {0,1}</a:t>
            </a:r>
            <a:r>
              <a:rPr lang="en-US" b="1" baseline="30000" dirty="0" smtClean="0"/>
              <a:t>2</a:t>
            </a: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endParaRPr lang="en-US" b="1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91186"/>
            <a:ext cx="2743200" cy="365125"/>
          </a:xfrm>
        </p:spPr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6745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7531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380" y="387531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G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r>
              <a:rPr lang="en-US" b="1" dirty="0" smtClean="0">
                <a:solidFill>
                  <a:srgbClr val="7030A0"/>
                </a:solidFill>
              </a:rPr>
              <a:t>(k)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460" y="5036573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G</a:t>
            </a:r>
            <a:r>
              <a:rPr lang="en-US" b="1" baseline="-25000" dirty="0" smtClean="0">
                <a:solidFill>
                  <a:srgbClr val="7030A0"/>
                </a:solidFill>
              </a:rPr>
              <a:t>0</a:t>
            </a:r>
            <a:r>
              <a:rPr lang="en-US" b="1" dirty="0" smtClean="0">
                <a:solidFill>
                  <a:srgbClr val="7030A0"/>
                </a:solidFill>
              </a:rPr>
              <a:t>(G</a:t>
            </a:r>
            <a:r>
              <a:rPr lang="en-US" b="1" baseline="-25000" dirty="0" smtClean="0">
                <a:solidFill>
                  <a:srgbClr val="7030A0"/>
                </a:solidFill>
              </a:rPr>
              <a:t>0</a:t>
            </a:r>
            <a:r>
              <a:rPr lang="en-US" b="1" dirty="0" smtClean="0">
                <a:solidFill>
                  <a:srgbClr val="7030A0"/>
                </a:solidFill>
              </a:rPr>
              <a:t>(k</a:t>
            </a:r>
            <a:r>
              <a:rPr lang="en-US" b="1" dirty="0">
                <a:solidFill>
                  <a:srgbClr val="7030A0"/>
                </a:solidFill>
              </a:rPr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968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80976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80976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8985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502867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80976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80976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53396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8637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601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75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7447" y="60989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9955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51760" y="5516574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69079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45148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354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6016139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62045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63333" y="5986011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931917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302524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…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49476" y="6340277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80585" y="635070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5070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57463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29654" y="5943294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88957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36630" y="3527700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51883" y="58994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859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76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1574" y="3186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211476" y="43885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378038" y="58625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028237" y="4447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504825" y="595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758440" y="53477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448160" y="595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73495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348074" y="3332176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(011)=G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(k)))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blipFill>
                <a:blip r:embed="rId2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blipFill>
                <a:blip r:embed="rId3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51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1" grpId="0"/>
      <p:bldP spid="16" grpId="0" animBg="1"/>
      <p:bldP spid="17" grpId="0"/>
      <p:bldP spid="63" grpId="0" animBg="1"/>
      <p:bldP spid="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Punctured Key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latin typeface="Cambria Math" panose="02040503050406030204" pitchFamily="18" charset="0"/>
              </a:rPr>
              <a:t>K{011} = </a:t>
            </a:r>
            <a:r>
              <a:rPr lang="en-US" b="1" dirty="0">
                <a:solidFill>
                  <a:srgbClr val="7030A0"/>
                </a:solidFill>
              </a:rPr>
              <a:t>G</a:t>
            </a:r>
            <a:r>
              <a:rPr lang="en-US" b="1" baseline="-25000" dirty="0">
                <a:solidFill>
                  <a:srgbClr val="7030A0"/>
                </a:solidFill>
              </a:rPr>
              <a:t>1</a:t>
            </a:r>
            <a:r>
              <a:rPr lang="en-US" b="1" dirty="0">
                <a:solidFill>
                  <a:srgbClr val="7030A0"/>
                </a:solidFill>
              </a:rPr>
              <a:t>(k</a:t>
            </a:r>
            <a:r>
              <a:rPr lang="en-US" b="1" dirty="0" smtClean="0">
                <a:solidFill>
                  <a:srgbClr val="7030A0"/>
                </a:solidFill>
              </a:rPr>
              <a:t>), </a:t>
            </a:r>
            <a:r>
              <a:rPr lang="en-US" b="1" dirty="0">
                <a:solidFill>
                  <a:srgbClr val="7030A0"/>
                </a:solidFill>
              </a:rPr>
              <a:t>G</a:t>
            </a:r>
            <a:r>
              <a:rPr lang="en-US" b="1" baseline="-25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(G</a:t>
            </a:r>
            <a:r>
              <a:rPr lang="en-US" b="1" baseline="-25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(k</a:t>
            </a:r>
            <a:r>
              <a:rPr lang="en-US" b="1" dirty="0" smtClean="0">
                <a:solidFill>
                  <a:srgbClr val="7030A0"/>
                </a:solidFill>
              </a:rPr>
              <a:t>)) and G</a:t>
            </a:r>
            <a:r>
              <a:rPr lang="en-US" b="1" baseline="-25000" dirty="0" smtClean="0">
                <a:solidFill>
                  <a:srgbClr val="7030A0"/>
                </a:solidFill>
              </a:rPr>
              <a:t>0</a:t>
            </a:r>
            <a:r>
              <a:rPr lang="en-US" b="1" dirty="0" smtClean="0">
                <a:solidFill>
                  <a:srgbClr val="7030A0"/>
                </a:solidFill>
              </a:rPr>
              <a:t>(G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r>
              <a:rPr lang="en-US" b="1" dirty="0" smtClean="0">
                <a:solidFill>
                  <a:srgbClr val="7030A0"/>
                </a:solidFill>
              </a:rPr>
              <a:t>(G</a:t>
            </a:r>
            <a:r>
              <a:rPr lang="en-US" b="1" baseline="-25000" dirty="0" smtClean="0">
                <a:solidFill>
                  <a:srgbClr val="7030A0"/>
                </a:solidFill>
              </a:rPr>
              <a:t>0</a:t>
            </a:r>
            <a:r>
              <a:rPr lang="en-US" b="1" dirty="0" smtClean="0">
                <a:solidFill>
                  <a:srgbClr val="7030A0"/>
                </a:solidFill>
              </a:rPr>
              <a:t>(k</a:t>
            </a:r>
            <a:r>
              <a:rPr lang="en-US" b="1" dirty="0">
                <a:solidFill>
                  <a:srgbClr val="7030A0"/>
                </a:solidFill>
              </a:rPr>
              <a:t>)))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>
                <a:solidFill>
                  <a:srgbClr val="7030A0"/>
                </a:solidFill>
              </a:rPr>
              <a:t>G</a:t>
            </a:r>
            <a:r>
              <a:rPr lang="en-US" b="1" baseline="-25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(G</a:t>
            </a:r>
            <a:r>
              <a:rPr lang="en-US" b="1" baseline="-25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(k</a:t>
            </a:r>
            <a:r>
              <a:rPr lang="en-US" b="1" dirty="0" smtClean="0">
                <a:solidFill>
                  <a:srgbClr val="7030A0"/>
                </a:solidFill>
              </a:rPr>
              <a:t>))  </a:t>
            </a:r>
            <a:r>
              <a:rPr lang="en-US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 Can evaluate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(00x’) for any bit </a:t>
            </a:r>
            <a:r>
              <a:rPr lang="en-US" b="1" dirty="0"/>
              <a:t>x’</a:t>
            </a: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endParaRPr lang="en-US" b="1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91186"/>
            <a:ext cx="2743200" cy="365125"/>
          </a:xfrm>
        </p:spPr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6745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7531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380" y="387531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G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r>
              <a:rPr lang="en-US" b="1" dirty="0" smtClean="0">
                <a:solidFill>
                  <a:srgbClr val="7030A0"/>
                </a:solidFill>
              </a:rPr>
              <a:t>(k)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460" y="5036573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G</a:t>
            </a:r>
            <a:r>
              <a:rPr lang="en-US" b="1" baseline="-25000" dirty="0" smtClean="0">
                <a:solidFill>
                  <a:srgbClr val="7030A0"/>
                </a:solidFill>
              </a:rPr>
              <a:t>0</a:t>
            </a:r>
            <a:r>
              <a:rPr lang="en-US" b="1" dirty="0" smtClean="0">
                <a:solidFill>
                  <a:srgbClr val="7030A0"/>
                </a:solidFill>
              </a:rPr>
              <a:t>(G</a:t>
            </a:r>
            <a:r>
              <a:rPr lang="en-US" b="1" baseline="-25000" dirty="0" smtClean="0">
                <a:solidFill>
                  <a:srgbClr val="7030A0"/>
                </a:solidFill>
              </a:rPr>
              <a:t>0</a:t>
            </a:r>
            <a:r>
              <a:rPr lang="en-US" b="1" dirty="0" smtClean="0">
                <a:solidFill>
                  <a:srgbClr val="7030A0"/>
                </a:solidFill>
              </a:rPr>
              <a:t>(k</a:t>
            </a:r>
            <a:r>
              <a:rPr lang="en-US" b="1" dirty="0">
                <a:solidFill>
                  <a:srgbClr val="7030A0"/>
                </a:solidFill>
              </a:rPr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968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80976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80976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8985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502867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80976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80976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53396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8637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601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75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7447" y="60989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9955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51760" y="5516574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69079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45148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354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6016139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62045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63333" y="5986011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931917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302524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49476" y="6340277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80585" y="635070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5070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57463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29654" y="5943294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88957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36630" y="3527700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51883" y="58994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859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76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1574" y="3186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211476" y="43885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378038" y="58625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028237" y="4447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504825" y="595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758440" y="53477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448160" y="595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73495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348074" y="3332176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(011)=G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(k)))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blipFill>
                <a:blip r:embed="rId2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blipFill>
                <a:blip r:embed="rId3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Punctured Key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latin typeface="Cambria Math" panose="02040503050406030204" pitchFamily="18" charset="0"/>
              </a:rPr>
              <a:t>K{011} = </a:t>
            </a:r>
            <a:r>
              <a:rPr lang="en-US" b="1" dirty="0">
                <a:solidFill>
                  <a:srgbClr val="7030A0"/>
                </a:solidFill>
              </a:rPr>
              <a:t>G</a:t>
            </a:r>
            <a:r>
              <a:rPr lang="en-US" b="1" baseline="-25000" dirty="0">
                <a:solidFill>
                  <a:srgbClr val="7030A0"/>
                </a:solidFill>
              </a:rPr>
              <a:t>1</a:t>
            </a:r>
            <a:r>
              <a:rPr lang="en-US" b="1" dirty="0">
                <a:solidFill>
                  <a:srgbClr val="7030A0"/>
                </a:solidFill>
              </a:rPr>
              <a:t>(k</a:t>
            </a:r>
            <a:r>
              <a:rPr lang="en-US" b="1" dirty="0" smtClean="0">
                <a:solidFill>
                  <a:srgbClr val="7030A0"/>
                </a:solidFill>
              </a:rPr>
              <a:t>), </a:t>
            </a:r>
            <a:r>
              <a:rPr lang="en-US" b="1" dirty="0">
                <a:solidFill>
                  <a:srgbClr val="7030A0"/>
                </a:solidFill>
              </a:rPr>
              <a:t>G</a:t>
            </a:r>
            <a:r>
              <a:rPr lang="en-US" b="1" baseline="-25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(G</a:t>
            </a:r>
            <a:r>
              <a:rPr lang="en-US" b="1" baseline="-25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(k</a:t>
            </a:r>
            <a:r>
              <a:rPr lang="en-US" b="1" dirty="0" smtClean="0">
                <a:solidFill>
                  <a:srgbClr val="7030A0"/>
                </a:solidFill>
              </a:rPr>
              <a:t>)) and G</a:t>
            </a:r>
            <a:r>
              <a:rPr lang="en-US" b="1" baseline="-25000" dirty="0" smtClean="0">
                <a:solidFill>
                  <a:srgbClr val="7030A0"/>
                </a:solidFill>
              </a:rPr>
              <a:t>0</a:t>
            </a:r>
            <a:r>
              <a:rPr lang="en-US" b="1" dirty="0" smtClean="0">
                <a:solidFill>
                  <a:srgbClr val="7030A0"/>
                </a:solidFill>
              </a:rPr>
              <a:t>(G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r>
              <a:rPr lang="en-US" b="1" dirty="0" smtClean="0">
                <a:solidFill>
                  <a:srgbClr val="7030A0"/>
                </a:solidFill>
              </a:rPr>
              <a:t>(G</a:t>
            </a:r>
            <a:r>
              <a:rPr lang="en-US" b="1" baseline="-25000" dirty="0" smtClean="0">
                <a:solidFill>
                  <a:srgbClr val="7030A0"/>
                </a:solidFill>
              </a:rPr>
              <a:t>0</a:t>
            </a:r>
            <a:r>
              <a:rPr lang="en-US" b="1" dirty="0" smtClean="0">
                <a:solidFill>
                  <a:srgbClr val="7030A0"/>
                </a:solidFill>
              </a:rPr>
              <a:t>(k</a:t>
            </a:r>
            <a:r>
              <a:rPr lang="en-US" b="1" dirty="0">
                <a:solidFill>
                  <a:srgbClr val="7030A0"/>
                </a:solidFill>
              </a:rPr>
              <a:t>)))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G</a:t>
            </a:r>
            <a:r>
              <a:rPr lang="en-US" b="1" baseline="-25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(G</a:t>
            </a:r>
            <a:r>
              <a:rPr lang="en-US" b="1" baseline="-25000" dirty="0">
                <a:solidFill>
                  <a:srgbClr val="7030A0"/>
                </a:solidFill>
              </a:rPr>
              <a:t>1</a:t>
            </a:r>
            <a:r>
              <a:rPr lang="en-US" b="1" dirty="0">
                <a:solidFill>
                  <a:srgbClr val="7030A0"/>
                </a:solidFill>
              </a:rPr>
              <a:t>(G</a:t>
            </a:r>
            <a:r>
              <a:rPr lang="en-US" b="1" baseline="-25000" dirty="0">
                <a:solidFill>
                  <a:srgbClr val="7030A0"/>
                </a:solidFill>
              </a:rPr>
              <a:t>0</a:t>
            </a:r>
            <a:r>
              <a:rPr lang="en-US" b="1" dirty="0">
                <a:solidFill>
                  <a:srgbClr val="7030A0"/>
                </a:solidFill>
              </a:rPr>
              <a:t>(k</a:t>
            </a:r>
            <a:r>
              <a:rPr lang="en-US" b="1" dirty="0" smtClean="0">
                <a:solidFill>
                  <a:srgbClr val="7030A0"/>
                </a:solidFill>
              </a:rPr>
              <a:t>))) </a:t>
            </a:r>
            <a:r>
              <a:rPr lang="en-US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 Can evaluate 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(001) </a:t>
            </a:r>
            <a:endParaRPr lang="en-US" b="1" dirty="0"/>
          </a:p>
          <a:p>
            <a:pPr marL="0" indent="0">
              <a:buNone/>
            </a:pPr>
            <a:endParaRPr lang="en-US" b="1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91186"/>
            <a:ext cx="2743200" cy="365125"/>
          </a:xfrm>
        </p:spPr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8680" y="3167450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4100" y="387531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(k)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1380" y="3875316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G</a:t>
            </a:r>
            <a:r>
              <a:rPr lang="en-US" b="1" baseline="-25000" dirty="0" smtClean="0">
                <a:solidFill>
                  <a:srgbClr val="7030A0"/>
                </a:solidFill>
              </a:rPr>
              <a:t>1</a:t>
            </a:r>
            <a:r>
              <a:rPr lang="en-US" b="1" dirty="0" smtClean="0">
                <a:solidFill>
                  <a:srgbClr val="7030A0"/>
                </a:solidFill>
              </a:rPr>
              <a:t>(k)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460" y="5036573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G</a:t>
            </a:r>
            <a:r>
              <a:rPr lang="en-US" b="1" baseline="-25000" dirty="0" smtClean="0">
                <a:solidFill>
                  <a:srgbClr val="7030A0"/>
                </a:solidFill>
              </a:rPr>
              <a:t>0</a:t>
            </a:r>
            <a:r>
              <a:rPr lang="en-US" b="1" dirty="0" smtClean="0">
                <a:solidFill>
                  <a:srgbClr val="7030A0"/>
                </a:solidFill>
              </a:rPr>
              <a:t>(G</a:t>
            </a:r>
            <a:r>
              <a:rPr lang="en-US" b="1" baseline="-25000" dirty="0" smtClean="0">
                <a:solidFill>
                  <a:srgbClr val="7030A0"/>
                </a:solidFill>
              </a:rPr>
              <a:t>0</a:t>
            </a:r>
            <a:r>
              <a:rPr lang="en-US" b="1" dirty="0" smtClean="0">
                <a:solidFill>
                  <a:srgbClr val="7030A0"/>
                </a:solidFill>
              </a:rPr>
              <a:t>(k</a:t>
            </a:r>
            <a:r>
              <a:rPr lang="en-US" b="1" dirty="0">
                <a:solidFill>
                  <a:srgbClr val="7030A0"/>
                </a:solidFill>
              </a:rPr>
              <a:t>))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9080" y="5096818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0</a:t>
            </a:r>
            <a:r>
              <a:rPr lang="en-US" dirty="0" smtClean="0"/>
              <a:t>(k))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83180" y="5980976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7650" y="5980976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720" y="5089854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(G</a:t>
            </a:r>
            <a:r>
              <a:rPr lang="en-US" baseline="-25000" dirty="0"/>
              <a:t>1</a:t>
            </a:r>
            <a:r>
              <a:rPr lang="en-US" dirty="0"/>
              <a:t>(k))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28760" y="5028675"/>
            <a:ext cx="15697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(G</a:t>
            </a:r>
            <a:r>
              <a:rPr lang="en-US" baseline="-25000" dirty="0" smtClean="0"/>
              <a:t>1</a:t>
            </a:r>
            <a:r>
              <a:rPr lang="en-US" dirty="0" smtClean="0"/>
              <a:t>(k</a:t>
            </a:r>
            <a:r>
              <a:rPr lang="en-US" dirty="0"/>
              <a:t>))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98480" y="5980976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62950" y="5980976"/>
            <a:ext cx="883920" cy="853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93820" y="3753396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58290" y="468637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9080" y="33601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2590" y="42756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7447" y="60989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35380" y="5899551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51760" y="5516574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197090" y="4769079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93820" y="4745148"/>
            <a:ext cx="324470" cy="2914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942" y="46354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022544" y="6016139"/>
            <a:ext cx="784860" cy="26749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295628" y="5962045"/>
            <a:ext cx="274320" cy="3829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63333" y="5986011"/>
            <a:ext cx="428210" cy="3227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79767" y="5931917"/>
            <a:ext cx="70852" cy="4592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1910" y="6302524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49476" y="6340277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80585" y="635070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187298" y="6350709"/>
            <a:ext cx="558856" cy="552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15" idx="3"/>
          </p:cNvCxnSpPr>
          <p:nvPr/>
        </p:nvCxnSpPr>
        <p:spPr>
          <a:xfrm flipH="1">
            <a:off x="9246870" y="5857463"/>
            <a:ext cx="292234" cy="550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10129654" y="5943294"/>
            <a:ext cx="568826" cy="4644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63717" y="4688957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36630" y="3527700"/>
            <a:ext cx="911998" cy="3476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51883" y="58994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423687" y="59859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42169" y="5876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1574" y="3186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9211476" y="43885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0378038" y="58625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028237" y="4447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504825" y="595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758440" y="53477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448160" y="59559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866477" y="3773495"/>
            <a:ext cx="3887440" cy="249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348074" y="3332176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(011)=G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(G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(k)))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80239" y="1020857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G(x):=</a:t>
            </a:r>
            <a:r>
              <a:rPr lang="en-US" sz="3600" b="1" dirty="0"/>
              <a:t> G</a:t>
            </a:r>
            <a:r>
              <a:rPr lang="en-US" sz="3600" b="1" baseline="-25000" dirty="0"/>
              <a:t>0</a:t>
            </a:r>
            <a:r>
              <a:rPr lang="en-US" sz="3600" b="1" dirty="0" smtClean="0"/>
              <a:t>(x</a:t>
            </a:r>
            <a:r>
              <a:rPr lang="en-US" sz="3600" b="1" dirty="0"/>
              <a:t>) || </a:t>
            </a:r>
            <a:r>
              <a:rPr lang="en-US" sz="3600" b="1" dirty="0" smtClean="0"/>
              <a:t>G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(x</a:t>
            </a:r>
            <a:r>
              <a:rPr lang="en-US" sz="3600" b="1" dirty="0"/>
              <a:t>)  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190269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132" y="410285"/>
                <a:ext cx="990977" cy="461665"/>
              </a:xfrm>
              <a:prstGeom prst="rect">
                <a:avLst/>
              </a:prstGeom>
              <a:blipFill>
                <a:blip r:embed="rId2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eft Brace 62"/>
          <p:cNvSpPr/>
          <p:nvPr/>
        </p:nvSpPr>
        <p:spPr>
          <a:xfrm rot="5400000">
            <a:off x="9775413" y="376610"/>
            <a:ext cx="261541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-bits</a:t>
                </a:r>
                <a:endParaRPr lang="en-US" sz="2400" b="1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76" y="410285"/>
                <a:ext cx="990977" cy="461665"/>
              </a:xfrm>
              <a:prstGeom prst="rect">
                <a:avLst/>
              </a:prstGeom>
              <a:blipFill>
                <a:blip r:embed="rId3"/>
                <a:stretch>
                  <a:fillRect l="-1852" t="-10526" r="-80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6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GGM Puncturable PRF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p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1" i="1" dirty="0" smtClean="0">
                    <a:latin typeface="Cambria Math" panose="02040503050406030204" pitchFamily="18" charset="0"/>
                  </a:rPr>
                  <a:t>GGM tree has depth-proportional to length of PRF input n</a:t>
                </a:r>
              </a:p>
              <a:p>
                <a:r>
                  <a:rPr lang="en-US" b="1" i="1" dirty="0" smtClean="0">
                    <a:latin typeface="Cambria Math" panose="02040503050406030204" pitchFamily="18" charset="0"/>
                  </a:rPr>
                  <a:t>Punctured Key Stores: n pseudorandom strings of length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1" i="1" dirty="0" smtClean="0">
                    <a:latin typeface="Cambria Math" panose="02040503050406030204" pitchFamily="18" charset="0"/>
                  </a:rPr>
                  <a:t>Punctured Key K{x} has size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𝐎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Security follows similar hybrid argument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 from </a:t>
            </a:r>
            <a:r>
              <a:rPr lang="en-US" dirty="0" err="1" smtClean="0"/>
              <a:t>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Define 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Eval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/>
                          <m:e/>
                        </m:eqArr>
                      </m:e>
                    </m:d>
                  </m:oMath>
                </a14:m>
                <a:endParaRPr lang="en-US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Key Generation: </a:t>
                </a:r>
                <a:r>
                  <a:rPr lang="en-US" dirty="0" smtClean="0"/>
                  <a:t>Pick a random Puncturable PRF key K and output public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Signing: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Eval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Signature Verification: </a:t>
                </a:r>
                <a:r>
                  <a:rPr lang="en-US" dirty="0" smtClean="0"/>
                  <a:t>Just run obfuscated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(.,.)</m:t>
                    </m:r>
                  </m:oMath>
                </a14:m>
                <a:r>
                  <a:rPr lang="en-US" dirty="0" smtClean="0"/>
                  <a:t> with inputs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and 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 from </a:t>
            </a:r>
            <a:r>
              <a:rPr lang="en-US" dirty="0" err="1" smtClean="0"/>
              <a:t>iO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Define 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Eval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/>
                          <m:e/>
                        </m:eqAr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Selective Signature Forgery Game: </a:t>
                </a:r>
                <a:r>
                  <a:rPr lang="en-US" dirty="0" smtClean="0"/>
                  <a:t>Fix a target message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then generate (</a:t>
                </a:r>
                <a:r>
                  <a:rPr lang="en-US" dirty="0" err="1" smtClean="0"/>
                  <a:t>sk,pk</a:t>
                </a:r>
                <a:r>
                  <a:rPr lang="en-US" dirty="0" smtClean="0"/>
                  <a:t>). </a:t>
                </a:r>
              </a:p>
              <a:p>
                <a:pPr lvl="1"/>
                <a:r>
                  <a:rPr lang="en-US" dirty="0" smtClean="0"/>
                  <a:t>Attacker may make q queries to signing oracle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sk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⋅</m:t>
                        </m:r>
                      </m:e>
                    </m:d>
                  </m:oMath>
                </a14:m>
                <a:r>
                  <a:rPr lang="en-US" dirty="0" smtClean="0"/>
                  <a:t> on any other message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for all queries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b="1" dirty="0" smtClean="0"/>
                  <a:t>Attacker’s goal: </a:t>
                </a:r>
                <a:r>
                  <a:rPr lang="en-US" dirty="0" smtClean="0"/>
                  <a:t>output forgery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Selective Security </a:t>
                </a:r>
                <a:r>
                  <a:rPr lang="en-US" dirty="0" smtClean="0">
                    <a:sym typeface="Wingdings" panose="05000000000000000000" pitchFamily="2" charset="2"/>
                  </a:rPr>
                  <a:t> Adaptive Security (Union bound over all target messages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Union bound trick requires sub-exponential security of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iO</a:t>
                </a:r>
                <a:r>
                  <a:rPr lang="en-US" dirty="0" smtClean="0">
                    <a:sym typeface="Wingdings" panose="05000000000000000000" pitchFamily="2" charset="2"/>
                  </a:rPr>
                  <a:t> + PPRF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Complexity Leveraging</a:t>
                </a:r>
                <a:r>
                  <a:rPr lang="en-US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Standard </a:t>
                </a:r>
                <a:r>
                  <a:rPr lang="en-US" dirty="0" smtClean="0">
                    <a:sym typeface="Wingdings" panose="05000000000000000000" pitchFamily="2" charset="2"/>
                  </a:rPr>
                  <a:t>Trick in many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iO</a:t>
                </a:r>
                <a:r>
                  <a:rPr lang="en-US" dirty="0" smtClean="0">
                    <a:sym typeface="Wingdings" panose="05000000000000000000" pitchFamily="2" charset="2"/>
                  </a:rPr>
                  <a:t> security proofs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Security Proof: Hybrid Argument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2287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Eval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K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      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Hybrid 1: </a:t>
                </a:r>
                <a:r>
                  <a:rPr lang="en-US" dirty="0" smtClean="0"/>
                  <a:t>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where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Define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a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circuit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Eval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K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</m:d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                     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Note 1: </a:t>
                </a:r>
                <a:r>
                  <a:rPr lang="en-US" dirty="0" smtClean="0"/>
                  <a:t>If f is a one-way permutation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 are equivalent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Note 2: </a:t>
                </a:r>
                <a:r>
                  <a:rPr lang="en-US" dirty="0" smtClean="0"/>
                  <a:t>Hybrid 1 is indistinguishable from Hybrid 0 (original game) due to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security (since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 are equivalent circuits)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22874" cy="4351338"/>
              </a:xfrm>
              <a:blipFill>
                <a:blip r:embed="rId3"/>
                <a:stretch>
                  <a:fillRect l="-116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Security Proof: Hybrid Argument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2540"/>
                <a:ext cx="11022874" cy="47044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Eval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K</m:t>
                                    </m:r>
                                    <m: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</m:d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Equivalent if f is a one-way permutation</a:t>
                </a:r>
              </a:p>
              <a:p>
                <a:r>
                  <a:rPr lang="en-US" b="1" dirty="0" smtClean="0"/>
                  <a:t>Hybrid 2: </a:t>
                </a:r>
                <a:r>
                  <a:rPr lang="en-US" dirty="0" smtClean="0"/>
                  <a:t>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where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Eval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Note: </a:t>
                </a:r>
                <a:r>
                  <a:rPr lang="en-US" dirty="0" smtClean="0"/>
                  <a:t>Hybrid 2 is indistinguishable from Hybrid 1 due to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security 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 are equivalent circuits)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2540"/>
                <a:ext cx="11022874" cy="4704423"/>
              </a:xfrm>
              <a:blipFill>
                <a:blip r:embed="rId3"/>
                <a:stretch>
                  <a:fillRect l="-1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Security Proof: Hybrid Argument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22874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Eval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dirty="0" smtClean="0"/>
                  <a:t>Hybrid 3: </a:t>
                </a:r>
                <a:r>
                  <a:rPr lang="en-US" dirty="0" smtClean="0"/>
                  <a:t>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where r is a uniformly random string and 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Eval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Note: </a:t>
                </a:r>
                <a:r>
                  <a:rPr lang="en-US" dirty="0" smtClean="0"/>
                  <a:t>Hybrid 3 is indistinguishable from Hybrid 1 due to security of the punctured PRF. Even if we reveal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attacker cannot distinguish random r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Eval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22874" cy="4351338"/>
              </a:xfrm>
              <a:blipFill>
                <a:blip r:embed="rId3"/>
                <a:stretch>
                  <a:fillRect l="-719" t="-4622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Security Proof: Hybrid Argument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22874" cy="4351338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r>
                  <a:rPr lang="en-US" b="1" dirty="0" smtClean="0"/>
                  <a:t>Hybrid 2: </a:t>
                </a:r>
                <a:r>
                  <a:rPr lang="en-US" dirty="0" smtClean="0"/>
                  <a:t>Replace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where r is a uniformly random string and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Eval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Signature Forgery in Hybrid 3?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Forging a signatures requires us to find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Difficulty follows from security of </a:t>
                </a:r>
                <a:r>
                  <a:rPr lang="en-US" dirty="0" smtClean="0"/>
                  <a:t>OWP. </a:t>
                </a:r>
                <a:r>
                  <a:rPr lang="en-US" dirty="0"/>
                  <a:t>Obfuscated program only contains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for uniformly random r.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22874" cy="4351338"/>
              </a:xfrm>
              <a:blipFill>
                <a:blip r:embed="rId3"/>
                <a:stretch>
                  <a:fillRect l="-1162" r="-11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 err="1" smtClean="0"/>
              <a:t>Blackbox</a:t>
            </a:r>
            <a:r>
              <a:rPr lang="en-US" dirty="0" smtClean="0"/>
              <a:t> Obfuscation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VBB Security Definition: </a:t>
                </a:r>
                <a:r>
                  <a:rPr lang="en-US" dirty="0"/>
                  <a:t>For all PPT attackers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there exists a simulator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such that for all programs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all security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Obf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dirty="0"/>
                                                <m:t> 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𝒮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⋅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dirty="0"/>
                                            <m:t> </m:t>
                                          </m:r>
                                        </m:sup>
                                      </m:s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negl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="1" dirty="0" smtClean="0"/>
              </a:p>
              <a:p>
                <a:r>
                  <a:rPr lang="en-US" b="1" dirty="0" smtClean="0"/>
                  <a:t>Intuition: </a:t>
                </a:r>
                <a:r>
                  <a:rPr lang="en-US" dirty="0" smtClean="0"/>
                  <a:t>Anything an attacker could learn from the description of the obfuscated circuit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Obf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the attacker could have learned if they had oracle access to the circuit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as a </a:t>
                </a:r>
                <a:r>
                  <a:rPr lang="en-US" dirty="0" err="1" smtClean="0"/>
                  <a:t>blackbox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Pro: </a:t>
                </a:r>
                <a:r>
                  <a:rPr lang="en-US" dirty="0" smtClean="0"/>
                  <a:t>Very strong security notion for obfuscation!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/>
              </a:p>
              <a:p>
                <a:r>
                  <a:rPr lang="en-US" b="1" dirty="0" smtClean="0"/>
                  <a:t>Con: </a:t>
                </a:r>
                <a:r>
                  <a:rPr lang="en-US" dirty="0" smtClean="0"/>
                  <a:t>Impossible to achieve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7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Signatures from </a:t>
            </a:r>
            <a:r>
              <a:rPr lang="en-US" dirty="0" err="1" smtClean="0"/>
              <a:t>iO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35244" cy="4351338"/>
              </a:xfrm>
            </p:spPr>
            <p:txBody>
              <a:bodyPr/>
              <a:lstStyle/>
              <a:p>
                <a:r>
                  <a:rPr lang="en-US" dirty="0" smtClean="0"/>
                  <a:t>The signature is just a PRF output </a:t>
                </a:r>
                <a:r>
                  <a:rPr lang="en-US" dirty="0" smtClean="0">
                    <a:sym typeface="Wingdings" panose="05000000000000000000" pitchFamily="2" charset="2"/>
                  </a:rPr>
                  <a:t> we can hope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</m:oMath>
                </a14:m>
                <a:r>
                  <a:rPr lang="en-US" dirty="0" smtClean="0"/>
                  <a:t>-bit signatures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</m:oMath>
                </a14:m>
                <a:r>
                  <a:rPr lang="en-US" dirty="0"/>
                  <a:t>-bit </a:t>
                </a:r>
                <a:r>
                  <a:rPr lang="en-US" dirty="0" smtClean="0"/>
                  <a:t>security</a:t>
                </a:r>
              </a:p>
              <a:p>
                <a:r>
                  <a:rPr lang="en-US" dirty="0"/>
                  <a:t>Advantage of the </a:t>
                </a:r>
                <a:r>
                  <a:rPr lang="en-US" dirty="0" err="1"/>
                  <a:t>iO</a:t>
                </a:r>
                <a:r>
                  <a:rPr lang="en-US" dirty="0"/>
                  <a:t> based signature </a:t>
                </a:r>
                <a:r>
                  <a:rPr lang="en-US" dirty="0" smtClean="0"/>
                  <a:t>construction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/>
              </a:p>
              <a:p>
                <a:r>
                  <a:rPr lang="en-US" dirty="0" smtClean="0"/>
                  <a:t>Length of Public Key will be much longer longer (obfuscated program)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Not practically efficient (unless we get practically efficient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iO</a:t>
                </a:r>
                <a:r>
                  <a:rPr lang="en-US" dirty="0" smtClean="0">
                    <a:sym typeface="Wingdings" panose="05000000000000000000" pitchFamily="2" charset="2"/>
                  </a:rPr>
                  <a:t>) 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35244" cy="4351338"/>
              </a:xfrm>
              <a:blipFill>
                <a:blip r:embed="rId2"/>
                <a:stretch>
                  <a:fillRect l="-1013" t="-2661" r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Signature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570694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RSA-FDH: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-bits</a:t>
                </a:r>
              </a:p>
              <a:p>
                <a:r>
                  <a:rPr lang="en-US" b="1" dirty="0"/>
                  <a:t>EC-DSA: </a:t>
                </a:r>
                <a:r>
                  <a:rPr lang="en-US" dirty="0"/>
                  <a:t>4k-bits</a:t>
                </a:r>
              </a:p>
              <a:p>
                <a:r>
                  <a:rPr lang="en-US" b="1" dirty="0" err="1"/>
                  <a:t>Schnorr</a:t>
                </a:r>
                <a:r>
                  <a:rPr lang="en-US" b="1" dirty="0"/>
                  <a:t>: </a:t>
                </a:r>
                <a:r>
                  <a:rPr lang="en-US" dirty="0"/>
                  <a:t>4k-bits</a:t>
                </a:r>
              </a:p>
              <a:p>
                <a:r>
                  <a:rPr lang="en-US" b="1" dirty="0"/>
                  <a:t>Short </a:t>
                </a:r>
                <a:r>
                  <a:rPr lang="en-US" b="1" dirty="0" err="1"/>
                  <a:t>Schnorr</a:t>
                </a:r>
                <a:r>
                  <a:rPr lang="en-US" b="1" dirty="0"/>
                  <a:t> Signature: </a:t>
                </a:r>
                <a:r>
                  <a:rPr lang="en-US" dirty="0"/>
                  <a:t>3k-bits</a:t>
                </a:r>
              </a:p>
              <a:p>
                <a:pPr lvl="1"/>
                <a:r>
                  <a:rPr lang="en-US" dirty="0"/>
                  <a:t>Suggested in </a:t>
                </a:r>
                <a:r>
                  <a:rPr lang="en-US" dirty="0" err="1"/>
                  <a:t>Schnorr’s</a:t>
                </a:r>
                <a:r>
                  <a:rPr lang="en-US" dirty="0"/>
                  <a:t> original paper</a:t>
                </a:r>
              </a:p>
              <a:p>
                <a:pPr lvl="1"/>
                <a:r>
                  <a:rPr lang="en-US" b="1" dirty="0" err="1" smtClean="0"/>
                  <a:t>Eurocrypt</a:t>
                </a:r>
                <a:r>
                  <a:rPr lang="en-US" b="1" dirty="0" smtClean="0"/>
                  <a:t> 2022: </a:t>
                </a:r>
                <a:r>
                  <a:rPr lang="en-US" dirty="0" smtClean="0"/>
                  <a:t>provides k-bit security in idealized models (</a:t>
                </a:r>
                <a:r>
                  <a:rPr lang="en-US" dirty="0" err="1" smtClean="0"/>
                  <a:t>GGM+Random</a:t>
                </a:r>
                <a:r>
                  <a:rPr lang="en-US" dirty="0" smtClean="0"/>
                  <a:t> Oracle)</a:t>
                </a:r>
                <a:r>
                  <a:rPr lang="en-US" b="1" dirty="0" smtClean="0"/>
                  <a:t> </a:t>
                </a:r>
              </a:p>
              <a:p>
                <a:r>
                  <a:rPr lang="en-US" b="1" dirty="0" smtClean="0"/>
                  <a:t>BLS</a:t>
                </a:r>
                <a:r>
                  <a:rPr lang="en-US" b="1" dirty="0"/>
                  <a:t>: </a:t>
                </a:r>
                <a:r>
                  <a:rPr lang="en-US" dirty="0"/>
                  <a:t>2k-bits</a:t>
                </a:r>
              </a:p>
              <a:p>
                <a:pPr lvl="1"/>
                <a:r>
                  <a:rPr lang="en-US" dirty="0"/>
                  <a:t>Bilinear Pairings for Verification</a:t>
                </a:r>
              </a:p>
              <a:p>
                <a:pPr lvl="1"/>
                <a:r>
                  <a:rPr lang="en-US" dirty="0"/>
                  <a:t>Shorter signatures, but higher computational overhead </a:t>
                </a:r>
              </a:p>
              <a:p>
                <a:r>
                  <a:rPr lang="en-US" b="1" dirty="0" err="1"/>
                  <a:t>iO</a:t>
                </a:r>
                <a:r>
                  <a:rPr lang="en-US" b="1" dirty="0"/>
                  <a:t> Based Signatures: </a:t>
                </a:r>
                <a:r>
                  <a:rPr lang="en-US" dirty="0"/>
                  <a:t>k bits</a:t>
                </a:r>
              </a:p>
              <a:p>
                <a:pPr lvl="1"/>
                <a:r>
                  <a:rPr lang="en-US" dirty="0"/>
                  <a:t>Purely Theoretical Construction</a:t>
                </a:r>
              </a:p>
              <a:p>
                <a:pPr lvl="1"/>
                <a:r>
                  <a:rPr lang="en-US" dirty="0"/>
                  <a:t>No practical instantiation of indistinguishability obfuscation! 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570694" cy="4351338"/>
              </a:xfrm>
              <a:blipFill>
                <a:blip r:embed="rId2"/>
                <a:stretch>
                  <a:fillRect l="-11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Digital signatur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683" y="1509070"/>
            <a:ext cx="3177026" cy="310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ngry Sad Unicorn Lies Say Nope Poster Design. Little Cute Tired Horn Horse  Sleep. Lazy Funn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t="28377" r="1251" b="23448"/>
          <a:stretch/>
        </p:blipFill>
        <p:spPr bwMode="auto">
          <a:xfrm>
            <a:off x="8935917" y="5237062"/>
            <a:ext cx="2417883" cy="137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0A5D9-70B9-4F5B-87B2-BEF905A8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F74B-2057-4401-BE96-1D17B0D9EF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Recap: </a:t>
                </a:r>
                <a:r>
                  <a:rPr lang="en-US" dirty="0" smtClean="0"/>
                  <a:t>NP-Complete problems.</a:t>
                </a:r>
              </a:p>
              <a:p>
                <a:r>
                  <a:rPr lang="en-US" dirty="0" smtClean="0"/>
                  <a:t>Consider an NP-Complete problem e.g., CIRCUIT-SAT</a:t>
                </a:r>
              </a:p>
              <a:p>
                <a:r>
                  <a:rPr lang="en-US" b="1" dirty="0" smtClean="0"/>
                  <a:t>Instance: </a:t>
                </a:r>
                <a:r>
                  <a:rPr lang="en-US" dirty="0" smtClean="0"/>
                  <a:t>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Decision Problem: </a:t>
                </a:r>
                <a:r>
                  <a:rPr lang="en-US" dirty="0" smtClean="0"/>
                  <a:t>Does there exist some input x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NP Certifier: </a:t>
                </a:r>
                <a:r>
                  <a:rPr lang="en-US" dirty="0" smtClean="0"/>
                  <a:t>Given witness x it is easy to verify that the circuit is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 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NP Hard: </a:t>
                </a:r>
                <a:r>
                  <a:rPr lang="en-US" dirty="0" smtClean="0"/>
                  <a:t>Polynomial time reduction from </a:t>
                </a:r>
                <a:r>
                  <a:rPr lang="en-US" i="1" dirty="0" smtClean="0"/>
                  <a:t>any</a:t>
                </a:r>
                <a:r>
                  <a:rPr lang="en-US" dirty="0" smtClean="0"/>
                  <a:t> other decision problem in NP (e.g., SAT, 3COLOR, CLIQUE) reduces to CIRCUIT-SAT.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Idea: </a:t>
                </a:r>
                <a:r>
                  <a:rPr lang="en-US" dirty="0" smtClean="0"/>
                  <a:t>Use C as a public key and witness x as a secret key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𝑫𝒆𝒄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 smtClean="0"/>
                  <a:t>Any party can encrypt message using C.</a:t>
                </a:r>
              </a:p>
              <a:p>
                <a:r>
                  <a:rPr lang="en-US" dirty="0" err="1" smtClean="0"/>
                  <a:t>Ciphertext</a:t>
                </a:r>
                <a:r>
                  <a:rPr lang="en-US" dirty="0" smtClean="0"/>
                  <a:t> can only be decrypted if we know a witness x.</a:t>
                </a:r>
              </a:p>
              <a:p>
                <a:r>
                  <a:rPr lang="en-US" dirty="0" smtClean="0"/>
                  <a:t>If no witness exists then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is “permanently locked” i.e., attacker cannot distinguish between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                                     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Idea: </a:t>
                </a:r>
                <a:r>
                  <a:rPr lang="en-US" dirty="0" smtClean="0"/>
                  <a:t>Use C as a public key and witness x as a secret key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𝐃𝐞𝐜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𝐃𝐞𝐜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Construction:</a:t>
                </a:r>
                <a:endParaRPr lang="en-US" b="1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iO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dirty="0" smtClean="0"/>
                  <a:t> is a circuit such that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    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𝒐𝒕𝒉𝒆𝒓𝒘𝒊𝒔𝒆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                                     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Idea: </a:t>
                </a:r>
                <a:r>
                  <a:rPr lang="en-US" dirty="0" smtClean="0"/>
                  <a:t>Use C as a public key and witness x as a secret key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𝐃𝐞𝐜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𝐃𝐞𝐜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Construction:</a:t>
                </a:r>
                <a:endParaRPr lang="en-US" b="1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iO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    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𝒐𝒕𝒉𝒆𝒓𝒘𝒊𝒔𝒆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                                     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Idea: </a:t>
                </a:r>
                <a:r>
                  <a:rPr lang="en-US" dirty="0" smtClean="0"/>
                  <a:t>Use C as a public key and witness x as a secret key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𝑬𝒏𝒄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𝐃𝐞𝐜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𝐃𝐞𝐜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Security </a:t>
                </a:r>
                <a:r>
                  <a:rPr lang="en-US" b="1" dirty="0" err="1" smtClean="0"/>
                  <a:t>Analsis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for all inputs x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b="1" i="1" dirty="0" smtClean="0"/>
                  <a:t> </a:t>
                </a:r>
                <a:r>
                  <a:rPr lang="en-US" dirty="0" smtClean="0"/>
                  <a:t>is equivalent to the trivial circuit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b="1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 smtClean="0"/>
                  <a:t>iO</a:t>
                </a:r>
                <a:r>
                  <a:rPr lang="en-US" b="1" dirty="0" smtClean="0"/>
                  <a:t> Security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i="1" dirty="0" smtClean="0"/>
                  <a:t>cannot be distinguished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i="1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/>
                  <a:t> cannot be distinguished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     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𝒐𝒕𝒉𝒆𝒓𝒘𝒊𝒔𝒆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Encryption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Public Key Encryption: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 smtClean="0"/>
                  <a:t>Secret Key Used to Decrypt: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Can generate special Secret Key for Circuit 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Correctness: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Dec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Security Goal (Intuition): </a:t>
                </a:r>
                <a:r>
                  <a:rPr lang="en-US" dirty="0" smtClean="0"/>
                  <a:t>Cannot learn “more”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Construction Idea (Over Simplified):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sub>
                        </m:sSub>
                      </m:e>
                    </m:d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pk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Full Construction/Proof: </a:t>
                </a:r>
                <a:r>
                  <a:rPr lang="en-US" dirty="0" smtClean="0"/>
                  <a:t>Uses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Statistically Simulation Sound Non-Interactive Zero Knowledge Proofs.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Encryption (Security)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Public Key Encryption: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 smtClean="0"/>
                  <a:t>Secret Key Used to Decrypt: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Can generate special Secret Key for Circuit 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Correctness: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Dec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Security Goal (Intuition): </a:t>
                </a:r>
                <a:r>
                  <a:rPr lang="en-US" dirty="0" smtClean="0"/>
                  <a:t>Cannot learn “more”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Selective Security (single shot): </a:t>
                </a:r>
                <a:r>
                  <a:rPr lang="en-US" dirty="0" smtClean="0"/>
                  <a:t>Fix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then generate (</a:t>
                </a:r>
                <a:r>
                  <a:rPr lang="en-US" dirty="0" err="1" smtClean="0"/>
                  <a:t>pk,sk</a:t>
                </a:r>
                <a:r>
                  <a:rPr lang="en-US" dirty="0" smtClean="0"/>
                  <a:t>). Challenger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 and sends </a:t>
                </a:r>
                <a:r>
                  <a:rPr lang="en-US" dirty="0" err="1" smtClean="0"/>
                  <a:t>ciphertext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to attacker. Attacker picks circuit C and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from challenger. Attacker tries to guess b.</a:t>
                </a:r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b="1" dirty="0" smtClean="0"/>
                  <a:t>Restriction:</a:t>
                </a:r>
                <a:r>
                  <a:rPr lang="en-US" dirty="0" smtClean="0"/>
                  <a:t> Attacker must pick circuit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avoid trivial attacks)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221" r="-17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Encryption (Security)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Public Key Encryption: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 smtClean="0"/>
                  <a:t>Secret Key Used to Decrypt: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Can generate special Secret Key for Circuit 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Correctness: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Dec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Security Goal (Intuition): </a:t>
                </a:r>
                <a:r>
                  <a:rPr lang="en-US" dirty="0" smtClean="0"/>
                  <a:t>Cannot learn “more”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Selective Security (single shot): </a:t>
                </a:r>
                <a:r>
                  <a:rPr lang="en-US" dirty="0" smtClean="0"/>
                  <a:t>Fix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then generate (</a:t>
                </a:r>
                <a:r>
                  <a:rPr lang="en-US" dirty="0" err="1" smtClean="0"/>
                  <a:t>pk,sk</a:t>
                </a:r>
                <a:r>
                  <a:rPr lang="en-US" dirty="0" smtClean="0"/>
                  <a:t>). Challenger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 and sends </a:t>
                </a:r>
                <a:r>
                  <a:rPr lang="en-US" dirty="0" err="1" smtClean="0"/>
                  <a:t>ciphertext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to attacker. Attacker picks circuit C and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from challenger. Attacker tries to guess b.</a:t>
                </a:r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b="1" dirty="0" smtClean="0"/>
                  <a:t>Multi-Shot Security:</a:t>
                </a:r>
                <a:r>
                  <a:rPr lang="en-US" dirty="0" smtClean="0"/>
                  <a:t> Attacker can (adaptively) pick multiple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subject to the restriction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08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 err="1" smtClean="0"/>
              <a:t>Blackbox</a:t>
            </a:r>
            <a:r>
              <a:rPr lang="en-US" dirty="0" smtClean="0"/>
              <a:t> Obfuscation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VBB Security Definition: </a:t>
                </a:r>
                <a:r>
                  <a:rPr lang="en-US" dirty="0"/>
                  <a:t>For all PPT attackers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there exists a simulator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such that for all programs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all security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𝒜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Obf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n-US" dirty="0"/>
                                                <m:t> 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𝒮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⋅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dirty="0"/>
                                            <m:t> </m:t>
                                          </m:r>
                                        </m:sup>
                                      </m:s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negl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="1" dirty="0" smtClean="0"/>
              </a:p>
              <a:p>
                <a:r>
                  <a:rPr lang="en-US" b="1" dirty="0" smtClean="0"/>
                  <a:t>Impossibility: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uniformly random strings and define the following program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428411" y="4815840"/>
            <a:ext cx="1436915" cy="39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00457" y="4598126"/>
                <a:ext cx="29347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View string x as description of a program.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 smtClean="0"/>
                  <a:t> denotes the output of this program on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457" y="4598126"/>
                <a:ext cx="2934789" cy="1200329"/>
              </a:xfrm>
              <a:prstGeom prst="rect">
                <a:avLst/>
              </a:prstGeom>
              <a:blipFill>
                <a:blip r:embed="rId3"/>
                <a:stretch>
                  <a:fillRect l="-1871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34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Encryption (Security)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Public Key Encryption: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 smtClean="0"/>
                  <a:t>Secret Key Used to Decrypt: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Can generate special Secret Key for Circuit 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Correctness: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Dec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sk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Security Goal (Intuition): </a:t>
                </a:r>
                <a:r>
                  <a:rPr lang="en-US" dirty="0" smtClean="0"/>
                  <a:t>Cannot learn “more”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Selective Security (single shot): </a:t>
                </a:r>
                <a:r>
                  <a:rPr lang="en-US" dirty="0" smtClean="0"/>
                  <a:t>Fix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then generate (</a:t>
                </a:r>
                <a:r>
                  <a:rPr lang="en-US" dirty="0" err="1" smtClean="0"/>
                  <a:t>pk,sk</a:t>
                </a:r>
                <a:r>
                  <a:rPr lang="en-US" dirty="0" smtClean="0"/>
                  <a:t>). Challenger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 and sends </a:t>
                </a:r>
                <a:r>
                  <a:rPr lang="en-US" dirty="0" err="1" smtClean="0"/>
                  <a:t>ciphertext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to attacker. Attacker picks circuit C and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 from challenger. Attacker tries to guess b.</a:t>
                </a:r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b="1" dirty="0" smtClean="0"/>
                  <a:t>Multi-Shot Security:</a:t>
                </a:r>
                <a:r>
                  <a:rPr lang="en-US" dirty="0" smtClean="0"/>
                  <a:t> Attacker can (adaptively) pick multiple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subject to the restriction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Complexity Leveraging: </a:t>
                </a:r>
                <a:r>
                  <a:rPr lang="en-US" dirty="0" smtClean="0"/>
                  <a:t>Move from selective security to adaptive security assuming </a:t>
                </a:r>
                <a:r>
                  <a:rPr lang="en-US" dirty="0" err="1" smtClean="0"/>
                  <a:t>subexponential</a:t>
                </a:r>
                <a:r>
                  <a:rPr lang="en-US" dirty="0" smtClean="0"/>
                  <a:t> security of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(pick security parameter big enough to union bound over all possible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 Simplicity: </a:t>
                </a:r>
                <a:r>
                  <a:rPr lang="en-US" dirty="0" smtClean="0"/>
                  <a:t>We will focus on proving single shot selective security.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3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Encryption (Construction)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Key Generation: Generate Two Public/Private Key Pairs: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/>
                  <a:t> for regular PKE encryption scheme and a random CRS</a:t>
                </a:r>
              </a:p>
              <a:p>
                <a:pPr lvl="1"/>
                <a:r>
                  <a:rPr lang="en-US" b="1" dirty="0" smtClean="0"/>
                  <a:t>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𝐶𝑅𝑆</m:t>
                        </m:r>
                      </m:e>
                    </m:d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𝐶𝑅𝑆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b="1" dirty="0" smtClean="0"/>
                  <a:t>Functional Encryption: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i="1" dirty="0" smtClean="0">
                    <a:latin typeface="Cambria Math" panose="02040503050406030204" pitchFamily="18" charset="0"/>
                  </a:rPr>
                  <a:t>Parse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𝐶𝑅𝑆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pick random strings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Generate SSS NIZK proof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that for some message m and random coins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 smtClean="0"/>
                  <a:t>Regular Decryption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dirty="0" smtClean="0"/>
                  <a:t>: can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Encryption (Construction)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Generate Key for Circuit 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𝑪𝑹𝑺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𝒑𝒌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Validate proof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that for some message m and random coins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using CRS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/>
                  <a:t>If proof is valid output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; otherwise output fail. </a:t>
                </a: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Question: </a:t>
                </a:r>
                <a:r>
                  <a:rPr lang="en-US" dirty="0" smtClean="0"/>
                  <a:t>What is point of having two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/public keys if only one is used inside obfuscated program? 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ym typeface="Wingdings" panose="05000000000000000000" pitchFamily="2" charset="2"/>
                  </a:rPr>
                  <a:t>Answer: </a:t>
                </a:r>
                <a:r>
                  <a:rPr lang="en-US" dirty="0" smtClean="0">
                    <a:sym typeface="Wingdings" panose="05000000000000000000" pitchFamily="2" charset="2"/>
                  </a:rPr>
                  <a:t>Useful for security proof!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Encryption (Key Idea)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Construction: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𝒑𝒌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Validate proof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that for some message m and random coins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using CRS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/>
                  <a:t>If proof is valid output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; otherwise output fail. </a:t>
                </a: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Statistically Simulation Sound Non-Interactive Zero Knowledge </a:t>
                </a:r>
                <a:r>
                  <a:rPr lang="en-US" dirty="0" smtClean="0"/>
                  <a:t>Proofs </a:t>
                </a:r>
                <a:r>
                  <a:rPr lang="en-US" dirty="0" smtClean="0">
                    <a:sym typeface="Wingdings" panose="05000000000000000000" pitchFamily="2" charset="2"/>
                  </a:rPr>
                  <a:t> WHP over the choice of the common random string (CRS) the modified circuit is equivalent (but now we have removed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𝒔𝒌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)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40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Encryption (Hybrid 0)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Selective Security: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Challenger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generates (CRS,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) for random CRS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iO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𝑪𝑹𝑺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𝒔𝒌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𝑪𝑹𝑺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Validate proof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that for some message m and random coins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using CRS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If proof is valid </a:t>
                </a: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otherwise output fail.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Encryption (Hybrid 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Selective Security: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Challenger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generates (CRS*,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*) using NIZK simulator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iO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CRS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*</m:t>
                                  </m:r>
                                  <m:r>
                                    <a:rPr lang="en-US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𝒔𝒌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Validate proof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that for some message m and random coins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CRS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If proof is valid </a:t>
                </a: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otherwise output fail. </a:t>
                </a: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Indistinguishability</a:t>
                </a:r>
                <a:r>
                  <a:rPr lang="en-US" dirty="0" smtClean="0"/>
                  <a:t> of Hybrid 0 and Hybrid 1 follows from NIZK security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Encryption (Hybrid 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Selective Security: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Challenger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</a:t>
                </a:r>
                <a:r>
                  <a:rPr lang="en-US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generates (CRS*,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*) using NIZK simulator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iO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CRS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*</m:t>
                                  </m:r>
                                  <m:r>
                                    <a:rPr lang="en-US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𝒔𝒌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Validate proof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that for some message m and random coins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CRS</m:t>
                    </m:r>
                    <m:r>
                      <m:rPr>
                        <m:nor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If proof is valid </a:t>
                </a: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otherwise output fail. </a:t>
                </a:r>
                <a:endParaRPr 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Indistinguishability</a:t>
                </a:r>
                <a:r>
                  <a:rPr lang="en-US" dirty="0" smtClean="0"/>
                  <a:t> of Hybrid 2 and Hybrid 1 follows from CPA security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Encryption (Hybrid 3)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Selective Security: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Challenger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</a:t>
                </a:r>
                <a:r>
                  <a:rPr lang="en-US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generates (CRS*,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*) using NIZK simulator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iO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𝑪𝑹𝑺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∗,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Validate </a:t>
                </a:r>
                <a:r>
                  <a:rPr lang="en-US" dirty="0"/>
                  <a:t>proof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that for some message m and random coins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using CRS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If proof is valid output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otherwise output fail. 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Indistinguishability</a:t>
                </a:r>
                <a:r>
                  <a:rPr lang="en-US" dirty="0" smtClean="0"/>
                  <a:t> Hybrid 3 and Hybrid 2 follows from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*</a:t>
                </a:r>
              </a:p>
              <a:p>
                <a:r>
                  <a:rPr lang="en-US" dirty="0" smtClean="0"/>
                  <a:t>(* Glossing over some technical details here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r>
                  <a:rPr lang="en-US" dirty="0" smtClean="0"/>
                  <a:t>) </a:t>
                </a:r>
              </a:p>
              <a:p>
                <a:r>
                  <a:rPr lang="en-US" dirty="0" smtClean="0"/>
                  <a:t>Intuitively: Simulation Sound NIZK </a:t>
                </a: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 WHP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∗,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is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Encryption (Hybrid 3)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Selective Security: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Challenger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</a:t>
                </a:r>
                <a:r>
                  <a:rPr lang="en-US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generates (CRS*,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*) using NIZK simulator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iO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𝑪𝑹𝑺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∗,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Validate </a:t>
                </a:r>
                <a:r>
                  <a:rPr lang="en-US" dirty="0"/>
                  <a:t>proof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that for some message m and random coins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using CRS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If proof is valid output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otherwise output fail. 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Indistinguishability</a:t>
                </a:r>
                <a:r>
                  <a:rPr lang="en-US" dirty="0" smtClean="0"/>
                  <a:t> Hybrid 3 and Hybrid 2 follows from obfuscation security*</a:t>
                </a:r>
              </a:p>
              <a:p>
                <a:r>
                  <a:rPr lang="en-US" dirty="0" smtClean="0"/>
                  <a:t>(Glossing over some technical details here) </a:t>
                </a:r>
              </a:p>
              <a:p>
                <a:r>
                  <a:rPr lang="en-US" dirty="0" smtClean="0"/>
                  <a:t>Intuitively: Simulation Sound NIZK </a:t>
                </a: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 WHP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∗,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is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∗,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1" dirty="0" smtClean="0"/>
                  <a:t>Note: </a:t>
                </a:r>
                <a:r>
                  <a:rPr lang="en-US" dirty="0" smtClean="0"/>
                  <a:t>If we allow for attacker to request multiple secret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then Hybrid 3 actually consists of many hybrids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where we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in hybrid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Encryption (Hybrid 4)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Selective Security: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Challenger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</a:t>
                </a:r>
                <a:r>
                  <a:rPr lang="en-US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generates (CRS*,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*) using NIZK simulator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iO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𝑪𝑹𝑺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∗,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Validate </a:t>
                </a:r>
                <a:r>
                  <a:rPr lang="en-US" dirty="0"/>
                  <a:t>proof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that for some message m and random coins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using CRS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If proof is valid output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otherwise output fail. 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Indistinguishability</a:t>
                </a:r>
                <a:r>
                  <a:rPr lang="en-US" dirty="0" smtClean="0"/>
                  <a:t> Hybrid 4 and Hybrid 3 follows from CPA-security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 err="1" smtClean="0"/>
              <a:t>Blackbox</a:t>
            </a:r>
            <a:r>
              <a:rPr lang="en-US" dirty="0" smtClean="0"/>
              <a:t> Obfuscation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087100" cy="435133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3400" b="1" dirty="0" smtClean="0"/>
                  <a:t>Impossibility: </a:t>
                </a:r>
                <a:r>
                  <a:rPr lang="en-US" sz="3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3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400" dirty="0" smtClean="0"/>
                  <a:t>be uniformly random strings and define the following program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sz="3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3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3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3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  <m:r>
                        <a:rPr lang="en-US" sz="3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400" dirty="0"/>
              </a:p>
              <a:p>
                <a:endParaRPr lang="en-US" dirty="0" smtClean="0"/>
              </a:p>
              <a:p>
                <a:pPr>
                  <a:lnSpc>
                    <a:spcPct val="170000"/>
                  </a:lnSpc>
                </a:pPr>
                <a:r>
                  <a:rPr lang="en-US" sz="3400" b="1" dirty="0" smtClean="0"/>
                  <a:t>Observation 1 (</a:t>
                </a:r>
                <a:r>
                  <a:rPr lang="en-US" sz="3400" b="1" dirty="0" err="1" smtClean="0"/>
                  <a:t>blackbox</a:t>
                </a:r>
                <a:r>
                  <a:rPr lang="en-US" sz="3400" b="1" dirty="0" smtClean="0"/>
                  <a:t> queries hide </a:t>
                </a:r>
                <a14:m>
                  <m:oMath xmlns:m="http://schemas.openxmlformats.org/officeDocument/2006/math">
                    <m:r>
                      <a:rPr lang="en-US" sz="3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3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3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3400" b="1" dirty="0" smtClean="0"/>
                  <a:t>): </a:t>
                </a:r>
                <a:r>
                  <a:rPr lang="en-US" sz="3400" dirty="0" smtClean="0"/>
                  <a:t>If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3400" dirty="0" smtClean="0"/>
                  <a:t> are uniformly random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sSub>
                          <m:sSub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400" dirty="0" smtClean="0"/>
                  <a:t> makes at most q queries then all of the responses will be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3400" dirty="0" smtClean="0"/>
                  <a:t> except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34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 panose="02040503050406030204" pitchFamily="18" charset="0"/>
                          </a:rPr>
                          <m:t>q</m:t>
                        </m:r>
                        <m:sSup>
                          <m:sSupPr>
                            <m:ctrlPr>
                              <a:rPr lang="en-US" sz="3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(Proof </a:t>
                </a:r>
                <a:r>
                  <a:rPr lang="en-US" dirty="0" smtClean="0"/>
                  <a:t>Intuition)</a:t>
                </a: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087100" cy="4351338"/>
              </a:xfrm>
              <a:blipFill>
                <a:blip r:embed="rId2"/>
                <a:stretch>
                  <a:fillRect l="-605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169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Encryption (Hybrid 5)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Selective Security: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Challenger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</a:t>
                </a:r>
                <a:r>
                  <a:rPr lang="en-US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generates (CRS*,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*) using NIZK simulator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iO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𝑪𝑹𝑺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𝒔𝒌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∗,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Validate </a:t>
                </a:r>
                <a:r>
                  <a:rPr lang="en-US" dirty="0"/>
                  <a:t>proof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 that for some message m and random coins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using CRS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/>
                  <a:t>If proof is valid output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otherwise output fail. 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Indistinguishability</a:t>
                </a:r>
                <a:r>
                  <a:rPr lang="en-US" dirty="0" smtClean="0"/>
                  <a:t> Hybrid 5 and Hybrid 4 follows from obfuscation security*</a:t>
                </a:r>
              </a:p>
              <a:p>
                <a:r>
                  <a:rPr lang="en-US" dirty="0" smtClean="0"/>
                  <a:t>(* Glossing over some technical details here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r>
                  <a:rPr lang="en-US" dirty="0" smtClean="0"/>
                  <a:t>) </a:t>
                </a:r>
              </a:p>
              <a:p>
                <a:r>
                  <a:rPr lang="en-US" dirty="0" smtClean="0"/>
                  <a:t>Intuitively: Simulation Sound NIZK </a:t>
                </a:r>
                <a:r>
                  <a:rPr lang="en-US" dirty="0" smtClean="0">
                    <a:sym typeface="Wingdings" panose="05000000000000000000" pitchFamily="2" charset="2"/>
                  </a:rPr>
                  <a:t></a:t>
                </a:r>
                <a:r>
                  <a:rPr lang="en-US" dirty="0" smtClean="0"/>
                  <a:t> WHP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∗,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is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 smtClean="0"/>
              <a:t>Encryption (Hybrid 6)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Selective Security: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Challenger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</a:t>
                </a:r>
                <a:r>
                  <a:rPr lang="en-US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generates </a:t>
                </a:r>
                <a:r>
                  <a:rPr lang="en-US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(CRS,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) using honest NIZK prover</a:t>
                </a:r>
              </a:p>
              <a:p>
                <a:pPr marL="0" indent="0">
                  <a:buNone/>
                </a:pPr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iO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𝑪𝑹𝑺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𝒔𝒌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𝑪𝑹𝑺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Validate </a:t>
                </a:r>
                <a:r>
                  <a:rPr lang="en-US" dirty="0">
                    <a:solidFill>
                      <a:schemeClr val="tx1"/>
                    </a:solidFill>
                  </a:rPr>
                  <a:t>proof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for some message m and random coins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using CRS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If proof is valid output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; otherwise output fail.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Indistinguishability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Hybrid 6 and Hybrid 5 follows from NIZK security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Note: </a:t>
                </a:r>
                <a:r>
                  <a:rPr lang="en-US" dirty="0" smtClean="0"/>
                  <a:t>Hybrid 6 and Hybrid 0 are identical except that the challenge message is changed to m’ (attacker cannot distinguish between Hybrid 6 and Hybrid 0)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36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Succinct Circuits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b="0" dirty="0" smtClean="0"/>
                  <a:t>a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with g logical gates and W wires is </a:t>
                </a:r>
                <a:r>
                  <a:rPr lang="en-US" i="1" dirty="0" smtClean="0"/>
                  <a:t>succinctly describable</a:t>
                </a:r>
                <a:r>
                  <a:rPr lang="en-US" dirty="0" smtClean="0"/>
                  <a:t> if there is a smaller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𝑠𝑚𝑎𝑙𝑙</m:t>
                        </m:r>
                      </m:sub>
                    </m:sSub>
                  </m:oMath>
                </a14:m>
                <a:r>
                  <a:rPr lang="en-US" dirty="0" smtClean="0"/>
                  <a:t> such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𝑠𝑚𝑎𝑙𝑙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fully describes the </a:t>
                </a:r>
                <a:r>
                  <a:rPr lang="en-US" dirty="0" err="1" smtClean="0"/>
                  <a:t>ith</a:t>
                </a:r>
                <a:r>
                  <a:rPr lang="en-US" dirty="0" smtClean="0"/>
                  <a:t> wire 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Examples: 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61605" y="4684794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714005" y="5218194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247405" y="5218194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1980705" y="4494294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409206" y="5141994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247405" y="5141994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866405" y="4151394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8137524" y="5012686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23" name="Line 38"/>
          <p:cNvSpPr>
            <a:spLocks noChangeShapeType="1"/>
          </p:cNvSpPr>
          <p:nvPr/>
        </p:nvSpPr>
        <p:spPr bwMode="auto">
          <a:xfrm>
            <a:off x="8289924" y="5546086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>
            <a:off x="8823324" y="5546086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8556624" y="4822186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7985124" y="5469886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8823324" y="546988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8442324" y="4479286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901476" y="3800040"/>
                <a:ext cx="2245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𝒔𝒎𝒂𝒍𝒍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76" y="3800040"/>
                <a:ext cx="2245295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7319676" y="3938504"/>
                <a:ext cx="2245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𝒔𝒎𝒂𝒍𝒍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676" y="3938504"/>
                <a:ext cx="224529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1557637" y="5610862"/>
                <a:ext cx="28592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𝒔𝒎𝒂𝒍𝒍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="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𝒊𝒏𝒑𝒖𝒕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𝒘𝒊𝒓𝒆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37" y="5610862"/>
                <a:ext cx="2859244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3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Succinct Circuits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b="0" dirty="0" smtClean="0"/>
                  <a:t>a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with g logical gates and W wires is </a:t>
                </a:r>
                <a:r>
                  <a:rPr lang="en-US" i="1" dirty="0" smtClean="0"/>
                  <a:t>succinctly describable</a:t>
                </a:r>
                <a:r>
                  <a:rPr lang="en-US" dirty="0" smtClean="0"/>
                  <a:t> if there is a smaller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𝑠𝑚𝑎𝑙𝑙</m:t>
                        </m:r>
                      </m:sub>
                    </m:sSub>
                  </m:oMath>
                </a14:m>
                <a:r>
                  <a:rPr lang="en-US" dirty="0" smtClean="0"/>
                  <a:t> such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𝑠𝑚𝑎𝑙𝑙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fully describes the </a:t>
                </a:r>
                <a:r>
                  <a:rPr lang="en-US" dirty="0" err="1" smtClean="0"/>
                  <a:t>ith</a:t>
                </a:r>
                <a:r>
                  <a:rPr lang="en-US" dirty="0" smtClean="0"/>
                  <a:t> wire in the circuit C.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Succinct Circuits and TMs: </a:t>
                </a:r>
                <a:r>
                  <a:rPr lang="en-US" dirty="0" smtClean="0"/>
                  <a:t>If M is a TM running in time at most t=t(n) on inputs of size n then we can efficiently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𝑠𝑚𝑎𝑙𝑙</m:t>
                        </m:r>
                      </m:sub>
                    </m:sSub>
                  </m:oMath>
                </a14:m>
                <a:r>
                  <a:rPr lang="en-US" dirty="0" smtClean="0"/>
                  <a:t> of size O(</a:t>
                </a:r>
                <a:r>
                  <a:rPr lang="en-US" dirty="0" err="1" smtClean="0"/>
                  <a:t>polylog</a:t>
                </a:r>
                <a:r>
                  <a:rPr lang="en-US" dirty="0" smtClean="0"/>
                  <a:t> t) describing a circuit C of size O(t </a:t>
                </a:r>
                <a:r>
                  <a:rPr lang="en-US" dirty="0" err="1" smtClean="0"/>
                  <a:t>polylog</a:t>
                </a:r>
                <a:r>
                  <a:rPr lang="en-US" dirty="0" smtClean="0"/>
                  <a:t> t) such that C(x) = M(x) for all inputs of size n.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Note: </a:t>
                </a:r>
                <a:r>
                  <a:rPr lang="en-US" dirty="0" smtClean="0"/>
                  <a:t>Similar results hold for RAM machines.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7DDD236A-2C06-4C51-AF63-291C155D37D1}" type="slidenum">
              <a:rPr lang="en-US" altLang="en-US" sz="1200">
                <a:latin typeface="Arial" panose="020B0604020202020204" pitchFamily="34" charset="0"/>
              </a:rPr>
              <a:pPr/>
              <a:t>64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648200" y="6197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2578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9530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648200" y="5613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Yao’s </a:t>
            </a:r>
            <a:r>
              <a:rPr lang="en-US" altLang="en-US" dirty="0" smtClean="0"/>
              <a:t>Garbled Circuits</a:t>
            </a:r>
            <a:endParaRPr lang="en-US" altLang="en-US" dirty="0" smtClean="0"/>
          </a:p>
        </p:txBody>
      </p:sp>
      <p:sp>
        <p:nvSpPr>
          <p:cNvPr id="41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534400" cy="5029200"/>
          </a:xfrm>
        </p:spPr>
        <p:txBody>
          <a:bodyPr/>
          <a:lstStyle/>
          <a:p>
            <a:r>
              <a:rPr lang="en-US" altLang="en-US" smtClean="0"/>
              <a:t>Compute </a:t>
            </a:r>
            <a:r>
              <a:rPr lang="en-US" altLang="en-US" smtClean="0">
                <a:solidFill>
                  <a:schemeClr val="hlink"/>
                </a:solidFill>
              </a:rPr>
              <a:t>any</a:t>
            </a:r>
            <a:r>
              <a:rPr lang="en-US" altLang="en-US" smtClean="0"/>
              <a:t> function securely </a:t>
            </a:r>
          </a:p>
          <a:p>
            <a:pPr lvl="1"/>
            <a:r>
              <a:rPr lang="en-US" altLang="en-US" smtClean="0"/>
              <a:t>… in the semi-honest model</a:t>
            </a:r>
          </a:p>
          <a:p>
            <a:r>
              <a:rPr lang="en-US" altLang="en-US" smtClean="0"/>
              <a:t>First, convert the function into a </a:t>
            </a:r>
            <a:r>
              <a:rPr lang="en-US" altLang="en-US" smtClean="0">
                <a:solidFill>
                  <a:schemeClr val="hlink"/>
                </a:solidFill>
              </a:rPr>
              <a:t>boolean circuit</a:t>
            </a:r>
            <a:endParaRPr lang="en-US" altLang="en-US" smtClean="0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2286000" y="5576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>
            <a:off x="2438400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>
            <a:off x="2971800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2705100" y="5386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2133601" y="6034088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2971800" y="60340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2590800" y="5043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3268664" y="5805488"/>
            <a:ext cx="1379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Truth table:</a:t>
            </a:r>
          </a:p>
        </p:txBody>
      </p:sp>
      <p:sp>
        <p:nvSpPr>
          <p:cNvPr id="4113" name="Rectangle 16"/>
          <p:cNvSpPr>
            <a:spLocks noChangeArrowheads="1"/>
          </p:cNvSpPr>
          <p:nvPr/>
        </p:nvSpPr>
        <p:spPr bwMode="auto">
          <a:xfrm>
            <a:off x="46482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4" name="Rectangle 17"/>
          <p:cNvSpPr>
            <a:spLocks noChangeArrowheads="1"/>
          </p:cNvSpPr>
          <p:nvPr/>
        </p:nvSpPr>
        <p:spPr bwMode="auto">
          <a:xfrm>
            <a:off x="49530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52578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16" name="Line 19"/>
          <p:cNvSpPr>
            <a:spLocks noChangeShapeType="1"/>
          </p:cNvSpPr>
          <p:nvPr/>
        </p:nvSpPr>
        <p:spPr bwMode="auto">
          <a:xfrm>
            <a:off x="4648200" y="58547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0"/>
          <p:cNvSpPr>
            <a:spLocks noChangeShapeType="1"/>
          </p:cNvSpPr>
          <p:nvPr/>
        </p:nvSpPr>
        <p:spPr bwMode="auto">
          <a:xfrm>
            <a:off x="4648200" y="604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21"/>
          <p:cNvSpPr>
            <a:spLocks noChangeShapeType="1"/>
          </p:cNvSpPr>
          <p:nvPr/>
        </p:nvSpPr>
        <p:spPr bwMode="auto">
          <a:xfrm>
            <a:off x="4648200" y="623887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Text Box 22"/>
          <p:cNvSpPr txBox="1">
            <a:spLocks noChangeArrowheads="1"/>
          </p:cNvSpPr>
          <p:nvPr/>
        </p:nvSpPr>
        <p:spPr bwMode="auto">
          <a:xfrm>
            <a:off x="4679951" y="5322888"/>
            <a:ext cx="29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20" name="Text Box 23"/>
          <p:cNvSpPr txBox="1">
            <a:spLocks noChangeArrowheads="1"/>
          </p:cNvSpPr>
          <p:nvPr/>
        </p:nvSpPr>
        <p:spPr bwMode="auto">
          <a:xfrm>
            <a:off x="4984750" y="53228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21" name="Text Box 24"/>
          <p:cNvSpPr txBox="1">
            <a:spLocks noChangeArrowheads="1"/>
          </p:cNvSpPr>
          <p:nvPr/>
        </p:nvSpPr>
        <p:spPr bwMode="auto">
          <a:xfrm>
            <a:off x="5281613" y="53228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22" name="Text Box 25"/>
          <p:cNvSpPr txBox="1">
            <a:spLocks noChangeArrowheads="1"/>
          </p:cNvSpPr>
          <p:nvPr/>
        </p:nvSpPr>
        <p:spPr bwMode="auto">
          <a:xfrm>
            <a:off x="4648200" y="5816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3" name="Text Box 26"/>
          <p:cNvSpPr txBox="1">
            <a:spLocks noChangeArrowheads="1"/>
          </p:cNvSpPr>
          <p:nvPr/>
        </p:nvSpPr>
        <p:spPr bwMode="auto">
          <a:xfrm>
            <a:off x="49530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4" name="Text Box 27"/>
          <p:cNvSpPr txBox="1">
            <a:spLocks noChangeArrowheads="1"/>
          </p:cNvSpPr>
          <p:nvPr/>
        </p:nvSpPr>
        <p:spPr bwMode="auto">
          <a:xfrm>
            <a:off x="52578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4648200" y="5994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49530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52578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28" name="Text Box 31"/>
          <p:cNvSpPr txBox="1">
            <a:spLocks noChangeArrowheads="1"/>
          </p:cNvSpPr>
          <p:nvPr/>
        </p:nvSpPr>
        <p:spPr bwMode="auto">
          <a:xfrm>
            <a:off x="49530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29" name="Text Box 32"/>
          <p:cNvSpPr txBox="1">
            <a:spLocks noChangeArrowheads="1"/>
          </p:cNvSpPr>
          <p:nvPr/>
        </p:nvSpPr>
        <p:spPr bwMode="auto">
          <a:xfrm>
            <a:off x="52578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30" name="Text Box 33"/>
          <p:cNvSpPr txBox="1">
            <a:spLocks noChangeArrowheads="1"/>
          </p:cNvSpPr>
          <p:nvPr/>
        </p:nvSpPr>
        <p:spPr bwMode="auto">
          <a:xfrm>
            <a:off x="8763000" y="6197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31" name="Text Box 34"/>
          <p:cNvSpPr txBox="1">
            <a:spLocks noChangeArrowheads="1"/>
          </p:cNvSpPr>
          <p:nvPr/>
        </p:nvSpPr>
        <p:spPr bwMode="auto">
          <a:xfrm>
            <a:off x="93726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2" name="Text Box 35"/>
          <p:cNvSpPr txBox="1">
            <a:spLocks noChangeArrowheads="1"/>
          </p:cNvSpPr>
          <p:nvPr/>
        </p:nvSpPr>
        <p:spPr bwMode="auto">
          <a:xfrm>
            <a:off x="9067800" y="5618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3" name="Text Box 36"/>
          <p:cNvSpPr txBox="1">
            <a:spLocks noChangeArrowheads="1"/>
          </p:cNvSpPr>
          <p:nvPr/>
        </p:nvSpPr>
        <p:spPr bwMode="auto">
          <a:xfrm>
            <a:off x="8763000" y="5613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34" name="AutoShape 37"/>
          <p:cNvSpPr>
            <a:spLocks noChangeArrowheads="1"/>
          </p:cNvSpPr>
          <p:nvPr/>
        </p:nvSpPr>
        <p:spPr bwMode="auto">
          <a:xfrm>
            <a:off x="6453188" y="5576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4135" name="Line 38"/>
          <p:cNvSpPr>
            <a:spLocks noChangeShapeType="1"/>
          </p:cNvSpPr>
          <p:nvPr/>
        </p:nvSpPr>
        <p:spPr bwMode="auto">
          <a:xfrm>
            <a:off x="6605588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Line 39"/>
          <p:cNvSpPr>
            <a:spLocks noChangeShapeType="1"/>
          </p:cNvSpPr>
          <p:nvPr/>
        </p:nvSpPr>
        <p:spPr bwMode="auto">
          <a:xfrm>
            <a:off x="7138988" y="6110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Line 40"/>
          <p:cNvSpPr>
            <a:spLocks noChangeShapeType="1"/>
          </p:cNvSpPr>
          <p:nvPr/>
        </p:nvSpPr>
        <p:spPr bwMode="auto">
          <a:xfrm>
            <a:off x="6872288" y="5386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Text Box 41"/>
          <p:cNvSpPr txBox="1">
            <a:spLocks noChangeArrowheads="1"/>
          </p:cNvSpPr>
          <p:nvPr/>
        </p:nvSpPr>
        <p:spPr bwMode="auto">
          <a:xfrm>
            <a:off x="6300788" y="6034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39" name="Text Box 42"/>
          <p:cNvSpPr txBox="1">
            <a:spLocks noChangeArrowheads="1"/>
          </p:cNvSpPr>
          <p:nvPr/>
        </p:nvSpPr>
        <p:spPr bwMode="auto">
          <a:xfrm>
            <a:off x="7138988" y="60340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40" name="Text Box 43"/>
          <p:cNvSpPr txBox="1">
            <a:spLocks noChangeArrowheads="1"/>
          </p:cNvSpPr>
          <p:nvPr/>
        </p:nvSpPr>
        <p:spPr bwMode="auto">
          <a:xfrm>
            <a:off x="6757988" y="5043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7391400" y="5805488"/>
            <a:ext cx="1379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Truth table:</a:t>
            </a:r>
          </a:p>
        </p:txBody>
      </p:sp>
      <p:sp>
        <p:nvSpPr>
          <p:cNvPr id="4142" name="Rectangle 45"/>
          <p:cNvSpPr>
            <a:spLocks noChangeArrowheads="1"/>
          </p:cNvSpPr>
          <p:nvPr/>
        </p:nvSpPr>
        <p:spPr bwMode="auto">
          <a:xfrm>
            <a:off x="87630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3" name="Rectangle 46"/>
          <p:cNvSpPr>
            <a:spLocks noChangeArrowheads="1"/>
          </p:cNvSpPr>
          <p:nvPr/>
        </p:nvSpPr>
        <p:spPr bwMode="auto">
          <a:xfrm>
            <a:off x="90678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4" name="Rectangle 47"/>
          <p:cNvSpPr>
            <a:spLocks noChangeArrowheads="1"/>
          </p:cNvSpPr>
          <p:nvPr/>
        </p:nvSpPr>
        <p:spPr bwMode="auto">
          <a:xfrm>
            <a:off x="9372600" y="5664200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45" name="Line 48"/>
          <p:cNvSpPr>
            <a:spLocks noChangeShapeType="1"/>
          </p:cNvSpPr>
          <p:nvPr/>
        </p:nvSpPr>
        <p:spPr bwMode="auto">
          <a:xfrm>
            <a:off x="8763000" y="58547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6" name="Line 49"/>
          <p:cNvSpPr>
            <a:spLocks noChangeShapeType="1"/>
          </p:cNvSpPr>
          <p:nvPr/>
        </p:nvSpPr>
        <p:spPr bwMode="auto">
          <a:xfrm>
            <a:off x="8763000" y="6045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" name="Line 50"/>
          <p:cNvSpPr>
            <a:spLocks noChangeShapeType="1"/>
          </p:cNvSpPr>
          <p:nvPr/>
        </p:nvSpPr>
        <p:spPr bwMode="auto">
          <a:xfrm>
            <a:off x="8763000" y="6238875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8" name="Text Box 51"/>
          <p:cNvSpPr txBox="1">
            <a:spLocks noChangeArrowheads="1"/>
          </p:cNvSpPr>
          <p:nvPr/>
        </p:nvSpPr>
        <p:spPr bwMode="auto">
          <a:xfrm>
            <a:off x="8770938" y="52974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49" name="Text Box 52"/>
          <p:cNvSpPr txBox="1">
            <a:spLocks noChangeArrowheads="1"/>
          </p:cNvSpPr>
          <p:nvPr/>
        </p:nvSpPr>
        <p:spPr bwMode="auto">
          <a:xfrm>
            <a:off x="9075738" y="529748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4150" name="Text Box 53"/>
          <p:cNvSpPr txBox="1">
            <a:spLocks noChangeArrowheads="1"/>
          </p:cNvSpPr>
          <p:nvPr/>
        </p:nvSpPr>
        <p:spPr bwMode="auto">
          <a:xfrm>
            <a:off x="9372600" y="529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151" name="Text Box 54"/>
          <p:cNvSpPr txBox="1">
            <a:spLocks noChangeArrowheads="1"/>
          </p:cNvSpPr>
          <p:nvPr/>
        </p:nvSpPr>
        <p:spPr bwMode="auto">
          <a:xfrm>
            <a:off x="8763000" y="58166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2" name="Text Box 55"/>
          <p:cNvSpPr txBox="1">
            <a:spLocks noChangeArrowheads="1"/>
          </p:cNvSpPr>
          <p:nvPr/>
        </p:nvSpPr>
        <p:spPr bwMode="auto">
          <a:xfrm>
            <a:off x="90678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3" name="Text Box 56"/>
          <p:cNvSpPr txBox="1">
            <a:spLocks noChangeArrowheads="1"/>
          </p:cNvSpPr>
          <p:nvPr/>
        </p:nvSpPr>
        <p:spPr bwMode="auto">
          <a:xfrm>
            <a:off x="9372600" y="5821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4" name="Text Box 57"/>
          <p:cNvSpPr txBox="1">
            <a:spLocks noChangeArrowheads="1"/>
          </p:cNvSpPr>
          <p:nvPr/>
        </p:nvSpPr>
        <p:spPr bwMode="auto">
          <a:xfrm>
            <a:off x="8763000" y="5994400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5" name="Text Box 58"/>
          <p:cNvSpPr txBox="1">
            <a:spLocks noChangeArrowheads="1"/>
          </p:cNvSpPr>
          <p:nvPr/>
        </p:nvSpPr>
        <p:spPr bwMode="auto">
          <a:xfrm>
            <a:off x="90678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156" name="Text Box 59"/>
          <p:cNvSpPr txBox="1">
            <a:spLocks noChangeArrowheads="1"/>
          </p:cNvSpPr>
          <p:nvPr/>
        </p:nvSpPr>
        <p:spPr bwMode="auto">
          <a:xfrm>
            <a:off x="9372600" y="59991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7" name="Text Box 60"/>
          <p:cNvSpPr txBox="1">
            <a:spLocks noChangeArrowheads="1"/>
          </p:cNvSpPr>
          <p:nvPr/>
        </p:nvSpPr>
        <p:spPr bwMode="auto">
          <a:xfrm>
            <a:off x="90678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58" name="Text Box 61"/>
          <p:cNvSpPr txBox="1">
            <a:spLocks noChangeArrowheads="1"/>
          </p:cNvSpPr>
          <p:nvPr/>
        </p:nvSpPr>
        <p:spPr bwMode="auto">
          <a:xfrm>
            <a:off x="9372600" y="620236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4159" name="Group 62"/>
          <p:cNvGrpSpPr>
            <a:grpSpLocks/>
          </p:cNvGrpSpPr>
          <p:nvPr/>
        </p:nvGrpSpPr>
        <p:grpSpPr bwMode="auto">
          <a:xfrm>
            <a:off x="4808538" y="4114800"/>
            <a:ext cx="419100" cy="533400"/>
            <a:chOff x="1349" y="2232"/>
            <a:chExt cx="528" cy="600"/>
          </a:xfrm>
        </p:grpSpPr>
        <p:sp>
          <p:nvSpPr>
            <p:cNvPr id="4204" name="AutoShape 6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205" name="Line 6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Line 6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Line 6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0" name="Group 67"/>
          <p:cNvGrpSpPr>
            <a:grpSpLocks/>
          </p:cNvGrpSpPr>
          <p:nvPr/>
        </p:nvGrpSpPr>
        <p:grpSpPr bwMode="auto">
          <a:xfrm>
            <a:off x="5410200" y="4114800"/>
            <a:ext cx="419100" cy="533400"/>
            <a:chOff x="1349" y="2232"/>
            <a:chExt cx="528" cy="600"/>
          </a:xfrm>
        </p:grpSpPr>
        <p:sp>
          <p:nvSpPr>
            <p:cNvPr id="4200" name="AutoShape 68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4201" name="Line 69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Line 70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Line 71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1" name="Group 72"/>
          <p:cNvGrpSpPr>
            <a:grpSpLocks/>
          </p:cNvGrpSpPr>
          <p:nvPr/>
        </p:nvGrpSpPr>
        <p:grpSpPr bwMode="auto">
          <a:xfrm>
            <a:off x="5689600" y="3048000"/>
            <a:ext cx="419100" cy="533400"/>
            <a:chOff x="1349" y="2232"/>
            <a:chExt cx="528" cy="600"/>
          </a:xfrm>
        </p:grpSpPr>
        <p:sp>
          <p:nvSpPr>
            <p:cNvPr id="4196" name="AutoShape 7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197" name="Line 7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Line 7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Line 7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2" name="AutoShape 77"/>
          <p:cNvSpPr>
            <a:spLocks noChangeArrowheads="1"/>
          </p:cNvSpPr>
          <p:nvPr/>
        </p:nvSpPr>
        <p:spPr bwMode="auto">
          <a:xfrm>
            <a:off x="6134100" y="3816350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700">
                <a:solidFill>
                  <a:schemeClr val="tx1"/>
                </a:solidFill>
              </a:rPr>
              <a:t>NOT</a:t>
            </a:r>
          </a:p>
        </p:txBody>
      </p:sp>
      <p:sp>
        <p:nvSpPr>
          <p:cNvPr id="4163" name="Line 78"/>
          <p:cNvSpPr>
            <a:spLocks noChangeShapeType="1"/>
          </p:cNvSpPr>
          <p:nvPr/>
        </p:nvSpPr>
        <p:spPr bwMode="auto">
          <a:xfrm>
            <a:off x="6343650" y="3709989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64" name="Group 79"/>
          <p:cNvGrpSpPr>
            <a:grpSpLocks/>
          </p:cNvGrpSpPr>
          <p:nvPr/>
        </p:nvGrpSpPr>
        <p:grpSpPr bwMode="auto">
          <a:xfrm>
            <a:off x="6134100" y="4114800"/>
            <a:ext cx="419100" cy="533400"/>
            <a:chOff x="1349" y="2232"/>
            <a:chExt cx="528" cy="600"/>
          </a:xfrm>
        </p:grpSpPr>
        <p:sp>
          <p:nvSpPr>
            <p:cNvPr id="4192" name="AutoShape 80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4193" name="Line 81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Line 82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Line 83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5" name="Group 84"/>
          <p:cNvGrpSpPr>
            <a:grpSpLocks/>
          </p:cNvGrpSpPr>
          <p:nvPr/>
        </p:nvGrpSpPr>
        <p:grpSpPr bwMode="auto">
          <a:xfrm>
            <a:off x="5143500" y="3581400"/>
            <a:ext cx="419100" cy="533400"/>
            <a:chOff x="1349" y="2232"/>
            <a:chExt cx="528" cy="600"/>
          </a:xfrm>
        </p:grpSpPr>
        <p:sp>
          <p:nvSpPr>
            <p:cNvPr id="4188" name="AutoShape 85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7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4189" name="Line 86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Line 87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Line 88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66" name="Line 89"/>
          <p:cNvSpPr>
            <a:spLocks noChangeShapeType="1"/>
          </p:cNvSpPr>
          <p:nvPr/>
        </p:nvSpPr>
        <p:spPr bwMode="auto">
          <a:xfrm>
            <a:off x="6032500" y="3587751"/>
            <a:ext cx="3111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" name="Line 90"/>
          <p:cNvSpPr>
            <a:spLocks noChangeShapeType="1"/>
          </p:cNvSpPr>
          <p:nvPr/>
        </p:nvSpPr>
        <p:spPr bwMode="auto">
          <a:xfrm>
            <a:off x="5353050" y="3587750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" name="Line 91"/>
          <p:cNvSpPr>
            <a:spLocks noChangeShapeType="1"/>
          </p:cNvSpPr>
          <p:nvPr/>
        </p:nvSpPr>
        <p:spPr bwMode="auto">
          <a:xfrm>
            <a:off x="5011738" y="4114800"/>
            <a:ext cx="207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9" name="Line 92"/>
          <p:cNvSpPr>
            <a:spLocks noChangeShapeType="1"/>
          </p:cNvSpPr>
          <p:nvPr/>
        </p:nvSpPr>
        <p:spPr bwMode="auto">
          <a:xfrm>
            <a:off x="5486401" y="411480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0" name="Text Box 93"/>
          <p:cNvSpPr txBox="1">
            <a:spLocks noChangeArrowheads="1"/>
          </p:cNvSpPr>
          <p:nvPr/>
        </p:nvSpPr>
        <p:spPr bwMode="auto">
          <a:xfrm>
            <a:off x="3094038" y="3859214"/>
            <a:ext cx="163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Alice’s inputs</a:t>
            </a:r>
          </a:p>
        </p:txBody>
      </p:sp>
      <p:sp>
        <p:nvSpPr>
          <p:cNvPr id="4171" name="Line 94"/>
          <p:cNvSpPr>
            <a:spLocks noChangeShapeType="1"/>
          </p:cNvSpPr>
          <p:nvPr/>
        </p:nvSpPr>
        <p:spPr bwMode="auto">
          <a:xfrm>
            <a:off x="3962400" y="4267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2" name="Line 95"/>
          <p:cNvSpPr>
            <a:spLocks noChangeShapeType="1"/>
          </p:cNvSpPr>
          <p:nvPr/>
        </p:nvSpPr>
        <p:spPr bwMode="auto">
          <a:xfrm>
            <a:off x="3962400" y="46482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3" name="Line 96"/>
          <p:cNvSpPr>
            <a:spLocks noChangeShapeType="1"/>
          </p:cNvSpPr>
          <p:nvPr/>
        </p:nvSpPr>
        <p:spPr bwMode="auto">
          <a:xfrm>
            <a:off x="3886200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4" name="Line 97"/>
          <p:cNvSpPr>
            <a:spLocks noChangeShapeType="1"/>
          </p:cNvSpPr>
          <p:nvPr/>
        </p:nvSpPr>
        <p:spPr bwMode="auto">
          <a:xfrm>
            <a:off x="3886200" y="47244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5" name="Line 98"/>
          <p:cNvSpPr>
            <a:spLocks noChangeShapeType="1"/>
          </p:cNvSpPr>
          <p:nvPr/>
        </p:nvSpPr>
        <p:spPr bwMode="auto">
          <a:xfrm>
            <a:off x="54864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6" name="Line 99"/>
          <p:cNvSpPr>
            <a:spLocks noChangeShapeType="1"/>
          </p:cNvSpPr>
          <p:nvPr/>
        </p:nvSpPr>
        <p:spPr bwMode="auto">
          <a:xfrm>
            <a:off x="38100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" name="Line 100"/>
          <p:cNvSpPr>
            <a:spLocks noChangeShapeType="1"/>
          </p:cNvSpPr>
          <p:nvPr/>
        </p:nvSpPr>
        <p:spPr bwMode="auto">
          <a:xfrm>
            <a:off x="3810000" y="48006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8" name="Line 101"/>
          <p:cNvSpPr>
            <a:spLocks noChangeShapeType="1"/>
          </p:cNvSpPr>
          <p:nvPr/>
        </p:nvSpPr>
        <p:spPr bwMode="auto">
          <a:xfrm flipH="1">
            <a:off x="6210300" y="4648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9" name="Line 102"/>
          <p:cNvSpPr>
            <a:spLocks noChangeShapeType="1"/>
          </p:cNvSpPr>
          <p:nvPr/>
        </p:nvSpPr>
        <p:spPr bwMode="auto">
          <a:xfrm>
            <a:off x="7399338" y="4267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0" name="Line 103"/>
          <p:cNvSpPr>
            <a:spLocks noChangeShapeType="1"/>
          </p:cNvSpPr>
          <p:nvPr/>
        </p:nvSpPr>
        <p:spPr bwMode="auto">
          <a:xfrm>
            <a:off x="6477000" y="46482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1" name="Line 104"/>
          <p:cNvSpPr>
            <a:spLocks noChangeShapeType="1"/>
          </p:cNvSpPr>
          <p:nvPr/>
        </p:nvSpPr>
        <p:spPr bwMode="auto">
          <a:xfrm>
            <a:off x="7543800" y="4267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2" name="Line 105"/>
          <p:cNvSpPr>
            <a:spLocks noChangeShapeType="1"/>
          </p:cNvSpPr>
          <p:nvPr/>
        </p:nvSpPr>
        <p:spPr bwMode="auto">
          <a:xfrm>
            <a:off x="5143500" y="48768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3" name="Line 106"/>
          <p:cNvSpPr>
            <a:spLocks noChangeShapeType="1"/>
          </p:cNvSpPr>
          <p:nvPr/>
        </p:nvSpPr>
        <p:spPr bwMode="auto">
          <a:xfrm>
            <a:off x="5753100" y="4648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4" name="Line 107"/>
          <p:cNvSpPr>
            <a:spLocks noChangeShapeType="1"/>
          </p:cNvSpPr>
          <p:nvPr/>
        </p:nvSpPr>
        <p:spPr bwMode="auto">
          <a:xfrm>
            <a:off x="7467600" y="4267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5" name="Line 108"/>
          <p:cNvSpPr>
            <a:spLocks noChangeShapeType="1"/>
          </p:cNvSpPr>
          <p:nvPr/>
        </p:nvSpPr>
        <p:spPr bwMode="auto">
          <a:xfrm>
            <a:off x="5753100" y="4724400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6" name="Line 109"/>
          <p:cNvSpPr>
            <a:spLocks noChangeShapeType="1"/>
          </p:cNvSpPr>
          <p:nvPr/>
        </p:nvSpPr>
        <p:spPr bwMode="auto">
          <a:xfrm>
            <a:off x="5151438" y="4648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7" name="Text Box 110"/>
          <p:cNvSpPr txBox="1">
            <a:spLocks noChangeArrowheads="1"/>
          </p:cNvSpPr>
          <p:nvPr/>
        </p:nvSpPr>
        <p:spPr bwMode="auto">
          <a:xfrm>
            <a:off x="6769100" y="3870326"/>
            <a:ext cx="153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Bob’s inputs</a:t>
            </a:r>
          </a:p>
        </p:txBody>
      </p:sp>
    </p:spTree>
    <p:extLst>
      <p:ext uri="{BB962C8B-B14F-4D97-AF65-F5344CB8AC3E}">
        <p14:creationId xmlns:p14="http://schemas.microsoft.com/office/powerpoint/2010/main" val="19203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9296400" cy="28194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Overview</a:t>
            </a:r>
            <a:r>
              <a:rPr lang="en-US" altLang="en-US" sz="2400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Alice prepares “garbled” version </a:t>
            </a:r>
            <a:r>
              <a:rPr lang="en-US" altLang="en-US" sz="2400" b="1" dirty="0">
                <a:solidFill>
                  <a:srgbClr val="FF0000"/>
                </a:solidFill>
              </a:rPr>
              <a:t>C’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0066FF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Sends “encrypted” form </a:t>
            </a:r>
            <a:r>
              <a:rPr lang="en-US" altLang="en-US" sz="2400" b="1" dirty="0">
                <a:solidFill>
                  <a:srgbClr val="FF0000"/>
                </a:solidFill>
              </a:rPr>
              <a:t>x’</a:t>
            </a:r>
            <a:r>
              <a:rPr lang="en-US" altLang="en-US" sz="2400" dirty="0"/>
              <a:t> of her input </a:t>
            </a:r>
            <a:r>
              <a:rPr lang="en-US" altLang="en-US" sz="2400" dirty="0">
                <a:solidFill>
                  <a:srgbClr val="0066FF"/>
                </a:solidFill>
              </a:rPr>
              <a:t>x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Allows </a:t>
            </a:r>
            <a:r>
              <a:rPr lang="en-US" altLang="en-US" sz="2400" dirty="0" smtClean="0"/>
              <a:t>Bob </a:t>
            </a:r>
            <a:r>
              <a:rPr lang="en-US" altLang="en-US" sz="2400" dirty="0"/>
              <a:t>to obtain “encrypted” form </a:t>
            </a:r>
            <a:r>
              <a:rPr lang="en-US" altLang="en-US" sz="2400" b="1" dirty="0">
                <a:solidFill>
                  <a:srgbClr val="FF0000"/>
                </a:solidFill>
              </a:rPr>
              <a:t>y’</a:t>
            </a:r>
            <a:r>
              <a:rPr lang="en-US" altLang="en-US" sz="2400" dirty="0"/>
              <a:t> of his input </a:t>
            </a:r>
            <a:r>
              <a:rPr lang="en-US" altLang="en-US" sz="2400" dirty="0" smtClean="0">
                <a:solidFill>
                  <a:srgbClr val="0066FF"/>
                </a:solidFill>
              </a:rPr>
              <a:t>y </a:t>
            </a:r>
            <a:r>
              <a:rPr lang="en-US" altLang="en-US" sz="2400" dirty="0" smtClean="0"/>
              <a:t>via OT</a:t>
            </a: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Bob can compute from </a:t>
            </a:r>
            <a:r>
              <a:rPr lang="en-US" altLang="en-US" sz="2400" b="1" dirty="0" err="1">
                <a:solidFill>
                  <a:srgbClr val="FF0000"/>
                </a:solidFill>
              </a:rPr>
              <a:t>C’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solidFill>
                  <a:srgbClr val="FF0000"/>
                </a:solidFill>
              </a:rPr>
              <a:t>x’</a:t>
            </a:r>
            <a:r>
              <a:rPr lang="en-US" altLang="en-US" sz="2400" dirty="0" err="1"/>
              <a:t>,</a:t>
            </a:r>
            <a:r>
              <a:rPr lang="en-US" altLang="en-US" sz="2400" b="1" dirty="0" err="1">
                <a:solidFill>
                  <a:srgbClr val="FF0000"/>
                </a:solidFill>
              </a:rPr>
              <a:t>y</a:t>
            </a:r>
            <a:r>
              <a:rPr lang="en-US" altLang="en-US" sz="2400" b="1" dirty="0">
                <a:solidFill>
                  <a:srgbClr val="FF0000"/>
                </a:solidFill>
              </a:rPr>
              <a:t>’</a:t>
            </a:r>
            <a:r>
              <a:rPr lang="en-US" altLang="en-US" sz="2400" dirty="0"/>
              <a:t> the “encryption” </a:t>
            </a:r>
            <a:r>
              <a:rPr lang="en-US" altLang="en-US" sz="2400" b="1" dirty="0">
                <a:solidFill>
                  <a:srgbClr val="FF0000"/>
                </a:solidFill>
              </a:rPr>
              <a:t>z’</a:t>
            </a:r>
            <a:r>
              <a:rPr lang="en-US" altLang="en-US" sz="2400" dirty="0"/>
              <a:t> of </a:t>
            </a:r>
            <a:r>
              <a:rPr lang="en-US" altLang="en-US" sz="2400" dirty="0">
                <a:solidFill>
                  <a:srgbClr val="0066FF"/>
                </a:solidFill>
              </a:rPr>
              <a:t>z=C(</a:t>
            </a:r>
            <a:r>
              <a:rPr lang="en-US" altLang="en-US" sz="2400" dirty="0" err="1">
                <a:solidFill>
                  <a:srgbClr val="0066FF"/>
                </a:solidFill>
              </a:rPr>
              <a:t>x,y</a:t>
            </a:r>
            <a:r>
              <a:rPr lang="en-US" altLang="en-US" sz="2400" dirty="0">
                <a:solidFill>
                  <a:srgbClr val="0066FF"/>
                </a:solidFill>
              </a:rPr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Bob sends </a:t>
            </a:r>
            <a:r>
              <a:rPr lang="en-US" altLang="en-US" sz="2400" b="1" dirty="0">
                <a:solidFill>
                  <a:srgbClr val="FF0000"/>
                </a:solidFill>
              </a:rPr>
              <a:t>z’</a:t>
            </a:r>
            <a:r>
              <a:rPr lang="en-US" altLang="en-US" sz="2400" dirty="0"/>
              <a:t> to Alice and she decrypts and reveals to him </a:t>
            </a:r>
            <a:r>
              <a:rPr lang="en-US" altLang="en-US" sz="2400" dirty="0">
                <a:solidFill>
                  <a:srgbClr val="0066FF"/>
                </a:solidFill>
              </a:rPr>
              <a:t>z</a:t>
            </a:r>
          </a:p>
        </p:txBody>
      </p:sp>
      <p:grpSp>
        <p:nvGrpSpPr>
          <p:cNvPr id="60478" name="Group 62"/>
          <p:cNvGrpSpPr>
            <a:grpSpLocks/>
          </p:cNvGrpSpPr>
          <p:nvPr/>
        </p:nvGrpSpPr>
        <p:grpSpPr bwMode="auto">
          <a:xfrm>
            <a:off x="6789738" y="1219200"/>
            <a:ext cx="419100" cy="533400"/>
            <a:chOff x="1349" y="2232"/>
            <a:chExt cx="528" cy="600"/>
          </a:xfrm>
        </p:grpSpPr>
        <p:sp>
          <p:nvSpPr>
            <p:cNvPr id="60479" name="AutoShape 6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480" name="Line 6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1" name="Line 6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2" name="Line 6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3" name="Group 67"/>
          <p:cNvGrpSpPr>
            <a:grpSpLocks/>
          </p:cNvGrpSpPr>
          <p:nvPr/>
        </p:nvGrpSpPr>
        <p:grpSpPr bwMode="auto">
          <a:xfrm>
            <a:off x="7391400" y="1219200"/>
            <a:ext cx="419100" cy="533400"/>
            <a:chOff x="1349" y="2232"/>
            <a:chExt cx="528" cy="600"/>
          </a:xfrm>
        </p:grpSpPr>
        <p:sp>
          <p:nvSpPr>
            <p:cNvPr id="60484" name="AutoShape 68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60485" name="Line 69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6" name="Line 70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87" name="Line 71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8" name="Group 72"/>
          <p:cNvGrpSpPr>
            <a:grpSpLocks/>
          </p:cNvGrpSpPr>
          <p:nvPr/>
        </p:nvGrpSpPr>
        <p:grpSpPr bwMode="auto">
          <a:xfrm>
            <a:off x="7670800" y="152400"/>
            <a:ext cx="419100" cy="533400"/>
            <a:chOff x="1349" y="2232"/>
            <a:chExt cx="528" cy="600"/>
          </a:xfrm>
        </p:grpSpPr>
        <p:sp>
          <p:nvSpPr>
            <p:cNvPr id="60489" name="AutoShape 73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490" name="Line 74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1" name="Line 75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2" name="Line 76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93" name="AutoShape 77"/>
          <p:cNvSpPr>
            <a:spLocks noChangeArrowheads="1"/>
          </p:cNvSpPr>
          <p:nvPr/>
        </p:nvSpPr>
        <p:spPr bwMode="auto">
          <a:xfrm>
            <a:off x="8115300" y="920750"/>
            <a:ext cx="419100" cy="298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700">
                <a:cs typeface="Arial" panose="020B0604020202020204" pitchFamily="34" charset="0"/>
              </a:rPr>
              <a:t>NOT</a:t>
            </a:r>
          </a:p>
        </p:txBody>
      </p:sp>
      <p:sp>
        <p:nvSpPr>
          <p:cNvPr id="60494" name="Line 78"/>
          <p:cNvSpPr>
            <a:spLocks noChangeShapeType="1"/>
          </p:cNvSpPr>
          <p:nvPr/>
        </p:nvSpPr>
        <p:spPr bwMode="auto">
          <a:xfrm>
            <a:off x="8324850" y="814389"/>
            <a:ext cx="0" cy="128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495" name="Group 79"/>
          <p:cNvGrpSpPr>
            <a:grpSpLocks/>
          </p:cNvGrpSpPr>
          <p:nvPr/>
        </p:nvGrpSpPr>
        <p:grpSpPr bwMode="auto">
          <a:xfrm>
            <a:off x="8115300" y="1219200"/>
            <a:ext cx="419100" cy="533400"/>
            <a:chOff x="1349" y="2232"/>
            <a:chExt cx="528" cy="600"/>
          </a:xfrm>
        </p:grpSpPr>
        <p:sp>
          <p:nvSpPr>
            <p:cNvPr id="60496" name="AutoShape 80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60497" name="Line 81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8" name="Line 82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99" name="Line 83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500" name="Group 84"/>
          <p:cNvGrpSpPr>
            <a:grpSpLocks/>
          </p:cNvGrpSpPr>
          <p:nvPr/>
        </p:nvGrpSpPr>
        <p:grpSpPr bwMode="auto">
          <a:xfrm>
            <a:off x="7124700" y="685800"/>
            <a:ext cx="419100" cy="533400"/>
            <a:chOff x="1349" y="2232"/>
            <a:chExt cx="528" cy="600"/>
          </a:xfrm>
        </p:grpSpPr>
        <p:sp>
          <p:nvSpPr>
            <p:cNvPr id="60501" name="AutoShape 85"/>
            <p:cNvSpPr>
              <a:spLocks noChangeArrowheads="1"/>
            </p:cNvSpPr>
            <p:nvPr/>
          </p:nvSpPr>
          <p:spPr bwMode="auto">
            <a:xfrm>
              <a:off x="1349" y="235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en-US" sz="700">
                  <a:cs typeface="Arial" panose="020B0604020202020204" pitchFamily="34" charset="0"/>
                </a:rPr>
                <a:t>AND</a:t>
              </a:r>
            </a:p>
          </p:txBody>
        </p:sp>
        <p:sp>
          <p:nvSpPr>
            <p:cNvPr id="60502" name="Line 86"/>
            <p:cNvSpPr>
              <a:spLocks noChangeShapeType="1"/>
            </p:cNvSpPr>
            <p:nvPr/>
          </p:nvSpPr>
          <p:spPr bwMode="auto">
            <a:xfrm>
              <a:off x="1445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3" name="Line 87"/>
            <p:cNvSpPr>
              <a:spLocks noChangeShapeType="1"/>
            </p:cNvSpPr>
            <p:nvPr/>
          </p:nvSpPr>
          <p:spPr bwMode="auto">
            <a:xfrm>
              <a:off x="1781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04" name="Line 88"/>
            <p:cNvSpPr>
              <a:spLocks noChangeShapeType="1"/>
            </p:cNvSpPr>
            <p:nvPr/>
          </p:nvSpPr>
          <p:spPr bwMode="auto">
            <a:xfrm>
              <a:off x="1613" y="223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05" name="Line 89"/>
          <p:cNvSpPr>
            <a:spLocks noChangeShapeType="1"/>
          </p:cNvSpPr>
          <p:nvPr/>
        </p:nvSpPr>
        <p:spPr bwMode="auto">
          <a:xfrm>
            <a:off x="8013700" y="692151"/>
            <a:ext cx="311150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6" name="Line 90"/>
          <p:cNvSpPr>
            <a:spLocks noChangeShapeType="1"/>
          </p:cNvSpPr>
          <p:nvPr/>
        </p:nvSpPr>
        <p:spPr bwMode="auto">
          <a:xfrm>
            <a:off x="7334250" y="692150"/>
            <a:ext cx="41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7" name="Line 91"/>
          <p:cNvSpPr>
            <a:spLocks noChangeShapeType="1"/>
          </p:cNvSpPr>
          <p:nvPr/>
        </p:nvSpPr>
        <p:spPr bwMode="auto">
          <a:xfrm>
            <a:off x="6992938" y="1219200"/>
            <a:ext cx="207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8" name="Line 92"/>
          <p:cNvSpPr>
            <a:spLocks noChangeShapeType="1"/>
          </p:cNvSpPr>
          <p:nvPr/>
        </p:nvSpPr>
        <p:spPr bwMode="auto">
          <a:xfrm>
            <a:off x="7467601" y="1219200"/>
            <a:ext cx="150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09" name="Text Box 93"/>
          <p:cNvSpPr txBox="1">
            <a:spLocks noChangeArrowheads="1"/>
          </p:cNvSpPr>
          <p:nvPr/>
        </p:nvSpPr>
        <p:spPr bwMode="auto">
          <a:xfrm>
            <a:off x="5075239" y="963613"/>
            <a:ext cx="15476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cs typeface="Arial" panose="020B0604020202020204" pitchFamily="34" charset="0"/>
              </a:rPr>
              <a:t>Alice’s inputs</a:t>
            </a:r>
          </a:p>
        </p:txBody>
      </p:sp>
      <p:sp>
        <p:nvSpPr>
          <p:cNvPr id="60510" name="Line 94"/>
          <p:cNvSpPr>
            <a:spLocks noChangeShapeType="1"/>
          </p:cNvSpPr>
          <p:nvPr/>
        </p:nvSpPr>
        <p:spPr bwMode="auto">
          <a:xfrm>
            <a:off x="5943600" y="1371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1" name="Line 95"/>
          <p:cNvSpPr>
            <a:spLocks noChangeShapeType="1"/>
          </p:cNvSpPr>
          <p:nvPr/>
        </p:nvSpPr>
        <p:spPr bwMode="auto">
          <a:xfrm>
            <a:off x="5943600" y="17526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2" name="Line 96"/>
          <p:cNvSpPr>
            <a:spLocks noChangeShapeType="1"/>
          </p:cNvSpPr>
          <p:nvPr/>
        </p:nvSpPr>
        <p:spPr bwMode="auto">
          <a:xfrm>
            <a:off x="5867400" y="137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3" name="Line 97"/>
          <p:cNvSpPr>
            <a:spLocks noChangeShapeType="1"/>
          </p:cNvSpPr>
          <p:nvPr/>
        </p:nvSpPr>
        <p:spPr bwMode="auto">
          <a:xfrm>
            <a:off x="5867400" y="1828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4" name="Line 98"/>
          <p:cNvSpPr>
            <a:spLocks noChangeShapeType="1"/>
          </p:cNvSpPr>
          <p:nvPr/>
        </p:nvSpPr>
        <p:spPr bwMode="auto">
          <a:xfrm>
            <a:off x="7467600" y="1752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5" name="Line 99"/>
          <p:cNvSpPr>
            <a:spLocks noChangeShapeType="1"/>
          </p:cNvSpPr>
          <p:nvPr/>
        </p:nvSpPr>
        <p:spPr bwMode="auto">
          <a:xfrm>
            <a:off x="5791200" y="1371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6" name="Line 100"/>
          <p:cNvSpPr>
            <a:spLocks noChangeShapeType="1"/>
          </p:cNvSpPr>
          <p:nvPr/>
        </p:nvSpPr>
        <p:spPr bwMode="auto">
          <a:xfrm>
            <a:off x="5791200" y="1905000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7" name="Line 101"/>
          <p:cNvSpPr>
            <a:spLocks noChangeShapeType="1"/>
          </p:cNvSpPr>
          <p:nvPr/>
        </p:nvSpPr>
        <p:spPr bwMode="auto">
          <a:xfrm flipH="1">
            <a:off x="8191500" y="1752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8" name="Line 102"/>
          <p:cNvSpPr>
            <a:spLocks noChangeShapeType="1"/>
          </p:cNvSpPr>
          <p:nvPr/>
        </p:nvSpPr>
        <p:spPr bwMode="auto">
          <a:xfrm>
            <a:off x="9380538" y="1371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" name="Line 103"/>
          <p:cNvSpPr>
            <a:spLocks noChangeShapeType="1"/>
          </p:cNvSpPr>
          <p:nvPr/>
        </p:nvSpPr>
        <p:spPr bwMode="auto">
          <a:xfrm>
            <a:off x="8458200" y="1752600"/>
            <a:ext cx="922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0" name="Line 104"/>
          <p:cNvSpPr>
            <a:spLocks noChangeShapeType="1"/>
          </p:cNvSpPr>
          <p:nvPr/>
        </p:nvSpPr>
        <p:spPr bwMode="auto">
          <a:xfrm>
            <a:off x="9525000" y="1371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2" name="Line 106"/>
          <p:cNvSpPr>
            <a:spLocks noChangeShapeType="1"/>
          </p:cNvSpPr>
          <p:nvPr/>
        </p:nvSpPr>
        <p:spPr bwMode="auto">
          <a:xfrm>
            <a:off x="7734300" y="1752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3" name="Line 107"/>
          <p:cNvSpPr>
            <a:spLocks noChangeShapeType="1"/>
          </p:cNvSpPr>
          <p:nvPr/>
        </p:nvSpPr>
        <p:spPr bwMode="auto">
          <a:xfrm>
            <a:off x="9448800" y="1371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4" name="Line 108"/>
          <p:cNvSpPr>
            <a:spLocks noChangeShapeType="1"/>
          </p:cNvSpPr>
          <p:nvPr/>
        </p:nvSpPr>
        <p:spPr bwMode="auto">
          <a:xfrm>
            <a:off x="7734300" y="1828800"/>
            <a:ext cx="171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5" name="Line 109"/>
          <p:cNvSpPr>
            <a:spLocks noChangeShapeType="1"/>
          </p:cNvSpPr>
          <p:nvPr/>
        </p:nvSpPr>
        <p:spPr bwMode="auto">
          <a:xfrm>
            <a:off x="7132638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26" name="Text Box 110"/>
          <p:cNvSpPr txBox="1">
            <a:spLocks noChangeArrowheads="1"/>
          </p:cNvSpPr>
          <p:nvPr/>
        </p:nvSpPr>
        <p:spPr bwMode="auto">
          <a:xfrm>
            <a:off x="8750301" y="974725"/>
            <a:ext cx="14514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000">
                <a:cs typeface="Arial" panose="020B0604020202020204" pitchFamily="34" charset="0"/>
              </a:rPr>
              <a:t>Bob’s inputs</a:t>
            </a:r>
          </a:p>
        </p:txBody>
      </p:sp>
      <p:sp>
        <p:nvSpPr>
          <p:cNvPr id="60528" name="Rectangle 112"/>
          <p:cNvSpPr>
            <a:spLocks noChangeArrowheads="1"/>
          </p:cNvSpPr>
          <p:nvPr/>
        </p:nvSpPr>
        <p:spPr bwMode="auto">
          <a:xfrm>
            <a:off x="1676400" y="4648200"/>
            <a:ext cx="9296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Crucial properties</a:t>
            </a:r>
            <a:r>
              <a:rPr lang="en-US" altLang="en-US" sz="2400" dirty="0"/>
              <a:t>: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Bob never sees Alice’s input x in unencrypted form.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Bob can obtain encryption of y without Alice learning y.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Neither party learns intermediate values.</a:t>
            </a:r>
          </a:p>
          <a:p>
            <a:pPr>
              <a:buFontTx/>
              <a:buAutoNum type="arabicPeriod"/>
            </a:pPr>
            <a:r>
              <a:rPr lang="en-US" altLang="en-US" sz="2400" dirty="0"/>
              <a:t>Remains secure even if parties try to cheat. </a:t>
            </a:r>
          </a:p>
        </p:txBody>
      </p:sp>
    </p:spTree>
    <p:extLst>
      <p:ext uri="{BB962C8B-B14F-4D97-AF65-F5344CB8AC3E}">
        <p14:creationId xmlns:p14="http://schemas.microsoft.com/office/powerpoint/2010/main" val="38797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38" name="Group 26"/>
          <p:cNvGrpSpPr>
            <a:grpSpLocks/>
          </p:cNvGrpSpPr>
          <p:nvPr/>
        </p:nvGrpSpPr>
        <p:grpSpPr bwMode="auto">
          <a:xfrm>
            <a:off x="5715000" y="5424488"/>
            <a:ext cx="1143000" cy="1281112"/>
            <a:chOff x="1344" y="2448"/>
            <a:chExt cx="720" cy="807"/>
          </a:xfrm>
        </p:grpSpPr>
        <p:pic>
          <p:nvPicPr>
            <p:cNvPr id="64531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36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32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33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75" name="Group 63"/>
          <p:cNvGrpSpPr>
            <a:grpSpLocks/>
          </p:cNvGrpSpPr>
          <p:nvPr/>
        </p:nvGrpSpPr>
        <p:grpSpPr bwMode="auto">
          <a:xfrm>
            <a:off x="6781800" y="5424488"/>
            <a:ext cx="1143000" cy="1281112"/>
            <a:chOff x="1344" y="2448"/>
            <a:chExt cx="720" cy="807"/>
          </a:xfrm>
        </p:grpSpPr>
        <p:pic>
          <p:nvPicPr>
            <p:cNvPr id="64576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77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78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79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80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81" name="Group 69"/>
          <p:cNvGrpSpPr>
            <a:grpSpLocks/>
          </p:cNvGrpSpPr>
          <p:nvPr/>
        </p:nvGrpSpPr>
        <p:grpSpPr bwMode="auto">
          <a:xfrm>
            <a:off x="8534400" y="5348288"/>
            <a:ext cx="1143000" cy="1281112"/>
            <a:chOff x="1344" y="2448"/>
            <a:chExt cx="720" cy="807"/>
          </a:xfrm>
        </p:grpSpPr>
        <p:pic>
          <p:nvPicPr>
            <p:cNvPr id="64582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83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84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85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86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87" name="Group 75"/>
          <p:cNvGrpSpPr>
            <a:grpSpLocks/>
          </p:cNvGrpSpPr>
          <p:nvPr/>
        </p:nvGrpSpPr>
        <p:grpSpPr bwMode="auto">
          <a:xfrm>
            <a:off x="9601200" y="5348288"/>
            <a:ext cx="1143000" cy="1281112"/>
            <a:chOff x="1344" y="2448"/>
            <a:chExt cx="720" cy="807"/>
          </a:xfrm>
        </p:grpSpPr>
        <p:pic>
          <p:nvPicPr>
            <p:cNvPr id="64588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89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90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91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92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93" name="Group 81"/>
          <p:cNvGrpSpPr>
            <a:grpSpLocks/>
          </p:cNvGrpSpPr>
          <p:nvPr/>
        </p:nvGrpSpPr>
        <p:grpSpPr bwMode="auto">
          <a:xfrm>
            <a:off x="8534400" y="3609976"/>
            <a:ext cx="1143000" cy="1281113"/>
            <a:chOff x="1344" y="2448"/>
            <a:chExt cx="720" cy="807"/>
          </a:xfrm>
        </p:grpSpPr>
        <p:pic>
          <p:nvPicPr>
            <p:cNvPr id="64594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595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596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597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598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99" name="Group 87"/>
          <p:cNvGrpSpPr>
            <a:grpSpLocks/>
          </p:cNvGrpSpPr>
          <p:nvPr/>
        </p:nvGrpSpPr>
        <p:grpSpPr bwMode="auto">
          <a:xfrm>
            <a:off x="6705600" y="3519488"/>
            <a:ext cx="1143000" cy="1281112"/>
            <a:chOff x="1344" y="2448"/>
            <a:chExt cx="720" cy="807"/>
          </a:xfrm>
        </p:grpSpPr>
        <p:pic>
          <p:nvPicPr>
            <p:cNvPr id="64600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601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602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603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604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605" name="Group 93"/>
          <p:cNvGrpSpPr>
            <a:grpSpLocks/>
          </p:cNvGrpSpPr>
          <p:nvPr/>
        </p:nvGrpSpPr>
        <p:grpSpPr bwMode="auto">
          <a:xfrm>
            <a:off x="7696200" y="1628776"/>
            <a:ext cx="1143000" cy="1281113"/>
            <a:chOff x="1344" y="2448"/>
            <a:chExt cx="720" cy="807"/>
          </a:xfrm>
        </p:grpSpPr>
        <p:pic>
          <p:nvPicPr>
            <p:cNvPr id="64606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607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4608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609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4610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5943600" y="2224088"/>
            <a:ext cx="4495800" cy="4114800"/>
            <a:chOff x="1968" y="672"/>
            <a:chExt cx="1344" cy="1728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2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762000"/>
          </a:xfrm>
        </p:spPr>
        <p:txBody>
          <a:bodyPr/>
          <a:lstStyle/>
          <a:p>
            <a:r>
              <a:rPr lang="en-US" altLang="en-US"/>
              <a:t>Intuition</a:t>
            </a:r>
          </a:p>
        </p:txBody>
      </p:sp>
      <p:sp>
        <p:nvSpPr>
          <p:cNvPr id="64612" name="Text Box 100"/>
          <p:cNvSpPr txBox="1">
            <a:spLocks noChangeArrowheads="1"/>
          </p:cNvSpPr>
          <p:nvPr/>
        </p:nvSpPr>
        <p:spPr bwMode="auto">
          <a:xfrm>
            <a:off x="6248400" y="594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4613" name="Text Box 101"/>
          <p:cNvSpPr txBox="1">
            <a:spLocks noChangeArrowheads="1"/>
          </p:cNvSpPr>
          <p:nvPr/>
        </p:nvSpPr>
        <p:spPr bwMode="auto">
          <a:xfrm>
            <a:off x="7239000" y="5943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64614" name="Text Box 102"/>
          <p:cNvSpPr txBox="1">
            <a:spLocks noChangeArrowheads="1"/>
          </p:cNvSpPr>
          <p:nvPr/>
        </p:nvSpPr>
        <p:spPr bwMode="auto">
          <a:xfrm>
            <a:off x="6400800" y="3886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64615" name="Text Box 103"/>
          <p:cNvSpPr txBox="1">
            <a:spLocks noChangeArrowheads="1"/>
          </p:cNvSpPr>
          <p:nvPr/>
        </p:nvSpPr>
        <p:spPr bwMode="auto">
          <a:xfrm>
            <a:off x="6477000" y="48006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sp>
        <p:nvSpPr>
          <p:cNvPr id="64617" name="Rectangle 105"/>
          <p:cNvSpPr>
            <a:spLocks noChangeArrowheads="1"/>
          </p:cNvSpPr>
          <p:nvPr/>
        </p:nvSpPr>
        <p:spPr bwMode="auto">
          <a:xfrm>
            <a:off x="5105400" y="3124200"/>
            <a:ext cx="2819400" cy="35814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2" grpId="0"/>
      <p:bldP spid="64613" grpId="0"/>
      <p:bldP spid="64614" grpId="0"/>
      <p:bldP spid="646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5791200" y="5500688"/>
            <a:ext cx="1143000" cy="1281112"/>
            <a:chOff x="1344" y="2448"/>
            <a:chExt cx="720" cy="807"/>
          </a:xfrm>
        </p:grpSpPr>
        <p:pic>
          <p:nvPicPr>
            <p:cNvPr id="68611" name="Picture 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12" name="Group 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13" name="Picture 5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14" name="Text Box 6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6858000" y="5500688"/>
            <a:ext cx="1143000" cy="1281112"/>
            <a:chOff x="1344" y="2448"/>
            <a:chExt cx="720" cy="807"/>
          </a:xfrm>
        </p:grpSpPr>
        <p:pic>
          <p:nvPicPr>
            <p:cNvPr id="68617" name="Picture 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18" name="Group 10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19" name="Picture 11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0" name="Text Box 12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22" name="Group 14"/>
          <p:cNvGrpSpPr>
            <a:grpSpLocks/>
          </p:cNvGrpSpPr>
          <p:nvPr/>
        </p:nvGrpSpPr>
        <p:grpSpPr bwMode="auto">
          <a:xfrm>
            <a:off x="8610600" y="5424488"/>
            <a:ext cx="1143000" cy="1281112"/>
            <a:chOff x="1344" y="2448"/>
            <a:chExt cx="720" cy="807"/>
          </a:xfrm>
        </p:grpSpPr>
        <p:pic>
          <p:nvPicPr>
            <p:cNvPr id="68623" name="Picture 15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24" name="Group 16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25" name="Picture 17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26" name="Text Box 18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28" name="Group 20"/>
          <p:cNvGrpSpPr>
            <a:grpSpLocks/>
          </p:cNvGrpSpPr>
          <p:nvPr/>
        </p:nvGrpSpPr>
        <p:grpSpPr bwMode="auto">
          <a:xfrm>
            <a:off x="9677400" y="5424488"/>
            <a:ext cx="1143000" cy="1281112"/>
            <a:chOff x="1344" y="2448"/>
            <a:chExt cx="720" cy="807"/>
          </a:xfrm>
        </p:grpSpPr>
        <p:pic>
          <p:nvPicPr>
            <p:cNvPr id="68629" name="Picture 21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30" name="Group 22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31" name="Picture 23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2" name="Text Box 24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33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34" name="Group 26"/>
          <p:cNvGrpSpPr>
            <a:grpSpLocks/>
          </p:cNvGrpSpPr>
          <p:nvPr/>
        </p:nvGrpSpPr>
        <p:grpSpPr bwMode="auto">
          <a:xfrm>
            <a:off x="8610600" y="3686176"/>
            <a:ext cx="1143000" cy="1281113"/>
            <a:chOff x="1344" y="2448"/>
            <a:chExt cx="720" cy="807"/>
          </a:xfrm>
        </p:grpSpPr>
        <p:pic>
          <p:nvPicPr>
            <p:cNvPr id="68635" name="Picture 27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36" name="Group 28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37" name="Picture 29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38" name="Text Box 30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39" name="Text Box 31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40" name="Group 32"/>
          <p:cNvGrpSpPr>
            <a:grpSpLocks/>
          </p:cNvGrpSpPr>
          <p:nvPr/>
        </p:nvGrpSpPr>
        <p:grpSpPr bwMode="auto">
          <a:xfrm>
            <a:off x="6781800" y="3595688"/>
            <a:ext cx="1143000" cy="1281112"/>
            <a:chOff x="1344" y="2448"/>
            <a:chExt cx="720" cy="807"/>
          </a:xfrm>
        </p:grpSpPr>
        <p:pic>
          <p:nvPicPr>
            <p:cNvPr id="68641" name="Picture 3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42" name="Group 3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43" name="Picture 35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44" name="Text Box 36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45" name="Text Box 37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68646" name="Group 38"/>
          <p:cNvGrpSpPr>
            <a:grpSpLocks/>
          </p:cNvGrpSpPr>
          <p:nvPr/>
        </p:nvGrpSpPr>
        <p:grpSpPr bwMode="auto">
          <a:xfrm>
            <a:off x="7772400" y="1704976"/>
            <a:ext cx="1143000" cy="1281113"/>
            <a:chOff x="1344" y="2448"/>
            <a:chExt cx="720" cy="807"/>
          </a:xfrm>
        </p:grpSpPr>
        <p:pic>
          <p:nvPicPr>
            <p:cNvPr id="68647" name="Picture 3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648" name="Group 40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68649" name="Picture 41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650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68651" name="Text Box 43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7304089" y="2871788"/>
            <a:ext cx="1766887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4" name="Line 46"/>
          <p:cNvSpPr>
            <a:spLocks noChangeShapeType="1"/>
          </p:cNvSpPr>
          <p:nvPr/>
        </p:nvSpPr>
        <p:spPr bwMode="auto">
          <a:xfrm flipH="1">
            <a:off x="6983413" y="3671888"/>
            <a:ext cx="64135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5" name="Line 47"/>
          <p:cNvSpPr>
            <a:spLocks noChangeShapeType="1"/>
          </p:cNvSpPr>
          <p:nvPr/>
        </p:nvSpPr>
        <p:spPr bwMode="auto">
          <a:xfrm>
            <a:off x="8748714" y="3671888"/>
            <a:ext cx="80327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6" name="Line 48"/>
          <p:cNvSpPr>
            <a:spLocks noChangeShapeType="1"/>
          </p:cNvSpPr>
          <p:nvPr/>
        </p:nvSpPr>
        <p:spPr bwMode="auto">
          <a:xfrm>
            <a:off x="8186738" y="2300288"/>
            <a:ext cx="0" cy="628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57" name="AutoShape 49"/>
          <p:cNvSpPr>
            <a:spLocks noChangeArrowheads="1"/>
          </p:cNvSpPr>
          <p:nvPr/>
        </p:nvSpPr>
        <p:spPr bwMode="auto">
          <a:xfrm>
            <a:off x="6019800" y="4586288"/>
            <a:ext cx="1766888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8748714" y="4586288"/>
            <a:ext cx="1766887" cy="800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6373813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>
            <a:off x="733742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1" name="Line 53"/>
          <p:cNvSpPr>
            <a:spLocks noChangeShapeType="1"/>
          </p:cNvSpPr>
          <p:nvPr/>
        </p:nvSpPr>
        <p:spPr bwMode="auto">
          <a:xfrm>
            <a:off x="907097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2" name="Line 54"/>
          <p:cNvSpPr>
            <a:spLocks noChangeShapeType="1"/>
          </p:cNvSpPr>
          <p:nvPr/>
        </p:nvSpPr>
        <p:spPr bwMode="auto">
          <a:xfrm>
            <a:off x="10194925" y="5386388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63" name="Rectangle 5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762000"/>
          </a:xfrm>
        </p:spPr>
        <p:txBody>
          <a:bodyPr/>
          <a:lstStyle/>
          <a:p>
            <a:r>
              <a:rPr lang="en-US" altLang="en-US" dirty="0"/>
              <a:t>Intuition</a:t>
            </a:r>
          </a:p>
        </p:txBody>
      </p:sp>
      <p:sp>
        <p:nvSpPr>
          <p:cNvPr id="68664" name="Text Box 56"/>
          <p:cNvSpPr txBox="1">
            <a:spLocks noChangeArrowheads="1"/>
          </p:cNvSpPr>
          <p:nvPr/>
        </p:nvSpPr>
        <p:spPr bwMode="auto">
          <a:xfrm>
            <a:off x="63246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7315200" y="60198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68666" name="Text Box 58"/>
          <p:cNvSpPr txBox="1">
            <a:spLocks noChangeArrowheads="1"/>
          </p:cNvSpPr>
          <p:nvPr/>
        </p:nvSpPr>
        <p:spPr bwMode="auto">
          <a:xfrm>
            <a:off x="6477000" y="39624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  <p:sp>
        <p:nvSpPr>
          <p:cNvPr id="68667" name="Text Box 59"/>
          <p:cNvSpPr txBox="1">
            <a:spLocks noChangeArrowheads="1"/>
          </p:cNvSpPr>
          <p:nvPr/>
        </p:nvSpPr>
        <p:spPr bwMode="auto">
          <a:xfrm>
            <a:off x="6553200" y="48768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grpSp>
        <p:nvGrpSpPr>
          <p:cNvPr id="68755" name="Group 147"/>
          <p:cNvGrpSpPr>
            <a:grpSpLocks/>
          </p:cNvGrpSpPr>
          <p:nvPr/>
        </p:nvGrpSpPr>
        <p:grpSpPr bwMode="auto">
          <a:xfrm>
            <a:off x="3463926" y="2362200"/>
            <a:ext cx="1641475" cy="4191000"/>
            <a:chOff x="1222" y="1488"/>
            <a:chExt cx="1034" cy="2640"/>
          </a:xfrm>
        </p:grpSpPr>
        <p:pic>
          <p:nvPicPr>
            <p:cNvPr id="68695" name="Picture 87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1488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68" name="Picture 60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" y="3360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96" name="Picture 88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736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697" name="Picture 89" descr="che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2112"/>
              <a:ext cx="98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01" name="Picture 93" descr="blue_k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1776"/>
              <a:ext cx="288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03" name="Picture 95" descr="red_ke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" y="3618"/>
              <a:ext cx="288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712" name="Picture 104" descr="blue_ke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2400"/>
              <a:ext cx="288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713" name="Picture 105" descr="blue_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5" y="4800600"/>
            <a:ext cx="457200" cy="3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752" name="Group 144"/>
          <p:cNvGrpSpPr>
            <a:grpSpLocks/>
          </p:cNvGrpSpPr>
          <p:nvPr/>
        </p:nvGrpSpPr>
        <p:grpSpPr bwMode="auto">
          <a:xfrm>
            <a:off x="2514600" y="2057400"/>
            <a:ext cx="1212850" cy="3886200"/>
            <a:chOff x="624" y="1296"/>
            <a:chExt cx="764" cy="2448"/>
          </a:xfrm>
        </p:grpSpPr>
        <p:grpSp>
          <p:nvGrpSpPr>
            <p:cNvPr id="68720" name="Group 112"/>
            <p:cNvGrpSpPr>
              <a:grpSpLocks/>
            </p:cNvGrpSpPr>
            <p:nvPr/>
          </p:nvGrpSpPr>
          <p:grpSpPr bwMode="auto">
            <a:xfrm>
              <a:off x="816" y="1296"/>
              <a:ext cx="284" cy="432"/>
              <a:chOff x="688" y="3744"/>
              <a:chExt cx="284" cy="432"/>
            </a:xfrm>
          </p:grpSpPr>
          <p:pic>
            <p:nvPicPr>
              <p:cNvPr id="68715" name="Picture 107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16" name="Text Box 108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21" name="Group 113"/>
            <p:cNvGrpSpPr>
              <a:grpSpLocks/>
            </p:cNvGrpSpPr>
            <p:nvPr/>
          </p:nvGrpSpPr>
          <p:grpSpPr bwMode="auto">
            <a:xfrm>
              <a:off x="624" y="3312"/>
              <a:ext cx="352" cy="432"/>
              <a:chOff x="1056" y="3696"/>
              <a:chExt cx="352" cy="432"/>
            </a:xfrm>
          </p:grpSpPr>
          <p:pic>
            <p:nvPicPr>
              <p:cNvPr id="68714" name="Picture 106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18" name="Text Box 110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22" name="Group 114"/>
            <p:cNvGrpSpPr>
              <a:grpSpLocks/>
            </p:cNvGrpSpPr>
            <p:nvPr/>
          </p:nvGrpSpPr>
          <p:grpSpPr bwMode="auto">
            <a:xfrm>
              <a:off x="1104" y="1296"/>
              <a:ext cx="284" cy="432"/>
              <a:chOff x="688" y="3744"/>
              <a:chExt cx="284" cy="432"/>
            </a:xfrm>
          </p:grpSpPr>
          <p:pic>
            <p:nvPicPr>
              <p:cNvPr id="68723" name="Picture 115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24" name="Text Box 116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25" name="Group 117"/>
            <p:cNvGrpSpPr>
              <a:grpSpLocks/>
            </p:cNvGrpSpPr>
            <p:nvPr/>
          </p:nvGrpSpPr>
          <p:grpSpPr bwMode="auto">
            <a:xfrm>
              <a:off x="912" y="3312"/>
              <a:ext cx="352" cy="432"/>
              <a:chOff x="1056" y="3696"/>
              <a:chExt cx="352" cy="432"/>
            </a:xfrm>
          </p:grpSpPr>
          <p:pic>
            <p:nvPicPr>
              <p:cNvPr id="68726" name="Picture 118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27" name="Text Box 119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28" name="Group 120"/>
            <p:cNvGrpSpPr>
              <a:grpSpLocks/>
            </p:cNvGrpSpPr>
            <p:nvPr/>
          </p:nvGrpSpPr>
          <p:grpSpPr bwMode="auto">
            <a:xfrm>
              <a:off x="720" y="2112"/>
              <a:ext cx="284" cy="432"/>
              <a:chOff x="688" y="3744"/>
              <a:chExt cx="284" cy="432"/>
            </a:xfrm>
          </p:grpSpPr>
          <p:pic>
            <p:nvPicPr>
              <p:cNvPr id="68729" name="Picture 121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0" name="Text Box 122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68731" name="Group 123"/>
            <p:cNvGrpSpPr>
              <a:grpSpLocks/>
            </p:cNvGrpSpPr>
            <p:nvPr/>
          </p:nvGrpSpPr>
          <p:grpSpPr bwMode="auto">
            <a:xfrm>
              <a:off x="992" y="2073"/>
              <a:ext cx="352" cy="432"/>
              <a:chOff x="1056" y="3696"/>
              <a:chExt cx="352" cy="432"/>
            </a:xfrm>
          </p:grpSpPr>
          <p:pic>
            <p:nvPicPr>
              <p:cNvPr id="68732" name="Picture 124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3" name="Text Box 125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34" name="Group 126"/>
            <p:cNvGrpSpPr>
              <a:grpSpLocks/>
            </p:cNvGrpSpPr>
            <p:nvPr/>
          </p:nvGrpSpPr>
          <p:grpSpPr bwMode="auto">
            <a:xfrm>
              <a:off x="1104" y="2736"/>
              <a:ext cx="284" cy="432"/>
              <a:chOff x="688" y="3744"/>
              <a:chExt cx="284" cy="432"/>
            </a:xfrm>
          </p:grpSpPr>
          <p:pic>
            <p:nvPicPr>
              <p:cNvPr id="68735" name="Picture 127" descr="blue_lock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" y="3744"/>
                <a:ext cx="276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6" name="Text Box 128"/>
              <p:cNvSpPr txBox="1">
                <a:spLocks noChangeArrowheads="1"/>
              </p:cNvSpPr>
              <p:nvPr/>
            </p:nvSpPr>
            <p:spPr bwMode="auto">
              <a:xfrm>
                <a:off x="732" y="38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grpSp>
          <p:nvGrpSpPr>
            <p:cNvPr id="68737" name="Group 129"/>
            <p:cNvGrpSpPr>
              <a:grpSpLocks/>
            </p:cNvGrpSpPr>
            <p:nvPr/>
          </p:nvGrpSpPr>
          <p:grpSpPr bwMode="auto">
            <a:xfrm>
              <a:off x="720" y="2688"/>
              <a:ext cx="352" cy="432"/>
              <a:chOff x="1056" y="3696"/>
              <a:chExt cx="352" cy="432"/>
            </a:xfrm>
          </p:grpSpPr>
          <p:pic>
            <p:nvPicPr>
              <p:cNvPr id="68738" name="Picture 130" descr="red_lock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696"/>
                <a:ext cx="35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739" name="Text Box 131"/>
              <p:cNvSpPr txBox="1">
                <a:spLocks noChangeArrowheads="1"/>
              </p:cNvSpPr>
              <p:nvPr/>
            </p:nvSpPr>
            <p:spPr bwMode="auto">
              <a:xfrm>
                <a:off x="1128" y="3870"/>
                <a:ext cx="24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</p:grpSp>
      <p:grpSp>
        <p:nvGrpSpPr>
          <p:cNvPr id="68754" name="Group 146"/>
          <p:cNvGrpSpPr>
            <a:grpSpLocks/>
          </p:cNvGrpSpPr>
          <p:nvPr/>
        </p:nvGrpSpPr>
        <p:grpSpPr bwMode="auto">
          <a:xfrm>
            <a:off x="5791200" y="5943601"/>
            <a:ext cx="838200" cy="747713"/>
            <a:chOff x="96" y="144"/>
            <a:chExt cx="528" cy="471"/>
          </a:xfrm>
        </p:grpSpPr>
        <p:pic>
          <p:nvPicPr>
            <p:cNvPr id="68743" name="Picture 135" descr="red_ke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"/>
              <a:ext cx="528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46" name="Text Box 138"/>
            <p:cNvSpPr txBox="1">
              <a:spLocks noChangeArrowheads="1"/>
            </p:cNvSpPr>
            <p:nvPr/>
          </p:nvSpPr>
          <p:spPr bwMode="auto">
            <a:xfrm>
              <a:off x="96" y="384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a</a:t>
              </a:r>
            </a:p>
          </p:txBody>
        </p:sp>
      </p:grpSp>
      <p:grpSp>
        <p:nvGrpSpPr>
          <p:cNvPr id="68753" name="Group 145"/>
          <p:cNvGrpSpPr>
            <a:grpSpLocks/>
          </p:cNvGrpSpPr>
          <p:nvPr/>
        </p:nvGrpSpPr>
        <p:grpSpPr bwMode="auto">
          <a:xfrm>
            <a:off x="6858000" y="5410200"/>
            <a:ext cx="1143000" cy="846138"/>
            <a:chOff x="672" y="96"/>
            <a:chExt cx="720" cy="533"/>
          </a:xfrm>
        </p:grpSpPr>
        <p:pic>
          <p:nvPicPr>
            <p:cNvPr id="68741" name="Picture 133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6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747" name="Text Box 139"/>
            <p:cNvSpPr txBox="1">
              <a:spLocks noChangeArrowheads="1"/>
            </p:cNvSpPr>
            <p:nvPr/>
          </p:nvSpPr>
          <p:spPr bwMode="auto">
            <a:xfrm>
              <a:off x="864" y="33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b</a:t>
              </a:r>
            </a:p>
          </p:txBody>
        </p:sp>
      </p:grpSp>
      <p:sp>
        <p:nvSpPr>
          <p:cNvPr id="68748" name="Oval 140"/>
          <p:cNvSpPr>
            <a:spLocks noChangeArrowheads="1"/>
          </p:cNvSpPr>
          <p:nvPr/>
        </p:nvSpPr>
        <p:spPr bwMode="auto">
          <a:xfrm>
            <a:off x="5486400" y="58674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49" name="Oval 141"/>
          <p:cNvSpPr>
            <a:spLocks noChangeArrowheads="1"/>
          </p:cNvSpPr>
          <p:nvPr/>
        </p:nvSpPr>
        <p:spPr bwMode="auto">
          <a:xfrm>
            <a:off x="6781800" y="52578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50" name="Oval 142"/>
          <p:cNvSpPr>
            <a:spLocks noChangeArrowheads="1"/>
          </p:cNvSpPr>
          <p:nvPr/>
        </p:nvSpPr>
        <p:spPr bwMode="auto">
          <a:xfrm>
            <a:off x="6705600" y="3352800"/>
            <a:ext cx="1295400" cy="914400"/>
          </a:xfrm>
          <a:prstGeom prst="ellips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5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24 C -0.01771 -0.22222 -0.03524 -0.4449 -0.1033 -0.55717 C -0.17135 -0.66944 -0.33472 -0.66574 -0.40833 -0.67268 C -0.48194 -0.67962 -0.52326 -0.66134 -0.54496 -0.59953 C -0.56666 -0.53773 -0.55868 -0.37199 -0.53837 -0.30161 C -0.51805 -0.23124 -0.47066 -0.20439 -0.42326 -0.17731 " pathEditMode="relative" ptsTypes="aaaaaA">
                                      <p:cBhvr>
                                        <p:cTn id="35" dur="2000" fill="hold"/>
                                        <p:tgtEl>
                                          <p:spTgt spid="68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556E-6 C 0.00521 -0.18286 0.01059 -0.3655 -0.00157 -0.47545 C -0.01372 -0.58541 -0.02604 -0.60624 -0.07327 -0.65994 C -0.12049 -0.71365 -0.21979 -0.79143 -0.2849 -0.79768 C -0.35018 -0.80393 -0.43594 -0.77406 -0.46493 -0.69768 C -0.49393 -0.62129 -0.47466 -0.41735 -0.45834 -0.34004 C -0.44202 -0.26272 -0.38334 -0.25231 -0.36684 -0.23332 " pathEditMode="relative" ptsTypes="aaaaaaA">
                                      <p:cBhvr>
                                        <p:cTn id="37" dur="2000" fill="hold"/>
                                        <p:tgtEl>
                                          <p:spTgt spid="68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C 0.03768 -0.07871 0.07552 -0.15742 0.11337 -0.20672 C 0.15122 -0.25603 0.19011 -0.30163 0.22674 -0.29561 C 0.26337 -0.28959 0.29827 -0.23033 0.33334 -0.17107 " pathEditMode="relative" ptsTypes="aaaA">
                                      <p:cBhvr>
                                        <p:cTn id="41" dur="1000" fill="hold"/>
                                        <p:tgtEl>
                                          <p:spTgt spid="68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83A29C89-9DD4-42C6-8052-BA9858271C1B}" type="slidenum">
              <a:rPr lang="en-US" altLang="en-US" sz="1200">
                <a:latin typeface="Arial" panose="020B0604020202020204" pitchFamily="34" charset="0"/>
              </a:rPr>
              <a:pPr/>
              <a:t>68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dirty="0" smtClean="0"/>
              <a:t>1: Pick Random Keys For Each Wire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0400" y="1590675"/>
            <a:ext cx="8382000" cy="5029200"/>
          </a:xfrm>
        </p:spPr>
        <p:txBody>
          <a:bodyPr/>
          <a:lstStyle/>
          <a:p>
            <a:r>
              <a:rPr lang="en-US" altLang="en-US" dirty="0" smtClean="0"/>
              <a:t>Next, evaluate </a:t>
            </a:r>
            <a:r>
              <a:rPr lang="en-US" altLang="en-US" u="sng" dirty="0" smtClean="0"/>
              <a:t>one gate</a:t>
            </a:r>
            <a:r>
              <a:rPr lang="en-US" altLang="en-US" dirty="0" smtClean="0"/>
              <a:t> securely</a:t>
            </a:r>
          </a:p>
          <a:p>
            <a:pPr lvl="1"/>
            <a:r>
              <a:rPr lang="en-US" altLang="en-US" dirty="0" smtClean="0"/>
              <a:t>Later, generalize to the entire circuit </a:t>
            </a:r>
          </a:p>
          <a:p>
            <a:r>
              <a:rPr lang="en-US" altLang="en-US" dirty="0" smtClean="0"/>
              <a:t>Alice picks two </a:t>
            </a:r>
            <a:r>
              <a:rPr lang="en-US" altLang="en-US" dirty="0" smtClean="0">
                <a:solidFill>
                  <a:schemeClr val="hlink"/>
                </a:solidFill>
              </a:rPr>
              <a:t>random keys</a:t>
            </a:r>
            <a:r>
              <a:rPr lang="en-US" altLang="en-US" dirty="0" smtClean="0"/>
              <a:t> for each wire</a:t>
            </a:r>
          </a:p>
          <a:p>
            <a:pPr lvl="1"/>
            <a:r>
              <a:rPr lang="en-US" altLang="en-US" dirty="0" smtClean="0"/>
              <a:t>One key corresponds to “0”, the other to “1”</a:t>
            </a:r>
          </a:p>
          <a:p>
            <a:pPr lvl="1"/>
            <a:r>
              <a:rPr lang="en-US" altLang="en-US" dirty="0" smtClean="0"/>
              <a:t>6 keys in total for a gate with 2 input wires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4960938" y="4805363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5113338" y="53387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5646738" y="53387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5380038" y="46148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4808538" y="5262563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5341938" y="5248275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5265738" y="4271963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3565525" y="4267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flipH="1">
            <a:off x="3565526" y="556736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2697164" y="5281613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7227889" y="5324476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 flipH="1">
            <a:off x="5638801" y="5553075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4645026" y="4614864"/>
            <a:ext cx="735013" cy="10953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3595688" y="57054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 flipV="1">
            <a:off x="4675188" y="5553076"/>
            <a:ext cx="285750" cy="5000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5799138" y="6162675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chemeClr val="folHlink"/>
                </a:solidFill>
              </a:rPr>
              <a:t>k</a:t>
            </a:r>
            <a:r>
              <a:rPr lang="en-US" altLang="en-US" baseline="-25000" dirty="0">
                <a:solidFill>
                  <a:schemeClr val="folHlink"/>
                </a:solidFill>
              </a:rPr>
              <a:t>0y</a:t>
            </a:r>
            <a:r>
              <a:rPr lang="en-US" altLang="en-US" dirty="0">
                <a:solidFill>
                  <a:schemeClr val="folHlink"/>
                </a:solidFill>
              </a:rPr>
              <a:t>, k</a:t>
            </a:r>
            <a:r>
              <a:rPr lang="en-US" altLang="en-US" baseline="-25000" dirty="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 flipH="1" flipV="1">
            <a:off x="6019799" y="5567364"/>
            <a:ext cx="165101" cy="788986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26345F69-7CB7-4388-8917-39A131D7C509}" type="slidenum">
              <a:rPr lang="en-US" altLang="en-US" sz="1200">
                <a:latin typeface="Arial" panose="020B0604020202020204" pitchFamily="34" charset="0"/>
              </a:rPr>
              <a:pPr/>
              <a:t>69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2: Encrypt Truth Table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Alice encrypts each row of the truth table by encrypting the output-wire key with the corresponding pair of input-wire keys </a:t>
            </a:r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960938" y="3505200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5113338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5646738" y="4038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5380038" y="33147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4808538" y="3962401"/>
            <a:ext cx="29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5341938" y="39481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5265738" y="29718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3565525" y="333851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H="1">
            <a:off x="3565526" y="42672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2697164" y="3981450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159" name="Text Box 14"/>
          <p:cNvSpPr txBox="1">
            <a:spLocks noChangeArrowheads="1"/>
          </p:cNvSpPr>
          <p:nvPr/>
        </p:nvSpPr>
        <p:spPr bwMode="auto">
          <a:xfrm>
            <a:off x="7227889" y="4024314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 flipH="1">
            <a:off x="5638801" y="4252913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V="1">
            <a:off x="4645026" y="3424238"/>
            <a:ext cx="735013" cy="119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3595688" y="44053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6163" name="Line 18"/>
          <p:cNvSpPr>
            <a:spLocks noChangeShapeType="1"/>
          </p:cNvSpPr>
          <p:nvPr/>
        </p:nvSpPr>
        <p:spPr bwMode="auto">
          <a:xfrm flipV="1">
            <a:off x="4675188" y="4252913"/>
            <a:ext cx="285750" cy="5000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6126164" y="4714579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chemeClr val="folHlink"/>
                </a:solidFill>
              </a:rPr>
              <a:t>k</a:t>
            </a:r>
            <a:r>
              <a:rPr lang="en-US" altLang="en-US" baseline="-25000" dirty="0">
                <a:solidFill>
                  <a:schemeClr val="folHlink"/>
                </a:solidFill>
              </a:rPr>
              <a:t>0y</a:t>
            </a:r>
            <a:r>
              <a:rPr lang="en-US" altLang="en-US" dirty="0">
                <a:solidFill>
                  <a:schemeClr val="folHlink"/>
                </a:solidFill>
              </a:rPr>
              <a:t>, k</a:t>
            </a:r>
            <a:r>
              <a:rPr lang="en-US" altLang="en-US" baseline="-25000" dirty="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 flipH="1" flipV="1">
            <a:off x="6019799" y="4267201"/>
            <a:ext cx="388937" cy="485774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Text Box 21"/>
          <p:cNvSpPr txBox="1">
            <a:spLocks noChangeArrowheads="1"/>
          </p:cNvSpPr>
          <p:nvPr/>
        </p:nvSpPr>
        <p:spPr bwMode="auto">
          <a:xfrm>
            <a:off x="3957638" y="61325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67" name="Text Box 22"/>
          <p:cNvSpPr txBox="1">
            <a:spLocks noChangeArrowheads="1"/>
          </p:cNvSpPr>
          <p:nvPr/>
        </p:nvSpPr>
        <p:spPr bwMode="auto">
          <a:xfrm>
            <a:off x="4567238" y="5553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4262438" y="5553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3957638" y="55483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1739901" y="5740401"/>
            <a:ext cx="217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Original truth table:</a:t>
            </a:r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39576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Rectangle 27"/>
          <p:cNvSpPr>
            <a:spLocks noChangeArrowheads="1"/>
          </p:cNvSpPr>
          <p:nvPr/>
        </p:nvSpPr>
        <p:spPr bwMode="auto">
          <a:xfrm>
            <a:off x="42624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3" name="Rectangle 28"/>
          <p:cNvSpPr>
            <a:spLocks noChangeArrowheads="1"/>
          </p:cNvSpPr>
          <p:nvPr/>
        </p:nvSpPr>
        <p:spPr bwMode="auto">
          <a:xfrm>
            <a:off x="4567238" y="5599113"/>
            <a:ext cx="304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4" name="Line 29"/>
          <p:cNvSpPr>
            <a:spLocks noChangeShapeType="1"/>
          </p:cNvSpPr>
          <p:nvPr/>
        </p:nvSpPr>
        <p:spPr bwMode="auto">
          <a:xfrm>
            <a:off x="3957638" y="57896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0"/>
          <p:cNvSpPr>
            <a:spLocks noChangeShapeType="1"/>
          </p:cNvSpPr>
          <p:nvPr/>
        </p:nvSpPr>
        <p:spPr bwMode="auto">
          <a:xfrm>
            <a:off x="3957638" y="59801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1"/>
          <p:cNvSpPr>
            <a:spLocks noChangeShapeType="1"/>
          </p:cNvSpPr>
          <p:nvPr/>
        </p:nvSpPr>
        <p:spPr bwMode="auto">
          <a:xfrm>
            <a:off x="3957638" y="6173788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32"/>
          <p:cNvSpPr txBox="1">
            <a:spLocks noChangeArrowheads="1"/>
          </p:cNvSpPr>
          <p:nvPr/>
        </p:nvSpPr>
        <p:spPr bwMode="auto">
          <a:xfrm>
            <a:off x="3989388" y="5257801"/>
            <a:ext cx="296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78" name="Text Box 33"/>
          <p:cNvSpPr txBox="1">
            <a:spLocks noChangeArrowheads="1"/>
          </p:cNvSpPr>
          <p:nvPr/>
        </p:nvSpPr>
        <p:spPr bwMode="auto">
          <a:xfrm>
            <a:off x="4294188" y="5257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79" name="Text Box 34"/>
          <p:cNvSpPr txBox="1">
            <a:spLocks noChangeArrowheads="1"/>
          </p:cNvSpPr>
          <p:nvPr/>
        </p:nvSpPr>
        <p:spPr bwMode="auto">
          <a:xfrm>
            <a:off x="4591050" y="5257801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6180" name="Text Box 35"/>
          <p:cNvSpPr txBox="1">
            <a:spLocks noChangeArrowheads="1"/>
          </p:cNvSpPr>
          <p:nvPr/>
        </p:nvSpPr>
        <p:spPr bwMode="auto">
          <a:xfrm>
            <a:off x="3957638" y="57515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1" name="Text Box 36"/>
          <p:cNvSpPr txBox="1">
            <a:spLocks noChangeArrowheads="1"/>
          </p:cNvSpPr>
          <p:nvPr/>
        </p:nvSpPr>
        <p:spPr bwMode="auto">
          <a:xfrm>
            <a:off x="4262438" y="5756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2" name="Text Box 37"/>
          <p:cNvSpPr txBox="1">
            <a:spLocks noChangeArrowheads="1"/>
          </p:cNvSpPr>
          <p:nvPr/>
        </p:nvSpPr>
        <p:spPr bwMode="auto">
          <a:xfrm>
            <a:off x="4567238" y="5756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3" name="Text Box 38"/>
          <p:cNvSpPr txBox="1">
            <a:spLocks noChangeArrowheads="1"/>
          </p:cNvSpPr>
          <p:nvPr/>
        </p:nvSpPr>
        <p:spPr bwMode="auto">
          <a:xfrm>
            <a:off x="3957638" y="5929314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4" name="Text Box 39"/>
          <p:cNvSpPr txBox="1">
            <a:spLocks noChangeArrowheads="1"/>
          </p:cNvSpPr>
          <p:nvPr/>
        </p:nvSpPr>
        <p:spPr bwMode="auto">
          <a:xfrm>
            <a:off x="4262438" y="5934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5" name="Text Box 40"/>
          <p:cNvSpPr txBox="1">
            <a:spLocks noChangeArrowheads="1"/>
          </p:cNvSpPr>
          <p:nvPr/>
        </p:nvSpPr>
        <p:spPr bwMode="auto">
          <a:xfrm>
            <a:off x="4567238" y="59340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86" name="Text Box 41"/>
          <p:cNvSpPr txBox="1">
            <a:spLocks noChangeArrowheads="1"/>
          </p:cNvSpPr>
          <p:nvPr/>
        </p:nvSpPr>
        <p:spPr bwMode="auto">
          <a:xfrm>
            <a:off x="4262438" y="6137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7" name="Text Box 42"/>
          <p:cNvSpPr txBox="1">
            <a:spLocks noChangeArrowheads="1"/>
          </p:cNvSpPr>
          <p:nvPr/>
        </p:nvSpPr>
        <p:spPr bwMode="auto">
          <a:xfrm>
            <a:off x="4567238" y="61372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88" name="Text Box 43"/>
          <p:cNvSpPr txBox="1">
            <a:spLocks noChangeArrowheads="1"/>
          </p:cNvSpPr>
          <p:nvPr/>
        </p:nvSpPr>
        <p:spPr bwMode="auto">
          <a:xfrm>
            <a:off x="5146675" y="5562601"/>
            <a:ext cx="2649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>
                <a:solidFill>
                  <a:schemeClr val="folHlink"/>
                </a:solidFill>
              </a:rPr>
              <a:t>Encrypted truth table:</a:t>
            </a:r>
          </a:p>
        </p:txBody>
      </p:sp>
      <p:sp>
        <p:nvSpPr>
          <p:cNvPr id="6189" name="Text Box 44"/>
          <p:cNvSpPr txBox="1">
            <a:spLocks noChangeArrowheads="1"/>
          </p:cNvSpPr>
          <p:nvPr/>
        </p:nvSpPr>
        <p:spPr bwMode="auto">
          <a:xfrm>
            <a:off x="7851776" y="4960938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0" name="Text Box 45"/>
          <p:cNvSpPr txBox="1">
            <a:spLocks noChangeArrowheads="1"/>
          </p:cNvSpPr>
          <p:nvPr/>
        </p:nvSpPr>
        <p:spPr bwMode="auto">
          <a:xfrm>
            <a:off x="7851776" y="534035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chemeClr val="folHlink"/>
                </a:solidFill>
              </a:rPr>
              <a:t>E</a:t>
            </a:r>
            <a:r>
              <a:rPr lang="en-US" altLang="en-US" baseline="-25000" dirty="0">
                <a:solidFill>
                  <a:schemeClr val="folHlink"/>
                </a:solidFill>
              </a:rPr>
              <a:t>k</a:t>
            </a:r>
            <a:r>
              <a:rPr lang="en-US" altLang="en-US" baseline="-40000" dirty="0">
                <a:solidFill>
                  <a:schemeClr val="folHlink"/>
                </a:solidFill>
              </a:rPr>
              <a:t>0x</a:t>
            </a:r>
            <a:r>
              <a:rPr lang="en-US" altLang="en-US" dirty="0">
                <a:solidFill>
                  <a:schemeClr val="folHlink"/>
                </a:solidFill>
              </a:rPr>
              <a:t>(E</a:t>
            </a:r>
            <a:r>
              <a:rPr lang="en-US" altLang="en-US" baseline="-25000" dirty="0">
                <a:solidFill>
                  <a:schemeClr val="folHlink"/>
                </a:solidFill>
              </a:rPr>
              <a:t>k</a:t>
            </a:r>
            <a:r>
              <a:rPr lang="en-US" altLang="en-US" baseline="-40000" dirty="0">
                <a:solidFill>
                  <a:schemeClr val="folHlink"/>
                </a:solidFill>
              </a:rPr>
              <a:t>1y</a:t>
            </a:r>
            <a:r>
              <a:rPr lang="en-US" altLang="en-US" dirty="0">
                <a:solidFill>
                  <a:schemeClr val="folHlink"/>
                </a:solidFill>
              </a:rPr>
              <a:t>(k</a:t>
            </a:r>
            <a:r>
              <a:rPr lang="en-US" altLang="en-US" baseline="-25000" dirty="0">
                <a:solidFill>
                  <a:schemeClr val="folHlink"/>
                </a:solidFill>
              </a:rPr>
              <a:t>0z</a:t>
            </a:r>
            <a:r>
              <a:rPr lang="en-US" altLang="en-US" dirty="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1" name="Text Box 46"/>
          <p:cNvSpPr txBox="1">
            <a:spLocks noChangeArrowheads="1"/>
          </p:cNvSpPr>
          <p:nvPr/>
        </p:nvSpPr>
        <p:spPr bwMode="auto">
          <a:xfrm>
            <a:off x="7851776" y="5718175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6192" name="Text Box 47"/>
          <p:cNvSpPr txBox="1">
            <a:spLocks noChangeArrowheads="1"/>
          </p:cNvSpPr>
          <p:nvPr/>
        </p:nvSpPr>
        <p:spPr bwMode="auto">
          <a:xfrm>
            <a:off x="7851776" y="60960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1x</a:t>
            </a:r>
            <a:r>
              <a:rPr lang="en-US" altLang="en-US">
                <a:solidFill>
                  <a:schemeClr val="folHlink"/>
                </a:solidFill>
              </a:rPr>
              <a:t>(E</a:t>
            </a:r>
            <a:r>
              <a:rPr lang="en-US" altLang="en-US" baseline="-25000">
                <a:solidFill>
                  <a:schemeClr val="folHlink"/>
                </a:solidFill>
              </a:rPr>
              <a:t>k</a:t>
            </a:r>
            <a:r>
              <a:rPr lang="en-US" altLang="en-US" baseline="-40000">
                <a:solidFill>
                  <a:schemeClr val="folHlink"/>
                </a:solidFill>
              </a:rPr>
              <a:t>1y</a:t>
            </a:r>
            <a:r>
              <a:rPr lang="en-US" altLang="en-US">
                <a:solidFill>
                  <a:schemeClr val="folHlink"/>
                </a:solidFill>
              </a:rPr>
              <a:t>(k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  <a:r>
              <a:rPr lang="en-US" altLang="en-US">
                <a:solidFill>
                  <a:schemeClr val="folHlink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8130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dirty="0" err="1" smtClean="0"/>
              <a:t>Blackbox</a:t>
            </a:r>
            <a:r>
              <a:rPr lang="en-US" dirty="0" smtClean="0"/>
              <a:t> Obfuscation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Impossibility: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uniformly random strings and define the following program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Observation 2 </a:t>
                </a:r>
                <a:r>
                  <a:rPr lang="en-US" dirty="0" smtClean="0"/>
                  <a:t>(easy to extract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from any obfuscation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consider running P on input P.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215019" y="5682597"/>
            <a:ext cx="130629" cy="333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95907" y="5970452"/>
            <a:ext cx="245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Obfuscation correctness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579576" y="5904979"/>
                <a:ext cx="2866041" cy="39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576" y="5904979"/>
                <a:ext cx="2866041" cy="394082"/>
              </a:xfrm>
              <a:prstGeom prst="rect">
                <a:avLst/>
              </a:prstGeom>
              <a:blipFill>
                <a:blip r:embed="rId3"/>
                <a:stretch>
                  <a:fillRect l="-1702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6993611" y="5704143"/>
            <a:ext cx="44173" cy="290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93611" y="6276369"/>
            <a:ext cx="194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Obfuscation correctness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705086" y="6188120"/>
            <a:ext cx="130629" cy="185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005247" y="5812555"/>
            <a:ext cx="125230" cy="277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694077" y="5517189"/>
                <a:ext cx="1614224" cy="326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077" y="5517189"/>
                <a:ext cx="1614224" cy="326949"/>
              </a:xfrm>
              <a:prstGeom prst="rect">
                <a:avLst/>
              </a:prstGeom>
              <a:blipFill>
                <a:blip r:embed="rId4"/>
                <a:stretch>
                  <a:fillRect l="-1132" t="-1852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0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3D5C0CB-98C2-4F41-A718-13305DAE76FA}" type="slidenum">
              <a:rPr lang="en-US" altLang="en-US" sz="1200">
                <a:latin typeface="Arial" panose="020B0604020202020204" pitchFamily="34" charset="0"/>
              </a:rPr>
              <a:pPr/>
              <a:t>70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smtClean="0"/>
              <a:t>3: Send Garbled Truth Table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5029200"/>
          </a:xfrm>
        </p:spPr>
        <p:txBody>
          <a:bodyPr/>
          <a:lstStyle/>
          <a:p>
            <a:r>
              <a:rPr lang="en-US" altLang="en-US" smtClean="0"/>
              <a:t>Alice randomly permutes (“garbles”) encrypted truth table and sends it to Bob 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>
            <a:off x="4960938" y="3290888"/>
            <a:ext cx="838200" cy="533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51133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5646738" y="38242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5380038" y="3100388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808538" y="3748088"/>
            <a:ext cx="296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5341938" y="37338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5265738" y="275748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3565525" y="3124200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0z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1z</a:t>
            </a:r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H="1">
            <a:off x="3565526" y="4052888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2697164" y="3767138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7227889" y="3810001"/>
            <a:ext cx="703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 flipH="1">
            <a:off x="5638801" y="4038600"/>
            <a:ext cx="1539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 flipV="1">
            <a:off x="4645026" y="3209926"/>
            <a:ext cx="735013" cy="119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3595688" y="41910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0x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1x</a:t>
            </a:r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V="1">
            <a:off x="4675188" y="4038601"/>
            <a:ext cx="285750" cy="5000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581401" y="4572000"/>
            <a:ext cx="110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folHlink"/>
                </a:solidFill>
              </a:rPr>
              <a:t>k</a:t>
            </a:r>
            <a:r>
              <a:rPr lang="en-US" altLang="en-US" baseline="-25000">
                <a:solidFill>
                  <a:schemeClr val="folHlink"/>
                </a:solidFill>
              </a:rPr>
              <a:t>0y</a:t>
            </a:r>
            <a:r>
              <a:rPr lang="en-US" altLang="en-US">
                <a:solidFill>
                  <a:schemeClr val="folHlink"/>
                </a:solidFill>
              </a:rPr>
              <a:t>, k</a:t>
            </a:r>
            <a:r>
              <a:rPr lang="en-US" altLang="en-US" baseline="-25000">
                <a:solidFill>
                  <a:schemeClr val="folHlink"/>
                </a:solidFill>
              </a:rPr>
              <a:t>1y</a:t>
            </a:r>
          </a:p>
        </p:txBody>
      </p:sp>
      <p:sp>
        <p:nvSpPr>
          <p:cNvPr id="7189" name="Line 20"/>
          <p:cNvSpPr>
            <a:spLocks noChangeShapeType="1"/>
          </p:cNvSpPr>
          <p:nvPr/>
        </p:nvSpPr>
        <p:spPr bwMode="auto">
          <a:xfrm flipV="1">
            <a:off x="4660900" y="4052889"/>
            <a:ext cx="1358900" cy="8667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4765676" y="5562601"/>
            <a:ext cx="2397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Garbled truth table:</a:t>
            </a:r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2055814" y="5035551"/>
            <a:ext cx="1525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2055814" y="5414963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2055814" y="5792788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0y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0z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2055814" y="6170613"/>
            <a:ext cx="1525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folHlink"/>
                </a:solidFill>
              </a:rPr>
              <a:t>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1x</a:t>
            </a:r>
            <a:r>
              <a:rPr lang="en-US" altLang="en-US" sz="1800">
                <a:solidFill>
                  <a:schemeClr val="folHlink"/>
                </a:solidFill>
              </a:rPr>
              <a:t>(E</a:t>
            </a:r>
            <a:r>
              <a:rPr lang="en-US" altLang="en-US" sz="1800" baseline="-25000">
                <a:solidFill>
                  <a:schemeClr val="folHlink"/>
                </a:solidFill>
              </a:rPr>
              <a:t>k</a:t>
            </a:r>
            <a:r>
              <a:rPr lang="en-US" altLang="en-US" sz="1800" baseline="-40000">
                <a:solidFill>
                  <a:schemeClr val="folHlink"/>
                </a:solidFill>
              </a:rPr>
              <a:t>1y</a:t>
            </a:r>
            <a:r>
              <a:rPr lang="en-US" altLang="en-US" sz="1800">
                <a:solidFill>
                  <a:schemeClr val="folHlink"/>
                </a:solidFill>
              </a:rPr>
              <a:t>(k</a:t>
            </a:r>
            <a:r>
              <a:rPr lang="en-US" altLang="en-US" sz="1800" baseline="-25000">
                <a:solidFill>
                  <a:schemeClr val="folHlink"/>
                </a:solidFill>
              </a:rPr>
              <a:t>1z</a:t>
            </a:r>
            <a:r>
              <a:rPr lang="en-US" altLang="en-US" sz="1800">
                <a:solidFill>
                  <a:schemeClr val="folHlink"/>
                </a:solidFill>
              </a:rPr>
              <a:t>))</a:t>
            </a:r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7162801" y="61722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6" name="Text Box 27"/>
          <p:cNvSpPr txBox="1">
            <a:spLocks noChangeArrowheads="1"/>
          </p:cNvSpPr>
          <p:nvPr/>
        </p:nvSpPr>
        <p:spPr bwMode="auto">
          <a:xfrm>
            <a:off x="7162801" y="53086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7" name="Text Box 28"/>
          <p:cNvSpPr txBox="1">
            <a:spLocks noChangeArrowheads="1"/>
          </p:cNvSpPr>
          <p:nvPr/>
        </p:nvSpPr>
        <p:spPr bwMode="auto">
          <a:xfrm>
            <a:off x="7162801" y="48768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0y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0z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8" name="Text Box 29"/>
          <p:cNvSpPr txBox="1">
            <a:spLocks noChangeArrowheads="1"/>
          </p:cNvSpPr>
          <p:nvPr/>
        </p:nvSpPr>
        <p:spPr bwMode="auto">
          <a:xfrm>
            <a:off x="7162801" y="5740400"/>
            <a:ext cx="197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1x</a:t>
            </a:r>
            <a:r>
              <a:rPr lang="en-US" altLang="en-US">
                <a:solidFill>
                  <a:srgbClr val="FF0000"/>
                </a:solidFill>
              </a:rPr>
              <a:t>(E</a:t>
            </a:r>
            <a:r>
              <a:rPr lang="en-US" altLang="en-US" baseline="-25000">
                <a:solidFill>
                  <a:srgbClr val="FF0000"/>
                </a:solidFill>
              </a:rPr>
              <a:t>k</a:t>
            </a:r>
            <a:r>
              <a:rPr lang="en-US" altLang="en-US" baseline="-40000">
                <a:solidFill>
                  <a:srgbClr val="FF0000"/>
                </a:solidFill>
              </a:rPr>
              <a:t>1y</a:t>
            </a:r>
            <a:r>
              <a:rPr lang="en-US" altLang="en-US">
                <a:solidFill>
                  <a:srgbClr val="FF0000"/>
                </a:solidFill>
              </a:rPr>
              <a:t>(k</a:t>
            </a:r>
            <a:r>
              <a:rPr lang="en-US" altLang="en-US" baseline="-25000">
                <a:solidFill>
                  <a:srgbClr val="FF0000"/>
                </a:solidFill>
              </a:rPr>
              <a:t>1z</a:t>
            </a:r>
            <a:r>
              <a:rPr lang="en-US" altLang="en-US">
                <a:solidFill>
                  <a:srgbClr val="FF0000"/>
                </a:solidFill>
              </a:rPr>
              <a:t>))</a:t>
            </a:r>
          </a:p>
        </p:txBody>
      </p:sp>
      <p:sp>
        <p:nvSpPr>
          <p:cNvPr id="7199" name="Freeform 30"/>
          <p:cNvSpPr>
            <a:spLocks/>
          </p:cNvSpPr>
          <p:nvPr/>
        </p:nvSpPr>
        <p:spPr bwMode="auto">
          <a:xfrm>
            <a:off x="3019425" y="4286250"/>
            <a:ext cx="4514850" cy="1238250"/>
          </a:xfrm>
          <a:custGeom>
            <a:avLst/>
            <a:gdLst>
              <a:gd name="T0" fmla="*/ 0 w 2844"/>
              <a:gd name="T1" fmla="*/ 0 h 780"/>
              <a:gd name="T2" fmla="*/ 426 w 2844"/>
              <a:gd name="T3" fmla="*/ 474 h 780"/>
              <a:gd name="T4" fmla="*/ 1848 w 2844"/>
              <a:gd name="T5" fmla="*/ 702 h 780"/>
              <a:gd name="T6" fmla="*/ 2844 w 2844"/>
              <a:gd name="T7" fmla="*/ 6 h 780"/>
              <a:gd name="T8" fmla="*/ 0 60000 65536"/>
              <a:gd name="T9" fmla="*/ 0 60000 65536"/>
              <a:gd name="T10" fmla="*/ 0 60000 65536"/>
              <a:gd name="T11" fmla="*/ 0 60000 65536"/>
              <a:gd name="T12" fmla="*/ 0 w 2844"/>
              <a:gd name="T13" fmla="*/ 0 h 780"/>
              <a:gd name="T14" fmla="*/ 2844 w 2844"/>
              <a:gd name="T15" fmla="*/ 780 h 7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4" h="780">
                <a:moveTo>
                  <a:pt x="0" y="0"/>
                </a:moveTo>
                <a:cubicBezTo>
                  <a:pt x="71" y="79"/>
                  <a:pt x="118" y="357"/>
                  <a:pt x="426" y="474"/>
                </a:cubicBezTo>
                <a:cubicBezTo>
                  <a:pt x="734" y="591"/>
                  <a:pt x="1445" y="780"/>
                  <a:pt x="1848" y="702"/>
                </a:cubicBezTo>
                <a:cubicBezTo>
                  <a:pt x="2251" y="624"/>
                  <a:pt x="2637" y="151"/>
                  <a:pt x="2844" y="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80415" name="AutoShape 31"/>
          <p:cNvSpPr>
            <a:spLocks noChangeArrowheads="1"/>
          </p:cNvSpPr>
          <p:nvPr/>
        </p:nvSpPr>
        <p:spPr bwMode="auto">
          <a:xfrm>
            <a:off x="7391400" y="2590800"/>
            <a:ext cx="2971800" cy="838200"/>
          </a:xfrm>
          <a:prstGeom prst="wedgeRectCallout">
            <a:avLst>
              <a:gd name="adj1" fmla="val -40704"/>
              <a:gd name="adj2" fmla="val 95833"/>
            </a:avLst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Does </a:t>
            </a:r>
            <a:r>
              <a:rPr lang="en-US" altLang="en-US" sz="1600" u="sng">
                <a:solidFill>
                  <a:schemeClr val="tx1"/>
                </a:solidFill>
              </a:rPr>
              <a:t>not</a:t>
            </a:r>
            <a:r>
              <a:rPr lang="en-US" altLang="en-US" sz="1600">
                <a:solidFill>
                  <a:schemeClr val="tx1"/>
                </a:solidFill>
              </a:rPr>
              <a:t> know which row of garbled table corresponds to which row of original table</a:t>
            </a:r>
          </a:p>
        </p:txBody>
      </p:sp>
    </p:spTree>
    <p:extLst>
      <p:ext uri="{BB962C8B-B14F-4D97-AF65-F5344CB8AC3E}">
        <p14:creationId xmlns:p14="http://schemas.microsoft.com/office/powerpoint/2010/main" val="372438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4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15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143263" y="4695283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210063" y="4695283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8962663" y="4619083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029463" y="4619083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8962663" y="2880771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133863" y="2790283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124463" y="899571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371863" y="1494883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6676663" y="521439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7667263" y="5214396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5835810" y="3100135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5810" y="3100135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6905263" y="407139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431334" y="516994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0647227" y="5161213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9904277" y="304632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4277" y="3046329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255939" y="13724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5939" y="1372434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9724663" y="4104734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206450" y="241725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05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 smtClean="0"/>
                  <a:t>Step 1: Alice picks keys for each wire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b="1" dirty="0" smtClean="0">
                    <a:solidFill>
                      <a:srgbClr val="0070C0"/>
                    </a:solidFill>
                  </a:rPr>
                  <a:t>,</a:t>
                </a:r>
                <a:r>
                  <a:rPr lang="en-US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b="1" dirty="0" smtClean="0">
                    <a:solidFill>
                      <a:srgbClr val="0070C0"/>
                    </a:solidFill>
                  </a:rPr>
                  <a:t>,</a:t>
                </a:r>
                <a:r>
                  <a:rPr lang="en-US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b="1" dirty="0" smtClean="0">
                    <a:solidFill>
                      <a:srgbClr val="0070C0"/>
                    </a:solidFill>
                  </a:rPr>
                  <a:t>,</a:t>
                </a:r>
                <a:r>
                  <a:rPr lang="en-US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b="1" dirty="0" smtClean="0">
                    <a:solidFill>
                      <a:srgbClr val="0070C0"/>
                    </a:solidFill>
                  </a:rPr>
                  <a:t>,</a:t>
                </a:r>
                <a:r>
                  <a:rPr lang="en-US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b="1" dirty="0" smtClean="0">
                    <a:solidFill>
                      <a:srgbClr val="0070C0"/>
                    </a:solidFill>
                  </a:rPr>
                  <a:t>,</a:t>
                </a:r>
                <a:r>
                  <a:rPr lang="en-US" alt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altLang="en-US" b="1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b="1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159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1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Step 2: Alice garbles each gate (gate e)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en-US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6400799" y="2574132"/>
            <a:ext cx="2426825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095018" y="3844106"/>
            <a:ext cx="11574" cy="338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03093" y="4369243"/>
            <a:ext cx="25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4495798" y="1543849"/>
            <a:ext cx="492891" cy="1867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424521" y="1125022"/>
                <a:ext cx="3270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a=0 </a:t>
                </a:r>
                <a:r>
                  <a:rPr lang="en-US" dirty="0" smtClean="0"/>
                  <a:t>and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b=0 </a:t>
                </a:r>
                <a:r>
                  <a:rPr lang="en-US" dirty="0" smtClean="0"/>
                  <a:t>then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e=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=0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521" y="1125022"/>
                <a:ext cx="3270511" cy="369332"/>
              </a:xfrm>
              <a:prstGeom prst="rect">
                <a:avLst/>
              </a:prstGeom>
              <a:blipFill>
                <a:blip r:embed="rId8"/>
                <a:stretch>
                  <a:fillRect l="-1679" t="-10000" r="-74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>
            <a:off x="4553146" y="4510090"/>
            <a:ext cx="764687" cy="1462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347870" y="5871528"/>
                <a:ext cx="3270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a=0 </a:t>
                </a:r>
                <a:r>
                  <a:rPr lang="en-US" dirty="0" smtClean="0"/>
                  <a:t>and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b=1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then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e=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=0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870" y="5871528"/>
                <a:ext cx="3270511" cy="369332"/>
              </a:xfrm>
              <a:prstGeom prst="rect">
                <a:avLst/>
              </a:prstGeom>
              <a:blipFill>
                <a:blip r:embed="rId9"/>
                <a:stretch>
                  <a:fillRect l="-1490" t="-8197" r="-74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/>
          <p:cNvCxnSpPr/>
          <p:nvPr/>
        </p:nvCxnSpPr>
        <p:spPr>
          <a:xfrm>
            <a:off x="4649883" y="5053014"/>
            <a:ext cx="912715" cy="1228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363957" y="6251242"/>
                <a:ext cx="32705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a=1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and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b=0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then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e=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=0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957" y="6251242"/>
                <a:ext cx="3270511" cy="369332"/>
              </a:xfrm>
              <a:prstGeom prst="rect">
                <a:avLst/>
              </a:prstGeom>
              <a:blipFill>
                <a:blip r:embed="rId10"/>
                <a:stretch>
                  <a:fillRect l="-1679" t="-8197" r="-7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>
          <a:xfrm flipH="1">
            <a:off x="1859555" y="5665788"/>
            <a:ext cx="2287724" cy="669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60914" y="6305477"/>
                <a:ext cx="32705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a=1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and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b=1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then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=1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14" y="6305477"/>
                <a:ext cx="3270511" cy="369332"/>
              </a:xfrm>
              <a:prstGeom prst="rect">
                <a:avLst/>
              </a:prstGeom>
              <a:blipFill>
                <a:blip r:embed="rId11"/>
                <a:stretch>
                  <a:fillRect l="-1490" t="-8197" r="-74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44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  <p:bldP spid="77" grpId="0"/>
      <p:bldP spid="77" grpId="1"/>
      <p:bldP spid="82" grpId="0"/>
      <p:bldP spid="82" grpId="1"/>
      <p:bldP spid="8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Step 2: Alice garbles each gate (+shuffle)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b="1" dirty="0" smtClean="0"/>
                  <a:t> </a:t>
                </a:r>
                <a:endParaRPr lang="en-US" altLang="en-US" b="1" dirty="0"/>
              </a:p>
              <a:p>
                <a:pPr marL="0" indent="0">
                  <a:buNone/>
                </a:pPr>
                <a:r>
                  <a:rPr lang="en-US" altLang="en-US" b="1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6400799" y="2574132"/>
            <a:ext cx="2426825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1926254" y="5424488"/>
            <a:ext cx="573878" cy="547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27612" y="5942138"/>
            <a:ext cx="710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Alice forgets to shuffle then Bob would notice which </a:t>
            </a:r>
            <a:r>
              <a:rPr lang="en-US" dirty="0" err="1" smtClean="0"/>
              <a:t>ciphertext</a:t>
            </a:r>
            <a:r>
              <a:rPr lang="en-US" dirty="0" smtClean="0"/>
              <a:t> decrypts successfully, identify the corresponding row in the truth table and learn the corresponding wire values!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Step 2: Alice garbles each gate (gate g)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en-US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6481823" y="639432"/>
            <a:ext cx="531185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Step 2: Alice garbles each gate (+shuffle)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b="1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6481823" y="639432"/>
            <a:ext cx="531185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Step 2: Alice garbles each gate (gate f)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en-US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:endParaRPr lang="en-US" alt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284825" y="2574133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Step 2: Alice garbles each gate (+shuffle)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b="1" dirty="0" smtClean="0"/>
                  <a:t> </a:t>
                </a:r>
                <a:endParaRPr lang="en-US" altLang="en-US" b="1" dirty="0"/>
              </a:p>
              <a:p>
                <a:pPr marL="0" indent="0">
                  <a:buNone/>
                </a:pPr>
                <a:r>
                  <a:rPr lang="en-US" altLang="en-US" b="1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284825" y="2574133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Step 3: Alice sends garbled circuit to Bob</a:t>
                </a:r>
              </a:p>
              <a:p>
                <a:pPr marL="457200" lvl="1" indent="0">
                  <a:buNone/>
                </a:pPr>
                <a:r>
                  <a:rPr lang="en-US" altLang="en-US" dirty="0" smtClean="0"/>
                  <a:t>Gate 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,0,0</m:t>
                        </m:r>
                      </m:sub>
                    </m:sSub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,0,1</m:t>
                        </m:r>
                      </m:sub>
                    </m:sSub>
                  </m:oMath>
                </a14:m>
                <a:r>
                  <a:rPr lang="en-US" alt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altLang="en-US" b="0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,1,0</m:t>
                        </m:r>
                      </m:sub>
                    </m:sSub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,1,1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457200" lvl="1" indent="0">
                  <a:buNone/>
                </a:pPr>
                <a:r>
                  <a:rPr lang="en-US" altLang="en-US" dirty="0" smtClean="0"/>
                  <a:t>Gate 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,1,0</m:t>
                        </m:r>
                      </m:sub>
                    </m:sSub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,1,1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,0,0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,0,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Gate 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,0,0</m:t>
                        </m:r>
                      </m:sub>
                    </m:sSub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,1,1</m:t>
                        </m:r>
                      </m:sub>
                    </m:sSub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,1,0</m:t>
                        </m:r>
                      </m:sub>
                    </m:sSub>
                  </m:oMath>
                </a14:m>
                <a:r>
                  <a:rPr lang="en-US" alt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,0,1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4: </a:t>
                </a:r>
                <a:r>
                  <a:rPr lang="en-US" altLang="en-US" dirty="0" smtClean="0"/>
                  <a:t>Alice sends keys corresponding to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her inputs 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    Example: a=0, b=1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Alice sends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284825" y="2574133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VBB Impossibility for Circuits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Challenge: Cannot feed circuit as input to itself</a:t>
                </a:r>
              </a:p>
              <a:p>
                <a:r>
                  <a:rPr lang="en-US" dirty="0" smtClean="0"/>
                  <a:t>Impossibility for Circuits given Fully Homomorphic Encryption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Enc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pk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         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if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Dec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otherwise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Observation 1: </a:t>
                </a:r>
                <a:r>
                  <a:rPr lang="en-US" dirty="0" smtClean="0"/>
                  <a:t>Oracle access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dirty="0" smtClean="0"/>
                  <a:t> will still hide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Observation 2: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Obf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we can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 smtClean="0"/>
                  <a:t> and then obtain an encryption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by evaluating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homomorphically</a:t>
                </a:r>
                <a:r>
                  <a:rPr lang="en-US" dirty="0" smtClean="0"/>
                  <a:t> 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 smtClean="0"/>
                  <a:t>. Finally we can run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pk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5: </a:t>
                </a:r>
                <a:r>
                  <a:rPr lang="en-US" altLang="en-US" dirty="0" smtClean="0"/>
                  <a:t>Alice and Bob run OT for each of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Bob’s input wires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 Wire C OT: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Bob’s Input: 1 if c=1; 0 otherwise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Alice’s 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/>
                  <a:t>	</a:t>
                </a:r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       Bob’s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 smtClean="0"/>
                  <a:t> if c=0;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Alice’s Output: Nothing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870" t="-322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284825" y="2574133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5: </a:t>
                </a:r>
                <a:r>
                  <a:rPr lang="en-US" altLang="en-US" dirty="0" smtClean="0"/>
                  <a:t>Alice and Bob run OT for each of</a:t>
                </a:r>
              </a:p>
              <a:p>
                <a:pPr marL="0" indent="0">
                  <a:buNone/>
                </a:pPr>
                <a:r>
                  <a:rPr lang="en-US" altLang="en-US" dirty="0" smtClean="0"/>
                  <a:t>Bob’s input wires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 Wire D OT: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Bob’s Input: 1 if d=1; 0 otherwise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Alice’s 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/>
                  <a:t>	</a:t>
                </a:r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       Bob’s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 smtClean="0"/>
                  <a:t> if d=0;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    Alice’s Output: Nothing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870" t="-322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284825" y="2574133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6: </a:t>
                </a:r>
                <a:r>
                  <a:rPr lang="en-US" altLang="en-US" dirty="0" smtClean="0"/>
                  <a:t>Bob evaluates the garbled circuit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Example: </a:t>
                </a:r>
                <a:r>
                  <a:rPr lang="en-US" altLang="en-US" dirty="0"/>
                  <a:t>a=0, </a:t>
                </a:r>
                <a:r>
                  <a:rPr lang="en-US" altLang="en-US" dirty="0" smtClean="0"/>
                  <a:t>b=1, c=1,d=1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Alice sent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Bob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from OTs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15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617825" y="4510088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84625" y="4510088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437225" y="4433888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504025" y="4433888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437225" y="2695576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608425" y="2605088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599025" y="714376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46425" y="1309688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1512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141825" y="5029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372" y="2914940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379825" y="38862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9905896" y="498475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121789" y="49760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8839" y="2861134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0501" y="1187239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237325" y="392128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733563" y="2152019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284825" y="2574133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6: </a:t>
                </a:r>
                <a:r>
                  <a:rPr lang="en-US" altLang="en-US" dirty="0" smtClean="0"/>
                  <a:t>Bob evaluates the garbled circuit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Example: </a:t>
                </a:r>
                <a:r>
                  <a:rPr lang="en-US" altLang="en-US" dirty="0"/>
                  <a:t>a=0, </a:t>
                </a:r>
                <a:r>
                  <a:rPr lang="en-US" altLang="en-US" dirty="0" smtClean="0"/>
                  <a:t>b=1, c=1,d=1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Alice sent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Bob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from OTs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Bob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to obtain</a:t>
                </a:r>
                <a:endParaRPr lang="en-US" altLang="en-US" b="0" i="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𝑫𝒆𝒄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𝑫𝒆𝒄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Note 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so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𝑫𝒆𝒄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  <m:t>𝑫𝒆𝒄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𝑫𝒆𝒄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  <m:t>𝑫𝒆𝒄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𝑬𝒏𝒄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alt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alt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b="1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1" i="1">
                                          <a:latin typeface="Cambria Math" panose="02040503050406030204" pitchFamily="18" charset="0"/>
                                        </a:rPr>
                                        <m:t>𝑬𝒏𝒄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  <m:sub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  <m:sub>
                                          <m:r>
                                            <a:rPr lang="en-US" altLang="en-US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46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68296" y="3908205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835096" y="3908205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587696" y="3832005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654496" y="3832005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587696" y="2093693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758896" y="2003205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749496" y="112493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996896" y="707805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3016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2922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530296" y="328431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10056367" y="438286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272260" y="437413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387796" y="331940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884034" y="155013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435296" y="1972250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6: </a:t>
                </a:r>
                <a:r>
                  <a:rPr lang="en-US" altLang="en-US" dirty="0" smtClean="0"/>
                  <a:t>Bob evaluates the garbled circuit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Example: </a:t>
                </a:r>
                <a:r>
                  <a:rPr lang="en-US" altLang="en-US" dirty="0"/>
                  <a:t>a=0, </a:t>
                </a:r>
                <a:r>
                  <a:rPr lang="en-US" altLang="en-US" dirty="0" smtClean="0"/>
                  <a:t>b=1, c=1,d=1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Alice sent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Bob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from OTs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Bob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to obtain</a:t>
                </a:r>
                <a:endParaRPr lang="en-US" altLang="en-US" b="0" i="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𝑫𝒆𝒄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𝑫𝒆𝒄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 Note 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𝑬𝒏𝒄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𝑬𝒏𝒄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so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𝑫𝒆𝒄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  <m:t>𝑫𝒆𝒄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𝑫𝒆𝒄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  <m:t>𝑫𝒆𝒄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  <m:t>𝑬𝒏𝒄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𝑲</m:t>
                                      </m:r>
                                    </m:e>
                                    <m:sub>
                                      <m:r>
                                        <a:rPr lang="en-US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1" i="1">
                                          <a:latin typeface="Cambria Math" panose="02040503050406030204" pitchFamily="18" charset="0"/>
                                        </a:rPr>
                                        <m:t>𝑬𝒏𝒄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  <m:sub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𝑲</m:t>
                                          </m:r>
                                        </m:e>
                                        <m:sub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464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84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68296" y="3908205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835096" y="3908205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587696" y="3832005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654496" y="3832005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587696" y="2093693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758896" y="2003205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749496" y="112493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996896" y="707805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3016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2922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530296" y="328431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10056367" y="438286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272260" y="437413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387796" y="331940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884034" y="155013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435296" y="1972250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6: </a:t>
                </a:r>
                <a:r>
                  <a:rPr lang="en-US" altLang="en-US" dirty="0" smtClean="0"/>
                  <a:t>Bob evaluates the garbled circuit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Example: </a:t>
                </a:r>
                <a:r>
                  <a:rPr lang="en-US" altLang="en-US" dirty="0"/>
                  <a:t>a=0, </a:t>
                </a:r>
                <a:r>
                  <a:rPr lang="en-US" altLang="en-US" dirty="0" smtClean="0"/>
                  <a:t>b=1, c=1,d=1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Alice sent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Bob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from OTs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Bob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to obtain</a:t>
                </a:r>
                <a:endParaRPr lang="en-US" altLang="en-US" b="0" i="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alt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𝑫𝒆𝒄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𝑫𝒆𝒄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alt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85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68296" y="3908205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835096" y="3908205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587696" y="3832005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654496" y="3832005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587696" y="2093693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758896" y="2003205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749496" y="112493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996896" y="707805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3016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2922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530296" y="328431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10056367" y="438286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272260" y="437413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387796" y="331940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884034" y="155013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435296" y="1972250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6: </a:t>
                </a:r>
                <a:r>
                  <a:rPr lang="en-US" altLang="en-US" dirty="0" smtClean="0"/>
                  <a:t>Bob evaluates the garbled circuit</a:t>
                </a:r>
              </a:p>
              <a:p>
                <a:pPr marL="0" indent="0">
                  <a:buNone/>
                </a:pPr>
                <a:r>
                  <a:rPr lang="en-US" altLang="en-US" b="1" dirty="0" smtClean="0"/>
                  <a:t> Example: </a:t>
                </a:r>
                <a:r>
                  <a:rPr lang="en-US" altLang="en-US" dirty="0"/>
                  <a:t>a=0, </a:t>
                </a:r>
                <a:r>
                  <a:rPr lang="en-US" altLang="en-US" dirty="0" smtClean="0"/>
                  <a:t>b=1, c=1,d=1</a:t>
                </a:r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Alice sent Bob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/>
                  <a:t> </a:t>
                </a:r>
                <a:r>
                  <a:rPr lang="en-US" altLang="en-US" dirty="0" smtClean="0"/>
                  <a:t>  Bob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from OTs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Bob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to obtain</a:t>
                </a:r>
                <a:endParaRPr lang="en-US" altLang="en-US" b="0" i="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alt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 panose="02040503050406030204" pitchFamily="18" charset="0"/>
                          </a:rPr>
                          <m:t>𝑫𝒆𝒄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latin typeface="Cambria Math" panose="02040503050406030204" pitchFamily="18" charset="0"/>
                              </a:rPr>
                              <m:t>𝑫𝒆𝒄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b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68296" y="3908205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835096" y="3908205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587696" y="3832005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654496" y="3832005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587696" y="2093693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758896" y="2003205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749496" y="112493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996896" y="707805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3016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2922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530296" y="328431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10056367" y="438286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272260" y="437413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387796" y="331940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884034" y="155013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435296" y="1972250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Alice’s Input: </a:t>
                </a:r>
                <a:r>
                  <a:rPr lang="en-US" dirty="0" err="1" smtClean="0"/>
                  <a:t>a,b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Bob’s Input: </a:t>
                </a:r>
                <a:r>
                  <a:rPr lang="en-US" dirty="0" err="1" smtClean="0"/>
                  <a:t>c,d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b="1" dirty="0"/>
                  <a:t>Step </a:t>
                </a:r>
                <a:r>
                  <a:rPr lang="en-US" altLang="en-US" b="1" dirty="0" smtClean="0"/>
                  <a:t>6: </a:t>
                </a:r>
                <a:r>
                  <a:rPr lang="en-US" altLang="en-US" dirty="0" err="1" smtClean="0"/>
                  <a:t>Bob</a:t>
                </a:r>
                <a:r>
                  <a:rPr lang="en-US" altLang="en-US" dirty="0" err="1" smtClean="0">
                    <a:sym typeface="Wingdings" panose="05000000000000000000" pitchFamily="2" charset="2"/>
                  </a:rPr>
                  <a:t>Alices</a:t>
                </a:r>
                <a:r>
                  <a:rPr lang="en-US" altLang="en-US" dirty="0" smtClean="0">
                    <a:sym typeface="Wingdings" panose="05000000000000000000" pitchFamily="2" charset="2"/>
                  </a:rPr>
                  <a:t>: output</a:t>
                </a:r>
                <a:r>
                  <a:rPr lang="en-US" altLang="en-US" dirty="0" smtClean="0"/>
                  <a:t> key(s)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b="1" i="0" dirty="0" smtClean="0">
                    <a:latin typeface="Cambria Math" panose="02040503050406030204" pitchFamily="18" charset="0"/>
                  </a:rPr>
                  <a:t>Step 7: </a:t>
                </a:r>
                <a:r>
                  <a:rPr lang="en-US" altLang="en-US" b="0" i="0" dirty="0" smtClean="0">
                    <a:latin typeface="Cambria Math" panose="02040503050406030204" pitchFamily="18" charset="0"/>
                  </a:rPr>
                  <a:t>Alice knows the output is g=1</a:t>
                </a:r>
              </a:p>
              <a:p>
                <a:pPr marL="0" indent="0">
                  <a:buNone/>
                </a:pPr>
                <a:r>
                  <a:rPr lang="en-US" altLang="en-US" dirty="0" smtClean="0">
                    <a:latin typeface="Cambria Math" panose="02040503050406030204" pitchFamily="18" charset="0"/>
                  </a:rPr>
                  <a:t>(since she picked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en-US" dirty="0" smtClean="0">
                    <a:latin typeface="Cambria Math" panose="02040503050406030204" pitchFamily="18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b="0" i="0" dirty="0" smtClean="0"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en-US" dirty="0" smtClean="0">
                    <a:latin typeface="Cambria Math" panose="02040503050406030204" pitchFamily="18" charset="0"/>
                  </a:rPr>
                  <a:t>Alice sends the output bit (g=1) back to Bob</a:t>
                </a:r>
                <a:endParaRPr lang="en-US" altLang="en-US" b="0" i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327" y="1590800"/>
                <a:ext cx="10515600" cy="4351338"/>
              </a:xfrm>
              <a:blipFill>
                <a:blip r:embed="rId2"/>
                <a:stretch>
                  <a:fillRect l="-115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87</a:t>
            </a:fld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6768296" y="3908205"/>
            <a:ext cx="1143000" cy="1281112"/>
            <a:chOff x="1344" y="2448"/>
            <a:chExt cx="720" cy="807"/>
          </a:xfrm>
        </p:grpSpPr>
        <p:pic>
          <p:nvPicPr>
            <p:cNvPr id="6" name="Picture 19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9" name="Picture 2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835096" y="3908205"/>
            <a:ext cx="1143000" cy="1281112"/>
            <a:chOff x="1344" y="2448"/>
            <a:chExt cx="720" cy="807"/>
          </a:xfrm>
        </p:grpSpPr>
        <p:pic>
          <p:nvPicPr>
            <p:cNvPr id="12" name="Picture 6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15" name="Picture 6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6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9587696" y="3832005"/>
            <a:ext cx="1143000" cy="1281112"/>
            <a:chOff x="1344" y="2448"/>
            <a:chExt cx="720" cy="807"/>
          </a:xfrm>
        </p:grpSpPr>
        <p:pic>
          <p:nvPicPr>
            <p:cNvPr id="18" name="Picture 70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1" name="Picture 72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73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0" name="Text Box 74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10654496" y="3832005"/>
            <a:ext cx="1143000" cy="1281112"/>
            <a:chOff x="1344" y="2448"/>
            <a:chExt cx="720" cy="807"/>
          </a:xfrm>
        </p:grpSpPr>
        <p:pic>
          <p:nvPicPr>
            <p:cNvPr id="24" name="Picture 76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77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27" name="Picture 78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 Box 79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9587696" y="2093693"/>
            <a:ext cx="1143000" cy="1281113"/>
            <a:chOff x="1344" y="2448"/>
            <a:chExt cx="720" cy="807"/>
          </a:xfrm>
        </p:grpSpPr>
        <p:pic>
          <p:nvPicPr>
            <p:cNvPr id="30" name="Picture 82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83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3" name="Picture 84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 Box 85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35" name="Group 87"/>
          <p:cNvGrpSpPr>
            <a:grpSpLocks/>
          </p:cNvGrpSpPr>
          <p:nvPr/>
        </p:nvGrpSpPr>
        <p:grpSpPr bwMode="auto">
          <a:xfrm>
            <a:off x="7758896" y="2003205"/>
            <a:ext cx="1143000" cy="1281112"/>
            <a:chOff x="1344" y="2448"/>
            <a:chExt cx="720" cy="807"/>
          </a:xfrm>
        </p:grpSpPr>
        <p:pic>
          <p:nvPicPr>
            <p:cNvPr id="36" name="Picture 88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89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39" name="Picture 90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Text Box 91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38" name="Text Box 92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1" name="Group 93"/>
          <p:cNvGrpSpPr>
            <a:grpSpLocks/>
          </p:cNvGrpSpPr>
          <p:nvPr/>
        </p:nvGrpSpPr>
        <p:grpSpPr bwMode="auto">
          <a:xfrm>
            <a:off x="8749496" y="112493"/>
            <a:ext cx="1143000" cy="1281113"/>
            <a:chOff x="1344" y="2448"/>
            <a:chExt cx="720" cy="807"/>
          </a:xfrm>
        </p:grpSpPr>
        <p:pic>
          <p:nvPicPr>
            <p:cNvPr id="42" name="Picture 94" descr="blue_ke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448"/>
              <a:ext cx="720" cy="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oup 95"/>
            <p:cNvGrpSpPr>
              <a:grpSpLocks/>
            </p:cNvGrpSpPr>
            <p:nvPr/>
          </p:nvGrpSpPr>
          <p:grpSpPr bwMode="auto">
            <a:xfrm>
              <a:off x="1344" y="2736"/>
              <a:ext cx="528" cy="519"/>
              <a:chOff x="1584" y="2784"/>
              <a:chExt cx="528" cy="519"/>
            </a:xfrm>
          </p:grpSpPr>
          <p:pic>
            <p:nvPicPr>
              <p:cNvPr id="45" name="Picture 96" descr="red_ke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784"/>
                <a:ext cx="528" cy="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97"/>
              <p:cNvSpPr txBox="1">
                <a:spLocks noChangeArrowheads="1"/>
              </p:cNvSpPr>
              <p:nvPr/>
            </p:nvSpPr>
            <p:spPr bwMode="auto">
              <a:xfrm>
                <a:off x="1728" y="3072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 </a:t>
                </a:r>
              </a:p>
            </p:txBody>
          </p:sp>
        </p:grp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1536" y="26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 </a:t>
              </a:r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996896" y="707805"/>
            <a:ext cx="4495800" cy="4114800"/>
            <a:chOff x="1968" y="672"/>
            <a:chExt cx="1344" cy="1728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auto">
            <a:xfrm>
              <a:off x="2352" y="91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H="1">
              <a:off x="2256" y="1248"/>
              <a:ext cx="19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784" y="1248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2616" y="672"/>
              <a:ext cx="0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10"/>
            <p:cNvSpPr>
              <a:spLocks noChangeArrowheads="1"/>
            </p:cNvSpPr>
            <p:nvPr/>
          </p:nvSpPr>
          <p:spPr bwMode="auto">
            <a:xfrm>
              <a:off x="1968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2784" y="1632"/>
              <a:ext cx="528" cy="33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</a:pPr>
              <a:endParaRPr lang="en-US" altLang="en-US" sz="1400">
                <a:cs typeface="Arial" panose="020B0604020202020204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2074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2362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2880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3216" y="19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00"/>
          <p:cNvSpPr txBox="1">
            <a:spLocks noChangeArrowheads="1"/>
          </p:cNvSpPr>
          <p:nvPr/>
        </p:nvSpPr>
        <p:spPr bwMode="auto">
          <a:xfrm>
            <a:off x="73016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59" name="Text Box 101"/>
          <p:cNvSpPr txBox="1">
            <a:spLocks noChangeArrowheads="1"/>
          </p:cNvSpPr>
          <p:nvPr/>
        </p:nvSpPr>
        <p:spPr bwMode="auto">
          <a:xfrm>
            <a:off x="8292296" y="4427318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102"/>
              <p:cNvSpPr txBox="1">
                <a:spLocks noChangeArrowheads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0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5404" y="2394927"/>
                <a:ext cx="13080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 Box 103"/>
          <p:cNvSpPr txBox="1">
            <a:spLocks noChangeArrowheads="1"/>
          </p:cNvSpPr>
          <p:nvPr/>
        </p:nvSpPr>
        <p:spPr bwMode="auto">
          <a:xfrm>
            <a:off x="7530296" y="3284318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3" name="Text Box 100"/>
          <p:cNvSpPr txBox="1">
            <a:spLocks noChangeArrowheads="1"/>
          </p:cNvSpPr>
          <p:nvPr/>
        </p:nvSpPr>
        <p:spPr bwMode="auto">
          <a:xfrm>
            <a:off x="10056367" y="4382867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dirty="0"/>
          </a:p>
        </p:txBody>
      </p:sp>
      <p:sp>
        <p:nvSpPr>
          <p:cNvPr id="64" name="Text Box 100"/>
          <p:cNvSpPr txBox="1">
            <a:spLocks noChangeArrowheads="1"/>
          </p:cNvSpPr>
          <p:nvPr/>
        </p:nvSpPr>
        <p:spPr bwMode="auto">
          <a:xfrm>
            <a:off x="11272260" y="437413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9310" y="2259251"/>
                <a:ext cx="13080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102"/>
              <p:cNvSpPr txBox="1">
                <a:spLocks noChangeArrowheads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Text 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80972" y="585356"/>
                <a:ext cx="1308009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03"/>
          <p:cNvSpPr txBox="1">
            <a:spLocks noChangeArrowheads="1"/>
          </p:cNvSpPr>
          <p:nvPr/>
        </p:nvSpPr>
        <p:spPr bwMode="auto">
          <a:xfrm>
            <a:off x="10387796" y="3319405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AND</a:t>
            </a:r>
          </a:p>
        </p:txBody>
      </p:sp>
      <p:sp>
        <p:nvSpPr>
          <p:cNvPr id="68" name="Text Box 103"/>
          <p:cNvSpPr txBox="1">
            <a:spLocks noChangeArrowheads="1"/>
          </p:cNvSpPr>
          <p:nvPr/>
        </p:nvSpPr>
        <p:spPr bwMode="auto">
          <a:xfrm>
            <a:off x="8884034" y="1550136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OR</a:t>
            </a:r>
            <a:endParaRPr lang="en-US" altLang="en-US" dirty="0"/>
          </a:p>
        </p:txBody>
      </p:sp>
      <p:sp>
        <p:nvSpPr>
          <p:cNvPr id="69" name="Rectangle 105"/>
          <p:cNvSpPr>
            <a:spLocks noChangeArrowheads="1"/>
          </p:cNvSpPr>
          <p:nvPr/>
        </p:nvSpPr>
        <p:spPr bwMode="auto">
          <a:xfrm>
            <a:off x="9435296" y="1972250"/>
            <a:ext cx="2474830" cy="3217067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3D5C0CB-98C2-4F41-A718-13305DAE76FA}" type="slidenum">
              <a:rPr lang="en-US" altLang="en-US" sz="1200">
                <a:latin typeface="Arial" panose="020B0604020202020204" pitchFamily="34" charset="0"/>
              </a:rPr>
              <a:pPr/>
              <a:t>88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dirty="0" err="1" smtClean="0"/>
              <a:t>iO</a:t>
            </a:r>
            <a:r>
              <a:rPr lang="en-US" altLang="en-US" dirty="0" smtClean="0"/>
              <a:t> + Garbled Circuits</a:t>
            </a:r>
            <a:endParaRPr lang="en-US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27512" y="1600200"/>
                <a:ext cx="9935688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Suppose that we want to garble a circuit C of size t described by a smaller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𝑠𝑚𝑎𝑙𝑙</m:t>
                        </m:r>
                      </m:sub>
                    </m:sSub>
                  </m:oMath>
                </a14:m>
                <a:r>
                  <a:rPr lang="en-US" dirty="0"/>
                  <a:t> of size O(</a:t>
                </a:r>
                <a:r>
                  <a:rPr lang="en-US" dirty="0" err="1"/>
                  <a:t>polylog</a:t>
                </a:r>
                <a:r>
                  <a:rPr lang="en-US" dirty="0"/>
                  <a:t> t</a:t>
                </a:r>
                <a:r>
                  <a:rPr lang="en-US" dirty="0" smtClean="0"/>
                  <a:t>).</a:t>
                </a:r>
                <a:r>
                  <a:rPr lang="en-US" altLang="en-US" dirty="0" smtClean="0"/>
                  <a:t> </a:t>
                </a:r>
              </a:p>
              <a:p>
                <a:r>
                  <a:rPr lang="en-US" altLang="en-US" dirty="0" smtClean="0"/>
                  <a:t>Pick Puncturable PRF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r>
                  <a:rPr lang="en-US" altLang="en-US" dirty="0" smtClean="0"/>
                  <a:t>Define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 smtClean="0"/>
                  <a:t>(z) such that</a:t>
                </a:r>
              </a:p>
              <a:p>
                <a:pPr marL="514350" indent="-514350">
                  <a:buAutoNum type="arabicPeriod"/>
                </a:pPr>
                <a:r>
                  <a:rPr lang="en-US" altLang="en-US" dirty="0" smtClean="0"/>
                  <a:t>(</a:t>
                </a:r>
                <a:r>
                  <a:rPr lang="en-US" altLang="en-US" dirty="0" err="1" smtClean="0"/>
                  <a:t>g,x,y</a:t>
                </a:r>
                <a:r>
                  <a:rPr lang="en-US" altLang="en-US" dirty="0" smtClean="0"/>
                  <a:t>) </a:t>
                </a:r>
                <a:r>
                  <a:rPr lang="en-US" altLang="en-US" dirty="0" smtClean="0">
                    <a:sym typeface="Wingdings" panose="05000000000000000000" pitchFamily="2" charset="2"/>
                  </a:rPr>
                  <a:t>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𝑠𝑚𝑎𝑙𝑙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</a:t>
                </a:r>
              </a:p>
              <a:p>
                <a:pPr marL="971550" lvl="1" indent="-514350">
                  <a:buAutoNum type="arabicPeriod"/>
                </a:pPr>
                <a:r>
                  <a:rPr lang="en-US" altLang="en-US" dirty="0" smtClean="0"/>
                  <a:t>Example: g= AND</a:t>
                </a:r>
                <a:endParaRPr lang="en-US" altLang="en-US" dirty="0" smtClean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K</a:t>
                </a:r>
                <a:r>
                  <a:rPr lang="en-US" altLang="en-US" baseline="-25000" dirty="0" smtClean="0">
                    <a:solidFill>
                      <a:schemeClr val="tx1"/>
                    </a:solidFill>
                  </a:rPr>
                  <a:t>0,x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K</a:t>
                </a:r>
                <a:r>
                  <a:rPr lang="en-US" altLang="en-US" baseline="-25000" dirty="0" smtClean="0">
                    <a:solidFill>
                      <a:schemeClr val="tx1"/>
                    </a:solidFill>
                  </a:rPr>
                  <a:t>1,x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=PPRF(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, x)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K</a:t>
                </a:r>
                <a:r>
                  <a:rPr lang="en-US" altLang="en-US" baseline="-25000" dirty="0" smtClean="0">
                    <a:solidFill>
                      <a:schemeClr val="tx1"/>
                    </a:solidFill>
                  </a:rPr>
                  <a:t>0,y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, K</a:t>
                </a:r>
                <a:r>
                  <a:rPr lang="en-US" altLang="en-US" baseline="-25000" dirty="0" smtClean="0">
                    <a:solidFill>
                      <a:schemeClr val="tx1"/>
                    </a:solidFill>
                  </a:rPr>
                  <a:t>1,y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=PPRF(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y)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K</a:t>
                </a:r>
                <a:r>
                  <a:rPr lang="en-US" altLang="en-US" baseline="-25000" dirty="0" smtClean="0">
                    <a:solidFill>
                      <a:schemeClr val="tx1"/>
                    </a:solidFill>
                  </a:rPr>
                  <a:t>0,y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K</a:t>
                </a:r>
                <a:r>
                  <a:rPr lang="en-US" altLang="en-US" baseline="-25000" dirty="0" smtClean="0">
                    <a:solidFill>
                      <a:schemeClr val="tx1"/>
                    </a:solidFill>
                  </a:rPr>
                  <a:t>1,y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=PPRF(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, y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altLang="en-US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b="0" dirty="0" smtClean="0"/>
                  <a:t> for each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b="0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en-US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0,1}</m:t>
                    </m:r>
                  </m:oMath>
                </a14:m>
                <a:r>
                  <a:rPr lang="en-US" altLang="en-US" b="0" dirty="0" smtClean="0"/>
                  <a:t> 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altLang="en-US" b="1" dirty="0" smtClean="0">
                    <a:solidFill>
                      <a:schemeClr val="tx1"/>
                    </a:solidFill>
                  </a:rPr>
                  <a:t>Output: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Shuffle</m:t>
                    </m:r>
                    <m:d>
                      <m:dPr>
                        <m:ctrlPr>
                          <a:rPr lang="en-US" alt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𝑃𝑃𝑅𝐹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altLang="en-US" dirty="0">
                  <a:solidFill>
                    <a:schemeClr val="folHlink"/>
                  </a:solidFill>
                </a:endParaRP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altLang="en-US" baseline="-25000" dirty="0">
                  <a:solidFill>
                    <a:schemeClr val="folHlink"/>
                  </a:solidFill>
                </a:endParaRPr>
              </a:p>
              <a:p>
                <a:pPr marL="514350" indent="-514350">
                  <a:buAutoNum type="arabicPeriod"/>
                </a:pPr>
                <a:endParaRPr lang="en-US" altLang="en-US" dirty="0" smtClean="0"/>
              </a:p>
            </p:txBody>
          </p:sp>
        </mc:Choice>
        <mc:Fallback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7512" y="1600200"/>
                <a:ext cx="9935688" cy="5029200"/>
              </a:xfrm>
              <a:blipFill>
                <a:blip r:embed="rId3"/>
                <a:stretch>
                  <a:fillRect l="-1104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315323" y="1959192"/>
            <a:ext cx="5513490" cy="3313452"/>
            <a:chOff x="5114926" y="2042319"/>
            <a:chExt cx="7085012" cy="3871912"/>
          </a:xfrm>
        </p:grpSpPr>
        <p:sp>
          <p:nvSpPr>
            <p:cNvPr id="7173" name="AutoShape 4"/>
            <p:cNvSpPr>
              <a:spLocks noChangeArrowheads="1"/>
            </p:cNvSpPr>
            <p:nvPr/>
          </p:nvSpPr>
          <p:spPr bwMode="auto">
            <a:xfrm>
              <a:off x="8020050" y="2575719"/>
              <a:ext cx="838200" cy="5334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7174" name="Line 5"/>
            <p:cNvSpPr>
              <a:spLocks noChangeShapeType="1"/>
            </p:cNvSpPr>
            <p:nvPr/>
          </p:nvSpPr>
          <p:spPr bwMode="auto">
            <a:xfrm>
              <a:off x="8172450" y="3109119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6"/>
            <p:cNvSpPr>
              <a:spLocks noChangeShapeType="1"/>
            </p:cNvSpPr>
            <p:nvPr/>
          </p:nvSpPr>
          <p:spPr bwMode="auto">
            <a:xfrm>
              <a:off x="8705850" y="3109119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7"/>
            <p:cNvSpPr>
              <a:spLocks noChangeShapeType="1"/>
            </p:cNvSpPr>
            <p:nvPr/>
          </p:nvSpPr>
          <p:spPr bwMode="auto">
            <a:xfrm>
              <a:off x="8439150" y="2385219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7867650" y="3032919"/>
              <a:ext cx="2968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8401050" y="3018631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8324850" y="2042319"/>
              <a:ext cx="285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7180" name="Text Box 11"/>
            <p:cNvSpPr txBox="1">
              <a:spLocks noChangeArrowheads="1"/>
            </p:cNvSpPr>
            <p:nvPr/>
          </p:nvSpPr>
          <p:spPr bwMode="auto">
            <a:xfrm>
              <a:off x="6624637" y="2409031"/>
              <a:ext cx="1079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dirty="0">
                  <a:solidFill>
                    <a:schemeClr val="folHlink"/>
                  </a:solidFill>
                </a:rPr>
                <a:t>k</a:t>
              </a:r>
              <a:r>
                <a:rPr lang="en-US" altLang="en-US" baseline="-25000" dirty="0">
                  <a:solidFill>
                    <a:schemeClr val="folHlink"/>
                  </a:solidFill>
                </a:rPr>
                <a:t>0z</a:t>
              </a:r>
              <a:r>
                <a:rPr lang="en-US" altLang="en-US" dirty="0">
                  <a:solidFill>
                    <a:schemeClr val="folHlink"/>
                  </a:solidFill>
                </a:rPr>
                <a:t>, k</a:t>
              </a:r>
              <a:r>
                <a:rPr lang="en-US" altLang="en-US" baseline="-25000" dirty="0">
                  <a:solidFill>
                    <a:schemeClr val="folHlink"/>
                  </a:solidFill>
                </a:rPr>
                <a:t>1z</a:t>
              </a:r>
            </a:p>
          </p:txBody>
        </p:sp>
        <p:sp>
          <p:nvSpPr>
            <p:cNvPr id="7181" name="Line 12"/>
            <p:cNvSpPr>
              <a:spLocks noChangeShapeType="1"/>
            </p:cNvSpPr>
            <p:nvPr/>
          </p:nvSpPr>
          <p:spPr bwMode="auto">
            <a:xfrm flipH="1">
              <a:off x="6624638" y="3337719"/>
              <a:ext cx="1539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Text Box 13"/>
            <p:cNvSpPr txBox="1">
              <a:spLocks noChangeArrowheads="1"/>
            </p:cNvSpPr>
            <p:nvPr/>
          </p:nvSpPr>
          <p:spPr bwMode="auto">
            <a:xfrm>
              <a:off x="5756276" y="3051969"/>
              <a:ext cx="8080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Alice</a:t>
              </a:r>
            </a:p>
          </p:txBody>
        </p:sp>
        <p:sp>
          <p:nvSpPr>
            <p:cNvPr id="7183" name="Text Box 14"/>
            <p:cNvSpPr txBox="1">
              <a:spLocks noChangeArrowheads="1"/>
            </p:cNvSpPr>
            <p:nvPr/>
          </p:nvSpPr>
          <p:spPr bwMode="auto">
            <a:xfrm>
              <a:off x="10287001" y="3094832"/>
              <a:ext cx="7039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Bob</a:t>
              </a:r>
            </a:p>
          </p:txBody>
        </p:sp>
        <p:sp>
          <p:nvSpPr>
            <p:cNvPr id="7184" name="Line 15"/>
            <p:cNvSpPr>
              <a:spLocks noChangeShapeType="1"/>
            </p:cNvSpPr>
            <p:nvPr/>
          </p:nvSpPr>
          <p:spPr bwMode="auto">
            <a:xfrm flipH="1">
              <a:off x="8697913" y="3323431"/>
              <a:ext cx="1539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16"/>
            <p:cNvSpPr>
              <a:spLocks noChangeShapeType="1"/>
            </p:cNvSpPr>
            <p:nvPr/>
          </p:nvSpPr>
          <p:spPr bwMode="auto">
            <a:xfrm flipV="1">
              <a:off x="7704138" y="2494757"/>
              <a:ext cx="735013" cy="119063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Text Box 17"/>
            <p:cNvSpPr txBox="1">
              <a:spLocks noChangeArrowheads="1"/>
            </p:cNvSpPr>
            <p:nvPr/>
          </p:nvSpPr>
          <p:spPr bwMode="auto">
            <a:xfrm>
              <a:off x="6654800" y="3475831"/>
              <a:ext cx="1098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dirty="0">
                  <a:solidFill>
                    <a:schemeClr val="folHlink"/>
                  </a:solidFill>
                </a:rPr>
                <a:t>k</a:t>
              </a:r>
              <a:r>
                <a:rPr lang="en-US" altLang="en-US" baseline="-25000" dirty="0">
                  <a:solidFill>
                    <a:schemeClr val="folHlink"/>
                  </a:solidFill>
                </a:rPr>
                <a:t>0x</a:t>
              </a:r>
              <a:r>
                <a:rPr lang="en-US" altLang="en-US" dirty="0">
                  <a:solidFill>
                    <a:schemeClr val="folHlink"/>
                  </a:solidFill>
                </a:rPr>
                <a:t>, k</a:t>
              </a:r>
              <a:r>
                <a:rPr lang="en-US" altLang="en-US" baseline="-25000" dirty="0">
                  <a:solidFill>
                    <a:schemeClr val="folHlink"/>
                  </a:solidFill>
                </a:rPr>
                <a:t>1x</a:t>
              </a:r>
            </a:p>
          </p:txBody>
        </p:sp>
        <p:sp>
          <p:nvSpPr>
            <p:cNvPr id="7187" name="Line 18"/>
            <p:cNvSpPr>
              <a:spLocks noChangeShapeType="1"/>
            </p:cNvSpPr>
            <p:nvPr/>
          </p:nvSpPr>
          <p:spPr bwMode="auto">
            <a:xfrm flipV="1">
              <a:off x="7734300" y="3323432"/>
              <a:ext cx="285750" cy="500063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19"/>
            <p:cNvSpPr txBox="1">
              <a:spLocks noChangeArrowheads="1"/>
            </p:cNvSpPr>
            <p:nvPr/>
          </p:nvSpPr>
          <p:spPr bwMode="auto">
            <a:xfrm>
              <a:off x="6640513" y="3856831"/>
              <a:ext cx="1101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chemeClr val="folHlink"/>
                  </a:solidFill>
                </a:rPr>
                <a:t>k</a:t>
              </a:r>
              <a:r>
                <a:rPr lang="en-US" altLang="en-US" baseline="-25000">
                  <a:solidFill>
                    <a:schemeClr val="folHlink"/>
                  </a:solidFill>
                </a:rPr>
                <a:t>0y</a:t>
              </a:r>
              <a:r>
                <a:rPr lang="en-US" altLang="en-US">
                  <a:solidFill>
                    <a:schemeClr val="folHlink"/>
                  </a:solidFill>
                </a:rPr>
                <a:t>, k</a:t>
              </a:r>
              <a:r>
                <a:rPr lang="en-US" altLang="en-US" baseline="-25000">
                  <a:solidFill>
                    <a:schemeClr val="folHlink"/>
                  </a:solidFill>
                </a:rPr>
                <a:t>1y</a:t>
              </a:r>
            </a:p>
          </p:txBody>
        </p:sp>
        <p:sp>
          <p:nvSpPr>
            <p:cNvPr id="7189" name="Line 20"/>
            <p:cNvSpPr>
              <a:spLocks noChangeShapeType="1"/>
            </p:cNvSpPr>
            <p:nvPr/>
          </p:nvSpPr>
          <p:spPr bwMode="auto">
            <a:xfrm flipV="1">
              <a:off x="7720012" y="3337720"/>
              <a:ext cx="1358900" cy="86677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Text Box 21"/>
            <p:cNvSpPr txBox="1">
              <a:spLocks noChangeArrowheads="1"/>
            </p:cNvSpPr>
            <p:nvPr/>
          </p:nvSpPr>
          <p:spPr bwMode="auto">
            <a:xfrm>
              <a:off x="7240586" y="4863206"/>
              <a:ext cx="23971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</a:rPr>
                <a:t>Garbled truth table:</a:t>
              </a:r>
            </a:p>
          </p:txBody>
        </p:sp>
        <p:sp>
          <p:nvSpPr>
            <p:cNvPr id="7191" name="Text Box 22"/>
            <p:cNvSpPr txBox="1">
              <a:spLocks noChangeArrowheads="1"/>
            </p:cNvSpPr>
            <p:nvPr/>
          </p:nvSpPr>
          <p:spPr bwMode="auto">
            <a:xfrm>
              <a:off x="5114926" y="4320382"/>
              <a:ext cx="15255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chemeClr val="folHlink"/>
                  </a:solidFill>
                </a:rPr>
                <a:t>E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>
                  <a:solidFill>
                    <a:schemeClr val="folHlink"/>
                  </a:solidFill>
                </a:rPr>
                <a:t>0x</a:t>
              </a:r>
              <a:r>
                <a:rPr lang="en-US" altLang="en-US" sz="1800">
                  <a:solidFill>
                    <a:schemeClr val="folHlink"/>
                  </a:solidFill>
                </a:rPr>
                <a:t>(E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>
                  <a:solidFill>
                    <a:schemeClr val="folHlink"/>
                  </a:solidFill>
                </a:rPr>
                <a:t>0y</a:t>
              </a:r>
              <a:r>
                <a:rPr lang="en-US" altLang="en-US" sz="1800">
                  <a:solidFill>
                    <a:schemeClr val="folHlink"/>
                  </a:solidFill>
                </a:rPr>
                <a:t>(k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0z</a:t>
              </a:r>
              <a:r>
                <a:rPr lang="en-US" altLang="en-US" sz="1800">
                  <a:solidFill>
                    <a:schemeClr val="folHlink"/>
                  </a:solidFill>
                </a:rPr>
                <a:t>))</a:t>
              </a:r>
            </a:p>
          </p:txBody>
        </p:sp>
        <p:sp>
          <p:nvSpPr>
            <p:cNvPr id="7192" name="Text Box 23"/>
            <p:cNvSpPr txBox="1">
              <a:spLocks noChangeArrowheads="1"/>
            </p:cNvSpPr>
            <p:nvPr/>
          </p:nvSpPr>
          <p:spPr bwMode="auto">
            <a:xfrm>
              <a:off x="5114926" y="4699794"/>
              <a:ext cx="15255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 dirty="0">
                  <a:solidFill>
                    <a:schemeClr val="folHlink"/>
                  </a:solidFill>
                </a:rPr>
                <a:t>E</a:t>
              </a:r>
              <a:r>
                <a:rPr lang="en-US" altLang="en-US" sz="1800" baseline="-25000" dirty="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 dirty="0">
                  <a:solidFill>
                    <a:schemeClr val="folHlink"/>
                  </a:solidFill>
                </a:rPr>
                <a:t>0x</a:t>
              </a:r>
              <a:r>
                <a:rPr lang="en-US" altLang="en-US" sz="1800" dirty="0">
                  <a:solidFill>
                    <a:schemeClr val="folHlink"/>
                  </a:solidFill>
                </a:rPr>
                <a:t>(E</a:t>
              </a:r>
              <a:r>
                <a:rPr lang="en-US" altLang="en-US" sz="1800" baseline="-25000" dirty="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 dirty="0">
                  <a:solidFill>
                    <a:schemeClr val="folHlink"/>
                  </a:solidFill>
                </a:rPr>
                <a:t>1y</a:t>
              </a:r>
              <a:r>
                <a:rPr lang="en-US" altLang="en-US" sz="1800" dirty="0">
                  <a:solidFill>
                    <a:schemeClr val="folHlink"/>
                  </a:solidFill>
                </a:rPr>
                <a:t>(k</a:t>
              </a:r>
              <a:r>
                <a:rPr lang="en-US" altLang="en-US" sz="1800" baseline="-25000" dirty="0">
                  <a:solidFill>
                    <a:schemeClr val="folHlink"/>
                  </a:solidFill>
                </a:rPr>
                <a:t>0z</a:t>
              </a:r>
              <a:r>
                <a:rPr lang="en-US" altLang="en-US" sz="1800" dirty="0">
                  <a:solidFill>
                    <a:schemeClr val="folHlink"/>
                  </a:solidFill>
                </a:rPr>
                <a:t>))</a:t>
              </a:r>
            </a:p>
          </p:txBody>
        </p:sp>
        <p:sp>
          <p:nvSpPr>
            <p:cNvPr id="7193" name="Text Box 24"/>
            <p:cNvSpPr txBox="1">
              <a:spLocks noChangeArrowheads="1"/>
            </p:cNvSpPr>
            <p:nvPr/>
          </p:nvSpPr>
          <p:spPr bwMode="auto">
            <a:xfrm>
              <a:off x="5114926" y="5077619"/>
              <a:ext cx="15255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chemeClr val="folHlink"/>
                  </a:solidFill>
                </a:rPr>
                <a:t>E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>
                  <a:solidFill>
                    <a:schemeClr val="folHlink"/>
                  </a:solidFill>
                </a:rPr>
                <a:t>1x</a:t>
              </a:r>
              <a:r>
                <a:rPr lang="en-US" altLang="en-US" sz="1800">
                  <a:solidFill>
                    <a:schemeClr val="folHlink"/>
                  </a:solidFill>
                </a:rPr>
                <a:t>(E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>
                  <a:solidFill>
                    <a:schemeClr val="folHlink"/>
                  </a:solidFill>
                </a:rPr>
                <a:t>0y</a:t>
              </a:r>
              <a:r>
                <a:rPr lang="en-US" altLang="en-US" sz="1800">
                  <a:solidFill>
                    <a:schemeClr val="folHlink"/>
                  </a:solidFill>
                </a:rPr>
                <a:t>(k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0z</a:t>
              </a:r>
              <a:r>
                <a:rPr lang="en-US" altLang="en-US" sz="1800">
                  <a:solidFill>
                    <a:schemeClr val="folHlink"/>
                  </a:solidFill>
                </a:rPr>
                <a:t>))</a:t>
              </a:r>
            </a:p>
          </p:txBody>
        </p:sp>
        <p:sp>
          <p:nvSpPr>
            <p:cNvPr id="7194" name="Text Box 25"/>
            <p:cNvSpPr txBox="1">
              <a:spLocks noChangeArrowheads="1"/>
            </p:cNvSpPr>
            <p:nvPr/>
          </p:nvSpPr>
          <p:spPr bwMode="auto">
            <a:xfrm>
              <a:off x="5114926" y="5455444"/>
              <a:ext cx="15255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chemeClr val="folHlink"/>
                  </a:solidFill>
                </a:rPr>
                <a:t>E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>
                  <a:solidFill>
                    <a:schemeClr val="folHlink"/>
                  </a:solidFill>
                </a:rPr>
                <a:t>1x</a:t>
              </a:r>
              <a:r>
                <a:rPr lang="en-US" altLang="en-US" sz="1800">
                  <a:solidFill>
                    <a:schemeClr val="folHlink"/>
                  </a:solidFill>
                </a:rPr>
                <a:t>(E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>
                  <a:solidFill>
                    <a:schemeClr val="folHlink"/>
                  </a:solidFill>
                </a:rPr>
                <a:t>1y</a:t>
              </a:r>
              <a:r>
                <a:rPr lang="en-US" altLang="en-US" sz="1800">
                  <a:solidFill>
                    <a:schemeClr val="folHlink"/>
                  </a:solidFill>
                </a:rPr>
                <a:t>(k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1z</a:t>
              </a:r>
              <a:r>
                <a:rPr lang="en-US" altLang="en-US" sz="1800">
                  <a:solidFill>
                    <a:schemeClr val="folHlink"/>
                  </a:solidFill>
                </a:rPr>
                <a:t>))</a:t>
              </a:r>
            </a:p>
          </p:txBody>
        </p:sp>
        <p:sp>
          <p:nvSpPr>
            <p:cNvPr id="7195" name="Text Box 26"/>
            <p:cNvSpPr txBox="1">
              <a:spLocks noChangeArrowheads="1"/>
            </p:cNvSpPr>
            <p:nvPr/>
          </p:nvSpPr>
          <p:spPr bwMode="auto">
            <a:xfrm>
              <a:off x="10221913" y="5457031"/>
              <a:ext cx="1978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E</a:t>
              </a:r>
              <a:r>
                <a:rPr lang="en-US" altLang="en-US" baseline="-25000">
                  <a:solidFill>
                    <a:srgbClr val="FF0000"/>
                  </a:solidFill>
                </a:rPr>
                <a:t>k</a:t>
              </a:r>
              <a:r>
                <a:rPr lang="en-US" altLang="en-US" baseline="-40000">
                  <a:solidFill>
                    <a:srgbClr val="FF0000"/>
                  </a:solidFill>
                </a:rPr>
                <a:t>0x</a:t>
              </a:r>
              <a:r>
                <a:rPr lang="en-US" altLang="en-US">
                  <a:solidFill>
                    <a:srgbClr val="FF0000"/>
                  </a:solidFill>
                </a:rPr>
                <a:t>(E</a:t>
              </a:r>
              <a:r>
                <a:rPr lang="en-US" altLang="en-US" baseline="-25000">
                  <a:solidFill>
                    <a:srgbClr val="FF0000"/>
                  </a:solidFill>
                </a:rPr>
                <a:t>k</a:t>
              </a:r>
              <a:r>
                <a:rPr lang="en-US" altLang="en-US" baseline="-40000">
                  <a:solidFill>
                    <a:srgbClr val="FF0000"/>
                  </a:solidFill>
                </a:rPr>
                <a:t>0y</a:t>
              </a:r>
              <a:r>
                <a:rPr lang="en-US" altLang="en-US">
                  <a:solidFill>
                    <a:srgbClr val="FF0000"/>
                  </a:solidFill>
                </a:rPr>
                <a:t>(k</a:t>
              </a:r>
              <a:r>
                <a:rPr lang="en-US" altLang="en-US" baseline="-25000">
                  <a:solidFill>
                    <a:srgbClr val="FF0000"/>
                  </a:solidFill>
                </a:rPr>
                <a:t>0z</a:t>
              </a:r>
              <a:r>
                <a:rPr lang="en-US" altLang="en-US">
                  <a:solidFill>
                    <a:srgbClr val="FF0000"/>
                  </a:solidFill>
                </a:rPr>
                <a:t>))</a:t>
              </a:r>
            </a:p>
          </p:txBody>
        </p:sp>
        <p:sp>
          <p:nvSpPr>
            <p:cNvPr id="7196" name="Text Box 27"/>
            <p:cNvSpPr txBox="1">
              <a:spLocks noChangeArrowheads="1"/>
            </p:cNvSpPr>
            <p:nvPr/>
          </p:nvSpPr>
          <p:spPr bwMode="auto">
            <a:xfrm>
              <a:off x="10221913" y="4593431"/>
              <a:ext cx="1978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E</a:t>
              </a:r>
              <a:r>
                <a:rPr lang="en-US" altLang="en-US" baseline="-25000">
                  <a:solidFill>
                    <a:srgbClr val="FF0000"/>
                  </a:solidFill>
                </a:rPr>
                <a:t>k</a:t>
              </a:r>
              <a:r>
                <a:rPr lang="en-US" altLang="en-US" baseline="-40000">
                  <a:solidFill>
                    <a:srgbClr val="FF0000"/>
                  </a:solidFill>
                </a:rPr>
                <a:t>0x</a:t>
              </a:r>
              <a:r>
                <a:rPr lang="en-US" altLang="en-US">
                  <a:solidFill>
                    <a:srgbClr val="FF0000"/>
                  </a:solidFill>
                </a:rPr>
                <a:t>(E</a:t>
              </a:r>
              <a:r>
                <a:rPr lang="en-US" altLang="en-US" baseline="-25000">
                  <a:solidFill>
                    <a:srgbClr val="FF0000"/>
                  </a:solidFill>
                </a:rPr>
                <a:t>k</a:t>
              </a:r>
              <a:r>
                <a:rPr lang="en-US" altLang="en-US" baseline="-40000">
                  <a:solidFill>
                    <a:srgbClr val="FF0000"/>
                  </a:solidFill>
                </a:rPr>
                <a:t>1y</a:t>
              </a:r>
              <a:r>
                <a:rPr lang="en-US" altLang="en-US">
                  <a:solidFill>
                    <a:srgbClr val="FF0000"/>
                  </a:solidFill>
                </a:rPr>
                <a:t>(k</a:t>
              </a:r>
              <a:r>
                <a:rPr lang="en-US" altLang="en-US" baseline="-25000">
                  <a:solidFill>
                    <a:srgbClr val="FF0000"/>
                  </a:solidFill>
                </a:rPr>
                <a:t>0z</a:t>
              </a:r>
              <a:r>
                <a:rPr lang="en-US" altLang="en-US">
                  <a:solidFill>
                    <a:srgbClr val="FF0000"/>
                  </a:solidFill>
                </a:rPr>
                <a:t>))</a:t>
              </a:r>
            </a:p>
          </p:txBody>
        </p:sp>
        <p:sp>
          <p:nvSpPr>
            <p:cNvPr id="7197" name="Text Box 28"/>
            <p:cNvSpPr txBox="1">
              <a:spLocks noChangeArrowheads="1"/>
            </p:cNvSpPr>
            <p:nvPr/>
          </p:nvSpPr>
          <p:spPr bwMode="auto">
            <a:xfrm>
              <a:off x="10221913" y="4161631"/>
              <a:ext cx="1978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</a:rPr>
                <a:t>E</a:t>
              </a:r>
              <a:r>
                <a:rPr lang="en-US" altLang="en-US" baseline="-25000" dirty="0">
                  <a:solidFill>
                    <a:srgbClr val="FF0000"/>
                  </a:solidFill>
                </a:rPr>
                <a:t>k</a:t>
              </a:r>
              <a:r>
                <a:rPr lang="en-US" altLang="en-US" baseline="-40000" dirty="0">
                  <a:solidFill>
                    <a:srgbClr val="FF0000"/>
                  </a:solidFill>
                </a:rPr>
                <a:t>1x</a:t>
              </a:r>
              <a:r>
                <a:rPr lang="en-US" altLang="en-US" dirty="0">
                  <a:solidFill>
                    <a:srgbClr val="FF0000"/>
                  </a:solidFill>
                </a:rPr>
                <a:t>(E</a:t>
              </a:r>
              <a:r>
                <a:rPr lang="en-US" altLang="en-US" baseline="-25000" dirty="0">
                  <a:solidFill>
                    <a:srgbClr val="FF0000"/>
                  </a:solidFill>
                </a:rPr>
                <a:t>k</a:t>
              </a:r>
              <a:r>
                <a:rPr lang="en-US" altLang="en-US" baseline="-40000" dirty="0">
                  <a:solidFill>
                    <a:srgbClr val="FF0000"/>
                  </a:solidFill>
                </a:rPr>
                <a:t>0y</a:t>
              </a:r>
              <a:r>
                <a:rPr lang="en-US" altLang="en-US" dirty="0">
                  <a:solidFill>
                    <a:srgbClr val="FF0000"/>
                  </a:solidFill>
                </a:rPr>
                <a:t>(k</a:t>
              </a:r>
              <a:r>
                <a:rPr lang="en-US" altLang="en-US" baseline="-25000" dirty="0">
                  <a:solidFill>
                    <a:srgbClr val="FF0000"/>
                  </a:solidFill>
                </a:rPr>
                <a:t>0z</a:t>
              </a:r>
              <a:r>
                <a:rPr lang="en-US" altLang="en-US" dirty="0">
                  <a:solidFill>
                    <a:srgbClr val="FF0000"/>
                  </a:solidFill>
                </a:rPr>
                <a:t>))</a:t>
              </a:r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10221913" y="5025231"/>
              <a:ext cx="1978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E</a:t>
              </a:r>
              <a:r>
                <a:rPr lang="en-US" altLang="en-US" baseline="-25000">
                  <a:solidFill>
                    <a:srgbClr val="FF0000"/>
                  </a:solidFill>
                </a:rPr>
                <a:t>k</a:t>
              </a:r>
              <a:r>
                <a:rPr lang="en-US" altLang="en-US" baseline="-40000">
                  <a:solidFill>
                    <a:srgbClr val="FF0000"/>
                  </a:solidFill>
                </a:rPr>
                <a:t>1x</a:t>
              </a:r>
              <a:r>
                <a:rPr lang="en-US" altLang="en-US">
                  <a:solidFill>
                    <a:srgbClr val="FF0000"/>
                  </a:solidFill>
                </a:rPr>
                <a:t>(E</a:t>
              </a:r>
              <a:r>
                <a:rPr lang="en-US" altLang="en-US" baseline="-25000">
                  <a:solidFill>
                    <a:srgbClr val="FF0000"/>
                  </a:solidFill>
                </a:rPr>
                <a:t>k</a:t>
              </a:r>
              <a:r>
                <a:rPr lang="en-US" altLang="en-US" baseline="-40000">
                  <a:solidFill>
                    <a:srgbClr val="FF0000"/>
                  </a:solidFill>
                </a:rPr>
                <a:t>1y</a:t>
              </a:r>
              <a:r>
                <a:rPr lang="en-US" altLang="en-US">
                  <a:solidFill>
                    <a:srgbClr val="FF0000"/>
                  </a:solidFill>
                </a:rPr>
                <a:t>(k</a:t>
              </a:r>
              <a:r>
                <a:rPr lang="en-US" altLang="en-US" baseline="-25000">
                  <a:solidFill>
                    <a:srgbClr val="FF0000"/>
                  </a:solidFill>
                </a:rPr>
                <a:t>1z</a:t>
              </a:r>
              <a:r>
                <a:rPr lang="en-US" altLang="en-US">
                  <a:solidFill>
                    <a:srgbClr val="FF0000"/>
                  </a:solidFill>
                </a:rPr>
                <a:t>))</a:t>
              </a:r>
            </a:p>
          </p:txBody>
        </p:sp>
        <p:sp>
          <p:nvSpPr>
            <p:cNvPr id="7199" name="Freeform 30"/>
            <p:cNvSpPr>
              <a:spLocks/>
            </p:cNvSpPr>
            <p:nvPr/>
          </p:nvSpPr>
          <p:spPr bwMode="auto">
            <a:xfrm>
              <a:off x="6078537" y="3571081"/>
              <a:ext cx="4514850" cy="1238250"/>
            </a:xfrm>
            <a:custGeom>
              <a:avLst/>
              <a:gdLst>
                <a:gd name="T0" fmla="*/ 0 w 2844"/>
                <a:gd name="T1" fmla="*/ 0 h 780"/>
                <a:gd name="T2" fmla="*/ 426 w 2844"/>
                <a:gd name="T3" fmla="*/ 474 h 780"/>
                <a:gd name="T4" fmla="*/ 1848 w 2844"/>
                <a:gd name="T5" fmla="*/ 702 h 780"/>
                <a:gd name="T6" fmla="*/ 2844 w 2844"/>
                <a:gd name="T7" fmla="*/ 6 h 7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44"/>
                <a:gd name="T13" fmla="*/ 0 h 780"/>
                <a:gd name="T14" fmla="*/ 2844 w 2844"/>
                <a:gd name="T15" fmla="*/ 780 h 7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44" h="780">
                  <a:moveTo>
                    <a:pt x="0" y="0"/>
                  </a:moveTo>
                  <a:cubicBezTo>
                    <a:pt x="71" y="79"/>
                    <a:pt x="118" y="357"/>
                    <a:pt x="426" y="474"/>
                  </a:cubicBezTo>
                  <a:cubicBezTo>
                    <a:pt x="734" y="591"/>
                    <a:pt x="1445" y="780"/>
                    <a:pt x="1848" y="702"/>
                  </a:cubicBezTo>
                  <a:cubicBezTo>
                    <a:pt x="2251" y="624"/>
                    <a:pt x="2637" y="151"/>
                    <a:pt x="2844" y="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>
            <a:off x="7813964" y="6008914"/>
            <a:ext cx="999292" cy="118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10312" y="5727168"/>
            <a:ext cx="3030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Shuffle encrypted truth table </a:t>
            </a:r>
          </a:p>
          <a:p>
            <a:r>
              <a:rPr lang="en-US" dirty="0" smtClean="0"/>
              <a:t>using random coins from PPRF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slide </a:t>
            </a:r>
            <a:fld id="{53D5C0CB-98C2-4F41-A718-13305DAE76FA}" type="slidenum">
              <a:rPr lang="en-US" altLang="en-US" sz="1200">
                <a:latin typeface="Arial" panose="020B0604020202020204" pitchFamily="34" charset="0"/>
              </a:rPr>
              <a:pPr/>
              <a:t>89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28600"/>
            <a:ext cx="8432800" cy="914400"/>
          </a:xfrm>
        </p:spPr>
        <p:txBody>
          <a:bodyPr/>
          <a:lstStyle/>
          <a:p>
            <a:r>
              <a:rPr lang="en-US" altLang="en-US" dirty="0" err="1" smtClean="0"/>
              <a:t>iO</a:t>
            </a:r>
            <a:r>
              <a:rPr lang="en-US" altLang="en-US" dirty="0" smtClean="0"/>
              <a:t> + Garbled Circuits</a:t>
            </a:r>
            <a:endParaRPr lang="en-US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27512" y="1600200"/>
                <a:ext cx="9935688" cy="5029200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 smtClean="0"/>
                  <a:t>Suppose that we want to garble a circuit C of size t described by a smaller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𝑠𝑚𝑎𝑙𝑙</m:t>
                        </m:r>
                      </m:sub>
                    </m:sSub>
                  </m:oMath>
                </a14:m>
                <a:r>
                  <a:rPr lang="en-US" dirty="0"/>
                  <a:t> of size O(</a:t>
                </a:r>
                <a:r>
                  <a:rPr lang="en-US" dirty="0" err="1"/>
                  <a:t>polylog</a:t>
                </a:r>
                <a:r>
                  <a:rPr lang="en-US" dirty="0"/>
                  <a:t> t</a:t>
                </a:r>
                <a:r>
                  <a:rPr lang="en-US" dirty="0" smtClean="0"/>
                  <a:t>).</a:t>
                </a:r>
                <a:r>
                  <a:rPr lang="en-US" altLang="en-US" dirty="0" smtClean="0"/>
                  <a:t> </a:t>
                </a:r>
              </a:p>
              <a:p>
                <a:r>
                  <a:rPr lang="en-US" altLang="en-US" dirty="0" smtClean="0"/>
                  <a:t>Pick Puncturable PRF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r>
                  <a:rPr lang="en-US" altLang="en-US" dirty="0" smtClean="0"/>
                  <a:t>Define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(as prior slide)</a:t>
                </a:r>
              </a:p>
              <a:p>
                <a:r>
                  <a:rPr lang="en-US" altLang="en-US" dirty="0" smtClean="0"/>
                  <a:t>Alice can send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altLang="en-US" dirty="0" smtClean="0"/>
                  <a:t>) to Bob. </a:t>
                </a:r>
              </a:p>
              <a:p>
                <a:r>
                  <a:rPr lang="en-US" altLang="en-US" dirty="0" smtClean="0"/>
                  <a:t>Bob knows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𝑠𝑚𝑎𝑙𝑙</m:t>
                        </m:r>
                      </m:sub>
                    </m:sSub>
                  </m:oMath>
                </a14:m>
                <a:r>
                  <a:rPr lang="en-US" altLang="en-US" dirty="0" smtClean="0"/>
                  <a:t> and can generate the entire garbled circuit himself!</a:t>
                </a:r>
              </a:p>
              <a:p>
                <a:endParaRPr lang="en-US" altLang="en-US" dirty="0"/>
              </a:p>
              <a:p>
                <a:r>
                  <a:rPr lang="en-US" altLang="en-US" b="1" dirty="0" smtClean="0"/>
                  <a:t>Applications: </a:t>
                </a:r>
                <a:r>
                  <a:rPr lang="en-US" altLang="en-US" dirty="0" smtClean="0"/>
                  <a:t>Succinct Randomized Encoding, One-Time Programs (</a:t>
                </a:r>
                <a:r>
                  <a:rPr lang="en-US" altLang="en-US" dirty="0" err="1" smtClean="0"/>
                  <a:t>Blockchain</a:t>
                </a:r>
                <a:r>
                  <a:rPr lang="en-US" altLang="en-US" dirty="0" smtClean="0"/>
                  <a:t> Assisted)</a:t>
                </a:r>
                <a:endParaRPr lang="en-US" altLang="en-US" dirty="0" smtClean="0"/>
              </a:p>
              <a:p>
                <a:pPr marL="514350" indent="-514350">
                  <a:buAutoNum type="arabicPeriod"/>
                </a:pPr>
                <a:endParaRPr lang="en-US" altLang="en-US" dirty="0">
                  <a:solidFill>
                    <a:schemeClr val="folHlink"/>
                  </a:solidFill>
                </a:endParaRP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endParaRPr lang="en-US" altLang="en-US" baseline="-25000" dirty="0">
                  <a:solidFill>
                    <a:schemeClr val="folHlink"/>
                  </a:solidFill>
                </a:endParaRPr>
              </a:p>
              <a:p>
                <a:pPr marL="514350" indent="-514350">
                  <a:buAutoNum type="arabicPeriod"/>
                </a:pPr>
                <a:endParaRPr lang="en-US" altLang="en-US" dirty="0" smtClean="0"/>
              </a:p>
            </p:txBody>
          </p:sp>
        </mc:Choice>
        <mc:Fallback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7512" y="1600200"/>
                <a:ext cx="9935688" cy="5029200"/>
              </a:xfrm>
              <a:blipFill>
                <a:blip r:embed="rId3"/>
                <a:stretch>
                  <a:fillRect l="-1104" t="-2061" r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2799250" y="2006694"/>
            <a:ext cx="5513490" cy="3313452"/>
            <a:chOff x="5114926" y="2042319"/>
            <a:chExt cx="7085012" cy="3871912"/>
          </a:xfrm>
        </p:grpSpPr>
        <p:sp>
          <p:nvSpPr>
            <p:cNvPr id="7173" name="AutoShape 4"/>
            <p:cNvSpPr>
              <a:spLocks noChangeArrowheads="1"/>
            </p:cNvSpPr>
            <p:nvPr/>
          </p:nvSpPr>
          <p:spPr bwMode="auto">
            <a:xfrm>
              <a:off x="8020050" y="2575719"/>
              <a:ext cx="838200" cy="5334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en-US" sz="1400">
                  <a:solidFill>
                    <a:schemeClr val="tx1"/>
                  </a:solidFill>
                </a:rPr>
                <a:t>AND</a:t>
              </a:r>
            </a:p>
          </p:txBody>
        </p:sp>
        <p:sp>
          <p:nvSpPr>
            <p:cNvPr id="7174" name="Line 5"/>
            <p:cNvSpPr>
              <a:spLocks noChangeShapeType="1"/>
            </p:cNvSpPr>
            <p:nvPr/>
          </p:nvSpPr>
          <p:spPr bwMode="auto">
            <a:xfrm>
              <a:off x="8172450" y="3109119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6"/>
            <p:cNvSpPr>
              <a:spLocks noChangeShapeType="1"/>
            </p:cNvSpPr>
            <p:nvPr/>
          </p:nvSpPr>
          <p:spPr bwMode="auto">
            <a:xfrm>
              <a:off x="8705850" y="3109119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7"/>
            <p:cNvSpPr>
              <a:spLocks noChangeShapeType="1"/>
            </p:cNvSpPr>
            <p:nvPr/>
          </p:nvSpPr>
          <p:spPr bwMode="auto">
            <a:xfrm>
              <a:off x="8439150" y="2385219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Text Box 8"/>
            <p:cNvSpPr txBox="1">
              <a:spLocks noChangeArrowheads="1"/>
            </p:cNvSpPr>
            <p:nvPr/>
          </p:nvSpPr>
          <p:spPr bwMode="auto">
            <a:xfrm>
              <a:off x="7867650" y="3032919"/>
              <a:ext cx="2968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8401050" y="3018631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8324850" y="2042319"/>
              <a:ext cx="285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7180" name="Text Box 11"/>
            <p:cNvSpPr txBox="1">
              <a:spLocks noChangeArrowheads="1"/>
            </p:cNvSpPr>
            <p:nvPr/>
          </p:nvSpPr>
          <p:spPr bwMode="auto">
            <a:xfrm>
              <a:off x="6624637" y="2409031"/>
              <a:ext cx="1079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dirty="0">
                  <a:solidFill>
                    <a:schemeClr val="folHlink"/>
                  </a:solidFill>
                </a:rPr>
                <a:t>k</a:t>
              </a:r>
              <a:r>
                <a:rPr lang="en-US" altLang="en-US" baseline="-25000" dirty="0">
                  <a:solidFill>
                    <a:schemeClr val="folHlink"/>
                  </a:solidFill>
                </a:rPr>
                <a:t>0z</a:t>
              </a:r>
              <a:r>
                <a:rPr lang="en-US" altLang="en-US" dirty="0">
                  <a:solidFill>
                    <a:schemeClr val="folHlink"/>
                  </a:solidFill>
                </a:rPr>
                <a:t>, k</a:t>
              </a:r>
              <a:r>
                <a:rPr lang="en-US" altLang="en-US" baseline="-25000" dirty="0">
                  <a:solidFill>
                    <a:schemeClr val="folHlink"/>
                  </a:solidFill>
                </a:rPr>
                <a:t>1z</a:t>
              </a:r>
            </a:p>
          </p:txBody>
        </p:sp>
        <p:sp>
          <p:nvSpPr>
            <p:cNvPr id="7181" name="Line 12"/>
            <p:cNvSpPr>
              <a:spLocks noChangeShapeType="1"/>
            </p:cNvSpPr>
            <p:nvPr/>
          </p:nvSpPr>
          <p:spPr bwMode="auto">
            <a:xfrm flipH="1">
              <a:off x="6624638" y="3337719"/>
              <a:ext cx="1539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Text Box 13"/>
            <p:cNvSpPr txBox="1">
              <a:spLocks noChangeArrowheads="1"/>
            </p:cNvSpPr>
            <p:nvPr/>
          </p:nvSpPr>
          <p:spPr bwMode="auto">
            <a:xfrm>
              <a:off x="5756276" y="3051969"/>
              <a:ext cx="8080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Alice</a:t>
              </a:r>
            </a:p>
          </p:txBody>
        </p:sp>
        <p:sp>
          <p:nvSpPr>
            <p:cNvPr id="7183" name="Text Box 14"/>
            <p:cNvSpPr txBox="1">
              <a:spLocks noChangeArrowheads="1"/>
            </p:cNvSpPr>
            <p:nvPr/>
          </p:nvSpPr>
          <p:spPr bwMode="auto">
            <a:xfrm>
              <a:off x="10287001" y="3094832"/>
              <a:ext cx="7039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Bob</a:t>
              </a:r>
            </a:p>
          </p:txBody>
        </p:sp>
        <p:sp>
          <p:nvSpPr>
            <p:cNvPr id="7184" name="Line 15"/>
            <p:cNvSpPr>
              <a:spLocks noChangeShapeType="1"/>
            </p:cNvSpPr>
            <p:nvPr/>
          </p:nvSpPr>
          <p:spPr bwMode="auto">
            <a:xfrm flipH="1">
              <a:off x="8697913" y="3323431"/>
              <a:ext cx="1539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16"/>
            <p:cNvSpPr>
              <a:spLocks noChangeShapeType="1"/>
            </p:cNvSpPr>
            <p:nvPr/>
          </p:nvSpPr>
          <p:spPr bwMode="auto">
            <a:xfrm flipV="1">
              <a:off x="7704138" y="2494757"/>
              <a:ext cx="735013" cy="119063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Text Box 17"/>
            <p:cNvSpPr txBox="1">
              <a:spLocks noChangeArrowheads="1"/>
            </p:cNvSpPr>
            <p:nvPr/>
          </p:nvSpPr>
          <p:spPr bwMode="auto">
            <a:xfrm>
              <a:off x="6654800" y="3475831"/>
              <a:ext cx="1098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dirty="0">
                  <a:solidFill>
                    <a:schemeClr val="folHlink"/>
                  </a:solidFill>
                </a:rPr>
                <a:t>k</a:t>
              </a:r>
              <a:r>
                <a:rPr lang="en-US" altLang="en-US" baseline="-25000" dirty="0">
                  <a:solidFill>
                    <a:schemeClr val="folHlink"/>
                  </a:solidFill>
                </a:rPr>
                <a:t>0x</a:t>
              </a:r>
              <a:r>
                <a:rPr lang="en-US" altLang="en-US" dirty="0">
                  <a:solidFill>
                    <a:schemeClr val="folHlink"/>
                  </a:solidFill>
                </a:rPr>
                <a:t>, k</a:t>
              </a:r>
              <a:r>
                <a:rPr lang="en-US" altLang="en-US" baseline="-25000" dirty="0">
                  <a:solidFill>
                    <a:schemeClr val="folHlink"/>
                  </a:solidFill>
                </a:rPr>
                <a:t>1x</a:t>
              </a:r>
            </a:p>
          </p:txBody>
        </p:sp>
        <p:sp>
          <p:nvSpPr>
            <p:cNvPr id="7187" name="Line 18"/>
            <p:cNvSpPr>
              <a:spLocks noChangeShapeType="1"/>
            </p:cNvSpPr>
            <p:nvPr/>
          </p:nvSpPr>
          <p:spPr bwMode="auto">
            <a:xfrm flipV="1">
              <a:off x="7734300" y="3323432"/>
              <a:ext cx="285750" cy="500063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19"/>
            <p:cNvSpPr txBox="1">
              <a:spLocks noChangeArrowheads="1"/>
            </p:cNvSpPr>
            <p:nvPr/>
          </p:nvSpPr>
          <p:spPr bwMode="auto">
            <a:xfrm>
              <a:off x="6640513" y="3856831"/>
              <a:ext cx="1101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chemeClr val="folHlink"/>
                  </a:solidFill>
                </a:rPr>
                <a:t>k</a:t>
              </a:r>
              <a:r>
                <a:rPr lang="en-US" altLang="en-US" baseline="-25000">
                  <a:solidFill>
                    <a:schemeClr val="folHlink"/>
                  </a:solidFill>
                </a:rPr>
                <a:t>0y</a:t>
              </a:r>
              <a:r>
                <a:rPr lang="en-US" altLang="en-US">
                  <a:solidFill>
                    <a:schemeClr val="folHlink"/>
                  </a:solidFill>
                </a:rPr>
                <a:t>, k</a:t>
              </a:r>
              <a:r>
                <a:rPr lang="en-US" altLang="en-US" baseline="-25000">
                  <a:solidFill>
                    <a:schemeClr val="folHlink"/>
                  </a:solidFill>
                </a:rPr>
                <a:t>1y</a:t>
              </a:r>
            </a:p>
          </p:txBody>
        </p:sp>
        <p:sp>
          <p:nvSpPr>
            <p:cNvPr id="7189" name="Line 20"/>
            <p:cNvSpPr>
              <a:spLocks noChangeShapeType="1"/>
            </p:cNvSpPr>
            <p:nvPr/>
          </p:nvSpPr>
          <p:spPr bwMode="auto">
            <a:xfrm flipV="1">
              <a:off x="7720012" y="3337720"/>
              <a:ext cx="1358900" cy="86677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Text Box 21"/>
            <p:cNvSpPr txBox="1">
              <a:spLocks noChangeArrowheads="1"/>
            </p:cNvSpPr>
            <p:nvPr/>
          </p:nvSpPr>
          <p:spPr bwMode="auto">
            <a:xfrm>
              <a:off x="7240586" y="4863206"/>
              <a:ext cx="23971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</a:rPr>
                <a:t>Garbled truth table:</a:t>
              </a:r>
            </a:p>
          </p:txBody>
        </p:sp>
        <p:sp>
          <p:nvSpPr>
            <p:cNvPr id="7191" name="Text Box 22"/>
            <p:cNvSpPr txBox="1">
              <a:spLocks noChangeArrowheads="1"/>
            </p:cNvSpPr>
            <p:nvPr/>
          </p:nvSpPr>
          <p:spPr bwMode="auto">
            <a:xfrm>
              <a:off x="5114926" y="4320382"/>
              <a:ext cx="15255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chemeClr val="folHlink"/>
                  </a:solidFill>
                </a:rPr>
                <a:t>E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>
                  <a:solidFill>
                    <a:schemeClr val="folHlink"/>
                  </a:solidFill>
                </a:rPr>
                <a:t>0x</a:t>
              </a:r>
              <a:r>
                <a:rPr lang="en-US" altLang="en-US" sz="1800">
                  <a:solidFill>
                    <a:schemeClr val="folHlink"/>
                  </a:solidFill>
                </a:rPr>
                <a:t>(E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>
                  <a:solidFill>
                    <a:schemeClr val="folHlink"/>
                  </a:solidFill>
                </a:rPr>
                <a:t>0y</a:t>
              </a:r>
              <a:r>
                <a:rPr lang="en-US" altLang="en-US" sz="1800">
                  <a:solidFill>
                    <a:schemeClr val="folHlink"/>
                  </a:solidFill>
                </a:rPr>
                <a:t>(k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0z</a:t>
              </a:r>
              <a:r>
                <a:rPr lang="en-US" altLang="en-US" sz="1800">
                  <a:solidFill>
                    <a:schemeClr val="folHlink"/>
                  </a:solidFill>
                </a:rPr>
                <a:t>))</a:t>
              </a:r>
            </a:p>
          </p:txBody>
        </p:sp>
        <p:sp>
          <p:nvSpPr>
            <p:cNvPr id="7192" name="Text Box 23"/>
            <p:cNvSpPr txBox="1">
              <a:spLocks noChangeArrowheads="1"/>
            </p:cNvSpPr>
            <p:nvPr/>
          </p:nvSpPr>
          <p:spPr bwMode="auto">
            <a:xfrm>
              <a:off x="5114926" y="4699794"/>
              <a:ext cx="15255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 dirty="0">
                  <a:solidFill>
                    <a:schemeClr val="folHlink"/>
                  </a:solidFill>
                </a:rPr>
                <a:t>E</a:t>
              </a:r>
              <a:r>
                <a:rPr lang="en-US" altLang="en-US" sz="1800" baseline="-25000" dirty="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 dirty="0">
                  <a:solidFill>
                    <a:schemeClr val="folHlink"/>
                  </a:solidFill>
                </a:rPr>
                <a:t>0x</a:t>
              </a:r>
              <a:r>
                <a:rPr lang="en-US" altLang="en-US" sz="1800" dirty="0">
                  <a:solidFill>
                    <a:schemeClr val="folHlink"/>
                  </a:solidFill>
                </a:rPr>
                <a:t>(E</a:t>
              </a:r>
              <a:r>
                <a:rPr lang="en-US" altLang="en-US" sz="1800" baseline="-25000" dirty="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 dirty="0">
                  <a:solidFill>
                    <a:schemeClr val="folHlink"/>
                  </a:solidFill>
                </a:rPr>
                <a:t>1y</a:t>
              </a:r>
              <a:r>
                <a:rPr lang="en-US" altLang="en-US" sz="1800" dirty="0">
                  <a:solidFill>
                    <a:schemeClr val="folHlink"/>
                  </a:solidFill>
                </a:rPr>
                <a:t>(k</a:t>
              </a:r>
              <a:r>
                <a:rPr lang="en-US" altLang="en-US" sz="1800" baseline="-25000" dirty="0">
                  <a:solidFill>
                    <a:schemeClr val="folHlink"/>
                  </a:solidFill>
                </a:rPr>
                <a:t>0z</a:t>
              </a:r>
              <a:r>
                <a:rPr lang="en-US" altLang="en-US" sz="1800" dirty="0">
                  <a:solidFill>
                    <a:schemeClr val="folHlink"/>
                  </a:solidFill>
                </a:rPr>
                <a:t>))</a:t>
              </a:r>
            </a:p>
          </p:txBody>
        </p:sp>
        <p:sp>
          <p:nvSpPr>
            <p:cNvPr id="7193" name="Text Box 24"/>
            <p:cNvSpPr txBox="1">
              <a:spLocks noChangeArrowheads="1"/>
            </p:cNvSpPr>
            <p:nvPr/>
          </p:nvSpPr>
          <p:spPr bwMode="auto">
            <a:xfrm>
              <a:off x="5114926" y="5077619"/>
              <a:ext cx="15255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chemeClr val="folHlink"/>
                  </a:solidFill>
                </a:rPr>
                <a:t>E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>
                  <a:solidFill>
                    <a:schemeClr val="folHlink"/>
                  </a:solidFill>
                </a:rPr>
                <a:t>1x</a:t>
              </a:r>
              <a:r>
                <a:rPr lang="en-US" altLang="en-US" sz="1800">
                  <a:solidFill>
                    <a:schemeClr val="folHlink"/>
                  </a:solidFill>
                </a:rPr>
                <a:t>(E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>
                  <a:solidFill>
                    <a:schemeClr val="folHlink"/>
                  </a:solidFill>
                </a:rPr>
                <a:t>0y</a:t>
              </a:r>
              <a:r>
                <a:rPr lang="en-US" altLang="en-US" sz="1800">
                  <a:solidFill>
                    <a:schemeClr val="folHlink"/>
                  </a:solidFill>
                </a:rPr>
                <a:t>(k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0z</a:t>
              </a:r>
              <a:r>
                <a:rPr lang="en-US" altLang="en-US" sz="1800">
                  <a:solidFill>
                    <a:schemeClr val="folHlink"/>
                  </a:solidFill>
                </a:rPr>
                <a:t>))</a:t>
              </a:r>
            </a:p>
          </p:txBody>
        </p:sp>
        <p:sp>
          <p:nvSpPr>
            <p:cNvPr id="7194" name="Text Box 25"/>
            <p:cNvSpPr txBox="1">
              <a:spLocks noChangeArrowheads="1"/>
            </p:cNvSpPr>
            <p:nvPr/>
          </p:nvSpPr>
          <p:spPr bwMode="auto">
            <a:xfrm>
              <a:off x="5114926" y="5455444"/>
              <a:ext cx="15255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800">
                  <a:solidFill>
                    <a:schemeClr val="folHlink"/>
                  </a:solidFill>
                </a:rPr>
                <a:t>E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>
                  <a:solidFill>
                    <a:schemeClr val="folHlink"/>
                  </a:solidFill>
                </a:rPr>
                <a:t>1x</a:t>
              </a:r>
              <a:r>
                <a:rPr lang="en-US" altLang="en-US" sz="1800">
                  <a:solidFill>
                    <a:schemeClr val="folHlink"/>
                  </a:solidFill>
                </a:rPr>
                <a:t>(E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k</a:t>
              </a:r>
              <a:r>
                <a:rPr lang="en-US" altLang="en-US" sz="1800" baseline="-40000">
                  <a:solidFill>
                    <a:schemeClr val="folHlink"/>
                  </a:solidFill>
                </a:rPr>
                <a:t>1y</a:t>
              </a:r>
              <a:r>
                <a:rPr lang="en-US" altLang="en-US" sz="1800">
                  <a:solidFill>
                    <a:schemeClr val="folHlink"/>
                  </a:solidFill>
                </a:rPr>
                <a:t>(k</a:t>
              </a:r>
              <a:r>
                <a:rPr lang="en-US" altLang="en-US" sz="1800" baseline="-25000">
                  <a:solidFill>
                    <a:schemeClr val="folHlink"/>
                  </a:solidFill>
                </a:rPr>
                <a:t>1z</a:t>
              </a:r>
              <a:r>
                <a:rPr lang="en-US" altLang="en-US" sz="1800">
                  <a:solidFill>
                    <a:schemeClr val="folHlink"/>
                  </a:solidFill>
                </a:rPr>
                <a:t>))</a:t>
              </a:r>
            </a:p>
          </p:txBody>
        </p:sp>
        <p:sp>
          <p:nvSpPr>
            <p:cNvPr id="7195" name="Text Box 26"/>
            <p:cNvSpPr txBox="1">
              <a:spLocks noChangeArrowheads="1"/>
            </p:cNvSpPr>
            <p:nvPr/>
          </p:nvSpPr>
          <p:spPr bwMode="auto">
            <a:xfrm>
              <a:off x="10221913" y="5457031"/>
              <a:ext cx="1978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E</a:t>
              </a:r>
              <a:r>
                <a:rPr lang="en-US" altLang="en-US" baseline="-25000">
                  <a:solidFill>
                    <a:srgbClr val="FF0000"/>
                  </a:solidFill>
                </a:rPr>
                <a:t>k</a:t>
              </a:r>
              <a:r>
                <a:rPr lang="en-US" altLang="en-US" baseline="-40000">
                  <a:solidFill>
                    <a:srgbClr val="FF0000"/>
                  </a:solidFill>
                </a:rPr>
                <a:t>0x</a:t>
              </a:r>
              <a:r>
                <a:rPr lang="en-US" altLang="en-US">
                  <a:solidFill>
                    <a:srgbClr val="FF0000"/>
                  </a:solidFill>
                </a:rPr>
                <a:t>(E</a:t>
              </a:r>
              <a:r>
                <a:rPr lang="en-US" altLang="en-US" baseline="-25000">
                  <a:solidFill>
                    <a:srgbClr val="FF0000"/>
                  </a:solidFill>
                </a:rPr>
                <a:t>k</a:t>
              </a:r>
              <a:r>
                <a:rPr lang="en-US" altLang="en-US" baseline="-40000">
                  <a:solidFill>
                    <a:srgbClr val="FF0000"/>
                  </a:solidFill>
                </a:rPr>
                <a:t>0y</a:t>
              </a:r>
              <a:r>
                <a:rPr lang="en-US" altLang="en-US">
                  <a:solidFill>
                    <a:srgbClr val="FF0000"/>
                  </a:solidFill>
                </a:rPr>
                <a:t>(k</a:t>
              </a:r>
              <a:r>
                <a:rPr lang="en-US" altLang="en-US" baseline="-25000">
                  <a:solidFill>
                    <a:srgbClr val="FF0000"/>
                  </a:solidFill>
                </a:rPr>
                <a:t>0z</a:t>
              </a:r>
              <a:r>
                <a:rPr lang="en-US" altLang="en-US">
                  <a:solidFill>
                    <a:srgbClr val="FF0000"/>
                  </a:solidFill>
                </a:rPr>
                <a:t>))</a:t>
              </a:r>
            </a:p>
          </p:txBody>
        </p:sp>
        <p:sp>
          <p:nvSpPr>
            <p:cNvPr id="7196" name="Text Box 27"/>
            <p:cNvSpPr txBox="1">
              <a:spLocks noChangeArrowheads="1"/>
            </p:cNvSpPr>
            <p:nvPr/>
          </p:nvSpPr>
          <p:spPr bwMode="auto">
            <a:xfrm>
              <a:off x="10221913" y="4593431"/>
              <a:ext cx="1978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E</a:t>
              </a:r>
              <a:r>
                <a:rPr lang="en-US" altLang="en-US" baseline="-25000">
                  <a:solidFill>
                    <a:srgbClr val="FF0000"/>
                  </a:solidFill>
                </a:rPr>
                <a:t>k</a:t>
              </a:r>
              <a:r>
                <a:rPr lang="en-US" altLang="en-US" baseline="-40000">
                  <a:solidFill>
                    <a:srgbClr val="FF0000"/>
                  </a:solidFill>
                </a:rPr>
                <a:t>0x</a:t>
              </a:r>
              <a:r>
                <a:rPr lang="en-US" altLang="en-US">
                  <a:solidFill>
                    <a:srgbClr val="FF0000"/>
                  </a:solidFill>
                </a:rPr>
                <a:t>(E</a:t>
              </a:r>
              <a:r>
                <a:rPr lang="en-US" altLang="en-US" baseline="-25000">
                  <a:solidFill>
                    <a:srgbClr val="FF0000"/>
                  </a:solidFill>
                </a:rPr>
                <a:t>k</a:t>
              </a:r>
              <a:r>
                <a:rPr lang="en-US" altLang="en-US" baseline="-40000">
                  <a:solidFill>
                    <a:srgbClr val="FF0000"/>
                  </a:solidFill>
                </a:rPr>
                <a:t>1y</a:t>
              </a:r>
              <a:r>
                <a:rPr lang="en-US" altLang="en-US">
                  <a:solidFill>
                    <a:srgbClr val="FF0000"/>
                  </a:solidFill>
                </a:rPr>
                <a:t>(k</a:t>
              </a:r>
              <a:r>
                <a:rPr lang="en-US" altLang="en-US" baseline="-25000">
                  <a:solidFill>
                    <a:srgbClr val="FF0000"/>
                  </a:solidFill>
                </a:rPr>
                <a:t>0z</a:t>
              </a:r>
              <a:r>
                <a:rPr lang="en-US" altLang="en-US">
                  <a:solidFill>
                    <a:srgbClr val="FF0000"/>
                  </a:solidFill>
                </a:rPr>
                <a:t>))</a:t>
              </a:r>
            </a:p>
          </p:txBody>
        </p:sp>
        <p:sp>
          <p:nvSpPr>
            <p:cNvPr id="7197" name="Text Box 28"/>
            <p:cNvSpPr txBox="1">
              <a:spLocks noChangeArrowheads="1"/>
            </p:cNvSpPr>
            <p:nvPr/>
          </p:nvSpPr>
          <p:spPr bwMode="auto">
            <a:xfrm>
              <a:off x="10221913" y="4161631"/>
              <a:ext cx="1978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</a:rPr>
                <a:t>E</a:t>
              </a:r>
              <a:r>
                <a:rPr lang="en-US" altLang="en-US" baseline="-25000" dirty="0">
                  <a:solidFill>
                    <a:srgbClr val="FF0000"/>
                  </a:solidFill>
                </a:rPr>
                <a:t>k</a:t>
              </a:r>
              <a:r>
                <a:rPr lang="en-US" altLang="en-US" baseline="-40000" dirty="0">
                  <a:solidFill>
                    <a:srgbClr val="FF0000"/>
                  </a:solidFill>
                </a:rPr>
                <a:t>1x</a:t>
              </a:r>
              <a:r>
                <a:rPr lang="en-US" altLang="en-US" dirty="0">
                  <a:solidFill>
                    <a:srgbClr val="FF0000"/>
                  </a:solidFill>
                </a:rPr>
                <a:t>(E</a:t>
              </a:r>
              <a:r>
                <a:rPr lang="en-US" altLang="en-US" baseline="-25000" dirty="0">
                  <a:solidFill>
                    <a:srgbClr val="FF0000"/>
                  </a:solidFill>
                </a:rPr>
                <a:t>k</a:t>
              </a:r>
              <a:r>
                <a:rPr lang="en-US" altLang="en-US" baseline="-40000" dirty="0">
                  <a:solidFill>
                    <a:srgbClr val="FF0000"/>
                  </a:solidFill>
                </a:rPr>
                <a:t>0y</a:t>
              </a:r>
              <a:r>
                <a:rPr lang="en-US" altLang="en-US" dirty="0">
                  <a:solidFill>
                    <a:srgbClr val="FF0000"/>
                  </a:solidFill>
                </a:rPr>
                <a:t>(k</a:t>
              </a:r>
              <a:r>
                <a:rPr lang="en-US" altLang="en-US" baseline="-25000" dirty="0">
                  <a:solidFill>
                    <a:srgbClr val="FF0000"/>
                  </a:solidFill>
                </a:rPr>
                <a:t>0z</a:t>
              </a:r>
              <a:r>
                <a:rPr lang="en-US" altLang="en-US" dirty="0">
                  <a:solidFill>
                    <a:srgbClr val="FF0000"/>
                  </a:solidFill>
                </a:rPr>
                <a:t>))</a:t>
              </a:r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10221913" y="5025231"/>
              <a:ext cx="1978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E</a:t>
              </a:r>
              <a:r>
                <a:rPr lang="en-US" altLang="en-US" baseline="-25000">
                  <a:solidFill>
                    <a:srgbClr val="FF0000"/>
                  </a:solidFill>
                </a:rPr>
                <a:t>k</a:t>
              </a:r>
              <a:r>
                <a:rPr lang="en-US" altLang="en-US" baseline="-40000">
                  <a:solidFill>
                    <a:srgbClr val="FF0000"/>
                  </a:solidFill>
                </a:rPr>
                <a:t>1x</a:t>
              </a:r>
              <a:r>
                <a:rPr lang="en-US" altLang="en-US">
                  <a:solidFill>
                    <a:srgbClr val="FF0000"/>
                  </a:solidFill>
                </a:rPr>
                <a:t>(E</a:t>
              </a:r>
              <a:r>
                <a:rPr lang="en-US" altLang="en-US" baseline="-25000">
                  <a:solidFill>
                    <a:srgbClr val="FF0000"/>
                  </a:solidFill>
                </a:rPr>
                <a:t>k</a:t>
              </a:r>
              <a:r>
                <a:rPr lang="en-US" altLang="en-US" baseline="-40000">
                  <a:solidFill>
                    <a:srgbClr val="FF0000"/>
                  </a:solidFill>
                </a:rPr>
                <a:t>1y</a:t>
              </a:r>
              <a:r>
                <a:rPr lang="en-US" altLang="en-US">
                  <a:solidFill>
                    <a:srgbClr val="FF0000"/>
                  </a:solidFill>
                </a:rPr>
                <a:t>(k</a:t>
              </a:r>
              <a:r>
                <a:rPr lang="en-US" altLang="en-US" baseline="-25000">
                  <a:solidFill>
                    <a:srgbClr val="FF0000"/>
                  </a:solidFill>
                </a:rPr>
                <a:t>1z</a:t>
              </a:r>
              <a:r>
                <a:rPr lang="en-US" altLang="en-US">
                  <a:solidFill>
                    <a:srgbClr val="FF0000"/>
                  </a:solidFill>
                </a:rPr>
                <a:t>))</a:t>
              </a:r>
            </a:p>
          </p:txBody>
        </p:sp>
        <p:sp>
          <p:nvSpPr>
            <p:cNvPr id="7199" name="Freeform 30"/>
            <p:cNvSpPr>
              <a:spLocks/>
            </p:cNvSpPr>
            <p:nvPr/>
          </p:nvSpPr>
          <p:spPr bwMode="auto">
            <a:xfrm>
              <a:off x="6078537" y="3571081"/>
              <a:ext cx="4514850" cy="1238250"/>
            </a:xfrm>
            <a:custGeom>
              <a:avLst/>
              <a:gdLst>
                <a:gd name="T0" fmla="*/ 0 w 2844"/>
                <a:gd name="T1" fmla="*/ 0 h 780"/>
                <a:gd name="T2" fmla="*/ 426 w 2844"/>
                <a:gd name="T3" fmla="*/ 474 h 780"/>
                <a:gd name="T4" fmla="*/ 1848 w 2844"/>
                <a:gd name="T5" fmla="*/ 702 h 780"/>
                <a:gd name="T6" fmla="*/ 2844 w 2844"/>
                <a:gd name="T7" fmla="*/ 6 h 7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44"/>
                <a:gd name="T13" fmla="*/ 0 h 780"/>
                <a:gd name="T14" fmla="*/ 2844 w 2844"/>
                <a:gd name="T15" fmla="*/ 780 h 7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44" h="780">
                  <a:moveTo>
                    <a:pt x="0" y="0"/>
                  </a:moveTo>
                  <a:cubicBezTo>
                    <a:pt x="71" y="79"/>
                    <a:pt x="118" y="357"/>
                    <a:pt x="426" y="474"/>
                  </a:cubicBezTo>
                  <a:cubicBezTo>
                    <a:pt x="734" y="591"/>
                    <a:pt x="1445" y="780"/>
                    <a:pt x="1848" y="702"/>
                  </a:cubicBezTo>
                  <a:cubicBezTo>
                    <a:pt x="2251" y="624"/>
                    <a:pt x="2637" y="151"/>
                    <a:pt x="2844" y="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93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Indistinguishability Obfuscation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Two circuits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equivalent if </a:t>
                </a:r>
              </a:p>
              <a:p>
                <a:pPr marL="0" indent="0">
                  <a:buNone/>
                </a:pPr>
                <a:r>
                  <a:rPr lang="en-US" dirty="0" smtClean="0"/>
                  <a:t>1) They have the same size i.e.,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′|</m:t>
                    </m:r>
                  </m:oMath>
                </a14:m>
                <a:r>
                  <a:rPr lang="en-US" dirty="0" smtClean="0"/>
                  <a:t> for all n</a:t>
                </a:r>
              </a:p>
              <a:p>
                <a:pPr marL="0" indent="0">
                  <a:buNone/>
                </a:pPr>
                <a:r>
                  <a:rPr lang="en-US" dirty="0" smtClean="0"/>
                  <a:t>2) They have equivalent input/output behavior i.e., for all inputs x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For all pairs of equivalent circuits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all PPT distinguishers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 smtClean="0"/>
                  <a:t> we have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iO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dirty="0"/>
                                            <m:t> 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iO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dirty="0"/>
                                            <m:t> 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negl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Con: </a:t>
                </a:r>
                <a:r>
                  <a:rPr lang="en-US" dirty="0" smtClean="0"/>
                  <a:t>Weaker Promise 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</a:p>
              <a:p>
                <a:r>
                  <a:rPr lang="en-US" b="1" dirty="0" smtClean="0">
                    <a:sym typeface="Wingdings" panose="05000000000000000000" pitchFamily="2" charset="2"/>
                  </a:rPr>
                  <a:t>Pro: </a:t>
                </a:r>
                <a:r>
                  <a:rPr lang="en-US" dirty="0" smtClean="0">
                    <a:sym typeface="Wingdings" panose="05000000000000000000" pitchFamily="2" charset="2"/>
                  </a:rPr>
                  <a:t>Achievable! </a:t>
                </a:r>
              </a:p>
              <a:p>
                <a:pPr lvl="1"/>
                <a:r>
                  <a:rPr lang="en-US" b="1" dirty="0" smtClean="0">
                    <a:sym typeface="Wingdings" panose="05000000000000000000" pitchFamily="2" charset="2"/>
                  </a:rPr>
                  <a:t>Con: </a:t>
                </a:r>
                <a:r>
                  <a:rPr lang="en-US" dirty="0" smtClean="0">
                    <a:sym typeface="Wingdings" panose="05000000000000000000" pitchFamily="2" charset="2"/>
                  </a:rPr>
                  <a:t>Current constructions are not practically efficient. </a:t>
                </a:r>
              </a:p>
              <a:p>
                <a:r>
                  <a:rPr lang="en-US" b="1" dirty="0" smtClean="0">
                    <a:sym typeface="Wingdings" panose="05000000000000000000" pitchFamily="2" charset="2"/>
                  </a:rPr>
                  <a:t>Pro: </a:t>
                </a:r>
                <a:r>
                  <a:rPr lang="en-US" dirty="0" smtClean="0">
                    <a:sym typeface="Wingdings" panose="05000000000000000000" pitchFamily="2" charset="2"/>
                  </a:rPr>
                  <a:t>Still very useful 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 r="-1565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Succinct Randomized Encoding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randomized encoding scheme consists of two algorithms (</a:t>
                </a:r>
                <a:r>
                  <a:rPr lang="en-US" dirty="0" err="1" smtClean="0"/>
                  <a:t>REncode,Decode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err="1" smtClean="0"/>
                  <a:t>REncode</a:t>
                </a:r>
                <a:r>
                  <a:rPr lang="en-US" dirty="0" smtClean="0"/>
                  <a:t> takes as input a program (e.g. TM) M running in time at most t=t(n) and an input x and returns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 encoding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Decode takes as input the encoding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 smtClean="0"/>
                  <a:t> and recovers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Efficiency of Encoder: </a:t>
                </a:r>
                <a:r>
                  <a:rPr lang="en-US" dirty="0" smtClean="0"/>
                  <a:t>Encoding runs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poly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Note that Encoder cannot just compute M(x)!</a:t>
                </a:r>
              </a:p>
              <a:p>
                <a:r>
                  <a:rPr lang="en-US" b="1" dirty="0" smtClean="0"/>
                  <a:t>Efficiency of Decoder: </a:t>
                </a:r>
                <a:r>
                  <a:rPr lang="en-US" dirty="0" smtClean="0"/>
                  <a:t>Runs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poly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/>
                  <a:t>Security: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/>
                  <a:t> leaks nothing but M(x)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Program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Idea: </a:t>
                </a:r>
                <a:r>
                  <a:rPr lang="en-US" dirty="0" smtClean="0"/>
                  <a:t>Alice has a program P and generates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𝑂𝑇𝑃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to Bob.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Correctness: </a:t>
                </a:r>
                <a:r>
                  <a:rPr lang="en-US" dirty="0" smtClean="0"/>
                  <a:t>Bob should be able to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to obtain P(x) for a single input x.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Security: </a:t>
                </a:r>
                <a:r>
                  <a:rPr lang="en-US" dirty="0" smtClean="0"/>
                  <a:t>Bob should not be able to evaluate P on multiple inputs.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op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secret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document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e>
                          </m:mr>
                        </m:m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𝑝𝑤𝑑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Impossibility? </a:t>
                </a:r>
                <a:r>
                  <a:rPr lang="en-US" dirty="0" smtClean="0"/>
                  <a:t>If Bob is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he can always rewind/run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on multiple inputs</a:t>
                </a:r>
                <a:r>
                  <a:rPr lang="en-US" b="1" dirty="0" smtClean="0"/>
                  <a:t>  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Program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Idea: </a:t>
                </a:r>
                <a:r>
                  <a:rPr lang="en-US" dirty="0" smtClean="0"/>
                  <a:t>Rely on immutability of Proof-Of-Stake </a:t>
                </a:r>
                <a:r>
                  <a:rPr lang="en-US" dirty="0" err="1" smtClean="0"/>
                  <a:t>Blockchains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/>
                                      <m:e/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𝒊𝒇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𝒗𝒂𝒍𝒊𝒅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𝑩𝒍𝒐𝒄𝒌𝒄𝒉𝒂𝒊𝒏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𝒆𝒎𝒃𝒆𝒅𝒔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𝒐𝒏𝒍𝒚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𝒂𝒏𝒅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𝒊𝒔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𝒃𝒍𝒐𝒄𝒌𝒔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𝒅𝒆𝒆𝒑</m:t>
                                  </m:r>
                                </m:e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𝒐𝒕𝒉𝒆𝒓𝒘𝒊𝒔𝒆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Assumption: </a:t>
                </a:r>
                <a:r>
                  <a:rPr lang="en-US" dirty="0" smtClean="0"/>
                  <a:t>Attacker can never produce two valid </a:t>
                </a:r>
                <a:r>
                  <a:rPr lang="en-US" dirty="0" err="1" smtClean="0"/>
                  <a:t>blockchains</a:t>
                </a:r>
                <a:r>
                  <a:rPr lang="en-US" dirty="0" smtClean="0"/>
                  <a:t> for different inputs x and x’.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Program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Idea: </a:t>
                </a:r>
                <a:r>
                  <a:rPr lang="en-US" dirty="0" smtClean="0"/>
                  <a:t>Rely on immutability of Proof-Of-Stake </a:t>
                </a:r>
                <a:r>
                  <a:rPr lang="en-US" dirty="0" err="1" smtClean="0"/>
                  <a:t>Blockchains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Generate garbled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/>
                                      <m:e/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  <m:eqArr>
                                <m:eqArr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𝒊𝒇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𝒗𝒂𝒍𝒊𝒅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𝑩𝒍𝒐𝒄𝒌𝒄𝒉𝒂𝒊𝒏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𝒆𝒎𝒃𝒆𝒅𝒔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𝒐𝒏𝒍𝒚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𝒂𝒏𝒅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𝒊𝒔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𝒃𝒍𝒐𝒄𝒌𝒔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𝒅𝒆𝒆𝒑</m:t>
                                  </m:r>
                                </m:e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𝒐𝒕𝒉𝒆𝒓𝒘𝒊𝒔𝒆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Assumption: </a:t>
                </a:r>
                <a:r>
                  <a:rPr lang="en-US" dirty="0" smtClean="0"/>
                  <a:t>Attacker can never produce two valid </a:t>
                </a:r>
                <a:r>
                  <a:rPr lang="en-US" dirty="0" err="1" smtClean="0"/>
                  <a:t>blockchains</a:t>
                </a:r>
                <a:r>
                  <a:rPr lang="en-US" dirty="0" smtClean="0"/>
                  <a:t> for different inputs x and x’.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24540" y="1905000"/>
            <a:ext cx="3276600" cy="3581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Application: Universal Sampler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Hofheinz</a:t>
            </a:r>
            <a:r>
              <a:rPr lang="en-US" dirty="0" smtClean="0"/>
              <a:t> et al. 2016]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6450" y="54864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Univ.Sample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905001" y="3485217"/>
            <a:ext cx="762001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98303" y="2776318"/>
                <a:ext cx="2413994" cy="69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=F(d</a:t>
                </a:r>
                <a:r>
                  <a:rPr lang="en-US" sz="3600" dirty="0">
                    <a:solidFill>
                      <a:prstClr val="black"/>
                    </a:solidFill>
                    <a:latin typeface="Calibri"/>
                  </a:rPr>
                  <a:t>,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6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303" y="2776318"/>
                <a:ext cx="2413994" cy="695640"/>
              </a:xfrm>
              <a:prstGeom prst="rect">
                <a:avLst/>
              </a:prstGeom>
              <a:blipFill>
                <a:blip r:embed="rId2"/>
                <a:stretch>
                  <a:fillRect t="-12174" b="-2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601294" y="3018626"/>
            <a:ext cx="132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Circuit: 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178838" y="2776319"/>
            <a:ext cx="1447800" cy="1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81948" y="2314654"/>
                <a:ext cx="1073755" cy="49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d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prstClr val="black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948" y="2314654"/>
                <a:ext cx="1073755" cy="494559"/>
              </a:xfrm>
              <a:prstGeom prst="rect">
                <a:avLst/>
              </a:prstGeom>
              <a:blipFill>
                <a:blip r:embed="rId3"/>
                <a:stretch>
                  <a:fillRect l="-8523" t="-8642" r="-795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65631" y="3608350"/>
                <a:ext cx="4619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631" y="3608350"/>
                <a:ext cx="461986" cy="461665"/>
              </a:xfrm>
              <a:prstGeom prst="rect">
                <a:avLst/>
              </a:prstGeom>
              <a:blipFill>
                <a:blip r:embed="rId4"/>
                <a:stretch>
                  <a:fillRect l="-2632" r="-394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4837772" y="3364006"/>
            <a:ext cx="2046515" cy="2808195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10000" y="6139544"/>
                <a:ext cx="67077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𝐼𝑑𝑒𝑎𝑙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𝑊𝑜𝑟𝑙𝑑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𝑖𝑠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𝑡𝑟𝑢𝑙𝑦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𝑟𝑎𝑛𝑑𝑜𝑚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139544"/>
                <a:ext cx="670779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5186958" y="5276165"/>
            <a:ext cx="1697329" cy="517866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86196" y="4953001"/>
                <a:ext cx="32673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𝑇𝑟𝑢𝑠𝑡𝑒𝑑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𝑃𝑎𝑟𝑡𝑦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196" y="4953001"/>
                <a:ext cx="326736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7018824" y="2667000"/>
            <a:ext cx="1210776" cy="1403014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02738" y="3893171"/>
                <a:ext cx="3154902" cy="69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𝑈𝑛𝑘𝑛𝑜𝑤𝑛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600" dirty="0">
                              <a:solidFill>
                                <a:prstClr val="black"/>
                              </a:solidFill>
                            </a:rPr>
                            <m:t>R</m:t>
                          </m:r>
                        </m:e>
                        <m:sub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738" y="3893171"/>
                <a:ext cx="3154902" cy="6956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18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Application: Universal Sampler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371601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Setup</a:t>
                </a:r>
              </a:p>
              <a:p>
                <a:pPr lvl="1"/>
                <a:r>
                  <a:rPr lang="en-US" b="1" dirty="0"/>
                  <a:t>Input: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 (e.g., size of </a:t>
                </a:r>
                <a:r>
                  <a:rPr lang="en-US" dirty="0" err="1"/>
                  <a:t>crypo</a:t>
                </a:r>
                <a:r>
                  <a:rPr lang="en-US" dirty="0"/>
                  <a:t> keys) and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:r>
                  <a:rPr lang="en-US" dirty="0" smtClean="0"/>
                  <a:t>U (e.g</a:t>
                </a:r>
                <a:r>
                  <a:rPr lang="en-US" dirty="0"/>
                  <a:t>., an </a:t>
                </a:r>
                <a:r>
                  <a:rPr lang="en-US" dirty="0" smtClean="0"/>
                  <a:t>obfuscated program)</a:t>
                </a:r>
              </a:p>
              <a:p>
                <a:r>
                  <a:rPr lang="en-US" dirty="0" smtClean="0"/>
                  <a:t>Sample</a:t>
                </a:r>
              </a:p>
              <a:p>
                <a:pPr lvl="1"/>
                <a:r>
                  <a:rPr lang="en-US" b="1" dirty="0" smtClean="0"/>
                  <a:t>Input</a:t>
                </a:r>
                <a:r>
                  <a:rPr lang="en-US" dirty="0" smtClean="0"/>
                  <a:t>: U, d,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d a polynomial size circuit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randomness index</a:t>
                </a:r>
              </a:p>
              <a:p>
                <a:pPr lvl="1"/>
                <a:r>
                  <a:rPr lang="en-US" b="1" dirty="0" smtClean="0"/>
                  <a:t>Output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Ideal World: Secret random string chosen once and for all for each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371601"/>
                <a:ext cx="8229600" cy="4525963"/>
              </a:xfrm>
              <a:blipFill>
                <a:blip r:embed="rId2"/>
                <a:stretch>
                  <a:fillRect l="-1333" t="-2156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2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Sampler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Hofheinz</a:t>
            </a:r>
            <a:r>
              <a:rPr lang="en-US" dirty="0" smtClean="0"/>
              <a:t> et al. 2016]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 in Random Oracle Model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Crypto Assumptions: </a:t>
            </a:r>
            <a:r>
              <a:rPr lang="en-US" dirty="0" err="1" smtClean="0"/>
              <a:t>iO</a:t>
            </a:r>
            <a:r>
              <a:rPr lang="en-US" dirty="0" smtClean="0"/>
              <a:t> + OWF</a:t>
            </a:r>
          </a:p>
          <a:p>
            <a:pPr lvl="1"/>
            <a:r>
              <a:rPr lang="en-US" dirty="0" smtClean="0"/>
              <a:t>Random Oracle not queried inside </a:t>
            </a:r>
            <a:r>
              <a:rPr lang="en-US" dirty="0" err="1" smtClean="0"/>
              <a:t>iO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Adaptive Security</a:t>
            </a:r>
          </a:p>
          <a:p>
            <a:pPr lvl="1"/>
            <a:r>
              <a:rPr lang="en-US" dirty="0" smtClean="0"/>
              <a:t>“delayed backdoor programming” via Random Oracle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Application: CAPTCHAs in Password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97825"/>
            <a:ext cx="3023088" cy="17004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0959" y="5040086"/>
            <a:ext cx="1752600" cy="160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769" y="1447800"/>
            <a:ext cx="786822" cy="118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2990592" y="5167086"/>
          <a:ext cx="1804344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3482423" y="3619399"/>
            <a:ext cx="354837" cy="1167386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05072" y="3681786"/>
            <a:ext cx="190528" cy="104261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50651">
            <a:off x="2372573" y="429990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x</a:t>
            </a:r>
          </a:p>
        </p:txBody>
      </p:sp>
      <p:pic>
        <p:nvPicPr>
          <p:cNvPr id="11" name="Picture 2" descr="C:\Users\jblocki\Documents\My Dropbox\PUPTCHA\PUPTCHA\bin\Debug\captcha.bmp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20606" r="20552" b="35151"/>
          <a:stretch/>
        </p:blipFill>
        <p:spPr bwMode="auto">
          <a:xfrm>
            <a:off x="3683153" y="3855137"/>
            <a:ext cx="1060757" cy="4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48146" y="4323222"/>
            <a:ext cx="161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sngStrike" dirty="0">
                <a:solidFill>
                  <a:prstClr val="black"/>
                </a:solidFill>
                <a:latin typeface="Calibri"/>
              </a:rPr>
              <a:t>+</a:t>
            </a:r>
            <a:r>
              <a:rPr lang="en-US" sz="2400" b="1" strike="sngStrike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400" strike="sngStrike" dirty="0">
                <a:solidFill>
                  <a:prstClr val="black"/>
                </a:solidFill>
                <a:latin typeface="Calibri"/>
              </a:rPr>
              <a:t>(KWTER)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92764" y="1859912"/>
            <a:ext cx="3882088" cy="1114164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591505">
            <a:off x="4997201" y="2508828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Answer: KWTER</a:t>
            </a:r>
          </a:p>
        </p:txBody>
      </p:sp>
      <p:sp>
        <p:nvSpPr>
          <p:cNvPr id="16" name="TextBox 15"/>
          <p:cNvSpPr txBox="1"/>
          <p:nvPr/>
        </p:nvSpPr>
        <p:spPr>
          <a:xfrm rot="20591505">
            <a:off x="3654284" y="2090130"/>
            <a:ext cx="333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X=“Authenticate: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jblocki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123456”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97740" y="4759571"/>
            <a:ext cx="3124200" cy="2057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4337" y="4724400"/>
            <a:ext cx="187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Universal Sampler</a:t>
            </a:r>
          </a:p>
        </p:txBody>
      </p:sp>
      <p:pic>
        <p:nvPicPr>
          <p:cNvPr id="28" name="Picture 2" descr="Image result for checkmar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67" y="1252845"/>
            <a:ext cx="15144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Content Placeholder 8"/>
          <p:cNvGraphicFramePr>
            <a:graphicFrameLocks/>
          </p:cNvGraphicFramePr>
          <p:nvPr>
            <p:extLst/>
          </p:nvPr>
        </p:nvGraphicFramePr>
        <p:xfrm>
          <a:off x="6096000" y="2743200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jblocki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964483" y="4432842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SHA1(123456</a:t>
            </a:r>
            <a:r>
              <a:rPr lang="en-US" sz="2000" dirty="0">
                <a:solidFill>
                  <a:srgbClr val="7030A0"/>
                </a:solidFill>
                <a:latin typeface="Calibri"/>
              </a:rPr>
              <a:t>KWTER</a:t>
            </a:r>
            <a:r>
              <a:rPr lang="en-US" sz="2000" dirty="0">
                <a:solidFill>
                  <a:srgbClr val="FFC000"/>
                </a:solidFill>
                <a:latin typeface="Calibri"/>
              </a:rPr>
              <a:t>89d978034a3f6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)=</a:t>
            </a:r>
            <a:r>
              <a:rPr lang="en-US" sz="2000" dirty="0">
                <a:solidFill>
                  <a:srgbClr val="00B050"/>
                </a:solidFill>
                <a:latin typeface="Calibri"/>
              </a:rPr>
              <a:t>1f88ecdcb0c25e8ae1ed1c9ce6f2e2e6dcfb0e21</a:t>
            </a:r>
            <a:endParaRPr lang="en-US" sz="3600" dirty="0">
              <a:solidFill>
                <a:srgbClr val="00B050"/>
              </a:solidFill>
              <a:latin typeface="Calibri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8991600" y="2743200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1f88ecdcb0c25e8ae1ed1c9ce6f2e2e6dcfb0e21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7319659" y="2743200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92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7000" y="1600200"/>
            <a:ext cx="3276600" cy="3581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PoH</a:t>
            </a:r>
            <a:r>
              <a:rPr lang="en-US" dirty="0" smtClean="0"/>
              <a:t>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227" y="52578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Circuit 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3429000"/>
            <a:ext cx="1752600" cy="160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067728" y="3556000"/>
          <a:ext cx="1804344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jblocki\Documents\My Dropbox\PUPTCHA\PUPTCHA\bin\Debug\captcha.bm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20606" r="20552" b="35151"/>
          <a:stretch/>
        </p:blipFill>
        <p:spPr bwMode="auto">
          <a:xfrm>
            <a:off x="3843257" y="2128694"/>
            <a:ext cx="1060757" cy="4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21429479">
            <a:off x="3657554" y="2471518"/>
            <a:ext cx="16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Answer: KWTER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53107" y="2771902"/>
            <a:ext cx="241055" cy="667985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05001" y="3180417"/>
            <a:ext cx="762001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1429479">
            <a:off x="3409478" y="395349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743200" y="3276600"/>
            <a:ext cx="1287226" cy="106680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429479">
            <a:off x="2012190" y="2778239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943600" y="2196441"/>
            <a:ext cx="1447800" cy="1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jblocki\Documents\My Dropbox\PUPTCHA\PUPTCHA\bin\Debug\captcha.bmp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20606" r="20552" b="35151"/>
          <a:stretch/>
        </p:blipFill>
        <p:spPr bwMode="auto">
          <a:xfrm>
            <a:off x="6137122" y="1676401"/>
            <a:ext cx="1060757" cy="4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405023" y="3344913"/>
            <a:ext cx="2819400" cy="3181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43429" y="4024893"/>
            <a:ext cx="1371600" cy="906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305800" y="3025737"/>
            <a:ext cx="0" cy="319177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152552" y="2600980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951364" y="3025737"/>
            <a:ext cx="1" cy="319177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686800" y="2559944"/>
                <a:ext cx="16916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 smtClean="0"/>
                  <a:t>=(</a:t>
                </a:r>
                <a:r>
                  <a:rPr lang="en-US" sz="2800" b="1" dirty="0" err="1" smtClean="0"/>
                  <a:t>pwd</a:t>
                </a:r>
                <a:r>
                  <a:rPr lang="en-US" sz="2800" dirty="0" err="1" smtClean="0"/>
                  <a:t>,</a:t>
                </a:r>
                <a:r>
                  <a:rPr lang="en-US" sz="2800" b="1" dirty="0" err="1" smtClean="0"/>
                  <a:t>s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2559944"/>
                <a:ext cx="1691617" cy="523220"/>
              </a:xfrm>
              <a:prstGeom prst="rect">
                <a:avLst/>
              </a:prstGeom>
              <a:blipFill>
                <a:blip r:embed="rId8"/>
                <a:stretch>
                  <a:fillRect t="-11628" r="-613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4305300" y="2962906"/>
            <a:ext cx="3847252" cy="2599695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231086" y="2115128"/>
            <a:ext cx="0" cy="572431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442717" y="1161021"/>
            <a:ext cx="24325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Password: </a:t>
            </a:r>
            <a:r>
              <a:rPr lang="en-US" sz="2800" b="1" dirty="0" err="1" smtClean="0"/>
              <a:t>pwd</a:t>
            </a:r>
            <a:endParaRPr lang="en-US" sz="2800" b="1" dirty="0"/>
          </a:p>
          <a:p>
            <a:r>
              <a:rPr lang="en-US" sz="2800" b="1" dirty="0" smtClean="0"/>
              <a:t>Salt: </a:t>
            </a:r>
            <a:r>
              <a:rPr lang="en-US" sz="2800" b="1" dirty="0"/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65435" y="3390900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Sample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612301" y="4216450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</a:t>
            </a:r>
          </a:p>
        </p:txBody>
      </p:sp>
      <p:pic>
        <p:nvPicPr>
          <p:cNvPr id="6146" name="Picture 2" descr="Image result for gandal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865" y="5461796"/>
            <a:ext cx="1783999" cy="101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coin flip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28022" r="19882" b="13665"/>
          <a:stretch/>
        </p:blipFill>
        <p:spPr bwMode="auto">
          <a:xfrm>
            <a:off x="8966762" y="5521365"/>
            <a:ext cx="1047740" cy="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570825" y="5032903"/>
            <a:ext cx="2475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Random Oracle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6498184" y="5643914"/>
            <a:ext cx="804373" cy="1"/>
          </a:xfrm>
          <a:prstGeom prst="straightConnector1">
            <a:avLst/>
          </a:prstGeom>
          <a:ln w="3810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241389" y="5773472"/>
                <a:ext cx="852221" cy="39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</a:rPr>
                  <a:t>d</a:t>
                </a:r>
                <a:r>
                  <a:rPr lang="en-US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</a:rPr>
                          <m:t>R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89" y="5773472"/>
                <a:ext cx="852221" cy="394082"/>
              </a:xfrm>
              <a:prstGeom prst="rect">
                <a:avLst/>
              </a:prstGeom>
              <a:blipFill>
                <a:blip r:embed="rId11"/>
                <a:stretch>
                  <a:fillRect l="-6429" t="-6154" r="-5000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15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600200"/>
            <a:ext cx="10515600" cy="1713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Main Theorem:</a:t>
            </a:r>
            <a:r>
              <a:rPr lang="en-US" dirty="0" smtClean="0"/>
              <a:t> </a:t>
            </a:r>
            <a:r>
              <a:rPr lang="en-US" dirty="0" err="1" smtClean="0"/>
              <a:t>Blackbox</a:t>
            </a:r>
            <a:r>
              <a:rPr lang="en-US" dirty="0" smtClean="0"/>
              <a:t> reduction transforms any </a:t>
            </a:r>
            <a:r>
              <a:rPr lang="en-US" b="1" dirty="0" err="1" smtClean="0"/>
              <a:t>ppt</a:t>
            </a:r>
            <a:r>
              <a:rPr lang="en-US" dirty="0" smtClean="0"/>
              <a:t> algorithm breaking </a:t>
            </a:r>
            <a:r>
              <a:rPr lang="en-US" dirty="0" err="1" smtClean="0"/>
              <a:t>PoH</a:t>
            </a:r>
            <a:r>
              <a:rPr lang="en-US" dirty="0" smtClean="0"/>
              <a:t> security into a </a:t>
            </a:r>
            <a:r>
              <a:rPr lang="en-US" b="1" dirty="0" err="1" smtClean="0"/>
              <a:t>ppt</a:t>
            </a:r>
            <a:r>
              <a:rPr lang="en-US" dirty="0" smtClean="0"/>
              <a:t> algorithm breaking CAPTCHA security.</a:t>
            </a:r>
          </a:p>
          <a:p>
            <a:pPr marL="0" indent="0">
              <a:buNone/>
            </a:pPr>
            <a:r>
              <a:rPr lang="en-US" dirty="0" smtClean="0"/>
              <a:t>(Assuming security of Universal Sampler)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Statement about human ignorance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58668</TotalTime>
  <Words>16305</Words>
  <Application>Microsoft Office PowerPoint</Application>
  <PresentationFormat>Widescreen</PresentationFormat>
  <Paragraphs>1874</Paragraphs>
  <Slides>104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2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Advanced Cryptography CS 655</vt:lpstr>
      <vt:lpstr>Course Progress Report</vt:lpstr>
      <vt:lpstr>Obfuscation</vt:lpstr>
      <vt:lpstr>Virtual Blackbox Obfuscation</vt:lpstr>
      <vt:lpstr>Virtual Blackbox Obfuscation</vt:lpstr>
      <vt:lpstr>Virtual Blackbox Obfuscation</vt:lpstr>
      <vt:lpstr>Virtual Blackbox Obfuscation</vt:lpstr>
      <vt:lpstr>VBB Impossibility for Circuits </vt:lpstr>
      <vt:lpstr>Indistinguishability Obfuscation</vt:lpstr>
      <vt:lpstr>Indistinguishability Obfuscation: Best Possible</vt:lpstr>
      <vt:lpstr>Indistinguishability Obfuscation</vt:lpstr>
      <vt:lpstr>Powerful Tool for iO: Puncturable PRF</vt:lpstr>
      <vt:lpstr>GGM: PRFs from PRGs</vt:lpstr>
      <vt:lpstr>PRFs from PRGs</vt:lpstr>
      <vt:lpstr>PRFs from PRGs</vt:lpstr>
      <vt:lpstr>PRFs from PRGs</vt:lpstr>
      <vt:lpstr>PRFs from PRGs</vt:lpstr>
      <vt:lpstr>PRFs from PRGs</vt:lpstr>
      <vt:lpstr>PRFs from PRGs</vt:lpstr>
      <vt:lpstr>Hybrid H1 and H2</vt:lpstr>
      <vt:lpstr>Hybrid H1 and H2</vt:lpstr>
      <vt:lpstr>Hybrid H3</vt:lpstr>
      <vt:lpstr>Hybrid Hn</vt:lpstr>
      <vt:lpstr>Hybrid H1</vt:lpstr>
      <vt:lpstr>Hybrid H1 vs H2</vt:lpstr>
      <vt:lpstr>Hybrid Hi vs Hi</vt:lpstr>
      <vt:lpstr>Hybrid Hi</vt:lpstr>
      <vt:lpstr>Hybrid H1 vs H2</vt:lpstr>
      <vt:lpstr>Hybrid Hi vs Hi</vt:lpstr>
      <vt:lpstr>Punctured Key (Example)</vt:lpstr>
      <vt:lpstr>Punctured Key (Example)</vt:lpstr>
      <vt:lpstr>Punctured Key (Example)</vt:lpstr>
      <vt:lpstr>GGM Puncturable PRF</vt:lpstr>
      <vt:lpstr>Digital Signatures from iO</vt:lpstr>
      <vt:lpstr>Digital Signatures from iO</vt:lpstr>
      <vt:lpstr>Selective Security Proof: Hybrid Argument</vt:lpstr>
      <vt:lpstr>Selective Security Proof: Hybrid Argument</vt:lpstr>
      <vt:lpstr>Selective Security Proof: Hybrid Argument</vt:lpstr>
      <vt:lpstr>Selective Security Proof: Hybrid Argument</vt:lpstr>
      <vt:lpstr>Short Signatures from iO</vt:lpstr>
      <vt:lpstr>Short Signature Schemes</vt:lpstr>
      <vt:lpstr>Witness Encryption</vt:lpstr>
      <vt:lpstr>Witness Encryption</vt:lpstr>
      <vt:lpstr>Witness Encryption</vt:lpstr>
      <vt:lpstr>Witness Encryption</vt:lpstr>
      <vt:lpstr>Witness Encryption</vt:lpstr>
      <vt:lpstr>Functional Encryption</vt:lpstr>
      <vt:lpstr>Functional Encryption (Security)</vt:lpstr>
      <vt:lpstr>Functional Encryption (Security)</vt:lpstr>
      <vt:lpstr>Functional Encryption (Security)</vt:lpstr>
      <vt:lpstr>Functional Encryption (Construction)</vt:lpstr>
      <vt:lpstr>Functional Encryption (Construction)</vt:lpstr>
      <vt:lpstr>Functional Encryption (Key Idea)</vt:lpstr>
      <vt:lpstr>Functional Encryption (Hybrid 0)</vt:lpstr>
      <vt:lpstr>Functional Encryption (Hybrid 1)</vt:lpstr>
      <vt:lpstr>Functional Encryption (Hybrid 2)</vt:lpstr>
      <vt:lpstr>Functional Encryption (Hybrid 3)</vt:lpstr>
      <vt:lpstr>Functional Encryption (Hybrid 3)</vt:lpstr>
      <vt:lpstr>Functional Encryption (Hybrid 4)</vt:lpstr>
      <vt:lpstr>Functional Encryption (Hybrid 5)</vt:lpstr>
      <vt:lpstr>Functional Encryption (Hybrid 6)</vt:lpstr>
      <vt:lpstr>Succinct Circuits</vt:lpstr>
      <vt:lpstr>Succinct Circuits</vt:lpstr>
      <vt:lpstr>Yao’s Garbled Circuits</vt:lpstr>
      <vt:lpstr>PowerPoint Presentation</vt:lpstr>
      <vt:lpstr>Intuition</vt:lpstr>
      <vt:lpstr>Intuition</vt:lpstr>
      <vt:lpstr>1: Pick Random Keys For Each Wire</vt:lpstr>
      <vt:lpstr>2: Encrypt Truth Table</vt:lpstr>
      <vt:lpstr>3: Send Garbled Truth Table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iO + Garbled Circuits</vt:lpstr>
      <vt:lpstr>iO + Garbled Circuits</vt:lpstr>
      <vt:lpstr>Succinct Randomized Encoding</vt:lpstr>
      <vt:lpstr>One-Time Program</vt:lpstr>
      <vt:lpstr>One-Time Program</vt:lpstr>
      <vt:lpstr>One-Time Program</vt:lpstr>
      <vt:lpstr>Application: Universal Sampler [Hofheinz et al. 2016] </vt:lpstr>
      <vt:lpstr>Application: Universal Sampler</vt:lpstr>
      <vt:lpstr>Universal Sampler [Hofheinz et al. 2016] </vt:lpstr>
      <vt:lpstr>Application: CAPTCHAs in Password Storage</vt:lpstr>
      <vt:lpstr>PoH Construction</vt:lpstr>
      <vt:lpstr>Security Reduction</vt:lpstr>
      <vt:lpstr>Security Analysis</vt:lpstr>
      <vt:lpstr>Security Analysis</vt:lpstr>
      <vt:lpstr>Security Analysis</vt:lpstr>
      <vt:lpstr>PoH for E-mails</vt:lpstr>
      <vt:lpstr>Thanks for Listening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465</cp:revision>
  <dcterms:created xsi:type="dcterms:W3CDTF">2016-12-31T20:38:01Z</dcterms:created>
  <dcterms:modified xsi:type="dcterms:W3CDTF">2023-03-23T21:33:09Z</dcterms:modified>
</cp:coreProperties>
</file>