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88" r:id="rId3"/>
    <p:sldId id="368" r:id="rId4"/>
    <p:sldId id="369" r:id="rId5"/>
    <p:sldId id="367" r:id="rId6"/>
    <p:sldId id="371" r:id="rId7"/>
    <p:sldId id="372" r:id="rId8"/>
    <p:sldId id="389" r:id="rId9"/>
    <p:sldId id="387" r:id="rId10"/>
    <p:sldId id="390" r:id="rId11"/>
    <p:sldId id="322" r:id="rId12"/>
    <p:sldId id="392" r:id="rId13"/>
    <p:sldId id="393" r:id="rId14"/>
    <p:sldId id="391" r:id="rId15"/>
    <p:sldId id="347" r:id="rId16"/>
    <p:sldId id="400" r:id="rId17"/>
    <p:sldId id="399" r:id="rId18"/>
    <p:sldId id="394" r:id="rId19"/>
    <p:sldId id="395" r:id="rId20"/>
    <p:sldId id="398" r:id="rId21"/>
    <p:sldId id="401" r:id="rId22"/>
    <p:sldId id="397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3" r:id="rId33"/>
    <p:sldId id="414" r:id="rId34"/>
    <p:sldId id="412" r:id="rId35"/>
    <p:sldId id="411" r:id="rId36"/>
    <p:sldId id="462" r:id="rId37"/>
    <p:sldId id="463" r:id="rId38"/>
    <p:sldId id="464" r:id="rId39"/>
    <p:sldId id="419" r:id="rId40"/>
    <p:sldId id="420" r:id="rId41"/>
    <p:sldId id="451" r:id="rId42"/>
    <p:sldId id="452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79" r:id="rId51"/>
    <p:sldId id="480" r:id="rId52"/>
    <p:sldId id="476" r:id="rId53"/>
    <p:sldId id="478" r:id="rId54"/>
    <p:sldId id="422" r:id="rId55"/>
    <p:sldId id="465" r:id="rId56"/>
    <p:sldId id="466" r:id="rId57"/>
    <p:sldId id="477" r:id="rId58"/>
    <p:sldId id="423" r:id="rId59"/>
    <p:sldId id="424" r:id="rId60"/>
    <p:sldId id="425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443" r:id="rId77"/>
    <p:sldId id="444" r:id="rId78"/>
    <p:sldId id="445" r:id="rId79"/>
    <p:sldId id="446" r:id="rId80"/>
    <p:sldId id="447" r:id="rId81"/>
    <p:sldId id="448" r:id="rId82"/>
    <p:sldId id="449" r:id="rId83"/>
    <p:sldId id="450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52436" autoAdjust="0"/>
  </p:normalViewPr>
  <p:slideViewPr>
    <p:cSldViewPr snapToGrid="0">
      <p:cViewPr varScale="1">
        <p:scale>
          <a:sx n="57" d="100"/>
          <a:sy n="57" d="100"/>
        </p:scale>
        <p:origin x="2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2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9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1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655_Spring23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4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2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purdue/spring2023/cs655/hom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jpe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04/193.pdf" TargetMode="External"/><Relationship Id="rId2" Type="http://schemas.openxmlformats.org/officeDocument/2006/relationships/hyperlink" Target="https://eprint.iacr.org/2016/56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mes.cs.washington.edu/~tessaro/papers/BHT17.pdf" TargetMode="External"/><Relationship Id="rId4" Type="http://schemas.openxmlformats.org/officeDocument/2006/relationships/hyperlink" Target="https://eprint.iacr.org/2017/168.pd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Course Overview &amp;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Concrete Security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 (30%)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Project Proposal: 5%</a:t>
            </a:r>
          </a:p>
          <a:p>
            <a:pPr lvl="1"/>
            <a:r>
              <a:rPr lang="en-US" dirty="0" smtClean="0"/>
              <a:t>Progress Report: 5%</a:t>
            </a:r>
          </a:p>
          <a:p>
            <a:pPr lvl="1"/>
            <a:r>
              <a:rPr lang="en-US" dirty="0" smtClean="0"/>
              <a:t>Final Project Report: 10%</a:t>
            </a:r>
          </a:p>
          <a:p>
            <a:pPr lvl="1"/>
            <a:r>
              <a:rPr lang="en-US" dirty="0" smtClean="0"/>
              <a:t>Final Project Presentation: 10%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 will provide some ideas for projects. You are also welcome to propose your own topics.</a:t>
            </a:r>
          </a:p>
          <a:p>
            <a:pPr lvl="2"/>
            <a:r>
              <a:rPr lang="en-US" b="1" dirty="0" smtClean="0"/>
              <a:t>Example:</a:t>
            </a:r>
            <a:r>
              <a:rPr lang="en-US" dirty="0" smtClean="0"/>
              <a:t> New security analysis of ___ construction </a:t>
            </a:r>
          </a:p>
          <a:p>
            <a:pPr lvl="3"/>
            <a:r>
              <a:rPr lang="en-US" b="1" dirty="0" smtClean="0"/>
              <a:t>Example Twists: </a:t>
            </a:r>
            <a:r>
              <a:rPr lang="en-US" dirty="0" smtClean="0"/>
              <a:t>Tighter Security Analysis in Ideal Model? Memory-Tight Reduction? Security proof in Quantum Random Oracle Model?</a:t>
            </a:r>
          </a:p>
          <a:p>
            <a:pPr lvl="2"/>
            <a:r>
              <a:rPr lang="en-US" b="1" dirty="0" smtClean="0"/>
              <a:t>Implementation: </a:t>
            </a:r>
            <a:r>
              <a:rPr lang="en-US" dirty="0" smtClean="0"/>
              <a:t>pick a recent crypto construction and implement it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1: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3900" dirty="0" smtClean="0">
                    <a:solidFill>
                      <a:srgbClr val="00B0F0"/>
                    </a:solidFill>
                  </a:rPr>
                  <a:t>A scheme is secure if every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probabilistic polynomial time 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(</a:t>
                </a:r>
                <a:r>
                  <a:rPr lang="en-US" sz="3900" dirty="0" err="1" smtClean="0">
                    <a:solidFill>
                      <a:srgbClr val="00B0F0"/>
                    </a:solidFill>
                  </a:rPr>
                  <a:t>ppt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) adversary “succeeds” with </a:t>
                </a:r>
                <a:r>
                  <a:rPr lang="en-US" sz="3900" i="1" dirty="0" smtClean="0">
                    <a:solidFill>
                      <a:srgbClr val="00B0F0"/>
                    </a:solidFill>
                  </a:rPr>
                  <a:t>negligible</a:t>
                </a:r>
                <a:r>
                  <a:rPr lang="en-US" sz="3900" dirty="0" smtClean="0">
                    <a:solidFill>
                      <a:srgbClr val="00B0F0"/>
                    </a:solidFill>
                  </a:rPr>
                  <a:t> probability.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3300" dirty="0" smtClean="0"/>
                  <a:t>Two Key Concepts</a:t>
                </a:r>
              </a:p>
              <a:p>
                <a:pPr lvl="1"/>
                <a:r>
                  <a:rPr lang="en-US" sz="2800" dirty="0" smtClean="0"/>
                  <a:t>Polynomial time algorithm</a:t>
                </a:r>
              </a:p>
              <a:p>
                <a:pPr lvl="1"/>
                <a:r>
                  <a:rPr lang="en-US" sz="2800" dirty="0" smtClean="0"/>
                  <a:t>Negligible Function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  <a:blipFill>
                <a:blip r:embed="rId2"/>
                <a:stretch>
                  <a:fillRect l="-1275" t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p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Which functions below are negligible?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−1000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833" t="42568" r="21452" b="26015"/>
          <a:stretch/>
        </p:blipFill>
        <p:spPr>
          <a:xfrm>
            <a:off x="5370785" y="3124419"/>
            <a:ext cx="6479629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en-US" sz="3200" dirty="0">
                <a:solidFill>
                  <a:srgbClr val="009900"/>
                </a:solidFill>
              </a:rPr>
              <a:t>“A scheme is (t,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)-secure if </a:t>
            </a:r>
            <a:r>
              <a:rPr lang="en-US" altLang="en-US" sz="3200" b="1" dirty="0">
                <a:solidFill>
                  <a:srgbClr val="009900"/>
                </a:solidFill>
                <a:sym typeface="Symbol" panose="05050102010706020507" pitchFamily="18" charset="2"/>
              </a:rPr>
              <a:t>every</a:t>
            </a:r>
            <a:r>
              <a:rPr lang="en-US" altLang="en-US" sz="3200" dirty="0">
                <a:solidFill>
                  <a:srgbClr val="009900"/>
                </a:solidFill>
                <a:sym typeface="Symbol" panose="05050102010706020507" pitchFamily="18" charset="2"/>
              </a:rPr>
              <a:t> adversary running for time at most t succeeds in breaking the scheme with probability at most ”</a:t>
            </a:r>
          </a:p>
          <a:p>
            <a:r>
              <a:rPr lang="en-US" dirty="0" smtClean="0"/>
              <a:t>Example: t = 2</a:t>
            </a:r>
            <a:r>
              <a:rPr lang="en-US" baseline="30000" dirty="0" smtClean="0"/>
              <a:t>60</a:t>
            </a:r>
            <a:r>
              <a:rPr lang="en-US" dirty="0" smtClean="0"/>
              <a:t> CPU cycles</a:t>
            </a:r>
          </a:p>
          <a:p>
            <a:pPr lvl="1"/>
            <a:r>
              <a:rPr lang="en-US" dirty="0" smtClean="0"/>
              <a:t>9 years on a 4GHz processor</a:t>
            </a:r>
          </a:p>
          <a:p>
            <a:pPr lvl="1"/>
            <a:r>
              <a:rPr lang="en-US" dirty="0" smtClean="0"/>
              <a:t>&lt; 1 minute on fastest supercomputer (in parallel)</a:t>
            </a:r>
          </a:p>
          <a:p>
            <a:r>
              <a:rPr lang="en-US" dirty="0" smtClean="0"/>
              <a:t>Full formal definition needs to specify “break”</a:t>
            </a:r>
          </a:p>
          <a:p>
            <a:r>
              <a:rPr lang="en-US" dirty="0"/>
              <a:t>Important Metric in Practice</a:t>
            </a:r>
          </a:p>
          <a:p>
            <a:pPr lvl="1"/>
            <a:r>
              <a:rPr lang="en-US" b="1" dirty="0" smtClean="0"/>
              <a:t>Caveat 1</a:t>
            </a:r>
            <a:r>
              <a:rPr lang="en-US" dirty="0" smtClean="0"/>
              <a:t>: difficult to provide/prove such precise statements</a:t>
            </a:r>
          </a:p>
          <a:p>
            <a:pPr lvl="1"/>
            <a:r>
              <a:rPr lang="en-US" b="1" dirty="0" smtClean="0"/>
              <a:t>Caveat 2</a:t>
            </a:r>
            <a:r>
              <a:rPr lang="en-US" dirty="0" smtClean="0"/>
              <a:t>: hardware improves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Approach to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64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negligible if for every positive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there is an integer N&gt;0 such that for all n &gt; 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If we choose the security parameter n to be sufficiently large then we can make the adversaries success probability very small (negligibly small).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6440" cy="4351338"/>
              </a:xfrm>
              <a:blipFill>
                <a:blip r:embed="rId2"/>
                <a:stretch>
                  <a:fillRect l="-117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Generator</a:t>
            </a:r>
          </a:p>
          <a:p>
            <a:r>
              <a:rPr lang="en-US" dirty="0" smtClean="0"/>
              <a:t>Pseudorandom Functions</a:t>
            </a:r>
          </a:p>
          <a:p>
            <a:r>
              <a:rPr lang="en-US" dirty="0" smtClean="0"/>
              <a:t>Pseudorandom Permutations + Block Ciphers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Hash Functions</a:t>
            </a:r>
          </a:p>
          <a:p>
            <a:r>
              <a:rPr lang="en-US" dirty="0" smtClean="0"/>
              <a:t>CPA-Secure Encryption</a:t>
            </a:r>
          </a:p>
          <a:p>
            <a:r>
              <a:rPr lang="en-US" dirty="0" smtClean="0"/>
              <a:t>Authenticated Encryption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Generator (PRG) 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90688"/>
                <a:ext cx="12009120" cy="50307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100" b="1" dirty="0" smtClean="0"/>
                  <a:t>Input:</a:t>
                </a:r>
                <a:r>
                  <a:rPr lang="en-US" sz="3100" dirty="0" smtClean="0"/>
                  <a:t> </a:t>
                </a:r>
                <a:r>
                  <a:rPr lang="en-US" sz="3100" i="1" dirty="0" smtClean="0"/>
                  <a:t>Short</a:t>
                </a:r>
                <a:r>
                  <a:rPr lang="en-US" sz="3100" dirty="0" smtClean="0"/>
                  <a:t> random seed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100" dirty="0" smtClean="0"/>
              </a:p>
              <a:p>
                <a:r>
                  <a:rPr lang="en-US" sz="3100" b="1" dirty="0" smtClean="0"/>
                  <a:t>Output:</a:t>
                </a:r>
                <a:r>
                  <a:rPr lang="en-US" sz="3100" dirty="0" smtClean="0"/>
                  <a:t> Longer “pseudorandom” string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1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1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/>
                  <a:t> is called expansion factor</a:t>
                </a:r>
              </a:p>
              <a:p>
                <a:r>
                  <a:rPr lang="en-US" sz="3100" b="1" dirty="0" smtClean="0"/>
                  <a:t>PRG Security</a:t>
                </a:r>
                <a:r>
                  <a:rPr lang="en-US" sz="3100" dirty="0" smtClean="0"/>
                  <a:t>: For all PPT attacker </a:t>
                </a:r>
                <a:r>
                  <a:rPr lang="en-US" sz="3100" dirty="0"/>
                  <a:t>A there is a negligible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3100" dirty="0"/>
                  <a:t> s.t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Concrete Security</a:t>
                </a:r>
                <a:r>
                  <a:rPr lang="en-US" dirty="0"/>
                  <a:t>: </a:t>
                </a:r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-secure PRG if for all attackers running in time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we have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90688"/>
                <a:ext cx="12009120" cy="5030787"/>
              </a:xfrm>
              <a:blipFill>
                <a:blip r:embed="rId2"/>
                <a:stretch>
                  <a:fillRect l="-1117" t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 (PRF)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, which “looks random” without the secret key k.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secret key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 (unless otherwise specified)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(x) is efficient (polynomial-time)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big is the set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Consider the lookup table.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entries in lookup table</a:t>
                </a:r>
              </a:p>
              <a:p>
                <a:pPr lvl="1"/>
                <a:r>
                  <a:rPr lang="en-US" dirty="0" smtClean="0"/>
                  <a:t>n bits per entry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bits to encode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endParaRPr lang="en-US" b="1" baseline="-25000" dirty="0" smtClean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/>
                          <m:t>Func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(by comparison only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n-bit keys)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1…11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31329"/>
                  </p:ext>
                </p:extLst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333" r="-101292" b="-4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333" r="-1292" b="-4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24590" r="-10129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24590" r="-1292" b="-4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224590" r="-10129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224590" r="-1292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324590" r="-10129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324590" r="-1292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424590" r="-10129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424590" r="-1292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524590" r="-10129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524590" r="-1292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Left Brace 5"/>
          <p:cNvSpPr/>
          <p:nvPr/>
        </p:nvSpPr>
        <p:spPr>
          <a:xfrm>
            <a:off x="6639560" y="3322320"/>
            <a:ext cx="254000" cy="1605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4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0: Course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pseudorandom function </a:t>
                </a:r>
                <a:r>
                  <a:rPr lang="en-US" dirty="0" smtClean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Notes: </a:t>
                </a:r>
              </a:p>
              <a:p>
                <a:r>
                  <a:rPr lang="en-US" dirty="0" smtClean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well as the randomness of D. </a:t>
                </a:r>
              </a:p>
              <a:p>
                <a:r>
                  <a:rPr lang="en-US" dirty="0" smtClean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r>
                  <a:rPr lang="en-US" dirty="0"/>
                  <a:t>as well as the randomness of D. </a:t>
                </a:r>
              </a:p>
              <a:p>
                <a:r>
                  <a:rPr lang="en-US" dirty="0" smtClean="0"/>
                  <a:t>D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given the secret k in the first probability (otherwise easy to distinguish…how?)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PRF-Security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  <a:p>
                <a:r>
                  <a:rPr lang="en-US" sz="2800" b="1" dirty="0" smtClean="0"/>
                  <a:t>Truly random </a:t>
                </a:r>
                <a:r>
                  <a:rPr lang="en-US" sz="2800" b="1" dirty="0" err="1" smtClean="0"/>
                  <a:t>func</a:t>
                </a:r>
                <a:r>
                  <a:rPr lang="en-US" sz="2800" b="1" dirty="0" smtClean="0"/>
                  <a:t> R</a:t>
                </a:r>
              </a:p>
              <a:p>
                <a:r>
                  <a:rPr lang="en-US" sz="2800" b="1" dirty="0" err="1" smtClean="0"/>
                  <a:t>r</a:t>
                </a:r>
                <a:r>
                  <a:rPr lang="en-US" sz="2800" b="1" baseline="-25000" dirty="0" err="1" smtClean="0"/>
                  <a:t>i</a:t>
                </a:r>
                <a:r>
                  <a:rPr lang="en-US" sz="2800" b="1" dirty="0" smtClean="0"/>
                  <a:t> = F</a:t>
                </a:r>
                <a:r>
                  <a:rPr lang="en-US" sz="2800" b="1" baseline="-25000" dirty="0" smtClean="0"/>
                  <a:t>K</a:t>
                </a:r>
                <a:r>
                  <a:rPr lang="en-US" sz="2800" b="1" dirty="0" smtClean="0"/>
                  <a:t>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if b=1</a:t>
                </a:r>
              </a:p>
              <a:p>
                <a:r>
                  <a:rPr lang="en-US" sz="2800" b="1" dirty="0" smtClean="0"/>
                  <a:t>       R(m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</a:t>
                </a:r>
                <a:r>
                  <a:rPr lang="en-US" sz="2800" b="1" dirty="0" err="1" smtClean="0"/>
                  <a:t>o.w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blipFill>
                <a:blip r:embed="rId5"/>
                <a:stretch>
                  <a:fillRect l="-3678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512" y="931990"/>
            <a:ext cx="1228181" cy="1261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9392" y="188628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56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Concrete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/>
                  <a:t>-secure pseudorandom if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𝐴𝐷𝑉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𝑃𝑅𝐹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𝑃𝑅𝐹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And the maximum is taken over all distinguishers D </a:t>
                </a:r>
                <a:r>
                  <a:rPr lang="en-US" b="1" dirty="0"/>
                  <a:t>running in time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making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/>
                  <a:t> queries</a:t>
                </a:r>
                <a:r>
                  <a:rPr lang="en-US" dirty="0"/>
                  <a:t>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Gen: </a:t>
                </a:r>
                <a:r>
                  <a:rPr lang="en-US" dirty="0" smtClean="0"/>
                  <a:t>on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pick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err="1" smtClean="0"/>
                  <a:t>Enc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         for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Dec</a:t>
                </a:r>
                <a:r>
                  <a:rPr lang="en-US" b="1" dirty="0"/>
                  <a:t>: </a:t>
                </a:r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F is a pseudorandom function, then (</a:t>
                </a:r>
                <a:r>
                  <a:rPr lang="en-US" dirty="0" err="1" smtClean="0"/>
                  <a:t>Gen,Enc,Dec</a:t>
                </a:r>
                <a:r>
                  <a:rPr lang="en-US" dirty="0" smtClean="0"/>
                  <a:t>) is a CPA-secure encryption scheme for messages of length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560" y="3307080"/>
            <a:ext cx="379476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begin proof?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8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Game (Single Message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blipFill>
                <a:blip r:embed="rId5"/>
                <a:stretch>
                  <a:fillRect l="-529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0" y="3594818"/>
            <a:ext cx="11066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/>
                  <a:t>-</a:t>
                </a:r>
                <a:r>
                  <a:rPr lang="en-US" sz="2400" i="1" dirty="0" smtClean="0"/>
                  <a:t>secure </a:t>
                </a:r>
                <a:r>
                  <a:rPr lang="en-US" sz="2400" i="1" dirty="0" smtClean="0">
                    <a:sym typeface="Wingdings" panose="05000000000000000000" pitchFamily="2" charset="2"/>
                  </a:rPr>
                  <a:t>if any attacker A running in time t and making at most q queries wins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endParaRPr lang="en-US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blipFill>
                <a:blip r:embed="rId9"/>
                <a:stretch>
                  <a:fillRect l="-868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an attacker A that violates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</a:t>
                </a:r>
                <a:r>
                  <a:rPr lang="en-US" dirty="0"/>
                  <a:t>r and query O(r)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f then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that O = f </a:t>
                </a:r>
                <a:r>
                  <a:rPr lang="en-US" dirty="0" smtClean="0"/>
                  <a:t>then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denotes the encryption scheme in which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is replaced by truly random f.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blipFill>
                <a:blip r:embed="rId3"/>
                <a:stretch>
                  <a:fillRect l="-109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 and query O(r)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23284" y="4058387"/>
                <a:ext cx="6195997" cy="2245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By PRF security, we have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𝑃𝑅𝐹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1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Implies: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𝑃𝑅𝐹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84" y="4058387"/>
                <a:ext cx="6195997" cy="2245615"/>
              </a:xfrm>
              <a:prstGeom prst="rect">
                <a:avLst/>
              </a:prstGeom>
              <a:blipFill>
                <a:blip r:embed="rId4"/>
                <a:stretch>
                  <a:fillRect l="-787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429385"/>
                <a:ext cx="10515600" cy="518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𝑃𝑅𝐹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 smtClean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Conclusion</a:t>
                </a:r>
                <a:r>
                  <a:rPr lang="en-US" dirty="0" smtClean="0"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ea typeface="Cambria Math" panose="02040503050406030204" pitchFamily="18" charset="0"/>
                  </a:rPr>
                  <a:t>For any attacker A making at most q(n) queries we </a:t>
                </a:r>
                <a:r>
                  <a:rPr lang="en-US" dirty="0" smtClean="0">
                    <a:ea typeface="Cambria Math" panose="02040503050406030204" pitchFamily="18" charset="0"/>
                  </a:rPr>
                  <a:t>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𝑃𝑅𝐹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𝑃𝑅𝐹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negligible.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385"/>
                <a:ext cx="10515600" cy="5181547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PrivK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denote the challenge messages and let r* denote the random string used to produce the challenge ciphertext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denote the random strings used to produce the other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then then c leaks no information about b (information theoretically).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then then c leaks no information about b (information theoretically).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Instructor: </a:t>
            </a:r>
            <a:r>
              <a:rPr lang="en-US" dirty="0" smtClean="0"/>
              <a:t>Jeremiah Blocki</a:t>
            </a:r>
          </a:p>
          <a:p>
            <a:pPr marL="0" indent="0">
              <a:buNone/>
            </a:pPr>
            <a:r>
              <a:rPr lang="en-US" b="1" dirty="0" smtClean="0"/>
              <a:t>Office Hours: </a:t>
            </a:r>
            <a:r>
              <a:rPr lang="en-US" dirty="0" smtClean="0"/>
              <a:t>Thursdays from 4:30-6:30PM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TA: </a:t>
            </a:r>
            <a:r>
              <a:rPr lang="en-US" dirty="0" smtClean="0"/>
              <a:t>Mohammad Hassan </a:t>
            </a:r>
            <a:r>
              <a:rPr lang="en-US" dirty="0" err="1" smtClean="0"/>
              <a:t>Ameri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Office Hours: </a:t>
            </a:r>
            <a:r>
              <a:rPr lang="en-US" dirty="0" smtClean="0"/>
              <a:t>TBD (Poll)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Course </a:t>
            </a:r>
            <a:r>
              <a:rPr lang="en-US" b="1" dirty="0"/>
              <a:t>Web </a:t>
            </a:r>
            <a:r>
              <a:rPr lang="en-US" b="1" dirty="0" smtClean="0"/>
              <a:t>Page: </a:t>
            </a:r>
            <a:r>
              <a:rPr lang="en-US" dirty="0" smtClean="0"/>
              <a:t>Slides, </a:t>
            </a:r>
            <a:r>
              <a:rPr lang="en-US" dirty="0" err="1" smtClean="0"/>
              <a:t>homeworks</a:t>
            </a:r>
            <a:r>
              <a:rPr lang="en-US" dirty="0" smtClean="0"/>
              <a:t> and schedule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www.cs.purdue.edu/homes/jblocki/courses/655_Spring23/index.html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AutoShape 2" descr="Introduction to Modern Cryptography (Chapman &amp; Hall/CRC Cryptography and  Network Security Series) 2, Katz, Jonathan, Lindell, Yehuda - Amazo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A making at most q(n)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6400" y="4582160"/>
            <a:ext cx="1168400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86345" y="2911366"/>
            <a:ext cx="599089" cy="1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6345" y="254203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160" y="6094740"/>
            <a:ext cx="950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Suggested Exercise: </a:t>
            </a:r>
            <a:r>
              <a:rPr lang="en-US" sz="2800" dirty="0" smtClean="0"/>
              <a:t>Work out concrete version of security proof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8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Concrete Version: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-secure MAC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  <a:blipFill>
                <a:blip r:embed="rId4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600" dirty="0" smtClean="0"/>
                  <a:t>CPA-Secure Encryption: Focus on Secrecy </a:t>
                </a:r>
              </a:p>
              <a:p>
                <a:pPr lvl="1"/>
                <a:r>
                  <a:rPr lang="en-US" sz="3200" dirty="0" smtClean="0"/>
                  <a:t>But does not promise integrity</a:t>
                </a:r>
              </a:p>
              <a:p>
                <a:pPr lvl="1"/>
                <a:r>
                  <a:rPr lang="en-US" sz="3200" dirty="0" smtClean="0"/>
                  <a:t>Suppose Mallory intercepts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How can Mallory generate </a:t>
                </a:r>
                <a:r>
                  <a:rPr lang="en-US" sz="3200" dirty="0" err="1" smtClean="0"/>
                  <a:t>ciphertext</a:t>
                </a:r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Message Authentication Codes: Focus on Integrity</a:t>
                </a:r>
              </a:p>
              <a:p>
                <a:pPr lvl="1"/>
                <a:r>
                  <a:rPr lang="en-US" sz="3200" dirty="0" smtClean="0"/>
                  <a:t>But does not promise secrecy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Authenticated Encryption: Requires Integrity and Secrecy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78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890478"/>
            <a:ext cx="1112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</a:t>
            </a:r>
            <a:r>
              <a:rPr lang="en-US" sz="2400" b="1" dirty="0" smtClean="0"/>
              <a:t>Goal (Informal): </a:t>
            </a:r>
            <a:r>
              <a:rPr lang="en-US" sz="2400" dirty="0"/>
              <a:t>Attacker should not be able to forge a valid tag </a:t>
            </a:r>
            <a:r>
              <a:rPr lang="en-US" sz="2400" dirty="0" smtClean="0"/>
              <a:t>t’ for new message m’ that s/he wants to send.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35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Concrete security?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Warmup: Ideal MAC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40" y="5074445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5074445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9896" y="3954097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931589" y="1314173"/>
            <a:ext cx="4994543" cy="3016469"/>
          </a:xfrm>
          <a:prstGeom prst="wedgeEllipseCallout">
            <a:avLst>
              <a:gd name="adj1" fmla="val -6597"/>
              <a:gd name="adj2" fmla="val 92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 and we have not queried f(m) 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3644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(otherwise 0)</a:t>
                </a:r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PRF 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running time of distinguisher D runs is roughly the same as A.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39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Concrete Security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resistant hash function if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𝑎𝑡𝑡𝑎𝑐𝑘𝑒𝑟𝑠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𝑟𝑢𝑛𝑛𝑖𝑛𝑔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  <a:blipFill>
                <a:blip r:embed="rId8"/>
                <a:stretch>
                  <a:fillRect l="-1368" t="-4851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9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Brightspace</a:t>
            </a:r>
            <a:endParaRPr lang="en-US" b="1" dirty="0"/>
          </a:p>
          <a:p>
            <a:pPr lvl="1"/>
            <a:r>
              <a:rPr lang="en-US" dirty="0"/>
              <a:t>Syllabus (You are responsible for reading and understanding course policies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endParaRPr lang="en-US" dirty="0"/>
          </a:p>
          <a:p>
            <a:r>
              <a:rPr lang="en-US" b="1" dirty="0" err="1" smtClean="0"/>
              <a:t>Gradescope</a:t>
            </a:r>
            <a:endParaRPr lang="en-US" b="1" dirty="0"/>
          </a:p>
          <a:p>
            <a:pPr lvl="1"/>
            <a:r>
              <a:rPr lang="en-US" dirty="0"/>
              <a:t>Submit homework assignments</a:t>
            </a:r>
          </a:p>
          <a:p>
            <a:pPr lvl="1"/>
            <a:r>
              <a:rPr lang="en-US" dirty="0"/>
              <a:t>View Graded Assignments and Exams</a:t>
            </a:r>
          </a:p>
          <a:p>
            <a:r>
              <a:rPr lang="en-US" b="1" dirty="0" smtClean="0"/>
              <a:t>Piazza</a:t>
            </a:r>
          </a:p>
          <a:p>
            <a:pPr lvl="1"/>
            <a:r>
              <a:rPr lang="en-US" dirty="0" smtClean="0"/>
              <a:t>Course Discussion Board</a:t>
            </a:r>
          </a:p>
          <a:p>
            <a:pPr lvl="1"/>
            <a:r>
              <a:rPr lang="en-US" dirty="0" smtClean="0"/>
              <a:t>Announcements/Questions</a:t>
            </a:r>
          </a:p>
          <a:p>
            <a:pPr lvl="1"/>
            <a:r>
              <a:rPr lang="en-US" dirty="0" smtClean="0"/>
              <a:t>Preferred method of communication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piazza.com/purdue/spring2023/cs655/home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cryptographic hash functions used in practice are un-keyed</a:t>
            </a:r>
          </a:p>
          <a:p>
            <a:pPr lvl="1"/>
            <a:r>
              <a:rPr lang="en-US" dirty="0"/>
              <a:t>Examples: MD5, SHA1, SHA2, SHA3, Blake2B</a:t>
            </a:r>
          </a:p>
          <a:p>
            <a:r>
              <a:rPr lang="en-US" dirty="0"/>
              <a:t>Tricky to formally define collision resistance for keyless hash function</a:t>
            </a:r>
          </a:p>
          <a:p>
            <a:pPr lvl="1"/>
            <a:r>
              <a:rPr lang="en-US" dirty="0"/>
              <a:t>There is a PPT algorithm to find collisions</a:t>
            </a:r>
          </a:p>
          <a:p>
            <a:pPr lvl="1"/>
            <a:r>
              <a:rPr lang="en-US" dirty="0"/>
              <a:t>We just usually can’t find this algorithm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Guarantee for protocol using H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If we know an explicit efficient algorithm A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breaking our protocol then there is an efficient</a:t>
            </a:r>
          </a:p>
          <a:p>
            <a:pPr marL="914400" lvl="2" indent="0">
              <a:buNone/>
            </a:pPr>
            <a:r>
              <a:rPr lang="en-US" dirty="0" err="1">
                <a:sym typeface="Wingdings" panose="05000000000000000000" pitchFamily="2" charset="2"/>
              </a:rPr>
              <a:t>blackbox</a:t>
            </a:r>
            <a:r>
              <a:rPr lang="en-US" dirty="0">
                <a:sym typeface="Wingdings" panose="05000000000000000000" pitchFamily="2" charset="2"/>
              </a:rPr>
              <a:t> reduction transforming A into an efficient 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collision finding algorithm.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69" y="3194280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/>
                  <a:t>Theorem 5.6 (Concrete Version):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resistant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𝑠𝑒𝑐𝑢𝑟𝑒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If attacker successfully forges a valid MAC tag t’ for unseen message m’ then either</a:t>
                </a:r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some previously requested message m</a:t>
                </a:r>
                <a:r>
                  <a:rPr lang="en-US" baseline="-25000" dirty="0"/>
                  <a:t>i</a:t>
                </a:r>
              </a:p>
              <a:p>
                <a:r>
                  <a:rPr lang="en-US" b="1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every previously requested message m</a:t>
                </a:r>
                <a:r>
                  <a:rPr lang="en-US" baseline="-25000" dirty="0"/>
                  <a:t>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/>
                  <a:t>Theorem 5.6 (Concrete Version):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resistant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𝑠𝑒𝑐𝑢𝑟𝑒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When A succeeds we either get a hash collision (case 1) or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forgery (case 2)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attacker A</a:t>
                </a:r>
              </a:p>
              <a:p>
                <a:pPr marL="0" indent="0">
                  <a:buNone/>
                </a:pPr>
                <a:r>
                  <a:rPr lang="en-US" dirty="0"/>
                  <a:t>     when attacker makes a query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</a:t>
                </a:r>
              </a:p>
              <a:p>
                <a:pPr marL="0" indent="0">
                  <a:buNone/>
                </a:pPr>
                <a:r>
                  <a:rPr lang="en-US" dirty="0"/>
                  <a:t>      1. compute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marL="0" indent="0">
                  <a:buNone/>
                </a:pPr>
                <a:r>
                  <a:rPr lang="en-US" dirty="0"/>
                  <a:t>      2. forward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oracle to get back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     A’s tag yields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forgery for new message with probability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/>
                  <a:t>Similar argument I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𝐻𝐴𝑆𝐻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Therefore, A succeeds with probability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𝐻𝑎𝑠h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15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9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</a:t>
                </a:r>
                <a:r>
                  <a:rPr lang="en-US" sz="2800" b="1" dirty="0" smtClean="0"/>
                  <a:t>and</a:t>
                </a:r>
                <a:r>
                  <a:rPr lang="en-US" sz="2800" dirty="0" smtClean="0"/>
                  <a:t>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Hint: </a:t>
                </a:r>
                <a:r>
                  <a:rPr lang="en-US" dirty="0"/>
                  <a:t>Follows from strong security of MAC since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also implies unforgeability (even if we gave the attacker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!).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dirty="0" smtClean="0"/>
                  <a:t>Hint: otherwise we can use A to break CPA-security</a:t>
                </a:r>
              </a:p>
              <a:p>
                <a:pPr lvl="1"/>
                <a:r>
                  <a:rPr lang="en-US" dirty="0" smtClean="0"/>
                  <a:t>Hint 2: simulate decryption oracle by always returning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when given new ciphertext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Course Project: 30%</a:t>
            </a:r>
          </a:p>
          <a:p>
            <a:r>
              <a:rPr lang="en-US" dirty="0" smtClean="0"/>
              <a:t>Homework: 20%</a:t>
            </a:r>
          </a:p>
          <a:p>
            <a:r>
              <a:rPr lang="en-US" dirty="0" smtClean="0"/>
              <a:t>Midterm Exam: 15%</a:t>
            </a:r>
          </a:p>
          <a:p>
            <a:r>
              <a:rPr lang="en-US" dirty="0"/>
              <a:t>Final Exam: 25</a:t>
            </a:r>
            <a:r>
              <a:rPr lang="en-US" dirty="0" smtClean="0"/>
              <a:t>%</a:t>
            </a:r>
          </a:p>
          <a:p>
            <a:r>
              <a:rPr lang="en-US" dirty="0" smtClean="0"/>
              <a:t>Course Presentation: 10%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Collaboration is permitted on homework assignments, but you completely understand your solutions and you must write the solutions entirely in your own words.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collaboration on exams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</a:t>
                </a:r>
                <a:r>
                  <a:rPr lang="en-US" sz="3600" b="1" i="1" dirty="0" smtClean="0"/>
                  <a:t>is invertible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(keyed) permutation </a:t>
                </a:r>
                <a:r>
                  <a:rPr lang="en-US" u="sng" dirty="0" smtClean="0"/>
                  <a:t>and inverse</a:t>
                </a:r>
              </a:p>
              <a:p>
                <a:r>
                  <a:rPr lang="en-US" strike="sngStrike" dirty="0" smtClean="0"/>
                  <a:t>Strong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pseudorandom permutation</a:t>
                </a:r>
                <a:r>
                  <a:rPr lang="en-US" dirty="0" smtClean="0"/>
                  <a:t>: attacker doesn’t get oracle access to inverse</a:t>
                </a:r>
              </a:p>
              <a:p>
                <a:r>
                  <a:rPr lang="en-US" dirty="0" smtClean="0"/>
                  <a:t>Can build strong pseudorandom permutation given pseudorandom function</a:t>
                </a:r>
              </a:p>
              <a:p>
                <a:pPr lvl="1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  <a:blipFill>
                <a:blip r:embed="rId2"/>
                <a:stretch>
                  <a:fillRect l="-89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AES-GCM is CCA-secure (&gt; CPA-security)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3" y="1571719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2880" y="6175544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Outputs:</a:t>
            </a:r>
            <a:r>
              <a:rPr lang="en-US" dirty="0" smtClean="0"/>
              <a:t> iv, </a:t>
            </a:r>
            <a:r>
              <a:rPr lang="en-US" dirty="0" err="1" smtClean="0"/>
              <a:t>ciphertexts</a:t>
            </a:r>
            <a:r>
              <a:rPr lang="en-US" dirty="0" smtClean="0"/>
              <a:t> 1 &amp; 2, authentication tag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9321" y="1167117"/>
            <a:ext cx="34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Input:</a:t>
            </a:r>
            <a:r>
              <a:rPr lang="en-US" dirty="0" smtClean="0"/>
              <a:t> plaintexts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AES-GCM + AES-GCM-SIV</a:t>
            </a:r>
          </a:p>
          <a:p>
            <a:r>
              <a:rPr lang="en-US" dirty="0" smtClean="0"/>
              <a:t>Multi-User Security </a:t>
            </a:r>
          </a:p>
          <a:p>
            <a:r>
              <a:rPr lang="en-US" dirty="0" smtClean="0"/>
              <a:t>Concrete (Multi-User) Analysis of AES-GCM and AES-GCM-SIV</a:t>
            </a:r>
          </a:p>
          <a:p>
            <a:endParaRPr lang="en-US" dirty="0"/>
          </a:p>
          <a:p>
            <a:r>
              <a:rPr lang="en-US" dirty="0" smtClean="0"/>
              <a:t>Papers to Look At:</a:t>
            </a:r>
          </a:p>
          <a:p>
            <a:pPr lvl="1"/>
            <a:r>
              <a:rPr lang="en-US" dirty="0"/>
              <a:t>The Multi-User Security of Authenticated Encryption: AES-GCM in TLS 1.3 </a:t>
            </a:r>
            <a:r>
              <a:rPr lang="en-US" dirty="0">
                <a:hlinkClick r:id="rId2"/>
              </a:rPr>
              <a:t>https://eprint.iacr.org/2016/564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The Security  and Performance of </a:t>
            </a:r>
            <a:r>
              <a:rPr lang="en-US" dirty="0"/>
              <a:t>the Galois/Counter Mode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eprint.iacr.org/2004/193.pdf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AES-GCM-SIV: Specification </a:t>
            </a:r>
            <a:r>
              <a:rPr lang="en-US" dirty="0"/>
              <a:t>and Analysis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eprint.iacr.org/2017/168.pdf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Revisiting AES-GCM-SIV: Multi-user Security, Faster Key Derivation, and </a:t>
            </a:r>
            <a:r>
              <a:rPr lang="en-US" dirty="0"/>
              <a:t>Better Bounds </a:t>
            </a:r>
            <a:r>
              <a:rPr lang="en-US" dirty="0">
                <a:hlinkClick r:id="rId5"/>
              </a:rPr>
              <a:t>https://homes.cs.washington.edu/~</a:t>
            </a:r>
            <a:r>
              <a:rPr lang="en-US" dirty="0" smtClean="0">
                <a:hlinkClick r:id="rId5"/>
              </a:rPr>
              <a:t>tessaro/papers/BHT17.pdf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2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hash function H as a truly random function</a:t>
            </a:r>
          </a:p>
          <a:p>
            <a:r>
              <a:rPr lang="en-US" dirty="0"/>
              <a:t>Algorithms can only interact with H as an oracle</a:t>
            </a:r>
          </a:p>
          <a:p>
            <a:pPr lvl="1"/>
            <a:r>
              <a:rPr lang="en-US" b="1" dirty="0"/>
              <a:t>Query</a:t>
            </a:r>
            <a:r>
              <a:rPr lang="en-US" dirty="0"/>
              <a:t>: x</a:t>
            </a:r>
          </a:p>
          <a:p>
            <a:pPr lvl="1"/>
            <a:r>
              <a:rPr lang="en-US" b="1" dirty="0"/>
              <a:t>Response</a:t>
            </a:r>
            <a:r>
              <a:rPr lang="en-US" dirty="0"/>
              <a:t>: H(x)</a:t>
            </a:r>
          </a:p>
          <a:p>
            <a:r>
              <a:rPr lang="en-US" dirty="0"/>
              <a:t>If we submit the same query you see the same response</a:t>
            </a:r>
          </a:p>
          <a:p>
            <a:r>
              <a:rPr lang="en-US" dirty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/>
              <a:t>Real World: </a:t>
            </a:r>
            <a:r>
              <a:rPr lang="en-US" dirty="0"/>
              <a:t>H instantiated as cryptographic hash function (e.g., SHA3) of fixed length (no </a:t>
            </a:r>
            <a:r>
              <a:rPr lang="en-US" dirty="0" err="1"/>
              <a:t>Merkle-Damgård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Oracle: Warmup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random oracle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outputs </a:t>
                </a:r>
              </a:p>
              <a:p>
                <a:endParaRPr lang="en-US" dirty="0"/>
              </a:p>
              <a:p>
                <a:r>
                  <a:rPr lang="en-US" dirty="0"/>
                  <a:t>Suppose 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string. If we have not queries H(.) on input x. What is the probability that H(x) = y?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is the probability of finding a hash collision after q queries to H?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probability of finding a preimage of y after q queries?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probability of finding 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 such that H(x)=H(y)=H(z)?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406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95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Oracle: </a:t>
            </a:r>
            <a:r>
              <a:rPr lang="en-US" dirty="0" smtClean="0"/>
              <a:t>Warmup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2532"/>
                <a:ext cx="10515600" cy="524894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random oracle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outputs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Suppose 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string. If we have not queries H(.) on input x. What is the probability that H(x) = y?</a:t>
                </a:r>
              </a:p>
              <a:p>
                <a:pPr lvl="1"/>
                <a:r>
                  <a:rPr lang="en-US" b="1" dirty="0" smtClean="0">
                    <a:ea typeface="Cambria Math" panose="02040503050406030204" pitchFamily="18" charset="0"/>
                  </a:rPr>
                  <a:t>Answer:  </a:t>
                </a:r>
                <a:r>
                  <a:rPr lang="en-US" dirty="0" smtClean="0">
                    <a:ea typeface="Cambria Math" panose="02040503050406030204" pitchFamily="18" charset="0"/>
                  </a:rPr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probability of finding a hash collision after q queries to H?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Answer:  </a:t>
                </a:r>
                <a:r>
                  <a:rPr lang="en-US" dirty="0" smtClean="0">
                    <a:ea typeface="Cambria Math" panose="02040503050406030204" pitchFamily="18" charset="0"/>
                  </a:rPr>
                  <a:t>at </a:t>
                </a:r>
                <a:r>
                  <a:rPr lang="en-US" dirty="0">
                    <a:ea typeface="Cambria Math" panose="02040503050406030204" pitchFamily="18" charset="0"/>
                  </a:rPr>
                  <a:t>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What is the probability of finding a preimage of y after q queries?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Answer:  </a:t>
                </a:r>
                <a:r>
                  <a:rPr lang="en-US" dirty="0">
                    <a:ea typeface="Cambria Math" panose="02040503050406030204" pitchFamily="18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probability of finding 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 such that H(x)=H(y)=H(z)?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Answer:  </a:t>
                </a:r>
                <a:r>
                  <a:rPr lang="en-US" dirty="0">
                    <a:ea typeface="Cambria Math" panose="02040503050406030204" pitchFamily="18" charset="0"/>
                  </a:rPr>
                  <a:t>at </a:t>
                </a:r>
                <a:r>
                  <a:rPr lang="en-US" dirty="0" smtClean="0">
                    <a:ea typeface="Cambria Math" panose="02040503050406030204" pitchFamily="18" charset="0"/>
                  </a:rPr>
                  <a:t>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2532"/>
                <a:ext cx="10515600" cy="5248943"/>
              </a:xfrm>
              <a:blipFill>
                <a:blip r:embed="rId2"/>
                <a:stretch>
                  <a:fillRect l="-1043" t="-1974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4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Oracle: </a:t>
            </a:r>
            <a:r>
              <a:rPr lang="en-US" dirty="0" smtClean="0"/>
              <a:t>Harder Questions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2532"/>
                <a:ext cx="10515600" cy="524894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random oracle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outputs. Suppose that attacker has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attacker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space. What is the probability of finding a hash collision after q queries to H? </a:t>
                </a:r>
                <a:r>
                  <a:rPr lang="en-US" dirty="0"/>
                  <a:t>What is the probability of finding a preimage of y after q queries?</a:t>
                </a:r>
              </a:p>
              <a:p>
                <a:pPr lvl="1"/>
                <a:r>
                  <a:rPr lang="en-US" b="1" dirty="0" smtClean="0"/>
                  <a:t>Answer:</a:t>
                </a:r>
                <a:r>
                  <a:rPr lang="en-US" dirty="0" smtClean="0"/>
                  <a:t> </a:t>
                </a:r>
                <a:r>
                  <a:rPr lang="en-US" dirty="0" smtClean="0"/>
                  <a:t>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(for hash collisions)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(for preimage)</a:t>
                </a:r>
              </a:p>
              <a:p>
                <a:pPr lvl="1"/>
                <a:r>
                  <a:rPr lang="en-US" dirty="0" smtClean="0"/>
                  <a:t>Hash Collisions in Constant Space? Floyd-</a:t>
                </a:r>
                <a:r>
                  <a:rPr lang="en-US" dirty="0" err="1" smtClean="0"/>
                  <a:t>Warshall</a:t>
                </a:r>
                <a:r>
                  <a:rPr lang="en-US" dirty="0" smtClean="0"/>
                  <a:t> Cycle Detection</a:t>
                </a:r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 smtClean="0"/>
                  <a:t>is the probability of finding 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 such that H(x)=H(y)=H(z)?</a:t>
                </a:r>
              </a:p>
              <a:p>
                <a:pPr lvl="1"/>
                <a:r>
                  <a:rPr lang="en-US" b="1" dirty="0" smtClean="0">
                    <a:ea typeface="Cambria Math" panose="02040503050406030204" pitchFamily="18" charset="0"/>
                  </a:rPr>
                  <a:t>More complicated!  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Natural attack which achieves advantage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2532"/>
                <a:ext cx="10515600" cy="5248943"/>
              </a:xfrm>
              <a:blipFill>
                <a:blip r:embed="rId2"/>
                <a:stretch>
                  <a:fillRect l="-1043" t="-1974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8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/>
              <a:t>Provably secure constructions in random oracle model are often much more efficient (compared to provably secure construction is “standard model”</a:t>
            </a:r>
          </a:p>
          <a:p>
            <a:endParaRPr lang="en-US" dirty="0"/>
          </a:p>
          <a:p>
            <a:r>
              <a:rPr lang="en-US" dirty="0"/>
              <a:t>Sometimes we only know how to design provably secure protocol in random oracle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formal justification</a:t>
            </a:r>
          </a:p>
          <a:p>
            <a:r>
              <a:rPr lang="en-US" dirty="0"/>
              <a:t>Why should security guarantees translate when we instantiate random oracle with a real cryptographic hash function?</a:t>
            </a:r>
          </a:p>
          <a:p>
            <a:endParaRPr lang="en-US" dirty="0"/>
          </a:p>
          <a:p>
            <a:r>
              <a:rPr lang="en-US" dirty="0"/>
              <a:t>We can construct (contrived) examples of protocols which are </a:t>
            </a:r>
          </a:p>
          <a:p>
            <a:pPr lvl="1"/>
            <a:r>
              <a:rPr lang="en-US" dirty="0"/>
              <a:t>Secure in random oracle model…</a:t>
            </a:r>
          </a:p>
          <a:p>
            <a:pPr lvl="1"/>
            <a:r>
              <a:rPr lang="en-US" dirty="0"/>
              <a:t>But broken in the real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Prerequisites: </a:t>
            </a:r>
            <a:r>
              <a:rPr lang="en-US" u="sng" dirty="0" smtClean="0"/>
              <a:t>CS555 (or equivalent)</a:t>
            </a:r>
            <a:r>
              <a:rPr lang="en-US" dirty="0" smtClean="0"/>
              <a:t> and CS 526</a:t>
            </a:r>
          </a:p>
          <a:p>
            <a:r>
              <a:rPr lang="en-US" dirty="0" smtClean="0"/>
              <a:t>We will assume mathematical maturity</a:t>
            </a:r>
          </a:p>
          <a:p>
            <a:pPr lvl="1"/>
            <a:r>
              <a:rPr lang="en-US" dirty="0" smtClean="0"/>
              <a:t>Ability to Write Proofs</a:t>
            </a:r>
          </a:p>
          <a:p>
            <a:pPr lvl="1"/>
            <a:r>
              <a:rPr lang="en-US" dirty="0" smtClean="0"/>
              <a:t>Ability to Understand/Interpret Crypto Definitions</a:t>
            </a:r>
          </a:p>
          <a:p>
            <a:pPr lvl="1"/>
            <a:r>
              <a:rPr lang="en-US" dirty="0" smtClean="0"/>
              <a:t>Security Reductions</a:t>
            </a:r>
          </a:p>
          <a:p>
            <a:pPr lvl="1"/>
            <a:r>
              <a:rPr lang="en-US" dirty="0" smtClean="0"/>
              <a:t>Probability Theory</a:t>
            </a:r>
          </a:p>
          <a:p>
            <a:pPr lvl="1"/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Counting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Evidence of sound design </a:t>
            </a:r>
            <a:r>
              <a:rPr lang="en-US" dirty="0"/>
              <a:t>(any weakness involves the hash function used to instantiate the random oracle)</a:t>
            </a:r>
          </a:p>
          <a:p>
            <a:r>
              <a:rPr lang="en-US" b="1" dirty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Cipher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n-bit string K we pick a truly random permutation </a:t>
                </a:r>
                <a:r>
                  <a:rPr lang="en-US" dirty="0"/>
                  <a:t>F</a:t>
                </a:r>
                <a:r>
                  <a:rPr lang="en-US" baseline="-25000" dirty="0"/>
                  <a:t>K</a:t>
                </a:r>
                <a:endParaRPr lang="en-US" dirty="0" smtClean="0"/>
              </a:p>
              <a:p>
                <a:r>
                  <a:rPr lang="en-US" dirty="0" smtClean="0"/>
                  <a:t>Public Oracles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Real World: Instantiate Ideal Cipher with a modern block cipher like AES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dirty="0"/>
                  <a:t>Similar Pros/Cons to Random Oracle Model</a:t>
                </a:r>
              </a:p>
              <a:p>
                <a:pPr lvl="1"/>
                <a:r>
                  <a:rPr lang="en-US" dirty="0" smtClean="0"/>
                  <a:t>Pro: Powerful evidence of sound design</a:t>
                </a:r>
              </a:p>
              <a:p>
                <a:pPr lvl="1"/>
                <a:r>
                  <a:rPr lang="en-US" dirty="0" smtClean="0"/>
                  <a:t>Con: No </a:t>
                </a:r>
                <a:r>
                  <a:rPr lang="en-US" dirty="0" err="1" smtClean="0"/>
                  <a:t>blockcipher</a:t>
                </a:r>
                <a:r>
                  <a:rPr lang="en-US" dirty="0" smtClean="0"/>
                  <a:t> is an ideal cipher (even AES)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from Ideal Block Ciphers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Davies-Meyer Construction from block cipher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is modeled as an ideal block cipher then Davies-Meyer construction is a collision-resistant hash function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/>
                  <a:t>Concrete: </a:t>
                </a:r>
                <a:r>
                  <a:rPr lang="en-US" dirty="0" smtClean="0"/>
                  <a:t>Need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queries to find collision)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Ideal Cipher Model: </a:t>
                </a:r>
                <a:r>
                  <a:rPr lang="en-US" dirty="0" smtClean="0"/>
                  <a:t>For each key K model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as a truly random permutation which may only be accessed in black box manner.</a:t>
                </a:r>
              </a:p>
              <a:p>
                <a:pPr lvl="1"/>
                <a:r>
                  <a:rPr lang="en-US" dirty="0" smtClean="0"/>
                  <a:t>(Equivalent to Random Oracle Model)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from Block Ciphers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:r>
                  <a:rPr lang="en-US" dirty="0" smtClean="0"/>
                  <a:t>Suppose we have already made queries to the ideal cipher</a:t>
                </a:r>
              </a:p>
              <a:p>
                <a:r>
                  <a:rPr lang="en-US" dirty="0" smtClean="0"/>
                  <a:t>Submitted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Submitted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known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(but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unknown at all other input points).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suppose we make a new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sampled uniformly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possible choices.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 Collides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 </a:t>
                </a:r>
                <a:r>
                  <a:rPr lang="en-US" dirty="0">
                    <a:sym typeface="Wingdings" panose="05000000000000000000" pitchFamily="2" charset="2"/>
                  </a:rPr>
                  <a:t>Collides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Collides with prior query with probability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from Block Ciphers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Query q+1 </a:t>
                </a:r>
                <a:r>
                  <a:rPr lang="en-US" dirty="0" smtClean="0">
                    <a:sym typeface="Wingdings" panose="05000000000000000000" pitchFamily="2" charset="2"/>
                  </a:rPr>
                  <a:t>to ideal cipher yields collision (with </a:t>
                </a:r>
                <a:r>
                  <a:rPr lang="en-US" dirty="0">
                    <a:sym typeface="Wingdings" panose="05000000000000000000" pitchFamily="2" charset="2"/>
                  </a:rPr>
                  <a:t>prior </a:t>
                </a:r>
                <a:r>
                  <a:rPr lang="en-US" dirty="0" smtClean="0">
                    <a:sym typeface="Wingdings" panose="05000000000000000000" pitchFamily="2" charset="2"/>
                  </a:rPr>
                  <a:t>query) </a:t>
                </a:r>
                <a:r>
                  <a:rPr lang="en-US" dirty="0">
                    <a:sym typeface="Wingdings" panose="05000000000000000000" pitchFamily="2" charset="2"/>
                  </a:rPr>
                  <a:t>with probability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 smtClean="0"/>
                  <a:t>The probability of finding a collision within q queries is at most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−1)/2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Broken Attempt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Collision Attack: Pick arbitrary keys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Step 1: Query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baseline="-25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baseline="3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Step 2: Query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aseline="-25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baseline="30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baseline="3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baseline="30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</m:oMathPara>
                </a14:m>
                <a:endParaRPr lang="en-US" b="0" i="1" baseline="30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baseline="30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baseline="-25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Exploits the fact that we can query inverse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oracle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1" y="1825625"/>
                <a:ext cx="11704319" cy="4351338"/>
              </a:xfrm>
              <a:blipFill>
                <a:blip r:embed="rId2"/>
                <a:stretch>
                  <a:fillRect l="-1042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keyed permutation and inverse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Then there is a secure PRF.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1" dirty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>
                    <a:latin typeface="Cambria Math" panose="02040503050406030204" pitchFamily="18" charset="0"/>
                  </a:rPr>
                  <a:t>1</a:t>
                </a:r>
                <a:r>
                  <a:rPr lang="en-US" b="1" dirty="0">
                    <a:latin typeface="Cambria Math" panose="02040503050406030204" pitchFamily="18" charset="0"/>
                  </a:rPr>
                  <a:t>(x)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60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05132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490276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5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Then there is a secure PRF.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 (Tentative)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course will review </a:t>
            </a:r>
            <a:r>
              <a:rPr lang="en-US" u="sng" dirty="0" smtClean="0"/>
              <a:t>several</a:t>
            </a:r>
            <a:r>
              <a:rPr lang="en-US" dirty="0" smtClean="0"/>
              <a:t> cutting edge research topics in the field of cryptography.</a:t>
            </a:r>
          </a:p>
          <a:p>
            <a:endParaRPr lang="en-US" dirty="0" smtClean="0"/>
          </a:p>
          <a:p>
            <a:r>
              <a:rPr lang="en-US" dirty="0" smtClean="0"/>
              <a:t>Cryptography is a big field </a:t>
            </a:r>
            <a:r>
              <a:rPr lang="en-US" dirty="0" smtClean="0">
                <a:sym typeface="Wingdings" panose="05000000000000000000" pitchFamily="2" charset="2"/>
              </a:rPr>
              <a:t> There will be many interesting topics that we cannot cover.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/>
              <a:t> Tentative List of Topics: </a:t>
            </a:r>
            <a:r>
              <a:rPr lang="en-US" dirty="0"/>
              <a:t>Concrete Security Analysis, Idealized Models, Preprocessing Attacks and Lower Bounds, Proofs of Space, Proofs of Sequential Work, Verifiable Delay Functions, Memory Tight Reductions, Memory Hard Functions, Oblivious RAM, Obfuscation + Applications, Differential Privacy, Functional Secret Sharing, Quantum Random Oracle Model + Compressed Oracles, Differential Privacy, Fully Homomorphic </a:t>
            </a:r>
            <a:r>
              <a:rPr lang="en-US" dirty="0" smtClean="0"/>
              <a:t>Encryption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Sketch (by Triangle Inequality): Fix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is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 Sketch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  <m:r>
                        <a:rPr lang="en-US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𝑸𝑬𝑫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  <a:blipFill>
                <a:blip r:embed="rId2"/>
                <a:stretch>
                  <a:fillRect l="-115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(QED, Claim 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5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and H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Construction: Hybrid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G</a:t>
            </a:r>
            <a:r>
              <a:rPr lang="en-US" baseline="-25000" dirty="0"/>
              <a:t>0</a:t>
            </a:r>
            <a:r>
              <a:rPr lang="en-US" dirty="0"/>
              <a:t>(K)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= G</a:t>
            </a:r>
            <a:r>
              <a:rPr lang="en-US" baseline="-25000" dirty="0"/>
              <a:t>1</a:t>
            </a:r>
            <a:r>
              <a:rPr lang="en-US" dirty="0"/>
              <a:t>(K)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00</a:t>
            </a:r>
            <a:r>
              <a:rPr lang="en-US" dirty="0"/>
              <a:t>=G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01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96240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and H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Modified Construction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: Pick r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and 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randomly instead of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G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00</a:t>
            </a:r>
            <a:r>
              <a:rPr lang="en-US" dirty="0"/>
              <a:t>=G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01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67994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Modified Construction 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: Pick r</a:t>
            </a:r>
            <a:r>
              <a:rPr lang="en-US" baseline="-25000" dirty="0">
                <a:solidFill>
                  <a:srgbClr val="FF0000"/>
                </a:solidFill>
              </a:rPr>
              <a:t>00</a:t>
            </a:r>
            <a:r>
              <a:rPr lang="en-US" dirty="0">
                <a:solidFill>
                  <a:srgbClr val="FF0000"/>
                </a:solidFill>
              </a:rPr>
              <a:t> , r</a:t>
            </a:r>
            <a:r>
              <a:rPr lang="en-US" baseline="-25000" dirty="0">
                <a:solidFill>
                  <a:srgbClr val="FF0000"/>
                </a:solidFill>
              </a:rPr>
              <a:t>01</a:t>
            </a:r>
            <a:r>
              <a:rPr lang="en-US" dirty="0">
                <a:solidFill>
                  <a:srgbClr val="FF0000"/>
                </a:solidFill>
              </a:rPr>
              <a:t> , r</a:t>
            </a:r>
            <a:r>
              <a:rPr lang="en-US" baseline="-25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and r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  <a:r>
              <a:rPr lang="en-US" dirty="0">
                <a:solidFill>
                  <a:srgbClr val="FF0000"/>
                </a:solidFill>
              </a:rPr>
              <a:t> randomly instead of applying PRG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0663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Truly Random Function: All output values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are picked randomly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00…0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11…1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84734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5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vs H</a:t>
            </a:r>
            <a:r>
              <a:rPr lang="en-US" baseline="-25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b="1" i="1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Proof Intuition: Follows by 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3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r>
              <a:rPr lang="en-US" dirty="0" smtClean="0"/>
              <a:t> (20%)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825625"/>
            <a:ext cx="10776284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There will be between 4 to 6 homework assignments. </a:t>
            </a:r>
            <a:r>
              <a:rPr lang="en-US" dirty="0" err="1"/>
              <a:t>Homeworks</a:t>
            </a:r>
            <a:r>
              <a:rPr lang="en-US" dirty="0"/>
              <a:t> must be submitted via </a:t>
            </a:r>
            <a:r>
              <a:rPr lang="en-US" dirty="0" err="1"/>
              <a:t>Gradescope</a:t>
            </a:r>
            <a:r>
              <a:rPr lang="en-US" dirty="0"/>
              <a:t> before the stated deadline.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should typeset your assignment (preferably using </a:t>
            </a:r>
            <a:r>
              <a:rPr lang="en-US" dirty="0" err="1" smtClean="0"/>
              <a:t>LaTeX</a:t>
            </a:r>
            <a:r>
              <a:rPr lang="en-US" dirty="0" smtClean="0"/>
              <a:t>). It is ok to include </a:t>
            </a:r>
            <a:r>
              <a:rPr lang="en-US" dirty="0" err="1" smtClean="0"/>
              <a:t>handdrawn</a:t>
            </a:r>
            <a:r>
              <a:rPr lang="en-US" dirty="0" smtClean="0"/>
              <a:t> figures in your pdf.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are encouraged to collaborate with others, but you must completely understand your solution and you should cite any resources that you use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Late Policy:	</a:t>
            </a:r>
          </a:p>
          <a:p>
            <a:pPr lvl="2"/>
            <a:r>
              <a:rPr lang="en-US" dirty="0" smtClean="0"/>
              <a:t>On Time: No penalty</a:t>
            </a:r>
          </a:p>
          <a:p>
            <a:pPr lvl="2"/>
            <a:r>
              <a:rPr lang="en-US" dirty="0" smtClean="0"/>
              <a:t>&lt; 1 Day Late: 10-point penalty</a:t>
            </a:r>
          </a:p>
          <a:p>
            <a:pPr lvl="2"/>
            <a:r>
              <a:rPr lang="en-US" dirty="0" smtClean="0"/>
              <a:t>&lt; 2 Days Late: 25-point penalty</a:t>
            </a:r>
          </a:p>
          <a:p>
            <a:pPr lvl="2"/>
            <a:r>
              <a:rPr lang="en-US" dirty="0" smtClean="0"/>
              <a:t>&gt; 2 days late: no credit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4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i</a:t>
            </a:r>
            <a:r>
              <a:rPr lang="en-US" dirty="0" smtClean="0"/>
              <a:t> vs 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3: </a:t>
                </a:r>
                <a:r>
                  <a:rPr lang="en-US" dirty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</a:rPr>
                  <a:t> from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 -1 </a:t>
                </a:r>
                <a:r>
                  <a:rPr lang="en-US" dirty="0">
                    <a:latin typeface="Cambria Math" panose="02040503050406030204" pitchFamily="18" charset="0"/>
                  </a:rPr>
                  <a:t>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Challenge: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Cannot replace 2</a:t>
                </a:r>
                <a:r>
                  <a:rPr lang="en-US" baseline="30000" dirty="0" smtClean="0">
                    <a:latin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pseudorandom values with random strings at level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not necessarily negligible if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    Key Idea: Only need to replace </a:t>
                </a:r>
                <a:r>
                  <a:rPr lang="en-US" dirty="0">
                    <a:latin typeface="Cambria Math" panose="02040503050406030204" pitchFamily="18" charset="0"/>
                  </a:rPr>
                  <a:t>t(n</a:t>
                </a:r>
                <a:r>
                  <a:rPr lang="en-US" dirty="0" smtClean="0">
                    <a:latin typeface="Cambria Math" panose="02040503050406030204" pitchFamily="18" charset="0"/>
                  </a:rPr>
                  <a:t>) values (note: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negligible).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</a:t>
                </a:r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  <a:blipFill>
                <a:blip r:embed="rId2"/>
                <a:stretch>
                  <a:fillRect l="-877" t="-2801" r="-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3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386" y="1427655"/>
                <a:ext cx="10887635" cy="459917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Red Leaf Nodes: Queried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(x)   (at most t(n) red leaf nodes)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Red Internal Nodes: On path from red leaf node to root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Level 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red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386" y="1427655"/>
                <a:ext cx="10887635" cy="4599175"/>
              </a:xfrm>
              <a:blipFill>
                <a:blip r:embed="rId2"/>
                <a:stretch>
                  <a:fillRect l="-1008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00…0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11…1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37392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oracle queries to our function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i+1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Indistinguishability follows by Claim 1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Let x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x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denote the t queries. Let y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,…,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y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denote first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bits of each query.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             (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i+1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vs </a:t>
                </a:r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 replaced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i</a:t>
            </a:r>
            <a:r>
              <a:rPr lang="en-US" dirty="0" smtClean="0"/>
              <a:t> vs 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3: </a:t>
                </a:r>
                <a:r>
                  <a:rPr lang="en-US" dirty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</a:rPr>
                  <a:t> from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 -1 </a:t>
                </a:r>
                <a:r>
                  <a:rPr lang="en-US" dirty="0">
                    <a:latin typeface="Cambria Math" panose="02040503050406030204" pitchFamily="18" charset="0"/>
                  </a:rPr>
                  <a:t>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Triangle Inequality: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Attacker who makes t(n) queries </a:t>
                </a:r>
                <a:r>
                  <a:rPr lang="en-US" dirty="0">
                    <a:latin typeface="Cambria Math" panose="02040503050406030204" pitchFamily="18" charset="0"/>
                  </a:rPr>
                  <a:t>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</a:t>
                </a:r>
                <a:r>
                  <a:rPr lang="en-US" i="1" dirty="0">
                    <a:latin typeface="Cambria Math" panose="02040503050406030204" pitchFamily="18" charset="0"/>
                  </a:rPr>
                  <a:t>cannot </a:t>
                </a:r>
                <a:r>
                  <a:rPr lang="en-US" dirty="0" smtClean="0">
                    <a:latin typeface="Cambria Math" panose="02040503050406030204" pitchFamily="18" charset="0"/>
                  </a:rPr>
                  <a:t>distinguish H</a:t>
                </a:r>
                <a:r>
                  <a:rPr lang="en-US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</a:rPr>
                  <a:t> (real construction) from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H</a:t>
                </a:r>
                <a:r>
                  <a:rPr lang="en-US" baseline="-25000" dirty="0" err="1" smtClean="0">
                    <a:latin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(truly random function) except with negligible probability.  </a:t>
                </a: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  <a:blipFill>
                <a:blip r:embed="rId2"/>
                <a:stretch>
                  <a:fillRect l="-1151" t="-2381" r="-65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5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Presentation (10%)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Pick a recent paper (last 15 years) from a cryptography conference and give a 15 minute presentation </a:t>
            </a:r>
            <a:r>
              <a:rPr lang="en-US" dirty="0" smtClean="0"/>
              <a:t>in class</a:t>
            </a:r>
          </a:p>
          <a:p>
            <a:pPr lvl="2"/>
            <a:r>
              <a:rPr lang="en-US" dirty="0" smtClean="0"/>
              <a:t>12 minutes for presentation + 3 minutes for questions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Suggested </a:t>
            </a:r>
            <a:r>
              <a:rPr lang="en-US" dirty="0"/>
              <a:t>conferences include CRYPTO, EUROCRYPT, TCC, ASIACRYPT.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 would like to pick a crypto paper from another venue (e.g., S&amp;P, CCS) you will need to verify that the focus of the paper is crypto and then request permission from the instructor.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9337</TotalTime>
  <Words>10228</Words>
  <Application>Microsoft Office PowerPoint</Application>
  <PresentationFormat>Widescreen</PresentationFormat>
  <Paragraphs>1054</Paragraphs>
  <Slides>83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Advanced Cryptography CS 655</vt:lpstr>
      <vt:lpstr>Topic 0: Course Overview</vt:lpstr>
      <vt:lpstr>Course Resources</vt:lpstr>
      <vt:lpstr>Technology</vt:lpstr>
      <vt:lpstr>Grades</vt:lpstr>
      <vt:lpstr>Expected Background</vt:lpstr>
      <vt:lpstr>Course Topics (Tentative)</vt:lpstr>
      <vt:lpstr>Homeworks (20%)</vt:lpstr>
      <vt:lpstr>Course Presentation (10%)</vt:lpstr>
      <vt:lpstr>Course Project (30%)</vt:lpstr>
      <vt:lpstr>Topic 1: Review</vt:lpstr>
      <vt:lpstr>Asymptotic Approach to Security</vt:lpstr>
      <vt:lpstr>Asymptotic Approach to Security</vt:lpstr>
      <vt:lpstr>Concrete Security</vt:lpstr>
      <vt:lpstr>Asymptotic Approach to Security</vt:lpstr>
      <vt:lpstr>Symmetric Key Building Blocks</vt:lpstr>
      <vt:lpstr>Pseudorandom Generator (PRG) G</vt:lpstr>
      <vt:lpstr>Pseudorandom Function (PRF)</vt:lpstr>
      <vt:lpstr>Truly Random Function</vt:lpstr>
      <vt:lpstr>PRF Security</vt:lpstr>
      <vt:lpstr>PRF-Security as a Game</vt:lpstr>
      <vt:lpstr>PRF Security Concrete Version</vt:lpstr>
      <vt:lpstr>CPA-Secure Encryption</vt:lpstr>
      <vt:lpstr>CPA-Security Game (Single Message Version)</vt:lpstr>
      <vt:lpstr>Security Reduction</vt:lpstr>
      <vt:lpstr>Security Reduction</vt:lpstr>
      <vt:lpstr>Security Reduction</vt:lpstr>
      <vt:lpstr>Finishing Up</vt:lpstr>
      <vt:lpstr>Finishing Up</vt:lpstr>
      <vt:lpstr>Conclusion</vt:lpstr>
      <vt:lpstr>Concrete Version: (t(n),q(n),ε(n))-secure MAC</vt:lpstr>
      <vt:lpstr>What Does It Mean to “Secure Information” </vt:lpstr>
      <vt:lpstr>Message Authentication Codes</vt:lpstr>
      <vt:lpstr>Message Authentication Code Syntax</vt:lpstr>
      <vt:lpstr>Strong MAC Construction (Fixed Length)</vt:lpstr>
      <vt:lpstr>Warmup: Ideal MAC (Macforge_(A,Π ̃ ) (n)) </vt:lpstr>
      <vt:lpstr>PRF Distinguisher D</vt:lpstr>
      <vt:lpstr>PRF Distinguisher D</vt:lpstr>
      <vt:lpstr>Concrete Security (〖HashColl〗_(A,Π) (n)) </vt:lpstr>
      <vt:lpstr>Theory vs Practice</vt:lpstr>
      <vt:lpstr>Hash and MAC Construction</vt:lpstr>
      <vt:lpstr>Hash and MAC Construction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Proof Sketch</vt:lpstr>
      <vt:lpstr>Pseudorandom Permutation</vt:lpstr>
      <vt:lpstr>Pseudorandom Permutation</vt:lpstr>
      <vt:lpstr>Galois Counter Mode (GCM)</vt:lpstr>
      <vt:lpstr>Next Week</vt:lpstr>
      <vt:lpstr>Random Oracle Model</vt:lpstr>
      <vt:lpstr>Random Oracle: Warmup Questions</vt:lpstr>
      <vt:lpstr>Random Oracle: Warmup Questions</vt:lpstr>
      <vt:lpstr>Random Oracle: Harder Questions</vt:lpstr>
      <vt:lpstr>Random Oracle Model: Pros</vt:lpstr>
      <vt:lpstr>Random Oracle Model: Cons</vt:lpstr>
      <vt:lpstr>Random Oracle Model: Justification</vt:lpstr>
      <vt:lpstr>Ideal Cipher Model</vt:lpstr>
      <vt:lpstr>Hash Functions from Ideal Block Ciphers</vt:lpstr>
      <vt:lpstr>Hash Functions from Block Ciphers</vt:lpstr>
      <vt:lpstr>Hash Functions from Block Ciphers</vt:lpstr>
      <vt:lpstr>A Broken Attempt</vt:lpstr>
      <vt:lpstr>Pseudorandom Permutation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Hybrid H1 and H2</vt:lpstr>
      <vt:lpstr>Hybrid H1 and H2</vt:lpstr>
      <vt:lpstr>Hybrid H3</vt:lpstr>
      <vt:lpstr>Hybrid Hn</vt:lpstr>
      <vt:lpstr>Hybrid H1</vt:lpstr>
      <vt:lpstr>Hybrid H1 vs H2</vt:lpstr>
      <vt:lpstr>Hybrid Hi vs Hi</vt:lpstr>
      <vt:lpstr>Hybrid Hi</vt:lpstr>
      <vt:lpstr>Hybrid H1 vs H2</vt:lpstr>
      <vt:lpstr>Hybrid Hi vs Hi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117</cp:revision>
  <dcterms:created xsi:type="dcterms:W3CDTF">2016-12-31T20:38:01Z</dcterms:created>
  <dcterms:modified xsi:type="dcterms:W3CDTF">2023-01-12T21:47:22Z</dcterms:modified>
</cp:coreProperties>
</file>