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</p:sldMasterIdLst>
  <p:notesMasterIdLst>
    <p:notesMasterId r:id="rId123"/>
  </p:notesMasterIdLst>
  <p:sldIdLst>
    <p:sldId id="257" r:id="rId6"/>
    <p:sldId id="259" r:id="rId7"/>
    <p:sldId id="419" r:id="rId8"/>
    <p:sldId id="260" r:id="rId9"/>
    <p:sldId id="261" r:id="rId10"/>
    <p:sldId id="262" r:id="rId11"/>
    <p:sldId id="415" r:id="rId12"/>
    <p:sldId id="416" r:id="rId13"/>
    <p:sldId id="417" r:id="rId14"/>
    <p:sldId id="418" r:id="rId15"/>
    <p:sldId id="263" r:id="rId16"/>
    <p:sldId id="264" r:id="rId17"/>
    <p:sldId id="265" r:id="rId18"/>
    <p:sldId id="266" r:id="rId19"/>
    <p:sldId id="267" r:id="rId20"/>
    <p:sldId id="268" r:id="rId21"/>
    <p:sldId id="269" r:id="rId22"/>
    <p:sldId id="338" r:id="rId23"/>
    <p:sldId id="270" r:id="rId24"/>
    <p:sldId id="271" r:id="rId25"/>
    <p:sldId id="272" r:id="rId26"/>
    <p:sldId id="273" r:id="rId27"/>
    <p:sldId id="274" r:id="rId28"/>
    <p:sldId id="275" r:id="rId29"/>
    <p:sldId id="276" r:id="rId30"/>
    <p:sldId id="277" r:id="rId31"/>
    <p:sldId id="278" r:id="rId32"/>
    <p:sldId id="279" r:id="rId33"/>
    <p:sldId id="280" r:id="rId34"/>
    <p:sldId id="281" r:id="rId35"/>
    <p:sldId id="282" r:id="rId36"/>
    <p:sldId id="283" r:id="rId37"/>
    <p:sldId id="284" r:id="rId38"/>
    <p:sldId id="285" r:id="rId39"/>
    <p:sldId id="286" r:id="rId40"/>
    <p:sldId id="287" r:id="rId41"/>
    <p:sldId id="288" r:id="rId42"/>
    <p:sldId id="289" r:id="rId43"/>
    <p:sldId id="339" r:id="rId44"/>
    <p:sldId id="290" r:id="rId45"/>
    <p:sldId id="291" r:id="rId46"/>
    <p:sldId id="292" r:id="rId47"/>
    <p:sldId id="340" r:id="rId48"/>
    <p:sldId id="341" r:id="rId49"/>
    <p:sldId id="342" r:id="rId50"/>
    <p:sldId id="343" r:id="rId51"/>
    <p:sldId id="344" r:id="rId52"/>
    <p:sldId id="345" r:id="rId53"/>
    <p:sldId id="346" r:id="rId54"/>
    <p:sldId id="347" r:id="rId55"/>
    <p:sldId id="348" r:id="rId56"/>
    <p:sldId id="349" r:id="rId57"/>
    <p:sldId id="350" r:id="rId58"/>
    <p:sldId id="351" r:id="rId59"/>
    <p:sldId id="352" r:id="rId60"/>
    <p:sldId id="353" r:id="rId61"/>
    <p:sldId id="354" r:id="rId62"/>
    <p:sldId id="355" r:id="rId63"/>
    <p:sldId id="356" r:id="rId64"/>
    <p:sldId id="357" r:id="rId65"/>
    <p:sldId id="358" r:id="rId66"/>
    <p:sldId id="359" r:id="rId67"/>
    <p:sldId id="360" r:id="rId68"/>
    <p:sldId id="361" r:id="rId69"/>
    <p:sldId id="362" r:id="rId70"/>
    <p:sldId id="363" r:id="rId71"/>
    <p:sldId id="364" r:id="rId72"/>
    <p:sldId id="365" r:id="rId73"/>
    <p:sldId id="366" r:id="rId74"/>
    <p:sldId id="367" r:id="rId75"/>
    <p:sldId id="368" r:id="rId76"/>
    <p:sldId id="369" r:id="rId77"/>
    <p:sldId id="370" r:id="rId78"/>
    <p:sldId id="371" r:id="rId79"/>
    <p:sldId id="372" r:id="rId80"/>
    <p:sldId id="373" r:id="rId81"/>
    <p:sldId id="374" r:id="rId82"/>
    <p:sldId id="375" r:id="rId83"/>
    <p:sldId id="376" r:id="rId84"/>
    <p:sldId id="377" r:id="rId85"/>
    <p:sldId id="378" r:id="rId86"/>
    <p:sldId id="379" r:id="rId87"/>
    <p:sldId id="380" r:id="rId88"/>
    <p:sldId id="381" r:id="rId89"/>
    <p:sldId id="382" r:id="rId90"/>
    <p:sldId id="383" r:id="rId91"/>
    <p:sldId id="384" r:id="rId92"/>
    <p:sldId id="385" r:id="rId93"/>
    <p:sldId id="386" r:id="rId94"/>
    <p:sldId id="387" r:id="rId95"/>
    <p:sldId id="388" r:id="rId96"/>
    <p:sldId id="389" r:id="rId97"/>
    <p:sldId id="390" r:id="rId98"/>
    <p:sldId id="391" r:id="rId99"/>
    <p:sldId id="392" r:id="rId100"/>
    <p:sldId id="393" r:id="rId101"/>
    <p:sldId id="394" r:id="rId102"/>
    <p:sldId id="395" r:id="rId103"/>
    <p:sldId id="396" r:id="rId104"/>
    <p:sldId id="397" r:id="rId105"/>
    <p:sldId id="398" r:id="rId106"/>
    <p:sldId id="399" r:id="rId107"/>
    <p:sldId id="400" r:id="rId108"/>
    <p:sldId id="401" r:id="rId109"/>
    <p:sldId id="402" r:id="rId110"/>
    <p:sldId id="403" r:id="rId111"/>
    <p:sldId id="404" r:id="rId112"/>
    <p:sldId id="405" r:id="rId113"/>
    <p:sldId id="406" r:id="rId114"/>
    <p:sldId id="407" r:id="rId115"/>
    <p:sldId id="408" r:id="rId116"/>
    <p:sldId id="409" r:id="rId117"/>
    <p:sldId id="410" r:id="rId118"/>
    <p:sldId id="411" r:id="rId119"/>
    <p:sldId id="412" r:id="rId120"/>
    <p:sldId id="413" r:id="rId121"/>
    <p:sldId id="414" r:id="rId1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63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1.xml"/><Relationship Id="rId117" Type="http://schemas.openxmlformats.org/officeDocument/2006/relationships/slide" Target="slides/slide112.xml"/><Relationship Id="rId21" Type="http://schemas.openxmlformats.org/officeDocument/2006/relationships/slide" Target="slides/slide16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63" Type="http://schemas.openxmlformats.org/officeDocument/2006/relationships/slide" Target="slides/slide58.xml"/><Relationship Id="rId68" Type="http://schemas.openxmlformats.org/officeDocument/2006/relationships/slide" Target="slides/slide63.xml"/><Relationship Id="rId84" Type="http://schemas.openxmlformats.org/officeDocument/2006/relationships/slide" Target="slides/slide79.xml"/><Relationship Id="rId89" Type="http://schemas.openxmlformats.org/officeDocument/2006/relationships/slide" Target="slides/slide84.xml"/><Relationship Id="rId112" Type="http://schemas.openxmlformats.org/officeDocument/2006/relationships/slide" Target="slides/slide107.xml"/><Relationship Id="rId16" Type="http://schemas.openxmlformats.org/officeDocument/2006/relationships/slide" Target="slides/slide11.xml"/><Relationship Id="rId107" Type="http://schemas.openxmlformats.org/officeDocument/2006/relationships/slide" Target="slides/slide102.xml"/><Relationship Id="rId11" Type="http://schemas.openxmlformats.org/officeDocument/2006/relationships/slide" Target="slides/slide6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74" Type="http://schemas.openxmlformats.org/officeDocument/2006/relationships/slide" Target="slides/slide69.xml"/><Relationship Id="rId79" Type="http://schemas.openxmlformats.org/officeDocument/2006/relationships/slide" Target="slides/slide74.xml"/><Relationship Id="rId102" Type="http://schemas.openxmlformats.org/officeDocument/2006/relationships/slide" Target="slides/slide97.xml"/><Relationship Id="rId123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90" Type="http://schemas.openxmlformats.org/officeDocument/2006/relationships/slide" Target="slides/slide85.xml"/><Relationship Id="rId95" Type="http://schemas.openxmlformats.org/officeDocument/2006/relationships/slide" Target="slides/slide90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64" Type="http://schemas.openxmlformats.org/officeDocument/2006/relationships/slide" Target="slides/slide59.xml"/><Relationship Id="rId69" Type="http://schemas.openxmlformats.org/officeDocument/2006/relationships/slide" Target="slides/slide64.xml"/><Relationship Id="rId113" Type="http://schemas.openxmlformats.org/officeDocument/2006/relationships/slide" Target="slides/slide108.xml"/><Relationship Id="rId118" Type="http://schemas.openxmlformats.org/officeDocument/2006/relationships/slide" Target="slides/slide113.xml"/><Relationship Id="rId80" Type="http://schemas.openxmlformats.org/officeDocument/2006/relationships/slide" Target="slides/slide75.xml"/><Relationship Id="rId85" Type="http://schemas.openxmlformats.org/officeDocument/2006/relationships/slide" Target="slides/slide80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59" Type="http://schemas.openxmlformats.org/officeDocument/2006/relationships/slide" Target="slides/slide54.xml"/><Relationship Id="rId103" Type="http://schemas.openxmlformats.org/officeDocument/2006/relationships/slide" Target="slides/slide98.xml"/><Relationship Id="rId108" Type="http://schemas.openxmlformats.org/officeDocument/2006/relationships/slide" Target="slides/slide103.xml"/><Relationship Id="rId124" Type="http://schemas.openxmlformats.org/officeDocument/2006/relationships/presProps" Target="presProps.xml"/><Relationship Id="rId54" Type="http://schemas.openxmlformats.org/officeDocument/2006/relationships/slide" Target="slides/slide49.xml"/><Relationship Id="rId70" Type="http://schemas.openxmlformats.org/officeDocument/2006/relationships/slide" Target="slides/slide65.xml"/><Relationship Id="rId75" Type="http://schemas.openxmlformats.org/officeDocument/2006/relationships/slide" Target="slides/slide70.xml"/><Relationship Id="rId91" Type="http://schemas.openxmlformats.org/officeDocument/2006/relationships/slide" Target="slides/slide86.xml"/><Relationship Id="rId96" Type="http://schemas.openxmlformats.org/officeDocument/2006/relationships/slide" Target="slides/slide9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49" Type="http://schemas.openxmlformats.org/officeDocument/2006/relationships/slide" Target="slides/slide44.xml"/><Relationship Id="rId114" Type="http://schemas.openxmlformats.org/officeDocument/2006/relationships/slide" Target="slides/slide109.xml"/><Relationship Id="rId119" Type="http://schemas.openxmlformats.org/officeDocument/2006/relationships/slide" Target="slides/slide114.xml"/><Relationship Id="rId44" Type="http://schemas.openxmlformats.org/officeDocument/2006/relationships/slide" Target="slides/slide39.xml"/><Relationship Id="rId60" Type="http://schemas.openxmlformats.org/officeDocument/2006/relationships/slide" Target="slides/slide55.xml"/><Relationship Id="rId65" Type="http://schemas.openxmlformats.org/officeDocument/2006/relationships/slide" Target="slides/slide60.xml"/><Relationship Id="rId81" Type="http://schemas.openxmlformats.org/officeDocument/2006/relationships/slide" Target="slides/slide76.xml"/><Relationship Id="rId86" Type="http://schemas.openxmlformats.org/officeDocument/2006/relationships/slide" Target="slides/slide81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9" Type="http://schemas.openxmlformats.org/officeDocument/2006/relationships/slide" Target="slides/slide34.xml"/><Relationship Id="rId109" Type="http://schemas.openxmlformats.org/officeDocument/2006/relationships/slide" Target="slides/slide104.xml"/><Relationship Id="rId34" Type="http://schemas.openxmlformats.org/officeDocument/2006/relationships/slide" Target="slides/slide29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76" Type="http://schemas.openxmlformats.org/officeDocument/2006/relationships/slide" Target="slides/slide71.xml"/><Relationship Id="rId97" Type="http://schemas.openxmlformats.org/officeDocument/2006/relationships/slide" Target="slides/slide92.xml"/><Relationship Id="rId104" Type="http://schemas.openxmlformats.org/officeDocument/2006/relationships/slide" Target="slides/slide99.xml"/><Relationship Id="rId120" Type="http://schemas.openxmlformats.org/officeDocument/2006/relationships/slide" Target="slides/slide115.xml"/><Relationship Id="rId125" Type="http://schemas.openxmlformats.org/officeDocument/2006/relationships/viewProps" Target="viewProps.xml"/><Relationship Id="rId7" Type="http://schemas.openxmlformats.org/officeDocument/2006/relationships/slide" Target="slides/slide2.xml"/><Relationship Id="rId71" Type="http://schemas.openxmlformats.org/officeDocument/2006/relationships/slide" Target="slides/slide66.xml"/><Relationship Id="rId92" Type="http://schemas.openxmlformats.org/officeDocument/2006/relationships/slide" Target="slides/slide87.xml"/><Relationship Id="rId2" Type="http://schemas.openxmlformats.org/officeDocument/2006/relationships/customXml" Target="../customXml/item2.xml"/><Relationship Id="rId29" Type="http://schemas.openxmlformats.org/officeDocument/2006/relationships/slide" Target="slides/slide24.xml"/><Relationship Id="rId24" Type="http://schemas.openxmlformats.org/officeDocument/2006/relationships/slide" Target="slides/slide19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66" Type="http://schemas.openxmlformats.org/officeDocument/2006/relationships/slide" Target="slides/slide61.xml"/><Relationship Id="rId87" Type="http://schemas.openxmlformats.org/officeDocument/2006/relationships/slide" Target="slides/slide82.xml"/><Relationship Id="rId110" Type="http://schemas.openxmlformats.org/officeDocument/2006/relationships/slide" Target="slides/slide105.xml"/><Relationship Id="rId115" Type="http://schemas.openxmlformats.org/officeDocument/2006/relationships/slide" Target="slides/slide110.xml"/><Relationship Id="rId61" Type="http://schemas.openxmlformats.org/officeDocument/2006/relationships/slide" Target="slides/slide56.xml"/><Relationship Id="rId82" Type="http://schemas.openxmlformats.org/officeDocument/2006/relationships/slide" Target="slides/slide77.xml"/><Relationship Id="rId19" Type="http://schemas.openxmlformats.org/officeDocument/2006/relationships/slide" Target="slides/slide14.xml"/><Relationship Id="rId14" Type="http://schemas.openxmlformats.org/officeDocument/2006/relationships/slide" Target="slides/slide9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56" Type="http://schemas.openxmlformats.org/officeDocument/2006/relationships/slide" Target="slides/slide51.xml"/><Relationship Id="rId77" Type="http://schemas.openxmlformats.org/officeDocument/2006/relationships/slide" Target="slides/slide72.xml"/><Relationship Id="rId100" Type="http://schemas.openxmlformats.org/officeDocument/2006/relationships/slide" Target="slides/slide95.xml"/><Relationship Id="rId105" Type="http://schemas.openxmlformats.org/officeDocument/2006/relationships/slide" Target="slides/slide100.xml"/><Relationship Id="rId126" Type="http://schemas.openxmlformats.org/officeDocument/2006/relationships/theme" Target="theme/theme1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72" Type="http://schemas.openxmlformats.org/officeDocument/2006/relationships/slide" Target="slides/slide67.xml"/><Relationship Id="rId93" Type="http://schemas.openxmlformats.org/officeDocument/2006/relationships/slide" Target="slides/slide88.xml"/><Relationship Id="rId98" Type="http://schemas.openxmlformats.org/officeDocument/2006/relationships/slide" Target="slides/slide93.xml"/><Relationship Id="rId121" Type="http://schemas.openxmlformats.org/officeDocument/2006/relationships/slide" Target="slides/slide116.xml"/><Relationship Id="rId3" Type="http://schemas.openxmlformats.org/officeDocument/2006/relationships/customXml" Target="../customXml/item3.xml"/><Relationship Id="rId25" Type="http://schemas.openxmlformats.org/officeDocument/2006/relationships/slide" Target="slides/slide20.xml"/><Relationship Id="rId46" Type="http://schemas.openxmlformats.org/officeDocument/2006/relationships/slide" Target="slides/slide41.xml"/><Relationship Id="rId67" Type="http://schemas.openxmlformats.org/officeDocument/2006/relationships/slide" Target="slides/slide62.xml"/><Relationship Id="rId116" Type="http://schemas.openxmlformats.org/officeDocument/2006/relationships/slide" Target="slides/slide111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62" Type="http://schemas.openxmlformats.org/officeDocument/2006/relationships/slide" Target="slides/slide57.xml"/><Relationship Id="rId83" Type="http://schemas.openxmlformats.org/officeDocument/2006/relationships/slide" Target="slides/slide78.xml"/><Relationship Id="rId88" Type="http://schemas.openxmlformats.org/officeDocument/2006/relationships/slide" Target="slides/slide83.xml"/><Relationship Id="rId111" Type="http://schemas.openxmlformats.org/officeDocument/2006/relationships/slide" Target="slides/slide106.xml"/><Relationship Id="rId15" Type="http://schemas.openxmlformats.org/officeDocument/2006/relationships/slide" Target="slides/slide10.xml"/><Relationship Id="rId36" Type="http://schemas.openxmlformats.org/officeDocument/2006/relationships/slide" Target="slides/slide31.xml"/><Relationship Id="rId57" Type="http://schemas.openxmlformats.org/officeDocument/2006/relationships/slide" Target="slides/slide52.xml"/><Relationship Id="rId106" Type="http://schemas.openxmlformats.org/officeDocument/2006/relationships/slide" Target="slides/slide101.xml"/><Relationship Id="rId127" Type="http://schemas.openxmlformats.org/officeDocument/2006/relationships/tableStyles" Target="tableStyles.xml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52" Type="http://schemas.openxmlformats.org/officeDocument/2006/relationships/slide" Target="slides/slide47.xml"/><Relationship Id="rId73" Type="http://schemas.openxmlformats.org/officeDocument/2006/relationships/slide" Target="slides/slide68.xml"/><Relationship Id="rId78" Type="http://schemas.openxmlformats.org/officeDocument/2006/relationships/slide" Target="slides/slide73.xml"/><Relationship Id="rId94" Type="http://schemas.openxmlformats.org/officeDocument/2006/relationships/slide" Target="slides/slide89.xml"/><Relationship Id="rId99" Type="http://schemas.openxmlformats.org/officeDocument/2006/relationships/slide" Target="slides/slide94.xml"/><Relationship Id="rId101" Type="http://schemas.openxmlformats.org/officeDocument/2006/relationships/slide" Target="slides/slide96.xml"/><Relationship Id="rId122" Type="http://schemas.openxmlformats.org/officeDocument/2006/relationships/slide" Target="slides/slide11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5A2D5C-ADF9-466E-AA68-616255F2A2E9}" type="datetimeFigureOut">
              <a:rPr lang="en-US" smtClean="0"/>
              <a:t>3/22/2021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981477-3BD1-49F3-B40A-6AF7F13006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1714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smtClean="0"/>
                  <a:t>Suppose we have </a:t>
                </a:r>
                <a:r>
                  <a:rPr lang="en-US" dirty="0" err="1" smtClean="0"/>
                  <a:t>m,m’,c</a:t>
                </a:r>
                <a:r>
                  <a:rPr lang="en-US" dirty="0" smtClean="0"/>
                  <a:t>’ s.t. </a:t>
                </a:r>
                <a:r>
                  <a:rPr lang="en-US" dirty="0" err="1" smtClean="0"/>
                  <a:t>Pr</a:t>
                </a:r>
                <a:r>
                  <a:rPr lang="en-US" dirty="0" smtClean="0"/>
                  <a:t>[</a:t>
                </a:r>
                <a:r>
                  <a:rPr lang="en-US" dirty="0" err="1" smtClean="0"/>
                  <a:t>EncK</a:t>
                </a:r>
                <a:r>
                  <a:rPr lang="en-US" dirty="0" smtClean="0"/>
                  <a:t>(m)= c’] &gt; </a:t>
                </a:r>
                <a:r>
                  <a:rPr lang="en-US" dirty="0" err="1" smtClean="0"/>
                  <a:t>Pr</a:t>
                </a:r>
                <a:r>
                  <a:rPr lang="en-US" dirty="0" smtClean="0"/>
                  <a:t>[</a:t>
                </a:r>
                <a:r>
                  <a:rPr lang="en-US" dirty="0" err="1" smtClean="0"/>
                  <a:t>EncK</a:t>
                </a:r>
                <a:r>
                  <a:rPr lang="en-US" dirty="0" smtClean="0"/>
                  <a:t>(m’)=c’] then adversary can select m0= m, m1=m’. If the ciphertext challenge c=c’ then the adversary outputs guess b’ = 1. Otherwise, the adversary outputs random guess b’. </a:t>
                </a:r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i="0" smtClean="0">
                    <a:latin typeface="Cambria Math" panose="02040503050406030204" pitchFamily="18" charset="0"/>
                  </a:rPr>
                  <a:t>[┤]</a:t>
                </a:r>
                <a:r>
                  <a:rPr lang="en-US" b="0" i="0" smtClean="0">
                    <a:latin typeface="Cambria Math" panose="02040503050406030204" pitchFamily="18" charset="0"/>
                  </a:rPr>
                  <a:t>=[┤]∗+=(1−𝑝)/2+𝑝</a:t>
                </a:r>
                <a:endParaRPr lang="en-US" dirty="0"/>
              </a:p>
              <a:p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E35DAA-499F-4673-978B-A6190921FD9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7825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Example: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E35DAA-499F-4673-978B-A6190921FD97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1337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Example: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E35DAA-499F-4673-978B-A6190921FD97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138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E35DAA-499F-4673-978B-A6190921FD9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80271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E35DAA-499F-4673-978B-A6190921FD9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60246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B4096-45D6-4A15-A9C9-C3B5473A22B9}" type="datetimeFigureOut">
              <a:rPr lang="en-US" smtClean="0"/>
              <a:t>3/22/2021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7D41B-B484-4C07-AC44-98390F2C10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949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B4096-45D6-4A15-A9C9-C3B5473A22B9}" type="datetimeFigureOut">
              <a:rPr lang="en-US" smtClean="0"/>
              <a:t>3/22/2021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7D41B-B484-4C07-AC44-98390F2C10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4764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B4096-45D6-4A15-A9C9-C3B5473A22B9}" type="datetimeFigureOut">
              <a:rPr lang="en-US" smtClean="0"/>
              <a:t>3/22/2021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7D41B-B484-4C07-AC44-98390F2C10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3825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CD638-CAC8-4835-93D5-F2F113860AF6}" type="datetime1">
              <a:rPr lang="en-US" smtClean="0"/>
              <a:t>3/22/2021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2800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12E03-6634-4506-9456-86EF0B299EA5}" type="datetime1">
              <a:rPr lang="en-US" smtClean="0"/>
              <a:t>3/22/2021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8381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FF1D6-DDC6-46CD-8F4D-A488FCDFFF3F}" type="datetime1">
              <a:rPr lang="en-US" smtClean="0"/>
              <a:t>3/22/2021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4602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268F3-B5D5-4614-A1E8-B062619C91D9}" type="datetime1">
              <a:rPr lang="en-US" smtClean="0"/>
              <a:t>3/22/2021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5372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7B2AB-DF7C-4D43-93E6-1F8BFC4B85C5}" type="datetime1">
              <a:rPr lang="en-US" smtClean="0"/>
              <a:t>3/22/2021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1289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41BF2-9F6E-4EE3-AC23-3342D25B434E}" type="datetime1">
              <a:rPr lang="en-US" smtClean="0"/>
              <a:t>3/22/2021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8406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B3AC0-947E-4117-982D-2E13F67B980A}" type="datetime1">
              <a:rPr lang="en-US" smtClean="0"/>
              <a:t>3/22/2021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0115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ACCC4-E33D-49C2-8C16-2FA37D9D909A}" type="datetime1">
              <a:rPr lang="en-US" smtClean="0"/>
              <a:t>3/22/2021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9930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B4096-45D6-4A15-A9C9-C3B5473A22B9}" type="datetimeFigureOut">
              <a:rPr lang="en-US" smtClean="0"/>
              <a:t>3/22/2021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7D41B-B484-4C07-AC44-98390F2C10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99076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B8812-7278-4D06-90D2-92395DE9F0D1}" type="datetime1">
              <a:rPr lang="en-US" smtClean="0"/>
              <a:t>3/22/2021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6923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20AD1-AAF5-41BF-8F47-A201BD823CA6}" type="datetime1">
              <a:rPr lang="en-US" smtClean="0"/>
              <a:t>3/22/2021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56025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2F8B5-C2B9-4688-AF44-FC2F88EF1967}" type="datetime1">
              <a:rPr lang="en-US" smtClean="0"/>
              <a:t>3/22/2021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2225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B4096-45D6-4A15-A9C9-C3B5473A22B9}" type="datetimeFigureOut">
              <a:rPr lang="en-US" smtClean="0"/>
              <a:t>3/22/2021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7D41B-B484-4C07-AC44-98390F2C10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5890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B4096-45D6-4A15-A9C9-C3B5473A22B9}" type="datetimeFigureOut">
              <a:rPr lang="en-US" smtClean="0"/>
              <a:t>3/22/2021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7D41B-B484-4C07-AC44-98390F2C10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4412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B4096-45D6-4A15-A9C9-C3B5473A22B9}" type="datetimeFigureOut">
              <a:rPr lang="en-US" smtClean="0"/>
              <a:t>3/22/2021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7D41B-B484-4C07-AC44-98390F2C10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715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B4096-45D6-4A15-A9C9-C3B5473A22B9}" type="datetimeFigureOut">
              <a:rPr lang="en-US" smtClean="0"/>
              <a:t>3/22/2021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7D41B-B484-4C07-AC44-98390F2C10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89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B4096-45D6-4A15-A9C9-C3B5473A22B9}" type="datetimeFigureOut">
              <a:rPr lang="en-US" smtClean="0"/>
              <a:t>3/22/2021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7D41B-B484-4C07-AC44-98390F2C10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194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B4096-45D6-4A15-A9C9-C3B5473A22B9}" type="datetimeFigureOut">
              <a:rPr lang="en-US" smtClean="0"/>
              <a:t>3/22/2021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7D41B-B484-4C07-AC44-98390F2C10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734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B4096-45D6-4A15-A9C9-C3B5473A22B9}" type="datetimeFigureOut">
              <a:rPr lang="en-US" smtClean="0"/>
              <a:t>3/22/2021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7D41B-B484-4C07-AC44-98390F2C10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4166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0B4096-45D6-4A15-A9C9-C3B5473A22B9}" type="datetimeFigureOut">
              <a:rPr lang="en-US" smtClean="0"/>
              <a:t>3/22/2021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B7D41B-B484-4C07-AC44-98390F2C10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0755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357E49-C339-4533-BFB4-FADAD6F354D5}" type="datetime1">
              <a:rPr lang="en-US" smtClean="0"/>
              <a:t>3/22/2021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611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13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0.png"/><Relationship Id="rId1" Type="http://schemas.openxmlformats.org/officeDocument/2006/relationships/slideLayout" Target="../slideLayouts/slideLayout13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20.png"/><Relationship Id="rId1" Type="http://schemas.openxmlformats.org/officeDocument/2006/relationships/slideLayout" Target="../slideLayouts/slideLayout13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0.png"/><Relationship Id="rId1" Type="http://schemas.openxmlformats.org/officeDocument/2006/relationships/slideLayout" Target="../slideLayouts/slideLayout13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3.png"/><Relationship Id="rId1" Type="http://schemas.openxmlformats.org/officeDocument/2006/relationships/slideLayout" Target="../slideLayouts/slideLayout13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0.png"/><Relationship Id="rId1" Type="http://schemas.openxmlformats.org/officeDocument/2006/relationships/slideLayout" Target="../slideLayouts/slideLayout13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2.png"/><Relationship Id="rId1" Type="http://schemas.openxmlformats.org/officeDocument/2006/relationships/slideLayout" Target="../slideLayouts/slideLayout13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00.png"/><Relationship Id="rId1" Type="http://schemas.openxmlformats.org/officeDocument/2006/relationships/slideLayout" Target="../slideLayouts/slideLayout13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1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0.png"/><Relationship Id="rId1" Type="http://schemas.openxmlformats.org/officeDocument/2006/relationships/slideLayout" Target="../slideLayouts/slideLayout13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13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00.png"/><Relationship Id="rId1" Type="http://schemas.openxmlformats.org/officeDocument/2006/relationships/slideLayout" Target="../slideLayouts/slideLayout13.xml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50.png"/><Relationship Id="rId5" Type="http://schemas.openxmlformats.org/officeDocument/2006/relationships/image" Target="../media/image240.png"/><Relationship Id="rId4" Type="http://schemas.openxmlformats.org/officeDocument/2006/relationships/image" Target="../media/image230.png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7" Type="http://schemas.openxmlformats.org/officeDocument/2006/relationships/image" Target="../media/image29.png"/><Relationship Id="rId2" Type="http://schemas.openxmlformats.org/officeDocument/2006/relationships/image" Target="../media/image21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8.png"/><Relationship Id="rId5" Type="http://schemas.openxmlformats.org/officeDocument/2006/relationships/image" Target="../media/image240.png"/><Relationship Id="rId4" Type="http://schemas.openxmlformats.org/officeDocument/2006/relationships/image" Target="../media/image270.png"/><Relationship Id="rId9" Type="http://schemas.openxmlformats.org/officeDocument/2006/relationships/image" Target="../media/image30.png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3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3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1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2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0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0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01.png"/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2.png"/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3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1.png"/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13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4.png"/><Relationship Id="rId1" Type="http://schemas.openxmlformats.org/officeDocument/2006/relationships/slideLayout" Target="../slideLayouts/slideLayout13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13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152.png"/><Relationship Id="rId1" Type="http://schemas.openxmlformats.org/officeDocument/2006/relationships/slideLayout" Target="../slideLayouts/slideLayout13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se.iitk.ac.in/users/manindra/algebra/primality_v6.pdf" TargetMode="External"/><Relationship Id="rId2" Type="http://schemas.openxmlformats.org/officeDocument/2006/relationships/image" Target="../media/image600.png"/><Relationship Id="rId1" Type="http://schemas.openxmlformats.org/officeDocument/2006/relationships/slideLayout" Target="../slideLayouts/slideLayout13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13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0.png"/><Relationship Id="rId1" Type="http://schemas.openxmlformats.org/officeDocument/2006/relationships/slideLayout" Target="../slideLayouts/slideLayout13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2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1.png"/><Relationship Id="rId2" Type="http://schemas.openxmlformats.org/officeDocument/2006/relationships/image" Target="../media/image162.png"/><Relationship Id="rId1" Type="http://schemas.openxmlformats.org/officeDocument/2006/relationships/slideLayout" Target="../slideLayouts/slideLayout13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6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9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6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0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6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1.png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13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13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10.png"/><Relationship Id="rId1" Type="http://schemas.openxmlformats.org/officeDocument/2006/relationships/slideLayout" Target="../slideLayouts/slideLayout13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2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00.png"/><Relationship Id="rId1" Type="http://schemas.openxmlformats.org/officeDocument/2006/relationships/slideLayout" Target="../slideLayouts/slideLayout13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4.png"/><Relationship Id="rId1" Type="http://schemas.openxmlformats.org/officeDocument/2006/relationships/slideLayout" Target="../slideLayouts/slideLayout13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1.png"/><Relationship Id="rId1" Type="http://schemas.openxmlformats.org/officeDocument/2006/relationships/slideLayout" Target="../slideLayouts/slideLayout13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10.png"/><Relationship Id="rId1" Type="http://schemas.openxmlformats.org/officeDocument/2006/relationships/slideLayout" Target="../slideLayouts/slideLayout13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hyperlink" Target="http://develop.wolframcloud.com/app/" TargetMode="External"/><Relationship Id="rId2" Type="http://schemas.openxmlformats.org/officeDocument/2006/relationships/hyperlink" Target="https://www.cs.purdue.edu/homes/jblocki/courses/555_Spring17/slides/Lecture24Demo.nb" TargetMode="Externa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sandbox.open.wolframcloud.com/" TargetMode="Externa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s.purdue.edu/homes/jblocki/courses/555_Spring17/slides/Lecture24Demo.nb" TargetMode="External"/><Relationship Id="rId1" Type="http://schemas.openxmlformats.org/officeDocument/2006/relationships/slideLayout" Target="../slideLayouts/slideLayout13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s.purdue.edu/homes/jblocki/courses/555_Spring17/slides/Lecture24Demo.nb" TargetMode="External"/><Relationship Id="rId1" Type="http://schemas.openxmlformats.org/officeDocument/2006/relationships/slideLayout" Target="../slideLayouts/slideLayout13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10.png"/><Relationship Id="rId1" Type="http://schemas.openxmlformats.org/officeDocument/2006/relationships/slideLayout" Target="../slideLayouts/slideLayout13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1.png"/><Relationship Id="rId1" Type="http://schemas.openxmlformats.org/officeDocument/2006/relationships/slideLayout" Target="../slideLayouts/slideLayout13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13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01.png"/><Relationship Id="rId1" Type="http://schemas.openxmlformats.org/officeDocument/2006/relationships/slideLayout" Target="../slideLayouts/slideLayout13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0.png"/><Relationship Id="rId1" Type="http://schemas.openxmlformats.org/officeDocument/2006/relationships/slideLayout" Target="../slideLayouts/slideLayout13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13" Type="http://schemas.openxmlformats.org/officeDocument/2006/relationships/image" Target="../media/image130.png"/><Relationship Id="rId3" Type="http://schemas.openxmlformats.org/officeDocument/2006/relationships/image" Target="../media/image5.jpeg"/><Relationship Id="rId7" Type="http://schemas.openxmlformats.org/officeDocument/2006/relationships/image" Target="../media/image73.png"/><Relationship Id="rId12" Type="http://schemas.openxmlformats.org/officeDocument/2006/relationships/image" Target="../media/image1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11" Type="http://schemas.openxmlformats.org/officeDocument/2006/relationships/image" Target="../media/image112.png"/><Relationship Id="rId5" Type="http://schemas.openxmlformats.org/officeDocument/2006/relationships/image" Target="../media/image6.png"/><Relationship Id="rId10" Type="http://schemas.openxmlformats.org/officeDocument/2006/relationships/image" Target="../media/image101.png"/><Relationship Id="rId4" Type="http://schemas.openxmlformats.org/officeDocument/2006/relationships/image" Target="../media/image60.png"/><Relationship Id="rId9" Type="http://schemas.openxmlformats.org/officeDocument/2006/relationships/image" Target="../media/image91.png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1.png"/><Relationship Id="rId1" Type="http://schemas.openxmlformats.org/officeDocument/2006/relationships/slideLayout" Target="../slideLayouts/slideLayout13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1.png"/><Relationship Id="rId1" Type="http://schemas.openxmlformats.org/officeDocument/2006/relationships/slideLayout" Target="../slideLayouts/slideLayout13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00.png"/><Relationship Id="rId1" Type="http://schemas.openxmlformats.org/officeDocument/2006/relationships/slideLayout" Target="../slideLayouts/slideLayout13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101.png"/><Relationship Id="rId1" Type="http://schemas.openxmlformats.org/officeDocument/2006/relationships/slideLayout" Target="../slideLayouts/slideLayout13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2.png"/><Relationship Id="rId1" Type="http://schemas.openxmlformats.org/officeDocument/2006/relationships/slideLayout" Target="../slideLayouts/slideLayout13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1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238443"/>
            <a:ext cx="9144000" cy="2387600"/>
          </a:xfrm>
        </p:spPr>
        <p:txBody>
          <a:bodyPr/>
          <a:lstStyle/>
          <a:p>
            <a:r>
              <a:rPr lang="en-US" dirty="0" smtClean="0"/>
              <a:t>Cryptography</a:t>
            </a:r>
            <a:br>
              <a:rPr lang="en-US" dirty="0" smtClean="0"/>
            </a:br>
            <a:r>
              <a:rPr lang="en-US" dirty="0" smtClean="0"/>
              <a:t>CS 555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29640" y="3469006"/>
            <a:ext cx="10424160" cy="2754312"/>
          </a:xfrm>
        </p:spPr>
        <p:txBody>
          <a:bodyPr>
            <a:normAutofit/>
          </a:bodyPr>
          <a:lstStyle/>
          <a:p>
            <a:pPr algn="l"/>
            <a:r>
              <a:rPr lang="en-US" sz="2900" b="1" dirty="0" smtClean="0"/>
              <a:t>Week 9: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900" dirty="0" smtClean="0"/>
              <a:t>Number Theory + Public Key Crypto</a:t>
            </a:r>
          </a:p>
          <a:p>
            <a:pPr algn="l"/>
            <a:r>
              <a:rPr lang="en-US" sz="2900" b="1" dirty="0" smtClean="0"/>
              <a:t>Readings: </a:t>
            </a:r>
            <a:r>
              <a:rPr lang="en-US" sz="2900" dirty="0" smtClean="0"/>
              <a:t>Katz </a:t>
            </a:r>
            <a:r>
              <a:rPr lang="en-US" sz="2900" dirty="0"/>
              <a:t>and </a:t>
            </a:r>
            <a:r>
              <a:rPr lang="en-US" sz="2900" dirty="0" smtClean="0"/>
              <a:t>Lindell Chapter 8, </a:t>
            </a:r>
            <a:r>
              <a:rPr lang="en-US" dirty="0"/>
              <a:t>B.1, </a:t>
            </a:r>
            <a:r>
              <a:rPr lang="en-US" dirty="0" smtClean="0"/>
              <a:t>B.2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1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252720" y="6388655"/>
            <a:ext cx="13083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Spring 2021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653220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Public Key Crypto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Fact 1: </a:t>
            </a:r>
            <a:r>
              <a:rPr lang="en-US" dirty="0" smtClean="0"/>
              <a:t>CPA Security and Eavesdropping Security are Equivalent</a:t>
            </a:r>
          </a:p>
          <a:p>
            <a:pPr lvl="1"/>
            <a:r>
              <a:rPr lang="en-US" sz="2000" b="1" dirty="0" smtClean="0"/>
              <a:t>Key Insight:</a:t>
            </a:r>
            <a:r>
              <a:rPr lang="en-US" sz="2000" dirty="0" smtClean="0"/>
              <a:t> The attacker has the public key so he doesn’t gain anything from being able to query the encryption oracle!</a:t>
            </a:r>
            <a:endParaRPr lang="en-US" sz="2000" dirty="0"/>
          </a:p>
          <a:p>
            <a:r>
              <a:rPr lang="en-US" sz="2400" b="1" dirty="0" smtClean="0"/>
              <a:t>Fact 2: </a:t>
            </a:r>
            <a:r>
              <a:rPr lang="en-US" sz="2400" dirty="0" smtClean="0"/>
              <a:t>Any deterministic encryption scheme is not CPA-Secure</a:t>
            </a:r>
            <a:endParaRPr lang="en-US" sz="2400" b="1" dirty="0" smtClean="0"/>
          </a:p>
          <a:p>
            <a:pPr lvl="1"/>
            <a:r>
              <a:rPr lang="en-US" sz="2000" dirty="0" smtClean="0"/>
              <a:t>Historically overlooked in many real world public key crypto systems</a:t>
            </a:r>
            <a:endParaRPr lang="en-US" sz="2000" dirty="0"/>
          </a:p>
          <a:p>
            <a:r>
              <a:rPr lang="en-US" sz="2400" b="1" dirty="0" smtClean="0"/>
              <a:t>Fact 3: </a:t>
            </a:r>
            <a:r>
              <a:rPr lang="en-US" sz="2400" dirty="0" smtClean="0"/>
              <a:t>No Public Key Cryptosystem can achieve Perfect Secrecy!</a:t>
            </a:r>
          </a:p>
          <a:p>
            <a:pPr lvl="1"/>
            <a:r>
              <a:rPr lang="en-US" sz="2000" dirty="0" smtClean="0"/>
              <a:t>Exercise 11.1</a:t>
            </a:r>
          </a:p>
          <a:p>
            <a:pPr lvl="1"/>
            <a:r>
              <a:rPr lang="en-US" sz="2000" b="1" dirty="0" smtClean="0"/>
              <a:t>Hint: </a:t>
            </a:r>
            <a:r>
              <a:rPr lang="en-US" sz="2000" dirty="0" smtClean="0"/>
              <a:t>Unbounded attacker can keep encrypting the message m using the public key to recover all possible encryptions of m.</a:t>
            </a:r>
          </a:p>
          <a:p>
            <a:pPr lvl="1"/>
            <a:endParaRPr lang="en-US" sz="2000" dirty="0"/>
          </a:p>
          <a:p>
            <a:r>
              <a:rPr lang="en-US" sz="2400" b="1" dirty="0" smtClean="0"/>
              <a:t>Key Question: </a:t>
            </a:r>
            <a:r>
              <a:rPr lang="en-US" sz="2400" dirty="0" smtClean="0"/>
              <a:t>How do we achieve CPA/CCA-Secure Public Key Encryption?</a:t>
            </a:r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10</a:t>
            </a:fld>
            <a:endParaRPr lang="en-US"/>
          </a:p>
        </p:txBody>
      </p:sp>
      <p:pic>
        <p:nvPicPr>
          <p:cNvPr id="1026" name="Picture 2" descr="Image result for encryption pengui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1714" y="2613977"/>
            <a:ext cx="1735237" cy="1912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3980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Recovering Encrypted Message faster than Brute-Force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b="1" dirty="0" smtClean="0"/>
                  <a:t>Claim: </a:t>
                </a:r>
                <a:r>
                  <a:rPr lang="en-US" dirty="0" smtClean="0"/>
                  <a:t>Let m &lt; 2</a:t>
                </a:r>
                <a:r>
                  <a:rPr lang="en-US" baseline="30000" dirty="0" smtClean="0"/>
                  <a:t>n </a:t>
                </a:r>
                <a:r>
                  <a:rPr lang="en-US" dirty="0" smtClean="0"/>
                  <a:t>be a secret message. For some constant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dirty="0" smtClean="0"/>
                  <a:t> We can recover m in in time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 smtClean="0"/>
                  <a:t> with high probability. </a:t>
                </a:r>
              </a:p>
              <a:p>
                <a:pPr marL="0" indent="0">
                  <a:buNone/>
                </a:pPr>
                <a:endParaRPr lang="en-US" baseline="30000" dirty="0"/>
              </a:p>
              <a:p>
                <a:pPr marL="0" indent="0">
                  <a:buNone/>
                </a:pPr>
                <a:r>
                  <a:rPr lang="en-US" b="1" dirty="0" smtClean="0"/>
                  <a:t>Roughly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rad>
                  </m:oMath>
                </a14:m>
                <a:r>
                  <a:rPr lang="en-US" b="1" dirty="0" smtClean="0"/>
                  <a:t> steps to find a secret message m &lt; B</a:t>
                </a:r>
                <a:endParaRPr lang="en-US" b="1" dirty="0"/>
              </a:p>
              <a:p>
                <a:pPr marL="0" indent="0">
                  <a:buNone/>
                </a:pPr>
                <a:endParaRPr lang="en-US" baseline="30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04D3F7-B83F-4105-B753-146AD0E5364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86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CS 555: Week 10: Topic </a:t>
            </a:r>
            <a:r>
              <a:rPr lang="en-US" dirty="0" smtClean="0"/>
              <a:t>3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Discrete Log + DDH Assumption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04D3F7-B83F-4105-B753-146AD0E5364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3490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(Recap) Finite Groups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pPr marL="0" indent="0">
                  <a:buNone/>
                </a:pPr>
                <a:r>
                  <a:rPr lang="en-US" b="1" dirty="0" smtClean="0"/>
                  <a:t>Definition</a:t>
                </a:r>
                <a:r>
                  <a:rPr lang="en-US" dirty="0" smtClean="0"/>
                  <a:t>: A (finite) group is a (finite) set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𝔾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with a binary operation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∘</m:t>
                    </m:r>
                  </m:oMath>
                </a14:m>
                <a:r>
                  <a:rPr lang="en-US" dirty="0" smtClean="0"/>
                  <a:t> (over G) for which we have</a:t>
                </a:r>
              </a:p>
              <a:p>
                <a:r>
                  <a:rPr lang="en-US" dirty="0" smtClean="0"/>
                  <a:t>(</a:t>
                </a:r>
                <a:r>
                  <a:rPr lang="en-US" b="1" dirty="0" smtClean="0"/>
                  <a:t>Closure</a:t>
                </a:r>
                <a:r>
                  <a:rPr lang="en-US" dirty="0" smtClean="0">
                    <a:sym typeface="Wingdings" panose="05000000000000000000" pitchFamily="2" charset="2"/>
                  </a:rPr>
                  <a:t>:) For all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g</m:t>
                    </m:r>
                    <m: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h</m:t>
                    </m:r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𝔾</m:t>
                    </m:r>
                  </m:oMath>
                </a14:m>
                <a:r>
                  <a:rPr lang="en-US" dirty="0" smtClean="0"/>
                  <a:t> we have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g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∘</m:t>
                    </m:r>
                    <m:r>
                      <m:rPr>
                        <m:sty m:val="p"/>
                      </m:rPr>
                      <a: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h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𝔾</m:t>
                    </m:r>
                  </m:oMath>
                </a14:m>
                <a:r>
                  <a:rPr lang="en-US" dirty="0"/>
                  <a:t> </a:t>
                </a:r>
                <a:endParaRPr lang="en-US" dirty="0" smtClean="0"/>
              </a:p>
              <a:p>
                <a:r>
                  <a:rPr lang="en-US" b="1" dirty="0" smtClean="0"/>
                  <a:t>(Identity</a:t>
                </a:r>
                <a:r>
                  <a:rPr lang="en-US" dirty="0" smtClean="0">
                    <a:sym typeface="Wingdings" panose="05000000000000000000" pitchFamily="2" charset="2"/>
                  </a:rPr>
                  <a:t>:) There is an element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e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𝔾</m:t>
                    </m:r>
                  </m:oMath>
                </a14:m>
                <a:r>
                  <a:rPr lang="en-US" dirty="0" smtClean="0"/>
                  <a:t> such that for all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g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𝔾</m:t>
                    </m:r>
                  </m:oMath>
                </a14:m>
                <a:r>
                  <a:rPr lang="en-US" dirty="0" smtClean="0"/>
                  <a:t>  </a:t>
                </a:r>
                <a:r>
                  <a:rPr lang="en-US" dirty="0"/>
                  <a:t>we have </a:t>
                </a:r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g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∘</m:t>
                      </m:r>
                      <m:r>
                        <m:rPr>
                          <m:sty m:val="p"/>
                        </m:rPr>
                        <a:rPr lang="en-US" b="0" i="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e</m:t>
                      </m:r>
                      <m:r>
                        <a:rPr lang="en-US" b="0" i="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b="0" i="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g</m:t>
                      </m:r>
                      <m:r>
                        <a:rPr lang="en-US" b="0" i="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e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∘</m:t>
                      </m:r>
                      <m:r>
                        <m:rPr>
                          <m:sty m:val="p"/>
                        </m:rPr>
                        <a:rPr lang="en-US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g</m:t>
                      </m:r>
                    </m:oMath>
                  </m:oMathPara>
                </a14:m>
                <a:endParaRPr lang="en-US" dirty="0" smtClean="0"/>
              </a:p>
              <a:p>
                <a:r>
                  <a:rPr lang="en-US" b="1" dirty="0" smtClean="0"/>
                  <a:t>(Inverses</a:t>
                </a:r>
                <a:r>
                  <a:rPr lang="en-US" dirty="0" smtClean="0">
                    <a:sym typeface="Wingdings" panose="05000000000000000000" pitchFamily="2" charset="2"/>
                  </a:rPr>
                  <a:t>:) For each element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g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𝔾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we can find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h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𝔾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such that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g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∘</m:t>
                    </m:r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h</m:t>
                    </m:r>
                    <m:r>
                      <a: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e</m:t>
                    </m:r>
                  </m:oMath>
                </a14:m>
                <a:r>
                  <a:rPr lang="en-US" dirty="0" smtClean="0"/>
                  <a:t>.  We say that h is the inverse of g. </a:t>
                </a:r>
              </a:p>
              <a:p>
                <a:r>
                  <a:rPr lang="en-US" dirty="0" smtClean="0"/>
                  <a:t>(</a:t>
                </a:r>
                <a:r>
                  <a:rPr lang="en-US" b="1" dirty="0" smtClean="0"/>
                  <a:t>Associativity: </a:t>
                </a:r>
                <a:r>
                  <a:rPr lang="en-US" dirty="0" smtClean="0"/>
                  <a:t>) </a:t>
                </a:r>
                <a:r>
                  <a:rPr lang="en-US" dirty="0">
                    <a:sym typeface="Wingdings" panose="05000000000000000000" pitchFamily="2" charset="2"/>
                  </a:rPr>
                  <a:t>For all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g</m:t>
                    </m:r>
                    <m:r>
                      <a:rPr lang="en-US" b="0" i="0" baseline="-2500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g</m:t>
                    </m:r>
                    <m:r>
                      <a:rPr lang="en-US" b="0" i="0" baseline="-2500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g</m:t>
                    </m:r>
                    <m:r>
                      <a:rPr lang="en-US" b="0" i="0" baseline="-2500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𝔾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we have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g</m:t>
                          </m:r>
                          <m:r>
                            <a:rPr lang="en-US" baseline="-250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∘</m:t>
                          </m:r>
                          <m:r>
                            <m:rPr>
                              <m:sty m:val="p"/>
                            </m:rP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g</m:t>
                          </m:r>
                          <m:r>
                            <a:rPr lang="en-US" b="0" i="0" baseline="-2500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∘</m:t>
                      </m:r>
                      <m:r>
                        <m:rPr>
                          <m:sty m:val="p"/>
                        </m:rPr>
                        <a:rPr lang="en-US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g</m:t>
                      </m:r>
                      <m:r>
                        <a:rPr lang="en-US" b="0" i="0" baseline="-2500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</m:t>
                      </m:r>
                      <m:r>
                        <a:rPr lang="en-US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g</m:t>
                      </m:r>
                      <m:r>
                        <a:rPr lang="en-US" baseline="-2500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∘</m:t>
                      </m:r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g</m:t>
                          </m:r>
                          <m:r>
                            <a:rPr lang="en-US" baseline="-250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∘</m:t>
                          </m:r>
                          <m:r>
                            <m:rPr>
                              <m:sty m:val="p"/>
                            </m:rP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g</m:t>
                          </m:r>
                          <m:r>
                            <a:rPr lang="en-US" baseline="-250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We say that the group is </a:t>
                </a:r>
                <a:r>
                  <a:rPr lang="en-US" b="1" dirty="0" smtClean="0"/>
                  <a:t>abelian </a:t>
                </a:r>
                <a:r>
                  <a:rPr lang="en-US" dirty="0" smtClean="0"/>
                  <a:t>if </a:t>
                </a:r>
              </a:p>
              <a:p>
                <a:r>
                  <a:rPr lang="en-US" dirty="0" smtClean="0"/>
                  <a:t>(</a:t>
                </a:r>
                <a:r>
                  <a:rPr lang="en-US" b="1" dirty="0" smtClean="0"/>
                  <a:t>Commutativity:</a:t>
                </a:r>
                <a:r>
                  <a:rPr lang="en-US" dirty="0" smtClean="0"/>
                  <a:t>) </a:t>
                </a:r>
                <a:r>
                  <a:rPr lang="en-US" dirty="0">
                    <a:sym typeface="Wingdings" panose="05000000000000000000" pitchFamily="2" charset="2"/>
                  </a:rPr>
                  <a:t>For all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g</m:t>
                    </m:r>
                    <m:r>
                      <a: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h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𝔾</m:t>
                    </m:r>
                  </m:oMath>
                </a14:m>
                <a:r>
                  <a:rPr lang="en-US" dirty="0"/>
                  <a:t> we have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g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∘</m:t>
                    </m:r>
                    <m:r>
                      <m:rPr>
                        <m:sty m:val="p"/>
                      </m:rPr>
                      <a: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h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h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∘</m:t>
                    </m:r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g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3501" r="-11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04D3F7-B83F-4105-B753-146AD0E5364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4667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Finite Abelian Groups (Examples)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b="1" dirty="0" smtClean="0">
                    <a:ea typeface="Cambria Math" panose="02040503050406030204" pitchFamily="18" charset="0"/>
                  </a:rPr>
                  <a:t>Example 1: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i="1" baseline="-25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sub>
                      <m:sup/>
                    </m:sSubSup>
                  </m:oMath>
                </a14:m>
                <a:r>
                  <a:rPr lang="en-US" dirty="0" smtClean="0"/>
                  <a:t> </a:t>
                </a:r>
                <a:r>
                  <a:rPr lang="en-US" dirty="0"/>
                  <a:t>when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∘</m:t>
                    </m:r>
                  </m:oMath>
                </a14:m>
                <a:r>
                  <a:rPr lang="en-US" dirty="0"/>
                  <a:t> denotes </a:t>
                </a:r>
                <a:r>
                  <a:rPr lang="en-US" dirty="0" smtClean="0"/>
                  <a:t>addition </a:t>
                </a:r>
                <a:r>
                  <a:rPr lang="en-US" dirty="0"/>
                  <a:t>modulo N</a:t>
                </a:r>
              </a:p>
              <a:p>
                <a:r>
                  <a:rPr lang="en-US" dirty="0" smtClean="0"/>
                  <a:t>Identity: 0, since 0</a:t>
                </a:r>
                <a:r>
                  <a:rPr lang="en-US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∘ </m:t>
                    </m:r>
                  </m:oMath>
                </a14:m>
                <a:r>
                  <a:rPr lang="en-US" dirty="0" smtClean="0"/>
                  <a:t>x =[0+x mod N] = [x mod N].</a:t>
                </a:r>
              </a:p>
              <a:p>
                <a:r>
                  <a:rPr lang="en-US" dirty="0" smtClean="0"/>
                  <a:t>Inverse of x? Set x</a:t>
                </a:r>
                <a:r>
                  <a:rPr lang="en-US" baseline="30000" dirty="0" smtClean="0"/>
                  <a:t>-1</a:t>
                </a:r>
                <a:r>
                  <a:rPr lang="en-US" dirty="0" smtClean="0"/>
                  <a:t>=N-x so that [</a:t>
                </a:r>
                <a:r>
                  <a:rPr lang="en-US" dirty="0"/>
                  <a:t>x</a:t>
                </a:r>
                <a:r>
                  <a:rPr lang="en-US" baseline="30000" dirty="0"/>
                  <a:t>-1</a:t>
                </a:r>
                <a:r>
                  <a:rPr lang="en-US" dirty="0" smtClean="0"/>
                  <a:t>+x </a:t>
                </a:r>
                <a:r>
                  <a:rPr lang="en-US" dirty="0"/>
                  <a:t>mod N] = </a:t>
                </a:r>
                <a:r>
                  <a:rPr lang="en-US" dirty="0" smtClean="0"/>
                  <a:t>[</a:t>
                </a:r>
                <a:r>
                  <a:rPr lang="en-US" dirty="0" err="1" smtClean="0"/>
                  <a:t>N-x+x</a:t>
                </a:r>
                <a:r>
                  <a:rPr lang="en-US" dirty="0" smtClean="0"/>
                  <a:t> </a:t>
                </a:r>
                <a:r>
                  <a:rPr lang="en-US" dirty="0"/>
                  <a:t>mod N</a:t>
                </a:r>
                <a:r>
                  <a:rPr lang="en-US" dirty="0" smtClean="0"/>
                  <a:t>] = 0.</a:t>
                </a:r>
              </a:p>
              <a:p>
                <a:endParaRPr lang="en-US" dirty="0" smtClean="0"/>
              </a:p>
              <a:p>
                <a:r>
                  <a:rPr lang="en-US" b="1" dirty="0" smtClean="0">
                    <a:ea typeface="Cambria Math" panose="02040503050406030204" pitchFamily="18" charset="0"/>
                  </a:rPr>
                  <a:t>Example 2: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i="1" baseline="-25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dirty="0" smtClean="0"/>
                  <a:t> when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∘</m:t>
                    </m:r>
                  </m:oMath>
                </a14:m>
                <a:r>
                  <a:rPr lang="en-US" dirty="0" smtClean="0"/>
                  <a:t> denotes multiplication modulo N</a:t>
                </a:r>
              </a:p>
              <a:p>
                <a:r>
                  <a:rPr lang="en-US" dirty="0"/>
                  <a:t>Identity: </a:t>
                </a:r>
                <a:r>
                  <a:rPr lang="en-US" dirty="0" smtClean="0"/>
                  <a:t>1, </a:t>
                </a:r>
                <a:r>
                  <a:rPr lang="en-US" dirty="0"/>
                  <a:t>since </a:t>
                </a:r>
                <a:r>
                  <a:rPr lang="en-US" dirty="0" smtClean="0"/>
                  <a:t>1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∘ </m:t>
                    </m:r>
                  </m:oMath>
                </a14:m>
                <a:r>
                  <a:rPr lang="en-US" dirty="0"/>
                  <a:t>x </a:t>
                </a:r>
                <a:r>
                  <a:rPr lang="en-US" dirty="0" smtClean="0"/>
                  <a:t>=[1(x) </a:t>
                </a:r>
                <a:r>
                  <a:rPr lang="en-US" dirty="0"/>
                  <a:t>mod N] = [x mod N].</a:t>
                </a:r>
              </a:p>
              <a:p>
                <a:r>
                  <a:rPr lang="en-US" dirty="0"/>
                  <a:t>Inverse of x? </a:t>
                </a:r>
                <a:r>
                  <a:rPr lang="en-US" dirty="0" smtClean="0"/>
                  <a:t> Run extended GCD to obtain integers a and b such that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𝑏𝑁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gcd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</m:d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b="0" dirty="0" smtClean="0"/>
              </a:p>
              <a:p>
                <a:pPr marL="0" indent="0">
                  <a:buNone/>
                </a:pPr>
                <a:r>
                  <a:rPr lang="en-US" dirty="0" smtClean="0"/>
                  <a:t>Observe that: x</a:t>
                </a:r>
                <a:r>
                  <a:rPr lang="en-US" baseline="30000" dirty="0" smtClean="0"/>
                  <a:t>-1</a:t>
                </a:r>
                <a:r>
                  <a:rPr lang="en-US" dirty="0" smtClean="0"/>
                  <a:t> = a. Why?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5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04D3F7-B83F-4105-B753-146AD0E5364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4344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Cyclic Group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US" dirty="0" smtClean="0"/>
                  <a:t>Let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𝔾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be</m:t>
                    </m:r>
                    <m: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a</m:t>
                    </m:r>
                    <m: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group</m:t>
                    </m:r>
                    <m: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with</m:t>
                    </m:r>
                    <m: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order</m:t>
                    </m:r>
                    <m: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m</m:t>
                    </m:r>
                    <m: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𝔾</m:t>
                        </m:r>
                      </m:e>
                    </m:d>
                    <m: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with </a:t>
                </a:r>
                <a:r>
                  <a:rPr lang="en-US" dirty="0"/>
                  <a:t>a binary operation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∘</m:t>
                    </m:r>
                  </m:oMath>
                </a14:m>
                <a:r>
                  <a:rPr lang="en-US" dirty="0"/>
                  <a:t> (over G) </a:t>
                </a:r>
                <a:r>
                  <a:rPr lang="en-US" dirty="0" smtClean="0"/>
                  <a:t>and let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g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𝔾</m:t>
                    </m:r>
                  </m:oMath>
                </a14:m>
                <a:r>
                  <a:rPr lang="en-US" dirty="0" smtClean="0"/>
                  <a:t> be given consider the set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en-US" b="0" i="1" baseline="30000" smtClean="0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en-US" b="0" i="1" baseline="30000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en-US" b="0" i="1" baseline="30000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,…</m:t>
                          </m:r>
                        </m:e>
                      </m:d>
                    </m:oMath>
                  </m:oMathPara>
                </a14:m>
                <a:endParaRPr lang="en-US" b="0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b="1" dirty="0" smtClean="0"/>
                  <a:t>Fact</a:t>
                </a:r>
                <a:r>
                  <a:rPr lang="en-US" dirty="0" smtClean="0"/>
                  <a:t>: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</m:d>
                  </m:oMath>
                </a14:m>
                <a:r>
                  <a:rPr lang="en-US" dirty="0" smtClean="0"/>
                  <a:t> defines a subgroup of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𝔾</m:t>
                    </m:r>
                    <m: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dirty="0" smtClean="0"/>
                  <a:t> </a:t>
                </a:r>
              </a:p>
              <a:p>
                <a:r>
                  <a:rPr lang="en-US" dirty="0" smtClean="0"/>
                  <a:t>Identity: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i="1" baseline="3000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Closure: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b="0" i="1" baseline="30000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∘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b="0" i="1" baseline="30000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p>
                    </m:sSup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d>
                      <m:dPr>
                        <m:begChr m:val="⟨"/>
                        <m:endChr m:val="⟩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</m:d>
                  </m:oMath>
                </a14:m>
                <a:endParaRPr lang="en-US" dirty="0" smtClean="0"/>
              </a:p>
              <a:p>
                <a:r>
                  <a:rPr lang="en-US" dirty="0" smtClean="0"/>
                  <a:t>g is called a “generator” of the subgroup.</a:t>
                </a:r>
              </a:p>
              <a:p>
                <a:endParaRPr lang="en-US" dirty="0" smtClean="0"/>
              </a:p>
              <a:p>
                <a:pPr marL="0" indent="0">
                  <a:buNone/>
                </a:pPr>
                <a:r>
                  <a:rPr lang="en-US" b="1" dirty="0"/>
                  <a:t>Fact</a:t>
                </a:r>
                <a:r>
                  <a:rPr lang="en-US" dirty="0" smtClean="0"/>
                  <a:t>: Let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r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⟨"/>
                            <m:endChr m:val="⟩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</m:d>
                      </m:e>
                    </m:d>
                  </m:oMath>
                </a14:m>
                <a:r>
                  <a:rPr lang="en-US" dirty="0" smtClean="0"/>
                  <a:t> then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i="1" baseline="3000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 smtClean="0"/>
                  <a:t> if and only if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 smtClean="0"/>
                  <a:t>. Also m is divisible by r. 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3501" r="-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04D3F7-B83F-4105-B753-146AD0E5364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0213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Finite Abelian Groups (Examples)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b="1" dirty="0" smtClean="0">
                    <a:ea typeface="Cambria Math" panose="02040503050406030204" pitchFamily="18" charset="0"/>
                  </a:rPr>
                  <a:t>Fact: </a:t>
                </a:r>
                <a:r>
                  <a:rPr lang="en-US" dirty="0" smtClean="0">
                    <a:ea typeface="Cambria Math" panose="02040503050406030204" pitchFamily="18" charset="0"/>
                  </a:rPr>
                  <a:t>Let p be a prime then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dirty="0" smtClean="0"/>
                  <a:t> is a cyclic group of order p-1. </a:t>
                </a:r>
              </a:p>
              <a:p>
                <a:r>
                  <a:rPr lang="en-US" b="1" dirty="0" smtClean="0"/>
                  <a:t>Note</a:t>
                </a:r>
                <a:r>
                  <a:rPr lang="en-US" dirty="0" smtClean="0"/>
                  <a:t>: Number of generators g s.t. of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dirty="0" smtClean="0"/>
                  <a:t> is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e>
                    </m:d>
                  </m:oMath>
                </a14:m>
                <a:endParaRPr lang="en-US" dirty="0" smtClean="0"/>
              </a:p>
              <a:p>
                <a:endParaRPr lang="en-US" dirty="0"/>
              </a:p>
              <a:p>
                <a:pPr marL="0" indent="0">
                  <a:buNone/>
                </a:pPr>
                <a:r>
                  <a:rPr lang="en-US" b="1" dirty="0" smtClean="0"/>
                  <a:t>Example (non-generator)</a:t>
                </a:r>
                <a:r>
                  <a:rPr lang="en-US" dirty="0" smtClean="0"/>
                  <a:t>: p=7, g=2</a:t>
                </a:r>
              </a:p>
              <a:p>
                <a:pPr marL="0" indent="0">
                  <a:buNone/>
                </a:pPr>
                <a:r>
                  <a:rPr lang="en-US" dirty="0" smtClean="0"/>
                  <a:t>                              &lt;2&gt;={1,2,4}</a:t>
                </a:r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b="1" dirty="0"/>
                  <a:t>Example </a:t>
                </a:r>
                <a:r>
                  <a:rPr lang="en-US" b="1" dirty="0" smtClean="0"/>
                  <a:t>(generator</a:t>
                </a:r>
                <a:r>
                  <a:rPr lang="en-US" b="1" dirty="0"/>
                  <a:t>)</a:t>
                </a:r>
                <a:r>
                  <a:rPr lang="en-US" dirty="0"/>
                  <a:t>: p=7, </a:t>
                </a:r>
                <a:r>
                  <a:rPr lang="en-US" dirty="0" smtClean="0"/>
                  <a:t>g=5</a:t>
                </a:r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                          &lt;</a:t>
                </a:r>
                <a:r>
                  <a:rPr lang="en-US" dirty="0"/>
                  <a:t>2&gt;={</a:t>
                </a:r>
                <a:r>
                  <a:rPr lang="en-US" dirty="0" smtClean="0"/>
                  <a:t>1,5,4,6,2,3}</a:t>
                </a:r>
                <a:endParaRPr lang="en-US" dirty="0"/>
              </a:p>
              <a:p>
                <a:pPr marL="0" indent="0">
                  <a:buNone/>
                </a:pPr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1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04D3F7-B83F-4105-B753-146AD0E5364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7961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Discrete Log Experiment </a:t>
            </a:r>
            <a:r>
              <a:rPr lang="en-US" dirty="0" err="1" smtClean="0"/>
              <a:t>DLog</a:t>
            </a:r>
            <a:r>
              <a:rPr lang="en-US" baseline="-25000" dirty="0" err="1" smtClean="0"/>
              <a:t>A,G</a:t>
            </a:r>
            <a:r>
              <a:rPr lang="en-US" dirty="0" smtClean="0"/>
              <a:t>(n)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/>
                  <a:t>Run G(1</a:t>
                </a:r>
                <a:r>
                  <a:rPr lang="en-US" baseline="30000" dirty="0" smtClean="0"/>
                  <a:t>n</a:t>
                </a:r>
                <a:r>
                  <a:rPr lang="en-US" dirty="0" smtClean="0"/>
                  <a:t>) to obtain a cyclic group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𝔾</m:t>
                    </m:r>
                  </m:oMath>
                </a14:m>
                <a:r>
                  <a:rPr lang="en-US" dirty="0" smtClean="0"/>
                  <a:t> of order q (with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 smtClean="0"/>
                  <a:t>) and a generator g such that </a:t>
                </a:r>
                <a14:m>
                  <m:oMath xmlns:m="http://schemas.openxmlformats.org/officeDocument/2006/math">
                    <m: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g</m:t>
                    </m:r>
                    <m: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&gt;=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𝔾</m:t>
                    </m:r>
                  </m:oMath>
                </a14:m>
                <a:r>
                  <a:rPr lang="en-US" dirty="0" smtClean="0"/>
                  <a:t>.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/>
                  <a:t>Select</a:t>
                </a:r>
                <a14:m>
                  <m:oMath xmlns:m="http://schemas.openxmlformats.org/officeDocument/2006/math">
                    <m: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h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𝔾</m:t>
                    </m:r>
                  </m:oMath>
                </a14:m>
                <a:r>
                  <a:rPr lang="en-US" dirty="0" smtClean="0"/>
                  <a:t> uniformly at random.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/>
                  <a:t>Attacker A is given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𝔾</m:t>
                    </m:r>
                  </m:oMath>
                </a14:m>
                <a:r>
                  <a:rPr lang="en-US" dirty="0" smtClean="0"/>
                  <a:t>, q, g, h and outputs integer x.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/>
                  <a:t>Attacker wins (</a:t>
                </a:r>
                <a:r>
                  <a:rPr lang="en-US" dirty="0" err="1"/>
                  <a:t>DLog</a:t>
                </a:r>
                <a:r>
                  <a:rPr lang="en-US" baseline="-25000" dirty="0" err="1"/>
                  <a:t>A,G</a:t>
                </a:r>
                <a:r>
                  <a:rPr lang="en-US" dirty="0"/>
                  <a:t>(n</a:t>
                </a:r>
                <a:r>
                  <a:rPr lang="en-US" dirty="0" smtClean="0"/>
                  <a:t>)=1) if and only if  </a:t>
                </a:r>
                <a:r>
                  <a:rPr lang="en-US" dirty="0" err="1" smtClean="0"/>
                  <a:t>g</a:t>
                </a:r>
                <a:r>
                  <a:rPr lang="en-US" baseline="30000" dirty="0" err="1" smtClean="0"/>
                  <a:t>x</a:t>
                </a:r>
                <a:r>
                  <a:rPr lang="en-US" dirty="0" smtClean="0"/>
                  <a:t>=h.</a:t>
                </a:r>
              </a:p>
              <a:p>
                <a:pPr marL="514350" indent="-514350">
                  <a:buFont typeface="+mj-lt"/>
                  <a:buAutoNum type="arabicPeriod"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We say that the discrete log problem is hard relative to generator G if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∀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𝑃𝑃𝑇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∃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(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negligible</m:t>
                      </m:r>
                      <m:r>
                        <a:rPr lang="en-US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 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s</m:t>
                      </m:r>
                      <m:r>
                        <a:rPr lang="en-US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t</m:t>
                      </m:r>
                      <m:r>
                        <a:rPr lang="en-US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Pr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US" b="0" i="0" dirty="0" smtClean="0"/>
                            <m:t>DLog</m:t>
                          </m:r>
                          <m:r>
                            <m:rPr>
                              <m:nor/>
                            </m:rPr>
                            <a:rPr lang="en-US" b="0" i="0" baseline="-25000" dirty="0" smtClean="0"/>
                            <m:t>A</m:t>
                          </m:r>
                          <m:r>
                            <m:rPr>
                              <m:nor/>
                            </m:rPr>
                            <a:rPr lang="en-US" baseline="-25000" dirty="0"/>
                            <m:t>,</m:t>
                          </m:r>
                          <m:r>
                            <m:rPr>
                              <m:nor/>
                            </m:rPr>
                            <a:rPr lang="en-US" baseline="-25000" dirty="0"/>
                            <m:t>n</m:t>
                          </m:r>
                          <m:r>
                            <m:rPr>
                              <m:nor/>
                            </m:rPr>
                            <a:rPr lang="en-US" baseline="-25000" dirty="0"/>
                            <m:t>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04D3F7-B83F-4105-B753-146AD0E5364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6308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Diffie</a:t>
            </a:r>
            <a:r>
              <a:rPr lang="en-US" dirty="0" smtClean="0"/>
              <a:t>-Hellman Problems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Computational </a:t>
                </a:r>
                <a:r>
                  <a:rPr lang="en-US" dirty="0" err="1" smtClean="0"/>
                  <a:t>Diffie</a:t>
                </a:r>
                <a:r>
                  <a:rPr lang="en-US" dirty="0"/>
                  <a:t>-</a:t>
                </a:r>
                <a:r>
                  <a:rPr lang="en-US" dirty="0" smtClean="0"/>
                  <a:t>Hellman Problem (CDH)</a:t>
                </a:r>
                <a:endParaRPr lang="en-US" dirty="0"/>
              </a:p>
              <a:p>
                <a:r>
                  <a:rPr lang="en-US" dirty="0" smtClean="0"/>
                  <a:t>Attacker is given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h</m:t>
                    </m:r>
                    <m:r>
                      <a:rPr lang="en-US" b="0" i="0" baseline="-2500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p>
                    </m:sSup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𝔾</m:t>
                    </m:r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h</m:t>
                    </m:r>
                    <m:r>
                      <a:rPr lang="en-US" b="0" i="0" baseline="-2500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p>
                    </m:sSup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𝔾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 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Attackers goal is to find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p>
                    </m:sSup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h</m:t>
                            </m:r>
                            <m:r>
                              <a:rPr lang="en-US" baseline="-25000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  <m:sup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p>
                    </m:sSup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h</m:t>
                            </m:r>
                            <m:r>
                              <a:rPr lang="en-US" b="0" i="0" baseline="-25000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e>
                        </m:d>
                      </m:e>
                      <m:sup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p>
                    </m:sSup>
                  </m:oMath>
                </a14:m>
                <a:endParaRPr lang="en-US" dirty="0" smtClean="0"/>
              </a:p>
              <a:p>
                <a:r>
                  <a:rPr lang="en-US" b="1" dirty="0" smtClean="0"/>
                  <a:t>CDH</a:t>
                </a:r>
                <a:r>
                  <a:rPr lang="en-US" b="1" dirty="0"/>
                  <a:t> </a:t>
                </a:r>
                <a:r>
                  <a:rPr lang="en-US" b="1" dirty="0" smtClean="0"/>
                  <a:t>Assumption</a:t>
                </a:r>
                <a:r>
                  <a:rPr lang="en-US" dirty="0" smtClean="0"/>
                  <a:t>: For all PPT A there is a negligible function </a:t>
                </a:r>
                <a:r>
                  <a:rPr lang="en-US" dirty="0" err="1" smtClean="0"/>
                  <a:t>negl</a:t>
                </a:r>
                <a:r>
                  <a:rPr lang="en-US" dirty="0" smtClean="0"/>
                  <a:t> upper bounding the probability that A </a:t>
                </a:r>
                <a:r>
                  <a:rPr lang="en-US" dirty="0"/>
                  <a:t>succeeds with probability at most </a:t>
                </a:r>
                <a:r>
                  <a:rPr lang="en-US" dirty="0" err="1" smtClean="0"/>
                  <a:t>negl</a:t>
                </a:r>
                <a:r>
                  <a:rPr lang="en-US" dirty="0" smtClean="0"/>
                  <a:t>(n).</a:t>
                </a:r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Decisional </a:t>
                </a:r>
                <a:r>
                  <a:rPr lang="en-US" dirty="0" err="1"/>
                  <a:t>Diffie</a:t>
                </a:r>
                <a:r>
                  <a:rPr lang="en-US" dirty="0"/>
                  <a:t>-Hellman Problem </a:t>
                </a:r>
                <a:r>
                  <a:rPr lang="en-US" dirty="0" smtClean="0"/>
                  <a:t>(DDH</a:t>
                </a:r>
                <a:r>
                  <a:rPr lang="en-US" dirty="0"/>
                  <a:t>)</a:t>
                </a:r>
              </a:p>
              <a:p>
                <a:r>
                  <a:rPr lang="en-US" dirty="0" smtClean="0"/>
                  <a:t>L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et</m:t>
                    </m:r>
                    <m: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z</m:t>
                    </m:r>
                    <m:r>
                      <a:rPr lang="en-US" b="0" i="0" baseline="-2500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p>
                    </m:sSup>
                  </m:oMath>
                </a14:m>
                <a:r>
                  <a:rPr lang="en-US" dirty="0" smtClean="0"/>
                  <a:t> and let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z</m:t>
                    </m:r>
                    <m:r>
                      <a:rPr lang="en-US" b="0" i="0" baseline="-2500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sup>
                    </m:sSup>
                  </m:oMath>
                </a14:m>
                <a:r>
                  <a:rPr lang="en-US" dirty="0" smtClean="0"/>
                  <a:t>, where x</a:t>
                </a:r>
                <a:r>
                  <a:rPr lang="en-US" baseline="-25000" dirty="0" smtClean="0"/>
                  <a:t>1</a:t>
                </a:r>
                <a:r>
                  <a:rPr lang="en-US" dirty="0" smtClean="0"/>
                  <a:t>,x</a:t>
                </a:r>
                <a:r>
                  <a:rPr lang="en-US" baseline="-25000" dirty="0" smtClean="0"/>
                  <a:t>2</a:t>
                </a:r>
                <a:r>
                  <a:rPr lang="en-US" dirty="0" smtClean="0"/>
                  <a:t> and r are random</a:t>
                </a:r>
                <a:endParaRPr lang="en-US" dirty="0"/>
              </a:p>
              <a:p>
                <a:r>
                  <a:rPr lang="en-US" dirty="0" smtClean="0"/>
                  <a:t>Attacker </a:t>
                </a:r>
                <a:r>
                  <a:rPr lang="en-US" dirty="0"/>
                  <a:t>is </a:t>
                </a:r>
                <a:r>
                  <a:rPr lang="en-US" dirty="0" smtClean="0"/>
                  <a:t>given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p>
                    </m:sSup>
                  </m:oMath>
                </a14:m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p>
                    </m:sSup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𝑧</m:t>
                    </m:r>
                    <m:r>
                      <a:rPr lang="en-US" b="0" i="1" baseline="-2500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 smtClean="0"/>
                  <a:t> (for a random bit b)</a:t>
                </a:r>
              </a:p>
              <a:p>
                <a:r>
                  <a:rPr lang="en-US" dirty="0" smtClean="0"/>
                  <a:t>Attackers </a:t>
                </a:r>
                <a:r>
                  <a:rPr lang="en-US" dirty="0"/>
                  <a:t>goal is </a:t>
                </a:r>
                <a:r>
                  <a:rPr lang="en-US" dirty="0" smtClean="0"/>
                  <a:t>to guess b</a:t>
                </a:r>
              </a:p>
              <a:p>
                <a:r>
                  <a:rPr lang="en-US" b="1" dirty="0" smtClean="0"/>
                  <a:t>DDH </a:t>
                </a:r>
                <a:r>
                  <a:rPr lang="en-US" b="1" dirty="0"/>
                  <a:t>Assumption</a:t>
                </a:r>
                <a:r>
                  <a:rPr lang="en-US" dirty="0"/>
                  <a:t>: For all PPT A there is a negligible function </a:t>
                </a:r>
                <a:r>
                  <a:rPr lang="en-US" dirty="0" err="1"/>
                  <a:t>negl</a:t>
                </a:r>
                <a:r>
                  <a:rPr lang="en-US" dirty="0"/>
                  <a:t> </a:t>
                </a:r>
                <a:r>
                  <a:rPr lang="en-US" dirty="0" smtClean="0"/>
                  <a:t>such that A succeeds with probability at most ½ + </a:t>
                </a:r>
                <a:r>
                  <a:rPr lang="en-US" dirty="0" err="1" smtClean="0"/>
                  <a:t>negl</a:t>
                </a:r>
                <a:r>
                  <a:rPr lang="en-US" dirty="0" smtClean="0"/>
                  <a:t>(n).</a:t>
                </a: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3501" r="-6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04D3F7-B83F-4105-B753-146AD0E5364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3813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Secure </a:t>
            </a:r>
            <a:r>
              <a:rPr lang="en-US" dirty="0" smtClean="0"/>
              <a:t>key-agreement with DDH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/>
                  <a:t>Alice publishes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baseline="-2500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sup>
                    </m:sSup>
                  </m:oMath>
                </a14:m>
                <a:r>
                  <a:rPr lang="en-US" dirty="0" smtClean="0"/>
                  <a:t> and Bob publishes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baseline="-2500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sup>
                    </m:sSup>
                    <m:r>
                      <a:rPr lang="en-US" b="0" i="1" baseline="-2500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 smtClean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Alice </a:t>
                </a:r>
                <a:r>
                  <a:rPr lang="en-US" dirty="0" smtClean="0"/>
                  <a:t>and Bob can both compute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i="1" baseline="-25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  <m:r>
                          <m:rPr>
                            <m:nor/>
                          </m:rPr>
                          <a:rPr lang="en-US" dirty="0"/>
                          <m:t>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i="1" baseline="-25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sup>
                    </m:sSup>
                  </m:oMath>
                </a14:m>
                <a:r>
                  <a:rPr lang="en-US" dirty="0" smtClean="0"/>
                  <a:t> but to Eve this key is indistinguishable from a random group element (by DDH) 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:r>
                  <a:rPr lang="en-US" b="1" dirty="0" smtClean="0"/>
                  <a:t>Remark</a:t>
                </a:r>
                <a:r>
                  <a:rPr lang="en-US" dirty="0" smtClean="0"/>
                  <a:t>: Protocol is vulnerable to Man-In-The-Middle Attacks if Bob cannot validate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i="1" baseline="-25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sup>
                    </m:sSup>
                  </m:oMath>
                </a14:m>
                <a:r>
                  <a:rPr lang="en-US" dirty="0" smtClean="0"/>
                  <a:t>.</a:t>
                </a: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381" r="-11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04D3F7-B83F-4105-B753-146AD0E5364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1711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Can we find a cyclic group where DDH holds?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b="1" dirty="0" smtClean="0">
                    <a:ea typeface="Cambria Math" panose="02040503050406030204" pitchFamily="18" charset="0"/>
                  </a:rPr>
                  <a:t>Example 1: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where p is a random n-bit prime.</a:t>
                </a:r>
              </a:p>
              <a:p>
                <a:pPr lvl="1"/>
                <a:r>
                  <a:rPr lang="en-US" dirty="0" smtClean="0"/>
                  <a:t>CDH is believed to be hard</a:t>
                </a:r>
              </a:p>
              <a:p>
                <a:pPr lvl="1"/>
                <a:r>
                  <a:rPr lang="en-US" dirty="0" smtClean="0"/>
                  <a:t>DDH is *not* hard (Exercise 13.15)</a:t>
                </a:r>
              </a:p>
              <a:p>
                <a:endParaRPr lang="en-US" dirty="0"/>
              </a:p>
              <a:p>
                <a:r>
                  <a:rPr lang="en-US" b="1" dirty="0" smtClean="0">
                    <a:ea typeface="Cambria Math" panose="02040503050406030204" pitchFamily="18" charset="0"/>
                  </a:rPr>
                  <a:t>Theorem: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𝐿𝑒𝑡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p=rq+1 be </a:t>
                </a:r>
                <a:r>
                  <a:rPr lang="en-US" dirty="0"/>
                  <a:t>a random n-bit </a:t>
                </a:r>
                <a:r>
                  <a:rPr lang="en-US" dirty="0" smtClean="0"/>
                  <a:t>prime where q is a large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dirty="0" smtClean="0"/>
                  <a:t>-bit prime then the set of </a:t>
                </a:r>
                <a:r>
                  <a:rPr lang="en-US" dirty="0" err="1" smtClean="0"/>
                  <a:t>r</a:t>
                </a:r>
                <a:r>
                  <a:rPr lang="en-US" baseline="30000" dirty="0" err="1" smtClean="0"/>
                  <a:t>th</a:t>
                </a:r>
                <a:r>
                  <a:rPr lang="en-US" dirty="0" smtClean="0"/>
                  <a:t> residues modulo p is a cyclic subgroup of order q. Then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𝔾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[</m:t>
                        </m:r>
                        <m:sSup>
                          <m:sSup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h</m:t>
                            </m:r>
                          </m:e>
                          <m:sup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𝑟</m:t>
                            </m:r>
                          </m:sup>
                        </m:sSup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𝑚𝑜𝑑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]</m:t>
                        </m:r>
                      </m:e>
                      <m:e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h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ℤ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∗</m:t>
                            </m:r>
                          </m:sup>
                        </m:sSubSup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is a cyclic subgroup of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dirty="0" smtClean="0"/>
                  <a:t> of order q.</a:t>
                </a:r>
              </a:p>
              <a:p>
                <a:pPr lvl="1"/>
                <a:r>
                  <a:rPr lang="en-US" b="1" dirty="0" smtClean="0"/>
                  <a:t>Remark 1: </a:t>
                </a:r>
                <a:r>
                  <a:rPr lang="en-US" dirty="0" smtClean="0"/>
                  <a:t>DDH is believed to hold for such a group</a:t>
                </a:r>
              </a:p>
              <a:p>
                <a:pPr lvl="1"/>
                <a:r>
                  <a:rPr lang="en-US" b="1" dirty="0" smtClean="0"/>
                  <a:t>Remark 2: </a:t>
                </a:r>
                <a:r>
                  <a:rPr lang="en-US" dirty="0" smtClean="0"/>
                  <a:t>It is easy to generate uniformly random elements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𝔾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sub>
                    </m:sSub>
                  </m:oMath>
                </a14:m>
                <a:endParaRPr lang="en-US" b="1" dirty="0" smtClean="0"/>
              </a:p>
              <a:p>
                <a:pPr lvl="1"/>
                <a:r>
                  <a:rPr lang="en-US" b="1" dirty="0" smtClean="0"/>
                  <a:t>Remark 3: </a:t>
                </a:r>
                <a:r>
                  <a:rPr lang="en-US" dirty="0" smtClean="0"/>
                  <a:t>Any element (besides 1) is a generator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𝔾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801" r="-986" b="-9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04D3F7-B83F-4105-B753-146AD0E5364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6273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Number Theory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Key tool behind (most) public key-crypto </a:t>
            </a:r>
          </a:p>
          <a:p>
            <a:pPr lvl="1"/>
            <a:r>
              <a:rPr lang="en-US" dirty="0" smtClean="0"/>
              <a:t>RSA, El-Gamal, </a:t>
            </a:r>
            <a:r>
              <a:rPr lang="en-US" dirty="0" err="1" smtClean="0"/>
              <a:t>Diffie</a:t>
            </a:r>
            <a:r>
              <a:rPr lang="en-US" dirty="0" smtClean="0"/>
              <a:t>-Hellman Key Exchange</a:t>
            </a:r>
          </a:p>
          <a:p>
            <a:endParaRPr lang="en-US" dirty="0"/>
          </a:p>
          <a:p>
            <a:r>
              <a:rPr lang="en-US" dirty="0" smtClean="0"/>
              <a:t>Aside: don’t worry we will still use symmetric key crypto</a:t>
            </a:r>
          </a:p>
          <a:p>
            <a:pPr lvl="1"/>
            <a:r>
              <a:rPr lang="en-US" dirty="0" smtClean="0"/>
              <a:t>It is more efficient in practice</a:t>
            </a:r>
          </a:p>
          <a:p>
            <a:pPr lvl="1"/>
            <a:r>
              <a:rPr lang="en-US" dirty="0" smtClean="0"/>
              <a:t>First step in many public key-crypto protocols is to generate symmetric key </a:t>
            </a:r>
          </a:p>
          <a:p>
            <a:pPr lvl="2"/>
            <a:r>
              <a:rPr lang="en-US" dirty="0" smtClean="0"/>
              <a:t>Then communicate using authenticated encryption e.g., AES-GCM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162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Can we find a cyclic group where DDH holds?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r>
                  <a:rPr lang="en-US" b="1" dirty="0" smtClean="0">
                    <a:ea typeface="Cambria Math" panose="02040503050406030204" pitchFamily="18" charset="0"/>
                  </a:rPr>
                  <a:t>Theorem: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𝐿𝑒𝑡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p=rq+1 be </a:t>
                </a:r>
                <a:r>
                  <a:rPr lang="en-US" dirty="0"/>
                  <a:t>a random n-bit </a:t>
                </a:r>
                <a:r>
                  <a:rPr lang="en-US" dirty="0" smtClean="0"/>
                  <a:t>prime where q is a large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dirty="0" smtClean="0"/>
                  <a:t>-bit prime then the set of </a:t>
                </a:r>
                <a:r>
                  <a:rPr lang="en-US" dirty="0" err="1" smtClean="0"/>
                  <a:t>rth</a:t>
                </a:r>
                <a:r>
                  <a:rPr lang="en-US" dirty="0" smtClean="0"/>
                  <a:t> residues modulo p is a cyclic subgroup of order q. Then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𝔾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[</m:t>
                        </m:r>
                        <m:sSup>
                          <m:sSupPr>
                            <m:ctrlP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h</m:t>
                            </m:r>
                          </m:e>
                          <m:sup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𝑟</m:t>
                            </m:r>
                          </m:sup>
                        </m:sSup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𝑚𝑜𝑑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]</m:t>
                        </m:r>
                      </m:e>
                      <m:e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h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ℤ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∗</m:t>
                            </m:r>
                          </m:sup>
                        </m:sSubSup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is a cyclic subgroup of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dirty="0" smtClean="0"/>
                  <a:t> of order q.</a:t>
                </a:r>
              </a:p>
              <a:p>
                <a:pPr lvl="1"/>
                <a:r>
                  <a:rPr lang="en-US" b="1" dirty="0" smtClean="0"/>
                  <a:t>Closure</a:t>
                </a:r>
                <a:r>
                  <a:rPr lang="en-US" dirty="0" smtClean="0"/>
                  <a:t>: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h</m:t>
                    </m:r>
                    <m:r>
                      <a:rPr lang="en-US" i="1" baseline="300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𝑔</m:t>
                    </m:r>
                    <m:r>
                      <a:rPr lang="en-US" i="1" baseline="300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</m:t>
                    </m:r>
                    <m:r>
                      <a: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h𝑔</m:t>
                            </m:r>
                          </m:e>
                        </m:d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pPr lvl="1"/>
                <a:r>
                  <a:rPr lang="en-US" b="1" dirty="0" smtClean="0"/>
                  <a:t>Inverse</a:t>
                </a:r>
                <a:r>
                  <a:rPr lang="en-US" dirty="0" smtClean="0"/>
                  <a:t> of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h</m:t>
                    </m:r>
                    <m:r>
                      <a:rPr lang="en-US" b="0" i="1" baseline="3000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 smtClean="0"/>
                  <a:t> is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  <m:sup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−1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sup>
                    </m:sSup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𝔾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sub>
                    </m:sSub>
                  </m:oMath>
                </a14:m>
                <a:endParaRPr lang="en-US" b="1" dirty="0" smtClean="0"/>
              </a:p>
              <a:p>
                <a:pPr lvl="1"/>
                <a:r>
                  <a:rPr lang="en-US" b="1" dirty="0" smtClean="0"/>
                  <a:t>Size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h</m:t>
                            </m:r>
                            <m:r>
                              <a:rPr lang="en-US" i="1" baseline="30000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𝑟</m:t>
                            </m:r>
                          </m:e>
                        </m:d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[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𝑟𝑥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𝑚𝑜𝑑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𝑟𝑞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]</m:t>
                        </m:r>
                      </m:sup>
                    </m:sSup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h</m:t>
                                </m:r>
                                <m:r>
                                  <a:rPr lang="en-US" i="1" baseline="30000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</m:d>
                          </m:e>
                          <m:sup>
                            <m:r>
                              <a:rPr lang="en-US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sup>
                        </m:sSup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[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𝑚𝑜𝑑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]</m:t>
                        </m:r>
                      </m:sup>
                    </m:sSup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h</m:t>
                            </m:r>
                            <m:r>
                              <a:rPr lang="en-US" i="1" baseline="30000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𝑟</m:t>
                            </m:r>
                          </m:e>
                        </m:d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[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𝑚𝑜𝑑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]</m:t>
                        </m:r>
                      </m:sup>
                    </m:sSup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𝑚𝑜𝑑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 smtClean="0"/>
                  <a:t> </a:t>
                </a:r>
              </a:p>
              <a:p>
                <a:pPr lvl="1"/>
                <a:endParaRPr lang="en-US" dirty="0"/>
              </a:p>
              <a:p>
                <a:pPr marL="0" indent="0">
                  <a:buNone/>
                </a:pPr>
                <a:r>
                  <a:rPr lang="en-US" b="1" dirty="0" smtClean="0"/>
                  <a:t>Remark</a:t>
                </a:r>
                <a:r>
                  <a:rPr lang="en-US" dirty="0" smtClean="0"/>
                  <a:t>: Two known attacks on Discrete Log Problem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𝔾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en-US" dirty="0" smtClean="0"/>
                  <a:t>(Section 9.2). </a:t>
                </a:r>
                <a:endParaRPr lang="en-US" dirty="0"/>
              </a:p>
              <a:p>
                <a:r>
                  <a:rPr lang="en-US" dirty="0" smtClean="0"/>
                  <a:t>First runs in time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</m:ra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𝜆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/2</m:t>
                            </m:r>
                          </m:sup>
                        </m:sSup>
                      </m:e>
                    </m:d>
                  </m:oMath>
                </a14:m>
                <a:endParaRPr lang="en-US" dirty="0" smtClean="0"/>
              </a:p>
              <a:p>
                <a:r>
                  <a:rPr lang="en-US" dirty="0" smtClean="0"/>
                  <a:t>Second runs in time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ad>
                              <m:ra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deg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rad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unc>
                                      <m:func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US" b="0" i="0" smtClean="0">
                                            <a:latin typeface="Cambria Math" panose="02040503050406030204" pitchFamily="18" charset="0"/>
                                          </a:rPr>
                                          <m:t>log</m:t>
                                        </m:r>
                                      </m:fName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</m:func>
                                  </m:e>
                                </m:d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2/3</m:t>
                                </m:r>
                              </m:sup>
                            </m:sSup>
                          </m:e>
                        </m:d>
                      </m:sup>
                    </m:sSup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101" r="-696" b="-15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04D3F7-B83F-4105-B753-146AD0E5364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0723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Can we find a cyclic group where DDH holds?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pPr marL="0" indent="0">
                  <a:buNone/>
                </a:pPr>
                <a:r>
                  <a:rPr lang="en-US" b="1" dirty="0" smtClean="0"/>
                  <a:t>Remark</a:t>
                </a:r>
                <a:r>
                  <a:rPr lang="en-US" dirty="0" smtClean="0"/>
                  <a:t>: Two known attacks (Section 9.2). </a:t>
                </a:r>
                <a:endParaRPr lang="en-US" dirty="0"/>
              </a:p>
              <a:p>
                <a:r>
                  <a:rPr lang="en-US" dirty="0" smtClean="0"/>
                  <a:t>First runs in time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</m:ra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𝜆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/2</m:t>
                            </m:r>
                          </m:sup>
                        </m:sSup>
                      </m:e>
                    </m:d>
                  </m:oMath>
                </a14:m>
                <a:endParaRPr lang="en-US" dirty="0" smtClean="0"/>
              </a:p>
              <a:p>
                <a:r>
                  <a:rPr lang="en-US" dirty="0" smtClean="0"/>
                  <a:t>Second runs in time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ad>
                              <m:ra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deg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rad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unc>
                                      <m:func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US" b="0" i="0" smtClean="0">
                                            <a:latin typeface="Cambria Math" panose="02040503050406030204" pitchFamily="18" charset="0"/>
                                          </a:rPr>
                                          <m:t>log</m:t>
                                        </m:r>
                                      </m:fName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</m:func>
                                  </m:e>
                                </m:d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2/3</m:t>
                                </m:r>
                              </m:sup>
                            </m:sSup>
                          </m:e>
                        </m:d>
                      </m:sup>
                    </m:sSup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dirty="0" smtClean="0"/>
                  <a:t>where n is bit length of p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:r>
                  <a:rPr lang="en-US" b="1" dirty="0" smtClean="0"/>
                  <a:t>Goal</a:t>
                </a:r>
                <a:r>
                  <a:rPr lang="en-US" dirty="0" smtClean="0"/>
                  <a:t>: Set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dirty="0" smtClean="0"/>
                  <a:t> and n to balance attacks </a:t>
                </a: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𝑂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ad>
                            <m:ra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g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rad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unc>
                                    <m:func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>
                                          <a:latin typeface="Cambria Math" panose="02040503050406030204" pitchFamily="18" charset="0"/>
                                        </a:rPr>
                                        <m:t>log</m:t>
                                      </m:r>
                                    </m:fName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</m:func>
                                </m:e>
                              </m:d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2/3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How to sample p=rq+1? </a:t>
                </a:r>
              </a:p>
              <a:p>
                <a:r>
                  <a:rPr lang="en-US" dirty="0" smtClean="0"/>
                  <a:t>First sample a random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dirty="0" smtClean="0"/>
                  <a:t>-bit prime q and </a:t>
                </a:r>
              </a:p>
              <a:p>
                <a:r>
                  <a:rPr lang="en-US" dirty="0" smtClean="0"/>
                  <a:t>Repeatedly check if rq+1 is prime for a random n-</a:t>
                </a:r>
                <a:r>
                  <a:rPr lang="en-US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dirty="0" smtClean="0"/>
                  <a:t> bit value r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35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04D3F7-B83F-4105-B753-146AD0E5364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8953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Can we find a cyclic group where DDH holds?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b="1" dirty="0" smtClean="0"/>
                  <a:t>Elliptic Curves Example</a:t>
                </a:r>
                <a:r>
                  <a:rPr lang="en-US" dirty="0" smtClean="0"/>
                  <a:t>: Let p be a prime (p &gt; 3) and let A, B be constants. Consider the equation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baseline="30000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baseline="30000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𝑚𝑜𝑑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𝑝</m:t>
                      </m:r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And let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ℤ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</m:sub>
                            <m:sup/>
                          </m:sSubSup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ℤ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i="1" baseline="3000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 baseline="3000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𝑚𝑜𝑑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m:rPr>
                              <m:nor/>
                            </m:rPr>
                            <a:rPr lang="en-US" dirty="0"/>
                            <m:t> 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∪</m:t>
                      </m:r>
                      <m:d>
                        <m:dPr>
                          <m:begChr m:val="{"/>
                          <m:endChr m:val="}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𝒪</m:t>
                          </m:r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b="1" dirty="0" smtClean="0"/>
                  <a:t>Note</a:t>
                </a:r>
                <a:r>
                  <a:rPr lang="en-US" dirty="0" smtClean="0"/>
                  <a:t>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𝒪</m:t>
                    </m:r>
                  </m:oMath>
                </a14:m>
                <a:r>
                  <a:rPr lang="en-US" dirty="0" smtClean="0"/>
                  <a:t> is defined to be an additive identity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𝒪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W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hat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is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baseline="-25000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b="0" i="1" baseline="-25000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baseline="-25000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b="0" i="1" baseline="-2500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?</m:t>
                    </m:r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241" b="-18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04D3F7-B83F-4105-B753-146AD0E5364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7556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Elliptic Curve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004821" y="2370137"/>
                <a:ext cx="4577627" cy="435133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The line passing through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b="1" i="1" baseline="-25000" smtClean="0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𝒚</m:t>
                        </m:r>
                        <m:r>
                          <a:rPr lang="en-US" b="1" i="1" baseline="-25000" smtClean="0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b="1" i="1" baseline="-25000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𝒚</m:t>
                        </m:r>
                        <m:r>
                          <a:rPr lang="en-US" b="1" i="1" baseline="-25000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d>
                  </m:oMath>
                </a14:m>
                <a:r>
                  <a:rPr lang="en-US" dirty="0" smtClean="0"/>
                  <a:t> has the equation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 baseline="-2500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baseline="-25000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𝑚𝑜𝑑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Where the slope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i="1" baseline="-2500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i="1" baseline="-250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1" baseline="-2500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1" baseline="-250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𝑚𝑜𝑑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d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004821" y="2370137"/>
                <a:ext cx="4577627" cy="4351338"/>
              </a:xfrm>
              <a:blipFill>
                <a:blip r:embed="rId2"/>
                <a:stretch>
                  <a:fillRect l="-2663" t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04D3F7-B83F-4105-B753-146AD0E5364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6" name="Picture 2" descr="Image result for elliptic curv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1432" y="424815"/>
            <a:ext cx="4744741" cy="6433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1802784" y="2566352"/>
                <a:ext cx="96936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𝒙</m:t>
                          </m:r>
                          <m:r>
                            <a:rPr kumimoji="0" lang="en-US" sz="1800" b="1" i="1" u="none" strike="noStrike" kern="1200" cap="none" spc="0" normalizeH="0" baseline="-2500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𝟏</m:t>
                          </m:r>
                          <m: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,</m:t>
                          </m:r>
                          <m: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𝒚</m:t>
                          </m:r>
                          <m:r>
                            <a:rPr kumimoji="0" lang="en-US" sz="1800" b="1" i="1" u="none" strike="noStrike" kern="1200" cap="none" spc="0" normalizeH="0" baseline="-2500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𝟏</m:t>
                          </m:r>
                        </m:e>
                      </m:d>
                    </m:oMath>
                  </m:oMathPara>
                </a14:m>
                <a:endPara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2784" y="2566352"/>
                <a:ext cx="969368" cy="369332"/>
              </a:xfrm>
              <a:prstGeom prst="rect">
                <a:avLst/>
              </a:prstGeom>
              <a:blipFill>
                <a:blip r:embed="rId4"/>
                <a:stretch>
                  <a:fillRect b="-49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3632543" y="1872973"/>
                <a:ext cx="96936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𝒙</m:t>
                          </m:r>
                          <m:r>
                            <a:rPr kumimoji="0" lang="en-US" sz="1800" b="1" i="1" u="none" strike="noStrike" kern="1200" cap="none" spc="0" normalizeH="0" baseline="-2500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𝟐</m:t>
                          </m:r>
                          <m: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,</m:t>
                          </m:r>
                          <m: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𝒚</m:t>
                          </m:r>
                          <m:r>
                            <a:rPr kumimoji="0" lang="en-US" sz="1800" b="1" i="1" u="none" strike="noStrike" kern="1200" cap="none" spc="0" normalizeH="0" baseline="-2500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𝟐</m:t>
                          </m:r>
                        </m:e>
                      </m:d>
                    </m:oMath>
                  </m:oMathPara>
                </a14:m>
                <a:endPara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2543" y="1872973"/>
                <a:ext cx="969368" cy="369332"/>
              </a:xfrm>
              <a:prstGeom prst="rect">
                <a:avLst/>
              </a:prstGeom>
              <a:blipFill>
                <a:blip r:embed="rId5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/>
          <p:cNvSpPr/>
          <p:nvPr/>
        </p:nvSpPr>
        <p:spPr>
          <a:xfrm>
            <a:off x="6096000" y="1975167"/>
            <a:ext cx="7601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(x</a:t>
            </a:r>
            <a:r>
              <a:rPr kumimoji="0" lang="en-US" sz="1800" b="1" i="0" u="none" strike="noStrike" kern="1200" cap="none" spc="0" normalizeH="0" baseline="-25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,y</a:t>
            </a:r>
            <a:r>
              <a:rPr kumimoji="0" lang="en-US" sz="1800" b="1" i="0" u="none" strike="noStrike" kern="1200" cap="none" spc="0" normalizeH="0" baseline="-25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3057888" y="5190807"/>
                <a:ext cx="269182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(x</a:t>
                </a:r>
                <a:r>
                  <a:rPr kumimoji="0" lang="en-US" sz="1800" b="1" i="0" u="none" strike="noStrike" kern="1200" cap="none" spc="0" normalizeH="0" baseline="-2500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3</a:t>
                </a:r>
                <a:r>
                  <a:rPr kumimoji="0" lang="en-US" sz="18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,-y</a:t>
                </a:r>
                <a:r>
                  <a:rPr kumimoji="0" lang="en-US" sz="1800" b="1" i="0" u="none" strike="noStrike" kern="1200" cap="none" spc="0" normalizeH="0" baseline="-2500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3</a:t>
                </a:r>
                <a:r>
                  <a:rPr kumimoji="0" lang="en-US" sz="18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)=</a:t>
                </a:r>
                <a14:m>
                  <m:oMath xmlns:m="http://schemas.openxmlformats.org/officeDocument/2006/math">
                    <m:d>
                      <m:dPr>
                        <m:ctrlP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𝒙</m:t>
                        </m:r>
                        <m:r>
                          <a:rPr kumimoji="0" lang="en-US" sz="1800" b="1" i="1" u="none" strike="noStrike" kern="1200" cap="none" spc="0" normalizeH="0" baseline="-2500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𝟏</m:t>
                        </m:r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,</m:t>
                        </m:r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𝒚</m:t>
                        </m:r>
                        <m:r>
                          <a:rPr kumimoji="0" lang="en-US" sz="1800" b="1" i="1" u="none" strike="noStrike" kern="1200" cap="none" spc="0" normalizeH="0" baseline="-2500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𝟏</m:t>
                        </m:r>
                      </m:e>
                    </m:d>
                    <m:r>
                      <a:rPr kumimoji="0" lang="en-US" sz="1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+</m:t>
                    </m:r>
                    <m:d>
                      <m:dPr>
                        <m:ctrlP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𝒙</m:t>
                        </m:r>
                        <m:r>
                          <a:rPr kumimoji="0" lang="en-US" sz="1800" b="1" i="1" u="none" strike="noStrike" kern="1200" cap="none" spc="0" normalizeH="0" baseline="-2500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𝟐</m:t>
                        </m:r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,</m:t>
                        </m:r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𝒚</m:t>
                        </m:r>
                        <m:r>
                          <a:rPr kumimoji="0" lang="en-US" sz="1800" b="1" i="1" u="none" strike="noStrike" kern="1200" cap="none" spc="0" normalizeH="0" baseline="-2500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𝟐</m:t>
                        </m:r>
                      </m:e>
                    </m:d>
                  </m:oMath>
                </a14:m>
                <a:endPara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7888" y="5190807"/>
                <a:ext cx="2691827" cy="369332"/>
              </a:xfrm>
              <a:prstGeom prst="rect">
                <a:avLst/>
              </a:prstGeom>
              <a:blipFill>
                <a:blip r:embed="rId6"/>
                <a:stretch>
                  <a:fillRect l="-2041"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62100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Elliptic Curve Example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776173" y="2414904"/>
                <a:ext cx="4577627" cy="4351338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Formally, let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b="0" i="1" baseline="-2500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b="0" i="1" baseline="-2500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baseline="-2500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baseline="-2500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𝑚𝑜𝑑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Be the slope. Then the line passing through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b="1" i="1" baseline="-25000" smtClean="0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𝒚</m:t>
                        </m:r>
                        <m:r>
                          <a:rPr lang="en-US" b="1" i="1" baseline="-25000" smtClean="0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b="1" i="1" baseline="-25000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𝒚</m:t>
                        </m:r>
                        <m:r>
                          <a:rPr lang="en-US" b="1" i="1" baseline="-25000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d>
                  </m:oMath>
                </a14:m>
                <a:r>
                  <a:rPr lang="en-US" dirty="0" smtClean="0"/>
                  <a:t> has the equation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 baseline="-2500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baseline="-25000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𝑚𝑜𝑑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1" baseline="-2500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i="1" baseline="-2500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i="1" baseline="3000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 baseline="3000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𝐴𝑥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𝑚𝑜𝑑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𝑝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76173" y="2414904"/>
                <a:ext cx="4577627" cy="4351338"/>
              </a:xfrm>
              <a:blipFill>
                <a:blip r:embed="rId2"/>
                <a:stretch>
                  <a:fillRect l="-2796" t="-3081" b="-7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04D3F7-B83F-4105-B753-146AD0E5364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6" name="Picture 2" descr="Image result for elliptic curv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1432" y="424815"/>
            <a:ext cx="4744741" cy="6433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1965344" y="2244647"/>
                <a:ext cx="96936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𝒙</m:t>
                          </m:r>
                          <m:r>
                            <a:rPr kumimoji="0" lang="en-US" sz="1800" b="1" i="1" u="none" strike="noStrike" kern="1200" cap="none" spc="0" normalizeH="0" baseline="-2500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𝟏</m:t>
                          </m:r>
                          <m: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,</m:t>
                          </m:r>
                          <m: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𝒚</m:t>
                          </m:r>
                          <m:r>
                            <a:rPr kumimoji="0" lang="en-US" sz="1800" b="1" i="1" u="none" strike="noStrike" kern="1200" cap="none" spc="0" normalizeH="0" baseline="-2500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𝟏</m:t>
                          </m:r>
                        </m:e>
                      </m:d>
                    </m:oMath>
                  </m:oMathPara>
                </a14:m>
                <a:endPara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5344" y="2244647"/>
                <a:ext cx="969368" cy="369332"/>
              </a:xfrm>
              <a:prstGeom prst="rect">
                <a:avLst/>
              </a:prstGeom>
              <a:blipFill>
                <a:blip r:embed="rId4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3632543" y="1872973"/>
                <a:ext cx="96936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𝒙</m:t>
                          </m:r>
                          <m:r>
                            <a:rPr kumimoji="0" lang="en-US" sz="1800" b="1" i="1" u="none" strike="noStrike" kern="1200" cap="none" spc="0" normalizeH="0" baseline="-2500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𝟐</m:t>
                          </m:r>
                          <m: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,</m:t>
                          </m:r>
                          <m: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𝒚</m:t>
                          </m:r>
                          <m:r>
                            <a:rPr kumimoji="0" lang="en-US" sz="1800" b="1" i="1" u="none" strike="noStrike" kern="1200" cap="none" spc="0" normalizeH="0" baseline="-2500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𝟐</m:t>
                          </m:r>
                        </m:e>
                      </m:d>
                    </m:oMath>
                  </m:oMathPara>
                </a14:m>
                <a:endPara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2543" y="1872973"/>
                <a:ext cx="969368" cy="369332"/>
              </a:xfrm>
              <a:prstGeom prst="rect">
                <a:avLst/>
              </a:prstGeom>
              <a:blipFill>
                <a:blip r:embed="rId5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207717" y="5652254"/>
                <a:ext cx="4292137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𝑥</m:t>
                      </m:r>
                      <m:r>
                        <a:rPr kumimoji="0" lang="en-US" sz="2800" b="0" i="1" u="none" strike="noStrike" kern="1200" cap="none" spc="0" normalizeH="0" baseline="-2500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3</m:t>
                      </m:r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=[</m:t>
                      </m:r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𝑚</m:t>
                      </m:r>
                      <m:r>
                        <a:rPr kumimoji="0" lang="en-US" sz="2800" b="0" i="1" u="none" strike="noStrike" kern="1200" cap="none" spc="0" normalizeH="0" baseline="3000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2</m:t>
                      </m:r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−</m:t>
                      </m:r>
                      <m:r>
                        <a:rPr kumimoji="0" lang="en-US" sz="2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𝑥</m:t>
                      </m:r>
                      <m:r>
                        <a:rPr kumimoji="0" lang="en-US" sz="2800" b="0" i="1" u="none" strike="noStrike" kern="1200" cap="none" spc="0" normalizeH="0" baseline="-2500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1</m:t>
                      </m:r>
                      <m:r>
                        <a:rPr kumimoji="0" lang="en-US" sz="2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−</m:t>
                      </m:r>
                      <m:r>
                        <a:rPr kumimoji="0" lang="en-US" sz="2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𝑥</m:t>
                      </m:r>
                      <m:r>
                        <a:rPr kumimoji="0" lang="en-US" sz="2800" b="0" i="1" u="none" strike="noStrike" kern="1200" cap="none" spc="0" normalizeH="0" baseline="-2500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2</m:t>
                      </m:r>
                      <m:r>
                        <a:rPr kumimoji="0" lang="en-US" sz="2800" b="0" i="1" u="none" strike="noStrike" kern="1200" cap="none" spc="0" normalizeH="0" baseline="-2500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a:rPr kumimoji="0" lang="en-US" sz="2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𝑚𝑜𝑑</m:t>
                      </m:r>
                      <m:r>
                        <a:rPr kumimoji="0" lang="en-US" sz="2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a:rPr kumimoji="0" lang="en-US" sz="2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𝑝</m:t>
                      </m:r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]</m:t>
                      </m:r>
                    </m:oMath>
                  </m:oMathPara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717" y="5652254"/>
                <a:ext cx="4292137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155736" y="6081276"/>
                <a:ext cx="4806316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𝑦</m:t>
                      </m:r>
                      <m:r>
                        <a:rPr kumimoji="0" lang="en-US" sz="2800" b="0" i="1" u="none" strike="noStrike" kern="1200" cap="none" spc="0" normalizeH="0" baseline="-2500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3</m:t>
                      </m:r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=[</m:t>
                      </m:r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𝑚</m:t>
                      </m:r>
                      <m:d>
                        <m:dPr>
                          <m:ctrlP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  <m:r>
                            <a:rPr kumimoji="0" lang="en-US" sz="2800" b="0" i="1" u="none" strike="noStrike" kern="1200" cap="none" spc="0" normalizeH="0" baseline="-2500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3</m:t>
                          </m:r>
                          <m: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−</m:t>
                          </m:r>
                          <m: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  <m:r>
                            <a:rPr kumimoji="0" lang="en-US" sz="2800" b="0" i="1" u="none" strike="noStrike" kern="1200" cap="none" spc="0" normalizeH="0" baseline="-2500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e>
                      </m:d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𝑦</m:t>
                      </m:r>
                      <m:r>
                        <a:rPr kumimoji="0" lang="en-US" sz="2800" b="0" i="1" u="none" strike="noStrike" kern="1200" cap="none" spc="0" normalizeH="0" baseline="-2500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1 </m:t>
                      </m:r>
                      <m:r>
                        <a:rPr kumimoji="0" lang="en-US" sz="2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𝑚𝑜𝑑</m:t>
                      </m:r>
                      <m:r>
                        <a:rPr kumimoji="0" lang="en-US" sz="2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a:rPr kumimoji="0" lang="en-US" sz="2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𝑝</m:t>
                      </m:r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]</m:t>
                      </m:r>
                    </m:oMath>
                  </m:oMathPara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736" y="6081276"/>
                <a:ext cx="4806316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/>
          <p:cNvSpPr/>
          <p:nvPr/>
        </p:nvSpPr>
        <p:spPr>
          <a:xfrm>
            <a:off x="6096000" y="1975167"/>
            <a:ext cx="7601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(x</a:t>
            </a:r>
            <a:r>
              <a:rPr kumimoji="0" lang="en-US" sz="1800" b="1" i="0" u="none" strike="noStrike" kern="1200" cap="none" spc="0" normalizeH="0" baseline="-25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,y</a:t>
            </a:r>
            <a:r>
              <a:rPr kumimoji="0" lang="en-US" sz="1800" b="1" i="0" u="none" strike="noStrike" kern="1200" cap="none" spc="0" normalizeH="0" baseline="-25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3122810" y="5094287"/>
                <a:ext cx="269182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(x</a:t>
                </a:r>
                <a:r>
                  <a:rPr kumimoji="0" lang="en-US" sz="1800" b="1" i="0" u="none" strike="noStrike" kern="1200" cap="none" spc="0" normalizeH="0" baseline="-2500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3</a:t>
                </a:r>
                <a:r>
                  <a:rPr kumimoji="0" lang="en-US" sz="18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,-y</a:t>
                </a:r>
                <a:r>
                  <a:rPr kumimoji="0" lang="en-US" sz="1800" b="1" i="0" u="none" strike="noStrike" kern="1200" cap="none" spc="0" normalizeH="0" baseline="-2500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3</a:t>
                </a:r>
                <a:r>
                  <a:rPr kumimoji="0" lang="en-US" sz="18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)=</a:t>
                </a:r>
                <a14:m>
                  <m:oMath xmlns:m="http://schemas.openxmlformats.org/officeDocument/2006/math">
                    <m:d>
                      <m:dPr>
                        <m:ctrlP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𝒙</m:t>
                        </m:r>
                        <m:r>
                          <a:rPr kumimoji="0" lang="en-US" sz="1800" b="1" i="1" u="none" strike="noStrike" kern="1200" cap="none" spc="0" normalizeH="0" baseline="-2500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𝟏</m:t>
                        </m:r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,</m:t>
                        </m:r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𝒚</m:t>
                        </m:r>
                        <m:r>
                          <a:rPr kumimoji="0" lang="en-US" sz="1800" b="1" i="1" u="none" strike="noStrike" kern="1200" cap="none" spc="0" normalizeH="0" baseline="-2500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𝟏</m:t>
                        </m:r>
                      </m:e>
                    </m:d>
                    <m:r>
                      <a:rPr kumimoji="0" lang="en-US" sz="1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+</m:t>
                    </m:r>
                    <m:d>
                      <m:dPr>
                        <m:ctrlP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𝒙</m:t>
                        </m:r>
                        <m:r>
                          <a:rPr kumimoji="0" lang="en-US" sz="1800" b="1" i="1" u="none" strike="noStrike" kern="1200" cap="none" spc="0" normalizeH="0" baseline="-2500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𝟐</m:t>
                        </m:r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,</m:t>
                        </m:r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𝒚</m:t>
                        </m:r>
                        <m:r>
                          <a:rPr kumimoji="0" lang="en-US" sz="1800" b="1" i="1" u="none" strike="noStrike" kern="1200" cap="none" spc="0" normalizeH="0" baseline="-2500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𝟐</m:t>
                        </m:r>
                      </m:e>
                    </m:d>
                  </m:oMath>
                </a14:m>
                <a:endPara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2810" y="5094287"/>
                <a:ext cx="2691827" cy="369332"/>
              </a:xfrm>
              <a:prstGeom prst="rect">
                <a:avLst/>
              </a:prstGeom>
              <a:blipFill>
                <a:blip r:embed="rId9"/>
                <a:stretch>
                  <a:fillRect l="-1810"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28410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04D3F7-B83F-4105-B753-146AD0E5364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6" name="Picture 2" descr="Image result for elliptic curv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6892" y="1362292"/>
            <a:ext cx="7043878" cy="5278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1944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Elliptic Curve Example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04D3F7-B83F-4105-B753-146AD0E5364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50" name="Picture 2" descr="Image result for elliptic curv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38" r="24619"/>
          <a:stretch/>
        </p:blipFill>
        <p:spPr bwMode="auto">
          <a:xfrm>
            <a:off x="2395961" y="1439682"/>
            <a:ext cx="4132162" cy="5121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886937" y="2419109"/>
            <a:ext cx="3651962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 third point R on the elliptic curve.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P+Q = 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(Inverse)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3225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Can we find a cyclic group where DDH holds?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r>
                  <a:rPr lang="en-US" b="1" dirty="0" smtClean="0"/>
                  <a:t>Elliptic Curves Example</a:t>
                </a:r>
                <a:r>
                  <a:rPr lang="en-US" dirty="0" smtClean="0"/>
                  <a:t>: Let p be a prime (p &gt; 3) and let A, B be constants. Consider the equation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baseline="30000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baseline="30000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𝑚𝑜𝑑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𝑝</m:t>
                      </m:r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And let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ℤ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</m:sub>
                            <m:sup/>
                          </m:sSubSup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ℤ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i="1" baseline="3000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 baseline="3000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𝑚𝑜𝑑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m:rPr>
                              <m:nor/>
                            </m:rPr>
                            <a:rPr lang="en-US" dirty="0"/>
                            <m:t> 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∪</m:t>
                      </m:r>
                      <m:d>
                        <m:dPr>
                          <m:begChr m:val="{"/>
                          <m:endChr m:val="}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𝒪</m:t>
                          </m:r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b="1" dirty="0" smtClean="0"/>
                  <a:t>Fact</a:t>
                </a:r>
                <a:r>
                  <a:rPr lang="en-US" dirty="0" smtClean="0"/>
                  <a:t>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ℤ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</m:sub>
                          <m:sup/>
                        </m:sSubSup>
                      </m:e>
                    </m:d>
                  </m:oMath>
                </a14:m>
                <a:r>
                  <a:rPr lang="en-US" dirty="0" smtClean="0"/>
                  <a:t> defines an abelian group </a:t>
                </a:r>
              </a:p>
              <a:p>
                <a:r>
                  <a:rPr lang="en-US" dirty="0" smtClean="0"/>
                  <a:t>For </a:t>
                </a:r>
                <a:r>
                  <a:rPr lang="en-US" i="1" dirty="0" smtClean="0"/>
                  <a:t>appropriate curves</a:t>
                </a:r>
                <a:r>
                  <a:rPr lang="en-US" dirty="0" smtClean="0"/>
                  <a:t> the DDH assumption is believed to hold</a:t>
                </a:r>
              </a:p>
              <a:p>
                <a:r>
                  <a:rPr lang="en-US" dirty="0"/>
                  <a:t>If you make up your own curve there is a good chance it is broken…</a:t>
                </a:r>
              </a:p>
              <a:p>
                <a:r>
                  <a:rPr lang="en-US" dirty="0" smtClean="0"/>
                  <a:t>NIST has a list of recommendations </a:t>
                </a:r>
              </a:p>
              <a:p>
                <a:pPr marL="0" indent="0">
                  <a:buNone/>
                </a:pPr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801" b="-11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04D3F7-B83F-4105-B753-146AD0E5364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3394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Polynomial Time Factoring Algorithm?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err="1" smtClean="0"/>
              <a:t>FindPrimeFactor</a:t>
            </a:r>
            <a:endParaRPr lang="en-US" b="1" dirty="0" smtClean="0"/>
          </a:p>
          <a:p>
            <a:pPr marL="0" indent="0">
              <a:buNone/>
            </a:pPr>
            <a:r>
              <a:rPr lang="en-US" b="1" dirty="0" smtClean="0"/>
              <a:t>Input</a:t>
            </a:r>
            <a:r>
              <a:rPr lang="en-US" dirty="0" smtClean="0"/>
              <a:t>: N</a:t>
            </a:r>
          </a:p>
          <a:p>
            <a:pPr marL="0" indent="0">
              <a:buNone/>
            </a:pPr>
            <a:r>
              <a:rPr lang="en-US" b="1" dirty="0" smtClean="0"/>
              <a:t>For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=1,…,N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</a:t>
            </a:r>
            <a:r>
              <a:rPr lang="en-US" b="1" dirty="0" smtClean="0"/>
              <a:t>if</a:t>
            </a:r>
            <a:r>
              <a:rPr lang="en-US" dirty="0" smtClean="0"/>
              <a:t> N/</a:t>
            </a:r>
            <a:r>
              <a:rPr lang="en-US" dirty="0" err="1" smtClean="0"/>
              <a:t>i</a:t>
            </a:r>
            <a:r>
              <a:rPr lang="en-US" dirty="0" smtClean="0"/>
              <a:t> is an integer then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b="1" dirty="0" smtClean="0"/>
              <a:t>Output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 smtClean="0"/>
              <a:t>Running time: </a:t>
            </a:r>
            <a:r>
              <a:rPr lang="en-US" dirty="0" smtClean="0"/>
              <a:t>O(N) steps</a:t>
            </a:r>
          </a:p>
          <a:p>
            <a:pPr marL="0" indent="0">
              <a:buNone/>
            </a:pPr>
            <a:r>
              <a:rPr lang="en-US" b="1" dirty="0" smtClean="0"/>
              <a:t>Correctness</a:t>
            </a:r>
            <a:r>
              <a:rPr lang="en-US" dirty="0" smtClean="0"/>
              <a:t>: Always returns a factor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12</a:t>
            </a:fld>
            <a:endParaRPr lang="en-US"/>
          </a:p>
        </p:txBody>
      </p:sp>
      <p:sp>
        <p:nvSpPr>
          <p:cNvPr id="7" name="Rectangular Callout 6"/>
          <p:cNvSpPr/>
          <p:nvPr/>
        </p:nvSpPr>
        <p:spPr>
          <a:xfrm>
            <a:off x="5527040" y="1483360"/>
            <a:ext cx="5486400" cy="1727200"/>
          </a:xfrm>
          <a:prstGeom prst="wedgeRectCallout">
            <a:avLst>
              <a:gd name="adj1" fmla="val -65244"/>
              <a:gd name="adj2" fmla="val 17782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/>
              <a:t>Did we just break RSA?</a:t>
            </a:r>
          </a:p>
        </p:txBody>
      </p:sp>
    </p:spTree>
    <p:extLst>
      <p:ext uri="{BB962C8B-B14F-4D97-AF65-F5344CB8AC3E}">
        <p14:creationId xmlns:p14="http://schemas.microsoft.com/office/powerpoint/2010/main" val="4234620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Polynomial Time Factoring Algorithm?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err="1" smtClean="0"/>
              <a:t>FindPrimeFactor</a:t>
            </a:r>
            <a:endParaRPr lang="en-US" b="1" dirty="0" smtClean="0"/>
          </a:p>
          <a:p>
            <a:pPr marL="0" indent="0">
              <a:buNone/>
            </a:pPr>
            <a:r>
              <a:rPr lang="en-US" b="1" dirty="0" smtClean="0"/>
              <a:t>Input</a:t>
            </a:r>
            <a:r>
              <a:rPr lang="en-US" dirty="0" smtClean="0"/>
              <a:t>: N</a:t>
            </a:r>
          </a:p>
          <a:p>
            <a:pPr marL="0" indent="0">
              <a:buNone/>
            </a:pPr>
            <a:r>
              <a:rPr lang="en-US" b="1" dirty="0" smtClean="0"/>
              <a:t>For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=1,…,N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</a:t>
            </a:r>
            <a:r>
              <a:rPr lang="en-US" b="1" dirty="0" smtClean="0"/>
              <a:t>if</a:t>
            </a:r>
            <a:r>
              <a:rPr lang="en-US" dirty="0" smtClean="0"/>
              <a:t> N/</a:t>
            </a:r>
            <a:r>
              <a:rPr lang="en-US" dirty="0" err="1" smtClean="0"/>
              <a:t>i</a:t>
            </a:r>
            <a:r>
              <a:rPr lang="en-US" dirty="0" smtClean="0"/>
              <a:t> is an integer then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b="1" dirty="0" smtClean="0"/>
              <a:t>Output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 smtClean="0"/>
              <a:t>Running time: </a:t>
            </a:r>
            <a:r>
              <a:rPr lang="en-US" dirty="0" smtClean="0"/>
              <a:t>O(N) steps</a:t>
            </a:r>
          </a:p>
          <a:p>
            <a:pPr marL="0" indent="0">
              <a:buNone/>
            </a:pPr>
            <a:r>
              <a:rPr lang="en-US" b="1" dirty="0" smtClean="0"/>
              <a:t>Correctness</a:t>
            </a:r>
            <a:r>
              <a:rPr lang="en-US" dirty="0" smtClean="0"/>
              <a:t>: Always returns a factor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13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ular Callout 4"/>
              <p:cNvSpPr/>
              <p:nvPr/>
            </p:nvSpPr>
            <p:spPr>
              <a:xfrm>
                <a:off x="5527040" y="1483360"/>
                <a:ext cx="6380480" cy="2773680"/>
              </a:xfrm>
              <a:prstGeom prst="wedgeRectCallout">
                <a:avLst>
                  <a:gd name="adj1" fmla="val -80985"/>
                  <a:gd name="adj2" fmla="val 73123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 smtClean="0"/>
                  <a:t>We measure running time of an arithmetic algorithm (multiply, divide, GCD, remainder) in terms of the number of bits necessary to encode the inputs.</a:t>
                </a:r>
              </a:p>
              <a:p>
                <a:pPr algn="ctr"/>
                <a:endParaRPr lang="en-US" sz="2400" dirty="0"/>
              </a:p>
              <a:p>
                <a:pPr algn="ctr"/>
                <a:r>
                  <a:rPr lang="en-US" sz="2400" dirty="0" smtClean="0"/>
                  <a:t>How many bits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d>
                  </m:oMath>
                </a14:m>
                <a:r>
                  <a:rPr lang="en-US" sz="2400" dirty="0" smtClean="0"/>
                  <a:t> to encode N?</a:t>
                </a:r>
              </a:p>
              <a:p>
                <a:pPr algn="ctr"/>
                <a:r>
                  <a:rPr lang="en-US" sz="2400" dirty="0" smtClean="0"/>
                  <a:t>Answer: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d>
                  </m:oMath>
                </a14:m>
                <a:r>
                  <a:rPr lang="en-US" sz="2400" dirty="0" smtClean="0"/>
                  <a:t>= log</a:t>
                </a:r>
                <a:r>
                  <a:rPr lang="en-US" sz="2400" baseline="-25000" dirty="0" smtClean="0"/>
                  <a:t>2</a:t>
                </a:r>
                <a:r>
                  <a:rPr lang="en-US" sz="2400" dirty="0" smtClean="0"/>
                  <a:t>(N)</a:t>
                </a:r>
              </a:p>
            </p:txBody>
          </p:sp>
        </mc:Choice>
        <mc:Fallback xmlns="">
          <p:sp>
            <p:nvSpPr>
              <p:cNvPr id="5" name="Rectangular Callout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7040" y="1483360"/>
                <a:ext cx="6380480" cy="2773680"/>
              </a:xfrm>
              <a:prstGeom prst="wedgeRectCallout">
                <a:avLst>
                  <a:gd name="adj1" fmla="val -80985"/>
                  <a:gd name="adj2" fmla="val 73123"/>
                </a:avLst>
              </a:prstGeom>
              <a:blipFill>
                <a:blip r:embed="rId2"/>
                <a:stretch>
                  <a:fillRect r="-7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87932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Polynomial Time Operations on Integers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:r>
                  <a:rPr lang="en-US" dirty="0" smtClean="0"/>
                  <a:t>Addition</a:t>
                </a:r>
              </a:p>
              <a:p>
                <a:r>
                  <a:rPr lang="en-US" dirty="0" smtClean="0"/>
                  <a:t>Multiplication</a:t>
                </a:r>
              </a:p>
              <a:p>
                <a:r>
                  <a:rPr lang="en-US" dirty="0" smtClean="0"/>
                  <a:t>Division with Remainder</a:t>
                </a:r>
              </a:p>
              <a:p>
                <a:pPr lvl="1"/>
                <a:r>
                  <a:rPr lang="en-US" b="1" dirty="0" smtClean="0"/>
                  <a:t>Input:</a:t>
                </a:r>
                <a:r>
                  <a:rPr lang="en-US" dirty="0" smtClean="0"/>
                  <a:t> </a:t>
                </a:r>
                <a:r>
                  <a:rPr lang="en-US" b="1" dirty="0" smtClean="0"/>
                  <a:t>a</a:t>
                </a:r>
                <a:r>
                  <a:rPr lang="en-US" dirty="0" smtClean="0"/>
                  <a:t> and divisor </a:t>
                </a:r>
                <a:r>
                  <a:rPr lang="en-US" b="1" dirty="0" smtClean="0"/>
                  <a:t>b</a:t>
                </a:r>
                <a:r>
                  <a:rPr lang="en-US" dirty="0" smtClean="0"/>
                  <a:t> </a:t>
                </a:r>
              </a:p>
              <a:p>
                <a:pPr lvl="1"/>
                <a:r>
                  <a:rPr lang="en-US" b="1" dirty="0" smtClean="0"/>
                  <a:t>Output</a:t>
                </a:r>
                <a:r>
                  <a:rPr lang="en-US" dirty="0" smtClean="0"/>
                  <a:t>: quotient q and remainder r &lt; </a:t>
                </a:r>
                <a:r>
                  <a:rPr lang="en-US" b="1" dirty="0" smtClean="0"/>
                  <a:t>b </a:t>
                </a:r>
                <a:r>
                  <a:rPr lang="en-US" dirty="0" smtClean="0"/>
                  <a:t>such that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𝑟</m:t>
                      </m:r>
                    </m:oMath>
                  </m:oMathPara>
                </a14:m>
                <a:endParaRPr lang="en-US" dirty="0" smtClean="0"/>
              </a:p>
              <a:p>
                <a:pPr marL="457200" lvl="1" indent="0">
                  <a:buNone/>
                </a:pPr>
                <a:r>
                  <a:rPr lang="en-US" b="1" dirty="0" smtClean="0"/>
                  <a:t>Convenient Notation: </a:t>
                </a:r>
                <a:r>
                  <a:rPr lang="en-US" dirty="0" smtClean="0"/>
                  <a:t>r = </a:t>
                </a:r>
                <a:r>
                  <a:rPr lang="en-US" b="1" dirty="0" smtClean="0"/>
                  <a:t>a</a:t>
                </a:r>
                <a:r>
                  <a:rPr lang="en-US" dirty="0" smtClean="0"/>
                  <a:t> mod </a:t>
                </a:r>
                <a:r>
                  <a:rPr lang="en-US" b="1" dirty="0" smtClean="0"/>
                  <a:t>b</a:t>
                </a:r>
              </a:p>
              <a:p>
                <a:pPr marL="457200" lvl="1" indent="0">
                  <a:buNone/>
                </a:pPr>
                <a:r>
                  <a:rPr lang="en-US" b="1" dirty="0"/>
                  <a:t>Note 1: </a:t>
                </a:r>
                <a:r>
                  <a:rPr lang="en-US" dirty="0"/>
                  <a:t>We require that quotient q and remainder r are both integers </a:t>
                </a:r>
              </a:p>
              <a:p>
                <a:pPr marL="457200" lvl="1" indent="0">
                  <a:buNone/>
                </a:pPr>
                <a:r>
                  <a:rPr lang="en-US" b="1" dirty="0" smtClean="0"/>
                  <a:t>Note 2: </a:t>
                </a:r>
                <a:r>
                  <a:rPr lang="en-US" dirty="0" smtClean="0"/>
                  <a:t>If remainder is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 smtClean="0"/>
                  <a:t> (i.e.,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0)</m:t>
                    </m:r>
                  </m:oMath>
                </a14:m>
                <a:r>
                  <a:rPr lang="en-US" dirty="0" smtClean="0"/>
                  <a:t> we say that </a:t>
                </a:r>
                <a:r>
                  <a:rPr lang="en-US" b="1" dirty="0" smtClean="0"/>
                  <a:t>b</a:t>
                </a:r>
                <a:r>
                  <a:rPr lang="en-US" dirty="0" smtClean="0"/>
                  <a:t> divides </a:t>
                </a:r>
                <a:r>
                  <a:rPr lang="en-US" b="1" dirty="0" smtClean="0"/>
                  <a:t>a</a:t>
                </a:r>
                <a:r>
                  <a:rPr lang="en-US" dirty="0" smtClean="0"/>
                  <a:t>  (Notation: </a:t>
                </a:r>
                <a:r>
                  <a:rPr lang="en-US" dirty="0" err="1" smtClean="0"/>
                  <a:t>b|a</a:t>
                </a:r>
                <a:r>
                  <a:rPr lang="en-US" dirty="0" smtClean="0"/>
                  <a:t>)</a:t>
                </a:r>
                <a:endParaRPr lang="en-US" dirty="0"/>
              </a:p>
              <a:p>
                <a:r>
                  <a:rPr lang="en-US" dirty="0" smtClean="0"/>
                  <a:t>Greatest Common Divisor</a:t>
                </a:r>
              </a:p>
              <a:p>
                <a:pPr lvl="1"/>
                <a:r>
                  <a:rPr lang="en-US" b="1" dirty="0" smtClean="0"/>
                  <a:t>Example: </a:t>
                </a:r>
                <a:r>
                  <a:rPr lang="en-US" dirty="0" err="1" smtClean="0"/>
                  <a:t>gcd</a:t>
                </a:r>
                <a:r>
                  <a:rPr lang="en-US" dirty="0" smtClean="0"/>
                  <a:t>(9,15) = 3</a:t>
                </a:r>
              </a:p>
              <a:p>
                <a:r>
                  <a:rPr lang="en-US" dirty="0" smtClean="0"/>
                  <a:t>Extended GCD(</a:t>
                </a:r>
                <a:r>
                  <a:rPr lang="en-US" b="1" dirty="0" err="1" smtClean="0"/>
                  <a:t>a</a:t>
                </a:r>
                <a:r>
                  <a:rPr lang="en-US" dirty="0" err="1" smtClean="0"/>
                  <a:t>,</a:t>
                </a:r>
                <a:r>
                  <a:rPr lang="en-US" b="1" dirty="0" err="1" smtClean="0"/>
                  <a:t>b</a:t>
                </a:r>
                <a:r>
                  <a:rPr lang="en-US" dirty="0" smtClean="0"/>
                  <a:t>)</a:t>
                </a:r>
              </a:p>
              <a:p>
                <a:pPr lvl="1"/>
                <a:r>
                  <a:rPr lang="en-US" dirty="0" smtClean="0"/>
                  <a:t>Output integers X,Y such that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gcd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⁡(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96" t="-28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14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ular Callout 4"/>
              <p:cNvSpPr/>
              <p:nvPr/>
            </p:nvSpPr>
            <p:spPr>
              <a:xfrm>
                <a:off x="6172200" y="1483360"/>
                <a:ext cx="5638800" cy="1214120"/>
              </a:xfrm>
              <a:prstGeom prst="wedgeRectCallout">
                <a:avLst>
                  <a:gd name="adj1" fmla="val -128221"/>
                  <a:gd name="adj2" fmla="val -62419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 smtClean="0"/>
                  <a:t>Polynomial time in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</m:oMath>
                </a14:m>
                <a:r>
                  <a:rPr lang="en-US" sz="3200" dirty="0" smtClean="0"/>
                  <a:t>and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</m:oMath>
                </a14:m>
                <a:endParaRPr lang="en-US" sz="3200" dirty="0" smtClean="0"/>
              </a:p>
            </p:txBody>
          </p:sp>
        </mc:Choice>
        <mc:Fallback xmlns="">
          <p:sp>
            <p:nvSpPr>
              <p:cNvPr id="5" name="Rectangular Callout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2200" y="1483360"/>
                <a:ext cx="5638800" cy="1214120"/>
              </a:xfrm>
              <a:prstGeom prst="wedgeRectCallout">
                <a:avLst>
                  <a:gd name="adj1" fmla="val -128221"/>
                  <a:gd name="adj2" fmla="val -62419"/>
                </a:avLst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6271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Polynomial Time Operations on Integers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US" dirty="0"/>
                  <a:t>Division with Remainder</a:t>
                </a:r>
              </a:p>
              <a:p>
                <a:pPr lvl="1"/>
                <a:r>
                  <a:rPr lang="en-US" b="1" dirty="0"/>
                  <a:t>Input:</a:t>
                </a:r>
                <a:r>
                  <a:rPr lang="en-US" dirty="0"/>
                  <a:t> a and b </a:t>
                </a:r>
              </a:p>
              <a:p>
                <a:pPr lvl="1"/>
                <a:r>
                  <a:rPr lang="en-US" b="1" dirty="0"/>
                  <a:t>Output</a:t>
                </a:r>
                <a:r>
                  <a:rPr lang="en-US" dirty="0"/>
                  <a:t>: quotient q and remainder r &lt; b such that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𝑟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dirty="0" smtClean="0"/>
                  <a:t>Greatest Common Divisor</a:t>
                </a:r>
              </a:p>
              <a:p>
                <a:pPr lvl="1"/>
                <a:r>
                  <a:rPr lang="en-US" b="1" dirty="0" smtClean="0"/>
                  <a:t>Key Observation: </a:t>
                </a:r>
                <a:r>
                  <a:rPr lang="en-US" dirty="0" smtClean="0"/>
                  <a:t>if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endParaRPr lang="en-US" dirty="0"/>
              </a:p>
              <a:p>
                <a:pPr marL="457200" lvl="1" indent="0">
                  <a:buNone/>
                </a:pPr>
                <a:r>
                  <a:rPr lang="en-US" dirty="0" smtClean="0"/>
                  <a:t>Then </a:t>
                </a:r>
                <a:r>
                  <a:rPr lang="en-US" dirty="0" err="1" smtClean="0"/>
                  <a:t>gcd</a:t>
                </a:r>
                <a:r>
                  <a:rPr lang="en-US" dirty="0" smtClean="0"/>
                  <a:t>(</a:t>
                </a:r>
                <a:r>
                  <a:rPr lang="en-US" b="1" dirty="0" err="1" smtClean="0"/>
                  <a:t>a,b</a:t>
                </a:r>
                <a:r>
                  <a:rPr lang="en-US" dirty="0" smtClean="0"/>
                  <a:t>) = </a:t>
                </a:r>
                <a:r>
                  <a:rPr lang="en-US" dirty="0" err="1" smtClean="0"/>
                  <a:t>gcd</a:t>
                </a:r>
                <a:r>
                  <a:rPr lang="en-US" dirty="0" smtClean="0"/>
                  <a:t>(r, </a:t>
                </a:r>
                <a:r>
                  <a:rPr lang="en-US" b="1" dirty="0" smtClean="0"/>
                  <a:t>b</a:t>
                </a:r>
                <a:r>
                  <a:rPr lang="en-US" dirty="0" smtClean="0"/>
                  <a:t>)=</a:t>
                </a:r>
                <a:r>
                  <a:rPr lang="en-US" dirty="0" err="1" smtClean="0"/>
                  <a:t>gcd</a:t>
                </a:r>
                <a:r>
                  <a:rPr lang="en-US" dirty="0" smtClean="0"/>
                  <a:t>(</a:t>
                </a:r>
                <a:r>
                  <a:rPr lang="en-US" b="1" dirty="0" smtClean="0"/>
                  <a:t>a</a:t>
                </a:r>
                <a:r>
                  <a:rPr lang="en-US" dirty="0" smtClean="0"/>
                  <a:t> mod </a:t>
                </a:r>
                <a:r>
                  <a:rPr lang="en-US" b="1" dirty="0" smtClean="0"/>
                  <a:t>b</a:t>
                </a:r>
                <a:r>
                  <a:rPr lang="en-US" dirty="0" smtClean="0"/>
                  <a:t>, </a:t>
                </a:r>
                <a:r>
                  <a:rPr lang="en-US" b="1" dirty="0" smtClean="0"/>
                  <a:t>b</a:t>
                </a:r>
                <a:r>
                  <a:rPr lang="en-US" dirty="0" smtClean="0"/>
                  <a:t>)</a:t>
                </a:r>
              </a:p>
              <a:p>
                <a:pPr marL="457200" lvl="1" indent="0">
                  <a:buNone/>
                </a:pPr>
                <a:endParaRPr lang="en-US" dirty="0"/>
              </a:p>
              <a:p>
                <a:pPr marL="457200" lvl="1" indent="0">
                  <a:buNone/>
                </a:pPr>
                <a:r>
                  <a:rPr lang="en-US" b="1" dirty="0" smtClean="0"/>
                  <a:t>Proof:</a:t>
                </a:r>
              </a:p>
              <a:p>
                <a:pPr lvl="1"/>
                <a:r>
                  <a:rPr lang="en-US" dirty="0" smtClean="0"/>
                  <a:t> Let d = </a:t>
                </a:r>
                <a:r>
                  <a:rPr lang="en-US" dirty="0" err="1"/>
                  <a:t>gcd</a:t>
                </a:r>
                <a:r>
                  <a:rPr lang="en-US" dirty="0"/>
                  <a:t>(</a:t>
                </a:r>
                <a:r>
                  <a:rPr lang="en-US" b="1" dirty="0" err="1"/>
                  <a:t>a</a:t>
                </a:r>
                <a:r>
                  <a:rPr lang="en-US" dirty="0" err="1"/>
                  <a:t>,</a:t>
                </a:r>
                <a:r>
                  <a:rPr lang="en-US" b="1" dirty="0" err="1"/>
                  <a:t>b</a:t>
                </a:r>
                <a:r>
                  <a:rPr lang="en-US" dirty="0" smtClean="0"/>
                  <a:t>). Then d divides both a and b. Thus, d also divides r=a-</a:t>
                </a:r>
                <a:r>
                  <a:rPr lang="en-US" dirty="0" err="1" smtClean="0"/>
                  <a:t>qb</a:t>
                </a:r>
                <a:r>
                  <a:rPr lang="en-US" dirty="0" smtClean="0"/>
                  <a:t>.</a:t>
                </a:r>
              </a:p>
              <a:p>
                <a:pPr marL="914400" lvl="2" indent="0">
                  <a:buNone/>
                </a:pPr>
                <a:r>
                  <a:rPr lang="en-US" dirty="0" smtClean="0">
                    <a:sym typeface="Wingdings" panose="05000000000000000000" pitchFamily="2" charset="2"/>
                  </a:rPr>
                  <a:t>d=</a:t>
                </a:r>
                <a:r>
                  <a:rPr lang="en-US" dirty="0" err="1" smtClean="0"/>
                  <a:t>gcd</a:t>
                </a:r>
                <a:r>
                  <a:rPr lang="en-US" dirty="0" smtClean="0"/>
                  <a:t>(</a:t>
                </a:r>
                <a:r>
                  <a:rPr lang="en-US" b="1" dirty="0" err="1" smtClean="0"/>
                  <a:t>a</a:t>
                </a:r>
                <a:r>
                  <a:rPr lang="en-US" dirty="0" err="1" smtClean="0"/>
                  <a:t>,</a:t>
                </a:r>
                <a:r>
                  <a:rPr lang="en-US" b="1" dirty="0" err="1" smtClean="0"/>
                  <a:t>b</a:t>
                </a:r>
                <a:r>
                  <a:rPr lang="en-US" dirty="0"/>
                  <a:t>)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 err="1"/>
                  <a:t>gcd</a:t>
                </a:r>
                <a:r>
                  <a:rPr lang="en-US" dirty="0"/>
                  <a:t>(r, </a:t>
                </a:r>
                <a:r>
                  <a:rPr lang="en-US" b="1" dirty="0"/>
                  <a:t>b</a:t>
                </a:r>
                <a:r>
                  <a:rPr lang="en-US" dirty="0" smtClean="0"/>
                  <a:t>)</a:t>
                </a:r>
              </a:p>
              <a:p>
                <a:pPr lvl="1"/>
                <a:r>
                  <a:rPr lang="en-US" dirty="0" smtClean="0"/>
                  <a:t>Let d’ = </a:t>
                </a:r>
                <a:r>
                  <a:rPr lang="en-US" dirty="0" err="1"/>
                  <a:t>gcd</a:t>
                </a:r>
                <a:r>
                  <a:rPr lang="en-US" dirty="0"/>
                  <a:t>(r, </a:t>
                </a:r>
                <a:r>
                  <a:rPr lang="en-US" b="1" dirty="0"/>
                  <a:t>b</a:t>
                </a:r>
                <a:r>
                  <a:rPr lang="en-US" dirty="0" smtClean="0"/>
                  <a:t>). Then d’ divides both b and r. Thus, d’ also divides a = </a:t>
                </a:r>
                <a:r>
                  <a:rPr lang="en-US" dirty="0" err="1" smtClean="0"/>
                  <a:t>qb+r</a:t>
                </a:r>
                <a:r>
                  <a:rPr lang="en-US" dirty="0" smtClean="0"/>
                  <a:t>.</a:t>
                </a:r>
              </a:p>
              <a:p>
                <a:pPr marL="457200" lvl="1" indent="0">
                  <a:buNone/>
                </a:pPr>
                <a:r>
                  <a:rPr lang="en-US" dirty="0" smtClean="0">
                    <a:sym typeface="Wingdings" panose="05000000000000000000" pitchFamily="2" charset="2"/>
                  </a:rPr>
                  <a:t>	</a:t>
                </a:r>
                <a:r>
                  <a:rPr lang="en-US" dirty="0" err="1" smtClean="0"/>
                  <a:t>gcd</a:t>
                </a:r>
                <a:r>
                  <a:rPr lang="en-US" dirty="0" smtClean="0"/>
                  <a:t>(</a:t>
                </a:r>
                <a:r>
                  <a:rPr lang="en-US" b="1" dirty="0" err="1" smtClean="0"/>
                  <a:t>a</a:t>
                </a:r>
                <a:r>
                  <a:rPr lang="en-US" dirty="0" err="1" smtClean="0"/>
                  <a:t>,</a:t>
                </a:r>
                <a:r>
                  <a:rPr lang="en-US" b="1" dirty="0" err="1" smtClean="0"/>
                  <a:t>b</a:t>
                </a:r>
                <a:r>
                  <a:rPr lang="en-US" dirty="0"/>
                  <a:t>)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gcd</a:t>
                </a:r>
                <a:r>
                  <a:rPr lang="en-US" dirty="0"/>
                  <a:t>(r, </a:t>
                </a:r>
                <a:r>
                  <a:rPr lang="en-US" b="1" dirty="0"/>
                  <a:t>b</a:t>
                </a:r>
                <a:r>
                  <a:rPr lang="en-US" dirty="0" smtClean="0"/>
                  <a:t>)=d’</a:t>
                </a:r>
              </a:p>
              <a:p>
                <a:pPr lvl="1"/>
                <a:r>
                  <a:rPr lang="en-US" dirty="0" smtClean="0"/>
                  <a:t>Conclusion: d=d’.</a:t>
                </a:r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28" t="-3501" b="-26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733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Polynomial Time Operations on Integers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algn="ctr"/>
                <a:r>
                  <a:rPr lang="en-US" b="1" dirty="0" smtClean="0"/>
                  <a:t>(Modular Arithmetic) </a:t>
                </a:r>
                <a:r>
                  <a:rPr lang="en-US" dirty="0" smtClean="0"/>
                  <a:t>The following operations are polynomial time in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  <a:p>
                <a:pPr algn="ctr"/>
                <a:endParaRPr lang="en-US" dirty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/>
                  <a:t>Compute [</a:t>
                </a:r>
                <a:r>
                  <a:rPr lang="en-US" b="1" dirty="0" smtClean="0"/>
                  <a:t>a</a:t>
                </a:r>
                <a:r>
                  <a:rPr lang="en-US" dirty="0" smtClean="0"/>
                  <a:t> mod </a:t>
                </a:r>
                <a:r>
                  <a:rPr lang="en-US" b="1" dirty="0" smtClean="0"/>
                  <a:t>N</a:t>
                </a:r>
                <a:r>
                  <a:rPr lang="en-US" dirty="0" smtClean="0"/>
                  <a:t>]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/>
                  <a:t>Compute sum [(</a:t>
                </a:r>
                <a:r>
                  <a:rPr lang="en-US" b="1" dirty="0" err="1" smtClean="0"/>
                  <a:t>a</a:t>
                </a:r>
                <a:r>
                  <a:rPr lang="en-US" dirty="0" err="1" smtClean="0"/>
                  <a:t>+</a:t>
                </a:r>
                <a:r>
                  <a:rPr lang="en-US" b="1" dirty="0" err="1" smtClean="0"/>
                  <a:t>b</a:t>
                </a:r>
                <a:r>
                  <a:rPr lang="en-US" dirty="0" smtClean="0"/>
                  <a:t>) mod </a:t>
                </a:r>
                <a:r>
                  <a:rPr lang="en-US" b="1" dirty="0" smtClean="0"/>
                  <a:t>N</a:t>
                </a:r>
                <a:r>
                  <a:rPr lang="en-US" dirty="0" smtClean="0"/>
                  <a:t>], difference [(</a:t>
                </a:r>
                <a:r>
                  <a:rPr lang="en-US" b="1" dirty="0" smtClean="0"/>
                  <a:t>a</a:t>
                </a:r>
                <a:r>
                  <a:rPr lang="en-US" dirty="0" smtClean="0"/>
                  <a:t>-</a:t>
                </a:r>
                <a:r>
                  <a:rPr lang="en-US" b="1" dirty="0" smtClean="0"/>
                  <a:t>b</a:t>
                </a:r>
                <a:r>
                  <a:rPr lang="en-US" dirty="0" smtClean="0"/>
                  <a:t>) mod </a:t>
                </a:r>
                <a:r>
                  <a:rPr lang="en-US" b="1" dirty="0" smtClean="0"/>
                  <a:t>N</a:t>
                </a:r>
                <a:r>
                  <a:rPr lang="en-US" dirty="0" smtClean="0"/>
                  <a:t>] or product [</a:t>
                </a:r>
                <a:r>
                  <a:rPr lang="en-US" b="1" dirty="0" smtClean="0"/>
                  <a:t>ab</a:t>
                </a:r>
                <a:r>
                  <a:rPr lang="en-US" dirty="0" smtClean="0"/>
                  <a:t> mod </a:t>
                </a:r>
                <a:r>
                  <a:rPr lang="en-US" b="1" dirty="0" smtClean="0"/>
                  <a:t>N</a:t>
                </a:r>
                <a:r>
                  <a:rPr lang="en-US" dirty="0" smtClean="0"/>
                  <a:t>]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/>
                  <a:t>Determine whether </a:t>
                </a:r>
                <a:r>
                  <a:rPr lang="en-US" b="1" dirty="0" smtClean="0"/>
                  <a:t>a</a:t>
                </a:r>
                <a:r>
                  <a:rPr lang="en-US" dirty="0" smtClean="0"/>
                  <a:t> has an inverse </a:t>
                </a:r>
                <a:r>
                  <a:rPr lang="en-US" b="1" dirty="0" smtClean="0"/>
                  <a:t>a</a:t>
                </a:r>
                <a:r>
                  <a:rPr lang="en-US" b="1" baseline="30000" dirty="0" smtClean="0"/>
                  <a:t>-1</a:t>
                </a:r>
                <a:r>
                  <a:rPr lang="en-US" dirty="0" smtClean="0"/>
                  <a:t> such that 1=[</a:t>
                </a:r>
                <a:r>
                  <a:rPr lang="en-US" b="1" dirty="0" smtClean="0"/>
                  <a:t>aa</a:t>
                </a:r>
                <a:r>
                  <a:rPr lang="en-US" b="1" baseline="30000" dirty="0" smtClean="0"/>
                  <a:t>-1</a:t>
                </a:r>
                <a:r>
                  <a:rPr lang="en-US" dirty="0" smtClean="0"/>
                  <a:t> </a:t>
                </a:r>
                <a:r>
                  <a:rPr lang="en-US" dirty="0"/>
                  <a:t>mod </a:t>
                </a:r>
                <a:r>
                  <a:rPr lang="en-US" b="1" dirty="0"/>
                  <a:t>N</a:t>
                </a:r>
                <a:r>
                  <a:rPr lang="en-US" dirty="0" smtClean="0"/>
                  <a:t>]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/>
                  <a:t>Find </a:t>
                </a:r>
                <a:r>
                  <a:rPr lang="en-US" b="1" dirty="0"/>
                  <a:t>a</a:t>
                </a:r>
                <a:r>
                  <a:rPr lang="en-US" b="1" baseline="30000" dirty="0"/>
                  <a:t>-1</a:t>
                </a:r>
                <a:r>
                  <a:rPr lang="en-US" dirty="0"/>
                  <a:t> </a:t>
                </a:r>
                <a:r>
                  <a:rPr lang="en-US" dirty="0" smtClean="0"/>
                  <a:t>if it exists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/>
                  <a:t>Compute the exponentiation [</a:t>
                </a:r>
                <a:r>
                  <a:rPr lang="en-US" b="1" dirty="0" smtClean="0"/>
                  <a:t>a</a:t>
                </a:r>
                <a:r>
                  <a:rPr lang="en-US" b="1" baseline="30000" dirty="0" smtClean="0"/>
                  <a:t>b</a:t>
                </a:r>
                <a:r>
                  <a:rPr lang="en-US" dirty="0" smtClean="0"/>
                  <a:t> </a:t>
                </a:r>
                <a:r>
                  <a:rPr lang="en-US" dirty="0"/>
                  <a:t>mod </a:t>
                </a:r>
                <a:r>
                  <a:rPr lang="en-US" b="1" dirty="0"/>
                  <a:t>N</a:t>
                </a:r>
                <a:r>
                  <a:rPr lang="en-US" dirty="0" smtClean="0"/>
                  <a:t>]</a:t>
                </a:r>
                <a:endParaRPr lang="en-US" dirty="0"/>
              </a:p>
              <a:p>
                <a:pPr marL="514350" indent="-514350">
                  <a:buFont typeface="+mj-lt"/>
                  <a:buAutoNum type="arabicPeriod"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241" r="-406" b="-32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412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Polynomial Time Operations on Integers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algn="ctr"/>
                <a:r>
                  <a:rPr lang="en-US" dirty="0" smtClean="0"/>
                  <a:t>(Modular Arithmetic) The following operations are polynomial time in </a:t>
                </a:r>
                <a:r>
                  <a:rPr lang="en-US" dirty="0"/>
                  <a:t>in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/>
                  <a:t>Compute [</a:t>
                </a:r>
                <a:r>
                  <a:rPr lang="en-US" b="1" dirty="0" smtClean="0"/>
                  <a:t>a</a:t>
                </a:r>
                <a:r>
                  <a:rPr lang="en-US" dirty="0" smtClean="0"/>
                  <a:t> mod </a:t>
                </a:r>
                <a:r>
                  <a:rPr lang="en-US" b="1" dirty="0" smtClean="0"/>
                  <a:t>N</a:t>
                </a:r>
                <a:r>
                  <a:rPr lang="en-US" dirty="0" smtClean="0"/>
                  <a:t>]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/>
                  <a:t>Compute sum [(</a:t>
                </a:r>
                <a:r>
                  <a:rPr lang="en-US" b="1" dirty="0" err="1" smtClean="0"/>
                  <a:t>a</a:t>
                </a:r>
                <a:r>
                  <a:rPr lang="en-US" dirty="0" err="1" smtClean="0"/>
                  <a:t>+</a:t>
                </a:r>
                <a:r>
                  <a:rPr lang="en-US" b="1" dirty="0" err="1" smtClean="0"/>
                  <a:t>b</a:t>
                </a:r>
                <a:r>
                  <a:rPr lang="en-US" dirty="0" smtClean="0"/>
                  <a:t>) mod </a:t>
                </a:r>
                <a:r>
                  <a:rPr lang="en-US" b="1" dirty="0" smtClean="0"/>
                  <a:t>N</a:t>
                </a:r>
                <a:r>
                  <a:rPr lang="en-US" dirty="0" smtClean="0"/>
                  <a:t>], difference [(</a:t>
                </a:r>
                <a:r>
                  <a:rPr lang="en-US" b="1" dirty="0" smtClean="0"/>
                  <a:t>a</a:t>
                </a:r>
                <a:r>
                  <a:rPr lang="en-US" dirty="0" smtClean="0"/>
                  <a:t>-</a:t>
                </a:r>
                <a:r>
                  <a:rPr lang="en-US" b="1" dirty="0" smtClean="0"/>
                  <a:t>b</a:t>
                </a:r>
                <a:r>
                  <a:rPr lang="en-US" dirty="0" smtClean="0"/>
                  <a:t>) mod </a:t>
                </a:r>
                <a:r>
                  <a:rPr lang="en-US" b="1" dirty="0" smtClean="0"/>
                  <a:t>N</a:t>
                </a:r>
                <a:r>
                  <a:rPr lang="en-US" dirty="0" smtClean="0"/>
                  <a:t>] or product [</a:t>
                </a:r>
                <a:r>
                  <a:rPr lang="en-US" b="1" dirty="0" smtClean="0"/>
                  <a:t>ab</a:t>
                </a:r>
                <a:r>
                  <a:rPr lang="en-US" dirty="0" smtClean="0"/>
                  <a:t> mod </a:t>
                </a:r>
                <a:r>
                  <a:rPr lang="en-US" b="1" dirty="0" smtClean="0"/>
                  <a:t>N</a:t>
                </a:r>
                <a:r>
                  <a:rPr lang="en-US" dirty="0" smtClean="0"/>
                  <a:t>]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/>
                  <a:t>Determine whether </a:t>
                </a:r>
                <a:r>
                  <a:rPr lang="en-US" b="1" dirty="0" smtClean="0"/>
                  <a:t>a</a:t>
                </a:r>
                <a:r>
                  <a:rPr lang="en-US" dirty="0" smtClean="0"/>
                  <a:t> has an inverse </a:t>
                </a:r>
                <a:r>
                  <a:rPr lang="en-US" b="1" dirty="0" smtClean="0"/>
                  <a:t>a</a:t>
                </a:r>
                <a:r>
                  <a:rPr lang="en-US" b="1" baseline="30000" dirty="0" smtClean="0"/>
                  <a:t>-1</a:t>
                </a:r>
                <a:r>
                  <a:rPr lang="en-US" dirty="0" smtClean="0"/>
                  <a:t> such that 1=[</a:t>
                </a:r>
                <a:r>
                  <a:rPr lang="en-US" b="1" dirty="0" smtClean="0"/>
                  <a:t>aa</a:t>
                </a:r>
                <a:r>
                  <a:rPr lang="en-US" b="1" baseline="30000" dirty="0" smtClean="0"/>
                  <a:t>-1</a:t>
                </a:r>
                <a:r>
                  <a:rPr lang="en-US" dirty="0" smtClean="0"/>
                  <a:t> </a:t>
                </a:r>
                <a:r>
                  <a:rPr lang="en-US" dirty="0"/>
                  <a:t>mod </a:t>
                </a:r>
                <a:r>
                  <a:rPr lang="en-US" b="1" dirty="0"/>
                  <a:t>N</a:t>
                </a:r>
                <a:r>
                  <a:rPr lang="en-US" dirty="0" smtClean="0"/>
                  <a:t>]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/>
                  <a:t>Find </a:t>
                </a:r>
                <a:r>
                  <a:rPr lang="en-US" b="1" dirty="0"/>
                  <a:t>a</a:t>
                </a:r>
                <a:r>
                  <a:rPr lang="en-US" b="1" baseline="30000" dirty="0"/>
                  <a:t>-1</a:t>
                </a:r>
                <a:r>
                  <a:rPr lang="en-US" dirty="0"/>
                  <a:t> </a:t>
                </a:r>
                <a:r>
                  <a:rPr lang="en-US" dirty="0" smtClean="0"/>
                  <a:t>if it exists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/>
                  <a:t>Compute the exponentiation [</a:t>
                </a:r>
                <a:r>
                  <a:rPr lang="en-US" b="1" dirty="0" smtClean="0"/>
                  <a:t>a</a:t>
                </a:r>
                <a:r>
                  <a:rPr lang="en-US" b="1" baseline="30000" dirty="0" smtClean="0"/>
                  <a:t>b</a:t>
                </a:r>
                <a:r>
                  <a:rPr lang="en-US" dirty="0" smtClean="0"/>
                  <a:t> </a:t>
                </a:r>
                <a:r>
                  <a:rPr lang="en-US" dirty="0"/>
                  <a:t>mod </a:t>
                </a:r>
                <a:r>
                  <a:rPr lang="en-US" b="1" dirty="0"/>
                  <a:t>N</a:t>
                </a:r>
                <a:r>
                  <a:rPr lang="en-US" dirty="0" smtClean="0"/>
                  <a:t>]</a:t>
                </a:r>
                <a:endParaRPr lang="en-US" dirty="0"/>
              </a:p>
              <a:p>
                <a:pPr marL="514350" indent="-514350">
                  <a:buFont typeface="+mj-lt"/>
                  <a:buAutoNum type="arabicPeriod"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241" r="-16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17</a:t>
            </a:fld>
            <a:endParaRPr lang="en-US"/>
          </a:p>
        </p:txBody>
      </p:sp>
      <p:sp>
        <p:nvSpPr>
          <p:cNvPr id="5" name="Rectangular Callout 4"/>
          <p:cNvSpPr/>
          <p:nvPr/>
        </p:nvSpPr>
        <p:spPr>
          <a:xfrm>
            <a:off x="4836160" y="1227614"/>
            <a:ext cx="6380480" cy="2773680"/>
          </a:xfrm>
          <a:prstGeom prst="wedgeRectCallout">
            <a:avLst>
              <a:gd name="adj1" fmla="val -104552"/>
              <a:gd name="adj2" fmla="val 727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Remark</a:t>
            </a:r>
            <a:r>
              <a:rPr lang="en-US" sz="2400" dirty="0" smtClean="0"/>
              <a:t>: Part 3 and 4 use extended GCD algorithm</a:t>
            </a:r>
          </a:p>
        </p:txBody>
      </p:sp>
    </p:spTree>
    <p:extLst>
      <p:ext uri="{BB962C8B-B14F-4D97-AF65-F5344CB8AC3E}">
        <p14:creationId xmlns:p14="http://schemas.microsoft.com/office/powerpoint/2010/main" val="2667080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Polynomial Time Operations on Integers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pPr algn="ctr"/>
                <a:r>
                  <a:rPr lang="en-US" dirty="0" smtClean="0"/>
                  <a:t>(Modular Arithmetic) The following operations are polynomial time in </a:t>
                </a:r>
                <a:r>
                  <a:rPr lang="en-US" dirty="0"/>
                  <a:t>in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/>
                  <a:t>Compute [</a:t>
                </a:r>
                <a:r>
                  <a:rPr lang="en-US" b="1" dirty="0" smtClean="0"/>
                  <a:t>a</a:t>
                </a:r>
                <a:r>
                  <a:rPr lang="en-US" dirty="0" smtClean="0"/>
                  <a:t> mod </a:t>
                </a:r>
                <a:r>
                  <a:rPr lang="en-US" b="1" dirty="0" smtClean="0"/>
                  <a:t>N</a:t>
                </a:r>
                <a:r>
                  <a:rPr lang="en-US" dirty="0" smtClean="0"/>
                  <a:t>]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/>
                  <a:t>Compute sum [(</a:t>
                </a:r>
                <a:r>
                  <a:rPr lang="en-US" b="1" dirty="0" err="1" smtClean="0"/>
                  <a:t>a</a:t>
                </a:r>
                <a:r>
                  <a:rPr lang="en-US" dirty="0" err="1" smtClean="0"/>
                  <a:t>+</a:t>
                </a:r>
                <a:r>
                  <a:rPr lang="en-US" b="1" dirty="0" err="1" smtClean="0"/>
                  <a:t>b</a:t>
                </a:r>
                <a:r>
                  <a:rPr lang="en-US" dirty="0" smtClean="0"/>
                  <a:t>) mod </a:t>
                </a:r>
                <a:r>
                  <a:rPr lang="en-US" b="1" dirty="0" smtClean="0"/>
                  <a:t>N</a:t>
                </a:r>
                <a:r>
                  <a:rPr lang="en-US" dirty="0" smtClean="0"/>
                  <a:t>], difference [(</a:t>
                </a:r>
                <a:r>
                  <a:rPr lang="en-US" b="1" dirty="0" smtClean="0"/>
                  <a:t>a</a:t>
                </a:r>
                <a:r>
                  <a:rPr lang="en-US" dirty="0" smtClean="0"/>
                  <a:t>-</a:t>
                </a:r>
                <a:r>
                  <a:rPr lang="en-US" b="1" dirty="0" smtClean="0"/>
                  <a:t>b</a:t>
                </a:r>
                <a:r>
                  <a:rPr lang="en-US" dirty="0" smtClean="0"/>
                  <a:t>) mod </a:t>
                </a:r>
                <a:r>
                  <a:rPr lang="en-US" b="1" dirty="0" smtClean="0"/>
                  <a:t>N</a:t>
                </a:r>
                <a:r>
                  <a:rPr lang="en-US" dirty="0" smtClean="0"/>
                  <a:t>] or product [</a:t>
                </a:r>
                <a:r>
                  <a:rPr lang="en-US" b="1" dirty="0" smtClean="0"/>
                  <a:t>ab</a:t>
                </a:r>
                <a:r>
                  <a:rPr lang="en-US" dirty="0" smtClean="0"/>
                  <a:t> mod </a:t>
                </a:r>
                <a:r>
                  <a:rPr lang="en-US" b="1" dirty="0" smtClean="0"/>
                  <a:t>N</a:t>
                </a:r>
                <a:r>
                  <a:rPr lang="en-US" dirty="0" smtClean="0"/>
                  <a:t>]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/>
                  <a:t>Determine whether </a:t>
                </a:r>
                <a:r>
                  <a:rPr lang="en-US" b="1" dirty="0" smtClean="0"/>
                  <a:t>a</a:t>
                </a:r>
                <a:r>
                  <a:rPr lang="en-US" dirty="0" smtClean="0"/>
                  <a:t> has an inverse </a:t>
                </a:r>
                <a:r>
                  <a:rPr lang="en-US" b="1" dirty="0" smtClean="0"/>
                  <a:t>a</a:t>
                </a:r>
                <a:r>
                  <a:rPr lang="en-US" b="1" baseline="30000" dirty="0" smtClean="0"/>
                  <a:t>-1</a:t>
                </a:r>
                <a:r>
                  <a:rPr lang="en-US" dirty="0" smtClean="0"/>
                  <a:t> such that 1=[</a:t>
                </a:r>
                <a:r>
                  <a:rPr lang="en-US" b="1" dirty="0" smtClean="0"/>
                  <a:t>aa</a:t>
                </a:r>
                <a:r>
                  <a:rPr lang="en-US" b="1" baseline="30000" dirty="0" smtClean="0"/>
                  <a:t>-1</a:t>
                </a:r>
                <a:r>
                  <a:rPr lang="en-US" dirty="0" smtClean="0"/>
                  <a:t> </a:t>
                </a:r>
                <a:r>
                  <a:rPr lang="en-US" dirty="0"/>
                  <a:t>mod </a:t>
                </a:r>
                <a:r>
                  <a:rPr lang="en-US" b="1" dirty="0"/>
                  <a:t>N</a:t>
                </a:r>
                <a:r>
                  <a:rPr lang="en-US" dirty="0" smtClean="0"/>
                  <a:t>]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/>
                  <a:t>Find </a:t>
                </a:r>
                <a:r>
                  <a:rPr lang="en-US" b="1" dirty="0"/>
                  <a:t>a</a:t>
                </a:r>
                <a:r>
                  <a:rPr lang="en-US" b="1" baseline="30000" dirty="0"/>
                  <a:t>-1</a:t>
                </a:r>
                <a:r>
                  <a:rPr lang="en-US" dirty="0"/>
                  <a:t> </a:t>
                </a:r>
                <a:r>
                  <a:rPr lang="en-US" dirty="0" smtClean="0"/>
                  <a:t>if it exists</a:t>
                </a:r>
              </a:p>
              <a:p>
                <a:pPr lvl="1"/>
                <a:r>
                  <a:rPr lang="en-US" b="1" dirty="0" smtClean="0"/>
                  <a:t>Note:</a:t>
                </a:r>
                <a:r>
                  <a:rPr lang="en-US" dirty="0" smtClean="0"/>
                  <a:t> </a:t>
                </a:r>
                <a:r>
                  <a:rPr lang="en-US" b="1" dirty="0"/>
                  <a:t>a</a:t>
                </a:r>
                <a:r>
                  <a:rPr lang="en-US" b="1" baseline="30000" dirty="0"/>
                  <a:t>-1 </a:t>
                </a:r>
                <a:r>
                  <a:rPr lang="en-US" b="1" baseline="30000" dirty="0" smtClean="0"/>
                  <a:t> </a:t>
                </a:r>
                <a:r>
                  <a:rPr lang="en-US" dirty="0" smtClean="0"/>
                  <a:t>exists if and only if GCD(</a:t>
                </a:r>
                <a:r>
                  <a:rPr lang="en-US" dirty="0" err="1" smtClean="0"/>
                  <a:t>a,N</a:t>
                </a:r>
                <a:r>
                  <a:rPr lang="en-US" dirty="0" smtClean="0"/>
                  <a:t>) </a:t>
                </a:r>
                <a:r>
                  <a:rPr lang="en-US" smtClean="0"/>
                  <a:t>= 1.</a:t>
                </a:r>
                <a:endParaRPr lang="en-US" dirty="0" smtClean="0"/>
              </a:p>
              <a:p>
                <a:pPr lvl="1"/>
                <a:r>
                  <a:rPr lang="en-US" b="1" dirty="0" smtClean="0"/>
                  <a:t>Extended Euclidean Algorithm: </a:t>
                </a:r>
                <a:r>
                  <a:rPr lang="en-US" dirty="0" smtClean="0"/>
                  <a:t>Finds integers </a:t>
                </a:r>
                <a:r>
                  <a:rPr lang="en-US" dirty="0" err="1" smtClean="0">
                    <a:solidFill>
                      <a:srgbClr val="FF0000"/>
                    </a:solidFill>
                  </a:rPr>
                  <a:t>x</a:t>
                </a:r>
                <a:r>
                  <a:rPr lang="en-US" dirty="0" err="1" smtClean="0"/>
                  <a:t>,</a:t>
                </a:r>
                <a:r>
                  <a:rPr lang="en-US" dirty="0" err="1" smtClean="0">
                    <a:solidFill>
                      <a:srgbClr val="7030A0"/>
                    </a:solidFill>
                  </a:rPr>
                  <a:t>y</a:t>
                </a:r>
                <a:r>
                  <a:rPr lang="en-US" dirty="0" smtClean="0"/>
                  <a:t> s.t. </a:t>
                </a:r>
                <a:r>
                  <a:rPr lang="en-US" dirty="0" err="1" smtClean="0"/>
                  <a:t>a</a:t>
                </a:r>
                <a:r>
                  <a:rPr lang="en-US" dirty="0" err="1" smtClean="0">
                    <a:solidFill>
                      <a:srgbClr val="FF0000"/>
                    </a:solidFill>
                  </a:rPr>
                  <a:t>x</a:t>
                </a:r>
                <a:r>
                  <a:rPr lang="en-US" dirty="0" err="1" smtClean="0"/>
                  <a:t>+N</a:t>
                </a:r>
                <a:r>
                  <a:rPr lang="en-US" dirty="0" err="1" smtClean="0">
                    <a:solidFill>
                      <a:srgbClr val="7030A0"/>
                    </a:solidFill>
                  </a:rPr>
                  <a:t>y</a:t>
                </a:r>
                <a:r>
                  <a:rPr lang="en-US" dirty="0" smtClean="0"/>
                  <a:t> =GCD(</a:t>
                </a:r>
                <a:r>
                  <a:rPr lang="en-US" dirty="0" err="1" smtClean="0"/>
                  <a:t>a,N</a:t>
                </a:r>
                <a:r>
                  <a:rPr lang="en-US" dirty="0" smtClean="0"/>
                  <a:t>)=1.</a:t>
                </a:r>
              </a:p>
              <a:p>
                <a:pPr lvl="1"/>
                <a:r>
                  <a:rPr lang="en-US" b="1" dirty="0" smtClean="0"/>
                  <a:t>Define: a</a:t>
                </a:r>
                <a:r>
                  <a:rPr lang="en-US" b="1" baseline="30000" dirty="0" smtClean="0"/>
                  <a:t>-1 </a:t>
                </a:r>
                <a:r>
                  <a:rPr lang="en-US" b="1" dirty="0" smtClean="0"/>
                  <a:t>=[</a:t>
                </a:r>
                <a:r>
                  <a:rPr lang="en-US" b="1" dirty="0" smtClean="0">
                    <a:solidFill>
                      <a:srgbClr val="FF0000"/>
                    </a:solidFill>
                  </a:rPr>
                  <a:t>x</a:t>
                </a:r>
                <a:r>
                  <a:rPr lang="en-US" dirty="0"/>
                  <a:t> mod </a:t>
                </a:r>
                <a:r>
                  <a:rPr lang="en-US" b="1" dirty="0"/>
                  <a:t>N</a:t>
                </a:r>
                <a:r>
                  <a:rPr lang="en-US" dirty="0"/>
                  <a:t>]</a:t>
                </a:r>
                <a:r>
                  <a:rPr lang="en-US" b="1" dirty="0" smtClean="0"/>
                  <a:t> </a:t>
                </a:r>
                <a:r>
                  <a:rPr lang="en-US" dirty="0" smtClean="0"/>
                  <a:t>and observe [</a:t>
                </a:r>
                <a:r>
                  <a:rPr lang="en-US" b="1" dirty="0"/>
                  <a:t>aa</a:t>
                </a:r>
                <a:r>
                  <a:rPr lang="en-US" b="1" baseline="30000" dirty="0"/>
                  <a:t>-1</a:t>
                </a:r>
                <a:r>
                  <a:rPr lang="en-US" dirty="0"/>
                  <a:t> mod </a:t>
                </a:r>
                <a:r>
                  <a:rPr lang="en-US" b="1" dirty="0"/>
                  <a:t>N</a:t>
                </a:r>
                <a:r>
                  <a:rPr lang="en-US" dirty="0" smtClean="0"/>
                  <a:t>]=[a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x</a:t>
                </a:r>
                <a:r>
                  <a:rPr lang="en-US" dirty="0" smtClean="0"/>
                  <a:t>-</a:t>
                </a:r>
                <a:r>
                  <a:rPr lang="en-US" dirty="0" err="1" smtClean="0"/>
                  <a:t>N</a:t>
                </a:r>
                <a:r>
                  <a:rPr lang="en-US" dirty="0" err="1" smtClean="0">
                    <a:solidFill>
                      <a:srgbClr val="7030A0"/>
                    </a:solidFill>
                  </a:rPr>
                  <a:t>y</a:t>
                </a:r>
                <a:r>
                  <a:rPr lang="en-US" dirty="0" smtClean="0">
                    <a:solidFill>
                      <a:srgbClr val="7030A0"/>
                    </a:solidFill>
                  </a:rPr>
                  <a:t> </a:t>
                </a:r>
                <a:r>
                  <a:rPr lang="en-US" dirty="0"/>
                  <a:t>mod </a:t>
                </a:r>
                <a:r>
                  <a:rPr lang="en-US" b="1" dirty="0"/>
                  <a:t>N</a:t>
                </a:r>
                <a:r>
                  <a:rPr lang="en-US" dirty="0" smtClean="0"/>
                  <a:t>] = </a:t>
                </a:r>
                <a:r>
                  <a:rPr lang="en-US" dirty="0"/>
                  <a:t>GCD(</a:t>
                </a:r>
                <a:r>
                  <a:rPr lang="en-US" dirty="0" err="1"/>
                  <a:t>a,N</a:t>
                </a:r>
                <a:r>
                  <a:rPr lang="en-US" dirty="0" smtClean="0"/>
                  <a:t>)=1.</a:t>
                </a:r>
                <a:endParaRPr lang="en-US" b="1" dirty="0" smtClean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/>
                  <a:t>Compute the exponentiation [</a:t>
                </a:r>
                <a:r>
                  <a:rPr lang="en-US" b="1" dirty="0" smtClean="0"/>
                  <a:t>a</a:t>
                </a:r>
                <a:r>
                  <a:rPr lang="en-US" b="1" baseline="30000" dirty="0" smtClean="0"/>
                  <a:t>b</a:t>
                </a:r>
                <a:r>
                  <a:rPr lang="en-US" dirty="0" smtClean="0"/>
                  <a:t> </a:t>
                </a:r>
                <a:r>
                  <a:rPr lang="en-US" dirty="0"/>
                  <a:t>mod </a:t>
                </a:r>
                <a:r>
                  <a:rPr lang="en-US" b="1" dirty="0"/>
                  <a:t>N</a:t>
                </a:r>
                <a:r>
                  <a:rPr lang="en-US" dirty="0" smtClean="0"/>
                  <a:t>]</a:t>
                </a:r>
                <a:endParaRPr lang="en-US" dirty="0"/>
              </a:p>
              <a:p>
                <a:pPr marL="514350" indent="-514350">
                  <a:buFont typeface="+mj-lt"/>
                  <a:buAutoNum type="arabicPeriod"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01" t="-2801" b="-16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584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Polynomial Time Operations on Integers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 algn="ctr"/>
                <a:r>
                  <a:rPr lang="en-US" dirty="0" smtClean="0"/>
                  <a:t>(Modular Arithmetic) The following operations are polynomial time in </a:t>
                </a:r>
                <a:r>
                  <a:rPr lang="en-US" dirty="0"/>
                  <a:t>in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/>
                  <a:t>Compute the exponentiation [</a:t>
                </a:r>
                <a:r>
                  <a:rPr lang="en-US" b="1" dirty="0" smtClean="0"/>
                  <a:t>a</a:t>
                </a:r>
                <a:r>
                  <a:rPr lang="en-US" b="1" baseline="30000" dirty="0" smtClean="0"/>
                  <a:t>b</a:t>
                </a:r>
                <a:r>
                  <a:rPr lang="en-US" dirty="0" smtClean="0"/>
                  <a:t> </a:t>
                </a:r>
                <a:r>
                  <a:rPr lang="en-US" dirty="0"/>
                  <a:t>mod </a:t>
                </a:r>
                <a:r>
                  <a:rPr lang="en-US" b="1" dirty="0"/>
                  <a:t>N</a:t>
                </a:r>
                <a:r>
                  <a:rPr lang="en-US" dirty="0" smtClean="0"/>
                  <a:t>]</a:t>
                </a:r>
                <a:endParaRPr lang="en-US" dirty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b="1" dirty="0" smtClean="0"/>
                  <a:t>Attempt 1: </a:t>
                </a:r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X =1</a:t>
                </a:r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For </a:t>
                </a:r>
                <a:r>
                  <a:rPr lang="en-US" dirty="0" err="1" smtClean="0"/>
                  <a:t>i</a:t>
                </a:r>
                <a:r>
                  <a:rPr lang="en-US" dirty="0" smtClean="0"/>
                  <a:t>=1,…,b</a:t>
                </a:r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   X = X*a 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3081" r="-16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19</a:t>
            </a:fld>
            <a:endParaRPr lang="en-US"/>
          </a:p>
        </p:txBody>
      </p:sp>
      <p:sp>
        <p:nvSpPr>
          <p:cNvPr id="5" name="Rectangular Callout 4"/>
          <p:cNvSpPr/>
          <p:nvPr/>
        </p:nvSpPr>
        <p:spPr>
          <a:xfrm>
            <a:off x="5293360" y="3403283"/>
            <a:ext cx="6380480" cy="2773680"/>
          </a:xfrm>
          <a:prstGeom prst="wedgeRectCallout">
            <a:avLst>
              <a:gd name="adj1" fmla="val -94281"/>
              <a:gd name="adj2" fmla="val -2834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What is wrong?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3130909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Limits of Symmetric Crypto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672647"/>
          </a:xfrm>
        </p:spPr>
        <p:txBody>
          <a:bodyPr/>
          <a:lstStyle/>
          <a:p>
            <a:r>
              <a:rPr lang="en-US" b="1" dirty="0" smtClean="0"/>
              <a:t>Key-Exchange Problem:</a:t>
            </a:r>
          </a:p>
          <a:p>
            <a:pPr lvl="1"/>
            <a:r>
              <a:rPr lang="en-US" dirty="0" smtClean="0"/>
              <a:t>Obi-Wan and Yoda want to communicate securely</a:t>
            </a:r>
          </a:p>
          <a:p>
            <a:pPr lvl="1"/>
            <a:r>
              <a:rPr lang="en-US" dirty="0" smtClean="0"/>
              <a:t>Suppose that </a:t>
            </a:r>
          </a:p>
          <a:p>
            <a:pPr lvl="2"/>
            <a:r>
              <a:rPr lang="en-US" dirty="0" smtClean="0"/>
              <a:t>Obi-Wan and Yoda don’t have time to meet privately and generate a shared secret key</a:t>
            </a:r>
          </a:p>
          <a:p>
            <a:pPr lvl="2"/>
            <a:r>
              <a:rPr lang="en-US" strike="sngStrike" dirty="0" smtClean="0"/>
              <a:t>Use AES-GCM </a:t>
            </a:r>
            <a:r>
              <a:rPr lang="en-US" dirty="0" smtClean="0"/>
              <a:t>(requires shared secret key!)</a:t>
            </a:r>
          </a:p>
          <a:p>
            <a:pPr lvl="2"/>
            <a:r>
              <a:rPr lang="en-US" dirty="0" smtClean="0"/>
              <a:t>Trusted Intermediary: If Obi-Wan and Yoda both have secret keys with Anakin they can exchange a secret key via the trusted party.</a:t>
            </a:r>
          </a:p>
          <a:p>
            <a:pPr lvl="2"/>
            <a:endParaRPr lang="en-US" dirty="0" smtClean="0"/>
          </a:p>
          <a:p>
            <a:pPr lvl="2"/>
            <a:endParaRPr lang="en-US" dirty="0"/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2</a:t>
            </a:fld>
            <a:endParaRPr lang="en-US"/>
          </a:p>
        </p:txBody>
      </p:sp>
      <p:pic>
        <p:nvPicPr>
          <p:cNvPr id="3074" name="Picture 2" descr="Image result for yoda obiw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3324" y="4404992"/>
            <a:ext cx="5324475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Image result for anaki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342130"/>
            <a:ext cx="1903476" cy="2379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5067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Polynomial Time Operations on Integers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957560" cy="4351338"/>
              </a:xfrm>
            </p:spPr>
            <p:txBody>
              <a:bodyPr>
                <a:normAutofit fontScale="77500" lnSpcReduction="20000"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(Modular Arithmetic) The following operations are polynomial time in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</m:oMath>
                </a14:m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/>
                  <a:t>Compute the exponentiation [</a:t>
                </a:r>
                <a:r>
                  <a:rPr lang="en-US" b="1" dirty="0" smtClean="0"/>
                  <a:t>a</a:t>
                </a:r>
                <a:r>
                  <a:rPr lang="en-US" b="1" baseline="30000" dirty="0" smtClean="0"/>
                  <a:t>b</a:t>
                </a:r>
                <a:r>
                  <a:rPr lang="en-US" dirty="0" smtClean="0"/>
                  <a:t> </a:t>
                </a:r>
                <a:r>
                  <a:rPr lang="en-US" dirty="0"/>
                  <a:t>mod </a:t>
                </a:r>
                <a:r>
                  <a:rPr lang="en-US" b="1" dirty="0"/>
                  <a:t>N</a:t>
                </a:r>
                <a:r>
                  <a:rPr lang="en-US" dirty="0" smtClean="0"/>
                  <a:t>]</a:t>
                </a:r>
                <a:endParaRPr lang="en-US" dirty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b="1" dirty="0" smtClean="0"/>
                  <a:t>Attempt 2: </a:t>
                </a:r>
              </a:p>
              <a:p>
                <a:pPr marL="0" indent="0">
                  <a:buNone/>
                </a:pPr>
                <a:r>
                  <a:rPr lang="en-US" dirty="0" smtClean="0"/>
                  <a:t>If (b=0) return 1</a:t>
                </a:r>
              </a:p>
              <a:p>
                <a:pPr marL="0" indent="0">
                  <a:buNone/>
                </a:pPr>
                <a:r>
                  <a:rPr lang="en-US" dirty="0" smtClean="0"/>
                  <a:t>X[0]=a; </a:t>
                </a:r>
              </a:p>
              <a:p>
                <a:pPr marL="0" indent="0">
                  <a:buNone/>
                </a:pPr>
                <a:r>
                  <a:rPr lang="en-US" dirty="0" smtClean="0"/>
                  <a:t>For </a:t>
                </a:r>
                <a:r>
                  <a:rPr lang="en-US" dirty="0" err="1" smtClean="0"/>
                  <a:t>i</a:t>
                </a:r>
                <a:r>
                  <a:rPr lang="en-US" dirty="0" smtClean="0"/>
                  <a:t>=1,…,log</a:t>
                </a:r>
                <a:r>
                  <a:rPr lang="en-US" baseline="-25000" dirty="0" smtClean="0"/>
                  <a:t>2</a:t>
                </a:r>
                <a:r>
                  <a:rPr lang="en-US" dirty="0" smtClean="0"/>
                  <a:t>(b)+1</a:t>
                </a:r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   X[</a:t>
                </a:r>
                <a:r>
                  <a:rPr lang="en-US" dirty="0" err="1" smtClean="0"/>
                  <a:t>i</a:t>
                </a:r>
                <a:r>
                  <a:rPr lang="en-US" dirty="0" smtClean="0"/>
                  <a:t>] = X[i-1]*X[i-1]         // Invariant: X[</a:t>
                </a:r>
                <a:r>
                  <a:rPr lang="en-US" dirty="0" err="1" smtClean="0"/>
                  <a:t>i</a:t>
                </a:r>
                <a:r>
                  <a:rPr lang="en-US" dirty="0" smtClean="0"/>
                  <a:t>]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p>
                        <m:sSup>
                          <m:sSup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</m:sup>
                    </m:sSup>
                  </m:oMath>
                </a14:m>
                <a:endParaRPr lang="en-US" b="1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dirty="0"/>
                        <m:t>[</m:t>
                      </m:r>
                      <m:r>
                        <m:rPr>
                          <m:nor/>
                        </m:rPr>
                        <a:rPr lang="en-US" b="1" dirty="0"/>
                        <m:t>a</m:t>
                      </m:r>
                      <m:r>
                        <m:rPr>
                          <m:nor/>
                        </m:rPr>
                        <a:rPr lang="en-US" b="1" baseline="30000" dirty="0"/>
                        <m:t>b</m:t>
                      </m:r>
                      <m:r>
                        <m:rPr>
                          <m:nor/>
                        </m:rPr>
                        <a:rPr lang="en-US" dirty="0"/>
                        <m:t> </m:t>
                      </m:r>
                      <m:r>
                        <m:rPr>
                          <m:nor/>
                        </m:rPr>
                        <a:rPr lang="en-US" dirty="0"/>
                        <m:t>mod</m:t>
                      </m:r>
                      <m:r>
                        <m:rPr>
                          <m:nor/>
                        </m:rPr>
                        <a:rPr lang="en-US" dirty="0"/>
                        <m:t> </m:t>
                      </m:r>
                      <m:r>
                        <m:rPr>
                          <m:nor/>
                        </m:rPr>
                        <a:rPr lang="en-US" b="1" dirty="0"/>
                        <m:t>N</m:t>
                      </m:r>
                      <m:r>
                        <m:rPr>
                          <m:nor/>
                        </m:rPr>
                        <a:rPr lang="en-US" dirty="0"/>
                        <m:t>]=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nary>
                            <m:naryPr>
                              <m:chr m:val="∑"/>
                              <m:supHide m:val="o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/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e>
                          </m:nary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p>
                        </m:sup>
                      </m:sSup>
                      <m:r>
                        <m:rPr>
                          <m:sty m:val="p"/>
                        </m:rPr>
                        <a:rPr lang="en-US" dirty="0">
                          <a:latin typeface="Cambria Math" panose="02040503050406030204" pitchFamily="18" charset="0"/>
                        </a:rPr>
                        <m:t>mod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1" dirty="0">
                          <a:latin typeface="Cambria Math" panose="02040503050406030204" pitchFamily="18" charset="0"/>
                        </a:rPr>
                        <m:t>𝐍</m:t>
                      </m:r>
                    </m:oMath>
                  </m:oMathPara>
                </a14:m>
                <a:endParaRPr lang="en-US" b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∏"/>
                          <m:supHide m:val="on"/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nor/>
                                </m:rPr>
                                <a:rPr lang="en-US" dirty="0"/>
                                <m:t>X</m:t>
                              </m:r>
                              <m:r>
                                <m:rPr>
                                  <m:nor/>
                                </m:rPr>
                                <a:rPr lang="en-US" dirty="0"/>
                                <m:t>[</m:t>
                              </m:r>
                              <m:r>
                                <m:rPr>
                                  <m:nor/>
                                </m:rPr>
                                <a:rPr lang="en-US" dirty="0"/>
                                <m:t>i</m:t>
                              </m:r>
                              <m:r>
                                <m:rPr>
                                  <m:nor/>
                                </m:rPr>
                                <a:rPr lang="en-US" dirty="0"/>
                                <m:t>]</m:t>
                              </m:r>
                            </m:e>
                            <m:sup>
                              <m:r>
                                <m:rPr>
                                  <m:nor/>
                                </m:rPr>
                                <a:rPr lang="en-US" b="1" dirty="0">
                                  <a:latin typeface="Cambria Math" panose="02040503050406030204" pitchFamily="18" charset="0"/>
                                </a:rPr>
                                <m:t>b</m:t>
                              </m:r>
                              <m:r>
                                <m:rPr>
                                  <m:nor/>
                                </m:rPr>
                                <a:rPr lang="en-US" dirty="0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m:rPr>
                                  <m:nor/>
                                </m:rPr>
                                <a:rPr lang="en-US" dirty="0">
                                  <a:latin typeface="Cambria Math" panose="02040503050406030204" pitchFamily="18" charset="0"/>
                                </a:rPr>
                                <m:t>i</m:t>
                              </m:r>
                              <m:r>
                                <m:rPr>
                                  <m:nor/>
                                </m:rPr>
                                <a:rPr lang="en-US" dirty="0"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sup>
                          </m:sSup>
                          <m:r>
                            <m:rPr>
                              <m:nor/>
                            </m:rPr>
                            <a:rPr lang="en-US" b="0" i="0" dirty="0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nary>
                      <m:r>
                        <m:rPr>
                          <m:sty m:val="p"/>
                        </m:rPr>
                        <a:rPr lang="en-US" b="0" i="0" dirty="0" smtClean="0">
                          <a:latin typeface="Cambria Math" panose="02040503050406030204" pitchFamily="18" charset="0"/>
                        </a:rPr>
                        <m:t>mod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1" i="0" dirty="0" smtClean="0">
                          <a:latin typeface="Cambria Math" panose="02040503050406030204" pitchFamily="18" charset="0"/>
                        </a:rPr>
                        <m:t>𝐍</m:t>
                      </m:r>
                    </m:oMath>
                  </m:oMathPara>
                </a14:m>
                <a:endParaRPr lang="en-US" b="1" i="0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957560" cy="4351338"/>
              </a:xfrm>
              <a:blipFill>
                <a:blip r:embed="rId2"/>
                <a:stretch>
                  <a:fillRect l="-779" t="-28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20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ular Callout 4"/>
              <p:cNvSpPr/>
              <p:nvPr/>
            </p:nvSpPr>
            <p:spPr>
              <a:xfrm>
                <a:off x="7152640" y="2549843"/>
                <a:ext cx="4323080" cy="1778317"/>
              </a:xfrm>
              <a:prstGeom prst="wedgeRectCallout">
                <a:avLst>
                  <a:gd name="adj1" fmla="val -134117"/>
                  <a:gd name="adj2" fmla="val 66784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dirty="0" smtClean="0"/>
                  <a:t>What is wrong?</a:t>
                </a:r>
              </a:p>
              <a:p>
                <a:pPr algn="ctr"/>
                <a:endParaRPr lang="en-US" sz="2400" b="1" dirty="0"/>
              </a:p>
              <a:p>
                <a:pPr algn="ctr"/>
                <a:r>
                  <a:rPr lang="en-US" sz="2400" b="1" dirty="0" smtClean="0"/>
                  <a:t>The number of bits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p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d>
                              <m:dPr>
                                <m:begChr m:val="‖"/>
                                <m:endChr m:val="‖"/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</m:d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sup>
                        </m:sSup>
                      </m:sup>
                    </m:sSup>
                  </m:oMath>
                </a14:m>
                <a:r>
                  <a:rPr lang="en-US" sz="2400" b="1" dirty="0" smtClean="0"/>
                  <a:t> is O(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d>
                          <m:dPr>
                            <m:begChr m:val="‖"/>
                            <m:endChr m:val="‖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d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</m:oMath>
                </a14:m>
                <a:r>
                  <a:rPr lang="en-US" sz="2400" b="1" dirty="0" smtClean="0"/>
                  <a:t>).</a:t>
                </a:r>
                <a:endParaRPr lang="en-US" sz="2400" dirty="0" smtClean="0"/>
              </a:p>
            </p:txBody>
          </p:sp>
        </mc:Choice>
        <mc:Fallback xmlns="">
          <p:sp>
            <p:nvSpPr>
              <p:cNvPr id="5" name="Rectangular Callout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52640" y="2549843"/>
                <a:ext cx="4323080" cy="1778317"/>
              </a:xfrm>
              <a:prstGeom prst="wedgeRectCallout">
                <a:avLst>
                  <a:gd name="adj1" fmla="val -134117"/>
                  <a:gd name="adj2" fmla="val 66784"/>
                </a:avLst>
              </a:prstGeom>
              <a:blipFill>
                <a:blip r:embed="rId3"/>
                <a:stretch>
                  <a:fillRect r="-6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94795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Polynomial Time Operations on Integers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:pPr marL="0" indent="0">
                  <a:buNone/>
                </a:pPr>
                <a:r>
                  <a:rPr lang="en-US" dirty="0"/>
                  <a:t>(Modular Arithmetic) The following operations are polynomial time in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 smtClean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/>
                  <a:t>Compute the exponentiation [</a:t>
                </a:r>
                <a:r>
                  <a:rPr lang="en-US" b="1" dirty="0" smtClean="0"/>
                  <a:t>a</a:t>
                </a:r>
                <a:r>
                  <a:rPr lang="en-US" b="1" baseline="30000" dirty="0" smtClean="0"/>
                  <a:t>b</a:t>
                </a:r>
                <a:r>
                  <a:rPr lang="en-US" dirty="0" smtClean="0"/>
                  <a:t> </a:t>
                </a:r>
                <a:r>
                  <a:rPr lang="en-US" dirty="0"/>
                  <a:t>mod </a:t>
                </a:r>
                <a:r>
                  <a:rPr lang="en-US" b="1" dirty="0"/>
                  <a:t>N</a:t>
                </a:r>
                <a:r>
                  <a:rPr lang="en-US" dirty="0" smtClean="0"/>
                  <a:t>]</a:t>
                </a:r>
                <a:endParaRPr lang="en-US" dirty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b="1" dirty="0" smtClean="0"/>
                  <a:t>Fixed Algorithm: </a:t>
                </a:r>
              </a:p>
              <a:p>
                <a:pPr marL="0" indent="0">
                  <a:buNone/>
                </a:pPr>
                <a:r>
                  <a:rPr lang="en-US" dirty="0" smtClean="0"/>
                  <a:t>If (b=0) return 1</a:t>
                </a:r>
              </a:p>
              <a:p>
                <a:pPr marL="0" indent="0">
                  <a:buNone/>
                </a:pPr>
                <a:r>
                  <a:rPr lang="en-US" dirty="0" smtClean="0"/>
                  <a:t>X[0]=a; </a:t>
                </a:r>
              </a:p>
              <a:p>
                <a:pPr marL="0" indent="0">
                  <a:buNone/>
                </a:pPr>
                <a:r>
                  <a:rPr lang="en-US" dirty="0" smtClean="0"/>
                  <a:t>For </a:t>
                </a:r>
                <a:r>
                  <a:rPr lang="en-US" dirty="0" err="1" smtClean="0"/>
                  <a:t>i</a:t>
                </a:r>
                <a:r>
                  <a:rPr lang="en-US" dirty="0" smtClean="0"/>
                  <a:t>=1,…,log</a:t>
                </a:r>
                <a:r>
                  <a:rPr lang="en-US" baseline="-25000" dirty="0" smtClean="0"/>
                  <a:t>2</a:t>
                </a:r>
                <a:r>
                  <a:rPr lang="en-US" dirty="0" smtClean="0"/>
                  <a:t>(b)+1</a:t>
                </a:r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   X[</a:t>
                </a:r>
                <a:r>
                  <a:rPr lang="en-US" dirty="0" err="1" smtClean="0"/>
                  <a:t>i</a:t>
                </a:r>
                <a:r>
                  <a:rPr lang="en-US" dirty="0" smtClean="0"/>
                  <a:t>] = X[i-1]*X[i-1]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mod </a:t>
                </a:r>
                <a:r>
                  <a:rPr lang="en-US" b="1" dirty="0" smtClean="0">
                    <a:solidFill>
                      <a:srgbClr val="FF0000"/>
                    </a:solidFill>
                  </a:rPr>
                  <a:t>N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         </a:t>
                </a:r>
                <a:r>
                  <a:rPr lang="en-US" dirty="0" smtClean="0"/>
                  <a:t>// Invariant: X[</a:t>
                </a:r>
                <a:r>
                  <a:rPr lang="en-US" dirty="0" err="1" smtClean="0"/>
                  <a:t>i</a:t>
                </a:r>
                <a:r>
                  <a:rPr lang="en-US" dirty="0" smtClean="0"/>
                  <a:t>]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p>
                        <m:sSup>
                          <m:sSup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</m:sup>
                    </m:sSup>
                  </m:oMath>
                </a14:m>
                <a:r>
                  <a:rPr lang="en-US" dirty="0" smtClean="0"/>
                  <a:t>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mod </a:t>
                </a:r>
                <a:r>
                  <a:rPr lang="en-US" b="1" dirty="0" smtClean="0">
                    <a:solidFill>
                      <a:srgbClr val="FF0000"/>
                    </a:solidFill>
                  </a:rPr>
                  <a:t>N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dirty="0"/>
                        <m:t>[</m:t>
                      </m:r>
                      <m:r>
                        <m:rPr>
                          <m:nor/>
                        </m:rPr>
                        <a:rPr lang="en-US" b="1" dirty="0"/>
                        <m:t>a</m:t>
                      </m:r>
                      <m:r>
                        <m:rPr>
                          <m:nor/>
                        </m:rPr>
                        <a:rPr lang="en-US" b="1" baseline="30000" dirty="0"/>
                        <m:t>b</m:t>
                      </m:r>
                      <m:r>
                        <m:rPr>
                          <m:nor/>
                        </m:rPr>
                        <a:rPr lang="en-US" dirty="0"/>
                        <m:t> </m:t>
                      </m:r>
                      <m:r>
                        <m:rPr>
                          <m:nor/>
                        </m:rPr>
                        <a:rPr lang="en-US" dirty="0"/>
                        <m:t>mod</m:t>
                      </m:r>
                      <m:r>
                        <m:rPr>
                          <m:nor/>
                        </m:rPr>
                        <a:rPr lang="en-US" dirty="0"/>
                        <m:t> </m:t>
                      </m:r>
                      <m:r>
                        <m:rPr>
                          <m:nor/>
                        </m:rPr>
                        <a:rPr lang="en-US" b="1" dirty="0"/>
                        <m:t>N</m:t>
                      </m:r>
                      <m:r>
                        <m:rPr>
                          <m:nor/>
                        </m:rPr>
                        <a:rPr lang="en-US" dirty="0"/>
                        <m:t>]=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nary>
                            <m:naryPr>
                              <m:chr m:val="∑"/>
                              <m:supHide m:val="o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/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e>
                          </m:nary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p>
                        </m:sup>
                      </m:sSup>
                      <m:r>
                        <m:rPr>
                          <m:sty m:val="p"/>
                        </m:rPr>
                        <a:rPr lang="en-US" dirty="0">
                          <a:latin typeface="Cambria Math" panose="02040503050406030204" pitchFamily="18" charset="0"/>
                        </a:rPr>
                        <m:t>mod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1" dirty="0">
                          <a:latin typeface="Cambria Math" panose="02040503050406030204" pitchFamily="18" charset="0"/>
                        </a:rPr>
                        <m:t>𝐍</m:t>
                      </m:r>
                    </m:oMath>
                  </m:oMathPara>
                </a14:m>
                <a:endParaRPr lang="en-US" b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∏"/>
                          <m:supHide m:val="on"/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nor/>
                                </m:rPr>
                                <a:rPr lang="en-US" dirty="0"/>
                                <m:t>X</m:t>
                              </m:r>
                              <m:r>
                                <m:rPr>
                                  <m:nor/>
                                </m:rPr>
                                <a:rPr lang="en-US" dirty="0"/>
                                <m:t>[</m:t>
                              </m:r>
                              <m:r>
                                <m:rPr>
                                  <m:nor/>
                                </m:rPr>
                                <a:rPr lang="en-US" dirty="0"/>
                                <m:t>i</m:t>
                              </m:r>
                              <m:r>
                                <m:rPr>
                                  <m:nor/>
                                </m:rPr>
                                <a:rPr lang="en-US" dirty="0"/>
                                <m:t>]</m:t>
                              </m:r>
                            </m:e>
                            <m:sup>
                              <m:r>
                                <m:rPr>
                                  <m:nor/>
                                </m:rPr>
                                <a:rPr lang="en-US" b="1" dirty="0">
                                  <a:latin typeface="Cambria Math" panose="02040503050406030204" pitchFamily="18" charset="0"/>
                                </a:rPr>
                                <m:t>b</m:t>
                              </m:r>
                              <m:r>
                                <m:rPr>
                                  <m:nor/>
                                </m:rPr>
                                <a:rPr lang="en-US" dirty="0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m:rPr>
                                  <m:nor/>
                                </m:rPr>
                                <a:rPr lang="en-US" dirty="0">
                                  <a:latin typeface="Cambria Math" panose="02040503050406030204" pitchFamily="18" charset="0"/>
                                </a:rPr>
                                <m:t>i</m:t>
                              </m:r>
                              <m:r>
                                <m:rPr>
                                  <m:nor/>
                                </m:rPr>
                                <a:rPr lang="en-US" dirty="0"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sup>
                          </m:sSup>
                        </m:e>
                      </m:nary>
                      <m:r>
                        <m:rPr>
                          <m:sty m:val="p"/>
                        </m:rPr>
                        <a:rPr lang="en-US" b="0" i="0" dirty="0" smtClean="0">
                          <a:latin typeface="Cambria Math" panose="02040503050406030204" pitchFamily="18" charset="0"/>
                        </a:rPr>
                        <m:t>mod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1" i="0" dirty="0" smtClean="0">
                          <a:latin typeface="Cambria Math" panose="02040503050406030204" pitchFamily="18" charset="0"/>
                        </a:rPr>
                        <m:t>𝐍</m:t>
                      </m:r>
                    </m:oMath>
                  </m:oMathPara>
                </a14:m>
                <a:endParaRPr lang="en-US" b="1" i="0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12" t="-28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769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Polynomial Time Operations on Integers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b="1" dirty="0" smtClean="0"/>
                  <a:t>(Sampling) </a:t>
                </a:r>
                <a:r>
                  <a:rPr lang="en-US" dirty="0" smtClean="0"/>
                  <a:t>Let </a:t>
                </a:r>
                <a:endParaRPr lang="en-US" b="1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ℤ</m:t>
                      </m:r>
                      <m:r>
                        <a:rPr lang="en-US" b="0" i="1" baseline="-2500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𝑁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d>
                        <m:dPr>
                          <m:begChr m:val="{"/>
                          <m:endChr m:val="}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1,…,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ℤ</m:t>
                          </m:r>
                        </m:e>
                        <m:sub>
                          <m:r>
                            <a:rPr lang="en-US" i="1" baseline="-250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d>
                        <m:dPr>
                          <m:begChr m:val="{"/>
                          <m:endChr m:val="}"/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ℤ</m:t>
                          </m:r>
                          <m:r>
                            <a:rPr lang="en-US" i="1" baseline="-250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e>
                        <m:e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gcd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𝑁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func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Examples: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ℤ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6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ℤ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7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r>
                        <a:rPr lang="en-US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2,3,4,5,6</m:t>
                          </m:r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217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178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Polynomial Time Operations on Integers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29920" y="1825625"/>
                <a:ext cx="11206480" cy="435133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b="1" dirty="0" smtClean="0"/>
                  <a:t>(Sampling) </a:t>
                </a:r>
                <a:r>
                  <a:rPr lang="en-US" dirty="0" smtClean="0"/>
                  <a:t>Let </a:t>
                </a:r>
                <a:endParaRPr lang="en-US" b="1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ℤ</m:t>
                      </m:r>
                      <m:r>
                        <a:rPr lang="en-US" b="0" i="1" baseline="-2500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𝑁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d>
                        <m:dPr>
                          <m:begChr m:val="{"/>
                          <m:endChr m:val="}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1,…,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ℤ</m:t>
                          </m:r>
                        </m:e>
                        <m:sub>
                          <m:r>
                            <a:rPr lang="en-US" i="1" baseline="-250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d>
                        <m:dPr>
                          <m:begChr m:val="{"/>
                          <m:endChr m:val="}"/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ℤ</m:t>
                          </m:r>
                          <m:r>
                            <a:rPr lang="en-US" i="1" baseline="-250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e>
                        <m:e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gcd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𝑁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func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 smtClean="0"/>
                  <a:t>There is a probabilistic polynomial time algorithm </a:t>
                </a:r>
                <a:r>
                  <a:rPr lang="en-US" dirty="0"/>
                  <a:t>(in |N|)</a:t>
                </a:r>
                <a:r>
                  <a:rPr lang="en-US" dirty="0" smtClean="0"/>
                  <a:t> to sample from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i="1" baseline="-25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ℤ</m:t>
                    </m:r>
                    <m:r>
                      <a:rPr lang="en-US" i="1" baseline="-25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𝑁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Algorithm to sample from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i="1" baseline="-25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dirty="0" smtClean="0"/>
                  <a:t> is allowed to output “fail” with negligible probability in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d>
                  </m:oMath>
                </a14:m>
                <a:r>
                  <a:rPr lang="en-US" dirty="0" smtClean="0"/>
                  <a:t>.</a:t>
                </a:r>
              </a:p>
              <a:p>
                <a:r>
                  <a:rPr lang="en-US" dirty="0" smtClean="0"/>
                  <a:t>Conditioned on not failing sample must be uniform.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9920" y="1825625"/>
                <a:ext cx="11206480" cy="4351338"/>
              </a:xfrm>
              <a:blipFill>
                <a:blip r:embed="rId3"/>
                <a:stretch>
                  <a:fillRect l="-1088" t="-2241" r="-3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807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Useful Facts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07731" y="1825625"/>
                <a:ext cx="11641015" cy="4351338"/>
              </a:xfrm>
            </p:spPr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r>
                  <a:rPr lang="en-US" b="1" dirty="0" smtClean="0">
                    <a:ea typeface="Cambria Math" panose="02040503050406030204" pitchFamily="18" charset="0"/>
                  </a:rPr>
                  <a:t>Fact:</a:t>
                </a:r>
                <a:r>
                  <a:rPr lang="en-US" dirty="0" smtClean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i="0" baseline="-25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N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→[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𝑥𝑦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mod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N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] 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i="0" baseline="-25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N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dirty="0" smtClean="0"/>
                  <a:t>                   where 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i="1" baseline="-25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 </m:t>
                    </m:r>
                    <m:d>
                      <m:dPr>
                        <m:begChr m:val="{"/>
                        <m:endChr m:val="}"/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  <m:r>
                          <a:rPr lang="en-US" i="1" baseline="-25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e>
                      <m:e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gcd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𝑁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</m:e>
                        </m:func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=1</m:t>
                        </m:r>
                      </m:e>
                    </m:d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b="1" dirty="0" smtClean="0"/>
                  <a:t>Example 1</a:t>
                </a:r>
                <a:r>
                  <a:rPr lang="en-US" dirty="0" smtClean="0"/>
                  <a:t>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8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1,3,5,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7</m:t>
                        </m:r>
                      </m:e>
                    </m:d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3×</m:t>
                          </m:r>
                          <m:r>
                            <a:rPr lang="en-US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7 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mod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8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21 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mod</m:t>
                          </m:r>
                          <m:r>
                            <a:rPr lang="en-US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8</m:t>
                          </m:r>
                        </m:e>
                      </m:d>
                      <m: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[5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mod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8]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ℤ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baseline="-250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N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b="1" dirty="0" smtClean="0"/>
              </a:p>
              <a:p>
                <a:pPr marL="0" indent="0">
                  <a:buNone/>
                </a:pPr>
                <a:r>
                  <a:rPr lang="en-US" b="1" dirty="0" smtClean="0"/>
                  <a:t>Proof (by contradiction):  Let d:=gcd(xy,N) </a:t>
                </a: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Suppose d&gt;1 then for some prime p and integer q we have d=</a:t>
                </a:r>
                <a:r>
                  <a:rPr lang="en-US" dirty="0" err="1" smtClean="0"/>
                  <a:t>pq</a:t>
                </a:r>
                <a:r>
                  <a:rPr lang="en-US" dirty="0" smtClean="0"/>
                  <a:t>. </a:t>
                </a:r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Now p must divide N and </a:t>
                </a:r>
                <a:r>
                  <a:rPr lang="en-US" dirty="0" err="1" smtClean="0"/>
                  <a:t>xy</a:t>
                </a:r>
                <a:r>
                  <a:rPr lang="en-US" dirty="0" smtClean="0"/>
                  <a:t> (by definition) and hence p must divide either x or y. </a:t>
                </a:r>
              </a:p>
              <a:p>
                <a:pPr marL="0" indent="0">
                  <a:buNone/>
                </a:pPr>
                <a:r>
                  <a:rPr lang="en-US" dirty="0" smtClean="0"/>
                  <a:t>(WLOG) say p divides x. In this case </a:t>
                </a:r>
                <a:r>
                  <a:rPr lang="en-US" dirty="0" err="1" smtClean="0"/>
                  <a:t>gcd</a:t>
                </a:r>
                <a:r>
                  <a:rPr lang="en-US" dirty="0" smtClean="0"/>
                  <a:t>(</a:t>
                </a:r>
                <a:r>
                  <a:rPr lang="en-US" dirty="0" err="1" smtClean="0"/>
                  <a:t>x,N</a:t>
                </a:r>
                <a:r>
                  <a:rPr lang="en-US" dirty="0" smtClean="0"/>
                  <a:t>)=p &gt; 1, which means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∉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aseline="-25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N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7731" y="1825625"/>
                <a:ext cx="11641015" cy="4351338"/>
              </a:xfrm>
              <a:blipFill>
                <a:blip r:embed="rId2"/>
                <a:stretch>
                  <a:fillRect l="-942" t="-2801" b="-30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358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Useful Facts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ℤ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i="0" baseline="-250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N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→[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mod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N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] </m:t>
                      </m:r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ℤ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i="0" baseline="-250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N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b="1" dirty="0" smtClean="0"/>
                  <a:t>Fact 1: </a:t>
                </a:r>
                <a:r>
                  <a:rPr lang="en-US" dirty="0" smtClean="0"/>
                  <a:t>Let</a:t>
                </a:r>
                <a:r>
                  <a:rPr lang="en-US" b="1" dirty="0" smtClean="0"/>
                  <a:t>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𝝓</m:t>
                    </m:r>
                    <m:d>
                      <m:dPr>
                        <m:ctrlP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𝑵</m:t>
                        </m:r>
                      </m:e>
                    </m:d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ℤ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baseline="-250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N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∗</m:t>
                            </m:r>
                          </m:sup>
                        </m:sSubSup>
                      </m:e>
                    </m:d>
                  </m:oMath>
                </a14:m>
                <a:r>
                  <a:rPr lang="en-US" dirty="0" smtClean="0"/>
                  <a:t> then for any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aseline="-25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N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dirty="0" smtClean="0"/>
                  <a:t> we have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𝝓</m:t>
                              </m:r>
                              <m:d>
                                <m:dPr>
                                  <m:ctrlPr>
                                    <a:rPr lang="en-US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𝑵</m:t>
                                  </m:r>
                                </m:e>
                              </m:d>
                            </m:sup>
                          </m:sSup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mod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N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b="1" dirty="0" smtClean="0"/>
                  <a:t>Example: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8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1,3,5,7</m:t>
                        </m:r>
                      </m:e>
                    </m:d>
                  </m:oMath>
                </a14:m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r>
                      <a:rPr lang="en-US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8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=4</m:t>
                    </m:r>
                  </m:oMath>
                </a14:m>
                <a:endParaRPr lang="en-US" dirty="0" smtClean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e>
                            <m:sup>
                              <m:r>
                                <a:rPr lang="en-US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𝟒</m:t>
                              </m:r>
                            </m:sup>
                          </m:sSup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mod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8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9×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9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mod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8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dirty="0" smtClean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5</m:t>
                              </m:r>
                            </m:e>
                            <m:sup>
                              <m:r>
                                <a:rPr lang="en-US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𝟒</m:t>
                              </m:r>
                            </m:sup>
                          </m:sSup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mod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8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25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25 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mod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8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dirty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7</m:t>
                              </m:r>
                            </m:e>
                            <m:sup>
                              <m:r>
                                <a:rPr lang="en-US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𝟒</m:t>
                              </m:r>
                            </m:sup>
                          </m:sSup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mod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8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49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49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mod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8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dirty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617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Useful Facts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ℤ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i="0" baseline="-250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N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→[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mod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N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] </m:t>
                      </m:r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ℤ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i="0" baseline="-250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N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b="1" dirty="0" smtClean="0"/>
                  <a:t>Fact 1: </a:t>
                </a:r>
                <a:r>
                  <a:rPr lang="en-US" dirty="0" smtClean="0"/>
                  <a:t>Let</a:t>
                </a:r>
                <a:r>
                  <a:rPr lang="en-US" b="1" dirty="0" smtClean="0"/>
                  <a:t>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𝝓</m:t>
                    </m:r>
                    <m:d>
                      <m:dPr>
                        <m:ctrlP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𝑵</m:t>
                        </m:r>
                      </m:e>
                    </m:d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ℤ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baseline="-250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N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∗</m:t>
                            </m:r>
                          </m:sup>
                        </m:sSubSup>
                      </m:e>
                    </m:d>
                  </m:oMath>
                </a14:m>
                <a:r>
                  <a:rPr lang="en-US" dirty="0" smtClean="0"/>
                  <a:t> then for any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aseline="-25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N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dirty="0" smtClean="0"/>
                  <a:t> we have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𝝓</m:t>
                            </m:r>
                            <m:d>
                              <m:dPr>
                                <m:ctrlPr>
                                  <a:rPr lang="en-US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𝑵</m:t>
                                </m:r>
                              </m:e>
                            </m:d>
                          </m:sup>
                        </m:sSup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mod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N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 smtClean="0"/>
                  <a:t> 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b="1" dirty="0" smtClean="0"/>
                  <a:t>Fact 2: </a:t>
                </a:r>
                <a:r>
                  <a:rPr lang="en-US" dirty="0"/>
                  <a:t>Let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𝝓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𝑵</m:t>
                        </m:r>
                      </m:e>
                    </m:d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ℤ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baseline="-250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N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∗</m:t>
                            </m:r>
                          </m:sup>
                        </m:sSubSup>
                      </m:e>
                    </m:d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and 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∏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  <m:e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sup>
                        </m:sSubSup>
                      </m:e>
                    </m:nary>
                  </m:oMath>
                </a14:m>
                <a:r>
                  <a:rPr lang="en-US" dirty="0" smtClean="0"/>
                  <a:t>, where each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 is a distinct prime number and </a:t>
                </a:r>
                <a:r>
                  <a:rPr lang="en-US" dirty="0" err="1" smtClean="0"/>
                  <a:t>e</a:t>
                </a:r>
                <a:r>
                  <a:rPr lang="en-US" baseline="-25000" dirty="0" err="1" smtClean="0"/>
                  <a:t>i</a:t>
                </a:r>
                <a:r>
                  <a:rPr lang="en-US" dirty="0" smtClean="0"/>
                  <a:t> &gt; 0 then</a:t>
                </a:r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𝝓</m:t>
                      </m:r>
                      <m:d>
                        <m:dPr>
                          <m:ctrlPr>
                            <a:rPr lang="en-US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𝑵</m:t>
                          </m:r>
                        </m:e>
                      </m:d>
                      <m:r>
                        <a:rPr lang="en-US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∏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−1)</m:t>
                          </m:r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bSup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N</m:t>
                      </m:r>
                      <m:nary>
                        <m:naryPr>
                          <m:chr m:val="∏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  <m:e>
                          <m:d>
                            <m:d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470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Recap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Polynomial time algorithms (in bit lengths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d>
                  </m:oMath>
                </a14:m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d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𝐍</m:t>
                        </m:r>
                      </m:e>
                    </m:d>
                  </m:oMath>
                </a14:m>
                <a:r>
                  <a:rPr lang="en-US" dirty="0" smtClean="0"/>
                  <a:t>) to do important stuff</a:t>
                </a:r>
                <a:endParaRPr lang="en-US" dirty="0"/>
              </a:p>
              <a:p>
                <a:pPr lvl="1"/>
                <a:r>
                  <a:rPr lang="en-US" dirty="0" smtClean="0"/>
                  <a:t>GCD(</a:t>
                </a:r>
                <a:r>
                  <a:rPr lang="en-US" b="1" dirty="0" err="1" smtClean="0"/>
                  <a:t>a</a:t>
                </a:r>
                <a:r>
                  <a:rPr lang="en-US" dirty="0" err="1" smtClean="0"/>
                  <a:t>,</a:t>
                </a:r>
                <a:r>
                  <a:rPr lang="en-US" b="1" dirty="0" err="1" smtClean="0"/>
                  <a:t>b</a:t>
                </a:r>
                <a:r>
                  <a:rPr lang="en-US" dirty="0" smtClean="0"/>
                  <a:t>)</a:t>
                </a:r>
              </a:p>
              <a:p>
                <a:pPr lvl="1"/>
                <a:r>
                  <a:rPr lang="en-US" dirty="0" smtClean="0"/>
                  <a:t>Find inverse </a:t>
                </a:r>
                <a:r>
                  <a:rPr lang="en-US" b="1" dirty="0"/>
                  <a:t>a</a:t>
                </a:r>
                <a:r>
                  <a:rPr lang="en-US" b="1" baseline="30000" dirty="0"/>
                  <a:t>-1</a:t>
                </a:r>
                <a:r>
                  <a:rPr lang="en-US" dirty="0"/>
                  <a:t> </a:t>
                </a:r>
                <a:r>
                  <a:rPr lang="en-US" dirty="0" smtClean="0"/>
                  <a:t> of </a:t>
                </a:r>
                <a:r>
                  <a:rPr lang="en-US" b="1" dirty="0" smtClean="0"/>
                  <a:t>a</a:t>
                </a:r>
                <a:r>
                  <a:rPr lang="en-US" dirty="0" smtClean="0"/>
                  <a:t> such </a:t>
                </a:r>
                <a:r>
                  <a:rPr lang="en-US" dirty="0"/>
                  <a:t>that 1=[</a:t>
                </a:r>
                <a:r>
                  <a:rPr lang="en-US" b="1" dirty="0"/>
                  <a:t>aa</a:t>
                </a:r>
                <a:r>
                  <a:rPr lang="en-US" b="1" baseline="30000" dirty="0"/>
                  <a:t>-1</a:t>
                </a:r>
                <a:r>
                  <a:rPr lang="en-US" dirty="0"/>
                  <a:t> mod </a:t>
                </a:r>
                <a:r>
                  <a:rPr lang="en-US" b="1" dirty="0"/>
                  <a:t>N</a:t>
                </a:r>
                <a:r>
                  <a:rPr lang="en-US" dirty="0" smtClean="0"/>
                  <a:t>]   (if it exists)</a:t>
                </a:r>
              </a:p>
              <a:p>
                <a:pPr lvl="1"/>
                <a:r>
                  <a:rPr lang="en-US" dirty="0" err="1" smtClean="0"/>
                  <a:t>PowerMod</a:t>
                </a:r>
                <a:r>
                  <a:rPr lang="en-US" dirty="0" smtClean="0"/>
                  <a:t>: </a:t>
                </a:r>
                <a:r>
                  <a:rPr lang="en-US" dirty="0"/>
                  <a:t>[</a:t>
                </a:r>
                <a:r>
                  <a:rPr lang="en-US" b="1" dirty="0"/>
                  <a:t>a</a:t>
                </a:r>
                <a:r>
                  <a:rPr lang="en-US" b="1" baseline="30000" dirty="0"/>
                  <a:t>b</a:t>
                </a:r>
                <a:r>
                  <a:rPr lang="en-US" dirty="0"/>
                  <a:t> mod </a:t>
                </a:r>
                <a:r>
                  <a:rPr lang="en-US" b="1" dirty="0"/>
                  <a:t>N</a:t>
                </a:r>
                <a:r>
                  <a:rPr lang="en-US" dirty="0"/>
                  <a:t>]</a:t>
                </a:r>
              </a:p>
              <a:p>
                <a:pPr lvl="1"/>
                <a:r>
                  <a:rPr lang="en-US" dirty="0" smtClean="0"/>
                  <a:t>Draw uniform sample from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i="1" baseline="-25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 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  <m:r>
                          <a:rPr lang="en-US" i="1" baseline="-25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e>
                      <m:e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gcd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𝑁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</m:e>
                        </m:func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=1</m:t>
                        </m:r>
                      </m:e>
                    </m:d>
                  </m:oMath>
                </a14:m>
                <a:r>
                  <a:rPr lang="en-US" dirty="0" smtClean="0"/>
                  <a:t>   </a:t>
                </a:r>
              </a:p>
              <a:p>
                <a:pPr lvl="2"/>
                <a:r>
                  <a:rPr lang="en-US" dirty="0" smtClean="0"/>
                  <a:t>Randomized PPT algorithm</a:t>
                </a:r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49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Useful Facts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ℤ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i="0" baseline="-250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N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→[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mod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N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] </m:t>
                      </m:r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ℤ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i="0" baseline="-250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N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b="1" dirty="0" smtClean="0"/>
                  <a:t>Fact 1: </a:t>
                </a:r>
                <a:r>
                  <a:rPr lang="en-US" dirty="0" smtClean="0"/>
                  <a:t>Let</a:t>
                </a:r>
                <a:r>
                  <a:rPr lang="en-US" b="1" dirty="0" smtClean="0"/>
                  <a:t>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𝝓</m:t>
                    </m:r>
                    <m:d>
                      <m:dPr>
                        <m:ctrlP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𝑵</m:t>
                        </m:r>
                      </m:e>
                    </m:d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ℤ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baseline="-250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N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∗</m:t>
                            </m:r>
                          </m:sup>
                        </m:sSubSup>
                      </m:e>
                    </m:d>
                  </m:oMath>
                </a14:m>
                <a:r>
                  <a:rPr lang="en-US" dirty="0" smtClean="0"/>
                  <a:t> then for any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aseline="-25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N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dirty="0" smtClean="0"/>
                  <a:t> we have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𝝓</m:t>
                              </m:r>
                              <m:d>
                                <m:dPr>
                                  <m:ctrlPr>
                                    <a:rPr lang="en-US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𝑵</m:t>
                                  </m:r>
                                </m:e>
                              </m:d>
                            </m:sup>
                          </m:sSup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mod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N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b="1" dirty="0" smtClean="0"/>
                  <a:t>Example: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8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1,3,5,7</m:t>
                        </m:r>
                      </m:e>
                    </m:d>
                  </m:oMath>
                </a14:m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r>
                      <a:rPr lang="en-US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8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=4</m:t>
                    </m:r>
                  </m:oMath>
                </a14:m>
                <a:endParaRPr lang="en-US" dirty="0" smtClean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e>
                            <m:sup>
                              <m:r>
                                <a:rPr lang="en-US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𝟒</m:t>
                              </m:r>
                            </m:sup>
                          </m:sSup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mod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8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9×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9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mod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8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dirty="0" smtClean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5</m:t>
                              </m:r>
                            </m:e>
                            <m:sup>
                              <m:r>
                                <a:rPr lang="en-US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𝟒</m:t>
                              </m:r>
                            </m:sup>
                          </m:sSup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mod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8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25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25 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mod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8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dirty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7</m:t>
                              </m:r>
                            </m:e>
                            <m:sup>
                              <m:r>
                                <a:rPr lang="en-US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𝟒</m:t>
                              </m:r>
                            </m:sup>
                          </m:sSup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mod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8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49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49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mod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8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dirty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453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Useful Facts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ℤ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i="0" baseline="-250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N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→[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mod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N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] </m:t>
                      </m:r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ℤ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i="0" baseline="-250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N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b="1" dirty="0" smtClean="0"/>
                  <a:t>Fact 1: </a:t>
                </a:r>
                <a:r>
                  <a:rPr lang="en-US" dirty="0" smtClean="0"/>
                  <a:t>Let</a:t>
                </a:r>
                <a:r>
                  <a:rPr lang="en-US" b="1" dirty="0" smtClean="0"/>
                  <a:t>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𝝓</m:t>
                    </m:r>
                    <m:d>
                      <m:dPr>
                        <m:ctrlP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𝑵</m:t>
                        </m:r>
                      </m:e>
                    </m:d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ℤ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baseline="-250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N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∗</m:t>
                            </m:r>
                          </m:sup>
                        </m:sSubSup>
                      </m:e>
                    </m:d>
                  </m:oMath>
                </a14:m>
                <a:r>
                  <a:rPr lang="en-US" dirty="0" smtClean="0"/>
                  <a:t> then for any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aseline="-25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N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dirty="0" smtClean="0"/>
                  <a:t> we have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𝝓</m:t>
                            </m:r>
                            <m:d>
                              <m:dPr>
                                <m:ctrlPr>
                                  <a:rPr lang="en-US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𝑵</m:t>
                                </m:r>
                              </m:e>
                            </m:d>
                          </m:sup>
                        </m:sSup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mod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N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 smtClean="0"/>
                  <a:t> 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b="1" dirty="0" smtClean="0"/>
                  <a:t>Fact 2: </a:t>
                </a:r>
                <a:r>
                  <a:rPr lang="en-US" dirty="0"/>
                  <a:t>Let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𝝓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𝑵</m:t>
                        </m:r>
                      </m:e>
                    </m:d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ℤ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baseline="-250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N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∗</m:t>
                            </m:r>
                          </m:sup>
                        </m:sSubSup>
                      </m:e>
                    </m:d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and 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∏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  <m:e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sup>
                        </m:sSubSup>
                      </m:e>
                    </m:nary>
                  </m:oMath>
                </a14:m>
                <a:r>
                  <a:rPr lang="en-US" dirty="0" smtClean="0"/>
                  <a:t>, where each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 is a distinct prime number and </a:t>
                </a:r>
                <a:r>
                  <a:rPr lang="en-US" dirty="0" err="1" smtClean="0"/>
                  <a:t>e</a:t>
                </a:r>
                <a:r>
                  <a:rPr lang="en-US" baseline="-25000" dirty="0" err="1" smtClean="0"/>
                  <a:t>i</a:t>
                </a:r>
                <a:r>
                  <a:rPr lang="en-US" dirty="0" smtClean="0"/>
                  <a:t> &gt; 0 then</a:t>
                </a:r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𝝓</m:t>
                      </m:r>
                      <m:d>
                        <m:dPr>
                          <m:ctrlPr>
                            <a:rPr lang="en-US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𝑵</m:t>
                          </m:r>
                        </m:e>
                      </m:d>
                      <m:r>
                        <a:rPr lang="en-US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∏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−1)</m:t>
                          </m:r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bSup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N</m:t>
                      </m:r>
                      <m:nary>
                        <m:naryPr>
                          <m:chr m:val="∏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  <m:e>
                          <m:d>
                            <m:d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532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Limits of Symmetric Crypto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43840" y="1512116"/>
                <a:ext cx="11704320" cy="4672647"/>
              </a:xfrm>
            </p:spPr>
            <p:txBody>
              <a:bodyPr/>
              <a:lstStyle/>
              <a:p>
                <a:r>
                  <a:rPr lang="en-US" dirty="0" smtClean="0"/>
                  <a:t>Key-Exchange Problem:</a:t>
                </a:r>
              </a:p>
              <a:p>
                <a:pPr lvl="1"/>
                <a:r>
                  <a:rPr lang="en-US" dirty="0" smtClean="0"/>
                  <a:t>Obi-Wan and Yoda want to communicate securely</a:t>
                </a:r>
              </a:p>
              <a:p>
                <a:pPr lvl="1"/>
                <a:r>
                  <a:rPr lang="en-US" dirty="0"/>
                  <a:t>Suppose that </a:t>
                </a:r>
              </a:p>
              <a:p>
                <a:pPr lvl="2"/>
                <a:r>
                  <a:rPr lang="en-US" dirty="0"/>
                  <a:t>Obi-Wan and Yoda don’t have time to meet privately and generate a shared secret key</a:t>
                </a:r>
              </a:p>
              <a:p>
                <a:pPr lvl="2"/>
                <a:r>
                  <a:rPr lang="en-US" strike="sngStrike" dirty="0"/>
                  <a:t>Use AES-GCM </a:t>
                </a:r>
                <a:r>
                  <a:rPr lang="en-US" dirty="0"/>
                  <a:t>(requires shared secret key!)</a:t>
                </a:r>
              </a:p>
              <a:p>
                <a:pPr lvl="2"/>
                <a:r>
                  <a:rPr lang="en-US" b="1" dirty="0"/>
                  <a:t>Trusted Intermediary: </a:t>
                </a:r>
                <a:r>
                  <a:rPr lang="en-US" dirty="0"/>
                  <a:t>If Obi-Wan and Yoda both have secret keys with </a:t>
                </a:r>
                <a:r>
                  <a:rPr lang="en-US" dirty="0" smtClean="0"/>
                  <a:t>Anakin (K</a:t>
                </a:r>
                <a:r>
                  <a:rPr lang="en-US" baseline="-25000" dirty="0" smtClean="0"/>
                  <a:t>Y,A </a:t>
                </a:r>
                <a:r>
                  <a:rPr lang="en-US" dirty="0" smtClean="0"/>
                  <a:t>and K</a:t>
                </a:r>
                <a:r>
                  <a:rPr lang="en-US" baseline="-25000" dirty="0" smtClean="0"/>
                  <a:t>O,A</a:t>
                </a:r>
                <a:r>
                  <a:rPr lang="en-US" dirty="0" smtClean="0"/>
                  <a:t>) they </a:t>
                </a:r>
                <a:r>
                  <a:rPr lang="en-US" dirty="0"/>
                  <a:t>can exchange a secret key via the trusted party</a:t>
                </a:r>
                <a:r>
                  <a:rPr lang="en-US" dirty="0" smtClean="0"/>
                  <a:t>.</a:t>
                </a:r>
              </a:p>
              <a:p>
                <a:pPr lvl="3"/>
                <a:r>
                  <a:rPr lang="en-US" dirty="0" smtClean="0"/>
                  <a:t>Obi-Wan picks a key K, computes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Enc</m:t>
                        </m:r>
                      </m:e>
                      <m:sub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𝑂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𝐾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and sends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 smtClean="0"/>
                  <a:t> to Anakin with instructions to re-encrypt and forward to Yoda. </a:t>
                </a:r>
              </a:p>
              <a:p>
                <a:pPr lvl="3"/>
                <a:r>
                  <a:rPr lang="en-US" dirty="0" smtClean="0"/>
                  <a:t>Anakin computes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K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Dec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𝑂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′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Enc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𝑌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𝐾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and forwards to Yoda.</a:t>
                </a:r>
              </a:p>
              <a:p>
                <a:pPr lvl="3"/>
                <a:r>
                  <a:rPr lang="en-US" dirty="0" smtClean="0"/>
                  <a:t>Yoda recovers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𝐾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Dec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𝑌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′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  <a:endParaRPr lang="en-US" dirty="0" smtClean="0"/>
              </a:p>
              <a:p>
                <a:pPr lvl="3"/>
                <a:r>
                  <a:rPr lang="en-US" dirty="0" smtClean="0"/>
                  <a:t>Anakin also learns the secret key</a:t>
                </a:r>
                <a:endParaRPr lang="en-US" dirty="0"/>
              </a:p>
              <a:p>
                <a:pPr lvl="2"/>
                <a:r>
                  <a:rPr lang="en-US" b="1" dirty="0" smtClean="0"/>
                  <a:t>Remark</a:t>
                </a:r>
                <a:r>
                  <a:rPr lang="en-US" dirty="0" smtClean="0"/>
                  <a:t>: </a:t>
                </a:r>
                <a:r>
                  <a:rPr lang="en-US" dirty="0"/>
                  <a:t>Obi-Wan and Yoda </a:t>
                </a:r>
                <a:r>
                  <a:rPr lang="en-US" dirty="0" smtClean="0"/>
                  <a:t>both trust Anakin, but would prefer to keep the key private just in case.</a:t>
                </a:r>
              </a:p>
              <a:p>
                <a:pPr lvl="2"/>
                <a:endParaRPr lang="en-US" dirty="0" smtClean="0"/>
              </a:p>
              <a:p>
                <a:pPr lvl="2"/>
                <a:endParaRPr lang="en-US" dirty="0"/>
              </a:p>
              <a:p>
                <a:pPr lvl="1"/>
                <a:endParaRPr lang="en-US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43840" y="1512116"/>
                <a:ext cx="11704320" cy="4672647"/>
              </a:xfrm>
              <a:blipFill>
                <a:blip r:embed="rId2"/>
                <a:stretch>
                  <a:fillRect l="-938" t="-2086" r="-8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422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Useful Facts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b="1" dirty="0" smtClean="0"/>
                  <a:t>Fact 2: </a:t>
                </a:r>
                <a:r>
                  <a:rPr lang="en-US" dirty="0"/>
                  <a:t>Let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𝝓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𝑵</m:t>
                        </m:r>
                      </m:e>
                    </m:d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ℤ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baseline="-250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N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∗</m:t>
                            </m:r>
                          </m:sup>
                        </m:sSubSup>
                      </m:e>
                    </m:d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and 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∏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  <m:e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sup>
                        </m:sSubSup>
                      </m:e>
                    </m:nary>
                  </m:oMath>
                </a14:m>
                <a:r>
                  <a:rPr lang="en-US" dirty="0" smtClean="0"/>
                  <a:t>, where each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 is a distinct prime number and </a:t>
                </a:r>
                <a:r>
                  <a:rPr lang="en-US" dirty="0" err="1" smtClean="0"/>
                  <a:t>e</a:t>
                </a:r>
                <a:r>
                  <a:rPr lang="en-US" baseline="-25000" dirty="0" err="1" smtClean="0"/>
                  <a:t>i</a:t>
                </a:r>
                <a:r>
                  <a:rPr lang="en-US" dirty="0" smtClean="0"/>
                  <a:t> &gt; 0 then</a:t>
                </a:r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𝝓</m:t>
                      </m:r>
                      <m:d>
                        <m:dPr>
                          <m:ctrlPr>
                            <a:rPr lang="en-US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𝑵</m:t>
                          </m:r>
                        </m:e>
                      </m:d>
                      <m:r>
                        <a:rPr lang="en-US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∏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−1)</m:t>
                          </m:r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bSup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𝑁</m:t>
                      </m:r>
                      <m:nary>
                        <m:naryPr>
                          <m:chr m:val="∏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  <m:e>
                          <m:d>
                            <m:d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</m:nary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b="1" dirty="0" smtClean="0"/>
                  <a:t>Example 0</a:t>
                </a:r>
                <a:r>
                  <a:rPr lang="en-US" dirty="0" smtClean="0"/>
                  <a:t>: Let p be a prime so that </a:t>
                </a:r>
                <a:r>
                  <a:rPr lang="en-US" baseline="30000" dirty="0" smtClean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baseline="-2500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p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1,…,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e>
                    </m:d>
                  </m:oMath>
                </a14:m>
                <a:endParaRPr lang="en-US" baseline="300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𝝓</m:t>
                      </m:r>
                      <m:d>
                        <m:dPr>
                          <m:ctrlPr>
                            <a:rPr lang="en-US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𝒑</m:t>
                          </m:r>
                        </m:e>
                      </m:d>
                      <m:r>
                        <a:rPr lang="en-US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1−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den>
                          </m:f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lang="en-US" baseline="300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509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Useful Facts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pPr marL="0" indent="0">
                  <a:buNone/>
                </a:pPr>
                <a:r>
                  <a:rPr lang="en-US" b="1" dirty="0" smtClean="0"/>
                  <a:t>Fact 2: </a:t>
                </a:r>
                <a:r>
                  <a:rPr lang="en-US" dirty="0"/>
                  <a:t>Let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𝝓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𝑵</m:t>
                        </m:r>
                      </m:e>
                    </m:d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ℤ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baseline="-250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N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∗</m:t>
                            </m:r>
                          </m:sup>
                        </m:sSubSup>
                      </m:e>
                    </m:d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and 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∏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  <m:e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sup>
                        </m:sSubSup>
                      </m:e>
                    </m:nary>
                  </m:oMath>
                </a14:m>
                <a:r>
                  <a:rPr lang="en-US" dirty="0" smtClean="0"/>
                  <a:t>, where each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 is a distinct prime number and </a:t>
                </a:r>
                <a:r>
                  <a:rPr lang="en-US" dirty="0" err="1" smtClean="0"/>
                  <a:t>e</a:t>
                </a:r>
                <a:r>
                  <a:rPr lang="en-US" baseline="-25000" dirty="0" err="1" smtClean="0"/>
                  <a:t>i</a:t>
                </a:r>
                <a:r>
                  <a:rPr lang="en-US" dirty="0" smtClean="0"/>
                  <a:t> &gt; 0 then</a:t>
                </a:r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𝝓</m:t>
                      </m:r>
                      <m:d>
                        <m:dPr>
                          <m:ctrlPr>
                            <a:rPr lang="en-US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𝑵</m:t>
                          </m:r>
                        </m:e>
                      </m:d>
                      <m:r>
                        <a:rPr lang="en-US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∏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−1)</m:t>
                          </m:r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bSup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𝑁</m:t>
                      </m:r>
                      <m:nary>
                        <m:naryPr>
                          <m:chr m:val="∏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  <m:e>
                          <m:d>
                            <m:d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</m:nary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b="1" dirty="0" smtClean="0"/>
                  <a:t>Example 1</a:t>
                </a:r>
                <a:r>
                  <a:rPr lang="en-US" dirty="0" smtClean="0"/>
                  <a:t>: N = 9 = 3</a:t>
                </a:r>
                <a:r>
                  <a:rPr lang="en-US" baseline="30000" dirty="0" smtClean="0"/>
                  <a:t>2     </a:t>
                </a:r>
                <a:r>
                  <a:rPr lang="en-US" dirty="0"/>
                  <a:t>(m=1, e</a:t>
                </a:r>
                <a:r>
                  <a:rPr lang="en-US" baseline="-25000" dirty="0"/>
                  <a:t>1</a:t>
                </a:r>
                <a:r>
                  <a:rPr lang="en-US" dirty="0"/>
                  <a:t>=2)</a:t>
                </a:r>
                <a:r>
                  <a:rPr lang="en-US" baseline="30000" dirty="0" smtClean="0"/>
                  <a:t> 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𝝓</m:t>
                      </m:r>
                      <m:d>
                        <m:dPr>
                          <m:ctrlPr>
                            <a:rPr lang="en-US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𝟗</m:t>
                          </m:r>
                        </m:e>
                      </m:d>
                      <m:r>
                        <a:rPr lang="en-US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∏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−1)</m:t>
                          </m:r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bSup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×3</m:t>
                      </m:r>
                    </m:oMath>
                  </m:oMathPara>
                </a14:m>
                <a:endParaRPr lang="en-US" baseline="300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12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681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Useful Facts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b="1" dirty="0" smtClean="0"/>
                  <a:t>Example 1</a:t>
                </a:r>
                <a:r>
                  <a:rPr lang="en-US" dirty="0" smtClean="0"/>
                  <a:t>: N = 9 = 3</a:t>
                </a:r>
                <a:r>
                  <a:rPr lang="en-US" baseline="30000" dirty="0" smtClean="0"/>
                  <a:t>2     </a:t>
                </a:r>
                <a:r>
                  <a:rPr lang="en-US" dirty="0"/>
                  <a:t>(m=1, e</a:t>
                </a:r>
                <a:r>
                  <a:rPr lang="en-US" baseline="-25000" dirty="0"/>
                  <a:t>1</a:t>
                </a:r>
                <a:r>
                  <a:rPr lang="en-US" dirty="0"/>
                  <a:t>=2)</a:t>
                </a:r>
                <a:r>
                  <a:rPr lang="en-US" baseline="30000" dirty="0" smtClean="0"/>
                  <a:t> 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𝝓</m:t>
                      </m:r>
                      <m:d>
                        <m:dPr>
                          <m:ctrlPr>
                            <a:rPr lang="en-US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𝟗</m:t>
                          </m:r>
                        </m:e>
                      </m:d>
                      <m:r>
                        <a:rPr lang="en-US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∏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−1)</m:t>
                          </m:r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bSup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×3</m:t>
                      </m:r>
                    </m:oMath>
                  </m:oMathPara>
                </a14:m>
                <a:endParaRPr lang="en-US" baseline="30000" dirty="0" smtClean="0"/>
              </a:p>
              <a:p>
                <a:pPr marL="0" indent="0">
                  <a:buNone/>
                </a:pPr>
                <a:endParaRPr lang="en-US" b="1" dirty="0" smtClean="0"/>
              </a:p>
              <a:p>
                <a:pPr marL="0" indent="0">
                  <a:buNone/>
                </a:pPr>
                <a:r>
                  <a:rPr lang="en-US" b="1" dirty="0" smtClean="0"/>
                  <a:t>Double Check</a:t>
                </a:r>
                <a:r>
                  <a:rPr lang="en-US" dirty="0" smtClean="0"/>
                  <a:t>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b="0" i="1" baseline="-2500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9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1,2,4,5,7,8</m:t>
                        </m:r>
                      </m:e>
                    </m:d>
                  </m:oMath>
                </a14:m>
                <a:endParaRPr lang="en-US" baseline="30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262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Useful Facts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pPr marL="0" indent="0">
                  <a:buNone/>
                </a:pPr>
                <a:r>
                  <a:rPr lang="en-US" b="1" dirty="0" smtClean="0"/>
                  <a:t>Fact 2: </a:t>
                </a:r>
                <a:r>
                  <a:rPr lang="en-US" dirty="0"/>
                  <a:t>Let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𝝓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𝑵</m:t>
                        </m:r>
                      </m:e>
                    </m:d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ℤ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baseline="-250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N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∗</m:t>
                            </m:r>
                          </m:sup>
                        </m:sSubSup>
                      </m:e>
                    </m:d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and 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∏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  <m:e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sup>
                        </m:sSubSup>
                      </m:e>
                    </m:nary>
                  </m:oMath>
                </a14:m>
                <a:r>
                  <a:rPr lang="en-US" dirty="0" smtClean="0"/>
                  <a:t>, where each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 is a distinct prime number and </a:t>
                </a:r>
                <a:r>
                  <a:rPr lang="en-US" dirty="0" err="1" smtClean="0"/>
                  <a:t>e</a:t>
                </a:r>
                <a:r>
                  <a:rPr lang="en-US" baseline="-25000" dirty="0" err="1" smtClean="0"/>
                  <a:t>i</a:t>
                </a:r>
                <a:r>
                  <a:rPr lang="en-US" dirty="0" smtClean="0"/>
                  <a:t> &gt; 0 then</a:t>
                </a:r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𝝓</m:t>
                      </m:r>
                      <m:d>
                        <m:dPr>
                          <m:ctrlPr>
                            <a:rPr lang="en-US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𝑵</m:t>
                          </m:r>
                        </m:e>
                      </m:d>
                      <m:r>
                        <a:rPr lang="en-US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∏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−1)</m:t>
                          </m:r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bSup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𝑁</m:t>
                      </m:r>
                      <m:nary>
                        <m:naryPr>
                          <m:chr m:val="∏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  <m:e>
                          <m:d>
                            <m:d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</m:nary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b="1" dirty="0" smtClean="0"/>
                  <a:t>Example 2</a:t>
                </a:r>
                <a:r>
                  <a:rPr lang="en-US" dirty="0" smtClean="0"/>
                  <a:t>: N = 15 =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×3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baseline="30000" dirty="0" smtClean="0"/>
                  <a:t>     </a:t>
                </a:r>
                <a:r>
                  <a:rPr lang="en-US" dirty="0"/>
                  <a:t>(</a:t>
                </a:r>
                <a:r>
                  <a:rPr lang="en-US" dirty="0" smtClean="0"/>
                  <a:t>m=2, e</a:t>
                </a:r>
                <a:r>
                  <a:rPr lang="en-US" baseline="-25000" dirty="0" smtClean="0"/>
                  <a:t>1</a:t>
                </a:r>
                <a:r>
                  <a:rPr lang="en-US" dirty="0" smtClean="0"/>
                  <a:t>=e</a:t>
                </a:r>
                <a:r>
                  <a:rPr lang="en-US" baseline="-25000" dirty="0" smtClean="0"/>
                  <a:t>2</a:t>
                </a:r>
                <a:r>
                  <a:rPr lang="en-US" dirty="0" smtClean="0"/>
                  <a:t>=1)</a:t>
                </a:r>
                <a:r>
                  <a:rPr lang="en-US" baseline="30000" dirty="0" smtClean="0"/>
                  <a:t> 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𝝓</m:t>
                      </m:r>
                      <m:d>
                        <m:dPr>
                          <m:ctrlPr>
                            <a:rPr lang="en-US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𝟏𝟓</m:t>
                          </m:r>
                        </m:e>
                      </m:d>
                      <m:r>
                        <a:rPr lang="en-US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∏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−1)</m:t>
                          </m:r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bSup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=8</m:t>
                      </m:r>
                    </m:oMath>
                  </m:oMathPara>
                </a14:m>
                <a:endParaRPr lang="en-US" baseline="300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12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167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Useful Facts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b="1" dirty="0" smtClean="0"/>
                  <a:t>Example 2</a:t>
                </a:r>
                <a:r>
                  <a:rPr lang="en-US" dirty="0" smtClean="0"/>
                  <a:t>: N = 15 =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×3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baseline="30000" dirty="0" smtClean="0"/>
                  <a:t>     </a:t>
                </a:r>
                <a:r>
                  <a:rPr lang="en-US" dirty="0"/>
                  <a:t>(</a:t>
                </a:r>
                <a:r>
                  <a:rPr lang="en-US" dirty="0" smtClean="0"/>
                  <a:t>m=2, e</a:t>
                </a:r>
                <a:r>
                  <a:rPr lang="en-US" baseline="-25000" dirty="0" smtClean="0"/>
                  <a:t>1</a:t>
                </a:r>
                <a:r>
                  <a:rPr lang="en-US" dirty="0" smtClean="0"/>
                  <a:t>=e</a:t>
                </a:r>
                <a:r>
                  <a:rPr lang="en-US" baseline="-25000" dirty="0" smtClean="0"/>
                  <a:t>2</a:t>
                </a:r>
                <a:r>
                  <a:rPr lang="en-US" dirty="0" smtClean="0"/>
                  <a:t>=1)</a:t>
                </a:r>
                <a:r>
                  <a:rPr lang="en-US" baseline="30000" dirty="0" smtClean="0"/>
                  <a:t> 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𝝓</m:t>
                      </m:r>
                      <m:d>
                        <m:dPr>
                          <m:ctrlPr>
                            <a:rPr lang="en-US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𝟏𝟓</m:t>
                          </m:r>
                        </m:e>
                      </m:d>
                      <m:r>
                        <a:rPr lang="en-US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∏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−1)</m:t>
                          </m:r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bSup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=8</m:t>
                      </m:r>
                    </m:oMath>
                  </m:oMathPara>
                </a14:m>
                <a:endParaRPr lang="en-US" baseline="30000" dirty="0" smtClean="0"/>
              </a:p>
              <a:p>
                <a:pPr marL="0" indent="0">
                  <a:buNone/>
                </a:pPr>
                <a:endParaRPr lang="en-US" baseline="30000" dirty="0"/>
              </a:p>
              <a:p>
                <a:pPr marL="0" indent="0">
                  <a:buNone/>
                </a:pPr>
                <a:r>
                  <a:rPr lang="en-US" b="1" dirty="0"/>
                  <a:t>Double Check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b="0" i="1" baseline="-2500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15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1,2,4,7,8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,11,13,14</m:t>
                        </m:r>
                      </m:e>
                    </m:d>
                  </m:oMath>
                </a14:m>
                <a:endParaRPr lang="en-US" baseline="30000" dirty="0" smtClean="0"/>
              </a:p>
              <a:p>
                <a:pPr marL="0" indent="0">
                  <a:buNone/>
                </a:pPr>
                <a:endParaRPr lang="en-US" baseline="30000" dirty="0"/>
              </a:p>
              <a:p>
                <a:pPr marL="0" indent="0" algn="ctr">
                  <a:buNone/>
                </a:pPr>
                <a:r>
                  <a:rPr lang="en-US" dirty="0" smtClean="0"/>
                  <a:t>I count 8 elements in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i="1" baseline="-25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15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endParaRPr lang="en-US" baseline="30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197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Useful Facts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b="1" dirty="0" smtClean="0"/>
                  <a:t>Fact 2: </a:t>
                </a:r>
                <a:r>
                  <a:rPr lang="en-US" dirty="0"/>
                  <a:t>Let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𝝓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𝑵</m:t>
                        </m:r>
                      </m:e>
                    </m:d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ℤ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baseline="-250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N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∗</m:t>
                            </m:r>
                          </m:sup>
                        </m:sSubSup>
                      </m:e>
                    </m:d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and 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∏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  <m:e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sup>
                        </m:sSubSup>
                      </m:e>
                    </m:nary>
                  </m:oMath>
                </a14:m>
                <a:r>
                  <a:rPr lang="en-US" dirty="0" smtClean="0"/>
                  <a:t>, where each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 is a distinct prime number and </a:t>
                </a:r>
                <a:r>
                  <a:rPr lang="en-US" dirty="0" err="1" smtClean="0"/>
                  <a:t>e</a:t>
                </a:r>
                <a:r>
                  <a:rPr lang="en-US" baseline="-25000" dirty="0" err="1" smtClean="0"/>
                  <a:t>i</a:t>
                </a:r>
                <a:r>
                  <a:rPr lang="en-US" dirty="0" smtClean="0"/>
                  <a:t> &gt; 0 then</a:t>
                </a:r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𝝓</m:t>
                      </m:r>
                      <m:d>
                        <m:dPr>
                          <m:ctrlPr>
                            <a:rPr lang="en-US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𝑵</m:t>
                          </m:r>
                        </m:e>
                      </m:d>
                      <m:r>
                        <a:rPr lang="en-US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∏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−1)</m:t>
                          </m:r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bSup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N</m:t>
                      </m:r>
                      <m:nary>
                        <m:naryPr>
                          <m:chr m:val="∏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  <m:e>
                          <m:d>
                            <m:d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</m:nary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b="1" dirty="0" smtClean="0"/>
                  <a:t>Special Case</a:t>
                </a:r>
                <a:r>
                  <a:rPr lang="en-US" dirty="0" smtClean="0"/>
                  <a:t>: N = p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q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baseline="30000" dirty="0" smtClean="0"/>
                  <a:t>     </a:t>
                </a:r>
                <a:r>
                  <a:rPr lang="en-US" dirty="0" smtClean="0"/>
                  <a:t>(p and q are distinct primes)</a:t>
                </a:r>
                <a:r>
                  <a:rPr lang="en-US" baseline="30000" dirty="0" smtClean="0"/>
                  <a:t> 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𝝓</m:t>
                      </m:r>
                      <m:d>
                        <m:dPr>
                          <m:ctrlPr>
                            <a:rPr lang="en-US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𝑵</m:t>
                          </m:r>
                        </m:e>
                      </m:d>
                      <m:r>
                        <a:rPr lang="en-US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</m:oMath>
                  </m:oMathPara>
                </a14:m>
                <a:endParaRPr lang="en-US" baseline="30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14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249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Useful Facts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89560" y="1825625"/>
                <a:ext cx="12146280" cy="4351338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b="1" dirty="0" smtClean="0"/>
                  <a:t>Special Case</a:t>
                </a:r>
                <a:r>
                  <a:rPr lang="en-US" dirty="0" smtClean="0"/>
                  <a:t>: N = p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q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baseline="30000" dirty="0" smtClean="0"/>
                  <a:t>     </a:t>
                </a:r>
                <a:r>
                  <a:rPr lang="en-US" dirty="0" smtClean="0"/>
                  <a:t>(p and q are distinct primes)</a:t>
                </a:r>
                <a:r>
                  <a:rPr lang="en-US" baseline="30000" dirty="0" smtClean="0"/>
                  <a:t> 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𝝓</m:t>
                      </m:r>
                      <m:d>
                        <m:dPr>
                          <m:ctrlPr>
                            <a:rPr lang="en-US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𝑵</m:t>
                          </m:r>
                        </m:e>
                      </m:d>
                      <m:r>
                        <a:rPr lang="en-US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</m:oMath>
                  </m:oMathPara>
                </a14:m>
                <a:endParaRPr lang="en-US" baseline="30000" dirty="0" smtClean="0"/>
              </a:p>
              <a:p>
                <a:pPr marL="0" indent="0">
                  <a:buNone/>
                </a:pPr>
                <a:endParaRPr lang="en-US" baseline="30000" dirty="0"/>
              </a:p>
              <a:p>
                <a:pPr marL="0" indent="0">
                  <a:buNone/>
                </a:pPr>
                <a:r>
                  <a:rPr lang="en-US" b="1" dirty="0" smtClean="0"/>
                  <a:t>Proof</a:t>
                </a:r>
                <a:r>
                  <a:rPr lang="en-US" dirty="0"/>
                  <a:t> </a:t>
                </a:r>
                <a:r>
                  <a:rPr lang="en-US" b="1" dirty="0" smtClean="0"/>
                  <a:t>Sketch: </a:t>
                </a:r>
                <a:r>
                  <a:rPr lang="en-US" dirty="0"/>
                  <a:t>If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aseline="-25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N</m:t>
                        </m:r>
                      </m:sub>
                      <m:sup/>
                    </m:sSubSup>
                  </m:oMath>
                </a14:m>
                <a:r>
                  <a:rPr lang="en-US" dirty="0"/>
                  <a:t> is not divisible by p or q then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aseline="-25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N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b="1" dirty="0" smtClean="0"/>
                  <a:t>. </a:t>
                </a:r>
                <a:r>
                  <a:rPr lang="en-US" dirty="0" smtClean="0"/>
                  <a:t>How many elements are not in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aseline="-25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N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?</m:t>
                    </m:r>
                  </m:oMath>
                </a14:m>
                <a:endParaRPr lang="en-US" b="1" dirty="0" smtClean="0"/>
              </a:p>
              <a:p>
                <a:r>
                  <a:rPr lang="en-US" b="1" dirty="0" smtClean="0"/>
                  <a:t>Multiples of p: </a:t>
                </a:r>
                <a:r>
                  <a:rPr lang="en-US" dirty="0" smtClean="0"/>
                  <a:t>p, 2p, 3p,…,</a:t>
                </a:r>
                <a:r>
                  <a:rPr lang="en-US" dirty="0" err="1" smtClean="0"/>
                  <a:t>pq</a:t>
                </a:r>
                <a:r>
                  <a:rPr lang="en-US" dirty="0" smtClean="0"/>
                  <a:t>   (q multiples of p)</a:t>
                </a:r>
              </a:p>
              <a:p>
                <a:r>
                  <a:rPr lang="en-US" b="1" dirty="0" smtClean="0"/>
                  <a:t>Multiples of q: </a:t>
                </a:r>
                <a:r>
                  <a:rPr lang="en-US" dirty="0" smtClean="0"/>
                  <a:t>q, 2q,…,</a:t>
                </a:r>
                <a:r>
                  <a:rPr lang="en-US" dirty="0" err="1" smtClean="0"/>
                  <a:t>pq</a:t>
                </a:r>
                <a:r>
                  <a:rPr lang="en-US" dirty="0" smtClean="0"/>
                  <a:t>          (p multiples of q)</a:t>
                </a:r>
              </a:p>
              <a:p>
                <a:r>
                  <a:rPr lang="en-US" b="1" dirty="0" smtClean="0"/>
                  <a:t>Double Counting?</a:t>
                </a:r>
                <a:r>
                  <a:rPr lang="en-US" dirty="0" smtClean="0"/>
                  <a:t>  N=</a:t>
                </a:r>
                <a:r>
                  <a:rPr lang="en-US" dirty="0" err="1" smtClean="0"/>
                  <a:t>pq</a:t>
                </a:r>
                <a:r>
                  <a:rPr lang="en-US" dirty="0" smtClean="0"/>
                  <a:t> is in both lists. Any other duplicates?</a:t>
                </a:r>
              </a:p>
              <a:p>
                <a:r>
                  <a:rPr lang="en-US" dirty="0" smtClean="0"/>
                  <a:t>No! </a:t>
                </a:r>
                <a:r>
                  <a:rPr lang="en-US" dirty="0" err="1" smtClean="0"/>
                  <a:t>cq</a:t>
                </a:r>
                <a:r>
                  <a:rPr lang="en-US" dirty="0" smtClean="0"/>
                  <a:t> = </a:t>
                </a:r>
                <a:r>
                  <a:rPr lang="en-US" dirty="0" err="1" smtClean="0"/>
                  <a:t>dp</a:t>
                </a:r>
                <a:r>
                  <a:rPr lang="en-US" dirty="0" smtClean="0"/>
                  <a:t> </a:t>
                </a:r>
                <a:r>
                  <a:rPr lang="en-US" dirty="0" smtClean="0">
                    <a:sym typeface="Wingdings" panose="05000000000000000000" pitchFamily="2" charset="2"/>
                  </a:rPr>
                  <a:t> q divides d (since, </a:t>
                </a:r>
                <a:r>
                  <a:rPr lang="en-US" dirty="0" err="1" smtClean="0">
                    <a:sym typeface="Wingdings" panose="05000000000000000000" pitchFamily="2" charset="2"/>
                  </a:rPr>
                  <a:t>gcd</a:t>
                </a:r>
                <a:r>
                  <a:rPr lang="en-US" dirty="0" smtClean="0">
                    <a:sym typeface="Wingdings" panose="05000000000000000000" pitchFamily="2" charset="2"/>
                  </a:rPr>
                  <a:t>(</a:t>
                </a:r>
                <a:r>
                  <a:rPr lang="en-US" dirty="0" err="1" smtClean="0">
                    <a:sym typeface="Wingdings" panose="05000000000000000000" pitchFamily="2" charset="2"/>
                  </a:rPr>
                  <a:t>p,q</a:t>
                </a:r>
                <a:r>
                  <a:rPr lang="en-US" dirty="0" smtClean="0">
                    <a:sym typeface="Wingdings" panose="05000000000000000000" pitchFamily="2" charset="2"/>
                  </a:rPr>
                  <a:t>)=1) and consequently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d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≥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𝑞</m:t>
                    </m:r>
                  </m:oMath>
                </a14:m>
                <a:endParaRPr lang="en-US" dirty="0" smtClean="0">
                  <a:sym typeface="Wingdings" panose="05000000000000000000" pitchFamily="2" charset="2"/>
                </a:endParaRPr>
              </a:p>
              <a:p>
                <a:pPr lvl="1"/>
                <a:r>
                  <a:rPr lang="en-US" dirty="0" smtClean="0">
                    <a:sym typeface="Wingdings" panose="05000000000000000000" pitchFamily="2" charset="2"/>
                  </a:rPr>
                  <a:t>Hence,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dp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≥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𝑝𝑞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𝑁</m:t>
                    </m:r>
                  </m:oMath>
                </a14:m>
                <a:endParaRPr lang="en-US" dirty="0" smtClean="0"/>
              </a:p>
              <a:p>
                <a:endParaRPr lang="en-US" dirty="0" smtClean="0"/>
              </a:p>
              <a:p>
                <a:endParaRPr lang="en-US" baseline="30000" dirty="0" smtClean="0"/>
              </a:p>
              <a:p>
                <a:pPr marL="0" indent="0">
                  <a:buNone/>
                </a:pPr>
                <a:endParaRPr lang="en-US" baseline="30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89560" y="1825625"/>
                <a:ext cx="12146280" cy="4351338"/>
              </a:xfrm>
              <a:blipFill>
                <a:blip r:embed="rId2"/>
                <a:stretch>
                  <a:fillRect l="-1054" t="-30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853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Useful Facts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b="1" dirty="0" smtClean="0"/>
                  <a:t>Special Case</a:t>
                </a:r>
                <a:r>
                  <a:rPr lang="en-US" dirty="0" smtClean="0"/>
                  <a:t>: N = p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q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baseline="30000" dirty="0" smtClean="0"/>
                  <a:t>     </a:t>
                </a:r>
                <a:r>
                  <a:rPr lang="en-US" dirty="0" smtClean="0"/>
                  <a:t>(p and q are distinct primes)</a:t>
                </a:r>
                <a:r>
                  <a:rPr lang="en-US" baseline="30000" dirty="0" smtClean="0"/>
                  <a:t> 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𝝓</m:t>
                      </m:r>
                      <m:d>
                        <m:dPr>
                          <m:ctrlPr>
                            <a:rPr lang="en-US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𝑵</m:t>
                          </m:r>
                        </m:e>
                      </m:d>
                      <m:r>
                        <a:rPr lang="en-US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</m:oMath>
                  </m:oMathPara>
                </a14:m>
                <a:endParaRPr lang="en-US" baseline="30000" dirty="0" smtClean="0"/>
              </a:p>
              <a:p>
                <a:pPr marL="0" indent="0">
                  <a:buNone/>
                </a:pPr>
                <a:endParaRPr lang="en-US" baseline="30000" dirty="0"/>
              </a:p>
              <a:p>
                <a:pPr marL="0" indent="0">
                  <a:buNone/>
                </a:pPr>
                <a:r>
                  <a:rPr lang="en-US" b="1" dirty="0" smtClean="0"/>
                  <a:t>Proof</a:t>
                </a:r>
                <a:r>
                  <a:rPr lang="en-US" dirty="0"/>
                  <a:t> </a:t>
                </a:r>
                <a:r>
                  <a:rPr lang="en-US" b="1" dirty="0" smtClean="0"/>
                  <a:t>Sketch: </a:t>
                </a:r>
                <a:r>
                  <a:rPr lang="en-US" dirty="0"/>
                  <a:t>If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aseline="-25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N</m:t>
                        </m:r>
                      </m:sub>
                      <m:sup/>
                    </m:sSubSup>
                  </m:oMath>
                </a14:m>
                <a:r>
                  <a:rPr lang="en-US" dirty="0"/>
                  <a:t> is not divisible by p or q then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aseline="-25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N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b="1" dirty="0" smtClean="0"/>
                  <a:t>. </a:t>
                </a:r>
                <a:r>
                  <a:rPr lang="en-US" dirty="0" smtClean="0"/>
                  <a:t>How many elements are not in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aseline="-25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N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?</m:t>
                    </m:r>
                  </m:oMath>
                </a14:m>
                <a:endParaRPr lang="en-US" b="1" dirty="0" smtClean="0"/>
              </a:p>
              <a:p>
                <a:r>
                  <a:rPr lang="en-US" b="1" dirty="0" smtClean="0"/>
                  <a:t>Multiples of p: </a:t>
                </a:r>
                <a:r>
                  <a:rPr lang="en-US" dirty="0" smtClean="0"/>
                  <a:t>p, 2p, 3p,…,</a:t>
                </a:r>
                <a:r>
                  <a:rPr lang="en-US" dirty="0" err="1" smtClean="0"/>
                  <a:t>pq</a:t>
                </a:r>
                <a:r>
                  <a:rPr lang="en-US" dirty="0" smtClean="0"/>
                  <a:t>   (q multiples of p)</a:t>
                </a:r>
              </a:p>
              <a:p>
                <a:r>
                  <a:rPr lang="en-US" b="1" dirty="0" smtClean="0"/>
                  <a:t>Multiples of q: </a:t>
                </a:r>
                <a:r>
                  <a:rPr lang="en-US" dirty="0" smtClean="0"/>
                  <a:t>q, 2q,…,</a:t>
                </a:r>
                <a:r>
                  <a:rPr lang="en-US" dirty="0" err="1" smtClean="0"/>
                  <a:t>pq</a:t>
                </a:r>
                <a:r>
                  <a:rPr lang="en-US" dirty="0" smtClean="0"/>
                  <a:t>          (p multiples of q)</a:t>
                </a:r>
              </a:p>
              <a:p>
                <a:r>
                  <a:rPr lang="en-US" b="1" dirty="0" smtClean="0"/>
                  <a:t>Answer: </a:t>
                </a:r>
                <a:r>
                  <a:rPr lang="en-US" dirty="0" smtClean="0"/>
                  <a:t>p+q-1 elements are not </a:t>
                </a:r>
                <a:r>
                  <a:rPr lang="en-US" dirty="0"/>
                  <a:t>in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aseline="-25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N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𝝓</m:t>
                      </m:r>
                      <m:d>
                        <m:dPr>
                          <m:ctrlPr>
                            <a:rPr lang="en-US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𝑵</m:t>
                          </m:r>
                        </m:e>
                      </m:d>
                      <m:r>
                        <a:rPr lang="en-US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𝑵</m:t>
                      </m:r>
                      <m:r>
                        <a:rPr 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𝒑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𝒒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</m:oMath>
                  </m:oMathPara>
                </a14:m>
                <a:endParaRPr lang="en-US" b="1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𝐩𝐪</m:t>
                      </m:r>
                      <m:r>
                        <a:rPr lang="en-US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𝐩</m:t>
                      </m:r>
                      <m:r>
                        <a:rPr lang="en-US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𝐪</m:t>
                      </m:r>
                      <m:r>
                        <a:rPr lang="en-US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</m:t>
                      </m:r>
                      <m:r>
                        <a:rPr lang="en-US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=(</m:t>
                      </m:r>
                      <m:r>
                        <a:rPr lang="en-US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𝐩</m:t>
                      </m:r>
                      <m:r>
                        <a:rPr lang="en-US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</m:t>
                      </m:r>
                      <m:r>
                        <a:rPr lang="en-US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)(</m:t>
                      </m:r>
                      <m:r>
                        <a:rPr lang="en-US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𝐪</m:t>
                      </m:r>
                      <m:r>
                        <a:rPr lang="en-US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</m:t>
                      </m:r>
                      <m:r>
                        <a:rPr lang="en-US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baseline="30000" dirty="0" smtClean="0"/>
              </a:p>
              <a:p>
                <a:pPr marL="0" indent="0">
                  <a:buNone/>
                </a:pPr>
                <a:endParaRPr lang="en-US" baseline="30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30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528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Groups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pPr marL="0" indent="0">
                  <a:buNone/>
                </a:pPr>
                <a:r>
                  <a:rPr lang="en-US" b="1" dirty="0" smtClean="0"/>
                  <a:t>Definition</a:t>
                </a:r>
                <a:r>
                  <a:rPr lang="en-US" dirty="0" smtClean="0"/>
                  <a:t>: A (finite) group is a (finite) set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𝔾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with a binary operation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∘</m:t>
                    </m:r>
                  </m:oMath>
                </a14:m>
                <a:r>
                  <a:rPr lang="en-US" dirty="0" smtClean="0"/>
                  <a:t> (over G) for which we have</a:t>
                </a:r>
              </a:p>
              <a:p>
                <a:r>
                  <a:rPr lang="en-US" dirty="0" smtClean="0"/>
                  <a:t>(</a:t>
                </a:r>
                <a:r>
                  <a:rPr lang="en-US" b="1" dirty="0" smtClean="0"/>
                  <a:t>Closure</a:t>
                </a:r>
                <a:r>
                  <a:rPr lang="en-US" dirty="0" smtClean="0">
                    <a:sym typeface="Wingdings" panose="05000000000000000000" pitchFamily="2" charset="2"/>
                  </a:rPr>
                  <a:t>:) For all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g</m:t>
                    </m:r>
                    <m: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h</m:t>
                    </m:r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𝔾</m:t>
                    </m:r>
                  </m:oMath>
                </a14:m>
                <a:r>
                  <a:rPr lang="en-US" dirty="0" smtClean="0"/>
                  <a:t> we have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g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∘</m:t>
                    </m:r>
                    <m:r>
                      <m:rPr>
                        <m:sty m:val="p"/>
                      </m:rPr>
                      <a: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h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𝔾</m:t>
                    </m:r>
                  </m:oMath>
                </a14:m>
                <a:r>
                  <a:rPr lang="en-US" dirty="0"/>
                  <a:t> </a:t>
                </a:r>
                <a:endParaRPr lang="en-US" dirty="0" smtClean="0"/>
              </a:p>
              <a:p>
                <a:r>
                  <a:rPr lang="en-US" b="1" dirty="0" smtClean="0"/>
                  <a:t>(Identity</a:t>
                </a:r>
                <a:r>
                  <a:rPr lang="en-US" dirty="0" smtClean="0">
                    <a:sym typeface="Wingdings" panose="05000000000000000000" pitchFamily="2" charset="2"/>
                  </a:rPr>
                  <a:t>:) There is an element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e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𝔾</m:t>
                    </m:r>
                  </m:oMath>
                </a14:m>
                <a:r>
                  <a:rPr lang="en-US" dirty="0" smtClean="0"/>
                  <a:t> such that for all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g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𝔾</m:t>
                    </m:r>
                  </m:oMath>
                </a14:m>
                <a:r>
                  <a:rPr lang="en-US" dirty="0" smtClean="0"/>
                  <a:t>  </a:t>
                </a:r>
                <a:r>
                  <a:rPr lang="en-US" dirty="0"/>
                  <a:t>we have </a:t>
                </a:r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g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∘</m:t>
                      </m:r>
                      <m:r>
                        <m:rPr>
                          <m:sty m:val="p"/>
                        </m:rPr>
                        <a:rPr lang="en-US" b="0" i="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e</m:t>
                      </m:r>
                      <m:r>
                        <a:rPr lang="en-US" b="0" i="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b="0" i="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g</m:t>
                      </m:r>
                      <m:r>
                        <a:rPr lang="en-US" b="0" i="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e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∘</m:t>
                      </m:r>
                      <m:r>
                        <m:rPr>
                          <m:sty m:val="p"/>
                        </m:rPr>
                        <a:rPr lang="en-US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g</m:t>
                      </m:r>
                    </m:oMath>
                  </m:oMathPara>
                </a14:m>
                <a:endParaRPr lang="en-US" dirty="0" smtClean="0"/>
              </a:p>
              <a:p>
                <a:r>
                  <a:rPr lang="en-US" b="1" dirty="0" smtClean="0"/>
                  <a:t>(Inverses</a:t>
                </a:r>
                <a:r>
                  <a:rPr lang="en-US" dirty="0" smtClean="0">
                    <a:sym typeface="Wingdings" panose="05000000000000000000" pitchFamily="2" charset="2"/>
                  </a:rPr>
                  <a:t>:) For each element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g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𝔾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we can find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h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𝔾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such that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g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∘</m:t>
                    </m:r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h</m:t>
                    </m:r>
                    <m:r>
                      <a: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e</m:t>
                    </m:r>
                    <m: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h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∘</m:t>
                    </m:r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g</m:t>
                    </m:r>
                  </m:oMath>
                </a14:m>
                <a:r>
                  <a:rPr lang="en-US" dirty="0" smtClean="0"/>
                  <a:t>.  We say that h is the inverse of g. </a:t>
                </a:r>
              </a:p>
              <a:p>
                <a:r>
                  <a:rPr lang="en-US" dirty="0" smtClean="0"/>
                  <a:t>(</a:t>
                </a:r>
                <a:r>
                  <a:rPr lang="en-US" b="1" dirty="0" smtClean="0"/>
                  <a:t>Associativity: </a:t>
                </a:r>
                <a:r>
                  <a:rPr lang="en-US" dirty="0" smtClean="0"/>
                  <a:t>) </a:t>
                </a:r>
                <a:r>
                  <a:rPr lang="en-US" dirty="0">
                    <a:sym typeface="Wingdings" panose="05000000000000000000" pitchFamily="2" charset="2"/>
                  </a:rPr>
                  <a:t>For all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g</m:t>
                    </m:r>
                    <m:r>
                      <a:rPr lang="en-US" b="0" i="0" baseline="-2500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g</m:t>
                    </m:r>
                    <m:r>
                      <a:rPr lang="en-US" b="0" i="0" baseline="-2500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g</m:t>
                    </m:r>
                    <m:r>
                      <a:rPr lang="en-US" b="0" i="0" baseline="-2500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𝔾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we have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g</m:t>
                          </m:r>
                          <m:r>
                            <a:rPr lang="en-US" baseline="-250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∘</m:t>
                          </m:r>
                          <m:r>
                            <m:rPr>
                              <m:sty m:val="p"/>
                            </m:rP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g</m:t>
                          </m:r>
                          <m:r>
                            <a:rPr lang="en-US" b="0" i="0" baseline="-2500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∘</m:t>
                      </m:r>
                      <m:r>
                        <m:rPr>
                          <m:sty m:val="p"/>
                        </m:rPr>
                        <a:rPr lang="en-US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g</m:t>
                      </m:r>
                      <m:r>
                        <a:rPr lang="en-US" b="0" i="0" baseline="-2500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</m:t>
                      </m:r>
                      <m:r>
                        <a:rPr lang="en-US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g</m:t>
                      </m:r>
                      <m:r>
                        <a:rPr lang="en-US" baseline="-2500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∘</m:t>
                      </m:r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g</m:t>
                          </m:r>
                          <m:r>
                            <a:rPr lang="en-US" baseline="-250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∘</m:t>
                          </m:r>
                          <m:r>
                            <m:rPr>
                              <m:sty m:val="p"/>
                            </m:rP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g</m:t>
                          </m:r>
                          <m:r>
                            <a:rPr lang="en-US" baseline="-250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We say that the group is </a:t>
                </a:r>
                <a:r>
                  <a:rPr lang="en-US" b="1" dirty="0" smtClean="0"/>
                  <a:t>abelian </a:t>
                </a:r>
                <a:r>
                  <a:rPr lang="en-US" dirty="0" smtClean="0"/>
                  <a:t>if </a:t>
                </a:r>
              </a:p>
              <a:p>
                <a:r>
                  <a:rPr lang="en-US" dirty="0" smtClean="0"/>
                  <a:t>(</a:t>
                </a:r>
                <a:r>
                  <a:rPr lang="en-US" b="1" dirty="0" smtClean="0"/>
                  <a:t>Commutativity:</a:t>
                </a:r>
                <a:r>
                  <a:rPr lang="en-US" dirty="0" smtClean="0"/>
                  <a:t>) </a:t>
                </a:r>
                <a:r>
                  <a:rPr lang="en-US" dirty="0">
                    <a:sym typeface="Wingdings" panose="05000000000000000000" pitchFamily="2" charset="2"/>
                  </a:rPr>
                  <a:t>For all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g</m:t>
                    </m:r>
                    <m:r>
                      <a: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h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𝔾</m:t>
                    </m:r>
                  </m:oMath>
                </a14:m>
                <a:r>
                  <a:rPr lang="en-US" dirty="0"/>
                  <a:t> we have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g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∘</m:t>
                    </m:r>
                    <m:r>
                      <m:rPr>
                        <m:sty m:val="p"/>
                      </m:rPr>
                      <a: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h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h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∘</m:t>
                    </m:r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g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35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839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Groups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pPr marL="0" indent="0">
                  <a:buNone/>
                </a:pPr>
                <a:r>
                  <a:rPr lang="en-US" b="1" dirty="0" smtClean="0"/>
                  <a:t>Definition</a:t>
                </a:r>
                <a:r>
                  <a:rPr lang="en-US" dirty="0" smtClean="0"/>
                  <a:t>: A (finite) group is a (finite) set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𝔾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with a binary operation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∘</m:t>
                    </m:r>
                  </m:oMath>
                </a14:m>
                <a:r>
                  <a:rPr lang="en-US" dirty="0" smtClean="0"/>
                  <a:t> (over G) for which we have</a:t>
                </a:r>
              </a:p>
              <a:p>
                <a:r>
                  <a:rPr lang="en-US" dirty="0" smtClean="0"/>
                  <a:t>(</a:t>
                </a:r>
                <a:r>
                  <a:rPr lang="en-US" b="1" dirty="0" smtClean="0"/>
                  <a:t>Closure</a:t>
                </a:r>
                <a:r>
                  <a:rPr lang="en-US" dirty="0" smtClean="0">
                    <a:sym typeface="Wingdings" panose="05000000000000000000" pitchFamily="2" charset="2"/>
                  </a:rPr>
                  <a:t>:) For all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g</m:t>
                    </m:r>
                    <m: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h</m:t>
                    </m:r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𝔾</m:t>
                    </m:r>
                  </m:oMath>
                </a14:m>
                <a:r>
                  <a:rPr lang="en-US" dirty="0" smtClean="0"/>
                  <a:t> we have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g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∘</m:t>
                    </m:r>
                    <m:r>
                      <m:rPr>
                        <m:sty m:val="p"/>
                      </m:rPr>
                      <a: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h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𝔾</m:t>
                    </m:r>
                  </m:oMath>
                </a14:m>
                <a:r>
                  <a:rPr lang="en-US" dirty="0"/>
                  <a:t> </a:t>
                </a:r>
                <a:endParaRPr lang="en-US" dirty="0" smtClean="0"/>
              </a:p>
              <a:p>
                <a:r>
                  <a:rPr lang="en-US" b="1" dirty="0" smtClean="0"/>
                  <a:t>(Identity</a:t>
                </a:r>
                <a:r>
                  <a:rPr lang="en-US" dirty="0" smtClean="0">
                    <a:sym typeface="Wingdings" panose="05000000000000000000" pitchFamily="2" charset="2"/>
                  </a:rPr>
                  <a:t>:) There is an element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e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𝔾</m:t>
                    </m:r>
                  </m:oMath>
                </a14:m>
                <a:r>
                  <a:rPr lang="en-US" dirty="0" smtClean="0"/>
                  <a:t> such that for all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g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𝔾</m:t>
                    </m:r>
                  </m:oMath>
                </a14:m>
                <a:r>
                  <a:rPr lang="en-US" dirty="0" smtClean="0"/>
                  <a:t>  </a:t>
                </a:r>
                <a:r>
                  <a:rPr lang="en-US" dirty="0"/>
                  <a:t>we have </a:t>
                </a:r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g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∘</m:t>
                      </m:r>
                      <m:r>
                        <m:rPr>
                          <m:sty m:val="p"/>
                        </m:rPr>
                        <a:rPr lang="en-US" b="0" i="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e</m:t>
                      </m:r>
                      <m:r>
                        <a:rPr lang="en-US" b="0" i="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b="0" i="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g</m:t>
                      </m:r>
                      <m:r>
                        <a:rPr lang="en-US" b="0" i="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e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∘</m:t>
                      </m:r>
                      <m:r>
                        <m:rPr>
                          <m:sty m:val="p"/>
                        </m:rPr>
                        <a:rPr lang="en-US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g</m:t>
                      </m:r>
                    </m:oMath>
                  </m:oMathPara>
                </a14:m>
                <a:endParaRPr lang="en-US" dirty="0" smtClean="0"/>
              </a:p>
              <a:p>
                <a:r>
                  <a:rPr lang="en-US" b="1" dirty="0" smtClean="0"/>
                  <a:t>(Inverses</a:t>
                </a:r>
                <a:r>
                  <a:rPr lang="en-US" dirty="0" smtClean="0">
                    <a:sym typeface="Wingdings" panose="05000000000000000000" pitchFamily="2" charset="2"/>
                  </a:rPr>
                  <a:t>:) For each element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g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𝔾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we can find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h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𝔾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such that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g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∘</m:t>
                    </m:r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h</m:t>
                    </m:r>
                    <m:r>
                      <a: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e</m:t>
                    </m:r>
                    <m: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h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∘</m:t>
                    </m:r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g</m:t>
                    </m:r>
                  </m:oMath>
                </a14:m>
                <a:r>
                  <a:rPr lang="en-US" dirty="0" smtClean="0"/>
                  <a:t>.  We say that h is the inverse of g. </a:t>
                </a:r>
              </a:p>
              <a:p>
                <a:r>
                  <a:rPr lang="en-US" dirty="0" smtClean="0"/>
                  <a:t>(</a:t>
                </a:r>
                <a:r>
                  <a:rPr lang="en-US" b="1" dirty="0" smtClean="0"/>
                  <a:t>Associativity: </a:t>
                </a:r>
                <a:r>
                  <a:rPr lang="en-US" dirty="0" smtClean="0"/>
                  <a:t>) </a:t>
                </a:r>
                <a:r>
                  <a:rPr lang="en-US" dirty="0">
                    <a:sym typeface="Wingdings" panose="05000000000000000000" pitchFamily="2" charset="2"/>
                  </a:rPr>
                  <a:t>For all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g</m:t>
                    </m:r>
                    <m:r>
                      <a:rPr lang="en-US" b="0" i="0" baseline="-2500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g</m:t>
                    </m:r>
                    <m:r>
                      <a:rPr lang="en-US" b="0" i="0" baseline="-2500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g</m:t>
                    </m:r>
                    <m:r>
                      <a:rPr lang="en-US" b="0" i="0" baseline="-2500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𝔾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we have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g</m:t>
                          </m:r>
                          <m:r>
                            <a:rPr lang="en-US" baseline="-250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∘</m:t>
                          </m:r>
                          <m:r>
                            <m:rPr>
                              <m:sty m:val="p"/>
                            </m:rP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g</m:t>
                          </m:r>
                          <m:r>
                            <a:rPr lang="en-US" b="0" i="0" baseline="-2500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∘</m:t>
                      </m:r>
                      <m:r>
                        <m:rPr>
                          <m:sty m:val="p"/>
                        </m:rPr>
                        <a:rPr lang="en-US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g</m:t>
                      </m:r>
                      <m:r>
                        <a:rPr lang="en-US" b="0" i="0" baseline="-2500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</m:t>
                      </m:r>
                      <m:r>
                        <a:rPr lang="en-US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g</m:t>
                      </m:r>
                      <m:r>
                        <a:rPr lang="en-US" baseline="-2500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∘</m:t>
                      </m:r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g</m:t>
                          </m:r>
                          <m:r>
                            <a:rPr lang="en-US" baseline="-250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∘</m:t>
                          </m:r>
                          <m:r>
                            <m:rPr>
                              <m:sty m:val="p"/>
                            </m:rP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g</m:t>
                          </m:r>
                          <m:r>
                            <a:rPr lang="en-US" baseline="-250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b="1" dirty="0" smtClean="0"/>
                  <a:t>Fact:</a:t>
                </a:r>
                <a:r>
                  <a:rPr lang="en-US" dirty="0" smtClean="0"/>
                  <a:t> The identity is unique</a:t>
                </a:r>
                <a:r>
                  <a:rPr lang="en-US" dirty="0"/>
                  <a:t> </a:t>
                </a:r>
                <a:r>
                  <a:rPr lang="en-US" dirty="0" smtClean="0"/>
                  <a:t>+ inverses must be unique</a:t>
                </a:r>
              </a:p>
              <a:p>
                <a:pPr marL="0" indent="0">
                  <a:buNone/>
                </a:pPr>
                <a:r>
                  <a:rPr lang="en-US" b="1" dirty="0" smtClean="0"/>
                  <a:t>Proof: </a:t>
                </a:r>
                <a:r>
                  <a:rPr lang="en-US" dirty="0" smtClean="0"/>
                  <a:t>If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e</m:t>
                    </m:r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e</m:t>
                    </m:r>
                    <m: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 smtClean="0"/>
                  <a:t> are both identity then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e</m:t>
                    </m:r>
                    <m: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e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∘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e</m:t>
                        </m:r>
                      </m:e>
                      <m:sup>
                        <m:r>
                          <a:rPr lang="en-US" b="0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e</m:t>
                    </m:r>
                    <m: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′</m:t>
                    </m:r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If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h</m:t>
                    </m:r>
                    <m: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 smtClean="0"/>
                  <a:t> are both inverses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g</m:t>
                    </m:r>
                  </m:oMath>
                </a14:m>
                <a:r>
                  <a:rPr lang="en-US" dirty="0" smtClean="0"/>
                  <a:t> then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h</m:t>
                    </m:r>
                    <m: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h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∘</m:t>
                    </m:r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e</m:t>
                    </m:r>
                    <m: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h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∘</m:t>
                    </m:r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g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∘</m:t>
                        </m:r>
                        <m:sSup>
                          <m:sSup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b="0" i="0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h</m:t>
                            </m:r>
                          </m:e>
                          <m:sup>
                            <m:r>
                              <a:rPr lang="en-US" b="0" i="0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g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∘</m:t>
                        </m:r>
                        <m:r>
                          <m:rPr>
                            <m:sty m:val="p"/>
                          </m:rPr>
                          <a:rPr lang="en-US" b="0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∘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h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 smtClean="0"/>
                  <a:t>.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28" t="-32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39</a:t>
            </a:fld>
            <a:endParaRPr lang="en-US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8721969" y="6013938"/>
            <a:ext cx="8793" cy="2549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8057596" y="6176963"/>
            <a:ext cx="13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Associativity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65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Limits of Symmetric Crypto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3840" y="1512116"/>
            <a:ext cx="11704320" cy="4672647"/>
          </a:xfrm>
        </p:spPr>
        <p:txBody>
          <a:bodyPr/>
          <a:lstStyle/>
          <a:p>
            <a:r>
              <a:rPr lang="en-US" dirty="0" smtClean="0"/>
              <a:t>Key-Exchange Problem:</a:t>
            </a:r>
          </a:p>
          <a:p>
            <a:pPr lvl="1"/>
            <a:r>
              <a:rPr lang="en-US" dirty="0" smtClean="0"/>
              <a:t>Obi-Wan and Yoda want to communicate securely</a:t>
            </a:r>
          </a:p>
          <a:p>
            <a:pPr lvl="1"/>
            <a:r>
              <a:rPr lang="en-US" b="1" dirty="0" smtClean="0"/>
              <a:t>Trusted </a:t>
            </a:r>
            <a:r>
              <a:rPr lang="en-US" b="1" dirty="0"/>
              <a:t>Intermediary: </a:t>
            </a:r>
            <a:r>
              <a:rPr lang="en-US" dirty="0"/>
              <a:t>If Obi-Wan and Yoda both have secret keys with </a:t>
            </a:r>
            <a:r>
              <a:rPr lang="en-US" dirty="0" smtClean="0"/>
              <a:t>Anakin (K</a:t>
            </a:r>
            <a:r>
              <a:rPr lang="en-US" baseline="-25000" dirty="0" smtClean="0"/>
              <a:t>Y,A </a:t>
            </a:r>
            <a:r>
              <a:rPr lang="en-US" dirty="0" smtClean="0"/>
              <a:t>and K</a:t>
            </a:r>
            <a:r>
              <a:rPr lang="en-US" baseline="-25000" dirty="0" smtClean="0"/>
              <a:t>O,A</a:t>
            </a:r>
            <a:r>
              <a:rPr lang="en-US" dirty="0" smtClean="0"/>
              <a:t>) they </a:t>
            </a:r>
            <a:r>
              <a:rPr lang="en-US" dirty="0"/>
              <a:t>can exchange a secret key via the trusted party</a:t>
            </a:r>
            <a:r>
              <a:rPr lang="en-US" dirty="0" smtClean="0"/>
              <a:t>.</a:t>
            </a:r>
          </a:p>
          <a:p>
            <a:pPr lvl="1"/>
            <a:r>
              <a:rPr lang="en-US" b="1" dirty="0" smtClean="0"/>
              <a:t>Remark</a:t>
            </a:r>
            <a:r>
              <a:rPr lang="en-US" dirty="0" smtClean="0"/>
              <a:t>: </a:t>
            </a:r>
            <a:r>
              <a:rPr lang="en-US" dirty="0"/>
              <a:t>Obi-Wan and Yoda </a:t>
            </a:r>
            <a:r>
              <a:rPr lang="en-US" dirty="0" smtClean="0"/>
              <a:t>both trust Anakin, but would prefer to keep the key private just in case.</a:t>
            </a:r>
          </a:p>
          <a:p>
            <a:pPr lvl="2"/>
            <a:endParaRPr lang="en-US" dirty="0" smtClean="0"/>
          </a:p>
          <a:p>
            <a:pPr lvl="2"/>
            <a:endParaRPr lang="en-US" dirty="0"/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4</a:t>
            </a:fld>
            <a:endParaRPr lang="en-US"/>
          </a:p>
        </p:txBody>
      </p:sp>
      <p:pic>
        <p:nvPicPr>
          <p:cNvPr id="4098" name="Picture 2" descr="Image result for i trusted yo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9257" y="3829294"/>
            <a:ext cx="4742407" cy="2703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3038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Abelian Groups (Examples)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b="1" dirty="0" smtClean="0">
                    <a:ea typeface="Cambria Math" panose="02040503050406030204" pitchFamily="18" charset="0"/>
                  </a:rPr>
                  <a:t>Example 1: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i="1" baseline="-25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sub>
                      <m:sup/>
                    </m:sSubSup>
                  </m:oMath>
                </a14:m>
                <a:r>
                  <a:rPr lang="en-US" dirty="0" smtClean="0"/>
                  <a:t> </a:t>
                </a:r>
                <a:r>
                  <a:rPr lang="en-US" dirty="0"/>
                  <a:t>when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∘</m:t>
                    </m:r>
                  </m:oMath>
                </a14:m>
                <a:r>
                  <a:rPr lang="en-US" dirty="0"/>
                  <a:t> denotes </a:t>
                </a:r>
                <a:r>
                  <a:rPr lang="en-US" dirty="0" smtClean="0"/>
                  <a:t>addition </a:t>
                </a:r>
                <a:r>
                  <a:rPr lang="en-US" dirty="0"/>
                  <a:t>modulo N</a:t>
                </a:r>
              </a:p>
              <a:p>
                <a:r>
                  <a:rPr lang="en-US" dirty="0" smtClean="0"/>
                  <a:t>Identity: 0, since 0</a:t>
                </a:r>
                <a:r>
                  <a:rPr lang="en-US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∘ </m:t>
                    </m:r>
                  </m:oMath>
                </a14:m>
                <a:r>
                  <a:rPr lang="en-US" dirty="0" smtClean="0"/>
                  <a:t>x =[0+x mod N] = [x mod N].</a:t>
                </a:r>
              </a:p>
              <a:p>
                <a:r>
                  <a:rPr lang="en-US" dirty="0" smtClean="0"/>
                  <a:t>Inverse of x? Set x</a:t>
                </a:r>
                <a:r>
                  <a:rPr lang="en-US" baseline="30000" dirty="0" smtClean="0"/>
                  <a:t>-1</a:t>
                </a:r>
                <a:r>
                  <a:rPr lang="en-US" dirty="0" smtClean="0"/>
                  <a:t>=N-x so that [</a:t>
                </a:r>
                <a:r>
                  <a:rPr lang="en-US" dirty="0"/>
                  <a:t>x</a:t>
                </a:r>
                <a:r>
                  <a:rPr lang="en-US" baseline="30000" dirty="0"/>
                  <a:t>-1</a:t>
                </a:r>
                <a:r>
                  <a:rPr lang="en-US" dirty="0" smtClean="0"/>
                  <a:t>+x </a:t>
                </a:r>
                <a:r>
                  <a:rPr lang="en-US" dirty="0"/>
                  <a:t>mod N] = </a:t>
                </a:r>
                <a:r>
                  <a:rPr lang="en-US" dirty="0" smtClean="0"/>
                  <a:t>[</a:t>
                </a:r>
                <a:r>
                  <a:rPr lang="en-US" dirty="0" err="1" smtClean="0"/>
                  <a:t>N-x+x</a:t>
                </a:r>
                <a:r>
                  <a:rPr lang="en-US" dirty="0" smtClean="0"/>
                  <a:t> </a:t>
                </a:r>
                <a:r>
                  <a:rPr lang="en-US" dirty="0"/>
                  <a:t>mod N</a:t>
                </a:r>
                <a:r>
                  <a:rPr lang="en-US" dirty="0" smtClean="0"/>
                  <a:t>] = 0.</a:t>
                </a:r>
              </a:p>
              <a:p>
                <a:endParaRPr lang="en-US" dirty="0" smtClean="0"/>
              </a:p>
              <a:p>
                <a:r>
                  <a:rPr lang="en-US" b="1" dirty="0" smtClean="0">
                    <a:ea typeface="Cambria Math" panose="02040503050406030204" pitchFamily="18" charset="0"/>
                  </a:rPr>
                  <a:t>Example 2: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i="1" baseline="-25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dirty="0" smtClean="0"/>
                  <a:t> when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∘</m:t>
                    </m:r>
                  </m:oMath>
                </a14:m>
                <a:r>
                  <a:rPr lang="en-US" dirty="0" smtClean="0"/>
                  <a:t> denotes multiplication modulo N</a:t>
                </a:r>
              </a:p>
              <a:p>
                <a:r>
                  <a:rPr lang="en-US" dirty="0"/>
                  <a:t>Identity: </a:t>
                </a:r>
                <a:r>
                  <a:rPr lang="en-US" dirty="0" smtClean="0"/>
                  <a:t>1, </a:t>
                </a:r>
                <a:r>
                  <a:rPr lang="en-US" dirty="0"/>
                  <a:t>since </a:t>
                </a:r>
                <a:r>
                  <a:rPr lang="en-US" dirty="0" smtClean="0"/>
                  <a:t>1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∘ </m:t>
                    </m:r>
                  </m:oMath>
                </a14:m>
                <a:r>
                  <a:rPr lang="en-US" dirty="0"/>
                  <a:t>x </a:t>
                </a:r>
                <a:r>
                  <a:rPr lang="en-US" dirty="0" smtClean="0"/>
                  <a:t>=[1(x) </a:t>
                </a:r>
                <a:r>
                  <a:rPr lang="en-US" dirty="0"/>
                  <a:t>mod N] = [x mod N].</a:t>
                </a:r>
              </a:p>
              <a:p>
                <a:r>
                  <a:rPr lang="en-US" dirty="0"/>
                  <a:t>Inverse of x? </a:t>
                </a:r>
                <a:r>
                  <a:rPr lang="en-US" dirty="0" smtClean="0"/>
                  <a:t> Run extended GCD to obtain integers a and b such that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𝑏𝑁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gcd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</m:d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b="0" dirty="0" smtClean="0"/>
              </a:p>
              <a:p>
                <a:pPr marL="0" indent="0">
                  <a:buNone/>
                </a:pPr>
                <a:r>
                  <a:rPr lang="en-US" dirty="0" smtClean="0"/>
                  <a:t>Observe that: x</a:t>
                </a:r>
                <a:r>
                  <a:rPr lang="en-US" baseline="30000" dirty="0" smtClean="0"/>
                  <a:t>-1</a:t>
                </a:r>
                <a:r>
                  <a:rPr lang="en-US" dirty="0" smtClean="0"/>
                  <a:t> = a. Why?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5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597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Abelian Groups (Examples)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b="1" dirty="0" smtClean="0">
                    <a:ea typeface="Cambria Math" panose="02040503050406030204" pitchFamily="18" charset="0"/>
                  </a:rPr>
                  <a:t>Example 1: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i="1" baseline="-25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sub>
                      <m:sup/>
                    </m:sSubSup>
                  </m:oMath>
                </a14:m>
                <a:r>
                  <a:rPr lang="en-US" dirty="0" smtClean="0"/>
                  <a:t> </a:t>
                </a:r>
                <a:r>
                  <a:rPr lang="en-US" dirty="0"/>
                  <a:t>when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∘</m:t>
                    </m:r>
                  </m:oMath>
                </a14:m>
                <a:r>
                  <a:rPr lang="en-US" dirty="0"/>
                  <a:t> denotes </a:t>
                </a:r>
                <a:r>
                  <a:rPr lang="en-US" dirty="0" smtClean="0"/>
                  <a:t>addition </a:t>
                </a:r>
                <a:r>
                  <a:rPr lang="en-US" dirty="0"/>
                  <a:t>modulo N</a:t>
                </a:r>
              </a:p>
              <a:p>
                <a:r>
                  <a:rPr lang="en-US" dirty="0" smtClean="0"/>
                  <a:t>Identity: 0, since 0</a:t>
                </a:r>
                <a:r>
                  <a:rPr lang="en-US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∘ </m:t>
                    </m:r>
                  </m:oMath>
                </a14:m>
                <a:r>
                  <a:rPr lang="en-US" dirty="0" smtClean="0"/>
                  <a:t>x =[0+x mod N] = [x mod N].</a:t>
                </a:r>
              </a:p>
              <a:p>
                <a:r>
                  <a:rPr lang="en-US" dirty="0" smtClean="0"/>
                  <a:t>Inverse of x? Set x</a:t>
                </a:r>
                <a:r>
                  <a:rPr lang="en-US" baseline="30000" dirty="0" smtClean="0"/>
                  <a:t>-1</a:t>
                </a:r>
                <a:r>
                  <a:rPr lang="en-US" dirty="0" smtClean="0"/>
                  <a:t>=N-x so that [</a:t>
                </a:r>
                <a:r>
                  <a:rPr lang="en-US" dirty="0"/>
                  <a:t>x</a:t>
                </a:r>
                <a:r>
                  <a:rPr lang="en-US" baseline="30000" dirty="0"/>
                  <a:t>-1</a:t>
                </a:r>
                <a:r>
                  <a:rPr lang="en-US" dirty="0" smtClean="0"/>
                  <a:t>+x </a:t>
                </a:r>
                <a:r>
                  <a:rPr lang="en-US" dirty="0"/>
                  <a:t>mod N] = </a:t>
                </a:r>
                <a:r>
                  <a:rPr lang="en-US" dirty="0" smtClean="0"/>
                  <a:t>[</a:t>
                </a:r>
                <a:r>
                  <a:rPr lang="en-US" dirty="0" err="1" smtClean="0"/>
                  <a:t>N-x+x</a:t>
                </a:r>
                <a:r>
                  <a:rPr lang="en-US" dirty="0" smtClean="0"/>
                  <a:t> </a:t>
                </a:r>
                <a:r>
                  <a:rPr lang="en-US" dirty="0"/>
                  <a:t>mod N</a:t>
                </a:r>
                <a:r>
                  <a:rPr lang="en-US" dirty="0" smtClean="0"/>
                  <a:t>] = 0.</a:t>
                </a:r>
              </a:p>
              <a:p>
                <a:endParaRPr lang="en-US" dirty="0" smtClean="0"/>
              </a:p>
              <a:p>
                <a:r>
                  <a:rPr lang="en-US" b="1" dirty="0" smtClean="0">
                    <a:ea typeface="Cambria Math" panose="02040503050406030204" pitchFamily="18" charset="0"/>
                  </a:rPr>
                  <a:t>Example 2: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i="1" baseline="-25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dirty="0" smtClean="0"/>
                  <a:t> when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∘</m:t>
                    </m:r>
                  </m:oMath>
                </a14:m>
                <a:r>
                  <a:rPr lang="en-US" dirty="0" smtClean="0"/>
                  <a:t> denotes multiplication modulo N</a:t>
                </a:r>
              </a:p>
              <a:p>
                <a:r>
                  <a:rPr lang="en-US" dirty="0"/>
                  <a:t>Identity: </a:t>
                </a:r>
                <a:r>
                  <a:rPr lang="en-US" dirty="0" smtClean="0"/>
                  <a:t>1, </a:t>
                </a:r>
                <a:r>
                  <a:rPr lang="en-US" dirty="0"/>
                  <a:t>since </a:t>
                </a:r>
                <a:r>
                  <a:rPr lang="en-US" dirty="0" smtClean="0"/>
                  <a:t>1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∘ </m:t>
                    </m:r>
                  </m:oMath>
                </a14:m>
                <a:r>
                  <a:rPr lang="en-US" dirty="0"/>
                  <a:t>x </a:t>
                </a:r>
                <a:r>
                  <a:rPr lang="en-US" dirty="0" smtClean="0"/>
                  <a:t>=[1(x) </a:t>
                </a:r>
                <a:r>
                  <a:rPr lang="en-US" dirty="0"/>
                  <a:t>mod N] = [x mod N].</a:t>
                </a:r>
              </a:p>
              <a:p>
                <a:r>
                  <a:rPr lang="en-US" dirty="0"/>
                  <a:t>Inverse of x? </a:t>
                </a:r>
                <a:r>
                  <a:rPr lang="en-US" dirty="0" smtClean="0"/>
                  <a:t> Run extended GCD to obtain integers a and b such that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𝑏𝑁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gcd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</m:d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b="0" dirty="0" smtClean="0"/>
              </a:p>
              <a:p>
                <a:pPr marL="0" indent="0">
                  <a:buNone/>
                </a:pPr>
                <a:r>
                  <a:rPr lang="en-US" dirty="0" smtClean="0"/>
                  <a:t>Observe that: x</a:t>
                </a:r>
                <a:r>
                  <a:rPr lang="en-US" baseline="30000" dirty="0" smtClean="0"/>
                  <a:t>-1</a:t>
                </a:r>
                <a:r>
                  <a:rPr lang="en-US" dirty="0" smtClean="0"/>
                  <a:t> = a, since [ax mod N] = [1-bN mod N] = 1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5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804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Groups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r>
                  <a:rPr lang="en-US" b="1" dirty="0" smtClean="0"/>
                  <a:t>Lemma 8.13</a:t>
                </a:r>
                <a:r>
                  <a:rPr lang="en-US" dirty="0" smtClean="0"/>
                  <a:t>: Let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𝔾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be a group with a binary operation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∘</m:t>
                    </m:r>
                  </m:oMath>
                </a14:m>
                <a:r>
                  <a:rPr lang="en-US" dirty="0" smtClean="0"/>
                  <a:t> (over G) and let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a</m:t>
                    </m:r>
                    <m:r>
                      <a: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b</m:t>
                    </m:r>
                    <m:r>
                      <a: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c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𝔾</m:t>
                    </m:r>
                  </m:oMath>
                </a14:m>
                <a:r>
                  <a:rPr lang="en-US" dirty="0" smtClean="0"/>
                  <a:t>. If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a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∘</m:t>
                    </m:r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c</m:t>
                    </m:r>
                    <m: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b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∘</m:t>
                    </m:r>
                    <m:r>
                      <m:rPr>
                        <m:sty m:val="p"/>
                      </m:rPr>
                      <a: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c</m:t>
                    </m:r>
                  </m:oMath>
                </a14:m>
                <a:r>
                  <a:rPr lang="en-US" dirty="0" smtClean="0"/>
                  <a:t> then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a</m:t>
                    </m:r>
                    <m:r>
                      <a: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b</m:t>
                    </m:r>
                  </m:oMath>
                </a14:m>
                <a:r>
                  <a:rPr lang="en-US" dirty="0" smtClean="0"/>
                  <a:t>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Proof Sketch: Apply the unique inverse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 smtClean="0"/>
                  <a:t> both sides.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a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∘</m:t>
                    </m:r>
                    <m:r>
                      <m:rPr>
                        <m:sty m:val="p"/>
                      </m:rPr>
                      <a: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c</m:t>
                    </m:r>
                    <m:r>
                      <a: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b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∘</m:t>
                    </m:r>
                    <m:r>
                      <m:rPr>
                        <m:sty m:val="p"/>
                      </m:rPr>
                      <a: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c</m:t>
                    </m:r>
                    <m: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>
                    <a:sym typeface="Wingdings" panose="05000000000000000000" pitchFamily="2" charset="2"/>
                  </a:rPr>
                  <a:t> 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a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∘</m:t>
                        </m:r>
                        <m:r>
                          <m:rPr>
                            <m:sty m:val="p"/>
                          </m:rPr>
                          <a:rPr lang="en-US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c</m:t>
                        </m:r>
                      </m:e>
                    </m:d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∘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b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∘</m:t>
                        </m:r>
                        <m:r>
                          <m:rPr>
                            <m:sty m:val="p"/>
                          </m:rPr>
                          <a:rPr lang="en-US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c</m:t>
                        </m:r>
                      </m:e>
                    </m:d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∘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>
                    <a:sym typeface="Wingdings" panose="05000000000000000000" pitchFamily="2" charset="2"/>
                  </a:rPr>
                  <a:t> </a:t>
                </a:r>
                <a:endParaRPr lang="en-US" dirty="0" smtClean="0">
                  <a:sym typeface="Wingdings" panose="05000000000000000000" pitchFamily="2" charset="2"/>
                </a:endParaRPr>
              </a:p>
              <a:p>
                <a:pPr marL="0" indent="0">
                  <a:buNone/>
                </a:pPr>
                <a:r>
                  <a:rPr lang="en-US" dirty="0" smtClean="0">
                    <a:sym typeface="Wingdings" panose="05000000000000000000" pitchFamily="2" charset="2"/>
                  </a:rPr>
                  <a:t>                        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a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∘ 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c</m:t>
                        </m:r>
                        <m:sSup>
                          <m:sSupPr>
                            <m:ctrlP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∘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</m:e>
                    </m:d>
                    <m:r>
                      <a: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b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∘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c</m:t>
                        </m:r>
                        <m:sSup>
                          <m:sSupPr>
                            <m:ctrlP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∘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</m:e>
                    </m:d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>
                    <a:sym typeface="Wingdings" panose="05000000000000000000" pitchFamily="2" charset="2"/>
                  </a:rPr>
                  <a:t>                        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a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∘ 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e>
                    </m:d>
                    <m:r>
                      <a: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b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∘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e>
                    </m:d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>
                    <a:sym typeface="Wingdings" panose="05000000000000000000" pitchFamily="2" charset="2"/>
                  </a:rPr>
                  <a:t>                        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a</m:t>
                    </m:r>
                    <m:r>
                      <a: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b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(</a:t>
                </a:r>
                <a:r>
                  <a:rPr lang="en-US" b="1" dirty="0"/>
                  <a:t>R</a:t>
                </a:r>
                <a:r>
                  <a:rPr lang="en-US" b="1" dirty="0" smtClean="0"/>
                  <a:t>emark</a:t>
                </a:r>
                <a:r>
                  <a:rPr lang="en-US" dirty="0" smtClean="0"/>
                  <a:t>: it is not to difficult to show that a group has a </a:t>
                </a:r>
                <a:r>
                  <a:rPr lang="en-US" i="1" dirty="0" smtClean="0"/>
                  <a:t>unique</a:t>
                </a:r>
                <a:r>
                  <a:rPr lang="en-US" dirty="0" smtClean="0"/>
                  <a:t> identity and that inverses are </a:t>
                </a:r>
                <a:r>
                  <a:rPr lang="en-US" i="1" dirty="0" smtClean="0"/>
                  <a:t>unique</a:t>
                </a:r>
                <a:r>
                  <a:rPr lang="en-US" dirty="0" smtClean="0"/>
                  <a:t>).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8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593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Groups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r>
                  <a:rPr lang="en-US" b="1" dirty="0" smtClean="0"/>
                  <a:t>Lemma 8.13</a:t>
                </a:r>
                <a:r>
                  <a:rPr lang="en-US" dirty="0" smtClean="0"/>
                  <a:t>: Let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𝔾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be a group with a binary operation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∘</m:t>
                    </m:r>
                  </m:oMath>
                </a14:m>
                <a:r>
                  <a:rPr lang="en-US" dirty="0" smtClean="0"/>
                  <a:t> (over G) and let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a</m:t>
                    </m:r>
                    <m:r>
                      <a: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b</m:t>
                    </m:r>
                    <m:r>
                      <a: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c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𝔾</m:t>
                    </m:r>
                  </m:oMath>
                </a14:m>
                <a:r>
                  <a:rPr lang="en-US" dirty="0" smtClean="0"/>
                  <a:t>. If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a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∘</m:t>
                    </m:r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c</m:t>
                    </m:r>
                    <m: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b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∘</m:t>
                    </m:r>
                    <m:r>
                      <m:rPr>
                        <m:sty m:val="p"/>
                      </m:rPr>
                      <a: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c</m:t>
                    </m:r>
                  </m:oMath>
                </a14:m>
                <a:r>
                  <a:rPr lang="en-US" dirty="0" smtClean="0"/>
                  <a:t> then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a</m:t>
                    </m:r>
                    <m:r>
                      <a: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b</m:t>
                    </m:r>
                  </m:oMath>
                </a14:m>
                <a:r>
                  <a:rPr lang="en-US" dirty="0" smtClean="0"/>
                  <a:t>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Proof Sketch: Apply the unique inverse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 smtClean="0"/>
                  <a:t> both sides.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a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∘</m:t>
                    </m:r>
                    <m:r>
                      <m:rPr>
                        <m:sty m:val="p"/>
                      </m:rPr>
                      <a: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c</m:t>
                    </m:r>
                    <m:r>
                      <a: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b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∘</m:t>
                    </m:r>
                    <m:r>
                      <m:rPr>
                        <m:sty m:val="p"/>
                      </m:rPr>
                      <a: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c</m:t>
                    </m:r>
                    <m: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>
                    <a:sym typeface="Wingdings" panose="05000000000000000000" pitchFamily="2" charset="2"/>
                  </a:rPr>
                  <a:t> 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a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∘</m:t>
                        </m:r>
                        <m:r>
                          <m:rPr>
                            <m:sty m:val="p"/>
                          </m:rPr>
                          <a:rPr lang="en-US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c</m:t>
                        </m:r>
                      </m:e>
                    </m:d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∘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b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∘</m:t>
                        </m:r>
                        <m:r>
                          <m:rPr>
                            <m:sty m:val="p"/>
                          </m:rPr>
                          <a:rPr lang="en-US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c</m:t>
                        </m:r>
                      </m:e>
                    </m:d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∘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>
                    <a:sym typeface="Wingdings" panose="05000000000000000000" pitchFamily="2" charset="2"/>
                  </a:rPr>
                  <a:t> </a:t>
                </a:r>
                <a:endParaRPr lang="en-US" dirty="0" smtClean="0">
                  <a:sym typeface="Wingdings" panose="05000000000000000000" pitchFamily="2" charset="2"/>
                </a:endParaRPr>
              </a:p>
              <a:p>
                <a:pPr marL="0" indent="0">
                  <a:buNone/>
                </a:pPr>
                <a:r>
                  <a:rPr lang="en-US" dirty="0" smtClean="0">
                    <a:sym typeface="Wingdings" panose="05000000000000000000" pitchFamily="2" charset="2"/>
                  </a:rPr>
                  <a:t>                        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a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∘ 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c</m:t>
                        </m:r>
                        <m:sSup>
                          <m:sSupPr>
                            <m:ctrlP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∘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</m:e>
                    </m:d>
                    <m:r>
                      <a: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b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∘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c</m:t>
                        </m:r>
                        <m:sSup>
                          <m:sSupPr>
                            <m:ctrlP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∘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</m:e>
                    </m:d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>
                    <a:sym typeface="Wingdings" panose="05000000000000000000" pitchFamily="2" charset="2"/>
                  </a:rPr>
                  <a:t>                        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a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∘ 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e>
                    </m:d>
                    <m:r>
                      <a: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b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∘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e>
                    </m:d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>
                    <a:sym typeface="Wingdings" panose="05000000000000000000" pitchFamily="2" charset="2"/>
                  </a:rPr>
                  <a:t>                        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a</m:t>
                    </m:r>
                    <m:r>
                      <a: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b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(</a:t>
                </a:r>
                <a:r>
                  <a:rPr lang="en-US" b="1" dirty="0"/>
                  <a:t>R</a:t>
                </a:r>
                <a:r>
                  <a:rPr lang="en-US" b="1" dirty="0" smtClean="0"/>
                  <a:t>emark</a:t>
                </a:r>
                <a:r>
                  <a:rPr lang="en-US" dirty="0" smtClean="0"/>
                  <a:t>: it is not to difficult to show that a group has a </a:t>
                </a:r>
                <a:r>
                  <a:rPr lang="en-US" i="1" dirty="0" smtClean="0"/>
                  <a:t>unique</a:t>
                </a:r>
                <a:r>
                  <a:rPr lang="en-US" dirty="0" smtClean="0"/>
                  <a:t> identity and that inverses are </a:t>
                </a:r>
                <a:r>
                  <a:rPr lang="en-US" i="1" dirty="0" smtClean="0"/>
                  <a:t>unique</a:t>
                </a:r>
                <a:r>
                  <a:rPr lang="en-US" dirty="0" smtClean="0"/>
                  <a:t>).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8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04D3F7-B83F-4105-B753-146AD0E5364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6847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Group Exponentiation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sz="3200" b="1" dirty="0" smtClean="0"/>
                  <a:t>Definition</a:t>
                </a:r>
                <a:r>
                  <a:rPr lang="en-US" sz="3200" dirty="0" smtClean="0"/>
                  <a:t>: </a:t>
                </a:r>
                <a:r>
                  <a:rPr lang="en-US" sz="3200" dirty="0"/>
                  <a:t>Let </a:t>
                </a:r>
                <a14:m>
                  <m:oMath xmlns:m="http://schemas.openxmlformats.org/officeDocument/2006/math">
                    <m:r>
                      <a:rPr lang="en-US" sz="32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𝔾</m:t>
                    </m:r>
                    <m:r>
                      <a:rPr lang="en-US" sz="32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200" dirty="0"/>
                  <a:t>be a group with a binary operation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∘</m:t>
                    </m:r>
                  </m:oMath>
                </a14:m>
                <a:r>
                  <a:rPr lang="en-US" sz="3200" dirty="0"/>
                  <a:t> (over G</a:t>
                </a:r>
                <a:r>
                  <a:rPr lang="en-US" sz="3200" dirty="0" smtClean="0"/>
                  <a:t>) let m be a positive integer and let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g</m:t>
                    </m:r>
                    <m:r>
                      <a:rPr lang="en-US" sz="32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32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𝔾</m:t>
                    </m:r>
                  </m:oMath>
                </a14:m>
                <a:r>
                  <a:rPr lang="en-US" sz="3200" dirty="0" smtClean="0"/>
                  <a:t> be a group element then we define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𝑔</m:t>
                      </m:r>
                      <m:r>
                        <a:rPr lang="en-US" sz="3200" b="0" i="1" baseline="3000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  <m:r>
                        <a:rPr lang="en-US" sz="3200" b="0" i="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≔</m:t>
                      </m:r>
                      <m:r>
                        <m:rPr>
                          <m:sty m:val="p"/>
                        </m:rPr>
                        <a:rPr lang="en-US" sz="320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g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∘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…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∘</m:t>
                      </m:r>
                      <m:r>
                        <m:rPr>
                          <m:sty m:val="p"/>
                        </m:rPr>
                        <a:rPr lang="en-US" sz="320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g</m:t>
                      </m:r>
                    </m:oMath>
                  </m:oMathPara>
                </a14:m>
                <a:endParaRPr lang="en-US" sz="3200" dirty="0" smtClean="0"/>
              </a:p>
              <a:p>
                <a:pPr marL="0" indent="0">
                  <a:buNone/>
                </a:pPr>
                <a:endParaRPr lang="en-US" sz="3200" dirty="0"/>
              </a:p>
              <a:p>
                <a:pPr marL="0" indent="0">
                  <a:buNone/>
                </a:pPr>
                <a:endParaRPr lang="en-US" sz="3200" b="1" dirty="0" smtClean="0"/>
              </a:p>
              <a:p>
                <a:pPr marL="0" indent="0">
                  <a:buNone/>
                </a:pPr>
                <a:r>
                  <a:rPr lang="en-US" sz="3200" b="1" dirty="0" smtClean="0"/>
                  <a:t>Theorem</a:t>
                </a:r>
                <a:r>
                  <a:rPr lang="en-US" sz="3200" dirty="0" smtClean="0"/>
                  <a:t>: </a:t>
                </a:r>
                <a:r>
                  <a:rPr lang="en-US" sz="3200" dirty="0"/>
                  <a:t>Let </a:t>
                </a:r>
                <a14:m>
                  <m:oMath xmlns:m="http://schemas.openxmlformats.org/officeDocument/2006/math">
                    <m:r>
                      <a:rPr lang="en-US" sz="32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𝔾</m:t>
                    </m:r>
                    <m:r>
                      <a:rPr lang="en-US" sz="32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200" dirty="0"/>
                  <a:t>be </a:t>
                </a:r>
                <a:r>
                  <a:rPr lang="en-US" sz="3200" dirty="0" smtClean="0"/>
                  <a:t>finite </a:t>
                </a:r>
                <a:r>
                  <a:rPr lang="en-US" sz="3200" dirty="0"/>
                  <a:t>group </a:t>
                </a:r>
                <a:r>
                  <a:rPr lang="en-US" sz="3200" dirty="0" smtClean="0"/>
                  <a:t>with size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smtClean="0">
                        <a:latin typeface="Cambria Math" panose="02040503050406030204" pitchFamily="18" charset="0"/>
                      </a:rPr>
                      <m:t>m</m:t>
                    </m:r>
                    <m:r>
                      <a:rPr lang="en-US" sz="3200" b="0" i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𝔾</m:t>
                        </m:r>
                      </m:e>
                    </m:d>
                  </m:oMath>
                </a14:m>
                <a:r>
                  <a:rPr lang="en-US" sz="3200" dirty="0" smtClean="0"/>
                  <a:t> and </a:t>
                </a:r>
                <a:r>
                  <a:rPr lang="en-US" sz="3200" dirty="0"/>
                  <a:t>let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g</m:t>
                    </m:r>
                    <m:r>
                      <a:rPr lang="en-US" sz="32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32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𝔾</m:t>
                    </m:r>
                  </m:oMath>
                </a14:m>
                <a:r>
                  <a:rPr lang="en-US" sz="3200" dirty="0"/>
                  <a:t> be a group element </a:t>
                </a:r>
                <a:r>
                  <a:rPr lang="en-US" sz="3200" dirty="0" smtClean="0"/>
                  <a:t>then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𝑔</m:t>
                    </m:r>
                    <m:r>
                      <a:rPr lang="en-US" sz="3200" i="1" baseline="30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3200" dirty="0" smtClean="0"/>
                  <a:t>=1 (where 1 denotes the unique identity of </a:t>
                </a:r>
                <a14:m>
                  <m:oMath xmlns:m="http://schemas.openxmlformats.org/officeDocument/2006/math">
                    <m:r>
                      <a:rPr lang="en-US" sz="32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𝔾</m:t>
                    </m:r>
                  </m:oMath>
                </a14:m>
                <a:r>
                  <a:rPr lang="en-US" sz="3200" dirty="0" smtClean="0"/>
                  <a:t>). </a:t>
                </a:r>
                <a:endParaRPr lang="en-US" sz="3200" dirty="0"/>
              </a:p>
              <a:p>
                <a:pPr marL="0" indent="0">
                  <a:buNone/>
                </a:pPr>
                <a:endParaRPr lang="en-US" sz="32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07" t="-3782" r="-19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04D3F7-B83F-4105-B753-146AD0E5364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Left Brace 4"/>
          <p:cNvSpPr/>
          <p:nvPr/>
        </p:nvSpPr>
        <p:spPr>
          <a:xfrm rot="16200000">
            <a:off x="6339840" y="3033553"/>
            <a:ext cx="533400" cy="153924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25905" y="4085906"/>
            <a:ext cx="13612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 times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5064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Group Exponentiation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3200" b="1" dirty="0"/>
                  <a:t>Theorem 8.14</a:t>
                </a:r>
                <a:r>
                  <a:rPr lang="en-US" sz="3200" dirty="0"/>
                  <a:t>: Let </a:t>
                </a:r>
                <a14:m>
                  <m:oMath xmlns:m="http://schemas.openxmlformats.org/officeDocument/2006/math">
                    <m:r>
                      <a:rPr lang="en-US" sz="32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𝔾</m:t>
                    </m:r>
                    <m:r>
                      <a:rPr lang="en-US" sz="32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200" dirty="0"/>
                  <a:t>be </a:t>
                </a:r>
                <a:r>
                  <a:rPr lang="en-US" sz="3200" dirty="0" smtClean="0"/>
                  <a:t>finite </a:t>
                </a:r>
                <a:r>
                  <a:rPr lang="en-US" sz="3200" dirty="0"/>
                  <a:t>group </a:t>
                </a:r>
                <a:r>
                  <a:rPr lang="en-US" sz="3200" dirty="0" smtClean="0"/>
                  <a:t>with size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smtClean="0">
                        <a:latin typeface="Cambria Math" panose="02040503050406030204" pitchFamily="18" charset="0"/>
                      </a:rPr>
                      <m:t>m</m:t>
                    </m:r>
                    <m:r>
                      <a:rPr lang="en-US" sz="3200" b="0" i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𝔾</m:t>
                        </m:r>
                      </m:e>
                    </m:d>
                  </m:oMath>
                </a14:m>
                <a:r>
                  <a:rPr lang="en-US" sz="3200" dirty="0" smtClean="0"/>
                  <a:t> and </a:t>
                </a:r>
                <a:r>
                  <a:rPr lang="en-US" sz="3200" dirty="0"/>
                  <a:t>let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g</m:t>
                    </m:r>
                    <m:r>
                      <a:rPr lang="en-US" sz="32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32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𝔾</m:t>
                    </m:r>
                  </m:oMath>
                </a14:m>
                <a:r>
                  <a:rPr lang="en-US" sz="3200" dirty="0"/>
                  <a:t> be a group element </a:t>
                </a:r>
                <a:r>
                  <a:rPr lang="en-US" sz="3200" dirty="0" smtClean="0"/>
                  <a:t>then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𝑔</m:t>
                    </m:r>
                    <m:r>
                      <a:rPr lang="en-US" sz="3200" i="1" baseline="30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3200" dirty="0" smtClean="0"/>
                  <a:t>=1 (where 1 denotes the unique identity of </a:t>
                </a:r>
                <a14:m>
                  <m:oMath xmlns:m="http://schemas.openxmlformats.org/officeDocument/2006/math">
                    <m:r>
                      <a:rPr lang="en-US" sz="32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𝔾</m:t>
                    </m:r>
                  </m:oMath>
                </a14:m>
                <a:r>
                  <a:rPr lang="en-US" sz="3200" dirty="0" smtClean="0"/>
                  <a:t>). </a:t>
                </a:r>
              </a:p>
              <a:p>
                <a:pPr marL="0" indent="0">
                  <a:buNone/>
                </a:pPr>
                <a:endParaRPr lang="en-US" sz="3200" dirty="0"/>
              </a:p>
              <a:p>
                <a:pPr marL="0" indent="0">
                  <a:buNone/>
                </a:pPr>
                <a:r>
                  <a:rPr lang="en-US" sz="3200" b="1" dirty="0" smtClean="0"/>
                  <a:t>Proof</a:t>
                </a:r>
                <a:r>
                  <a:rPr lang="en-US" sz="3200" dirty="0" smtClean="0"/>
                  <a:t>: (for abelian group) Let </a:t>
                </a:r>
                <a14:m>
                  <m:oMath xmlns:m="http://schemas.openxmlformats.org/officeDocument/2006/math">
                    <m:r>
                      <a:rPr lang="en-US" sz="32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𝔾</m:t>
                    </m:r>
                    <m:r>
                      <a:rPr lang="en-US" sz="32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32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2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US" sz="32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32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sz="32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US" sz="32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3200" dirty="0" smtClean="0"/>
                  <a:t> then we claim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sz="32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∘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…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∘</m:t>
                      </m:r>
                      <m:sSub>
                        <m:sSubPr>
                          <m:ctrlPr>
                            <a:rPr lang="en-US" sz="32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sz="32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∘</m:t>
                          </m:r>
                          <m:sSub>
                            <m:sSubPr>
                              <m:ctrlPr>
                                <a:rPr lang="en-US" sz="32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sz="32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∘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…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∘</m:t>
                      </m:r>
                      <m:d>
                        <m:dPr>
                          <m:ctrlPr>
                            <a:rPr lang="en-US" sz="3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∘</m:t>
                          </m:r>
                          <m:sSub>
                            <m:sSubPr>
                              <m:ctrlPr>
                                <a:rPr lang="en-US" sz="32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sz="32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3200" dirty="0" smtClean="0"/>
              </a:p>
              <a:p>
                <a:pPr marL="0" indent="0">
                  <a:buNone/>
                </a:pPr>
                <a:r>
                  <a:rPr lang="en-US" sz="3200" dirty="0" smtClean="0"/>
                  <a:t>Why? If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2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US" sz="32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∘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</m:d>
                    <m:r>
                      <a:rPr lang="en-US" sz="32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2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US" sz="32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∘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</m:d>
                  </m:oMath>
                </a14:m>
                <a:r>
                  <a:rPr lang="en-US" sz="3200" dirty="0" smtClean="0"/>
                  <a:t> then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sz="32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US" sz="32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US" sz="32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en-US" sz="32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32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3200" dirty="0" smtClean="0"/>
                  <a:t> (by Lemma 8.13)</a:t>
                </a:r>
                <a:endParaRPr lang="en-US" sz="32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07" t="-2801" r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04D3F7-B83F-4105-B753-146AD0E5364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0241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Group Exponentiation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sz="3200" b="1" dirty="0" smtClean="0"/>
                  <a:t>Theorem 8.14</a:t>
                </a:r>
                <a:r>
                  <a:rPr lang="en-US" sz="3200" dirty="0" smtClean="0"/>
                  <a:t>: </a:t>
                </a:r>
                <a:r>
                  <a:rPr lang="en-US" sz="3200" dirty="0"/>
                  <a:t>Let </a:t>
                </a:r>
                <a14:m>
                  <m:oMath xmlns:m="http://schemas.openxmlformats.org/officeDocument/2006/math">
                    <m:r>
                      <a:rPr lang="en-US" sz="32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𝔾</m:t>
                    </m:r>
                    <m:r>
                      <a:rPr lang="en-US" sz="32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200" dirty="0"/>
                  <a:t>be </a:t>
                </a:r>
                <a:r>
                  <a:rPr lang="en-US" sz="3200" dirty="0" smtClean="0"/>
                  <a:t>finite </a:t>
                </a:r>
                <a:r>
                  <a:rPr lang="en-US" sz="3200" dirty="0"/>
                  <a:t>group </a:t>
                </a:r>
                <a:r>
                  <a:rPr lang="en-US" sz="3200" dirty="0" smtClean="0"/>
                  <a:t>with size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smtClean="0">
                        <a:latin typeface="Cambria Math" panose="02040503050406030204" pitchFamily="18" charset="0"/>
                      </a:rPr>
                      <m:t>m</m:t>
                    </m:r>
                    <m:r>
                      <a:rPr lang="en-US" sz="3200" b="0" i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𝔾</m:t>
                        </m:r>
                      </m:e>
                    </m:d>
                  </m:oMath>
                </a14:m>
                <a:r>
                  <a:rPr lang="en-US" sz="3200" dirty="0" smtClean="0"/>
                  <a:t> and </a:t>
                </a:r>
                <a:r>
                  <a:rPr lang="en-US" sz="3200" dirty="0"/>
                  <a:t>let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g</m:t>
                    </m:r>
                    <m:r>
                      <a:rPr lang="en-US" sz="32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32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𝔾</m:t>
                    </m:r>
                  </m:oMath>
                </a14:m>
                <a:r>
                  <a:rPr lang="en-US" sz="3200" dirty="0"/>
                  <a:t> be a group element </a:t>
                </a:r>
                <a:r>
                  <a:rPr lang="en-US" sz="3200" dirty="0" smtClean="0"/>
                  <a:t>then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𝑔</m:t>
                    </m:r>
                    <m:r>
                      <a:rPr lang="en-US" sz="3200" i="1" baseline="30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3200" dirty="0" smtClean="0"/>
                  <a:t>=1 (where 1 denotes the unique identity of </a:t>
                </a:r>
                <a14:m>
                  <m:oMath xmlns:m="http://schemas.openxmlformats.org/officeDocument/2006/math">
                    <m:r>
                      <a:rPr lang="en-US" sz="32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𝔾</m:t>
                    </m:r>
                  </m:oMath>
                </a14:m>
                <a:r>
                  <a:rPr lang="en-US" sz="3200" dirty="0" smtClean="0"/>
                  <a:t>). </a:t>
                </a:r>
              </a:p>
              <a:p>
                <a:pPr marL="0" indent="0">
                  <a:buNone/>
                </a:pPr>
                <a:endParaRPr lang="en-US" sz="3200" dirty="0"/>
              </a:p>
              <a:p>
                <a:pPr marL="0" indent="0">
                  <a:buNone/>
                </a:pPr>
                <a:r>
                  <a:rPr lang="en-US" sz="3200" b="1" dirty="0" smtClean="0"/>
                  <a:t>Proof</a:t>
                </a:r>
                <a:r>
                  <a:rPr lang="en-US" sz="3200" dirty="0" smtClean="0"/>
                  <a:t>: (for abelian group) Let </a:t>
                </a:r>
                <a14:m>
                  <m:oMath xmlns:m="http://schemas.openxmlformats.org/officeDocument/2006/math">
                    <m:r>
                      <a:rPr lang="en-US" sz="32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𝔾</m:t>
                    </m:r>
                    <m:r>
                      <a:rPr lang="en-US" sz="32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32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2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US" sz="32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32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sz="32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US" sz="32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3200" dirty="0" smtClean="0"/>
                  <a:t> then we claim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sz="32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∘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…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∘</m:t>
                      </m:r>
                      <m:sSub>
                        <m:sSubPr>
                          <m:ctrlPr>
                            <a:rPr lang="en-US" sz="32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sz="32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∘</m:t>
                          </m:r>
                          <m:sSub>
                            <m:sSubPr>
                              <m:ctrlPr>
                                <a:rPr lang="en-US" sz="32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sz="32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∘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…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∘</m:t>
                      </m:r>
                      <m:d>
                        <m:dPr>
                          <m:ctrlPr>
                            <a:rPr lang="en-US" sz="3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∘</m:t>
                          </m:r>
                          <m:sSub>
                            <m:sSubPr>
                              <m:ctrlPr>
                                <a:rPr lang="en-US" sz="32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sz="32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3200" dirty="0" smtClean="0"/>
              </a:p>
              <a:p>
                <a:pPr marL="0" indent="0">
                  <a:buNone/>
                </a:pPr>
                <a:r>
                  <a:rPr lang="en-US" sz="3200" dirty="0" smtClean="0"/>
                  <a:t>Because </a:t>
                </a:r>
                <a14:m>
                  <m:oMath xmlns:m="http://schemas.openxmlformats.org/officeDocument/2006/math">
                    <m:r>
                      <a:rPr lang="en-US" sz="32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𝔾</m:t>
                    </m:r>
                  </m:oMath>
                </a14:m>
                <a:r>
                  <a:rPr lang="en-US" sz="3200" dirty="0" smtClean="0"/>
                  <a:t> is abelian we can re-arrange terms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1∘</m:t>
                      </m:r>
                      <m:d>
                        <m:dPr>
                          <m:ctrlP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2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sz="32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∘…∘</m:t>
                          </m:r>
                          <m:sSub>
                            <m:sSubPr>
                              <m:ctrlPr>
                                <a:rPr lang="en-US" sz="32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sz="32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</m:e>
                      </m:d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</m:t>
                          </m:r>
                          <m:r>
                            <a:rPr lang="en-US" sz="3200" i="1" baseline="300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∘</m:t>
                      </m:r>
                      <m:d>
                        <m:dPr>
                          <m:ctrlP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2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sz="32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∘…∘</m:t>
                          </m:r>
                          <m:sSub>
                            <m:sSubPr>
                              <m:ctrlPr>
                                <a:rPr lang="en-US" sz="32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sz="32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3200" dirty="0" smtClean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sz="3200" dirty="0" smtClean="0"/>
                  <a:t>By Lemma 8.13 we have </a:t>
                </a:r>
                <a14:m>
                  <m:oMath xmlns:m="http://schemas.openxmlformats.org/officeDocument/2006/math">
                    <m:r>
                      <a:rPr lang="en-US" sz="32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1=</m:t>
                    </m:r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𝑔</m:t>
                    </m:r>
                    <m:r>
                      <a:rPr lang="en-US" sz="3200" i="1" baseline="30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3200" dirty="0" smtClean="0"/>
                  <a:t>.                                       QED</a:t>
                </a:r>
                <a:endParaRPr lang="en-US" sz="32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07" t="-3782" r="-1333" b="-15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04D3F7-B83F-4105-B753-146AD0E5364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4695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Group Exponentiation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sz="3200" b="1" dirty="0" smtClean="0"/>
                  <a:t>Theorem 8.14</a:t>
                </a:r>
                <a:r>
                  <a:rPr lang="en-US" sz="3200" dirty="0" smtClean="0"/>
                  <a:t>: </a:t>
                </a:r>
                <a:r>
                  <a:rPr lang="en-US" sz="3200" dirty="0"/>
                  <a:t>Let </a:t>
                </a:r>
                <a14:m>
                  <m:oMath xmlns:m="http://schemas.openxmlformats.org/officeDocument/2006/math">
                    <m:r>
                      <a:rPr lang="en-US" sz="32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𝔾</m:t>
                    </m:r>
                    <m:r>
                      <a:rPr lang="en-US" sz="32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200" dirty="0"/>
                  <a:t>be </a:t>
                </a:r>
                <a:r>
                  <a:rPr lang="en-US" sz="3200" dirty="0" smtClean="0"/>
                  <a:t>finite </a:t>
                </a:r>
                <a:r>
                  <a:rPr lang="en-US" sz="3200" dirty="0"/>
                  <a:t>group </a:t>
                </a:r>
                <a:r>
                  <a:rPr lang="en-US" sz="3200" dirty="0" smtClean="0"/>
                  <a:t>with size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smtClean="0">
                        <a:latin typeface="Cambria Math" panose="02040503050406030204" pitchFamily="18" charset="0"/>
                      </a:rPr>
                      <m:t>m</m:t>
                    </m:r>
                    <m:r>
                      <a:rPr lang="en-US" sz="3200" b="0" i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𝔾</m:t>
                        </m:r>
                      </m:e>
                    </m:d>
                  </m:oMath>
                </a14:m>
                <a:r>
                  <a:rPr lang="en-US" sz="3200" dirty="0" smtClean="0"/>
                  <a:t> and </a:t>
                </a:r>
                <a:r>
                  <a:rPr lang="en-US" sz="3200" dirty="0"/>
                  <a:t>let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g</m:t>
                    </m:r>
                    <m:r>
                      <a:rPr lang="en-US" sz="32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32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𝔾</m:t>
                    </m:r>
                  </m:oMath>
                </a14:m>
                <a:r>
                  <a:rPr lang="en-US" sz="3200" dirty="0"/>
                  <a:t> be a group element </a:t>
                </a:r>
                <a:r>
                  <a:rPr lang="en-US" sz="3200" dirty="0" smtClean="0"/>
                  <a:t>then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𝑔</m:t>
                    </m:r>
                    <m:r>
                      <a:rPr lang="en-US" sz="3200" i="1" baseline="30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3200" dirty="0" smtClean="0"/>
                  <a:t>=1 (where 1 denotes the unique identity of </a:t>
                </a:r>
                <a14:m>
                  <m:oMath xmlns:m="http://schemas.openxmlformats.org/officeDocument/2006/math">
                    <m:r>
                      <a:rPr lang="en-US" sz="32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𝔾</m:t>
                    </m:r>
                  </m:oMath>
                </a14:m>
                <a:r>
                  <a:rPr lang="en-US" sz="3200" dirty="0" smtClean="0"/>
                  <a:t>). </a:t>
                </a:r>
              </a:p>
              <a:p>
                <a:pPr marL="0" indent="0">
                  <a:buNone/>
                </a:pPr>
                <a:endParaRPr lang="en-US" sz="3200" dirty="0"/>
              </a:p>
              <a:p>
                <a:pPr marL="0" indent="0">
                  <a:buNone/>
                </a:pPr>
                <a:r>
                  <a:rPr lang="en-US" sz="3200" b="1" dirty="0" smtClean="0"/>
                  <a:t>Corollary 8.15: </a:t>
                </a:r>
                <a:r>
                  <a:rPr lang="en-US" sz="3200" dirty="0" smtClean="0"/>
                  <a:t>Let </a:t>
                </a:r>
                <a14:m>
                  <m:oMath xmlns:m="http://schemas.openxmlformats.org/officeDocument/2006/math">
                    <m:r>
                      <a:rPr lang="en-US" sz="32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𝔾</m:t>
                    </m:r>
                    <m:r>
                      <a:rPr lang="en-US" sz="32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200" dirty="0"/>
                  <a:t>be finite group with size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>
                        <a:latin typeface="Cambria Math" panose="02040503050406030204" pitchFamily="18" charset="0"/>
                      </a:rPr>
                      <m:t>m</m:t>
                    </m:r>
                    <m:r>
                      <a:rPr lang="en-US" sz="320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𝔾</m:t>
                        </m:r>
                      </m:e>
                    </m:d>
                    <m:r>
                      <a:rPr lang="en-US" sz="32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&gt;1</m:t>
                    </m:r>
                  </m:oMath>
                </a14:m>
                <a:r>
                  <a:rPr lang="en-US" sz="3200" dirty="0"/>
                  <a:t> and let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g</m:t>
                    </m:r>
                    <m:r>
                      <a:rPr lang="en-US" sz="32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32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𝔾</m:t>
                    </m:r>
                  </m:oMath>
                </a14:m>
                <a:r>
                  <a:rPr lang="en-US" sz="3200" dirty="0"/>
                  <a:t> be a group element </a:t>
                </a:r>
                <a:r>
                  <a:rPr lang="en-US" sz="3200" dirty="0" smtClean="0"/>
                  <a:t>then for any integer x we have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𝑔</m:t>
                    </m:r>
                    <m:r>
                      <a:rPr lang="en-US" sz="3200" b="0" i="1" baseline="300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32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32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[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𝑚𝑜𝑑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]</m:t>
                        </m:r>
                      </m:sup>
                    </m:sSup>
                  </m:oMath>
                </a14:m>
                <a:r>
                  <a:rPr lang="en-US" sz="3200" dirty="0"/>
                  <a:t>. </a:t>
                </a:r>
              </a:p>
              <a:p>
                <a:pPr marL="0" indent="0">
                  <a:buNone/>
                </a:pPr>
                <a:r>
                  <a:rPr lang="en-US" sz="3200" b="1" dirty="0" smtClean="0"/>
                  <a:t>Proof</a:t>
                </a:r>
                <a:r>
                  <a:rPr lang="en-US" sz="3200" dirty="0" smtClean="0"/>
                  <a:t>: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𝑔</m:t>
                    </m:r>
                    <m:r>
                      <a:rPr lang="en-US" sz="3200" i="1" baseline="30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32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𝑞𝑚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[</m:t>
                        </m:r>
                        <m:r>
                          <a:rPr lang="en-US" sz="32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sz="32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32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𝑚𝑜𝑑</m:t>
                        </m:r>
                        <m:r>
                          <a:rPr lang="en-US" sz="32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32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  <m:r>
                          <a:rPr lang="en-US" sz="32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]</m:t>
                        </m:r>
                      </m:sup>
                    </m:sSup>
                    <m:r>
                      <a:rPr lang="en-US" sz="3200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32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sz="320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sz="32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[</m:t>
                        </m:r>
                        <m:r>
                          <a:rPr lang="en-US" sz="32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sz="32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32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𝑚𝑜𝑑</m:t>
                        </m:r>
                        <m:r>
                          <a:rPr lang="en-US" sz="32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32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  <m:r>
                          <a:rPr lang="en-US" sz="32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]</m:t>
                        </m:r>
                      </m:sup>
                    </m:sSup>
                    <m:r>
                      <a:rPr lang="en-US" sz="32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3200" dirty="0" smtClean="0"/>
                  <a:t> where </a:t>
                </a:r>
                <a:r>
                  <a:rPr lang="en-US" sz="3200" dirty="0" smtClean="0">
                    <a:solidFill>
                      <a:srgbClr val="FF0000"/>
                    </a:solidFill>
                  </a:rPr>
                  <a:t>q</a:t>
                </a:r>
                <a:r>
                  <a:rPr lang="en-US" sz="3200" dirty="0" smtClean="0"/>
                  <a:t> is unique integer such that x=</a:t>
                </a:r>
                <a:r>
                  <a:rPr lang="en-US" sz="3200" dirty="0" err="1" smtClean="0">
                    <a:solidFill>
                      <a:srgbClr val="FF0000"/>
                    </a:solidFill>
                  </a:rPr>
                  <a:t>qm</a:t>
                </a:r>
                <a:r>
                  <a:rPr lang="en-US" sz="3200" dirty="0" smtClean="0"/>
                  <a:t>+</a:t>
                </a:r>
                <a:r>
                  <a:rPr lang="en-US" sz="32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[</m:t>
                    </m:r>
                    <m:r>
                      <a:rPr lang="en-US" sz="32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32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32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𝑚𝑜𝑑</m:t>
                    </m:r>
                    <m:r>
                      <a:rPr lang="en-US" sz="32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32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r>
                      <a:rPr lang="en-US" sz="32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]</m:t>
                    </m:r>
                  </m:oMath>
                </a14:m>
                <a:endParaRPr lang="en-US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07" t="-3782" r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04D3F7-B83F-4105-B753-146AD0E5364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1921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Group Exponentiation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3200" b="1" dirty="0" smtClean="0"/>
                  <a:t>Special Case: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sz="3200" i="1" baseline="-25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sub>
                      <m:sup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sz="3200" dirty="0" smtClean="0"/>
                  <a:t> is a group of size </a:t>
                </a:r>
                <a14:m>
                  <m:oMath xmlns:m="http://schemas.openxmlformats.org/officeDocument/2006/math">
                    <m:r>
                      <a:rPr lang="en-US" sz="32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𝝓</m:t>
                    </m:r>
                    <m:d>
                      <m:dPr>
                        <m:ctrlPr>
                          <a:rPr lang="en-US" sz="32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𝑵</m:t>
                        </m:r>
                      </m:e>
                    </m:d>
                  </m:oMath>
                </a14:m>
                <a:r>
                  <a:rPr lang="en-US" sz="3200" dirty="0" smtClean="0"/>
                  <a:t> so we have now proved</a:t>
                </a:r>
              </a:p>
              <a:p>
                <a:pPr marL="0" indent="0">
                  <a:buNone/>
                </a:pPr>
                <a:endParaRPr lang="en-US" sz="3200" dirty="0"/>
              </a:p>
              <a:p>
                <a:pPr marL="0" indent="0">
                  <a:buNone/>
                </a:pPr>
                <a:r>
                  <a:rPr lang="en-US" sz="3200" b="1" dirty="0" smtClean="0"/>
                  <a:t>Corollary 8.22: </a:t>
                </a:r>
                <a:r>
                  <a:rPr lang="en-US" sz="3200" dirty="0" smtClean="0"/>
                  <a:t>For any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3200" baseline="-25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N</m:t>
                        </m:r>
                      </m:sub>
                      <m:sup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sz="3200" dirty="0"/>
                  <a:t> </a:t>
                </a:r>
                <a:r>
                  <a:rPr lang="en-US" sz="3200" dirty="0" smtClean="0"/>
                  <a:t>and integer x we </a:t>
                </a:r>
                <a:r>
                  <a:rPr lang="en-US" sz="3200" dirty="0"/>
                  <a:t>have </a:t>
                </a:r>
              </a:p>
              <a:p>
                <a:pPr marL="0" indent="0">
                  <a:buNone/>
                </a:pPr>
                <a:endParaRPr lang="en-US" sz="3200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p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m:rPr>
                              <m:sty m:val="p"/>
                            </m:rPr>
                            <a:rPr lang="en-US" sz="32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mod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32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N</m:t>
                          </m:r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p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𝑚𝑜𝑑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32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𝝓</m:t>
                              </m:r>
                              <m:d>
                                <m:dPr>
                                  <m:ctrlPr>
                                    <a:rPr lang="en-US" sz="32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𝑵</m:t>
                                  </m:r>
                                </m:e>
                              </m:d>
                              <m:r>
                                <a:rPr lang="en-US" sz="32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]</m:t>
                              </m:r>
                            </m:sup>
                          </m:sSup>
                          <m:r>
                            <m:rPr>
                              <m:sty m:val="p"/>
                            </m:rPr>
                            <a:rPr lang="en-US" sz="32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mod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32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N</m:t>
                          </m:r>
                        </m:e>
                      </m:d>
                    </m:oMath>
                  </m:oMathPara>
                </a14:m>
                <a:endParaRPr lang="en-US" sz="3200" dirty="0"/>
              </a:p>
              <a:p>
                <a:pPr marL="0" indent="0">
                  <a:buNone/>
                </a:pPr>
                <a:endParaRPr lang="en-US" sz="32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07" t="-28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04D3F7-B83F-4105-B753-146AD0E5364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8075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Chinese Remainder Theorem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b="1" dirty="0" smtClean="0"/>
                  <a:t>Theorem</a:t>
                </a:r>
                <a:r>
                  <a:rPr lang="en-US" dirty="0" smtClean="0"/>
                  <a:t>: Let N = </a:t>
                </a:r>
                <a:r>
                  <a:rPr lang="en-US" dirty="0" err="1" smtClean="0"/>
                  <a:t>pq</a:t>
                </a:r>
                <a:r>
                  <a:rPr lang="en-US" dirty="0" smtClean="0"/>
                  <a:t> (where </a:t>
                </a:r>
                <a:r>
                  <a:rPr lang="en-US" dirty="0" err="1" smtClean="0"/>
                  <a:t>gcd</a:t>
                </a:r>
                <a:r>
                  <a:rPr lang="en-US" dirty="0" smtClean="0"/>
                  <a:t>(</a:t>
                </a:r>
                <a:r>
                  <a:rPr lang="en-US" dirty="0" err="1" smtClean="0"/>
                  <a:t>p,q</a:t>
                </a:r>
                <a:r>
                  <a:rPr lang="en-US" dirty="0" smtClean="0"/>
                  <a:t>)=1) be given and let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: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aseline="-25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N</m:t>
                        </m:r>
                      </m:sub>
                      <m:sup/>
                    </m:sSubSup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ℤ</m:t>
                    </m:r>
                    <m:r>
                      <a:rPr lang="en-US" b="0" i="1" baseline="-250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ℤ</m:t>
                    </m:r>
                    <m:r>
                      <a:rPr lang="en-US" b="0" i="1" baseline="-250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 smtClean="0"/>
                  <a:t> be defined as follows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[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𝑚𝑜𝑑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],[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𝑚𝑜𝑑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𝑞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]</m:t>
                          </m:r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then</a:t>
                </a:r>
              </a:p>
              <a:p>
                <a:r>
                  <a:rPr lang="en-US" dirty="0" smtClean="0"/>
                  <a:t>f is a bijective mapping (invertible)</a:t>
                </a:r>
              </a:p>
              <a:p>
                <a:r>
                  <a:rPr lang="en-US" dirty="0" smtClean="0"/>
                  <a:t>f and its inverse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ℤ</m:t>
                    </m:r>
                    <m:r>
                      <a:rPr lang="en-US" i="1" baseline="-25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ℤ</m:t>
                    </m:r>
                    <m:r>
                      <a:rPr lang="en-US" i="1" baseline="-25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𝑞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aseline="-25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N</m:t>
                        </m:r>
                      </m:sub>
                      <m:sup/>
                    </m:sSubSup>
                  </m:oMath>
                </a14:m>
                <a:r>
                  <a:rPr lang="en-US" dirty="0" smtClean="0"/>
                  <a:t> can be computed efficiently</a:t>
                </a:r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[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𝑚𝑜𝑑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],[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𝑚𝑜𝑑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]</m:t>
                        </m:r>
                      </m:e>
                    </m:d>
                  </m:oMath>
                </a14:m>
                <a:endParaRPr lang="en-US" dirty="0" smtClean="0"/>
              </a:p>
              <a:p>
                <a:r>
                  <a:rPr lang="en-US" dirty="0" smtClean="0"/>
                  <a:t>The restriction of f to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i="1" baseline="-25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dirty="0" smtClean="0"/>
                  <a:t> yields a bijective mapping to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b="0" i="1" baseline="-2500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b="0" i="1" baseline="-2500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endParaRPr lang="en-US" dirty="0" smtClean="0"/>
              </a:p>
              <a:p>
                <a:r>
                  <a:rPr lang="en-US" dirty="0" smtClean="0"/>
                  <a:t>For inputs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i="1" baseline="-25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dirty="0" smtClean="0"/>
                  <a:t> we have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𝑥𝑦</m:t>
                        </m:r>
                      </m:e>
                    </m:d>
                  </m:oMath>
                </a14:m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241" b="-33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04D3F7-B83F-4105-B753-146AD0E5364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4826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Limits of Symmetric Crypto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672647"/>
          </a:xfrm>
        </p:spPr>
        <p:txBody>
          <a:bodyPr/>
          <a:lstStyle/>
          <a:p>
            <a:r>
              <a:rPr lang="en-US" dirty="0" smtClean="0"/>
              <a:t>Key-Exchange Problem:</a:t>
            </a:r>
          </a:p>
          <a:p>
            <a:pPr lvl="1"/>
            <a:r>
              <a:rPr lang="en-US" dirty="0" smtClean="0"/>
              <a:t>Obi-Wan and Yoda want to communicate securely</a:t>
            </a:r>
          </a:p>
          <a:p>
            <a:pPr lvl="1"/>
            <a:r>
              <a:rPr lang="en-US" dirty="0" smtClean="0"/>
              <a:t>Suppose that </a:t>
            </a:r>
          </a:p>
          <a:p>
            <a:pPr lvl="2"/>
            <a:r>
              <a:rPr lang="en-US" dirty="0" smtClean="0"/>
              <a:t>Obi-Wan and Yoda don’t have time to meet privately and generate one</a:t>
            </a:r>
          </a:p>
          <a:p>
            <a:pPr lvl="2"/>
            <a:r>
              <a:rPr lang="en-US" dirty="0"/>
              <a:t>Obi-Wan and Yoda </a:t>
            </a:r>
            <a:r>
              <a:rPr lang="en-US" dirty="0" smtClean="0"/>
              <a:t>share an asymmetric key with Anakin </a:t>
            </a:r>
          </a:p>
          <a:p>
            <a:pPr lvl="2"/>
            <a:r>
              <a:rPr lang="en-US" dirty="0" smtClean="0"/>
              <a:t>Can they use Anakin to exchange a secret key? </a:t>
            </a:r>
          </a:p>
          <a:p>
            <a:pPr lvl="2"/>
            <a:r>
              <a:rPr lang="en-US" b="1" dirty="0" smtClean="0"/>
              <a:t>Remark</a:t>
            </a:r>
            <a:r>
              <a:rPr lang="en-US" dirty="0" smtClean="0"/>
              <a:t>: </a:t>
            </a:r>
            <a:r>
              <a:rPr lang="en-US" dirty="0"/>
              <a:t>Obi-Wan and Yoda </a:t>
            </a:r>
            <a:r>
              <a:rPr lang="en-US" dirty="0" smtClean="0"/>
              <a:t>both trust Anakin, but would prefer to keep the key private just in case.</a:t>
            </a:r>
          </a:p>
          <a:p>
            <a:r>
              <a:rPr lang="en-US" dirty="0" smtClean="0"/>
              <a:t>Need for Public-Key Crypto</a:t>
            </a:r>
          </a:p>
          <a:p>
            <a:pPr lvl="1"/>
            <a:r>
              <a:rPr lang="en-US" dirty="0" smtClean="0"/>
              <a:t>We can solve the key-exchange problem using public-key cryptography.</a:t>
            </a:r>
          </a:p>
          <a:p>
            <a:pPr lvl="1"/>
            <a:r>
              <a:rPr lang="en-US" dirty="0" smtClean="0"/>
              <a:t>No solution is known using symmetric key cryptography alone</a:t>
            </a:r>
          </a:p>
          <a:p>
            <a:pPr lvl="2"/>
            <a:endParaRPr lang="en-US" dirty="0" smtClean="0"/>
          </a:p>
          <a:p>
            <a:pPr lvl="2"/>
            <a:endParaRPr lang="en-US" dirty="0"/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094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Chinese Remainder Theorem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b="1" dirty="0" smtClean="0"/>
                  <a:t>Application of CRT: </a:t>
                </a:r>
                <a:r>
                  <a:rPr lang="en-US" dirty="0" smtClean="0"/>
                  <a:t>Faster computation modulo N=</a:t>
                </a:r>
                <a:r>
                  <a:rPr lang="en-US" dirty="0" err="1" smtClean="0"/>
                  <a:t>pq</a:t>
                </a:r>
                <a:r>
                  <a:rPr lang="en-US" dirty="0" smtClean="0"/>
                  <a:t>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b="1" dirty="0" smtClean="0"/>
                  <a:t>Example</a:t>
                </a:r>
                <a:r>
                  <a:rPr lang="en-US" dirty="0" smtClean="0"/>
                  <a:t>: Compute [11</a:t>
                </a:r>
                <a:r>
                  <a:rPr lang="en-US" baseline="30000" dirty="0" smtClean="0"/>
                  <a:t>53</a:t>
                </a:r>
                <a:r>
                  <a:rPr lang="en-US" dirty="0" smtClean="0"/>
                  <a:t> mod 15]</a:t>
                </a:r>
              </a:p>
              <a:p>
                <a:pPr marL="0" indent="0">
                  <a:buNone/>
                </a:pPr>
                <a:r>
                  <a:rPr lang="en-US" dirty="0" smtClean="0"/>
                  <a:t>f(11)=([-1 mod 3],[1 mod 5])</a:t>
                </a:r>
              </a:p>
              <a:p>
                <a:pPr marL="0" indent="0">
                  <a:buNone/>
                </a:pPr>
                <a:r>
                  <a:rPr lang="en-US" dirty="0" smtClean="0"/>
                  <a:t>f(11</a:t>
                </a:r>
                <a:r>
                  <a:rPr lang="en-US" baseline="30000" dirty="0" smtClean="0"/>
                  <a:t>53</a:t>
                </a:r>
                <a:r>
                  <a:rPr lang="en-US" dirty="0" smtClean="0"/>
                  <a:t>)</a:t>
                </a:r>
                <a:r>
                  <a:rPr lang="en-US" baseline="30000" dirty="0" smtClean="0"/>
                  <a:t> </a:t>
                </a:r>
                <a:r>
                  <a:rPr lang="en-US" dirty="0" smtClean="0"/>
                  <a:t>=([(-1)</a:t>
                </a:r>
                <a:r>
                  <a:rPr lang="en-US" baseline="30000" dirty="0" smtClean="0"/>
                  <a:t>53</a:t>
                </a:r>
                <a:r>
                  <a:rPr lang="en-US" dirty="0" smtClean="0"/>
                  <a:t> </a:t>
                </a:r>
                <a:r>
                  <a:rPr lang="en-US" dirty="0"/>
                  <a:t>mod 3],[</a:t>
                </a:r>
                <a:r>
                  <a:rPr lang="en-US" dirty="0" smtClean="0"/>
                  <a:t>1</a:t>
                </a:r>
                <a:r>
                  <a:rPr lang="en-US" baseline="30000" dirty="0" smtClean="0"/>
                  <a:t>53</a:t>
                </a:r>
                <a:r>
                  <a:rPr lang="en-US" dirty="0" smtClean="0"/>
                  <a:t> </a:t>
                </a:r>
                <a:r>
                  <a:rPr lang="en-US" dirty="0"/>
                  <a:t>mod 5</a:t>
                </a:r>
                <a:r>
                  <a:rPr lang="en-US" dirty="0" smtClean="0"/>
                  <a:t>])= (-1,1)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/>
                  <a:t>(-1,1</a:t>
                </a:r>
                <a:r>
                  <a:rPr lang="en-US" dirty="0" smtClean="0"/>
                  <a:t>)=11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Thus, 11=[11</a:t>
                </a:r>
                <a:r>
                  <a:rPr lang="en-US" baseline="30000" dirty="0" smtClean="0"/>
                  <a:t>53</a:t>
                </a:r>
                <a:r>
                  <a:rPr lang="en-US" dirty="0" smtClean="0"/>
                  <a:t> </a:t>
                </a:r>
                <a:r>
                  <a:rPr lang="en-US" dirty="0"/>
                  <a:t>mod </a:t>
                </a:r>
                <a:r>
                  <a:rPr lang="en-US" dirty="0" smtClean="0"/>
                  <a:t>15]</a:t>
                </a: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3081" b="-2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04D3F7-B83F-4105-B753-146AD0E5364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2981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CS 555: Week 10: Topic 1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Finding Prime Numbers, </a:t>
            </a:r>
            <a:r>
              <a:rPr lang="en-US" dirty="0" smtClean="0"/>
              <a:t>RSA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04D3F7-B83F-4105-B753-146AD0E5364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521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Recap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US" dirty="0" smtClean="0"/>
                  <a:t>Number Theory Basics</a:t>
                </a:r>
              </a:p>
              <a:p>
                <a:r>
                  <a:rPr lang="en-US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Polynomial Time Operations on Integers</a:t>
                </a:r>
              </a:p>
              <a:p>
                <a:pPr lvl="1"/>
                <a:r>
                  <a:rPr lang="en-US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Addition/Subtraction/Multiplication/Division </a:t>
                </a:r>
              </a:p>
              <a:p>
                <a:pPr lvl="1"/>
                <a:r>
                  <a:rPr lang="en-US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Exponentiation Modulo N</a:t>
                </a:r>
              </a:p>
              <a:p>
                <a:pPr lvl="1"/>
                <a:r>
                  <a:rPr lang="en-US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GCD</a:t>
                </a:r>
              </a:p>
              <a:p>
                <a:pPr lvl="1"/>
                <a:r>
                  <a:rPr lang="en-US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Find Modular Inverse of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aseline="-25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N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endParaRPr lang="en-US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ℤ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baseline="-250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N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∗</m:t>
                            </m:r>
                          </m:sup>
                        </m:sSubSup>
                      </m:e>
                    </m:d>
                  </m:oMath>
                </a14:m>
                <a:endParaRPr lang="en-US" b="0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b="1" dirty="0" smtClean="0">
                    <a:ea typeface="Cambria Math" panose="02040503050406030204" pitchFamily="18" charset="0"/>
                  </a:rPr>
                  <a:t>Special Case: </a:t>
                </a:r>
                <a14:m>
                  <m:oMath xmlns:m="http://schemas.openxmlformats.org/officeDocument/2006/math">
                    <m:r>
                      <a:rPr lang="en-US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𝑝𝑞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e>
                    </m:d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b="1" i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for  distinct primes p and q</a:t>
                </a:r>
              </a:p>
              <a:p>
                <a:endParaRPr lang="en-US" dirty="0" smtClean="0"/>
              </a:p>
              <a:p>
                <a:r>
                  <a:rPr lang="en-US" b="1" dirty="0" smtClean="0">
                    <a:ea typeface="Cambria Math" panose="02040503050406030204" pitchFamily="18" charset="0"/>
                  </a:rPr>
                  <a:t>Key Property: </a:t>
                </a:r>
                <a:r>
                  <a:rPr lang="en-US" dirty="0" smtClean="0">
                    <a:ea typeface="Cambria Math" panose="02040503050406030204" pitchFamily="18" charset="0"/>
                  </a:rPr>
                  <a:t>For each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aseline="-25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N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dirty="0"/>
                  <a:t>  </a:t>
                </a:r>
                <a:r>
                  <a:rPr lang="en-US" dirty="0" smtClean="0"/>
                  <a:t>and integer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x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en-US" dirty="0" smtClean="0"/>
                  <a:t> we have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mod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N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𝑚𝑜𝑑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𝝓</m:t>
                              </m:r>
                              <m:d>
                                <m:dPr>
                                  <m:ctrlPr>
                                    <a:rPr lang="en-US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𝑵</m:t>
                                  </m:r>
                                </m:e>
                              </m:d>
                              <m:r>
                                <a:rPr lang="en-US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]</m:t>
                              </m:r>
                            </m:sup>
                          </m:sSup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mod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N</m:t>
                          </m:r>
                        </m:e>
                      </m:d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28" t="-35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04D3F7-B83F-4105-B753-146AD0E5364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0090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RSA Key-Generation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b="1" dirty="0" smtClean="0"/>
                  <a:t>KeyGeneration</a:t>
                </a:r>
                <a:r>
                  <a:rPr lang="en-US" dirty="0" smtClean="0"/>
                  <a:t>(1</a:t>
                </a:r>
                <a:r>
                  <a:rPr lang="en-US" baseline="30000" dirty="0" smtClean="0"/>
                  <a:t>n</a:t>
                </a:r>
                <a:r>
                  <a:rPr lang="en-US" dirty="0" smtClean="0"/>
                  <a:t>)</a:t>
                </a:r>
              </a:p>
              <a:p>
                <a:pPr marL="0" indent="0">
                  <a:buNone/>
                </a:pPr>
                <a:r>
                  <a:rPr lang="en-US" dirty="0" smtClean="0"/>
                  <a:t>	Step 1: Pick two random n-bit primes p and q</a:t>
                </a:r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          Step 2: Let N=</a:t>
                </a:r>
                <a:r>
                  <a:rPr lang="en-US" dirty="0" err="1" smtClean="0"/>
                  <a:t>pq</a:t>
                </a:r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r>
                      <a:rPr lang="en-US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=(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−1)(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−1)</m:t>
                    </m:r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          </a:t>
                </a:r>
                <a:r>
                  <a:rPr lang="en-US" dirty="0"/>
                  <a:t>Step </a:t>
                </a:r>
                <a:r>
                  <a:rPr lang="en-US" dirty="0" smtClean="0"/>
                  <a:t>3: …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b="1" dirty="0" smtClean="0"/>
                  <a:t>Question</a:t>
                </a:r>
                <a:r>
                  <a:rPr lang="en-US" dirty="0" smtClean="0"/>
                  <a:t>: How do we accomplish step one?</a:t>
                </a: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04D3F7-B83F-4105-B753-146AD0E5364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4579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Bertrand’s Postulate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77792" y="1825625"/>
                <a:ext cx="11914208" cy="4351338"/>
              </a:xfrm>
            </p:spPr>
            <p:txBody>
              <a:bodyPr>
                <a:normAutofit fontScale="92500"/>
              </a:bodyPr>
              <a:lstStyle/>
              <a:p>
                <a:pPr marL="0" indent="0">
                  <a:buNone/>
                </a:pPr>
                <a:r>
                  <a:rPr lang="en-US" b="1" dirty="0" smtClean="0"/>
                  <a:t>Theorem 8.32. </a:t>
                </a:r>
                <a:r>
                  <a:rPr lang="en-US" dirty="0" smtClean="0"/>
                  <a:t>For any n &gt; 1 the fraction of n-bit integers that are prime is at least 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</m:oMath>
                </a14:m>
                <a:r>
                  <a:rPr lang="en-US" dirty="0" smtClean="0"/>
                  <a:t>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b="1" dirty="0" err="1" smtClean="0"/>
                  <a:t>GenerateRandomPrime</a:t>
                </a:r>
                <a:r>
                  <a:rPr lang="en-US" dirty="0" smtClean="0"/>
                  <a:t>(1</a:t>
                </a:r>
                <a:r>
                  <a:rPr lang="en-US" baseline="30000" dirty="0" smtClean="0"/>
                  <a:t>n</a:t>
                </a:r>
                <a:r>
                  <a:rPr lang="en-US" dirty="0" smtClean="0"/>
                  <a:t>)</a:t>
                </a:r>
              </a:p>
              <a:p>
                <a:pPr marL="0" indent="0">
                  <a:buNone/>
                </a:pPr>
                <a:r>
                  <a:rPr lang="en-US" b="1" dirty="0" smtClean="0"/>
                  <a:t>For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i</a:t>
                </a:r>
                <a:r>
                  <a:rPr lang="en-US" dirty="0" smtClean="0"/>
                  <a:t>=1 to 3n</a:t>
                </a:r>
                <a:r>
                  <a:rPr lang="en-US" baseline="30000" dirty="0" smtClean="0"/>
                  <a:t>2</a:t>
                </a:r>
                <a:r>
                  <a:rPr lang="en-US" dirty="0" smtClean="0"/>
                  <a:t>:</a:t>
                </a:r>
              </a:p>
              <a:p>
                <a:pPr marL="0" indent="0">
                  <a:buNone/>
                </a:pPr>
                <a:r>
                  <a:rPr lang="en-US" dirty="0" smtClean="0"/>
                  <a:t>    p’</a:t>
                </a:r>
                <a:r>
                  <a:rPr lang="en-US" dirty="0" smtClean="0">
                    <a:sym typeface="Wingdings" panose="05000000000000000000" pitchFamily="2" charset="2"/>
                  </a:rPr>
                  <a:t> {0,1}</a:t>
                </a:r>
                <a:r>
                  <a:rPr lang="en-US" baseline="30000" dirty="0" smtClean="0">
                    <a:sym typeface="Wingdings" panose="05000000000000000000" pitchFamily="2" charset="2"/>
                  </a:rPr>
                  <a:t>n-1</a:t>
                </a:r>
              </a:p>
              <a:p>
                <a:pPr marL="0" indent="0">
                  <a:buNone/>
                </a:pPr>
                <a:r>
                  <a:rPr lang="en-US" dirty="0" smtClean="0"/>
                  <a:t>    p</a:t>
                </a:r>
                <a:r>
                  <a:rPr lang="en-US" dirty="0" smtClean="0">
                    <a:sym typeface="Wingdings" panose="05000000000000000000" pitchFamily="2" charset="2"/>
                  </a:rPr>
                  <a:t>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1</m:t>
                    </m:r>
                    <m:d>
                      <m:dPr>
                        <m:begChr m:val="‖"/>
                        <m:endChr m:val=""/>
                        <m:ctrlPr>
                          <a:rPr lang="en-US" b="0" i="1" dirty="0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𝑝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′</m:t>
                        </m:r>
                      </m:e>
                    </m:d>
                  </m:oMath>
                </a14:m>
                <a:endParaRPr lang="en-US" baseline="30000" dirty="0"/>
              </a:p>
              <a:p>
                <a:pPr marL="0" indent="0">
                  <a:buNone/>
                </a:pPr>
                <a:r>
                  <a:rPr lang="en-US" baseline="30000" dirty="0" smtClean="0"/>
                  <a:t> </a:t>
                </a:r>
                <a:r>
                  <a:rPr lang="en-US" b="1" dirty="0"/>
                  <a:t> </a:t>
                </a:r>
                <a:r>
                  <a:rPr lang="en-US" b="1" dirty="0" smtClean="0"/>
                  <a:t>  if </a:t>
                </a:r>
                <a:r>
                  <a:rPr lang="en-US" dirty="0" err="1" smtClean="0"/>
                  <a:t>isPrime</a:t>
                </a:r>
                <a:r>
                  <a:rPr lang="en-US" dirty="0" smtClean="0"/>
                  <a:t>(p) </a:t>
                </a:r>
                <a:r>
                  <a:rPr lang="en-US" b="1" dirty="0" smtClean="0"/>
                  <a:t>then</a:t>
                </a:r>
                <a:r>
                  <a:rPr lang="en-US" dirty="0" smtClean="0"/>
                  <a:t> </a:t>
                </a:r>
              </a:p>
              <a:p>
                <a:pPr marL="0" indent="0">
                  <a:buNone/>
                </a:pPr>
                <a:r>
                  <a:rPr lang="en-US" b="1" dirty="0"/>
                  <a:t> </a:t>
                </a:r>
                <a:r>
                  <a:rPr lang="en-US" b="1" dirty="0" smtClean="0"/>
                  <a:t>     return</a:t>
                </a:r>
                <a:r>
                  <a:rPr lang="en-US" dirty="0" smtClean="0"/>
                  <a:t> p</a:t>
                </a:r>
              </a:p>
              <a:p>
                <a:pPr marL="0" indent="0">
                  <a:buNone/>
                </a:pPr>
                <a:r>
                  <a:rPr lang="en-US" b="1" dirty="0"/>
                  <a:t>return</a:t>
                </a:r>
                <a:r>
                  <a:rPr lang="en-US" dirty="0"/>
                  <a:t> </a:t>
                </a:r>
                <a:r>
                  <a:rPr lang="en-US" dirty="0" smtClean="0"/>
                  <a:t>fail</a:t>
                </a:r>
                <a:endParaRPr lang="en-US" dirty="0"/>
              </a:p>
              <a:p>
                <a:pPr marL="0" indent="0">
                  <a:buNone/>
                </a:pPr>
                <a:endParaRPr lang="en-US" baseline="30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77792" y="1825625"/>
                <a:ext cx="11914208" cy="4351338"/>
              </a:xfrm>
              <a:blipFill>
                <a:blip r:embed="rId2"/>
                <a:stretch>
                  <a:fillRect l="-921" t="-2101" r="-512" b="-2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04D3F7-B83F-4105-B753-146AD0E5364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ular Callout 4"/>
          <p:cNvSpPr/>
          <p:nvPr/>
        </p:nvSpPr>
        <p:spPr>
          <a:xfrm>
            <a:off x="6248400" y="2667000"/>
            <a:ext cx="4876800" cy="1920240"/>
          </a:xfrm>
          <a:prstGeom prst="wedgeRectCallout">
            <a:avLst>
              <a:gd name="adj1" fmla="val -120521"/>
              <a:gd name="adj2" fmla="val 6011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Can we do this in polynomial time?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135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Bertrand’s Postulate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95943" y="1825625"/>
                <a:ext cx="11996057" cy="4351338"/>
              </a:xfrm>
            </p:spPr>
            <p:txBody>
              <a:bodyPr>
                <a:normAutofit fontScale="92500"/>
              </a:bodyPr>
              <a:lstStyle/>
              <a:p>
                <a:pPr marL="0" indent="0">
                  <a:buNone/>
                </a:pPr>
                <a:r>
                  <a:rPr lang="en-US" b="1" dirty="0" smtClean="0"/>
                  <a:t>Theorem 8.32. </a:t>
                </a:r>
                <a:r>
                  <a:rPr lang="en-US" dirty="0" smtClean="0"/>
                  <a:t>For any n &gt; 1 the fraction of n-bit integers that are prime is at least 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</m:oMath>
                </a14:m>
                <a:r>
                  <a:rPr lang="en-US" dirty="0" smtClean="0"/>
                  <a:t>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b="1" dirty="0" err="1" smtClean="0"/>
                  <a:t>GenerateRandomPrime</a:t>
                </a:r>
                <a:r>
                  <a:rPr lang="en-US" dirty="0" smtClean="0"/>
                  <a:t>(1</a:t>
                </a:r>
                <a:r>
                  <a:rPr lang="en-US" baseline="30000" dirty="0" smtClean="0"/>
                  <a:t>n</a:t>
                </a:r>
                <a:r>
                  <a:rPr lang="en-US" dirty="0" smtClean="0"/>
                  <a:t>)</a:t>
                </a:r>
              </a:p>
              <a:p>
                <a:pPr marL="0" indent="0">
                  <a:buNone/>
                </a:pPr>
                <a:r>
                  <a:rPr lang="en-US" b="1" dirty="0" smtClean="0"/>
                  <a:t>For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i</a:t>
                </a:r>
                <a:r>
                  <a:rPr lang="en-US" dirty="0" smtClean="0"/>
                  <a:t>=1 to 3n</a:t>
                </a:r>
                <a:r>
                  <a:rPr lang="en-US" baseline="30000" dirty="0" smtClean="0"/>
                  <a:t>2</a:t>
                </a:r>
                <a:r>
                  <a:rPr lang="en-US" dirty="0" smtClean="0"/>
                  <a:t>:</a:t>
                </a:r>
              </a:p>
              <a:p>
                <a:pPr marL="0" indent="0">
                  <a:buNone/>
                </a:pPr>
                <a:r>
                  <a:rPr lang="en-US" dirty="0" smtClean="0"/>
                  <a:t>    p’</a:t>
                </a:r>
                <a:r>
                  <a:rPr lang="en-US" dirty="0" smtClean="0">
                    <a:sym typeface="Wingdings" panose="05000000000000000000" pitchFamily="2" charset="2"/>
                  </a:rPr>
                  <a:t> {0,1}</a:t>
                </a:r>
                <a:r>
                  <a:rPr lang="en-US" baseline="30000" dirty="0" smtClean="0">
                    <a:sym typeface="Wingdings" panose="05000000000000000000" pitchFamily="2" charset="2"/>
                  </a:rPr>
                  <a:t>n-1</a:t>
                </a:r>
              </a:p>
              <a:p>
                <a:pPr marL="0" indent="0">
                  <a:buNone/>
                </a:pPr>
                <a:r>
                  <a:rPr lang="en-US" dirty="0" smtClean="0"/>
                  <a:t>    p</a:t>
                </a:r>
                <a:r>
                  <a:rPr lang="en-US" dirty="0" smtClean="0">
                    <a:sym typeface="Wingdings" panose="05000000000000000000" pitchFamily="2" charset="2"/>
                  </a:rPr>
                  <a:t>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1</m:t>
                    </m:r>
                    <m:d>
                      <m:dPr>
                        <m:begChr m:val="‖"/>
                        <m:endChr m:val=""/>
                        <m:ctrlPr>
                          <a:rPr lang="en-US" b="0" i="1" dirty="0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𝑝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′</m:t>
                        </m:r>
                      </m:e>
                    </m:d>
                  </m:oMath>
                </a14:m>
                <a:endParaRPr lang="en-US" baseline="30000" dirty="0"/>
              </a:p>
              <a:p>
                <a:pPr marL="0" indent="0">
                  <a:buNone/>
                </a:pPr>
                <a:r>
                  <a:rPr lang="en-US" baseline="30000" dirty="0" smtClean="0"/>
                  <a:t> </a:t>
                </a:r>
                <a:r>
                  <a:rPr lang="en-US" b="1" dirty="0"/>
                  <a:t> </a:t>
                </a:r>
                <a:r>
                  <a:rPr lang="en-US" b="1" dirty="0" smtClean="0"/>
                  <a:t>  if </a:t>
                </a:r>
                <a:r>
                  <a:rPr lang="en-US" dirty="0" err="1" smtClean="0"/>
                  <a:t>isPrime</a:t>
                </a:r>
                <a:r>
                  <a:rPr lang="en-US" dirty="0" smtClean="0"/>
                  <a:t>(p) </a:t>
                </a:r>
                <a:r>
                  <a:rPr lang="en-US" b="1" dirty="0" smtClean="0"/>
                  <a:t>then</a:t>
                </a:r>
                <a:r>
                  <a:rPr lang="en-US" dirty="0" smtClean="0"/>
                  <a:t> </a:t>
                </a:r>
              </a:p>
              <a:p>
                <a:pPr marL="0" indent="0">
                  <a:buNone/>
                </a:pPr>
                <a:r>
                  <a:rPr lang="en-US" b="1" dirty="0"/>
                  <a:t> </a:t>
                </a:r>
                <a:r>
                  <a:rPr lang="en-US" b="1" dirty="0" smtClean="0"/>
                  <a:t>     return</a:t>
                </a:r>
                <a:r>
                  <a:rPr lang="en-US" dirty="0" smtClean="0"/>
                  <a:t> p</a:t>
                </a:r>
              </a:p>
              <a:p>
                <a:pPr marL="0" indent="0">
                  <a:buNone/>
                </a:pPr>
                <a:r>
                  <a:rPr lang="en-US" b="1" dirty="0"/>
                  <a:t>return</a:t>
                </a:r>
                <a:r>
                  <a:rPr lang="en-US" dirty="0"/>
                  <a:t> </a:t>
                </a:r>
                <a:r>
                  <a:rPr lang="en-US" dirty="0" smtClean="0"/>
                  <a:t>fail</a:t>
                </a:r>
                <a:endParaRPr lang="en-US" dirty="0"/>
              </a:p>
              <a:p>
                <a:pPr marL="0" indent="0">
                  <a:buNone/>
                </a:pPr>
                <a:endParaRPr lang="en-US" baseline="30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95943" y="1825625"/>
                <a:ext cx="11996057" cy="4351338"/>
              </a:xfrm>
              <a:blipFill>
                <a:blip r:embed="rId2"/>
                <a:stretch>
                  <a:fillRect l="-915" t="-2101" b="-2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04D3F7-B83F-4105-B753-146AD0E5364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4408713" y="2351313"/>
                <a:ext cx="7783287" cy="4370161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Assume for now that we can run </a:t>
                </a:r>
                <a:r>
                  <a:rPr kumimoji="0" lang="en-US" sz="24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isPrime</a:t>
                </a:r>
                <a:r>
                  <a:rPr kumimoji="0" lang="en-US" sz="2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(p). What are the odds that the algorithm fails?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On each iteration the probability that p is not a prime is  </a:t>
                </a:r>
                <a14:m>
                  <m:oMath xmlns:m="http://schemas.openxmlformats.org/officeDocument/2006/math">
                    <m:d>
                      <m:dPr>
                        <m:ctrlP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1−</m:t>
                        </m:r>
                        <m:f>
                          <m:fPr>
                            <m:ctrlPr>
                              <a:rPr kumimoji="0" lang="en-U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fPr>
                          <m:num>
                            <m:r>
                              <a:rPr kumimoji="0" lang="en-U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1</m:t>
                            </m:r>
                          </m:num>
                          <m:den>
                            <m:r>
                              <a:rPr kumimoji="0" lang="en-U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3</m:t>
                            </m:r>
                            <m:r>
                              <a:rPr kumimoji="0" lang="en-U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𝑛</m:t>
                            </m:r>
                          </m:den>
                        </m:f>
                      </m:e>
                    </m:d>
                  </m:oMath>
                </a14:m>
                <a:endParaRPr kumimoji="0" lang="en-US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We fail if we pick a non-prime in all 3n</a:t>
                </a:r>
                <a:r>
                  <a:rPr kumimoji="0" lang="en-US" sz="2400" b="0" i="0" u="none" strike="noStrike" kern="1200" cap="none" spc="0" normalizeH="0" baseline="3000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2</a:t>
                </a:r>
                <a:r>
                  <a:rPr kumimoji="0" lang="en-US" sz="2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iterations. The probability of failure is at most  </a:t>
                </a: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kumimoji="0" 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white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white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1−</m:t>
                              </m:r>
                              <m:f>
                                <m:fPr>
                                  <m:ctrlPr>
                                    <a:rPr kumimoji="0" lang="en-US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white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kumimoji="0" lang="en-US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white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kumimoji="0" lang="en-US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white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3</m:t>
                                  </m:r>
                                  <m:r>
                                    <a:rPr kumimoji="0" lang="en-US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white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𝑛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3</m:t>
                          </m:r>
                          <m:sSup>
                            <m:sSupPr>
                              <m:ctrlP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white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white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𝑛</m:t>
                              </m:r>
                            </m:e>
                            <m:sup>
                              <m: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white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2</m:t>
                              </m:r>
                            </m:sup>
                          </m:sSup>
                        </m:sup>
                      </m:sSup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sSup>
                        <m:sSupPr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kumimoji="0" 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white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kumimoji="0" lang="en-US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white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kumimoji="0" lang="en-US" sz="24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white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kumimoji="0" lang="en-US" sz="24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white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1−</m:t>
                                      </m:r>
                                      <m:f>
                                        <m:fPr>
                                          <m:ctrlPr>
                                            <a:rPr kumimoji="0" lang="en-US" sz="24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white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kumimoji="0" lang="en-US" sz="24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white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  <m:t>1</m:t>
                                          </m:r>
                                        </m:num>
                                        <m:den>
                                          <m:r>
                                            <a:rPr kumimoji="0" lang="en-US" sz="24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white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  <m:t>3</m:t>
                                          </m:r>
                                          <m:r>
                                            <a:rPr kumimoji="0" lang="en-US" sz="24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white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  <m:t>𝑛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r>
                                    <a:rPr kumimoji="0" lang="en-US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white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3</m:t>
                                  </m:r>
                                  <m:r>
                                    <a:rPr kumimoji="0" lang="en-US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white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𝑛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𝑛</m:t>
                          </m:r>
                        </m:sup>
                      </m:sSup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≤</m:t>
                      </m:r>
                      <m:sSup>
                        <m:sSupPr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𝑒</m:t>
                          </m:r>
                        </m:e>
                        <m:sup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−</m:t>
                          </m:r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8713" y="2351313"/>
                <a:ext cx="7783287" cy="4370161"/>
              </a:xfrm>
              <a:prstGeom prst="rect">
                <a:avLst/>
              </a:prstGeom>
              <a:blipFill>
                <a:blip r:embed="rId3"/>
                <a:stretch>
                  <a:fillRect l="-1095" t="-9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40077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isPrime</a:t>
            </a:r>
            <a:r>
              <a:rPr lang="en-US" dirty="0" smtClean="0"/>
              <a:t>(p): Miller-Rabin Test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 smtClean="0"/>
                  <a:t>We can check for primality of p in polynomial time in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</m:oMath>
                </a14:m>
                <a:r>
                  <a:rPr lang="en-US" dirty="0" smtClean="0"/>
                  <a:t>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b="1" dirty="0" smtClean="0"/>
                  <a:t>Theory</a:t>
                </a:r>
                <a:r>
                  <a:rPr lang="en-US" dirty="0" smtClean="0"/>
                  <a:t>: Deterministic algorithm to test for primality. </a:t>
                </a:r>
              </a:p>
              <a:p>
                <a:r>
                  <a:rPr lang="en-US" dirty="0"/>
                  <a:t> </a:t>
                </a:r>
                <a:r>
                  <a:rPr lang="en-US" dirty="0" smtClean="0"/>
                  <a:t> See breakthrough paper “Primes is in P”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:r>
                  <a:rPr lang="en-US" b="1" dirty="0" smtClean="0"/>
                  <a:t>Practice: </a:t>
                </a:r>
                <a:r>
                  <a:rPr lang="en-US" dirty="0" smtClean="0"/>
                  <a:t>Miller-Rabin Test (randomized algorithm)</a:t>
                </a:r>
              </a:p>
              <a:p>
                <a:r>
                  <a:rPr lang="en-US" b="1" dirty="0" smtClean="0"/>
                  <a:t>Guarantee 1: </a:t>
                </a:r>
                <a:r>
                  <a:rPr lang="en-US" dirty="0" smtClean="0"/>
                  <a:t>If p is prime then the test outputs YES</a:t>
                </a:r>
              </a:p>
              <a:p>
                <a:r>
                  <a:rPr lang="en-US" b="1" dirty="0"/>
                  <a:t>Guarantee </a:t>
                </a:r>
                <a:r>
                  <a:rPr lang="en-US" b="1" dirty="0" smtClean="0"/>
                  <a:t>2: </a:t>
                </a:r>
                <a:r>
                  <a:rPr lang="en-US" dirty="0" smtClean="0"/>
                  <a:t>If p is not prime then the test outputs NO except with negligible probability. </a:t>
                </a:r>
                <a:endParaRPr lang="en-US" b="1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30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04D3F7-B83F-4105-B753-146AD0E5364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61357" y="6356350"/>
            <a:ext cx="65800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3"/>
              </a:rPr>
              <a:t>https://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3"/>
              </a:rPr>
              <a:t>www.cse.iitk.ac.in/users/manindra/algebra/primality_v6.pdf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8906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“Almost” Miller-Rabin Test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b="1" dirty="0" smtClean="0"/>
                  <a:t>Input</a:t>
                </a:r>
                <a:r>
                  <a:rPr lang="en-US" dirty="0" smtClean="0"/>
                  <a:t>: Integer N and parameter 1</a:t>
                </a:r>
                <a:r>
                  <a:rPr lang="en-US" baseline="30000" dirty="0" smtClean="0"/>
                  <a:t>t</a:t>
                </a:r>
              </a:p>
              <a:p>
                <a:pPr marL="0" indent="0">
                  <a:buNone/>
                </a:pPr>
                <a:r>
                  <a:rPr lang="en-US" b="1" dirty="0" smtClean="0"/>
                  <a:t>Output</a:t>
                </a:r>
                <a:r>
                  <a:rPr lang="en-US" dirty="0" smtClean="0"/>
                  <a:t>: “prime” or “composite”</a:t>
                </a:r>
              </a:p>
              <a:p>
                <a:pPr marL="0" indent="0">
                  <a:buNone/>
                </a:pPr>
                <a:r>
                  <a:rPr lang="en-US" b="1" dirty="0" smtClean="0"/>
                  <a:t>for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i</a:t>
                </a:r>
                <a:r>
                  <a:rPr lang="en-US" dirty="0" smtClean="0"/>
                  <a:t>=1 to t:</a:t>
                </a:r>
              </a:p>
              <a:p>
                <a:pPr marL="0" indent="0">
                  <a:buNone/>
                </a:pPr>
                <a:r>
                  <a:rPr lang="en-US" dirty="0" smtClean="0"/>
                  <a:t>       a </a:t>
                </a:r>
                <a:r>
                  <a:rPr lang="en-US" dirty="0" smtClean="0">
                    <a:sym typeface="Wingdings" panose="05000000000000000000" pitchFamily="2" charset="2"/>
                  </a:rPr>
                  <a:t> {1,…,N-1}</a:t>
                </a:r>
              </a:p>
              <a:p>
                <a:pPr marL="0" indent="0">
                  <a:buNone/>
                </a:pPr>
                <a:r>
                  <a:rPr lang="en-US" dirty="0">
                    <a:sym typeface="Wingdings" panose="05000000000000000000" pitchFamily="2" charset="2"/>
                  </a:rPr>
                  <a:t> </a:t>
                </a:r>
                <a:r>
                  <a:rPr lang="en-US" dirty="0" smtClean="0">
                    <a:sym typeface="Wingdings" panose="05000000000000000000" pitchFamily="2" charset="2"/>
                  </a:rPr>
                  <a:t>      if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𝑎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𝑁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−1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≠1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mod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N</m:t>
                    </m:r>
                  </m:oMath>
                </a14:m>
                <a:r>
                  <a:rPr lang="en-US" dirty="0" smtClean="0"/>
                  <a:t> then return “composite”</a:t>
                </a:r>
              </a:p>
              <a:p>
                <a:pPr marL="0" indent="0">
                  <a:buNone/>
                </a:pPr>
                <a:r>
                  <a:rPr lang="en-US" b="1" dirty="0" smtClean="0"/>
                  <a:t>Return </a:t>
                </a:r>
                <a:r>
                  <a:rPr lang="en-US" dirty="0" smtClean="0"/>
                  <a:t>“prime”</a:t>
                </a:r>
                <a:endParaRPr lang="en-US" baseline="30000" dirty="0"/>
              </a:p>
              <a:p>
                <a:pPr marL="0" indent="0">
                  <a:buNone/>
                </a:pPr>
                <a:endParaRPr lang="en-US" baseline="30000" dirty="0" smtClean="0"/>
              </a:p>
              <a:p>
                <a:pPr marL="0" indent="0">
                  <a:buNone/>
                </a:pPr>
                <a:r>
                  <a:rPr lang="en-US" b="1" dirty="0" smtClean="0"/>
                  <a:t>Claim: </a:t>
                </a:r>
                <a:r>
                  <a:rPr lang="en-US" dirty="0" smtClean="0"/>
                  <a:t>If N is prime then algorithm always outputs</a:t>
                </a:r>
                <a:r>
                  <a:rPr lang="en-US" b="1" dirty="0" smtClean="0"/>
                  <a:t> </a:t>
                </a:r>
                <a:r>
                  <a:rPr lang="en-US" dirty="0"/>
                  <a:t>“prime”</a:t>
                </a:r>
                <a:endParaRPr lang="en-US" baseline="30000" dirty="0"/>
              </a:p>
              <a:p>
                <a:pPr marL="0" indent="0">
                  <a:buNone/>
                </a:pPr>
                <a:r>
                  <a:rPr lang="en-US" b="1" dirty="0" smtClean="0"/>
                  <a:t>Proof: </a:t>
                </a:r>
                <a:r>
                  <a:rPr lang="en-US" dirty="0" smtClean="0"/>
                  <a:t>For any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a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m:rPr>
                        <m:nor/>
                      </m:rPr>
                      <a:rPr lang="en-US" dirty="0">
                        <a:sym typeface="Wingdings" panose="05000000000000000000" pitchFamily="2" charset="2"/>
                      </a:rPr>
                      <m:t>{1,…,</m:t>
                    </m:r>
                    <m:r>
                      <m:rPr>
                        <m:nor/>
                      </m:rPr>
                      <a:rPr lang="en-US" dirty="0">
                        <a:sym typeface="Wingdings" panose="05000000000000000000" pitchFamily="2" charset="2"/>
                      </a:rPr>
                      <m:t>N</m:t>
                    </m:r>
                    <m:r>
                      <m:rPr>
                        <m:nor/>
                      </m:rPr>
                      <a:rPr lang="en-US" dirty="0">
                        <a:sym typeface="Wingdings" panose="05000000000000000000" pitchFamily="2" charset="2"/>
                      </a:rPr>
                      <m:t>−1}</m:t>
                    </m:r>
                  </m:oMath>
                </a14:m>
                <a:r>
                  <a:rPr lang="en-US" dirty="0" smtClean="0"/>
                  <a:t> we have</a:t>
                </a:r>
                <a:r>
                  <a:rPr lang="en-US" b="1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𝑎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𝑁</m:t>
                        </m:r>
                        <m:r>
                          <a:rPr lang="en-US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−1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𝑎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𝜙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𝑁</m:t>
                            </m:r>
                          </m:e>
                        </m:d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=1 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𝑁</m:t>
                    </m:r>
                  </m:oMath>
                </a14:m>
                <a:r>
                  <a:rPr lang="en-US" baseline="30000" dirty="0" smtClean="0"/>
                  <a:t> </a:t>
                </a:r>
                <a:endParaRPr lang="en-US" baseline="30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30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04D3F7-B83F-4105-B753-146AD0E5364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90994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“Almost” Miller-Rabin Test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r>
                  <a:rPr lang="en-US" b="1" dirty="0" smtClean="0"/>
                  <a:t>Input</a:t>
                </a:r>
                <a:r>
                  <a:rPr lang="en-US" dirty="0" smtClean="0"/>
                  <a:t>: Integer N and parameter 1</a:t>
                </a:r>
                <a:r>
                  <a:rPr lang="en-US" baseline="30000" dirty="0" smtClean="0"/>
                  <a:t>t</a:t>
                </a:r>
              </a:p>
              <a:p>
                <a:pPr marL="0" indent="0">
                  <a:buNone/>
                </a:pPr>
                <a:r>
                  <a:rPr lang="en-US" b="1" dirty="0" smtClean="0"/>
                  <a:t>Output</a:t>
                </a:r>
                <a:r>
                  <a:rPr lang="en-US" dirty="0" smtClean="0"/>
                  <a:t>: “prime” or “composite”</a:t>
                </a:r>
              </a:p>
              <a:p>
                <a:pPr marL="0" indent="0">
                  <a:buNone/>
                </a:pPr>
                <a:r>
                  <a:rPr lang="en-US" b="1" dirty="0" smtClean="0"/>
                  <a:t>for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i</a:t>
                </a:r>
                <a:r>
                  <a:rPr lang="en-US" dirty="0" smtClean="0"/>
                  <a:t>=1 to t:</a:t>
                </a:r>
              </a:p>
              <a:p>
                <a:pPr marL="0" indent="0">
                  <a:buNone/>
                </a:pPr>
                <a:r>
                  <a:rPr lang="en-US" dirty="0" smtClean="0"/>
                  <a:t>       a </a:t>
                </a:r>
                <a:r>
                  <a:rPr lang="en-US" dirty="0" smtClean="0">
                    <a:sym typeface="Wingdings" panose="05000000000000000000" pitchFamily="2" charset="2"/>
                  </a:rPr>
                  <a:t> {1,…,N-1}</a:t>
                </a:r>
              </a:p>
              <a:p>
                <a:pPr marL="0" indent="0">
                  <a:buNone/>
                </a:pPr>
                <a:r>
                  <a:rPr lang="en-US" dirty="0">
                    <a:sym typeface="Wingdings" panose="05000000000000000000" pitchFamily="2" charset="2"/>
                  </a:rPr>
                  <a:t> </a:t>
                </a:r>
                <a:r>
                  <a:rPr lang="en-US" dirty="0" smtClean="0">
                    <a:sym typeface="Wingdings" panose="05000000000000000000" pitchFamily="2" charset="2"/>
                  </a:rPr>
                  <a:t>      if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𝑎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𝑁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−1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≠1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mod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N</m:t>
                    </m:r>
                  </m:oMath>
                </a14:m>
                <a:r>
                  <a:rPr lang="en-US" dirty="0" smtClean="0"/>
                  <a:t> then return “composite”</a:t>
                </a:r>
              </a:p>
              <a:p>
                <a:pPr marL="0" indent="0">
                  <a:buNone/>
                </a:pPr>
                <a:r>
                  <a:rPr lang="en-US" b="1" dirty="0" smtClean="0"/>
                  <a:t>Return </a:t>
                </a:r>
                <a:r>
                  <a:rPr lang="en-US" dirty="0" smtClean="0"/>
                  <a:t>“prime”</a:t>
                </a:r>
                <a:endParaRPr lang="en-US" baseline="30000" dirty="0"/>
              </a:p>
              <a:p>
                <a:pPr marL="0" indent="0">
                  <a:buNone/>
                </a:pPr>
                <a:endParaRPr lang="en-US" baseline="30000" dirty="0" smtClean="0"/>
              </a:p>
              <a:p>
                <a:pPr marL="0" indent="0">
                  <a:buNone/>
                </a:pPr>
                <a:r>
                  <a:rPr lang="en-US" b="1" dirty="0" smtClean="0"/>
                  <a:t>Fact: </a:t>
                </a:r>
                <a:r>
                  <a:rPr lang="en-US" dirty="0" smtClean="0"/>
                  <a:t>If N is composite and not a Carmichael number then the algorithm outputs</a:t>
                </a:r>
                <a:r>
                  <a:rPr lang="en-US" b="1" dirty="0" smtClean="0"/>
                  <a:t> </a:t>
                </a:r>
                <a:r>
                  <a:rPr lang="en-US" dirty="0" smtClean="0"/>
                  <a:t>“composite” with probability</a:t>
                </a:r>
                <a:endParaRPr lang="en-US" baseline="300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1−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2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en-US" baseline="30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8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04D3F7-B83F-4105-B753-146AD0E5364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ular Callout 4"/>
          <p:cNvSpPr/>
          <p:nvPr/>
        </p:nvSpPr>
        <p:spPr>
          <a:xfrm>
            <a:off x="6817833" y="1458685"/>
            <a:ext cx="4876800" cy="1920240"/>
          </a:xfrm>
          <a:prstGeom prst="wedgeRectCallout">
            <a:avLst>
              <a:gd name="adj1" fmla="val -73981"/>
              <a:gd name="adj2" fmla="val 12559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Need a bit of extra work to handle Carmichael numbers (see textbook).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83924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Miller-Rabin Primality Test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b="1" dirty="0" smtClean="0"/>
                  <a:t>Input</a:t>
                </a:r>
                <a:r>
                  <a:rPr lang="en-US" dirty="0"/>
                  <a:t>: Integer N and parameter 1</a:t>
                </a:r>
                <a:r>
                  <a:rPr lang="en-US" baseline="30000" dirty="0"/>
                  <a:t>t</a:t>
                </a:r>
              </a:p>
              <a:p>
                <a:pPr marL="0" indent="0">
                  <a:buNone/>
                </a:pPr>
                <a:r>
                  <a:rPr lang="en-US" b="1" dirty="0"/>
                  <a:t>Output</a:t>
                </a:r>
                <a:r>
                  <a:rPr lang="en-US" dirty="0"/>
                  <a:t>: “prime” or “composite”</a:t>
                </a:r>
              </a:p>
              <a:p>
                <a:pPr marL="0" indent="0">
                  <a:buNone/>
                </a:pPr>
                <a:r>
                  <a:rPr lang="en-US" b="1" dirty="0" smtClean="0"/>
                  <a:t>If</a:t>
                </a:r>
                <a:r>
                  <a:rPr lang="en-US" dirty="0" smtClean="0"/>
                  <a:t> </a:t>
                </a:r>
                <a:r>
                  <a:rPr lang="en-US" sz="2400" dirty="0" smtClean="0">
                    <a:latin typeface="Arial Rounded MT Bold" panose="020F0704030504030204" pitchFamily="34" charset="0"/>
                  </a:rPr>
                  <a:t>Even(N)</a:t>
                </a:r>
                <a:r>
                  <a:rPr lang="en-US" dirty="0" smtClean="0"/>
                  <a:t> or </a:t>
                </a:r>
                <a:r>
                  <a:rPr lang="en-US" sz="2400" dirty="0" err="1" smtClean="0">
                    <a:latin typeface="Arial Rounded MT Bold" panose="020F0704030504030204" pitchFamily="34" charset="0"/>
                  </a:rPr>
                  <a:t>PerfectPower</a:t>
                </a:r>
                <a:r>
                  <a:rPr lang="en-US" sz="2400" dirty="0" smtClean="0">
                    <a:latin typeface="Arial Rounded MT Bold" panose="020F0704030504030204" pitchFamily="34" charset="0"/>
                  </a:rPr>
                  <a:t>(N</a:t>
                </a:r>
                <a:r>
                  <a:rPr lang="en-US" sz="2400" dirty="0" smtClean="0"/>
                  <a:t>)</a:t>
                </a:r>
                <a:r>
                  <a:rPr lang="en-US" dirty="0" smtClean="0"/>
                  <a:t> return “composite”</a:t>
                </a:r>
              </a:p>
              <a:p>
                <a:pPr marL="0" indent="0">
                  <a:buNone/>
                </a:pPr>
                <a:r>
                  <a:rPr lang="en-US" b="1" dirty="0" smtClean="0"/>
                  <a:t>Else </a:t>
                </a:r>
                <a:r>
                  <a:rPr lang="en-US" dirty="0" smtClean="0"/>
                  <a:t>find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dirty="0" smtClean="0"/>
                  <a:t> (odd)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≥1</m:t>
                    </m:r>
                  </m:oMath>
                </a14:m>
                <a:r>
                  <a:rPr lang="en-US" dirty="0" smtClean="0"/>
                  <a:t> s.t.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N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−1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dirty="0"/>
                  <a:t> </a:t>
                </a:r>
                <a:endParaRPr lang="en-US" dirty="0" smtClean="0"/>
              </a:p>
              <a:p>
                <a:pPr marL="0" indent="0">
                  <a:buNone/>
                </a:pPr>
                <a:r>
                  <a:rPr lang="en-US" b="1" dirty="0"/>
                  <a:t>for</a:t>
                </a:r>
                <a:r>
                  <a:rPr lang="en-US" dirty="0"/>
                  <a:t> </a:t>
                </a:r>
                <a:r>
                  <a:rPr lang="en-US" dirty="0" smtClean="0"/>
                  <a:t>j=1 </a:t>
                </a:r>
                <a:r>
                  <a:rPr lang="en-US" dirty="0"/>
                  <a:t>to t:</a:t>
                </a:r>
              </a:p>
              <a:p>
                <a:pPr marL="0" indent="0">
                  <a:buNone/>
                </a:pPr>
                <a:r>
                  <a:rPr lang="en-US" dirty="0" smtClean="0"/>
                  <a:t>     </a:t>
                </a:r>
                <a:r>
                  <a:rPr lang="en-US" b="1" dirty="0" smtClean="0"/>
                  <a:t> if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sup>
                    </m:sSup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±1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mod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N</m:t>
                    </m:r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sSup>
                          <m:sSup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𝑢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mod</m:t>
                    </m:r>
                    <m: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N</m:t>
                    </m:r>
                  </m:oMath>
                </a14:m>
                <a:r>
                  <a:rPr lang="en-US" dirty="0" smtClean="0"/>
                  <a:t> for all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1≤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/>
                  <a:t>	</a:t>
                </a:r>
                <a:r>
                  <a:rPr lang="en-US" b="1" dirty="0" smtClean="0"/>
                  <a:t>return</a:t>
                </a:r>
                <a:r>
                  <a:rPr lang="en-US" dirty="0" smtClean="0"/>
                  <a:t> “composite”</a:t>
                </a:r>
              </a:p>
              <a:p>
                <a:pPr marL="0" indent="0">
                  <a:buNone/>
                </a:pPr>
                <a:r>
                  <a:rPr lang="en-US" b="1" dirty="0"/>
                  <a:t>Return </a:t>
                </a:r>
                <a:r>
                  <a:rPr lang="en-US" dirty="0"/>
                  <a:t>“prime”</a:t>
                </a:r>
                <a:endParaRPr lang="en-US" baseline="30000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04D3F7-B83F-4105-B753-146AD0E5364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64728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Symmetric Key Explosion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672647"/>
          </a:xfrm>
        </p:spPr>
        <p:txBody>
          <a:bodyPr/>
          <a:lstStyle/>
          <a:p>
            <a:r>
              <a:rPr lang="en-US" dirty="0" smtClean="0"/>
              <a:t>Suppose we have n people and </a:t>
            </a:r>
          </a:p>
          <a:p>
            <a:pPr marL="0" indent="0">
              <a:buNone/>
            </a:pPr>
            <a:r>
              <a:rPr lang="en-US" dirty="0" smtClean="0"/>
              <a:t>each pair of people want to be able </a:t>
            </a:r>
          </a:p>
          <a:p>
            <a:pPr marL="0" indent="0">
              <a:buNone/>
            </a:pPr>
            <a:r>
              <a:rPr lang="en-US" dirty="0" smtClean="0"/>
              <a:t>to maintain a secure communication</a:t>
            </a:r>
          </a:p>
          <a:p>
            <a:pPr marL="0" indent="0">
              <a:buNone/>
            </a:pPr>
            <a:r>
              <a:rPr lang="en-US" dirty="0" smtClean="0"/>
              <a:t>channel.</a:t>
            </a:r>
          </a:p>
          <a:p>
            <a:pPr lvl="1"/>
            <a:r>
              <a:rPr lang="en-US" dirty="0" smtClean="0"/>
              <a:t>How many private keys per person?</a:t>
            </a:r>
          </a:p>
          <a:p>
            <a:pPr lvl="1"/>
            <a:r>
              <a:rPr lang="en-US" b="1" dirty="0" smtClean="0"/>
              <a:t>Answer</a:t>
            </a:r>
            <a:r>
              <a:rPr lang="en-US" dirty="0" smtClean="0"/>
              <a:t>: n-1</a:t>
            </a:r>
          </a:p>
          <a:p>
            <a:endParaRPr lang="en-US" dirty="0"/>
          </a:p>
          <a:p>
            <a:r>
              <a:rPr lang="en-US" dirty="0" smtClean="0"/>
              <a:t>Key Explosion Problem</a:t>
            </a:r>
          </a:p>
          <a:p>
            <a:pPr lvl="1"/>
            <a:r>
              <a:rPr lang="en-US" dirty="0" smtClean="0"/>
              <a:t>n </a:t>
            </a:r>
            <a:r>
              <a:rPr lang="en-US" dirty="0"/>
              <a:t>can get very big if you are </a:t>
            </a:r>
            <a:r>
              <a:rPr lang="en-US" dirty="0" smtClean="0"/>
              <a:t>Google or Amazon!</a:t>
            </a:r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6</a:t>
            </a:fld>
            <a:endParaRPr lang="en-US"/>
          </a:p>
        </p:txBody>
      </p:sp>
      <p:pic>
        <p:nvPicPr>
          <p:cNvPr id="2050" name="Picture 2" descr="Image result for janitor key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7895" y="2077720"/>
            <a:ext cx="4529869" cy="3663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5826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Miller-Rabin Primality Test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b="1" dirty="0" smtClean="0"/>
                  <a:t>Input</a:t>
                </a:r>
                <a:r>
                  <a:rPr lang="en-US" dirty="0"/>
                  <a:t>: Integer N and parameter 1</a:t>
                </a:r>
                <a:r>
                  <a:rPr lang="en-US" baseline="30000" dirty="0"/>
                  <a:t>t</a:t>
                </a:r>
              </a:p>
              <a:p>
                <a:pPr marL="0" indent="0">
                  <a:buNone/>
                </a:pPr>
                <a:r>
                  <a:rPr lang="en-US" b="1" dirty="0"/>
                  <a:t>Output</a:t>
                </a:r>
                <a:r>
                  <a:rPr lang="en-US" dirty="0"/>
                  <a:t>: “prime” or “composite”</a:t>
                </a:r>
              </a:p>
              <a:p>
                <a:pPr marL="0" indent="0">
                  <a:buNone/>
                </a:pPr>
                <a:r>
                  <a:rPr lang="en-US" b="1" dirty="0" smtClean="0"/>
                  <a:t>If</a:t>
                </a:r>
                <a:r>
                  <a:rPr lang="en-US" dirty="0" smtClean="0"/>
                  <a:t> </a:t>
                </a:r>
                <a:r>
                  <a:rPr lang="en-US" sz="2400" dirty="0" smtClean="0">
                    <a:latin typeface="Arial Rounded MT Bold" panose="020F0704030504030204" pitchFamily="34" charset="0"/>
                  </a:rPr>
                  <a:t>Even(N)</a:t>
                </a:r>
                <a:r>
                  <a:rPr lang="en-US" dirty="0" smtClean="0"/>
                  <a:t> or </a:t>
                </a:r>
                <a:r>
                  <a:rPr lang="en-US" sz="2400" dirty="0" err="1" smtClean="0">
                    <a:latin typeface="Arial Rounded MT Bold" panose="020F0704030504030204" pitchFamily="34" charset="0"/>
                  </a:rPr>
                  <a:t>PerfectPower</a:t>
                </a:r>
                <a:r>
                  <a:rPr lang="en-US" sz="2400" dirty="0" smtClean="0">
                    <a:latin typeface="Arial Rounded MT Bold" panose="020F0704030504030204" pitchFamily="34" charset="0"/>
                  </a:rPr>
                  <a:t>(N</a:t>
                </a:r>
                <a:r>
                  <a:rPr lang="en-US" sz="2400" dirty="0" smtClean="0"/>
                  <a:t>)</a:t>
                </a:r>
                <a:r>
                  <a:rPr lang="en-US" dirty="0" smtClean="0"/>
                  <a:t> return “composite”</a:t>
                </a:r>
              </a:p>
              <a:p>
                <a:pPr marL="0" indent="0">
                  <a:buNone/>
                </a:pPr>
                <a:r>
                  <a:rPr lang="en-US" b="1" dirty="0" smtClean="0"/>
                  <a:t>Else </a:t>
                </a:r>
                <a:r>
                  <a:rPr lang="en-US" dirty="0" smtClean="0"/>
                  <a:t>find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dirty="0" smtClean="0"/>
                  <a:t> (odd)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≥1</m:t>
                    </m:r>
                  </m:oMath>
                </a14:m>
                <a:r>
                  <a:rPr lang="en-US" dirty="0" smtClean="0"/>
                  <a:t> s.t.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N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−1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dirty="0"/>
                  <a:t> </a:t>
                </a:r>
                <a:endParaRPr lang="en-US" dirty="0" smtClean="0"/>
              </a:p>
              <a:p>
                <a:pPr marL="0" indent="0">
                  <a:buNone/>
                </a:pPr>
                <a:r>
                  <a:rPr lang="en-US" b="1" dirty="0"/>
                  <a:t>for</a:t>
                </a:r>
                <a:r>
                  <a:rPr lang="en-US" dirty="0"/>
                  <a:t> </a:t>
                </a:r>
                <a:r>
                  <a:rPr lang="en-US" dirty="0" smtClean="0"/>
                  <a:t>j=1 </a:t>
                </a:r>
                <a:r>
                  <a:rPr lang="en-US" dirty="0"/>
                  <a:t>to t:</a:t>
                </a:r>
              </a:p>
              <a:p>
                <a:pPr marL="0" indent="0">
                  <a:buNone/>
                </a:pPr>
                <a:r>
                  <a:rPr lang="en-US" dirty="0" smtClean="0"/>
                  <a:t>     </a:t>
                </a:r>
                <a:r>
                  <a:rPr lang="en-US" b="1" dirty="0" smtClean="0"/>
                  <a:t> if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sup>
                    </m:sSup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±1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mod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N</m:t>
                    </m:r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sSup>
                          <m:sSup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𝑢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mod</m:t>
                    </m:r>
                    <m: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N</m:t>
                    </m:r>
                  </m:oMath>
                </a14:m>
                <a:r>
                  <a:rPr lang="en-US" dirty="0" smtClean="0"/>
                  <a:t> for all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1≤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/>
                  <a:t>	</a:t>
                </a:r>
                <a:r>
                  <a:rPr lang="en-US" b="1" dirty="0" smtClean="0"/>
                  <a:t>return</a:t>
                </a:r>
                <a:r>
                  <a:rPr lang="en-US" dirty="0" smtClean="0"/>
                  <a:t> “composite”</a:t>
                </a:r>
              </a:p>
              <a:p>
                <a:pPr marL="0" indent="0">
                  <a:buNone/>
                </a:pPr>
                <a:r>
                  <a:rPr lang="en-US" b="1" dirty="0"/>
                  <a:t>Return </a:t>
                </a:r>
                <a:r>
                  <a:rPr lang="en-US" dirty="0"/>
                  <a:t>“prime”</a:t>
                </a:r>
                <a:endParaRPr lang="en-US" baseline="30000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04D3F7-B83F-4105-B753-146AD0E5364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ular Callout 4"/>
              <p:cNvSpPr/>
              <p:nvPr/>
            </p:nvSpPr>
            <p:spPr>
              <a:xfrm>
                <a:off x="6887281" y="1027906"/>
                <a:ext cx="4876800" cy="1920240"/>
              </a:xfrm>
              <a:prstGeom prst="wedgeRectCallout">
                <a:avLst>
                  <a:gd name="adj1" fmla="val -73981"/>
                  <a:gd name="adj2" fmla="val 125595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Lemma: </a:t>
                </a:r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If p is prime and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𝑥</m:t>
                        </m:r>
                      </m:e>
                      <m:sup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sup>
                    </m:sSup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=</m:t>
                    </m:r>
                    <m:r>
                      <a:rPr kumimoji="0" lang="en-US" sz="3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1 </m:t>
                    </m:r>
                    <m:r>
                      <m:rPr>
                        <m:sty m:val="p"/>
                      </m:rPr>
                      <a:rPr kumimoji="0" lang="en-US" sz="3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mod</m:t>
                    </m:r>
                    <m:r>
                      <a:rPr kumimoji="0" lang="en-US" sz="3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 </m:t>
                    </m:r>
                    <m:r>
                      <m:rPr>
                        <m:sty m:val="p"/>
                      </m:rPr>
                      <a:rPr kumimoji="0" lang="en-US" sz="32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p</m:t>
                    </m:r>
                  </m:oMath>
                </a14:m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then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𝑥</m:t>
                      </m:r>
                      <m:r>
                        <a:rPr kumimoji="0" lang="en-US" sz="32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=±1 </m:t>
                      </m:r>
                      <m:r>
                        <m:rPr>
                          <m:sty m:val="p"/>
                        </m:rPr>
                        <a:rPr kumimoji="0" lang="en-US" sz="3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mod</m:t>
                      </m:r>
                      <m:r>
                        <a:rPr kumimoji="0" lang="en-US" sz="3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 </m:t>
                      </m:r>
                      <m:r>
                        <m:rPr>
                          <m:sty m:val="p"/>
                        </m:rPr>
                        <a:rPr kumimoji="0" lang="en-US" sz="3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p</m:t>
                      </m:r>
                    </m:oMath>
                  </m:oMathPara>
                </a14:m>
                <a:endPara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5" name="Rectangular Callout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7281" y="1027906"/>
                <a:ext cx="4876800" cy="1920240"/>
              </a:xfrm>
              <a:prstGeom prst="wedgeRectCallout">
                <a:avLst>
                  <a:gd name="adj1" fmla="val -73981"/>
                  <a:gd name="adj2" fmla="val 125595"/>
                </a:avLst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87600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Miller-Rabin Primality Test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b="1" dirty="0" smtClean="0"/>
                  <a:t>Input</a:t>
                </a:r>
                <a:r>
                  <a:rPr lang="en-US" dirty="0"/>
                  <a:t>: Integer N and parameter 1</a:t>
                </a:r>
                <a:r>
                  <a:rPr lang="en-US" baseline="30000" dirty="0"/>
                  <a:t>t</a:t>
                </a:r>
              </a:p>
              <a:p>
                <a:pPr marL="0" indent="0">
                  <a:buNone/>
                </a:pPr>
                <a:r>
                  <a:rPr lang="en-US" b="1" dirty="0"/>
                  <a:t>Output</a:t>
                </a:r>
                <a:r>
                  <a:rPr lang="en-US" dirty="0"/>
                  <a:t>: “prime” or “composite”</a:t>
                </a:r>
              </a:p>
              <a:p>
                <a:pPr marL="0" indent="0">
                  <a:buNone/>
                </a:pPr>
                <a:r>
                  <a:rPr lang="en-US" b="1" dirty="0" smtClean="0"/>
                  <a:t>If</a:t>
                </a:r>
                <a:r>
                  <a:rPr lang="en-US" dirty="0" smtClean="0"/>
                  <a:t> </a:t>
                </a:r>
                <a:r>
                  <a:rPr lang="en-US" sz="2400" dirty="0" smtClean="0">
                    <a:latin typeface="Arial Rounded MT Bold" panose="020F0704030504030204" pitchFamily="34" charset="0"/>
                  </a:rPr>
                  <a:t>Even(N)</a:t>
                </a:r>
                <a:r>
                  <a:rPr lang="en-US" dirty="0" smtClean="0"/>
                  <a:t> or </a:t>
                </a:r>
                <a:r>
                  <a:rPr lang="en-US" sz="2400" dirty="0" err="1" smtClean="0">
                    <a:latin typeface="Arial Rounded MT Bold" panose="020F0704030504030204" pitchFamily="34" charset="0"/>
                  </a:rPr>
                  <a:t>PerfectPower</a:t>
                </a:r>
                <a:r>
                  <a:rPr lang="en-US" sz="2400" dirty="0" smtClean="0">
                    <a:latin typeface="Arial Rounded MT Bold" panose="020F0704030504030204" pitchFamily="34" charset="0"/>
                  </a:rPr>
                  <a:t>(N</a:t>
                </a:r>
                <a:r>
                  <a:rPr lang="en-US" sz="2400" dirty="0" smtClean="0"/>
                  <a:t>)</a:t>
                </a:r>
                <a:r>
                  <a:rPr lang="en-US" dirty="0" smtClean="0"/>
                  <a:t> return “composite”</a:t>
                </a:r>
              </a:p>
              <a:p>
                <a:pPr marL="0" indent="0">
                  <a:buNone/>
                </a:pPr>
                <a:r>
                  <a:rPr lang="en-US" b="1" dirty="0" smtClean="0"/>
                  <a:t>Else </a:t>
                </a:r>
                <a:r>
                  <a:rPr lang="en-US" dirty="0" smtClean="0"/>
                  <a:t>find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dirty="0" smtClean="0"/>
                  <a:t> (odd)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≥1</m:t>
                    </m:r>
                  </m:oMath>
                </a14:m>
                <a:r>
                  <a:rPr lang="en-US" dirty="0" smtClean="0"/>
                  <a:t> s.t.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N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−1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dirty="0"/>
                  <a:t> </a:t>
                </a:r>
                <a:endParaRPr lang="en-US" dirty="0" smtClean="0"/>
              </a:p>
              <a:p>
                <a:pPr marL="0" indent="0">
                  <a:buNone/>
                </a:pPr>
                <a:r>
                  <a:rPr lang="en-US" b="1" dirty="0"/>
                  <a:t>for</a:t>
                </a:r>
                <a:r>
                  <a:rPr lang="en-US" dirty="0"/>
                  <a:t> </a:t>
                </a:r>
                <a:r>
                  <a:rPr lang="en-US" dirty="0" smtClean="0"/>
                  <a:t>j=1 </a:t>
                </a:r>
                <a:r>
                  <a:rPr lang="en-US" dirty="0"/>
                  <a:t>to t:</a:t>
                </a:r>
              </a:p>
              <a:p>
                <a:pPr marL="0" indent="0">
                  <a:buNone/>
                </a:pPr>
                <a:r>
                  <a:rPr lang="en-US" dirty="0" smtClean="0"/>
                  <a:t>     </a:t>
                </a:r>
                <a:r>
                  <a:rPr lang="en-US" b="1" dirty="0" smtClean="0"/>
                  <a:t> if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sup>
                    </m:sSup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±1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mod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N</m:t>
                    </m:r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sSup>
                          <m:sSup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𝑢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mod</m:t>
                    </m:r>
                    <m: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N</m:t>
                    </m:r>
                  </m:oMath>
                </a14:m>
                <a:r>
                  <a:rPr lang="en-US" dirty="0" smtClean="0"/>
                  <a:t> for all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1≤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/>
                  <a:t>	</a:t>
                </a:r>
                <a:r>
                  <a:rPr lang="en-US" b="1" dirty="0" smtClean="0"/>
                  <a:t>return</a:t>
                </a:r>
                <a:r>
                  <a:rPr lang="en-US" dirty="0" smtClean="0"/>
                  <a:t> “composite”</a:t>
                </a:r>
              </a:p>
              <a:p>
                <a:pPr marL="0" indent="0">
                  <a:buNone/>
                </a:pPr>
                <a:r>
                  <a:rPr lang="en-US" b="1" dirty="0"/>
                  <a:t>Return </a:t>
                </a:r>
                <a:r>
                  <a:rPr lang="en-US" dirty="0"/>
                  <a:t>“prime”</a:t>
                </a:r>
                <a:endParaRPr lang="en-US" baseline="30000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04D3F7-B83F-4105-B753-146AD0E5364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ular Callout 4"/>
              <p:cNvSpPr/>
              <p:nvPr/>
            </p:nvSpPr>
            <p:spPr>
              <a:xfrm>
                <a:off x="6956385" y="365125"/>
                <a:ext cx="5143017" cy="1920240"/>
              </a:xfrm>
              <a:prstGeom prst="wedgeRectCallout">
                <a:avLst>
                  <a:gd name="adj1" fmla="val -47292"/>
                  <a:gd name="adj2" fmla="val 104498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Observe: </a:t>
                </a:r>
                <a:endParaRPr kumimoji="0" lang="en-US" sz="3200" b="1" i="1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 Math" panose="02040503050406030204" pitchFamily="18" charset="0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en-US" sz="32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kumimoji="0" lang="en-US" sz="32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white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white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white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𝑎</m:t>
                                  </m:r>
                                </m:e>
                                <m:sup>
                                  <m:sSup>
                                    <m:sSupPr>
                                      <m:ctrlPr>
                                        <a:rPr kumimoji="0" lang="en-US" sz="32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white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kumimoji="0" lang="en-US" sz="32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white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2</m:t>
                                      </m:r>
                                    </m:e>
                                    <m:sup>
                                      <m:r>
                                        <a:rPr kumimoji="0" lang="en-US" sz="32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white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𝑟</m:t>
                                      </m:r>
                                      <m:r>
                                        <a:rPr kumimoji="0" lang="en-US" sz="32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white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−1</m:t>
                                      </m:r>
                                    </m:sup>
                                  </m:sSup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white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𝑢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kumimoji="0" lang="en-US" sz="32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𝟐</m:t>
                          </m:r>
                        </m:sup>
                      </m:sSup>
                      <m:r>
                        <a:rPr kumimoji="0" lang="en-US" sz="32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sSup>
                        <m:sSupPr>
                          <m:ctrlP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𝑎</m:t>
                          </m:r>
                        </m:e>
                        <m:sup>
                          <m: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𝑁</m:t>
                          </m:r>
                          <m: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−1</m:t>
                          </m:r>
                        </m:sup>
                      </m:sSup>
                      <m:r>
                        <a:rPr kumimoji="0" lang="en-US" sz="32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m:rPr>
                          <m:sty m:val="p"/>
                        </m:rPr>
                        <a:rPr kumimoji="0" lang="en-US" sz="32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mod</m:t>
                      </m:r>
                      <m:r>
                        <a:rPr kumimoji="0" lang="en-US" sz="32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m:rPr>
                          <m:sty m:val="p"/>
                        </m:rPr>
                        <a:rPr kumimoji="0" lang="en-US" sz="32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N</m:t>
                      </m:r>
                      <m:r>
                        <a:rPr kumimoji="0" lang="en-US" sz="32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  </m:t>
                      </m:r>
                    </m:oMath>
                  </m:oMathPara>
                </a14:m>
                <a:endParaRPr kumimoji="0" lang="en-US" sz="32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 Math" panose="02040503050406030204" pitchFamily="18" charset="0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32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                    </m:t>
                    </m:r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=1         </m:t>
                    </m:r>
                    <m:r>
                      <m:rPr>
                        <m:sty m:val="p"/>
                      </m:rPr>
                      <a:rPr kumimoji="0" lang="en-US" sz="32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mod</m:t>
                    </m:r>
                    <m:r>
                      <a:rPr kumimoji="0" lang="en-US" sz="32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</m:t>
                    </m:r>
                    <m:r>
                      <m:rPr>
                        <m:sty m:val="p"/>
                      </m:rPr>
                      <a:rPr kumimoji="0" lang="en-US" sz="32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N</m:t>
                    </m:r>
                    <m:r>
                      <a:rPr kumimoji="0" lang="en-US" sz="32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</m:t>
                    </m:r>
                  </m:oMath>
                </a14:m>
                <a:endPara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5" name="Rectangular Callout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6385" y="365125"/>
                <a:ext cx="5143017" cy="1920240"/>
              </a:xfrm>
              <a:prstGeom prst="wedgeRectCallout">
                <a:avLst>
                  <a:gd name="adj1" fmla="val -47292"/>
                  <a:gd name="adj2" fmla="val 104498"/>
                </a:avLst>
              </a:prstGeom>
              <a:blipFill>
                <a:blip r:embed="rId3"/>
                <a:stretch>
                  <a:fillRect l="-28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ular Callout 5"/>
              <p:cNvSpPr/>
              <p:nvPr/>
            </p:nvSpPr>
            <p:spPr>
              <a:xfrm>
                <a:off x="4853940" y="4923927"/>
                <a:ext cx="7056120" cy="1920240"/>
              </a:xfrm>
              <a:prstGeom prst="wedgeRectCallout">
                <a:avLst>
                  <a:gd name="adj1" fmla="val -46682"/>
                  <a:gd name="adj2" fmla="val -54232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en-US" sz="32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kumimoji="0" lang="en-US" sz="32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white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white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white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𝑎</m:t>
                                  </m:r>
                                </m:e>
                                <m:sup>
                                  <m:sSup>
                                    <m:sSupPr>
                                      <m:ctrlPr>
                                        <a:rPr kumimoji="0" lang="en-US" sz="32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white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kumimoji="0" lang="en-US" sz="32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white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2</m:t>
                                      </m:r>
                                    </m:e>
                                    <m:sup>
                                      <m:r>
                                        <a:rPr kumimoji="0" lang="en-US" sz="32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white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𝑖</m:t>
                                      </m:r>
                                    </m:sup>
                                  </m:sSup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white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𝑢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kumimoji="0" lang="en-US" sz="32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𝟐</m:t>
                          </m:r>
                        </m:sup>
                      </m:sSup>
                      <m:r>
                        <a:rPr kumimoji="0" lang="en-US" sz="32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−</m:t>
                      </m:r>
                      <m:r>
                        <a:rPr kumimoji="0" lang="en-US" sz="32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𝟏</m:t>
                      </m:r>
                      <m:r>
                        <a:rPr kumimoji="0" lang="en-US" sz="32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d>
                        <m:dPr>
                          <m:ctrlPr>
                            <a:rPr kumimoji="0" lang="en-US" sz="32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white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white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𝑎</m:t>
                              </m:r>
                            </m:e>
                            <m:sup>
                              <m:sSup>
                                <m:sSupPr>
                                  <m:ctrlP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white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white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white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𝑖</m:t>
                                  </m:r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white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−1</m:t>
                                  </m:r>
                                </m:sup>
                              </m:sSup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white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𝑢</m:t>
                              </m:r>
                            </m:sup>
                          </m:sSup>
                          <m:r>
                            <a:rPr kumimoji="0" lang="en-US" sz="32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−</m:t>
                          </m:r>
                          <m:r>
                            <a:rPr kumimoji="0" lang="en-US" sz="32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𝟏</m:t>
                          </m:r>
                        </m:e>
                      </m:d>
                      <m:d>
                        <m:dPr>
                          <m:ctrlPr>
                            <a:rPr kumimoji="0" lang="en-US" sz="32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white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white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𝑎</m:t>
                              </m:r>
                            </m:e>
                            <m:sup>
                              <m:sSup>
                                <m:sSupPr>
                                  <m:ctrlP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white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white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white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𝑖</m:t>
                                  </m:r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white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−1</m:t>
                                  </m:r>
                                </m:sup>
                              </m:sSup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white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𝑢</m:t>
                              </m:r>
                            </m:sup>
                          </m:sSup>
                          <m:r>
                            <a:rPr kumimoji="0" lang="en-US" sz="32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+</m:t>
                          </m:r>
                          <m:r>
                            <a:rPr kumimoji="0" lang="en-US" sz="32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𝟏</m:t>
                          </m:r>
                        </m:e>
                      </m:d>
                      <m:r>
                        <a:rPr kumimoji="0" lang="en-US" sz="32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  <m:r>
                        <a:rPr kumimoji="0" lang="en-US" sz="32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𝟏</m:t>
                      </m:r>
                    </m:oMath>
                  </m:oMathPara>
                </a14:m>
                <a:endPara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6" name="Rectangular Callout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3940" y="4923927"/>
                <a:ext cx="7056120" cy="1920240"/>
              </a:xfrm>
              <a:prstGeom prst="wedgeRectCallout">
                <a:avLst>
                  <a:gd name="adj1" fmla="val -46682"/>
                  <a:gd name="adj2" fmla="val -54232"/>
                </a:avLst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93440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Miller-Rabin Primality Test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b="1" dirty="0" smtClean="0"/>
                  <a:t>Input</a:t>
                </a:r>
                <a:r>
                  <a:rPr lang="en-US" dirty="0"/>
                  <a:t>: Integer N and parameter 1</a:t>
                </a:r>
                <a:r>
                  <a:rPr lang="en-US" baseline="30000" dirty="0"/>
                  <a:t>t</a:t>
                </a:r>
              </a:p>
              <a:p>
                <a:pPr marL="0" indent="0">
                  <a:buNone/>
                </a:pPr>
                <a:r>
                  <a:rPr lang="en-US" b="1" dirty="0"/>
                  <a:t>Output</a:t>
                </a:r>
                <a:r>
                  <a:rPr lang="en-US" dirty="0"/>
                  <a:t>: “prime” or “composite”</a:t>
                </a:r>
              </a:p>
              <a:p>
                <a:pPr marL="0" indent="0">
                  <a:buNone/>
                </a:pPr>
                <a:r>
                  <a:rPr lang="en-US" b="1" dirty="0" smtClean="0"/>
                  <a:t>If</a:t>
                </a:r>
                <a:r>
                  <a:rPr lang="en-US" dirty="0" smtClean="0"/>
                  <a:t> </a:t>
                </a:r>
                <a:r>
                  <a:rPr lang="en-US" sz="2400" dirty="0" smtClean="0">
                    <a:latin typeface="Arial Rounded MT Bold" panose="020F0704030504030204" pitchFamily="34" charset="0"/>
                  </a:rPr>
                  <a:t>Even(N)</a:t>
                </a:r>
                <a:r>
                  <a:rPr lang="en-US" dirty="0" smtClean="0"/>
                  <a:t> or </a:t>
                </a:r>
                <a:r>
                  <a:rPr lang="en-US" sz="2400" dirty="0" err="1" smtClean="0">
                    <a:latin typeface="Arial Rounded MT Bold" panose="020F0704030504030204" pitchFamily="34" charset="0"/>
                  </a:rPr>
                  <a:t>PerfectPower</a:t>
                </a:r>
                <a:r>
                  <a:rPr lang="en-US" sz="2400" dirty="0" smtClean="0">
                    <a:latin typeface="Arial Rounded MT Bold" panose="020F0704030504030204" pitchFamily="34" charset="0"/>
                  </a:rPr>
                  <a:t>(N</a:t>
                </a:r>
                <a:r>
                  <a:rPr lang="en-US" sz="2400" dirty="0" smtClean="0"/>
                  <a:t>)</a:t>
                </a:r>
                <a:r>
                  <a:rPr lang="en-US" dirty="0" smtClean="0"/>
                  <a:t> return “composite”</a:t>
                </a:r>
              </a:p>
              <a:p>
                <a:pPr marL="0" indent="0">
                  <a:buNone/>
                </a:pPr>
                <a:r>
                  <a:rPr lang="en-US" b="1" dirty="0" smtClean="0"/>
                  <a:t>Else </a:t>
                </a:r>
                <a:r>
                  <a:rPr lang="en-US" dirty="0" smtClean="0"/>
                  <a:t>find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dirty="0" smtClean="0"/>
                  <a:t> (odd)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≥1</m:t>
                    </m:r>
                  </m:oMath>
                </a14:m>
                <a:r>
                  <a:rPr lang="en-US" dirty="0" smtClean="0"/>
                  <a:t> s.t.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N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−1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dirty="0"/>
                  <a:t> </a:t>
                </a:r>
                <a:endParaRPr lang="en-US" dirty="0" smtClean="0"/>
              </a:p>
              <a:p>
                <a:pPr marL="0" indent="0">
                  <a:buNone/>
                </a:pPr>
                <a:r>
                  <a:rPr lang="en-US" b="1" dirty="0"/>
                  <a:t>for</a:t>
                </a:r>
                <a:r>
                  <a:rPr lang="en-US" dirty="0"/>
                  <a:t> </a:t>
                </a:r>
                <a:r>
                  <a:rPr lang="en-US" dirty="0" smtClean="0"/>
                  <a:t>j=1 </a:t>
                </a:r>
                <a:r>
                  <a:rPr lang="en-US" dirty="0"/>
                  <a:t>to t:</a:t>
                </a:r>
              </a:p>
              <a:p>
                <a:pPr marL="0" indent="0">
                  <a:buNone/>
                </a:pPr>
                <a:r>
                  <a:rPr lang="en-US" dirty="0" smtClean="0"/>
                  <a:t>     </a:t>
                </a:r>
                <a:r>
                  <a:rPr lang="en-US" b="1" dirty="0" smtClean="0"/>
                  <a:t> if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sup>
                    </m:sSup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±1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mod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N</m:t>
                    </m:r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sSup>
                          <m:sSup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𝑢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mod</m:t>
                    </m:r>
                    <m: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N</m:t>
                    </m:r>
                  </m:oMath>
                </a14:m>
                <a:r>
                  <a:rPr lang="en-US" dirty="0" smtClean="0"/>
                  <a:t> for all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1≤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/>
                  <a:t>	</a:t>
                </a:r>
                <a:r>
                  <a:rPr lang="en-US" b="1" dirty="0" smtClean="0"/>
                  <a:t>return</a:t>
                </a:r>
                <a:r>
                  <a:rPr lang="en-US" dirty="0" smtClean="0"/>
                  <a:t> “composite”</a:t>
                </a:r>
              </a:p>
              <a:p>
                <a:pPr marL="0" indent="0">
                  <a:buNone/>
                </a:pPr>
                <a:r>
                  <a:rPr lang="en-US" b="1" dirty="0"/>
                  <a:t>Return </a:t>
                </a:r>
                <a:r>
                  <a:rPr lang="en-US" dirty="0"/>
                  <a:t>“prime”</a:t>
                </a:r>
                <a:endParaRPr lang="en-US" baseline="30000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04D3F7-B83F-4105-B753-146AD0E5364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ular Callout 4"/>
              <p:cNvSpPr/>
              <p:nvPr/>
            </p:nvSpPr>
            <p:spPr>
              <a:xfrm>
                <a:off x="6956385" y="365125"/>
                <a:ext cx="5143017" cy="1920240"/>
              </a:xfrm>
              <a:prstGeom prst="wedgeRectCallout">
                <a:avLst>
                  <a:gd name="adj1" fmla="val -47292"/>
                  <a:gd name="adj2" fmla="val 104498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Observe: </a:t>
                </a:r>
                <a:endParaRPr kumimoji="0" lang="en-US" sz="3200" b="1" i="1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 Math" panose="02040503050406030204" pitchFamily="18" charset="0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en-US" sz="32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kumimoji="0" lang="en-US" sz="32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white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white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white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𝑎</m:t>
                                  </m:r>
                                </m:e>
                                <m:sup>
                                  <m:sSup>
                                    <m:sSupPr>
                                      <m:ctrlPr>
                                        <a:rPr kumimoji="0" lang="en-US" sz="32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white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kumimoji="0" lang="en-US" sz="32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white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2</m:t>
                                      </m:r>
                                    </m:e>
                                    <m:sup>
                                      <m:r>
                                        <a:rPr kumimoji="0" lang="en-US" sz="32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white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𝑟</m:t>
                                      </m:r>
                                      <m:r>
                                        <a:rPr kumimoji="0" lang="en-US" sz="32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white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−1</m:t>
                                      </m:r>
                                    </m:sup>
                                  </m:sSup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white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𝑢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kumimoji="0" lang="en-US" sz="32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𝟐</m:t>
                          </m:r>
                        </m:sup>
                      </m:sSup>
                      <m:r>
                        <a:rPr kumimoji="0" lang="en-US" sz="32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sSup>
                        <m:sSupPr>
                          <m:ctrlP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𝑎</m:t>
                          </m:r>
                        </m:e>
                        <m:sup>
                          <m: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𝑁</m:t>
                          </m:r>
                          <m: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−1</m:t>
                          </m:r>
                        </m:sup>
                      </m:sSup>
                      <m:r>
                        <a:rPr kumimoji="0" lang="en-US" sz="32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m:rPr>
                          <m:sty m:val="p"/>
                        </m:rPr>
                        <a:rPr kumimoji="0" lang="en-US" sz="32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mod</m:t>
                      </m:r>
                      <m:r>
                        <a:rPr kumimoji="0" lang="en-US" sz="32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m:rPr>
                          <m:sty m:val="p"/>
                        </m:rPr>
                        <a:rPr kumimoji="0" lang="en-US" sz="32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N</m:t>
                      </m:r>
                      <m:r>
                        <a:rPr kumimoji="0" lang="en-US" sz="32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  </m:t>
                      </m:r>
                    </m:oMath>
                  </m:oMathPara>
                </a14:m>
                <a:endParaRPr kumimoji="0" lang="en-US" sz="32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 Math" panose="02040503050406030204" pitchFamily="18" charset="0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32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                    </m:t>
                    </m:r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=1         </m:t>
                    </m:r>
                    <m:r>
                      <m:rPr>
                        <m:sty m:val="p"/>
                      </m:rPr>
                      <a:rPr kumimoji="0" lang="en-US" sz="32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mod</m:t>
                    </m:r>
                    <m:r>
                      <a:rPr kumimoji="0" lang="en-US" sz="32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</m:t>
                    </m:r>
                    <m:r>
                      <m:rPr>
                        <m:sty m:val="p"/>
                      </m:rPr>
                      <a:rPr kumimoji="0" lang="en-US" sz="32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N</m:t>
                    </m:r>
                    <m:r>
                      <a:rPr kumimoji="0" lang="en-US" sz="32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</m:t>
                    </m:r>
                  </m:oMath>
                </a14:m>
                <a:endPara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5" name="Rectangular Callout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6385" y="365125"/>
                <a:ext cx="5143017" cy="1920240"/>
              </a:xfrm>
              <a:prstGeom prst="wedgeRectCallout">
                <a:avLst>
                  <a:gd name="adj1" fmla="val -47292"/>
                  <a:gd name="adj2" fmla="val 104498"/>
                </a:avLst>
              </a:prstGeom>
              <a:blipFill>
                <a:blip r:embed="rId3"/>
                <a:stretch>
                  <a:fillRect l="-28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ular Callout 7"/>
              <p:cNvSpPr/>
              <p:nvPr/>
            </p:nvSpPr>
            <p:spPr>
              <a:xfrm>
                <a:off x="4717262" y="4937760"/>
                <a:ext cx="7474738" cy="1920240"/>
              </a:xfrm>
              <a:prstGeom prst="wedgeRectCallout">
                <a:avLst>
                  <a:gd name="adj1" fmla="val -37405"/>
                  <a:gd name="adj2" fmla="val -58200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1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+mn-ea"/>
                    <a:cs typeface="+mn-cs"/>
                  </a:rPr>
                  <a:t>If N is prime we won’t return composite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kumimoji="0" lang="en-US" sz="2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kumimoji="0" lang="en-US" sz="2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white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en-US" sz="2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white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𝑎</m:t>
                              </m:r>
                            </m:e>
                            <m:sup>
                              <m:sSup>
                                <m:sSupPr>
                                  <m:ctrlPr>
                                    <a:rPr kumimoji="0" lang="en-US" sz="2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white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US" sz="2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white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kumimoji="0" lang="en-US" sz="2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white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𝑟</m:t>
                                  </m:r>
                                </m:sup>
                              </m:sSup>
                              <m:r>
                                <a:rPr kumimoji="0" lang="en-US" sz="2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white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𝑢</m:t>
                              </m:r>
                            </m:sup>
                          </m:sSup>
                        </m:e>
                      </m:d>
                      <m:r>
                        <a:rPr kumimoji="0" lang="en-US" sz="2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−</m:t>
                      </m:r>
                      <m:r>
                        <a:rPr kumimoji="0" lang="en-US" sz="2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𝟏</m:t>
                      </m:r>
                      <m:r>
                        <a:rPr kumimoji="0" lang="en-US" sz="2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d>
                        <m:dPr>
                          <m:ctrlPr>
                            <a:rPr kumimoji="0" lang="en-US" sz="2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kumimoji="0" lang="en-US" sz="2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white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en-US" sz="2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white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𝑎</m:t>
                              </m:r>
                            </m:e>
                            <m:sup>
                              <m:sSup>
                                <m:sSupPr>
                                  <m:ctrlPr>
                                    <a:rPr kumimoji="0" lang="en-US" sz="2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white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US" sz="2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white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kumimoji="0" lang="en-US" sz="2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white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𝑟</m:t>
                                  </m:r>
                                  <m:r>
                                    <a:rPr kumimoji="0" lang="en-US" sz="2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white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−1</m:t>
                                  </m:r>
                                </m:sup>
                              </m:sSup>
                              <m:r>
                                <a:rPr kumimoji="0" lang="en-US" sz="2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white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𝑢</m:t>
                              </m:r>
                            </m:sup>
                          </m:sSup>
                          <m:r>
                            <a:rPr kumimoji="0" lang="en-US" sz="2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−</m:t>
                          </m:r>
                          <m:r>
                            <a:rPr kumimoji="0" lang="en-US" sz="2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𝟏</m:t>
                          </m:r>
                        </m:e>
                      </m:d>
                      <m:d>
                        <m:dPr>
                          <m:ctrlPr>
                            <a:rPr kumimoji="0" lang="en-US" sz="2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kumimoji="0" lang="en-US" sz="2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white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en-US" sz="2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white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𝑎</m:t>
                              </m:r>
                            </m:e>
                            <m:sup>
                              <m:sSup>
                                <m:sSupPr>
                                  <m:ctrlPr>
                                    <a:rPr kumimoji="0" lang="en-US" sz="2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white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US" sz="2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white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kumimoji="0" lang="en-US" sz="2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white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𝑟</m:t>
                                  </m:r>
                                  <m:r>
                                    <a:rPr kumimoji="0" lang="en-US" sz="2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white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−1</m:t>
                                  </m:r>
                                </m:sup>
                              </m:sSup>
                              <m:r>
                                <a:rPr kumimoji="0" lang="en-US" sz="2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white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𝑢</m:t>
                              </m:r>
                            </m:sup>
                          </m:sSup>
                          <m:r>
                            <a:rPr kumimoji="0" lang="en-US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+</m:t>
                          </m:r>
                          <m:r>
                            <a:rPr kumimoji="0" lang="en-US" sz="2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𝟏</m:t>
                          </m:r>
                        </m:e>
                      </m:d>
                    </m:oMath>
                  </m:oMathPara>
                </a14:m>
                <a:endParaRPr kumimoji="0" lang="en-US" sz="28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en-US" sz="2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…</m:t>
                      </m:r>
                      <m:r>
                        <a:rPr kumimoji="0" lang="en-US" sz="2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d>
                        <m:dPr>
                          <m:ctrlPr>
                            <a:rPr kumimoji="0" lang="en-US" sz="2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kumimoji="0" lang="en-US" sz="2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white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en-US" sz="2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white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𝑎</m:t>
                              </m:r>
                            </m:e>
                            <m:sup>
                              <m:sSup>
                                <m:sSupPr>
                                  <m:ctrlPr>
                                    <a:rPr kumimoji="0" lang="en-US" sz="2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white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US" sz="2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white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kumimoji="0" lang="en-US" sz="2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white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𝑟</m:t>
                                  </m:r>
                                  <m:r>
                                    <a:rPr kumimoji="0" lang="en-US" sz="2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white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−2</m:t>
                                  </m:r>
                                </m:sup>
                              </m:sSup>
                              <m:r>
                                <a:rPr kumimoji="0" lang="en-US" sz="2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white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𝑢</m:t>
                              </m:r>
                            </m:sup>
                          </m:sSup>
                          <m:r>
                            <a:rPr kumimoji="0" lang="en-US" sz="2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−</m:t>
                          </m:r>
                          <m:r>
                            <a:rPr kumimoji="0" lang="en-US" sz="2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𝟏</m:t>
                          </m:r>
                        </m:e>
                      </m:d>
                      <m:d>
                        <m:dPr>
                          <m:ctrlPr>
                            <a:rPr kumimoji="0" lang="en-US" sz="2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kumimoji="0" lang="en-US" sz="2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white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en-US" sz="2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white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𝑎</m:t>
                              </m:r>
                            </m:e>
                            <m:sup>
                              <m:sSup>
                                <m:sSupPr>
                                  <m:ctrlPr>
                                    <a:rPr kumimoji="0" lang="en-US" sz="2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white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US" sz="2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white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kumimoji="0" lang="en-US" sz="2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white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𝑟</m:t>
                                  </m:r>
                                  <m:r>
                                    <a:rPr kumimoji="0" lang="en-US" sz="2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white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−2</m:t>
                                  </m:r>
                                </m:sup>
                              </m:sSup>
                              <m:r>
                                <a:rPr kumimoji="0" lang="en-US" sz="2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white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𝑢</m:t>
                              </m:r>
                            </m:sup>
                          </m:sSup>
                          <m:r>
                            <a:rPr kumimoji="0" lang="en-US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+</m:t>
                          </m:r>
                          <m:r>
                            <a:rPr kumimoji="0" lang="en-US" sz="2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𝟏</m:t>
                          </m:r>
                        </m:e>
                      </m:d>
                      <m:d>
                        <m:dPr>
                          <m:ctrlPr>
                            <a:rPr kumimoji="0" lang="en-US" sz="2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kumimoji="0" lang="en-US" sz="2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white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en-US" sz="2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white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𝑎</m:t>
                              </m:r>
                            </m:e>
                            <m:sup>
                              <m:sSup>
                                <m:sSupPr>
                                  <m:ctrlPr>
                                    <a:rPr kumimoji="0" lang="en-US" sz="2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white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US" sz="2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white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kumimoji="0" lang="en-US" sz="2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white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𝑟</m:t>
                                  </m:r>
                                  <m:r>
                                    <a:rPr kumimoji="0" lang="en-US" sz="2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white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−1</m:t>
                                  </m:r>
                                </m:sup>
                              </m:sSup>
                              <m:r>
                                <a:rPr kumimoji="0" lang="en-US" sz="2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white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𝑢</m:t>
                              </m:r>
                            </m:sup>
                          </m:sSup>
                          <m:r>
                            <a:rPr kumimoji="0" lang="en-US" sz="2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+</m:t>
                          </m:r>
                          <m:r>
                            <a:rPr kumimoji="0" lang="en-US" sz="2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𝟏</m:t>
                          </m:r>
                        </m:e>
                      </m:d>
                    </m:oMath>
                  </m:oMathPara>
                </a14:m>
                <a:endPara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8" name="Rectangular Callout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7262" y="4937760"/>
                <a:ext cx="7474738" cy="1920240"/>
              </a:xfrm>
              <a:prstGeom prst="wedgeRectCallout">
                <a:avLst>
                  <a:gd name="adj1" fmla="val -37405"/>
                  <a:gd name="adj2" fmla="val -58200"/>
                </a:avLst>
              </a:prstGeom>
              <a:blipFill>
                <a:blip r:embed="rId4"/>
                <a:stretch>
                  <a:fillRect l="-20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04591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Miller-Rabin Primality Test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b="1" dirty="0" smtClean="0"/>
                  <a:t>Input</a:t>
                </a:r>
                <a:r>
                  <a:rPr lang="en-US" dirty="0"/>
                  <a:t>: Integer N and parameter 1</a:t>
                </a:r>
                <a:r>
                  <a:rPr lang="en-US" baseline="30000" dirty="0"/>
                  <a:t>t</a:t>
                </a:r>
              </a:p>
              <a:p>
                <a:pPr marL="0" indent="0">
                  <a:buNone/>
                </a:pPr>
                <a:r>
                  <a:rPr lang="en-US" b="1" dirty="0"/>
                  <a:t>Output</a:t>
                </a:r>
                <a:r>
                  <a:rPr lang="en-US" dirty="0"/>
                  <a:t>: “prime” or “composite”</a:t>
                </a:r>
              </a:p>
              <a:p>
                <a:pPr marL="0" indent="0">
                  <a:buNone/>
                </a:pPr>
                <a:r>
                  <a:rPr lang="en-US" b="1" dirty="0" smtClean="0"/>
                  <a:t>If</a:t>
                </a:r>
                <a:r>
                  <a:rPr lang="en-US" dirty="0" smtClean="0"/>
                  <a:t> </a:t>
                </a:r>
                <a:r>
                  <a:rPr lang="en-US" sz="2400" dirty="0" smtClean="0">
                    <a:latin typeface="Arial Rounded MT Bold" panose="020F0704030504030204" pitchFamily="34" charset="0"/>
                  </a:rPr>
                  <a:t>Even(N)</a:t>
                </a:r>
                <a:r>
                  <a:rPr lang="en-US" dirty="0" smtClean="0"/>
                  <a:t> or </a:t>
                </a:r>
                <a:r>
                  <a:rPr lang="en-US" sz="2400" dirty="0" err="1" smtClean="0">
                    <a:latin typeface="Arial Rounded MT Bold" panose="020F0704030504030204" pitchFamily="34" charset="0"/>
                  </a:rPr>
                  <a:t>PerfectPower</a:t>
                </a:r>
                <a:r>
                  <a:rPr lang="en-US" sz="2400" dirty="0" smtClean="0">
                    <a:latin typeface="Arial Rounded MT Bold" panose="020F0704030504030204" pitchFamily="34" charset="0"/>
                  </a:rPr>
                  <a:t>(N</a:t>
                </a:r>
                <a:r>
                  <a:rPr lang="en-US" sz="2400" dirty="0" smtClean="0"/>
                  <a:t>)</a:t>
                </a:r>
                <a:r>
                  <a:rPr lang="en-US" dirty="0" smtClean="0"/>
                  <a:t> return “composite”</a:t>
                </a:r>
              </a:p>
              <a:p>
                <a:pPr marL="0" indent="0">
                  <a:buNone/>
                </a:pPr>
                <a:r>
                  <a:rPr lang="en-US" b="1" dirty="0" smtClean="0"/>
                  <a:t>Else </a:t>
                </a:r>
                <a:r>
                  <a:rPr lang="en-US" dirty="0" smtClean="0"/>
                  <a:t>find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dirty="0" smtClean="0"/>
                  <a:t> (odd)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≥1</m:t>
                    </m:r>
                  </m:oMath>
                </a14:m>
                <a:r>
                  <a:rPr lang="en-US" dirty="0" smtClean="0"/>
                  <a:t> s.t.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N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−1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dirty="0"/>
                  <a:t> </a:t>
                </a:r>
                <a:endParaRPr lang="en-US" dirty="0" smtClean="0"/>
              </a:p>
              <a:p>
                <a:pPr marL="0" indent="0">
                  <a:buNone/>
                </a:pPr>
                <a:r>
                  <a:rPr lang="en-US" b="1" dirty="0"/>
                  <a:t>for</a:t>
                </a:r>
                <a:r>
                  <a:rPr lang="en-US" dirty="0"/>
                  <a:t> </a:t>
                </a:r>
                <a:r>
                  <a:rPr lang="en-US" dirty="0" smtClean="0"/>
                  <a:t>j=1 </a:t>
                </a:r>
                <a:r>
                  <a:rPr lang="en-US" dirty="0"/>
                  <a:t>to t:</a:t>
                </a:r>
              </a:p>
              <a:p>
                <a:pPr marL="0" indent="0">
                  <a:buNone/>
                </a:pPr>
                <a:r>
                  <a:rPr lang="en-US" dirty="0" smtClean="0"/>
                  <a:t>     </a:t>
                </a:r>
                <a:r>
                  <a:rPr lang="en-US" b="1" dirty="0" smtClean="0"/>
                  <a:t> if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sup>
                    </m:sSup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±1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mod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N</m:t>
                    </m:r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sSup>
                          <m:sSup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𝑢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mod</m:t>
                    </m:r>
                    <m: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N</m:t>
                    </m:r>
                  </m:oMath>
                </a14:m>
                <a:r>
                  <a:rPr lang="en-US" dirty="0" smtClean="0"/>
                  <a:t> for all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1≤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/>
                  <a:t>	</a:t>
                </a:r>
                <a:r>
                  <a:rPr lang="en-US" b="1" dirty="0" smtClean="0"/>
                  <a:t>return</a:t>
                </a:r>
                <a:r>
                  <a:rPr lang="en-US" dirty="0" smtClean="0"/>
                  <a:t> “composite”</a:t>
                </a:r>
              </a:p>
              <a:p>
                <a:pPr marL="0" indent="0">
                  <a:buNone/>
                </a:pPr>
                <a:r>
                  <a:rPr lang="en-US" b="1" dirty="0"/>
                  <a:t>Return </a:t>
                </a:r>
                <a:r>
                  <a:rPr lang="en-US" dirty="0"/>
                  <a:t>“prime”</a:t>
                </a:r>
                <a:endParaRPr lang="en-US" baseline="30000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04D3F7-B83F-4105-B753-146AD0E5364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ular Callout 4"/>
              <p:cNvSpPr/>
              <p:nvPr/>
            </p:nvSpPr>
            <p:spPr>
              <a:xfrm>
                <a:off x="6956385" y="365125"/>
                <a:ext cx="5143017" cy="1920240"/>
              </a:xfrm>
              <a:prstGeom prst="wedgeRectCallout">
                <a:avLst>
                  <a:gd name="adj1" fmla="val -47292"/>
                  <a:gd name="adj2" fmla="val 104498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Observe: </a:t>
                </a:r>
                <a:endParaRPr kumimoji="0" lang="en-US" sz="3200" b="1" i="1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 Math" panose="02040503050406030204" pitchFamily="18" charset="0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en-US" sz="32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kumimoji="0" lang="en-US" sz="32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white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white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white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𝑎</m:t>
                                  </m:r>
                                </m:e>
                                <m:sup>
                                  <m:sSup>
                                    <m:sSupPr>
                                      <m:ctrlPr>
                                        <a:rPr kumimoji="0" lang="en-US" sz="32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white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kumimoji="0" lang="en-US" sz="32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white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2</m:t>
                                      </m:r>
                                    </m:e>
                                    <m:sup>
                                      <m:r>
                                        <a:rPr kumimoji="0" lang="en-US" sz="32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white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𝑟</m:t>
                                      </m:r>
                                      <m:r>
                                        <a:rPr kumimoji="0" lang="en-US" sz="32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white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−1</m:t>
                                      </m:r>
                                    </m:sup>
                                  </m:sSup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white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𝑢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kumimoji="0" lang="en-US" sz="32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𝟐</m:t>
                          </m:r>
                        </m:sup>
                      </m:sSup>
                      <m:r>
                        <a:rPr kumimoji="0" lang="en-US" sz="32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sSup>
                        <m:sSupPr>
                          <m:ctrlP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𝑎</m:t>
                          </m:r>
                        </m:e>
                        <m:sup>
                          <m: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𝑁</m:t>
                          </m:r>
                          <m: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−1</m:t>
                          </m:r>
                        </m:sup>
                      </m:sSup>
                      <m:r>
                        <a:rPr kumimoji="0" lang="en-US" sz="32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m:rPr>
                          <m:sty m:val="p"/>
                        </m:rPr>
                        <a:rPr kumimoji="0" lang="en-US" sz="32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mod</m:t>
                      </m:r>
                      <m:r>
                        <a:rPr kumimoji="0" lang="en-US" sz="32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m:rPr>
                          <m:sty m:val="p"/>
                        </m:rPr>
                        <a:rPr kumimoji="0" lang="en-US" sz="32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N</m:t>
                      </m:r>
                      <m:r>
                        <a:rPr kumimoji="0" lang="en-US" sz="32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  </m:t>
                      </m:r>
                    </m:oMath>
                  </m:oMathPara>
                </a14:m>
                <a:endParaRPr kumimoji="0" lang="en-US" sz="32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 Math" panose="02040503050406030204" pitchFamily="18" charset="0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32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                    </m:t>
                    </m:r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=1         </m:t>
                    </m:r>
                    <m:r>
                      <m:rPr>
                        <m:sty m:val="p"/>
                      </m:rPr>
                      <a:rPr kumimoji="0" lang="en-US" sz="32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mod</m:t>
                    </m:r>
                    <m:r>
                      <a:rPr kumimoji="0" lang="en-US" sz="32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</m:t>
                    </m:r>
                    <m:r>
                      <m:rPr>
                        <m:sty m:val="p"/>
                      </m:rPr>
                      <a:rPr kumimoji="0" lang="en-US" sz="32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N</m:t>
                    </m:r>
                    <m:r>
                      <a:rPr kumimoji="0" lang="en-US" sz="32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</m:t>
                    </m:r>
                  </m:oMath>
                </a14:m>
                <a:endPara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5" name="Rectangular Callout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6385" y="365125"/>
                <a:ext cx="5143017" cy="1920240"/>
              </a:xfrm>
              <a:prstGeom prst="wedgeRectCallout">
                <a:avLst>
                  <a:gd name="adj1" fmla="val -47292"/>
                  <a:gd name="adj2" fmla="val 104498"/>
                </a:avLst>
              </a:prstGeom>
              <a:blipFill>
                <a:blip r:embed="rId3"/>
                <a:stretch>
                  <a:fillRect l="-28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ular Callout 7"/>
              <p:cNvSpPr/>
              <p:nvPr/>
            </p:nvSpPr>
            <p:spPr>
              <a:xfrm>
                <a:off x="4717262" y="4937760"/>
                <a:ext cx="7474738" cy="1920240"/>
              </a:xfrm>
              <a:prstGeom prst="wedgeRectCallout">
                <a:avLst>
                  <a:gd name="adj1" fmla="val -37405"/>
                  <a:gd name="adj2" fmla="val -58200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1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+mn-ea"/>
                    <a:cs typeface="+mn-cs"/>
                  </a:rPr>
                  <a:t>If N is prime we won’t return composite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𝟎</m:t>
                      </m:r>
                      <m:r>
                        <a:rPr kumimoji="0" lang="en-US" sz="2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d>
                        <m:dPr>
                          <m:ctrlPr>
                            <a:rPr kumimoji="0" lang="en-US" sz="2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kumimoji="0" lang="en-US" sz="2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white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en-US" sz="2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white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𝑎</m:t>
                              </m:r>
                            </m:e>
                            <m:sup>
                              <m:sSup>
                                <m:sSupPr>
                                  <m:ctrlPr>
                                    <a:rPr kumimoji="0" lang="en-US" sz="2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white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US" sz="2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white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kumimoji="0" lang="en-US" sz="2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white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𝑟</m:t>
                                  </m:r>
                                </m:sup>
                              </m:sSup>
                              <m:r>
                                <a:rPr kumimoji="0" lang="en-US" sz="2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white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𝑢</m:t>
                              </m:r>
                            </m:sup>
                          </m:sSup>
                        </m:e>
                      </m:d>
                      <m:r>
                        <a:rPr kumimoji="0" lang="en-US" sz="2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−</m:t>
                      </m:r>
                      <m:r>
                        <a:rPr kumimoji="0" lang="en-US" sz="2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𝟏</m:t>
                      </m:r>
                      <m:r>
                        <a:rPr kumimoji="0" lang="en-US" sz="2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en-US" sz="2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…</m:t>
                      </m:r>
                      <m:r>
                        <a:rPr kumimoji="0" lang="en-US" sz="2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d>
                        <m:dPr>
                          <m:ctrlPr>
                            <a:rPr kumimoji="0" lang="en-US" sz="2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kumimoji="0" lang="en-US" sz="2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white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en-US" sz="2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white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𝑎</m:t>
                              </m:r>
                            </m:e>
                            <m:sup>
                              <m:r>
                                <a:rPr kumimoji="0" lang="en-US" sz="2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white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𝑢</m:t>
                              </m:r>
                            </m:sup>
                          </m:sSup>
                          <m:r>
                            <a:rPr kumimoji="0" lang="en-US" sz="2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−</m:t>
                          </m:r>
                          <m:r>
                            <a:rPr kumimoji="0" lang="en-US" sz="2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𝟏</m:t>
                          </m:r>
                        </m:e>
                      </m:d>
                      <m:nary>
                        <m:naryPr>
                          <m:chr m:val="∏"/>
                          <m:ctrlPr>
                            <a:rPr kumimoji="0" lang="en-US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kumimoji="0" lang="en-US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𝒊</m:t>
                          </m:r>
                          <m:r>
                            <a:rPr kumimoji="0" lang="en-US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=</m:t>
                          </m:r>
                          <m:r>
                            <a:rPr kumimoji="0" lang="en-US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𝟎</m:t>
                          </m:r>
                        </m:sub>
                        <m:sup>
                          <m:r>
                            <a:rPr kumimoji="0" lang="en-US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𝒓</m:t>
                          </m:r>
                          <m:r>
                            <a:rPr kumimoji="0" lang="en-US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−</m:t>
                          </m:r>
                          <m:r>
                            <a:rPr kumimoji="0" lang="en-US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𝟏</m:t>
                          </m:r>
                        </m:sup>
                        <m:e>
                          <m:d>
                            <m:dPr>
                              <m:ctrlPr>
                                <a:rPr kumimoji="0" lang="en-US" sz="2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white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kumimoji="0" lang="en-US" sz="2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white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US" sz="2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white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𝑎</m:t>
                                  </m:r>
                                </m:e>
                                <m:sup>
                                  <m:sSup>
                                    <m:sSupPr>
                                      <m:ctrlPr>
                                        <a:rPr kumimoji="0" lang="en-US" sz="28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white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kumimoji="0" lang="en-US" sz="28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white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2</m:t>
                                      </m:r>
                                    </m:e>
                                    <m:sup>
                                      <m:r>
                                        <a:rPr kumimoji="0" lang="en-US" sz="28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white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𝑖</m:t>
                                      </m:r>
                                    </m:sup>
                                  </m:sSup>
                                  <m:r>
                                    <a:rPr kumimoji="0" lang="en-US" sz="2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white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𝑢</m:t>
                                  </m:r>
                                </m:sup>
                              </m:sSup>
                              <m:r>
                                <a:rPr kumimoji="0" lang="en-US" sz="2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white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+</m:t>
                              </m:r>
                              <m:r>
                                <a:rPr kumimoji="0" lang="en-US" sz="2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white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𝟏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8" name="Rectangular Callout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7262" y="4937760"/>
                <a:ext cx="7474738" cy="1920240"/>
              </a:xfrm>
              <a:prstGeom prst="wedgeRectCallout">
                <a:avLst>
                  <a:gd name="adj1" fmla="val -37405"/>
                  <a:gd name="adj2" fmla="val -58200"/>
                </a:avLst>
              </a:prstGeom>
              <a:blipFill>
                <a:blip r:embed="rId4"/>
                <a:stretch>
                  <a:fillRect l="-20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ular Callout 6"/>
          <p:cNvSpPr/>
          <p:nvPr/>
        </p:nvSpPr>
        <p:spPr>
          <a:xfrm>
            <a:off x="6956385" y="2464752"/>
            <a:ext cx="5143017" cy="1920240"/>
          </a:xfrm>
          <a:prstGeom prst="wedgeRectCallout">
            <a:avLst>
              <a:gd name="adj1" fmla="val -4176"/>
              <a:gd name="adj2" fmla="val 7791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One of the factors must be 0 (mod N)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275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16139"/>
            <a:ext cx="10515600" cy="1325563"/>
          </a:xfrm>
        </p:spPr>
        <p:txBody>
          <a:bodyPr/>
          <a:lstStyle/>
          <a:p>
            <a:r>
              <a:rPr lang="en-US" dirty="0" smtClean="0"/>
              <a:t>Back to RSA Key-Generation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b="1" dirty="0" smtClean="0"/>
                  <a:t>KeyGeneration</a:t>
                </a:r>
                <a:r>
                  <a:rPr lang="en-US" dirty="0" smtClean="0"/>
                  <a:t>(1</a:t>
                </a:r>
                <a:r>
                  <a:rPr lang="en-US" baseline="30000" dirty="0" smtClean="0"/>
                  <a:t>n</a:t>
                </a:r>
                <a:r>
                  <a:rPr lang="en-US" dirty="0" smtClean="0"/>
                  <a:t>)</a:t>
                </a:r>
              </a:p>
              <a:p>
                <a:pPr marL="0" indent="0">
                  <a:buNone/>
                </a:pPr>
                <a:r>
                  <a:rPr lang="en-US" dirty="0" smtClean="0"/>
                  <a:t>	Step 1: Pick two random n-bit primes p and q</a:t>
                </a:r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          Step 2: Let N=</a:t>
                </a:r>
                <a:r>
                  <a:rPr lang="en-US" dirty="0" err="1" smtClean="0"/>
                  <a:t>pq</a:t>
                </a:r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r>
                      <a:rPr lang="en-US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=(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−1)(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−1)</m:t>
                    </m:r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          </a:t>
                </a:r>
                <a:r>
                  <a:rPr lang="en-US" dirty="0"/>
                  <a:t>Step </a:t>
                </a:r>
                <a:r>
                  <a:rPr lang="en-US" dirty="0" smtClean="0"/>
                  <a:t>3: Pick e &gt; 1 such that </a:t>
                </a:r>
                <a:r>
                  <a:rPr lang="en-US" dirty="0" err="1" smtClean="0"/>
                  <a:t>gcd</a:t>
                </a:r>
                <a:r>
                  <a:rPr lang="en-US" dirty="0" smtClean="0"/>
                  <a:t>(e,</a:t>
                </a:r>
                <a:r>
                  <a:rPr lang="en-US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e>
                    </m:d>
                  </m:oMath>
                </a14:m>
                <a:r>
                  <a:rPr lang="en-US" dirty="0" smtClean="0"/>
                  <a:t>)=1</a:t>
                </a:r>
              </a:p>
              <a:p>
                <a:pPr marL="0" indent="0">
                  <a:buNone/>
                </a:pPr>
                <a:r>
                  <a:rPr lang="en-US" dirty="0" smtClean="0"/>
                  <a:t>           Step 4: Set d=[e</a:t>
                </a:r>
                <a:r>
                  <a:rPr lang="en-US" baseline="30000" dirty="0" smtClean="0"/>
                  <a:t>-1</a:t>
                </a:r>
                <a:r>
                  <a:rPr lang="en-US" dirty="0" smtClean="0"/>
                  <a:t> mod</a:t>
                </a:r>
                <a:r>
                  <a:rPr lang="en-US" dirty="0" smtClean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e>
                    </m:d>
                  </m:oMath>
                </a14:m>
                <a:r>
                  <a:rPr lang="en-US" dirty="0" smtClean="0"/>
                  <a:t>]      (secret key)</a:t>
                </a:r>
              </a:p>
              <a:p>
                <a:pPr marL="0" indent="0">
                  <a:buNone/>
                </a:pPr>
                <a:r>
                  <a:rPr lang="en-US" dirty="0" smtClean="0"/>
                  <a:t>           </a:t>
                </a:r>
                <a:r>
                  <a:rPr lang="en-US" b="1" dirty="0" smtClean="0"/>
                  <a:t>Return:</a:t>
                </a:r>
                <a:r>
                  <a:rPr lang="en-US" dirty="0" smtClean="0"/>
                  <a:t> N, e, d</a:t>
                </a:r>
                <a:endParaRPr lang="en-US" dirty="0"/>
              </a:p>
              <a:p>
                <a:endParaRPr lang="en-US" dirty="0" smtClean="0"/>
              </a:p>
              <a:p>
                <a:r>
                  <a:rPr lang="en-US" dirty="0" smtClean="0"/>
                  <a:t>How do we find d? </a:t>
                </a:r>
              </a:p>
              <a:p>
                <a:r>
                  <a:rPr lang="en-US" b="1" dirty="0" smtClean="0"/>
                  <a:t>Answer: </a:t>
                </a:r>
                <a:r>
                  <a:rPr lang="en-US" dirty="0" smtClean="0"/>
                  <a:t>Use extended </a:t>
                </a:r>
                <a:r>
                  <a:rPr lang="en-US" dirty="0" err="1" smtClean="0"/>
                  <a:t>gcd</a:t>
                </a:r>
                <a:r>
                  <a:rPr lang="en-US" dirty="0" smtClean="0"/>
                  <a:t> algorithm to find e</a:t>
                </a:r>
                <a:r>
                  <a:rPr lang="en-US" baseline="30000" dirty="0" smtClean="0"/>
                  <a:t>-1</a:t>
                </a:r>
                <a:r>
                  <a:rPr lang="en-US" dirty="0"/>
                  <a:t>mod</a:t>
                </a:r>
                <a:r>
                  <a:rPr lang="en-US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e>
                    </m:d>
                  </m:oMath>
                </a14:m>
                <a:r>
                  <a:rPr lang="en-US" dirty="0" smtClean="0"/>
                  <a:t>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3081" b="-2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04D3F7-B83F-4105-B753-146AD0E5364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4784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10" y="365125"/>
            <a:ext cx="10809790" cy="1325563"/>
          </a:xfrm>
        </p:spPr>
        <p:txBody>
          <a:bodyPr/>
          <a:lstStyle/>
          <a:p>
            <a:r>
              <a:rPr lang="en-US" dirty="0" smtClean="0"/>
              <a:t>Be Careful Where You Get Your “Random Bits!”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RSA Keys Generated with weak PRG</a:t>
            </a:r>
          </a:p>
          <a:p>
            <a:pPr lvl="1"/>
            <a:r>
              <a:rPr lang="en-US" dirty="0" smtClean="0"/>
              <a:t>Implementation </a:t>
            </a:r>
            <a:r>
              <a:rPr lang="en-US" dirty="0"/>
              <a:t>Flaw</a:t>
            </a:r>
          </a:p>
          <a:p>
            <a:pPr lvl="1"/>
            <a:r>
              <a:rPr lang="en-US" dirty="0" smtClean="0"/>
              <a:t>Unfortunately Commonplace</a:t>
            </a:r>
          </a:p>
          <a:p>
            <a:r>
              <a:rPr lang="en-US" dirty="0" smtClean="0"/>
              <a:t>Resulting Keys are Vulnerable</a:t>
            </a:r>
          </a:p>
          <a:p>
            <a:pPr lvl="1"/>
            <a:r>
              <a:rPr lang="en-US" dirty="0" smtClean="0"/>
              <a:t>Sophisticated Attack</a:t>
            </a:r>
          </a:p>
          <a:p>
            <a:pPr lvl="1"/>
            <a:r>
              <a:rPr lang="en-US" dirty="0" smtClean="0"/>
              <a:t>Coppersmith’s Method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04D3F7-B83F-4105-B753-146AD0E5364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16547" y="1646238"/>
            <a:ext cx="5230792" cy="452684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62045" y="6488668"/>
            <a:ext cx="92315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Return of Coppersmith's Attack: Practical Factorization of Widely Used RSA </a:t>
            </a:r>
            <a:r>
              <a:rPr kumimoji="0" lang="en-US" sz="18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Moduli (CCS 2017)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6" name="Picture 2" descr="Random Numb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5279" y="1690688"/>
            <a:ext cx="3810000" cy="1371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5951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(Plain) RSA Encryption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Public Key: PK=(</a:t>
                </a:r>
                <a:r>
                  <a:rPr lang="en-US" dirty="0" err="1" smtClean="0"/>
                  <a:t>N,e</a:t>
                </a:r>
                <a:r>
                  <a:rPr lang="en-US" dirty="0" smtClean="0"/>
                  <a:t>)</a:t>
                </a:r>
              </a:p>
              <a:p>
                <a:r>
                  <a:rPr lang="en-US" dirty="0" smtClean="0"/>
                  <a:t>Message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m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aseline="-25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N</m:t>
                        </m:r>
                      </m:sub>
                      <m:sup/>
                    </m:sSubSup>
                  </m:oMath>
                </a14:m>
                <a:endParaRPr lang="en-US" dirty="0" smtClean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b="1" dirty="0"/>
                        <m:t>Enc</m:t>
                      </m:r>
                      <m:r>
                        <m:rPr>
                          <m:nor/>
                        </m:rPr>
                        <a:rPr lang="en-US" b="1" baseline="-25000" dirty="0"/>
                        <m:t>PK</m:t>
                      </m:r>
                      <m:r>
                        <m:rPr>
                          <m:nor/>
                        </m:rPr>
                        <a:rPr lang="en-US" b="1" dirty="0"/>
                        <m:t>(</m:t>
                      </m:r>
                      <m:r>
                        <m:rPr>
                          <m:nor/>
                        </m:rPr>
                        <a:rPr lang="en-US" dirty="0"/>
                        <m:t>m</m:t>
                      </m:r>
                      <m:r>
                        <m:rPr>
                          <m:nor/>
                        </m:rPr>
                        <a:rPr lang="en-US" b="1" dirty="0"/>
                        <m:t>)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p>
                          </m:sSup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mod</m:t>
                              </m:r>
                            </m:fName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N</m:t>
                              </m:r>
                            </m:e>
                          </m:func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marL="0" indent="0" algn="ctr">
                  <a:buNone/>
                </a:pPr>
                <a:endParaRPr lang="en-US" dirty="0"/>
              </a:p>
              <a:p>
                <a:r>
                  <a:rPr lang="en-US" b="1" dirty="0" smtClean="0"/>
                  <a:t>Remark: </a:t>
                </a:r>
                <a:r>
                  <a:rPr lang="en-US" dirty="0" smtClean="0"/>
                  <a:t>Encryption is efficient if we use the power mod algorithm.</a:t>
                </a:r>
              </a:p>
              <a:p>
                <a:pPr marL="0" indent="0">
                  <a:buNone/>
                </a:pPr>
                <a:endParaRPr lang="en-US" b="1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04D3F7-B83F-4105-B753-146AD0E5364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7942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(Plain) RSA Decryption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 smtClean="0"/>
                  <a:t>Secret Key: SK=(</a:t>
                </a:r>
                <a:r>
                  <a:rPr lang="en-US" dirty="0" err="1" smtClean="0"/>
                  <a:t>N,d</a:t>
                </a:r>
                <a:r>
                  <a:rPr lang="en-US" dirty="0" smtClean="0"/>
                  <a:t>)</a:t>
                </a:r>
              </a:p>
              <a:p>
                <a:r>
                  <a:rPr lang="en-US" dirty="0" smtClean="0"/>
                  <a:t>Ciphertext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c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aseline="-25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N</m:t>
                        </m:r>
                      </m:sub>
                      <m:sup/>
                    </m:sSubSup>
                  </m:oMath>
                </a14:m>
                <a:endParaRPr lang="en-US" dirty="0" smtClean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b="1" dirty="0" smtClean="0">
                          <a:latin typeface="Cambria Math" panose="02040503050406030204" pitchFamily="18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b="1" i="0" dirty="0" smtClean="0">
                          <a:latin typeface="Cambria Math" panose="02040503050406030204" pitchFamily="18" charset="0"/>
                        </a:rPr>
                        <m:t>e</m:t>
                      </m:r>
                      <m:r>
                        <m:rPr>
                          <m:nor/>
                        </m:rPr>
                        <a:rPr lang="en-US" b="1" dirty="0"/>
                        <m:t>c</m:t>
                      </m:r>
                      <m:r>
                        <m:rPr>
                          <m:nor/>
                        </m:rPr>
                        <a:rPr lang="en-US" b="1" i="0" baseline="-25000" dirty="0" smtClean="0"/>
                        <m:t>S</m:t>
                      </m:r>
                      <m:r>
                        <m:rPr>
                          <m:nor/>
                        </m:rPr>
                        <a:rPr lang="en-US" b="1" baseline="-25000" dirty="0"/>
                        <m:t>K</m:t>
                      </m:r>
                      <m:r>
                        <m:rPr>
                          <m:nor/>
                        </m:rPr>
                        <a:rPr lang="en-US" b="1" dirty="0"/>
                        <m:t>(</m:t>
                      </m:r>
                      <m:r>
                        <m:rPr>
                          <m:nor/>
                        </m:rPr>
                        <a:rPr lang="en-US" b="0" i="0" dirty="0" smtClean="0"/>
                        <m:t>c</m:t>
                      </m:r>
                      <m:r>
                        <m:rPr>
                          <m:nor/>
                        </m:rPr>
                        <a:rPr lang="en-US" b="1" dirty="0"/>
                        <m:t>)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p>
                          </m:sSup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mod</m:t>
                              </m:r>
                            </m:fName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N</m:t>
                              </m:r>
                            </m:e>
                          </m:func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marL="0" indent="0" algn="ctr">
                  <a:buNone/>
                </a:pPr>
                <a:endParaRPr lang="en-US" dirty="0"/>
              </a:p>
              <a:p>
                <a:r>
                  <a:rPr lang="en-US" b="1" dirty="0" smtClean="0"/>
                  <a:t>Remark 1: </a:t>
                </a:r>
                <a:r>
                  <a:rPr lang="en-US" dirty="0" smtClean="0"/>
                  <a:t>Decryption is efficient if we use the power mod algorithm.</a:t>
                </a:r>
              </a:p>
              <a:p>
                <a:r>
                  <a:rPr lang="en-US" b="1" dirty="0" smtClean="0"/>
                  <a:t>Remark 2: </a:t>
                </a:r>
                <a:r>
                  <a:rPr lang="en-US" dirty="0" smtClean="0"/>
                  <a:t>Suppose that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m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 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aseline="-25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N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b="1" dirty="0" smtClean="0"/>
                  <a:t> </a:t>
                </a:r>
                <a:r>
                  <a:rPr lang="en-US" dirty="0" smtClean="0"/>
                  <a:t>and let c=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1" dirty="0"/>
                      <m:t>Enc</m:t>
                    </m:r>
                    <m:r>
                      <m:rPr>
                        <m:nor/>
                      </m:rPr>
                      <a:rPr lang="en-US" b="1" baseline="-25000" dirty="0"/>
                      <m:t>PK</m:t>
                    </m:r>
                    <m:r>
                      <m:rPr>
                        <m:nor/>
                      </m:rPr>
                      <a:rPr lang="en-US" b="1" dirty="0"/>
                      <m:t>(</m:t>
                    </m:r>
                    <m:r>
                      <m:rPr>
                        <m:nor/>
                      </m:rPr>
                      <a:rPr lang="en-US" dirty="0"/>
                      <m:t>m</m:t>
                    </m:r>
                    <m:r>
                      <m:rPr>
                        <m:nor/>
                      </m:rPr>
                      <a:rPr lang="en-US" b="1" dirty="0"/>
                      <m:t>)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 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p>
                        </m:sSup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mod</m:t>
                            </m:r>
                          </m:fName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N</m:t>
                            </m:r>
                          </m:e>
                        </m:func>
                      </m:e>
                    </m:d>
                  </m:oMath>
                </a14:m>
                <a:endParaRPr lang="en-US" b="1" dirty="0" smtClean="0"/>
              </a:p>
              <a:p>
                <a:pPr marL="0" indent="0">
                  <a:buNone/>
                </a:pPr>
                <a:endParaRPr lang="en-US" b="1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b="1" dirty="0">
                          <a:latin typeface="Cambria Math" panose="02040503050406030204" pitchFamily="18" charset="0"/>
                        </a:rPr>
                        <m:t>De</m:t>
                      </m:r>
                      <m:r>
                        <m:rPr>
                          <m:nor/>
                        </m:rPr>
                        <a:rPr lang="en-US" b="1" dirty="0"/>
                        <m:t>c</m:t>
                      </m:r>
                      <m:r>
                        <m:rPr>
                          <m:nor/>
                        </m:rPr>
                        <a:rPr lang="en-US" b="1" baseline="-25000" dirty="0"/>
                        <m:t>SK</m:t>
                      </m:r>
                      <m:r>
                        <m:rPr>
                          <m:nor/>
                        </m:rPr>
                        <a:rPr lang="en-US" b="1" dirty="0"/>
                        <m:t>(</m:t>
                      </m:r>
                      <m:r>
                        <m:rPr>
                          <m:nor/>
                        </m:rPr>
                        <a:rPr lang="en-US" dirty="0"/>
                        <m:t>c</m:t>
                      </m:r>
                      <m:r>
                        <m:rPr>
                          <m:nor/>
                        </m:rPr>
                        <a:rPr lang="en-US" b="1" dirty="0"/>
                        <m:t>)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 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p>
                          </m:sSup>
                          <m:func>
                            <m:func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mod</m:t>
                              </m:r>
                            </m:fName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N</m:t>
                              </m:r>
                            </m:e>
                          </m:func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 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𝑒𝑑</m:t>
                              </m:r>
                            </m:sup>
                          </m:sSup>
                          <m:func>
                            <m:func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mod</m:t>
                              </m:r>
                            </m:fName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N</m:t>
                              </m:r>
                            </m:e>
                          </m:func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= 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𝑒𝑑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𝑚𝑜𝑑</m:t>
                              </m:r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𝝓</m:t>
                              </m:r>
                              <m:d>
                                <m:dPr>
                                  <m:ctrlPr>
                                    <a:rPr lang="en-US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𝑵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sup>
                          </m:sSup>
                          <m:func>
                            <m:func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mod</m:t>
                              </m:r>
                            </m:fName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N</m:t>
                              </m:r>
                            </m:e>
                          </m:func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= 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b="0" i="1" baseline="30000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func>
                            <m:func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mod</m:t>
                              </m:r>
                            </m:fName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N</m:t>
                              </m:r>
                            </m:e>
                          </m:func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28" t="-28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04D3F7-B83F-4105-B753-146AD0E5364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99031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RSA Decryption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:r>
                  <a:rPr lang="en-US" dirty="0" smtClean="0"/>
                  <a:t>Secret Key: SK=(</a:t>
                </a:r>
                <a:r>
                  <a:rPr lang="en-US" dirty="0" err="1" smtClean="0"/>
                  <a:t>N,d</a:t>
                </a:r>
                <a:r>
                  <a:rPr lang="en-US" dirty="0" smtClean="0"/>
                  <a:t>)</a:t>
                </a:r>
              </a:p>
              <a:p>
                <a:r>
                  <a:rPr lang="en-US" dirty="0" smtClean="0"/>
                  <a:t>Ciphertext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c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aseline="-25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N</m:t>
                        </m:r>
                      </m:sub>
                      <m:sup/>
                    </m:sSubSup>
                  </m:oMath>
                </a14:m>
                <a:endParaRPr lang="en-US" dirty="0" smtClean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b="1" dirty="0" smtClean="0">
                          <a:latin typeface="Cambria Math" panose="02040503050406030204" pitchFamily="18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b="1" i="0" dirty="0" smtClean="0">
                          <a:latin typeface="Cambria Math" panose="02040503050406030204" pitchFamily="18" charset="0"/>
                        </a:rPr>
                        <m:t>e</m:t>
                      </m:r>
                      <m:r>
                        <m:rPr>
                          <m:nor/>
                        </m:rPr>
                        <a:rPr lang="en-US" b="1" dirty="0"/>
                        <m:t>c</m:t>
                      </m:r>
                      <m:r>
                        <m:rPr>
                          <m:nor/>
                        </m:rPr>
                        <a:rPr lang="en-US" b="1" i="0" baseline="-25000" dirty="0" smtClean="0"/>
                        <m:t>S</m:t>
                      </m:r>
                      <m:r>
                        <m:rPr>
                          <m:nor/>
                        </m:rPr>
                        <a:rPr lang="en-US" b="1" baseline="-25000" dirty="0"/>
                        <m:t>K</m:t>
                      </m:r>
                      <m:r>
                        <m:rPr>
                          <m:nor/>
                        </m:rPr>
                        <a:rPr lang="en-US" b="1" dirty="0"/>
                        <m:t>(</m:t>
                      </m:r>
                      <m:r>
                        <m:rPr>
                          <m:nor/>
                        </m:rPr>
                        <a:rPr lang="en-US" b="0" i="0" dirty="0" smtClean="0"/>
                        <m:t>c</m:t>
                      </m:r>
                      <m:r>
                        <m:rPr>
                          <m:nor/>
                        </m:rPr>
                        <a:rPr lang="en-US" b="1" dirty="0"/>
                        <m:t>)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p>
                          </m:sSup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mod</m:t>
                              </m:r>
                            </m:fName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N</m:t>
                              </m:r>
                            </m:e>
                          </m:func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marL="0" indent="0" algn="ctr">
                  <a:buNone/>
                </a:pPr>
                <a:endParaRPr lang="en-US" dirty="0"/>
              </a:p>
              <a:p>
                <a:r>
                  <a:rPr lang="en-US" b="1" dirty="0" smtClean="0"/>
                  <a:t>Remark 1: </a:t>
                </a:r>
                <a:r>
                  <a:rPr lang="en-US" dirty="0" smtClean="0"/>
                  <a:t>Decryption is efficient if we use the power mod algorithm.</a:t>
                </a:r>
              </a:p>
              <a:p>
                <a:r>
                  <a:rPr lang="en-US" b="1" dirty="0" smtClean="0"/>
                  <a:t>Remark 2: </a:t>
                </a:r>
                <a:r>
                  <a:rPr lang="en-US" dirty="0" smtClean="0"/>
                  <a:t>Suppose that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m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 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aseline="-25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N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b="1" dirty="0" smtClean="0"/>
                  <a:t> </a:t>
                </a:r>
                <a:r>
                  <a:rPr lang="en-US" dirty="0" smtClean="0"/>
                  <a:t>and let c=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1" dirty="0"/>
                      <m:t>Enc</m:t>
                    </m:r>
                    <m:r>
                      <m:rPr>
                        <m:nor/>
                      </m:rPr>
                      <a:rPr lang="en-US" b="1" baseline="-25000" dirty="0"/>
                      <m:t>PK</m:t>
                    </m:r>
                    <m:r>
                      <m:rPr>
                        <m:nor/>
                      </m:rPr>
                      <a:rPr lang="en-US" b="1" dirty="0"/>
                      <m:t>(</m:t>
                    </m:r>
                    <m:r>
                      <m:rPr>
                        <m:nor/>
                      </m:rPr>
                      <a:rPr lang="en-US" dirty="0"/>
                      <m:t>m</m:t>
                    </m:r>
                    <m:r>
                      <m:rPr>
                        <m:nor/>
                      </m:rPr>
                      <a:rPr lang="en-US" b="1" dirty="0"/>
                      <m:t>)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 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p>
                        </m:sSup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mod</m:t>
                            </m:r>
                          </m:fName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N</m:t>
                            </m:r>
                          </m:e>
                        </m:func>
                      </m:e>
                    </m:d>
                  </m:oMath>
                </a14:m>
                <a:r>
                  <a:rPr lang="en-US" b="1" dirty="0" smtClean="0"/>
                  <a:t> then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b="1" dirty="0">
                          <a:latin typeface="Cambria Math" panose="02040503050406030204" pitchFamily="18" charset="0"/>
                        </a:rPr>
                        <m:t>De</m:t>
                      </m:r>
                      <m:r>
                        <m:rPr>
                          <m:nor/>
                        </m:rPr>
                        <a:rPr lang="en-US" b="1" dirty="0"/>
                        <m:t>c</m:t>
                      </m:r>
                      <m:r>
                        <m:rPr>
                          <m:nor/>
                        </m:rPr>
                        <a:rPr lang="en-US" b="1" baseline="-25000" dirty="0"/>
                        <m:t>SK</m:t>
                      </m:r>
                      <m:r>
                        <m:rPr>
                          <m:nor/>
                        </m:rPr>
                        <a:rPr lang="en-US" b="1" dirty="0"/>
                        <m:t>(</m:t>
                      </m:r>
                      <m:r>
                        <m:rPr>
                          <m:nor/>
                        </m:rPr>
                        <a:rPr lang="en-US" dirty="0"/>
                        <m:t>c</m:t>
                      </m:r>
                      <m:r>
                        <m:rPr>
                          <m:nor/>
                        </m:rPr>
                        <a:rPr lang="en-US" b="1" dirty="0"/>
                        <m:t>)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b="1" dirty="0" smtClean="0"/>
                  <a:t>Remark 3: </a:t>
                </a:r>
                <a:r>
                  <a:rPr lang="en-US" dirty="0" smtClean="0"/>
                  <a:t>Even if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m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aseline="-25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N</m:t>
                        </m:r>
                      </m:sub>
                      <m:sup/>
                    </m:sSubSup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aseline="-25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N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and let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</a:rPr>
                      <m:t>c</m:t>
                    </m:r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b="1" dirty="0"/>
                      <m:t>Enc</m:t>
                    </m:r>
                    <m:r>
                      <m:rPr>
                        <m:nor/>
                      </m:rPr>
                      <a:rPr lang="en-US" b="1" baseline="-25000" dirty="0"/>
                      <m:t>PK</m:t>
                    </m:r>
                    <m:r>
                      <m:rPr>
                        <m:nor/>
                      </m:rPr>
                      <a:rPr lang="en-US" b="1" dirty="0"/>
                      <m:t>(</m:t>
                    </m:r>
                    <m:r>
                      <m:rPr>
                        <m:nor/>
                      </m:rPr>
                      <a:rPr lang="en-US" dirty="0"/>
                      <m:t>m</m:t>
                    </m:r>
                    <m:r>
                      <m:rPr>
                        <m:nor/>
                      </m:rPr>
                      <a:rPr lang="en-US" b="1" dirty="0"/>
                      <m:t>)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 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p>
                        </m:sSup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mod</m:t>
                            </m:r>
                          </m:fName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N</m:t>
                            </m:r>
                          </m:e>
                        </m:func>
                      </m:e>
                    </m:d>
                  </m:oMath>
                </a14:m>
                <a:r>
                  <a:rPr lang="en-US" b="1" dirty="0"/>
                  <a:t> then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b="1" dirty="0">
                          <a:latin typeface="Cambria Math" panose="02040503050406030204" pitchFamily="18" charset="0"/>
                        </a:rPr>
                        <m:t>De</m:t>
                      </m:r>
                      <m:r>
                        <m:rPr>
                          <m:nor/>
                        </m:rPr>
                        <a:rPr lang="en-US" b="1" dirty="0"/>
                        <m:t>c</m:t>
                      </m:r>
                      <m:r>
                        <m:rPr>
                          <m:nor/>
                        </m:rPr>
                        <a:rPr lang="en-US" b="1" baseline="-25000" dirty="0"/>
                        <m:t>SK</m:t>
                      </m:r>
                      <m:r>
                        <m:rPr>
                          <m:nor/>
                        </m:rPr>
                        <a:rPr lang="en-US" b="1" dirty="0"/>
                        <m:t>(</m:t>
                      </m:r>
                      <m:r>
                        <m:rPr>
                          <m:nor/>
                        </m:rPr>
                        <a:rPr lang="en-US" dirty="0"/>
                        <m:t>c</m:t>
                      </m:r>
                      <m:r>
                        <m:rPr>
                          <m:nor/>
                        </m:rPr>
                        <a:rPr lang="en-US" b="1" dirty="0"/>
                        <m:t>)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n-US" dirty="0"/>
              </a:p>
              <a:p>
                <a:pPr lvl="1"/>
                <a:r>
                  <a:rPr lang="en-US" dirty="0" smtClean="0"/>
                  <a:t>Use Chinese Remainder Theorem to show this 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𝑒𝑑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=1+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𝑘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𝑞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                                                                           </m:t>
                      </m:r>
                    </m:oMath>
                  </m:oMathPara>
                </a14:m>
                <a:endParaRPr lang="en-US" i="1" dirty="0" smtClean="0">
                  <a:latin typeface="Cambria Math" panose="02040503050406030204" pitchFamily="18" charset="0"/>
                </a:endParaRP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0" dirty="0" smtClean="0">
                          <a:latin typeface="Cambria Math" panose="02040503050406030204" pitchFamily="18" charset="0"/>
                        </a:rPr>
                        <m:t>                   →</m:t>
                      </m:r>
                      <m:r>
                        <m:rPr>
                          <m:sty m:val="p"/>
                        </m:rPr>
                        <a:rPr lang="en-US" dirty="0">
                          <a:latin typeface="Cambria Math" panose="02040503050406030204" pitchFamily="18" charset="0"/>
                        </a:rPr>
                        <m:t>f</m:t>
                      </m:r>
                      <m:d>
                        <m:d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p>
                          </m:sSup>
                        </m:e>
                      </m:d>
                      <m:r>
                        <a:rPr lang="en-US" dirty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𝑒𝑑</m:t>
                                  </m:r>
                                </m:sup>
                              </m:sSup>
                              <m:func>
                                <m:func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 panose="02040503050406030204" pitchFamily="18" charset="0"/>
                                    </a:rPr>
                                    <m:t>mod</m:t>
                                  </m:r>
                                </m:fName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 panose="02040503050406030204" pitchFamily="18" charset="0"/>
                                    </a:rPr>
                                    <m:t>p</m:t>
                                  </m:r>
                                </m:e>
                              </m:func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𝑒𝑑</m:t>
                                  </m:r>
                                </m:sup>
                              </m:sSup>
                              <m:func>
                                <m:func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 panose="02040503050406030204" pitchFamily="18" charset="0"/>
                                    </a:rPr>
                                    <m:t>mod</m:t>
                                  </m:r>
                                </m:fName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 panose="02040503050406030204" pitchFamily="18" charset="0"/>
                                    </a:rPr>
                                    <m:t>q</m:t>
                                  </m:r>
                                </m:e>
                              </m:func>
                            </m:e>
                          </m:d>
                        </m:e>
                      </m:d>
                      <m:r>
                        <a:rPr lang="en-US" i="1" dirty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p>
                              </m:sSup>
                              <m:func>
                                <m:func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 panose="02040503050406030204" pitchFamily="18" charset="0"/>
                                    </a:rPr>
                                    <m:t>mod</m:t>
                                  </m:r>
                                </m:fName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 panose="02040503050406030204" pitchFamily="18" charset="0"/>
                                    </a:rPr>
                                    <m:t>p</m:t>
                                  </m:r>
                                </m:e>
                              </m:func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p>
                              </m:sSup>
                              <m:func>
                                <m:func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 panose="02040503050406030204" pitchFamily="18" charset="0"/>
                                    </a:rPr>
                                    <m:t>mod</m:t>
                                  </m:r>
                                </m:fName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 panose="02040503050406030204" pitchFamily="18" charset="0"/>
                                    </a:rPr>
                                    <m:t>q</m:t>
                                  </m:r>
                                </m:e>
                              </m:func>
                            </m:e>
                          </m:d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dirty="0">
                          <a:latin typeface="Cambria Math" panose="02040503050406030204" pitchFamily="18" charset="0"/>
                        </a:rPr>
                        <m:t>→</m:t>
                      </m:r>
                      <m:sSup>
                        <m:sSup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d>
                        <m:d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dirty="0">
                              <a:latin typeface="Cambria Math" panose="02040503050406030204" pitchFamily="18" charset="0"/>
                            </a:rPr>
                            <m:t>f</m:t>
                          </m:r>
                          <m:d>
                            <m:d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p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sup>
                              </m:sSup>
                            </m:e>
                          </m:d>
                        </m:e>
                      </m:d>
                      <m:r>
                        <a:rPr lang="en-US" dirty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d>
                        <m:d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p>
                              </m:sSup>
                              <m:func>
                                <m:func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 panose="02040503050406030204" pitchFamily="18" charset="0"/>
                                    </a:rPr>
                                    <m:t>mod</m:t>
                                  </m:r>
                                </m:fName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 panose="02040503050406030204" pitchFamily="18" charset="0"/>
                                    </a:rPr>
                                    <m:t>p</m:t>
                                  </m:r>
                                </m:e>
                              </m:func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p>
                              </m:sSup>
                              <m:func>
                                <m:func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 panose="02040503050406030204" pitchFamily="18" charset="0"/>
                                    </a:rPr>
                                    <m:t>mod</m:t>
                                  </m:r>
                                </m:fName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 panose="02040503050406030204" pitchFamily="18" charset="0"/>
                                    </a:rPr>
                                    <m:t>q</m:t>
                                  </m:r>
                                </m:e>
                              </m:func>
                            </m:e>
                          </m:d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696" t="-28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04D3F7-B83F-4105-B753-146AD0E5364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8825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Plain RSA (Summary)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Public </a:t>
                </a:r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Key (</a:t>
                </a:r>
                <a:r>
                  <a:rPr lang="en-US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pk</a:t>
                </a:r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): </a:t>
                </a:r>
                <a:r>
                  <a:rPr lang="en-US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N = </a:t>
                </a:r>
                <a:r>
                  <a:rPr lang="en-US" dirty="0" err="1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pq</a:t>
                </a:r>
                <a:r>
                  <a:rPr lang="en-US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, e  such that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GCD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e</m:t>
                        </m:r>
                        <m: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𝜙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𝑁</m:t>
                            </m:r>
                          </m:e>
                        </m:d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</m:oMath>
                </a14:m>
                <a:endParaRPr lang="en-US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e>
                    </m:d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b="1" i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for  distinct primes p and q</a:t>
                </a:r>
              </a:p>
              <a:p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Secret Key (</a:t>
                </a:r>
                <a:r>
                  <a:rPr lang="en-US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sk</a:t>
                </a:r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): N</a:t>
                </a:r>
                <a:r>
                  <a:rPr lang="en-US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, d such that </a:t>
                </a:r>
                <a:r>
                  <a:rPr lang="en-US" dirty="0" err="1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ed</a:t>
                </a:r>
                <a:r>
                  <a:rPr lang="en-US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=1 mod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e>
                    </m:d>
                  </m:oMath>
                </a14:m>
                <a:endParaRPr lang="en-US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b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Encrypt(</a:t>
                </a:r>
                <a:r>
                  <a:rPr lang="en-US" b="1" dirty="0" err="1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pk</a:t>
                </a:r>
                <a:r>
                  <a:rPr lang="en-US" b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=(</a:t>
                </a:r>
                <a:r>
                  <a:rPr lang="en-US" b="1" dirty="0" err="1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N,e</a:t>
                </a:r>
                <a:r>
                  <a:rPr lang="en-US" b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),m) </a:t>
                </a:r>
                <a:r>
                  <a:rPr lang="en-US" b="1" i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𝒆</m:t>
                        </m:r>
                      </m:sup>
                    </m:sSup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𝑁</m:t>
                    </m:r>
                  </m:oMath>
                </a14:m>
                <a:endParaRPr lang="en-US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b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Decrypt(</a:t>
                </a:r>
                <a:r>
                  <a:rPr lang="en-US" b="1" dirty="0" err="1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sk</a:t>
                </a:r>
                <a:r>
                  <a:rPr lang="en-US" b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=(</a:t>
                </a:r>
                <a:r>
                  <a:rPr lang="en-US" b="1" dirty="0" err="1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N,d</a:t>
                </a:r>
                <a:r>
                  <a:rPr lang="en-US" b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),c) </a:t>
                </a:r>
                <a:r>
                  <a:rPr lang="en-US" b="1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𝒅</m:t>
                        </m:r>
                      </m:sup>
                    </m:sSup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𝑚𝑜𝑑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𝑁</m:t>
                    </m:r>
                  </m:oMath>
                </a14:m>
                <a:endParaRPr lang="en-US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lang="en-US" b="0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Decryption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Works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because</m:t>
                    </m:r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</m:sup>
                          </m:sSup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mod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N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𝑒𝑑</m:t>
                              </m:r>
                            </m:sup>
                          </m:sSup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mod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N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𝑒𝑑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𝑚𝑜𝑑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𝝓</m:t>
                              </m:r>
                              <m:d>
                                <m:dPr>
                                  <m:ctrlPr>
                                    <a:rPr lang="en-US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𝑵</m:t>
                                  </m:r>
                                </m:e>
                              </m:d>
                              <m:r>
                                <a:rPr lang="en-US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]</m:t>
                              </m:r>
                            </m:sup>
                          </m:sSup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mod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N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mod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N</m:t>
                          </m:r>
                        </m:e>
                      </m:d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1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04D3F7-B83F-4105-B753-146AD0E5364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6240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Public Key </a:t>
            </a:r>
            <a:r>
              <a:rPr lang="en-US" dirty="0" smtClean="0"/>
              <a:t>Encryption: Basic Terminology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Plaintext/Plaintext Space</a:t>
                </a:r>
              </a:p>
              <a:p>
                <a:pPr lvl="1"/>
                <a:r>
                  <a:rPr lang="en-US" dirty="0"/>
                  <a:t>A</a:t>
                </a:r>
                <a:r>
                  <a:rPr lang="en-US" dirty="0" smtClean="0"/>
                  <a:t> message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m</m:t>
                    </m:r>
                    <m: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ℳ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Ciphertext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c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𝒞</m:t>
                    </m:r>
                  </m:oMath>
                </a14:m>
                <a:r>
                  <a:rPr lang="en-US" dirty="0" smtClean="0"/>
                  <a:t> </a:t>
                </a:r>
              </a:p>
              <a:p>
                <a:r>
                  <a:rPr lang="en-US" b="1" dirty="0" smtClean="0">
                    <a:solidFill>
                      <a:srgbClr val="FF0000"/>
                    </a:solidFill>
                  </a:rPr>
                  <a:t>Public/Private Key Pair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𝒑𝒌</m:t>
                        </m:r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𝒔𝒌</m:t>
                        </m:r>
                      </m:e>
                    </m:d>
                    <m:r>
                      <a:rPr lang="el-GR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l-GR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𝓚</m:t>
                    </m:r>
                  </m:oMath>
                </a14:m>
                <a:r>
                  <a:rPr lang="en-US" b="1" dirty="0" smtClean="0">
                    <a:solidFill>
                      <a:srgbClr val="FF0000"/>
                    </a:solidFill>
                  </a:rPr>
                  <a:t> </a:t>
                </a:r>
                <a:endParaRPr lang="en-US" b="1" baseline="30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69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Factoring Assumption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Let </a:t>
            </a:r>
            <a:r>
              <a:rPr lang="en-US" b="1" dirty="0" err="1" smtClean="0"/>
              <a:t>GenModulus</a:t>
            </a:r>
            <a:r>
              <a:rPr lang="en-US" dirty="0" smtClean="0"/>
              <a:t>(1</a:t>
            </a:r>
            <a:r>
              <a:rPr lang="en-US" baseline="30000" dirty="0" smtClean="0"/>
              <a:t>n</a:t>
            </a:r>
            <a:r>
              <a:rPr lang="en-US" dirty="0" smtClean="0"/>
              <a:t>) be a randomized algorithm that outputs (N=</a:t>
            </a:r>
            <a:r>
              <a:rPr lang="en-US" dirty="0" err="1" smtClean="0"/>
              <a:t>pq,p,q</a:t>
            </a:r>
            <a:r>
              <a:rPr lang="en-US" dirty="0" smtClean="0"/>
              <a:t>) where p and q are n-bit primes (except with negligible probability </a:t>
            </a:r>
            <a:r>
              <a:rPr lang="en-US" b="1" dirty="0" err="1" smtClean="0"/>
              <a:t>negl</a:t>
            </a:r>
            <a:r>
              <a:rPr lang="en-US" dirty="0" smtClean="0"/>
              <a:t>(n)).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Experiment </a:t>
            </a:r>
            <a:r>
              <a:rPr lang="en-US" dirty="0" err="1" smtClean="0"/>
              <a:t>FACTOR</a:t>
            </a:r>
            <a:r>
              <a:rPr lang="en-US" baseline="-25000" dirty="0" err="1" smtClean="0"/>
              <a:t>A,n</a:t>
            </a:r>
            <a:endParaRPr lang="en-US" baseline="-25000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(N=</a:t>
            </a:r>
            <a:r>
              <a:rPr lang="en-US" dirty="0" err="1"/>
              <a:t>pq,p,q</a:t>
            </a:r>
            <a:r>
              <a:rPr lang="en-US" dirty="0" smtClean="0"/>
              <a:t>) </a:t>
            </a:r>
            <a:r>
              <a:rPr lang="en-US" dirty="0" smtClean="0">
                <a:sym typeface="Wingdings" panose="05000000000000000000" pitchFamily="2" charset="2"/>
              </a:rPr>
              <a:t></a:t>
            </a:r>
            <a:r>
              <a:rPr lang="en-US" b="1" dirty="0"/>
              <a:t> </a:t>
            </a:r>
            <a:r>
              <a:rPr lang="en-US" b="1" dirty="0" err="1"/>
              <a:t>GenModulus</a:t>
            </a:r>
            <a:r>
              <a:rPr lang="en-US" dirty="0"/>
              <a:t>(1</a:t>
            </a:r>
            <a:r>
              <a:rPr lang="en-US" baseline="30000" dirty="0"/>
              <a:t>n</a:t>
            </a:r>
            <a:r>
              <a:rPr lang="en-US" dirty="0"/>
              <a:t>) 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Attacker A is given N as input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Attacker A outputs p’ &gt; 1 and q’ &gt; 1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Attacker A </a:t>
            </a:r>
            <a:r>
              <a:rPr lang="en-US" dirty="0" smtClean="0"/>
              <a:t>wins if N=</a:t>
            </a:r>
            <a:r>
              <a:rPr lang="en-US" dirty="0" err="1" smtClean="0"/>
              <a:t>p’q</a:t>
            </a:r>
            <a:r>
              <a:rPr lang="en-US" dirty="0" smtClean="0"/>
              <a:t>’.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baseline="-25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04D3F7-B83F-4105-B753-146AD0E5364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6485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Factoring Assumption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Experiment </a:t>
                </a:r>
                <a:r>
                  <a:rPr lang="en-US" dirty="0" err="1" smtClean="0"/>
                  <a:t>FACTOR</a:t>
                </a:r>
                <a:r>
                  <a:rPr lang="en-US" baseline="-25000" dirty="0" err="1" smtClean="0"/>
                  <a:t>A,n</a:t>
                </a:r>
                <a:endParaRPr lang="en-US" baseline="-25000" dirty="0" smtClean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(N=</a:t>
                </a:r>
                <a:r>
                  <a:rPr lang="en-US" dirty="0" err="1"/>
                  <a:t>pq,p,q</a:t>
                </a:r>
                <a:r>
                  <a:rPr lang="en-US" dirty="0" smtClean="0"/>
                  <a:t>) </a:t>
                </a:r>
                <a:r>
                  <a:rPr lang="en-US" dirty="0" smtClean="0">
                    <a:sym typeface="Wingdings" panose="05000000000000000000" pitchFamily="2" charset="2"/>
                  </a:rPr>
                  <a:t></a:t>
                </a:r>
                <a:r>
                  <a:rPr lang="en-US" b="1" dirty="0"/>
                  <a:t> </a:t>
                </a:r>
                <a:r>
                  <a:rPr lang="en-US" b="1" dirty="0" err="1"/>
                  <a:t>GenModulus</a:t>
                </a:r>
                <a:r>
                  <a:rPr lang="en-US" dirty="0"/>
                  <a:t>(1</a:t>
                </a:r>
                <a:r>
                  <a:rPr lang="en-US" baseline="30000" dirty="0"/>
                  <a:t>n</a:t>
                </a:r>
                <a:r>
                  <a:rPr lang="en-US" dirty="0"/>
                  <a:t>) </a:t>
                </a:r>
                <a:endParaRPr lang="en-US" dirty="0" smtClean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/>
                  <a:t>Attacker A is given N as input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/>
                  <a:t>Attacker A outputs p’ &gt; 1 and q’ &gt; 1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Attacker A </a:t>
                </a:r>
                <a:r>
                  <a:rPr lang="en-US" dirty="0" smtClean="0"/>
                  <a:t>wins (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dirty="0"/>
                      <m:t>FACTOR</m:t>
                    </m:r>
                    <m:r>
                      <m:rPr>
                        <m:nor/>
                      </m:rPr>
                      <a:rPr lang="en-US" baseline="-25000" dirty="0"/>
                      <m:t>A</m:t>
                    </m:r>
                    <m:r>
                      <m:rPr>
                        <m:nor/>
                      </m:rPr>
                      <a:rPr lang="en-US" baseline="-25000" dirty="0"/>
                      <m:t>,</m:t>
                    </m:r>
                    <m:r>
                      <m:rPr>
                        <m:nor/>
                      </m:rPr>
                      <a:rPr lang="en-US" baseline="-25000" dirty="0"/>
                      <m:t>n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 smtClean="0"/>
                  <a:t>) if and only if N=</a:t>
                </a:r>
                <a:r>
                  <a:rPr lang="en-US" dirty="0" err="1" smtClean="0"/>
                  <a:t>p’q</a:t>
                </a:r>
                <a:r>
                  <a:rPr lang="en-US" dirty="0" smtClean="0"/>
                  <a:t>’.</a:t>
                </a:r>
                <a:endParaRPr lang="en-US" dirty="0"/>
              </a:p>
              <a:p>
                <a:pPr marL="0" indent="0">
                  <a:buNone/>
                </a:pPr>
                <a:endParaRPr lang="en-US" baseline="-250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∀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𝑃𝑃𝑇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∃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(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negligible</m:t>
                      </m:r>
                      <m:r>
                        <a:rPr lang="en-US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 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s</m:t>
                      </m:r>
                      <m:r>
                        <a:rPr lang="en-US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t</m:t>
                      </m:r>
                      <m:r>
                        <a:rPr lang="en-US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Pr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US" dirty="0"/>
                            <m:t>FACTOR</m:t>
                          </m:r>
                          <m:r>
                            <m:rPr>
                              <m:nor/>
                            </m:rPr>
                            <a:rPr lang="en-US" baseline="-25000" dirty="0"/>
                            <m:t>A</m:t>
                          </m:r>
                          <m:r>
                            <m:rPr>
                              <m:nor/>
                            </m:rPr>
                            <a:rPr lang="en-US" baseline="-25000" dirty="0"/>
                            <m:t>,</m:t>
                          </m:r>
                          <m:r>
                            <m:rPr>
                              <m:nor/>
                            </m:rPr>
                            <a:rPr lang="en-US" baseline="-25000" dirty="0"/>
                            <m:t>n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baseline="-25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04D3F7-B83F-4105-B753-146AD0E5364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ular Callout 4"/>
          <p:cNvSpPr/>
          <p:nvPr/>
        </p:nvSpPr>
        <p:spPr>
          <a:xfrm>
            <a:off x="6482443" y="1338943"/>
            <a:ext cx="5421086" cy="1240971"/>
          </a:xfrm>
          <a:prstGeom prst="wedgeRectCallout">
            <a:avLst>
              <a:gd name="adj1" fmla="val -111211"/>
              <a:gd name="adj2" fmla="val -5320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Necessary for security of RSA.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Not known to be sufficient.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9513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RSA-Assumption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RSA-Experiment: RSA-</a:t>
                </a:r>
                <a:r>
                  <a:rPr lang="en-US" dirty="0" err="1" smtClean="0"/>
                  <a:t>INV</a:t>
                </a:r>
                <a:r>
                  <a:rPr lang="en-US" baseline="-25000" dirty="0" err="1" smtClean="0"/>
                  <a:t>A,n</a:t>
                </a:r>
                <a:endParaRPr lang="en-US" baseline="-25000" dirty="0" smtClean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b="1" dirty="0" smtClean="0"/>
                  <a:t>Run </a:t>
                </a:r>
                <a:r>
                  <a:rPr lang="en-US" b="1" dirty="0" err="1" smtClean="0"/>
                  <a:t>KeyGeneration</a:t>
                </a:r>
                <a:r>
                  <a:rPr lang="en-US" dirty="0" smtClean="0"/>
                  <a:t>(1</a:t>
                </a:r>
                <a:r>
                  <a:rPr lang="en-US" baseline="30000" dirty="0" smtClean="0"/>
                  <a:t>n</a:t>
                </a:r>
                <a:r>
                  <a:rPr lang="en-US" dirty="0" smtClean="0"/>
                  <a:t>) </a:t>
                </a:r>
                <a:r>
                  <a:rPr lang="en-US" b="1" dirty="0" smtClean="0"/>
                  <a:t>to obtain (</a:t>
                </a:r>
                <a:r>
                  <a:rPr lang="en-US" b="1" dirty="0" err="1" smtClean="0"/>
                  <a:t>N,e,d</a:t>
                </a:r>
                <a:r>
                  <a:rPr lang="en-US" b="1" dirty="0" smtClean="0"/>
                  <a:t>)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b="1" dirty="0" smtClean="0"/>
                  <a:t>Pick uniform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y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 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aseline="-25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N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endParaRPr lang="en-US" dirty="0" smtClean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/>
                  <a:t>Attacker A is given N, e, y and outputs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x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 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aseline="-25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N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endParaRPr lang="en-US" dirty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/>
                  <a:t>Attacker wins (RSA-</a:t>
                </a:r>
                <a:r>
                  <a:rPr lang="en-US" dirty="0" err="1" smtClean="0"/>
                  <a:t>INV</a:t>
                </a:r>
                <a:r>
                  <a:rPr lang="en-US" baseline="-25000" dirty="0" err="1" smtClean="0"/>
                  <a:t>A,n</a:t>
                </a:r>
                <a:r>
                  <a:rPr lang="en-US" dirty="0" smtClean="0"/>
                  <a:t>=1) if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sup>
                    </m:sSup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y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mod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N</m:t>
                    </m:r>
                  </m:oMath>
                </a14:m>
                <a:endParaRPr lang="en-US" dirty="0" smtClean="0"/>
              </a:p>
              <a:p>
                <a:pPr marL="514350" indent="-514350">
                  <a:buFont typeface="+mj-lt"/>
                  <a:buAutoNum type="arabicPeriod"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∀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𝑃𝑃𝑇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∃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(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negligible</m:t>
                      </m:r>
                      <m:r>
                        <a:rPr lang="en-US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 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s</m:t>
                      </m:r>
                      <m:r>
                        <a:rPr lang="en-US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t</m:t>
                      </m:r>
                      <m:r>
                        <a:rPr lang="en-US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Pr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US" dirty="0"/>
                            <m:t>RSA</m:t>
                          </m:r>
                          <m:r>
                            <m:rPr>
                              <m:nor/>
                            </m:rPr>
                            <a:rPr lang="en-US" dirty="0"/>
                            <m:t>−</m:t>
                          </m:r>
                          <m:r>
                            <m:rPr>
                              <m:nor/>
                            </m:rPr>
                            <a:rPr lang="en-US" dirty="0"/>
                            <m:t>INVA</m:t>
                          </m:r>
                          <m:r>
                            <m:rPr>
                              <m:nor/>
                            </m:rPr>
                            <a:rPr lang="en-US" baseline="-25000" dirty="0"/>
                            <m:t>,</m:t>
                          </m:r>
                          <m:r>
                            <m:rPr>
                              <m:nor/>
                            </m:rPr>
                            <a:rPr lang="en-US" baseline="-25000" dirty="0"/>
                            <m:t>n</m:t>
                          </m:r>
                          <m:r>
                            <m:rPr>
                              <m:nor/>
                            </m:rPr>
                            <a:rPr lang="en-US" baseline="-25000" dirty="0"/>
                            <m:t>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04D3F7-B83F-4105-B753-146AD0E5364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6158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RSA-Assumption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RSA-Experiment: RSA-</a:t>
                </a:r>
                <a:r>
                  <a:rPr lang="en-US" dirty="0" err="1" smtClean="0"/>
                  <a:t>INV</a:t>
                </a:r>
                <a:r>
                  <a:rPr lang="en-US" baseline="-25000" dirty="0" err="1" smtClean="0"/>
                  <a:t>A,n</a:t>
                </a:r>
                <a:endParaRPr lang="en-US" baseline="-25000" dirty="0" smtClean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b="1" dirty="0" smtClean="0"/>
                  <a:t>Run </a:t>
                </a:r>
                <a:r>
                  <a:rPr lang="en-US" b="1" dirty="0" err="1" smtClean="0"/>
                  <a:t>KeyGeneration</a:t>
                </a:r>
                <a:r>
                  <a:rPr lang="en-US" dirty="0" smtClean="0"/>
                  <a:t>(1</a:t>
                </a:r>
                <a:r>
                  <a:rPr lang="en-US" baseline="30000" dirty="0" smtClean="0"/>
                  <a:t>n</a:t>
                </a:r>
                <a:r>
                  <a:rPr lang="en-US" dirty="0" smtClean="0"/>
                  <a:t>) </a:t>
                </a:r>
                <a:r>
                  <a:rPr lang="en-US" b="1" dirty="0" smtClean="0"/>
                  <a:t>to obtain (</a:t>
                </a:r>
                <a:r>
                  <a:rPr lang="en-US" b="1" dirty="0" err="1" smtClean="0"/>
                  <a:t>N,e,d</a:t>
                </a:r>
                <a:r>
                  <a:rPr lang="en-US" b="1" dirty="0" smtClean="0"/>
                  <a:t>)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b="1" dirty="0" smtClean="0"/>
                  <a:t>Pick uniform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y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 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aseline="-25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N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endParaRPr lang="en-US" dirty="0" smtClean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/>
                  <a:t>Attacker A is given N, e, y and outputs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x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 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aseline="-25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N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endParaRPr lang="en-US" dirty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/>
                  <a:t>Attacker wins (RSA-</a:t>
                </a:r>
                <a:r>
                  <a:rPr lang="en-US" dirty="0" err="1" smtClean="0"/>
                  <a:t>INV</a:t>
                </a:r>
                <a:r>
                  <a:rPr lang="en-US" baseline="-25000" dirty="0" err="1" smtClean="0"/>
                  <a:t>A,n</a:t>
                </a:r>
                <a:r>
                  <a:rPr lang="en-US" dirty="0" smtClean="0"/>
                  <a:t>=1) if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sup>
                    </m:sSup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y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mod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N</m:t>
                    </m:r>
                  </m:oMath>
                </a14:m>
                <a:endParaRPr lang="en-US" dirty="0" smtClean="0"/>
              </a:p>
              <a:p>
                <a:pPr marL="514350" indent="-514350">
                  <a:buFont typeface="+mj-lt"/>
                  <a:buAutoNum type="arabicPeriod"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∀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𝑃𝑃𝑇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∃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(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negligible</m:t>
                      </m:r>
                      <m:r>
                        <a:rPr lang="en-US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 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s</m:t>
                      </m:r>
                      <m:r>
                        <a:rPr lang="en-US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t</m:t>
                      </m:r>
                      <m:r>
                        <a:rPr lang="en-US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Pr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US" dirty="0"/>
                            <m:t>RSA</m:t>
                          </m:r>
                          <m:r>
                            <m:rPr>
                              <m:nor/>
                            </m:rPr>
                            <a:rPr lang="en-US" dirty="0"/>
                            <m:t>−</m:t>
                          </m:r>
                          <m:r>
                            <m:rPr>
                              <m:nor/>
                            </m:rPr>
                            <a:rPr lang="en-US" dirty="0"/>
                            <m:t>INVA</m:t>
                          </m:r>
                          <m:r>
                            <m:rPr>
                              <m:nor/>
                            </m:rPr>
                            <a:rPr lang="en-US" baseline="-25000" dirty="0"/>
                            <m:t>,</m:t>
                          </m:r>
                          <m:r>
                            <m:rPr>
                              <m:nor/>
                            </m:rPr>
                            <a:rPr lang="en-US" baseline="-25000" dirty="0"/>
                            <m:t>n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04D3F7-B83F-4105-B753-146AD0E5364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ular Callout 4"/>
          <p:cNvSpPr/>
          <p:nvPr/>
        </p:nvSpPr>
        <p:spPr>
          <a:xfrm>
            <a:off x="357448" y="5387241"/>
            <a:ext cx="10316094" cy="1240971"/>
          </a:xfrm>
          <a:prstGeom prst="wedgeRectCallout">
            <a:avLst>
              <a:gd name="adj1" fmla="val -22569"/>
              <a:gd name="adj2" fmla="val -6849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Plain RSA Encryption behaves like a one-way function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Attacker cannot invert encryption of random message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96555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 of RSA-Assumption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Plain RSA Encryption behaves like a one-way-function</a:t>
            </a:r>
          </a:p>
          <a:p>
            <a:endParaRPr lang="en-US" dirty="0"/>
          </a:p>
          <a:p>
            <a:r>
              <a:rPr lang="en-US" dirty="0" smtClean="0"/>
              <a:t>Decryption key is a “trapdoor” which allows us to invert the OWF</a:t>
            </a:r>
          </a:p>
          <a:p>
            <a:endParaRPr lang="en-US" dirty="0"/>
          </a:p>
          <a:p>
            <a:r>
              <a:rPr lang="en-US" dirty="0" smtClean="0"/>
              <a:t>RSA-Assumption </a:t>
            </a:r>
            <a:r>
              <a:rPr lang="en-US" dirty="0" smtClean="0">
                <a:sym typeface="Wingdings" panose="05000000000000000000" pitchFamily="2" charset="2"/>
              </a:rPr>
              <a:t> OWFs exist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04D3F7-B83F-4105-B753-146AD0E5364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3073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Recap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 smtClean="0"/>
                  <a:t>Plain RSA</a:t>
                </a:r>
              </a:p>
              <a:p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Public Key (</a:t>
                </a:r>
                <a:r>
                  <a:rPr lang="en-US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pk</a:t>
                </a:r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): </a:t>
                </a:r>
                <a:r>
                  <a:rPr lang="en-US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N = </a:t>
                </a:r>
                <a:r>
                  <a:rPr lang="en-US" dirty="0" err="1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pq</a:t>
                </a:r>
                <a:r>
                  <a:rPr lang="en-US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, e  such that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GCD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e</m:t>
                        </m:r>
                        <m: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𝜙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𝑁</m:t>
                            </m:r>
                          </m:e>
                        </m:d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</m:oMath>
                </a14:m>
                <a:endParaRPr lang="en-US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e>
                    </m:d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b="1" i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for  distinct primes p and q</a:t>
                </a:r>
              </a:p>
              <a:p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Secret Key (</a:t>
                </a:r>
                <a:r>
                  <a:rPr lang="en-US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sk</a:t>
                </a:r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): N</a:t>
                </a:r>
                <a:r>
                  <a:rPr lang="en-US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, d such that </a:t>
                </a:r>
                <a:r>
                  <a:rPr lang="en-US" dirty="0" err="1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ed</a:t>
                </a:r>
                <a:r>
                  <a:rPr lang="en-US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=1 mod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e>
                    </m:d>
                  </m:oMath>
                </a14:m>
                <a:endParaRPr lang="en-US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b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Encrypt(</a:t>
                </a:r>
                <a:r>
                  <a:rPr lang="en-US" b="1" dirty="0" err="1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pk</a:t>
                </a:r>
                <a:r>
                  <a:rPr lang="en-US" b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=(</a:t>
                </a:r>
                <a:r>
                  <a:rPr lang="en-US" b="1" dirty="0" err="1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N,e</a:t>
                </a:r>
                <a:r>
                  <a:rPr lang="en-US" b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),m) </a:t>
                </a:r>
                <a:r>
                  <a:rPr lang="en-US" b="1" i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𝒆</m:t>
                        </m:r>
                      </m:sup>
                    </m:sSup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𝑁</m:t>
                    </m:r>
                  </m:oMath>
                </a14:m>
                <a:endParaRPr lang="en-US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b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Decrypt(</a:t>
                </a:r>
                <a:r>
                  <a:rPr lang="en-US" b="1" dirty="0" err="1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sk</a:t>
                </a:r>
                <a:r>
                  <a:rPr lang="en-US" b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=(</a:t>
                </a:r>
                <a:r>
                  <a:rPr lang="en-US" b="1" dirty="0" err="1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N,d</a:t>
                </a:r>
                <a:r>
                  <a:rPr lang="en-US" b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),c) </a:t>
                </a:r>
                <a:r>
                  <a:rPr lang="en-US" b="1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𝒅</m:t>
                        </m:r>
                      </m:sup>
                    </m:sSup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𝑚𝑜𝑑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𝑁</m:t>
                    </m:r>
                  </m:oMath>
                </a14:m>
                <a:endParaRPr lang="en-US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lang="en-US" b="0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Decryption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Works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because</m:t>
                    </m:r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</m:sup>
                          </m:sSup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mod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N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𝑒𝑑</m:t>
                              </m:r>
                            </m:sup>
                          </m:sSup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mod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N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𝑒𝑑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𝑚𝑜𝑑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𝝓</m:t>
                              </m:r>
                              <m:d>
                                <m:dPr>
                                  <m:ctrlPr>
                                    <a:rPr lang="en-US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𝑵</m:t>
                                  </m:r>
                                </m:e>
                              </m:d>
                              <m:r>
                                <a:rPr lang="en-US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]</m:t>
                              </m:r>
                            </m:sup>
                          </m:sSup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mod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N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mod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N</m:t>
                          </m:r>
                        </m:e>
                      </m:d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30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04D3F7-B83F-4105-B753-146AD0E5364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2181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Mathematica Demo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www.cs.purdue.edu/homes/jblocki/courses/555_Spring17/slides/Lecture24Demo.nb</a:t>
            </a:r>
            <a:r>
              <a:rPr lang="en-US" dirty="0" smtClean="0"/>
              <a:t> </a:t>
            </a:r>
          </a:p>
          <a:p>
            <a:pPr marL="0" indent="0">
              <a:buNone/>
            </a:pPr>
            <a:endParaRPr lang="en-US" dirty="0" smtClean="0">
              <a:hlinkClick r:id="rId3"/>
            </a:endParaRPr>
          </a:p>
          <a:p>
            <a:pPr marL="0" indent="0">
              <a:buNone/>
            </a:pPr>
            <a:r>
              <a:rPr lang="en-US" dirty="0" smtClean="0">
                <a:hlinkClick r:id="rId3"/>
              </a:rPr>
              <a:t>http</a:t>
            </a:r>
            <a:r>
              <a:rPr lang="en-US" dirty="0">
                <a:hlinkClick r:id="rId3"/>
              </a:rPr>
              <a:t>://develop.wolframcloud.com/app</a:t>
            </a:r>
            <a:r>
              <a:rPr lang="en-US" dirty="0" smtClean="0">
                <a:hlinkClick r:id="rId3"/>
              </a:rPr>
              <a:t>/</a:t>
            </a:r>
            <a:r>
              <a:rPr lang="en-US" dirty="0" smtClean="0"/>
              <a:t>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 smtClean="0"/>
              <a:t>Note</a:t>
            </a:r>
            <a:r>
              <a:rPr lang="en-US" dirty="0" smtClean="0"/>
              <a:t>: Online version of </a:t>
            </a:r>
            <a:r>
              <a:rPr lang="en-US" dirty="0" err="1" smtClean="0"/>
              <a:t>mathematica</a:t>
            </a:r>
            <a:r>
              <a:rPr lang="en-US" dirty="0" smtClean="0"/>
              <a:t> available at </a:t>
            </a:r>
            <a:r>
              <a:rPr lang="en-US" dirty="0" smtClean="0">
                <a:hlinkClick r:id="rId4"/>
              </a:rPr>
              <a:t>https</a:t>
            </a:r>
            <a:r>
              <a:rPr lang="en-US" dirty="0">
                <a:hlinkClick r:id="rId4"/>
              </a:rPr>
              <a:t>://</a:t>
            </a:r>
            <a:r>
              <a:rPr lang="en-US" dirty="0" smtClean="0">
                <a:hlinkClick r:id="rId4"/>
              </a:rPr>
              <a:t>sandbox.open.wolframcloud.com</a:t>
            </a:r>
            <a:r>
              <a:rPr lang="en-US" dirty="0" smtClean="0"/>
              <a:t>  (reduced functionality, but can be used to solve homework bonus problems)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04D3F7-B83F-4105-B753-146AD0E5364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191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(Toy) RSA Implementation in Mathematica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3620" y="1825625"/>
            <a:ext cx="1371600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(* Random Seed 123456 is not secure, but it allows us to repeat </a:t>
            </a:r>
            <a:r>
              <a:rPr lang="en-US" dirty="0" smtClean="0"/>
              <a:t>the experiment *)</a:t>
            </a:r>
          </a:p>
          <a:p>
            <a:pPr marL="0" indent="0">
              <a:buNone/>
            </a:pPr>
            <a:r>
              <a:rPr lang="en-US" b="1" dirty="0" smtClean="0"/>
              <a:t>	</a:t>
            </a:r>
            <a:r>
              <a:rPr lang="en-US" b="1" dirty="0" err="1" smtClean="0"/>
              <a:t>SeedRandom</a:t>
            </a:r>
            <a:r>
              <a:rPr lang="en-US" b="1" dirty="0" smtClean="0"/>
              <a:t>[123456</a:t>
            </a:r>
            <a:r>
              <a:rPr lang="en-US" b="1" dirty="0"/>
              <a:t>]</a:t>
            </a:r>
          </a:p>
          <a:p>
            <a:pPr marL="0" indent="0">
              <a:buNone/>
            </a:pPr>
            <a:r>
              <a:rPr lang="en-US" dirty="0" smtClean="0"/>
              <a:t>(* Step 1: Generate primes for an RSA key *)</a:t>
            </a:r>
          </a:p>
          <a:p>
            <a:pPr marL="0" indent="0">
              <a:buNone/>
            </a:pPr>
            <a:r>
              <a:rPr lang="en-US" b="1" dirty="0" smtClean="0"/>
              <a:t>	p </a:t>
            </a:r>
            <a:r>
              <a:rPr lang="en-US" b="1" dirty="0"/>
              <a:t>= </a:t>
            </a:r>
            <a:r>
              <a:rPr lang="en-US" b="1" dirty="0" err="1"/>
              <a:t>RandomPrime</a:t>
            </a:r>
            <a:r>
              <a:rPr lang="en-US" b="1" dirty="0"/>
              <a:t>[{10^1000, 10^1050}];</a:t>
            </a:r>
          </a:p>
          <a:p>
            <a:pPr marL="0" indent="0">
              <a:buNone/>
            </a:pPr>
            <a:r>
              <a:rPr lang="en-US" b="1" dirty="0" smtClean="0"/>
              <a:t>	q </a:t>
            </a:r>
            <a:r>
              <a:rPr lang="en-US" b="1" dirty="0"/>
              <a:t>= </a:t>
            </a:r>
            <a:r>
              <a:rPr lang="en-US" b="1" dirty="0" err="1"/>
              <a:t>RandomPrime</a:t>
            </a:r>
            <a:r>
              <a:rPr lang="en-US" b="1" dirty="0"/>
              <a:t>[{10^1000, 10^1050}];</a:t>
            </a:r>
          </a:p>
          <a:p>
            <a:pPr marL="0" indent="0">
              <a:buNone/>
            </a:pPr>
            <a:r>
              <a:rPr lang="en-US" b="1" dirty="0" smtClean="0"/>
              <a:t>	NN </a:t>
            </a:r>
            <a:r>
              <a:rPr lang="en-US" b="1" dirty="0"/>
              <a:t>= p q</a:t>
            </a:r>
            <a:r>
              <a:rPr lang="en-US" b="1" dirty="0" smtClean="0"/>
              <a:t>;   </a:t>
            </a:r>
            <a:r>
              <a:rPr lang="en-US" dirty="0" smtClean="0"/>
              <a:t>(*Symbol N is protected in </a:t>
            </a:r>
            <a:r>
              <a:rPr lang="en-US" dirty="0" err="1" smtClean="0"/>
              <a:t>mathematica</a:t>
            </a:r>
            <a:r>
              <a:rPr lang="en-US" dirty="0" smtClean="0"/>
              <a:t> *)</a:t>
            </a:r>
            <a:endParaRPr lang="en-US" dirty="0"/>
          </a:p>
          <a:p>
            <a:pPr marL="0" indent="0">
              <a:buNone/>
            </a:pPr>
            <a:r>
              <a:rPr lang="en-US" b="1" dirty="0" smtClean="0"/>
              <a:t>	phi </a:t>
            </a:r>
            <a:r>
              <a:rPr lang="en-US" b="1" dirty="0"/>
              <a:t>= (p - 1) (q - 1);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04D3F7-B83F-4105-B753-146AD0E5364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58501" y="6176963"/>
            <a:ext cx="114550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2"/>
              </a:rPr>
              <a:t>https://www.cs.purdue.edu/homes/jblocki/courses/555_Spring17/slides/Lecture24Demo.nb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92706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(Toy) </a:t>
            </a:r>
            <a:r>
              <a:rPr lang="en-US" dirty="0" smtClean="0"/>
              <a:t>RSA Implementation in Mathematica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539" y="1825625"/>
            <a:ext cx="10960261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(* Step 1.A: Find e *)</a:t>
            </a:r>
          </a:p>
          <a:p>
            <a:pPr marL="0" indent="0">
              <a:buNone/>
            </a:pPr>
            <a:r>
              <a:rPr lang="en-US" b="1" dirty="0" smtClean="0"/>
              <a:t>	GCD[phi,7]</a:t>
            </a:r>
          </a:p>
          <a:p>
            <a:pPr marL="0" indent="0">
              <a:buNone/>
            </a:pPr>
            <a:r>
              <a:rPr lang="en-US" dirty="0" smtClean="0"/>
              <a:t>Output: 7</a:t>
            </a:r>
          </a:p>
          <a:p>
            <a:pPr marL="0" indent="0">
              <a:buNone/>
            </a:pPr>
            <a:r>
              <a:rPr lang="en-US" dirty="0"/>
              <a:t> (* GCD[phi,7] is not 1, so he have to try a different value of e </a:t>
            </a:r>
            <a:r>
              <a:rPr lang="en-US" dirty="0" smtClean="0"/>
              <a:t>*)</a:t>
            </a:r>
          </a:p>
          <a:p>
            <a:pPr marL="0" indent="0">
              <a:buNone/>
            </a:pPr>
            <a:r>
              <a:rPr lang="en-US" b="1" dirty="0" smtClean="0"/>
              <a:t>	GCD[phi,3]</a:t>
            </a:r>
          </a:p>
          <a:p>
            <a:pPr marL="0" indent="0">
              <a:buNone/>
            </a:pPr>
            <a:r>
              <a:rPr lang="en-US" dirty="0" smtClean="0"/>
              <a:t>Output: 1</a:t>
            </a:r>
          </a:p>
          <a:p>
            <a:pPr marL="0" indent="0">
              <a:buNone/>
            </a:pPr>
            <a:r>
              <a:rPr lang="en-US" dirty="0"/>
              <a:t>(* We can set e=3 *)</a:t>
            </a:r>
          </a:p>
          <a:p>
            <a:pPr marL="0" indent="0">
              <a:buNone/>
            </a:pPr>
            <a:r>
              <a:rPr lang="en-US" b="1" dirty="0"/>
              <a:t>	e=3;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04D3F7-B83F-4105-B753-146AD0E5364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58501" y="6176963"/>
            <a:ext cx="114550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2"/>
              </a:rPr>
              <a:t>https://www.cs.purdue.edu/homes/jblocki/courses/555_Spring17/slides/Lecture24Demo.nb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19352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(Toy) </a:t>
            </a:r>
            <a:r>
              <a:rPr lang="en-US" dirty="0" smtClean="0"/>
              <a:t>RSA </a:t>
            </a:r>
            <a:r>
              <a:rPr lang="en-US" dirty="0"/>
              <a:t>Implementation in Mathematica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263" y="1825625"/>
            <a:ext cx="10925537" cy="435133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 smtClean="0"/>
              <a:t>(* Step 1.B find </a:t>
            </a:r>
            <a:r>
              <a:rPr lang="en-US" dirty="0"/>
              <a:t>d s.t. </a:t>
            </a:r>
            <a:r>
              <a:rPr lang="en-US" dirty="0" err="1"/>
              <a:t>ed</a:t>
            </a:r>
            <a:r>
              <a:rPr lang="en-US" dirty="0"/>
              <a:t> = 1 mod N by using the extended GCD algorithm *)</a:t>
            </a:r>
          </a:p>
          <a:p>
            <a:pPr marL="0" indent="0">
              <a:buNone/>
            </a:pPr>
            <a:r>
              <a:rPr lang="en-US" dirty="0"/>
              <a:t>(* Mathematica is clever enough to do this automatically *)</a:t>
            </a:r>
          </a:p>
          <a:p>
            <a:pPr marL="0" indent="0">
              <a:buNone/>
            </a:pPr>
            <a:r>
              <a:rPr lang="en-US" b="1" dirty="0" smtClean="0"/>
              <a:t>	Solve[e </a:t>
            </a:r>
            <a:r>
              <a:rPr lang="en-US" b="1" dirty="0"/>
              <a:t>x == 1, Modulus-&gt;phi</a:t>
            </a:r>
            <a:r>
              <a:rPr lang="en-US" b="1" dirty="0" smtClean="0"/>
              <a:t>]</a:t>
            </a:r>
            <a:endParaRPr lang="en-US" b="1" dirty="0"/>
          </a:p>
          <a:p>
            <a:pPr marL="0" indent="0">
              <a:buNone/>
            </a:pPr>
            <a:r>
              <a:rPr lang="en-US" dirty="0" smtClean="0"/>
              <a:t>Output: </a:t>
            </a:r>
          </a:p>
          <a:p>
            <a:pPr marL="0" indent="0">
              <a:buNone/>
            </a:pPr>
            <a:r>
              <a:rPr lang="en-US" dirty="0"/>
              <a:t> {{x-&gt;</a:t>
            </a:r>
            <a:r>
              <a:rPr lang="en-US" dirty="0" smtClean="0"/>
              <a:t>36469680590663028301700626132883867272718728905205088...</a:t>
            </a:r>
          </a:p>
          <a:p>
            <a:pPr marL="0" indent="0">
              <a:buNone/>
            </a:pPr>
            <a:r>
              <a:rPr lang="en-US" dirty="0" smtClean="0"/>
              <a:t>…………………………………………………………………………………………………………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394069421778610209425624440980084481398131}}</a:t>
            </a:r>
          </a:p>
          <a:p>
            <a:pPr marL="0" indent="0">
              <a:buNone/>
            </a:pPr>
            <a:r>
              <a:rPr lang="en-US" dirty="0" smtClean="0"/>
              <a:t>(* We can now set d = x *) </a:t>
            </a:r>
          </a:p>
          <a:p>
            <a:pPr marL="0" indent="0">
              <a:buNone/>
            </a:pPr>
            <a:r>
              <a:rPr lang="en-US" b="1" dirty="0" smtClean="0"/>
              <a:t>	d=364696805….</a:t>
            </a:r>
            <a:r>
              <a:rPr lang="en-US" b="1" dirty="0"/>
              <a:t> </a:t>
            </a:r>
            <a:r>
              <a:rPr lang="en-US" b="1" dirty="0" smtClean="0"/>
              <a:t>8131;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04D3F7-B83F-4105-B753-146AD0E5364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5310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Public Key Encryption Syntax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Three Algorithms</a:t>
                </a:r>
              </a:p>
              <a:p>
                <a:pPr lvl="1"/>
                <a14:m>
                  <m:oMath xmlns:m="http://schemas.openxmlformats.org/officeDocument/2006/math">
                    <m:func>
                      <m:func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Gen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dirty="0" smtClean="0"/>
                  <a:t> (Key-generation algorithm)</a:t>
                </a:r>
              </a:p>
              <a:p>
                <a:pPr lvl="2"/>
                <a:r>
                  <a:rPr lang="en-US" dirty="0" smtClean="0"/>
                  <a:t>Input: Random Bits R</a:t>
                </a:r>
              </a:p>
              <a:p>
                <a:pPr lvl="2"/>
                <a:r>
                  <a:rPr lang="en-US" dirty="0" smtClean="0"/>
                  <a:t>Output: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𝒑𝒌</m:t>
                        </m:r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𝒔𝒌</m:t>
                        </m:r>
                      </m:e>
                    </m:d>
                    <m:r>
                      <a:rPr lang="el-GR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l-GR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𝓚</m:t>
                    </m:r>
                  </m:oMath>
                </a14:m>
                <a:endParaRPr lang="en-US" b="1" i="1" dirty="0" smtClean="0">
                  <a:solidFill>
                    <a:srgbClr val="FF0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func>
                      <m:func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Enc</m:t>
                        </m:r>
                        <m:r>
                          <m:rPr>
                            <m:sty m:val="p"/>
                          </m:rPr>
                          <a:rPr lang="en-US" b="0" i="0" baseline="-2500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pk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𝒞</m:t>
                    </m:r>
                  </m:oMath>
                </a14:m>
                <a:r>
                  <a:rPr lang="en-US" dirty="0" smtClean="0"/>
                  <a:t> (Encryption algorithm)</a:t>
                </a:r>
              </a:p>
              <a:p>
                <a:pPr lvl="1"/>
                <a14:m>
                  <m:oMath xmlns:m="http://schemas.openxmlformats.org/officeDocument/2006/math">
                    <m:func>
                      <m:func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Dec</m:t>
                        </m:r>
                        <m:r>
                          <m:rPr>
                            <m:sty m:val="p"/>
                          </m:rPr>
                          <a:rPr lang="en-US" b="0" i="0" baseline="-2500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sk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dirty="0" smtClean="0"/>
                  <a:t> (Decryption algorithm)</a:t>
                </a:r>
              </a:p>
              <a:p>
                <a:pPr lvl="2"/>
                <a:r>
                  <a:rPr lang="en-US" dirty="0" smtClean="0"/>
                  <a:t>Input: Secret key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sk</m:t>
                    </m:r>
                  </m:oMath>
                </a14:m>
                <a:r>
                  <a:rPr lang="en-US" dirty="0" smtClean="0"/>
                  <a:t> and a ciphertex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c</m:t>
                    </m:r>
                  </m:oMath>
                </a14:m>
                <a:endParaRPr lang="en-US" dirty="0" smtClean="0"/>
              </a:p>
              <a:p>
                <a:pPr lvl="2"/>
                <a:r>
                  <a:rPr lang="en-US" dirty="0" smtClean="0"/>
                  <a:t>Output: a plaintext message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m</m:t>
                    </m:r>
                    <m:r>
                      <a:rPr lang="el-G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ℳ</m:t>
                    </m:r>
                  </m:oMath>
                </a14:m>
                <a:endParaRPr lang="en-US" i="1" dirty="0" smtClean="0"/>
              </a:p>
              <a:p>
                <a:endParaRPr lang="en-US" dirty="0" smtClean="0"/>
              </a:p>
              <a:p>
                <a:r>
                  <a:rPr lang="en-US" b="1" dirty="0" smtClean="0"/>
                  <a:t>Invariant</a:t>
                </a:r>
                <a:r>
                  <a:rPr lang="en-US" dirty="0" smtClean="0"/>
                  <a:t>: </a:t>
                </a:r>
                <a:r>
                  <a:rPr lang="en-US" dirty="0" err="1" smtClean="0"/>
                  <a:t>Dec</a:t>
                </a:r>
                <a:r>
                  <a:rPr lang="en-US" baseline="-25000" dirty="0" err="1" smtClean="0"/>
                  <a:t>sk</a:t>
                </a:r>
                <a:r>
                  <a:rPr lang="en-US" dirty="0" smtClean="0"/>
                  <a:t>(</a:t>
                </a:r>
                <a:r>
                  <a:rPr lang="en-US" dirty="0" err="1" smtClean="0"/>
                  <a:t>Enc</a:t>
                </a:r>
                <a:r>
                  <a:rPr lang="en-US" baseline="-25000" dirty="0" err="1" smtClean="0"/>
                  <a:t>pk</a:t>
                </a:r>
                <a:r>
                  <a:rPr lang="en-US" dirty="0" smtClean="0"/>
                  <a:t>(m))=m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ounded Rectangular Callout 4"/>
          <p:cNvSpPr/>
          <p:nvPr/>
        </p:nvSpPr>
        <p:spPr>
          <a:xfrm>
            <a:off x="7337796" y="2488928"/>
            <a:ext cx="3836276" cy="1241698"/>
          </a:xfrm>
          <a:prstGeom prst="wedgeRoundRectCallout">
            <a:avLst>
              <a:gd name="adj1" fmla="val -97820"/>
              <a:gd name="adj2" fmla="val -4076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2" algn="ctr"/>
            <a:r>
              <a:rPr lang="en-US" dirty="0" smtClean="0"/>
              <a:t>Alice must run key generation algorithm in advance an publishes the public key: </a:t>
            </a:r>
            <a:r>
              <a:rPr lang="en-US" dirty="0" err="1" smtClean="0"/>
              <a:t>pk</a:t>
            </a:r>
            <a:endParaRPr lang="en-US" dirty="0"/>
          </a:p>
        </p:txBody>
      </p:sp>
      <p:sp>
        <p:nvSpPr>
          <p:cNvPr id="6" name="Rounded Rectangular Callout 5"/>
          <p:cNvSpPr/>
          <p:nvPr/>
        </p:nvSpPr>
        <p:spPr>
          <a:xfrm>
            <a:off x="7202739" y="4246313"/>
            <a:ext cx="3836276" cy="1241698"/>
          </a:xfrm>
          <a:prstGeom prst="wedgeRoundRectCallout">
            <a:avLst>
              <a:gd name="adj1" fmla="val -114573"/>
              <a:gd name="adj2" fmla="val -13806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2" algn="ctr"/>
            <a:r>
              <a:rPr lang="en-US" dirty="0" smtClean="0"/>
              <a:t>Assumption: Adversary only gets to see </a:t>
            </a:r>
            <a:r>
              <a:rPr lang="en-US" dirty="0" err="1" smtClean="0"/>
              <a:t>pk</a:t>
            </a:r>
            <a:r>
              <a:rPr lang="en-US" dirty="0" smtClean="0"/>
              <a:t> (not </a:t>
            </a:r>
            <a:r>
              <a:rPr lang="en-US" dirty="0" err="1" smtClean="0"/>
              <a:t>sk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655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(Toy) </a:t>
            </a:r>
            <a:r>
              <a:rPr lang="en-US" dirty="0" smtClean="0"/>
              <a:t>RSA </a:t>
            </a:r>
            <a:r>
              <a:rPr lang="en-US" dirty="0"/>
              <a:t>Implementation in Mathematica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da-DK" dirty="0" smtClean="0"/>
                  <a:t>(* Double Check 1 = [ed mod </a:t>
                </a:r>
                <a14:m>
                  <m:oMath xmlns:m="http://schemas.openxmlformats.org/officeDocument/2006/math">
                    <m:r>
                      <a:rPr lang="en-US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e>
                    </m:d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da-DK" b="1" dirty="0" smtClean="0"/>
                  <a:t> </a:t>
                </a:r>
                <a:r>
                  <a:rPr lang="da-DK" dirty="0" smtClean="0"/>
                  <a:t>*)</a:t>
                </a:r>
              </a:p>
              <a:p>
                <a:pPr marL="0" indent="0">
                  <a:buNone/>
                </a:pPr>
                <a:r>
                  <a:rPr lang="da-DK" b="1" dirty="0" smtClean="0"/>
                  <a:t>	Mod </a:t>
                </a:r>
                <a:r>
                  <a:rPr lang="da-DK" b="1" dirty="0"/>
                  <a:t>[e d, (p-1)(q-1</a:t>
                </a:r>
                <a:r>
                  <a:rPr lang="da-DK" b="1" dirty="0" smtClean="0"/>
                  <a:t>)]</a:t>
                </a:r>
              </a:p>
              <a:p>
                <a:pPr marL="0" indent="0">
                  <a:buNone/>
                </a:pPr>
                <a:r>
                  <a:rPr lang="da-DK" dirty="0" smtClean="0"/>
                  <a:t>Output: 1</a:t>
                </a:r>
              </a:p>
              <a:p>
                <a:pPr marL="0" indent="0">
                  <a:buNone/>
                </a:pPr>
                <a:r>
                  <a:rPr lang="en-US" dirty="0"/>
                  <a:t> (* Encrypt the message 200, c= </a:t>
                </a:r>
                <a:r>
                  <a:rPr lang="en-US" dirty="0" err="1"/>
                  <a:t>m^e</a:t>
                </a:r>
                <a:r>
                  <a:rPr lang="en-US" dirty="0"/>
                  <a:t> mod N </a:t>
                </a:r>
                <a:r>
                  <a:rPr lang="en-US" dirty="0" smtClean="0"/>
                  <a:t>*)</a:t>
                </a:r>
              </a:p>
              <a:p>
                <a:pPr marL="0" indent="0">
                  <a:buNone/>
                </a:pPr>
                <a:r>
                  <a:rPr lang="en-US" b="1" dirty="0" smtClean="0"/>
                  <a:t>	 </a:t>
                </a:r>
                <a:r>
                  <a:rPr lang="en-US" b="1" dirty="0"/>
                  <a:t>m = 200</a:t>
                </a:r>
                <a:r>
                  <a:rPr lang="en-US" b="1" dirty="0" smtClean="0"/>
                  <a:t>;</a:t>
                </a:r>
              </a:p>
              <a:p>
                <a:pPr marL="0" indent="0">
                  <a:buNone/>
                </a:pPr>
                <a:r>
                  <a:rPr lang="en-US" b="1" dirty="0"/>
                  <a:t> </a:t>
                </a:r>
                <a:r>
                  <a:rPr lang="en-US" b="1" dirty="0" smtClean="0"/>
                  <a:t>	</a:t>
                </a:r>
                <a:r>
                  <a:rPr lang="en-US" b="1" dirty="0" err="1" smtClean="0"/>
                  <a:t>PowerMod</a:t>
                </a:r>
                <a:r>
                  <a:rPr lang="en-US" b="1" dirty="0" smtClean="0"/>
                  <a:t>[</a:t>
                </a:r>
                <a:r>
                  <a:rPr lang="en-US" b="1" dirty="0" err="1" smtClean="0"/>
                  <a:t>m,e,NN</a:t>
                </a:r>
                <a:r>
                  <a:rPr lang="en-US" b="1" dirty="0" smtClean="0"/>
                  <a:t>]</a:t>
                </a:r>
              </a:p>
              <a:p>
                <a:pPr marL="0" indent="0">
                  <a:buNone/>
                </a:pPr>
                <a:r>
                  <a:rPr lang="en-US" dirty="0" smtClean="0"/>
                  <a:t>Output: </a:t>
                </a:r>
                <a:r>
                  <a:rPr lang="en-US" dirty="0"/>
                  <a:t> </a:t>
                </a:r>
                <a:r>
                  <a:rPr lang="en-US" dirty="0" smtClean="0"/>
                  <a:t>8 000 000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04D3F7-B83F-4105-B753-146AD0E5364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207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(Toy) </a:t>
            </a:r>
            <a:r>
              <a:rPr lang="en-US" dirty="0" smtClean="0"/>
              <a:t>RSA </a:t>
            </a:r>
            <a:r>
              <a:rPr lang="en-US" dirty="0"/>
              <a:t>Implementation in Mathematica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 </a:t>
                </a:r>
                <a:r>
                  <a:rPr lang="en-US" dirty="0"/>
                  <a:t>(* Encrypt the message 200, c= </a:t>
                </a:r>
                <a:r>
                  <a:rPr lang="en-US" dirty="0" err="1"/>
                  <a:t>m^e</a:t>
                </a:r>
                <a:r>
                  <a:rPr lang="en-US" dirty="0"/>
                  <a:t> mod N </a:t>
                </a:r>
                <a:r>
                  <a:rPr lang="en-US" dirty="0" smtClean="0"/>
                  <a:t>*)</a:t>
                </a:r>
              </a:p>
              <a:p>
                <a:pPr marL="0" indent="0">
                  <a:buNone/>
                </a:pPr>
                <a:r>
                  <a:rPr lang="en-US" b="1" dirty="0" smtClean="0"/>
                  <a:t>	 </a:t>
                </a:r>
                <a:r>
                  <a:rPr lang="en-US" b="1" dirty="0"/>
                  <a:t>m = 200</a:t>
                </a:r>
                <a:r>
                  <a:rPr lang="en-US" b="1" dirty="0" smtClean="0"/>
                  <a:t>;</a:t>
                </a:r>
              </a:p>
              <a:p>
                <a:pPr marL="0" indent="0">
                  <a:buNone/>
                </a:pPr>
                <a:r>
                  <a:rPr lang="en-US" b="1" dirty="0" smtClean="0"/>
                  <a:t>	 </a:t>
                </a:r>
                <a:r>
                  <a:rPr lang="en-US" b="1" dirty="0" err="1"/>
                  <a:t>PowerMod</a:t>
                </a:r>
                <a:r>
                  <a:rPr lang="en-US" b="1" dirty="0"/>
                  <a:t>[</a:t>
                </a:r>
                <a:r>
                  <a:rPr lang="en-US" b="1" dirty="0" err="1"/>
                  <a:t>m,e,NN</a:t>
                </a:r>
                <a:r>
                  <a:rPr lang="en-US" b="1" dirty="0" smtClean="0"/>
                  <a:t>]</a:t>
                </a:r>
              </a:p>
              <a:p>
                <a:pPr marL="0" indent="0">
                  <a:buNone/>
                </a:pPr>
                <a:r>
                  <a:rPr lang="en-US" dirty="0" smtClean="0"/>
                  <a:t>Output: </a:t>
                </a:r>
                <a:r>
                  <a:rPr lang="en-US" dirty="0"/>
                  <a:t> </a:t>
                </a:r>
                <a:r>
                  <a:rPr lang="en-US" dirty="0" smtClean="0"/>
                  <a:t>8 000 000</a:t>
                </a:r>
              </a:p>
              <a:p>
                <a:pPr marL="0" indent="0">
                  <a:buNone/>
                </a:pPr>
                <a:r>
                  <a:rPr lang="en-US" dirty="0"/>
                  <a:t> (* Hm...That doesn't seem too secure  </a:t>
                </a:r>
                <a:r>
                  <a:rPr lang="en-US" dirty="0" smtClean="0"/>
                  <a:t>*)</a:t>
                </a:r>
              </a:p>
              <a:p>
                <a:pPr marL="0" indent="0">
                  <a:buNone/>
                </a:pPr>
                <a:r>
                  <a:rPr lang="en-US" b="1" dirty="0"/>
                  <a:t> </a:t>
                </a:r>
                <a:r>
                  <a:rPr lang="en-US" b="1" dirty="0" smtClean="0"/>
                  <a:t>	</a:t>
                </a:r>
                <a:r>
                  <a:rPr lang="en-US" b="1" dirty="0" err="1" smtClean="0"/>
                  <a:t>CubeRoot</a:t>
                </a:r>
                <a:r>
                  <a:rPr lang="en-US" b="1" dirty="0" smtClean="0"/>
                  <a:t>[</a:t>
                </a:r>
                <a:r>
                  <a:rPr lang="en-US" b="1" dirty="0" err="1" smtClean="0"/>
                  <a:t>PowerMod</a:t>
                </a:r>
                <a:r>
                  <a:rPr lang="en-US" b="1" dirty="0" smtClean="0"/>
                  <a:t>[</a:t>
                </a:r>
                <a:r>
                  <a:rPr lang="en-US" b="1" dirty="0" err="1" smtClean="0"/>
                  <a:t>m,e,NN</a:t>
                </a:r>
                <a:r>
                  <a:rPr lang="en-US" b="1" dirty="0" smtClean="0"/>
                  <a:t>]]</a:t>
                </a:r>
              </a:p>
              <a:p>
                <a:pPr marL="0" indent="0">
                  <a:buNone/>
                </a:pPr>
                <a:r>
                  <a:rPr lang="en-US" dirty="0" smtClean="0"/>
                  <a:t>Output: 200</a:t>
                </a:r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(* Moral: if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then Plain RSA does not hide the message m. *)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3081" b="-2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04D3F7-B83F-4105-B753-146AD0E5364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7006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RSA Implementation in Mathematica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pt-BR" dirty="0"/>
              <a:t> (* Encrypt a larger message, c= m^e mod N </a:t>
            </a:r>
            <a:r>
              <a:rPr lang="pt-BR" dirty="0" smtClean="0"/>
              <a:t>*)</a:t>
            </a:r>
          </a:p>
          <a:p>
            <a:pPr marL="0" indent="0">
              <a:buNone/>
            </a:pPr>
            <a:r>
              <a:rPr lang="en-US" b="1" dirty="0" smtClean="0"/>
              <a:t>	 </a:t>
            </a:r>
            <a:r>
              <a:rPr lang="en-US" b="1" dirty="0" err="1"/>
              <a:t>SeedRandom</a:t>
            </a:r>
            <a:r>
              <a:rPr lang="en-US" b="1" dirty="0"/>
              <a:t>[1234567];</a:t>
            </a:r>
          </a:p>
          <a:p>
            <a:pPr marL="0" indent="0">
              <a:buNone/>
            </a:pPr>
            <a:r>
              <a:rPr lang="en-US" b="1" dirty="0" smtClean="0"/>
              <a:t>	m2</a:t>
            </a:r>
            <a:r>
              <a:rPr lang="en-US" b="1" dirty="0"/>
              <a:t>= </a:t>
            </a:r>
            <a:r>
              <a:rPr lang="en-US" b="1" dirty="0" err="1"/>
              <a:t>RandomInteger</a:t>
            </a:r>
            <a:r>
              <a:rPr lang="en-US" b="1" dirty="0"/>
              <a:t>[{10^1500,10^1501</a:t>
            </a:r>
            <a:r>
              <a:rPr lang="en-US" b="1" dirty="0" smtClean="0"/>
              <a:t>}];</a:t>
            </a:r>
          </a:p>
          <a:p>
            <a:pPr marL="0" indent="0">
              <a:buNone/>
            </a:pPr>
            <a:r>
              <a:rPr lang="en-US" b="1" dirty="0"/>
              <a:t> </a:t>
            </a:r>
            <a:r>
              <a:rPr lang="en-US" b="1" dirty="0" smtClean="0"/>
              <a:t>           c=</a:t>
            </a:r>
            <a:r>
              <a:rPr lang="en-US" b="1" dirty="0" err="1" smtClean="0"/>
              <a:t>PowerMod</a:t>
            </a:r>
            <a:r>
              <a:rPr lang="en-US" b="1" dirty="0" smtClean="0"/>
              <a:t>[m2,e,NN</a:t>
            </a:r>
            <a:r>
              <a:rPr lang="en-US" b="1" dirty="0"/>
              <a:t>]</a:t>
            </a:r>
            <a:endParaRPr lang="en-US" b="1" dirty="0" smtClean="0"/>
          </a:p>
          <a:p>
            <a:pPr marL="0" indent="0">
              <a:buNone/>
            </a:pPr>
            <a:r>
              <a:rPr lang="en-US" dirty="0" smtClean="0"/>
              <a:t>Output: </a:t>
            </a:r>
            <a:r>
              <a:rPr lang="en-US" dirty="0"/>
              <a:t>  </a:t>
            </a:r>
            <a:r>
              <a:rPr lang="en-US" dirty="0" smtClean="0"/>
              <a:t>405215834903772786………</a:t>
            </a:r>
            <a:r>
              <a:rPr lang="en-US" dirty="0"/>
              <a:t> </a:t>
            </a:r>
            <a:r>
              <a:rPr lang="en-US" dirty="0" smtClean="0"/>
              <a:t>388068292685976133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(* Does it Decrypt Properly? *)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b="1" dirty="0"/>
              <a:t> </a:t>
            </a:r>
            <a:r>
              <a:rPr lang="en-US" b="1" dirty="0" err="1"/>
              <a:t>PowerMod</a:t>
            </a:r>
            <a:r>
              <a:rPr lang="en-US" b="1" dirty="0"/>
              <a:t>[</a:t>
            </a:r>
            <a:r>
              <a:rPr lang="en-US" b="1" dirty="0" err="1"/>
              <a:t>c,d</a:t>
            </a:r>
            <a:r>
              <a:rPr lang="en-US" b="1" dirty="0"/>
              <a:t>, NN]-</a:t>
            </a:r>
            <a:r>
              <a:rPr lang="en-US" b="1" dirty="0" smtClean="0"/>
              <a:t>m2</a:t>
            </a:r>
          </a:p>
          <a:p>
            <a:pPr marL="0" indent="0">
              <a:buNone/>
            </a:pPr>
            <a:r>
              <a:rPr lang="en-US" dirty="0" smtClean="0"/>
              <a:t>Output: 0</a:t>
            </a:r>
          </a:p>
          <a:p>
            <a:pPr marL="0" indent="0">
              <a:buNone/>
            </a:pPr>
            <a:r>
              <a:rPr lang="en-US" dirty="0" smtClean="0"/>
              <a:t>(* Yes! *)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04D3F7-B83F-4105-B753-146AD0E5364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5103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CS 555: Week 10: </a:t>
            </a:r>
            <a:r>
              <a:rPr lang="en-US"/>
              <a:t>Topic </a:t>
            </a:r>
            <a:r>
              <a:rPr lang="en-US" smtClean="0"/>
              <a:t>2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Attacks on Plain RSA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04D3F7-B83F-4105-B753-146AD0E5364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5220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(Plain) RSA 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 have not introduced security models like CPA-Security or CCA-security for Public Key Cryptosystems</a:t>
            </a:r>
          </a:p>
          <a:p>
            <a:endParaRPr lang="en-US" dirty="0"/>
          </a:p>
          <a:p>
            <a:r>
              <a:rPr lang="en-US" dirty="0" smtClean="0"/>
              <a:t>However, notice that (Plain) RSA Encryption is stateless and deterministic.</a:t>
            </a:r>
          </a:p>
          <a:p>
            <a:pPr marL="0" indent="0">
              <a:buNone/>
            </a:pPr>
            <a:r>
              <a:rPr lang="en-US" dirty="0" smtClean="0">
                <a:sym typeface="Wingdings" panose="05000000000000000000" pitchFamily="2" charset="2"/>
              </a:rPr>
              <a:t></a:t>
            </a:r>
            <a:r>
              <a:rPr lang="en-US" dirty="0" smtClean="0"/>
              <a:t>Plain RSA is not secure against chosen-plaintext attacks</a:t>
            </a:r>
          </a:p>
          <a:p>
            <a:r>
              <a:rPr lang="en-US" dirty="0" smtClean="0"/>
              <a:t>As we will see Plain RSA is also highly vulnerable to chosen-ciphertext attacks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04D3F7-B83F-4105-B753-146AD0E5364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6486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(Plain) RSA Discussion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r>
                  <a:rPr lang="en-US" dirty="0" smtClean="0"/>
                  <a:t>However, notice that (Plain) RSA Encryption is stateless and deterministic.</a:t>
                </a:r>
              </a:p>
              <a:p>
                <a:pPr marL="0" indent="0">
                  <a:buNone/>
                </a:pPr>
                <a:r>
                  <a:rPr lang="en-US" dirty="0">
                    <a:sym typeface="Wingdings" panose="05000000000000000000" pitchFamily="2" charset="2"/>
                  </a:rPr>
                  <a:t></a:t>
                </a:r>
                <a:r>
                  <a:rPr lang="en-US" dirty="0"/>
                  <a:t>Plain RSA is not secure against chosen-plaintext attacks</a:t>
                </a:r>
              </a:p>
              <a:p>
                <a:endParaRPr lang="en-US" dirty="0"/>
              </a:p>
              <a:p>
                <a:r>
                  <a:rPr lang="en-US" b="1" dirty="0" smtClean="0"/>
                  <a:t>Remark: </a:t>
                </a:r>
                <a:r>
                  <a:rPr lang="en-US" dirty="0" smtClean="0"/>
                  <a:t>In a public key setting the attacker who knows the public key </a:t>
                </a:r>
                <a:r>
                  <a:rPr lang="en-US" i="1" dirty="0" smtClean="0"/>
                  <a:t>always</a:t>
                </a:r>
                <a:r>
                  <a:rPr lang="en-US" dirty="0" smtClean="0"/>
                  <a:t> has access to an encryption oracle</a:t>
                </a:r>
              </a:p>
              <a:p>
                <a:endParaRPr lang="en-US" dirty="0"/>
              </a:p>
              <a:p>
                <a:r>
                  <a:rPr lang="en-US" dirty="0" smtClean="0"/>
                  <a:t>Encrypted messages with low entropy are particularly vulnerable to brute-force attacks </a:t>
                </a:r>
              </a:p>
              <a:p>
                <a:pPr lvl="1"/>
                <a:r>
                  <a:rPr lang="en-US" b="1" dirty="0" smtClean="0"/>
                  <a:t>Example: </a:t>
                </a:r>
                <a:r>
                  <a:rPr lang="en-US" dirty="0" smtClean="0"/>
                  <a:t>If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then </a:t>
                </a:r>
                <a:r>
                  <a:rPr lang="en-US" dirty="0"/>
                  <a:t>attacker can recover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from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c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Enc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pk</m:t>
                        </m:r>
                      </m:sub>
                    </m:sSub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after </a:t>
                </a:r>
                <a:r>
                  <a:rPr lang="en-US" dirty="0"/>
                  <a:t>at most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queries to encryption oracle (using public key)</a:t>
                </a:r>
              </a:p>
              <a:p>
                <a:pPr lvl="1"/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101" b="-11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04D3F7-B83F-4105-B753-146AD0E5364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7949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Chosen Ciphertext Attack on Plain RSA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 marL="457200" indent="-457200">
                  <a:buFont typeface="+mj-lt"/>
                  <a:buAutoNum type="arabicPeriod"/>
                </a:pPr>
                <a:r>
                  <a:rPr lang="en-US" dirty="0" smtClean="0"/>
                  <a:t>Attacker intercepts ciphertext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p>
                        </m:sSup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mod</m:t>
                            </m:r>
                          </m:fName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N</m:t>
                            </m:r>
                          </m:e>
                        </m:func>
                      </m:e>
                    </m:d>
                  </m:oMath>
                </a14:m>
                <a:r>
                  <a:rPr lang="en-US" dirty="0" smtClean="0"/>
                  <a:t> 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dirty="0"/>
                  <a:t>Attacker generates ciphertext c’ for secret message </a:t>
                </a:r>
                <a:r>
                  <a:rPr lang="en-US" dirty="0" smtClean="0"/>
                  <a:t>2m as follows</a:t>
                </a:r>
                <a:endParaRPr lang="en-US" dirty="0"/>
              </a:p>
              <a:p>
                <a:pPr marL="457200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dirty="0"/>
                      <m:t>c</m:t>
                    </m:r>
                    <m:r>
                      <m:rPr>
                        <m:nor/>
                      </m:rPr>
                      <a:rPr lang="en-US" dirty="0"/>
                      <m:t>’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sup>
                            </m:sSup>
                          </m:e>
                        </m:d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mod</m:t>
                            </m:r>
                          </m:fName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N</m:t>
                            </m:r>
                          </m:e>
                        </m:func>
                      </m:e>
                    </m:d>
                  </m:oMath>
                </a14:m>
                <a:endParaRPr lang="en-US" i="1" dirty="0" smtClean="0">
                  <a:latin typeface="Cambria Math" panose="02040503050406030204" pitchFamily="18" charset="0"/>
                </a:endParaRPr>
              </a:p>
              <a:p>
                <a:pPr marL="457200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         =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sup>
                            </m:sSup>
                          </m:e>
                        </m:d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mod</m:t>
                            </m:r>
                          </m:fName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N</m:t>
                            </m:r>
                          </m:e>
                        </m:func>
                      </m:e>
                    </m:d>
                  </m:oMath>
                </a14:m>
                <a:endParaRPr lang="en-US" i="1" dirty="0" smtClean="0">
                  <a:latin typeface="Cambria Math" panose="02040503050406030204" pitchFamily="18" charset="0"/>
                </a:endParaRP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dirty="0" smtClean="0"/>
                  <a:t>                                                  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</m:d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p>
                        </m:sSup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mod</m:t>
                            </m:r>
                          </m:fName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N</m:t>
                            </m:r>
                          </m:e>
                        </m:func>
                      </m:e>
                    </m:d>
                  </m:oMath>
                </a14:m>
                <a:endParaRPr lang="en-US" dirty="0" smtClean="0"/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dirty="0"/>
                  <a:t>Attacker asks for decryption of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p>
                        </m:sSup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mod</m:t>
                            </m:r>
                          </m:fName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N</m:t>
                            </m:r>
                          </m:e>
                        </m:func>
                      </m:e>
                    </m:d>
                  </m:oMath>
                </a14:m>
                <a:r>
                  <a:rPr lang="en-US" dirty="0"/>
                  <a:t> and receives 2m.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dirty="0" smtClean="0"/>
                  <a:t>Divide by two to recover message</a:t>
                </a:r>
              </a:p>
              <a:p>
                <a:pPr marL="0" indent="0">
                  <a:buNone/>
                </a:pPr>
                <a:r>
                  <a:rPr lang="en-US" b="1" dirty="0" smtClean="0"/>
                  <a:t>Above Example: </a:t>
                </a:r>
                <a:r>
                  <a:rPr lang="en-US" dirty="0" smtClean="0"/>
                  <a:t>Shows plain RSA is highly vulnerable to ciphertext-tampering attacks</a:t>
                </a:r>
              </a:p>
              <a:p>
                <a:endParaRPr lang="en-US" dirty="0"/>
              </a:p>
              <a:p>
                <a:pPr lvl="1"/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32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04D3F7-B83F-4105-B753-146AD0E5364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5228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Weaknesses: Plain RSA with small 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(Small Messages) If m</a:t>
                </a:r>
                <a:r>
                  <a:rPr lang="en-US" baseline="30000" dirty="0" smtClean="0"/>
                  <a:t>e</a:t>
                </a:r>
                <a:r>
                  <a:rPr lang="en-US" dirty="0" smtClean="0"/>
                  <a:t> &lt; N then we can decrypt c = m</a:t>
                </a:r>
                <a:r>
                  <a:rPr lang="en-US" baseline="30000" dirty="0" smtClean="0"/>
                  <a:t>e</a:t>
                </a:r>
                <a:r>
                  <a:rPr lang="en-US" dirty="0" smtClean="0"/>
                  <a:t> mod N directly</a:t>
                </a:r>
                <a:r>
                  <a:rPr lang="en-US" dirty="0"/>
                  <a:t> </a:t>
                </a:r>
                <a:r>
                  <a:rPr lang="en-US" dirty="0" smtClean="0"/>
                  <a:t>e.g., m=c</a:t>
                </a:r>
                <a:r>
                  <a:rPr lang="en-US" baseline="30000" dirty="0" smtClean="0"/>
                  <a:t>(1/e)</a:t>
                </a:r>
              </a:p>
              <a:p>
                <a:endParaRPr lang="en-US" baseline="30000" dirty="0"/>
              </a:p>
              <a:p>
                <a:r>
                  <a:rPr lang="en-US" dirty="0" smtClean="0"/>
                  <a:t>(Partially Known Messages) If an attacker knows first 1-(1/e) bits of secret message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m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m</m:t>
                        </m:r>
                      </m:e>
                      <m:sub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begChr m:val="‖"/>
                        <m:endChr m:val="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??</m:t>
                        </m:r>
                      </m:e>
                    </m:d>
                  </m:oMath>
                </a14:m>
                <a:r>
                  <a:rPr lang="en-US" dirty="0" smtClean="0"/>
                  <a:t> then he can recover m given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0" smtClean="0">
                          <a:latin typeface="Cambria Math" panose="02040503050406030204" pitchFamily="18" charset="0"/>
                        </a:rPr>
                        <m:t>𝐄𝐧𝐜𝐫𝐲𝐩𝐭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pk</m:t>
                          </m:r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m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mod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N</m:t>
                      </m:r>
                    </m:oMath>
                  </m:oMathPara>
                </a14:m>
                <a:endParaRPr lang="en-US" dirty="0" smtClean="0"/>
              </a:p>
              <a:p>
                <a:endParaRPr lang="en-US" baseline="30000" dirty="0"/>
              </a:p>
              <a:p>
                <a:pPr marL="0" indent="0">
                  <a:buNone/>
                </a:pPr>
                <a:r>
                  <a:rPr lang="en-US" b="1" dirty="0" smtClean="0"/>
                  <a:t>Theorem[Coppersmith]:  </a:t>
                </a:r>
                <a:r>
                  <a:rPr lang="en-US" dirty="0" smtClean="0"/>
                  <a:t>If p(x) is a polynomial of degree e then in polynomial time (in log(N), 2</a:t>
                </a:r>
                <a:r>
                  <a:rPr lang="en-US" baseline="30000" dirty="0" smtClean="0"/>
                  <a:t>e</a:t>
                </a:r>
                <a:r>
                  <a:rPr lang="en-US" dirty="0" smtClean="0"/>
                  <a:t>) we can find all m such that p(m) = 0 mod N and |m|&lt;N</a:t>
                </a:r>
                <a:r>
                  <a:rPr lang="en-US" baseline="30000" dirty="0" smtClean="0"/>
                  <a:t>(1/e)</a:t>
                </a:r>
                <a:endParaRPr lang="en-US" baseline="30000" dirty="0"/>
              </a:p>
              <a:p>
                <a:pPr marL="0" indent="0">
                  <a:buNone/>
                </a:pPr>
                <a:endParaRPr lang="en-US" baseline="30000" dirty="0" smtClean="0"/>
              </a:p>
              <a:p>
                <a:pPr marL="0" indent="0">
                  <a:buNone/>
                </a:pPr>
                <a:endParaRPr lang="en-US" baseline="30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241" r="-1681" b="-1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04D3F7-B83F-4105-B753-146AD0E5364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4365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Weaknesses: Plain RSA with small 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b="1" dirty="0" smtClean="0"/>
                  <a:t>Theorem[Coppersmith]:  </a:t>
                </a:r>
                <a:r>
                  <a:rPr lang="en-US" dirty="0" smtClean="0"/>
                  <a:t>If p(x) is a polynomial of degree e then in polynomial time (in log(N), e) we can find all m such that p(m) = 0 mod N and |m|&lt;N</a:t>
                </a:r>
                <a:r>
                  <a:rPr lang="en-US" baseline="30000" dirty="0" smtClean="0"/>
                  <a:t>(1/e)</a:t>
                </a:r>
                <a:endParaRPr lang="en-US" baseline="30000" dirty="0"/>
              </a:p>
              <a:p>
                <a:pPr marL="0" indent="0">
                  <a:buNone/>
                </a:pPr>
                <a:endParaRPr lang="en-US" baseline="30000" dirty="0" smtClean="0"/>
              </a:p>
              <a:p>
                <a:pPr marL="0" indent="0">
                  <a:buNone/>
                </a:pPr>
                <a:r>
                  <a:rPr lang="en-US" b="1" dirty="0" smtClean="0"/>
                  <a:t>Example</a:t>
                </a:r>
                <a:r>
                  <a:rPr lang="en-US" dirty="0" smtClean="0"/>
                  <a:t>: e = 3,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baseline="-25000" smtClean="0">
                        <a:latin typeface="Cambria Math" panose="02040503050406030204" pitchFamily="18" charset="0"/>
                      </a:rPr>
                      <m:t>1</m:t>
                    </m:r>
                    <m:d>
                      <m:dPr>
                        <m:begChr m:val="‖"/>
                        <m:endChr m:val="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b="0" i="1" baseline="-2500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</m:oMath>
                </a14:m>
                <a:r>
                  <a:rPr lang="en-US" dirty="0" smtClean="0"/>
                  <a:t> and attacker knows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baseline="-25000" smtClean="0">
                        <a:latin typeface="Cambria Math" panose="02040503050406030204" pitchFamily="18" charset="0"/>
                      </a:rPr>
                      <m:t>1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𝑏𝑖𝑡𝑠</m:t>
                        </m:r>
                      </m:e>
                    </m:d>
                  </m:oMath>
                </a14:m>
                <a:r>
                  <a:rPr lang="en-US" dirty="0" smtClean="0"/>
                  <a:t> </a:t>
                </a:r>
                <a:r>
                  <a:rPr lang="en-US" dirty="0"/>
                  <a:t>and 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𝒄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en-US" i="1" baseline="-25000">
                                <a:latin typeface="Cambria Math" panose="02040503050406030204" pitchFamily="18" charset="0"/>
                              </a:rPr>
                              <m:t>1</m:t>
                            </m:r>
                            <m:d>
                              <m:dPr>
                                <m:begChr m:val="‖"/>
                                <m:endChr m:val="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  <m:r>
                                  <a:rPr lang="en-US" i="1" baseline="-2500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d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sup>
                    </m:sSup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mod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N</m:t>
                    </m:r>
                  </m:oMath>
                </a14:m>
                <a:r>
                  <a:rPr lang="en-US" dirty="0" smtClean="0"/>
                  <a:t>, but not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baseline="-25000" smtClean="0">
                        <a:latin typeface="Cambria Math" panose="02040503050406030204" pitchFamily="18" charset="0"/>
                      </a:rPr>
                      <m:t>2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𝑏𝑖𝑡𝑠</m:t>
                        </m:r>
                      </m:e>
                    </m:d>
                  </m:oMath>
                </a14:m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p>
                              </m:s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i="1" baseline="-2500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US" baseline="30000" dirty="0" smtClean="0"/>
              </a:p>
              <a:p>
                <a:pPr marL="0" indent="0">
                  <a:buNone/>
                </a:pPr>
                <a:endParaRPr lang="en-US" baseline="30000" dirty="0"/>
              </a:p>
              <a:p>
                <a:pPr marL="0" indent="0">
                  <a:buNone/>
                </a:pPr>
                <a:r>
                  <a:rPr lang="en-US" dirty="0" smtClean="0"/>
                  <a:t>Polynomial has a small root mod N at x</a:t>
                </a:r>
                <a:r>
                  <a:rPr lang="en-US" b="1" dirty="0" smtClean="0"/>
                  <a:t>=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i="1" baseline="-2500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baseline="30000" dirty="0" smtClean="0"/>
                  <a:t> </a:t>
                </a:r>
                <a:r>
                  <a:rPr lang="en-US" dirty="0" smtClean="0"/>
                  <a:t>and coppersmith’s method will find it!</a:t>
                </a:r>
                <a:endParaRPr lang="en-US" baseline="30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241" r="-870" b="-2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04D3F7-B83F-4105-B753-146AD0E5364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08344" y="6432643"/>
            <a:ext cx="101046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D. Coppersmith (1996). "Finding a Small Root of a Univariate Modular Equation".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745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Weaknesses: Plain RSA with small 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b="1" dirty="0" smtClean="0"/>
                  <a:t>Theorem[Coppersmith] (Informal):  </a:t>
                </a:r>
                <a:r>
                  <a:rPr lang="en-US" dirty="0" smtClean="0"/>
                  <a:t>Can also find small roots of bivariate polynomial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p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e>
                    </m:d>
                  </m:oMath>
                </a14:m>
                <a:endParaRPr lang="en-US" baseline="30000" dirty="0"/>
              </a:p>
              <a:p>
                <a:pPr marL="0" indent="0">
                  <a:buNone/>
                </a:pPr>
                <a:endParaRPr lang="en-US" baseline="30000" dirty="0" smtClean="0"/>
              </a:p>
              <a:p>
                <a:r>
                  <a:rPr lang="en-US" b="1" dirty="0" smtClean="0"/>
                  <a:t>Similar Approach used to factor weak RSA secret keys N=q</a:t>
                </a:r>
                <a:r>
                  <a:rPr lang="en-US" b="1" baseline="-25000" dirty="0" smtClean="0"/>
                  <a:t>1</a:t>
                </a:r>
                <a:r>
                  <a:rPr lang="en-US" b="1" dirty="0" smtClean="0"/>
                  <a:t>q</a:t>
                </a:r>
                <a:r>
                  <a:rPr lang="en-US" b="1" baseline="-25000" dirty="0" smtClean="0"/>
                  <a:t>2</a:t>
                </a:r>
              </a:p>
              <a:p>
                <a:r>
                  <a:rPr lang="en-US" dirty="0" smtClean="0"/>
                  <a:t>Weak PRG </a:t>
                </a:r>
                <a:r>
                  <a:rPr lang="en-US" dirty="0" smtClean="0">
                    <a:sym typeface="Wingdings" panose="05000000000000000000" pitchFamily="2" charset="2"/>
                  </a:rPr>
                  <a:t> Can guess many of the bits of prime factors </a:t>
                </a:r>
              </a:p>
              <a:p>
                <a:pPr lvl="1"/>
                <a:r>
                  <a:rPr lang="en-US" dirty="0" smtClean="0">
                    <a:sym typeface="Wingdings" panose="05000000000000000000" pitchFamily="2" charset="2"/>
                  </a:rPr>
                  <a:t>Obtain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𝑞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≈</m:t>
                    </m:r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 smtClean="0">
                    <a:sym typeface="Wingdings" panose="05000000000000000000" pitchFamily="2" charset="2"/>
                  </a:rPr>
                  <a:t> and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sSubPr>
                          <m:e>
                            <m:r>
                              <a:rPr lang="en-US" b="0" i="1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𝑞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2</m:t>
                            </m:r>
                          </m:sub>
                        </m:sSub>
                      </m:e>
                    </m:acc>
                    <m:r>
                      <a:rPr lang="en-US" b="0" i="1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≈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2</m:t>
                        </m:r>
                      </m:sub>
                    </m:sSub>
                  </m:oMath>
                </a14:m>
                <a:endParaRPr lang="en-US" dirty="0" smtClean="0">
                  <a:ea typeface="Cambria Math" panose="02040503050406030204" pitchFamily="18" charset="0"/>
                  <a:sym typeface="Wingdings" panose="05000000000000000000" pitchFamily="2" charset="2"/>
                </a:endParaRPr>
              </a:p>
              <a:p>
                <a:r>
                  <a:rPr lang="en-US" dirty="0" smtClean="0">
                    <a:ea typeface="Cambria Math" panose="02040503050406030204" pitchFamily="18" charset="0"/>
                    <a:sym typeface="Wingdings" panose="05000000000000000000" pitchFamily="2" charset="2"/>
                  </a:rPr>
                  <a:t>Coppersmith Attack: Define polynomial p(.,.) as follows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p</m:t>
                      </m:r>
                      <m:d>
                        <m:d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e>
                      </m:d>
                      <m:r>
                        <a:rPr lang="en-US" b="1" i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+</m:t>
                          </m:r>
                          <m:acc>
                            <m:accPr>
                              <m:chr m:val="̃"/>
                              <m:ctrlPr>
                                <a:rPr lang="en-US" b="1" i="1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n-US" b="1" i="1"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  <m:t>𝒒</m:t>
                                  </m:r>
                                </m:e>
                                <m:sub>
                                  <m:r>
                                    <a:rPr lang="en-US" b="1" i="1"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  <m:t>𝟏</m:t>
                                  </m:r>
                                </m:sub>
                              </m:sSub>
                            </m:e>
                          </m:acc>
                        </m:e>
                      </m:d>
                      <m:d>
                        <m:d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acc>
                            <m:accPr>
                              <m:chr m:val="̃"/>
                              <m:ctrlPr>
                                <a:rPr lang="en-US" b="1" i="1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n-US" b="1" i="1"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  <m:t>𝒒</m:t>
                                  </m:r>
                                </m:e>
                                <m:sub>
                                  <m:r>
                                    <a:rPr lang="en-US" b="1" i="1"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  <m:t>𝟐</m:t>
                                  </m:r>
                                </m:sub>
                              </m:sSub>
                            </m:e>
                          </m:acc>
                        </m:e>
                      </m:d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𝑵</m:t>
                      </m:r>
                    </m:oMath>
                  </m:oMathPara>
                </a14:m>
                <a:endParaRPr lang="en-US" b="1" dirty="0" smtClean="0"/>
              </a:p>
              <a:p>
                <a:r>
                  <a:rPr lang="en-US" b="1" dirty="0" smtClean="0"/>
                  <a:t>Small Roots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p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b="1" dirty="0" smtClean="0"/>
                  <a:t>: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𝑞</m:t>
                        </m:r>
                      </m:e>
                      <m:sub>
                        <m:r>
                          <a:rPr lang="en-US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−</m:t>
                    </m:r>
                    <m:acc>
                      <m:accPr>
                        <m:chr m:val="̃"/>
                        <m:ctrlPr>
                          <a:rPr lang="en-US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sSubPr>
                          <m:e>
                            <m:r>
                              <a:rPr lang="en-US" b="0" i="1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𝑞</m:t>
                            </m:r>
                          </m:e>
                          <m:sub>
                            <m:r>
                              <a:rPr lang="en-US" b="0" i="1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dirty="0" smtClean="0"/>
                  <a:t> 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2</m:t>
                        </m:r>
                      </m:sub>
                    </m:sSub>
                    <m:r>
                      <a:rPr lang="en-US" b="0" i="1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−</m:t>
                    </m:r>
                    <m:acc>
                      <m:accPr>
                        <m:chr m:val="̃"/>
                        <m:ctrlPr>
                          <a:rPr lang="en-US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sSubPr>
                          <m:e>
                            <m:r>
                              <a:rPr lang="en-US" b="0" i="1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𝑞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endParaRPr lang="en-US" dirty="0" smtClean="0"/>
              </a:p>
              <a:p>
                <a:endParaRPr lang="en-US" b="1" baseline="30000" dirty="0" smtClean="0"/>
              </a:p>
              <a:p>
                <a:pPr marL="0" indent="0">
                  <a:buNone/>
                </a:pPr>
                <a:endParaRPr lang="en-US" b="1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062013" y="6361896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04D3F7-B83F-4105-B753-146AD0E5364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388716"/>
            <a:ext cx="115361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D. Coppersmith (1996). "Finding a Small Root of a Bivariate Integer Equation; Factoring with high bits known"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4002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782745" y="4489455"/>
            <a:ext cx="1228181" cy="126194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761951" y="160998"/>
                <a:ext cx="10515600" cy="1325563"/>
              </a:xfrm>
            </p:spPr>
            <p:txBody>
              <a:bodyPr/>
              <a:lstStyle/>
              <a:p>
                <a:r>
                  <a:rPr lang="en-US" dirty="0" smtClean="0"/>
                  <a:t>CPA-Security (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PubK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A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l-GR" i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Π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LR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cpa</m:t>
                        </m:r>
                      </m:sup>
                    </m:sSubSup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n</m:t>
                        </m:r>
                      </m:e>
                    </m:d>
                  </m:oMath>
                </a14:m>
                <a:r>
                  <a:rPr lang="en-US" dirty="0" smtClean="0"/>
                  <a:t>)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761951" y="160998"/>
                <a:ext cx="10515600" cy="1325563"/>
              </a:xfrm>
              <a:blipFill>
                <a:blip r:embed="rId4"/>
                <a:stretch>
                  <a:fillRect l="-2377" b="-4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9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4773" y="1897809"/>
            <a:ext cx="2538598" cy="236196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468" y="1700766"/>
            <a:ext cx="4103533" cy="2738938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>
            <a:off x="2307147" y="2126447"/>
            <a:ext cx="4968240" cy="152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2270760" y="1718624"/>
                <a:ext cx="1144993" cy="46820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sSubSup>
                        <m:sSub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</m:oMath>
                  </m:oMathPara>
                </a14:m>
                <a:endParaRPr lang="en-US" sz="2400" baseline="-25000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0760" y="1718624"/>
                <a:ext cx="1144993" cy="468205"/>
              </a:xfrm>
              <a:prstGeom prst="rect">
                <a:avLst/>
              </a:prstGeom>
              <a:blipFill>
                <a:blip r:embed="rId7"/>
                <a:stretch>
                  <a:fillRect b="-38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8269822" y="4466896"/>
            <a:ext cx="244971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Random bit b</a:t>
            </a:r>
          </a:p>
          <a:p>
            <a:r>
              <a:rPr lang="en-US" sz="2800" b="1" dirty="0" smtClean="0"/>
              <a:t>(</a:t>
            </a:r>
            <a:r>
              <a:rPr lang="en-US" sz="2800" b="1" dirty="0" err="1" smtClean="0"/>
              <a:t>pk,sk</a:t>
            </a:r>
            <a:r>
              <a:rPr lang="en-US" sz="2800" b="1" dirty="0" smtClean="0"/>
              <a:t>) = Gen(.)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flipH="1" flipV="1">
            <a:off x="2230947" y="2538904"/>
            <a:ext cx="5120640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5075066" y="2076658"/>
                <a:ext cx="2552301" cy="524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𝒄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𝐄𝐧𝐜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𝒑𝒌</m:t>
                          </m:r>
                        </m:sub>
                      </m:sSub>
                      <m:d>
                        <m:d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</m:e>
                            <m:sub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sub>
                            <m:sup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5066" y="2076658"/>
                <a:ext cx="2552301" cy="52488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Arrow Connector 15"/>
          <p:cNvCxnSpPr/>
          <p:nvPr/>
        </p:nvCxnSpPr>
        <p:spPr>
          <a:xfrm>
            <a:off x="2070598" y="4670096"/>
            <a:ext cx="512064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2109955" y="4181239"/>
            <a:ext cx="4235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b’</a:t>
            </a:r>
            <a:endParaRPr lang="en-US" sz="2400" dirty="0"/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2237180" y="2888379"/>
            <a:ext cx="4968240" cy="152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 flipV="1">
            <a:off x="2330797" y="3174781"/>
            <a:ext cx="5120640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/>
              <p:cNvSpPr/>
              <p:nvPr/>
            </p:nvSpPr>
            <p:spPr>
              <a:xfrm>
                <a:off x="5156415" y="2729315"/>
                <a:ext cx="2480166" cy="524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𝒄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sz="2400" b="1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>
                              <a:latin typeface="Cambria Math" panose="02040503050406030204" pitchFamily="18" charset="0"/>
                            </a:rPr>
                            <m:t>𝐄𝐧𝐜</m:t>
                          </m:r>
                        </m:e>
                        <m:sub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𝒑𝒌</m:t>
                          </m:r>
                        </m:sub>
                      </m:sSub>
                      <m:d>
                        <m:dPr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2400" b="1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</m:e>
                            <m:sub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sub>
                            <m:sup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28" name="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6415" y="2729315"/>
                <a:ext cx="2480166" cy="52488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" name="Straight Arrow Connector 28"/>
          <p:cNvCxnSpPr/>
          <p:nvPr/>
        </p:nvCxnSpPr>
        <p:spPr>
          <a:xfrm>
            <a:off x="2383347" y="3426894"/>
            <a:ext cx="4968240" cy="152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/>
              <p:cNvSpPr/>
              <p:nvPr/>
            </p:nvSpPr>
            <p:spPr>
              <a:xfrm>
                <a:off x="5057447" y="3325105"/>
                <a:ext cx="2480166" cy="52578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𝒄</m:t>
                          </m:r>
                        </m:e>
                        <m:sub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  <m:r>
                        <a:rPr lang="en-US" sz="2400" b="1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>
                              <a:latin typeface="Cambria Math" panose="02040503050406030204" pitchFamily="18" charset="0"/>
                            </a:rPr>
                            <m:t>𝐄𝐧𝐜</m:t>
                          </m:r>
                        </m:e>
                        <m:sub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𝒑𝒌</m:t>
                          </m:r>
                        </m:sub>
                      </m:sSub>
                      <m:d>
                        <m:dPr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2400" b="1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</m:e>
                            <m:sub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sub>
                            <m:sup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31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7447" y="3325105"/>
                <a:ext cx="2480166" cy="52578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/>
              <p:cNvSpPr/>
              <p:nvPr/>
            </p:nvSpPr>
            <p:spPr>
              <a:xfrm>
                <a:off x="2482067" y="3003602"/>
                <a:ext cx="1156855" cy="47083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bSup>
                      <m:r>
                        <a:rPr lang="en-US" sz="2400" i="1">
                          <a:latin typeface="Cambria Math" panose="02040503050406030204" pitchFamily="18" charset="0"/>
                        </a:rPr>
                        <m:t>,</m:t>
                      </m:r>
                      <m:sSubSup>
                        <m:sSub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bSup>
                    </m:oMath>
                  </m:oMathPara>
                </a14:m>
                <a:endParaRPr lang="en-US" sz="2400" baseline="-25000" dirty="0"/>
              </a:p>
            </p:txBody>
          </p:sp>
        </mc:Choice>
        <mc:Fallback xmlns="">
          <p:sp>
            <p:nvSpPr>
              <p:cNvPr id="32" name="Rectangl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2067" y="3003602"/>
                <a:ext cx="1156855" cy="470835"/>
              </a:xfrm>
              <a:prstGeom prst="rect">
                <a:avLst/>
              </a:prstGeom>
              <a:blipFill>
                <a:blip r:embed="rId11"/>
                <a:stretch>
                  <a:fillRect b="-38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3" name="Straight Arrow Connector 32"/>
          <p:cNvCxnSpPr/>
          <p:nvPr/>
        </p:nvCxnSpPr>
        <p:spPr>
          <a:xfrm flipH="1" flipV="1">
            <a:off x="2399117" y="3758101"/>
            <a:ext cx="5120640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 rot="5400000">
            <a:off x="4119448" y="3718281"/>
            <a:ext cx="57419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…</a:t>
            </a:r>
            <a:endParaRPr lang="en-US" sz="4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-980792" y="3717114"/>
                <a:ext cx="11066055" cy="435133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∀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𝑃𝑃𝑇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∃</m:t>
                      </m:r>
                      <m:r>
                        <a:rPr lang="en-US" sz="40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sz="4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(</m:t>
                      </m:r>
                      <m:r>
                        <m:rPr>
                          <m:sty m:val="p"/>
                        </m:rPr>
                        <a:rPr lang="en-US" sz="4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negligible</m:t>
                      </m:r>
                      <m:r>
                        <a:rPr lang="en-US" sz="4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 </m:t>
                      </m:r>
                      <m:r>
                        <m:rPr>
                          <m:sty m:val="p"/>
                        </m:rPr>
                        <a:rPr lang="en-US" sz="4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s</m:t>
                      </m:r>
                      <m:r>
                        <a:rPr lang="en-US" sz="4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m:rPr>
                          <m:sty m:val="p"/>
                        </m:rPr>
                        <a:rPr lang="en-US" sz="4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t</m:t>
                      </m:r>
                      <m:r>
                        <a:rPr lang="en-US" sz="4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4000" b="0" i="0" dirty="0" smtClean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4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Pr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40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m:rPr>
                                  <m:sty m:val="p"/>
                                </m:rPr>
                                <a:rPr lang="en-US" sz="4000" i="0">
                                  <a:latin typeface="Cambria Math" panose="02040503050406030204" pitchFamily="18" charset="0"/>
                                </a:rPr>
                                <m:t>PubK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4000" i="0">
                                  <a:latin typeface="Cambria Math" panose="02040503050406030204" pitchFamily="18" charset="0"/>
                                </a:rPr>
                                <m:t>A</m:t>
                              </m:r>
                              <m:r>
                                <a:rPr lang="en-US" sz="4000" i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m:rPr>
                                  <m:sty m:val="p"/>
                                </m:rPr>
                                <a:rPr lang="el-GR" sz="4000" i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Π</m:t>
                              </m:r>
                            </m:sub>
                            <m:sup>
                              <m:r>
                                <m:rPr>
                                  <m:sty m:val="p"/>
                                </m:rPr>
                                <a:rPr lang="en-US" sz="4000" i="0">
                                  <a:latin typeface="Cambria Math" panose="02040503050406030204" pitchFamily="18" charset="0"/>
                                </a:rPr>
                                <m:t>LR</m:t>
                              </m:r>
                              <m:r>
                                <a:rPr lang="en-US" sz="4000" i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m:rPr>
                                  <m:sty m:val="p"/>
                                </m:rPr>
                                <a:rPr lang="en-US" sz="4000" i="0">
                                  <a:latin typeface="Cambria Math" panose="02040503050406030204" pitchFamily="18" charset="0"/>
                                </a:rPr>
                                <m:t>cpa</m:t>
                              </m:r>
                            </m:sup>
                          </m:sSubSup>
                          <m:d>
                            <m:dPr>
                              <m:ctrlPr>
                                <a:rPr lang="en-US" sz="4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sz="4000" i="0">
                                  <a:latin typeface="Cambria Math" panose="02040503050406030204" pitchFamily="18" charset="0"/>
                                </a:rPr>
                                <m:t>n</m:t>
                              </m:r>
                            </m:e>
                          </m:d>
                          <m:r>
                            <a:rPr lang="en-US" sz="4000" b="0" i="0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f>
                        <m:fPr>
                          <m:ctrlP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en-US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 smtClean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7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-980792" y="3717114"/>
                <a:ext cx="11066055" cy="4351338"/>
              </a:xfr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2330797" y="2466825"/>
                <a:ext cx="1156855" cy="4689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sSubSup>
                        <m:sSub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US" sz="2400" baseline="-25000" dirty="0"/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0797" y="2466825"/>
                <a:ext cx="1156855" cy="468975"/>
              </a:xfrm>
              <a:prstGeom prst="rect">
                <a:avLst/>
              </a:prstGeom>
              <a:blipFill>
                <a:blip r:embed="rId13"/>
                <a:stretch>
                  <a:fillRect b="-38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4" name="Straight Arrow Connector 33"/>
          <p:cNvCxnSpPr/>
          <p:nvPr/>
        </p:nvCxnSpPr>
        <p:spPr>
          <a:xfrm flipH="1" flipV="1">
            <a:off x="1940560" y="1779478"/>
            <a:ext cx="5614909" cy="85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3765801" y="1361855"/>
            <a:ext cx="22539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Public Key: </a:t>
            </a:r>
            <a:r>
              <a:rPr lang="en-US" sz="2800" b="1" dirty="0" err="1" smtClean="0"/>
              <a:t>pk</a:t>
            </a:r>
            <a:endParaRPr lang="en-US" sz="2800" b="1" dirty="0" smtClean="0"/>
          </a:p>
        </p:txBody>
      </p:sp>
    </p:spTree>
    <p:extLst>
      <p:ext uri="{BB962C8B-B14F-4D97-AF65-F5344CB8AC3E}">
        <p14:creationId xmlns:p14="http://schemas.microsoft.com/office/powerpoint/2010/main" val="2507500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3.7037E-7 L 0.32656 -0.0062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328" y="-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3.7037E-7 L 0.32656 -0.00625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328" y="-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1.85185E-6 L 0.33893 0.00532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40" y="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4.44444E-6 L 0.33633 -0.00648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771" y="-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5" grpId="0"/>
      <p:bldP spid="20" grpId="0"/>
      <p:bldP spid="20" grpId="1"/>
      <p:bldP spid="28" grpId="0"/>
      <p:bldP spid="31" grpId="0"/>
      <p:bldP spid="32" grpId="0"/>
      <p:bldP spid="32" grpId="1"/>
      <p:bldP spid="14" grpId="0"/>
      <p:bldP spid="25" grpId="0"/>
      <p:bldP spid="25" grpId="1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04D3F7-B83F-4105-B753-146AD0E5364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08261" y="374872"/>
            <a:ext cx="6911625" cy="598147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2045" y="6488668"/>
            <a:ext cx="9358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Return of 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Coppersmith's Attack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Practical Factorization of Widely Used RSA </a:t>
            </a:r>
            <a:r>
              <a:rPr kumimoji="0" lang="en-US" sz="18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Moduli (CCS 2017)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1933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RSA-Assumption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RSA-Experiment: RSA-</a:t>
                </a:r>
                <a:r>
                  <a:rPr lang="en-US" dirty="0" err="1" smtClean="0"/>
                  <a:t>INV</a:t>
                </a:r>
                <a:r>
                  <a:rPr lang="en-US" baseline="-25000" dirty="0" err="1" smtClean="0"/>
                  <a:t>A,n</a:t>
                </a:r>
                <a:endParaRPr lang="en-US" baseline="-25000" dirty="0" smtClean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b="1" dirty="0" smtClean="0"/>
                  <a:t>Run </a:t>
                </a:r>
                <a:r>
                  <a:rPr lang="en-US" b="1" dirty="0" err="1" smtClean="0"/>
                  <a:t>KeyGeneration</a:t>
                </a:r>
                <a:r>
                  <a:rPr lang="en-US" dirty="0" smtClean="0"/>
                  <a:t>(1</a:t>
                </a:r>
                <a:r>
                  <a:rPr lang="en-US" baseline="30000" dirty="0" smtClean="0"/>
                  <a:t>n</a:t>
                </a:r>
                <a:r>
                  <a:rPr lang="en-US" dirty="0" smtClean="0"/>
                  <a:t>) </a:t>
                </a:r>
                <a:r>
                  <a:rPr lang="en-US" b="1" dirty="0" smtClean="0"/>
                  <a:t>to obtain (</a:t>
                </a:r>
                <a:r>
                  <a:rPr lang="en-US" b="1" dirty="0" err="1" smtClean="0"/>
                  <a:t>N,e,d</a:t>
                </a:r>
                <a:r>
                  <a:rPr lang="en-US" b="1" dirty="0" smtClean="0"/>
                  <a:t>)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b="1" dirty="0" smtClean="0"/>
                  <a:t>Pick uniform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y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 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aseline="-25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N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endParaRPr lang="en-US" dirty="0" smtClean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/>
                  <a:t>Attacker A is given N, e, y and outputs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x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 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aseline="-25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N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endParaRPr lang="en-US" dirty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/>
                  <a:t>Attacker wins (RSA-</a:t>
                </a:r>
                <a:r>
                  <a:rPr lang="en-US" dirty="0" err="1" smtClean="0"/>
                  <a:t>INV</a:t>
                </a:r>
                <a:r>
                  <a:rPr lang="en-US" baseline="-25000" dirty="0" err="1" smtClean="0"/>
                  <a:t>A,n</a:t>
                </a:r>
                <a:r>
                  <a:rPr lang="en-US" dirty="0" smtClean="0"/>
                  <a:t>=1) if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sup>
                    </m:sSup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y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mod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N</m:t>
                    </m:r>
                  </m:oMath>
                </a14:m>
                <a:endParaRPr lang="en-US" dirty="0" smtClean="0"/>
              </a:p>
              <a:p>
                <a:pPr marL="514350" indent="-514350">
                  <a:buFont typeface="+mj-lt"/>
                  <a:buAutoNum type="arabicPeriod"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∀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𝑃𝑃𝑇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∃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(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negligible</m:t>
                      </m:r>
                      <m:r>
                        <a:rPr lang="en-US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 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s</m:t>
                      </m:r>
                      <m:r>
                        <a:rPr lang="en-US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t</m:t>
                      </m:r>
                      <m:r>
                        <a:rPr lang="en-US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Pr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US" dirty="0"/>
                            <m:t>RSA</m:t>
                          </m:r>
                          <m:r>
                            <m:rPr>
                              <m:nor/>
                            </m:rPr>
                            <a:rPr lang="en-US" dirty="0"/>
                            <m:t>−</m:t>
                          </m:r>
                          <m:r>
                            <m:rPr>
                              <m:nor/>
                            </m:rPr>
                            <a:rPr lang="en-US" dirty="0"/>
                            <m:t>INVA</m:t>
                          </m:r>
                          <m:r>
                            <m:rPr>
                              <m:nor/>
                            </m:rPr>
                            <a:rPr lang="en-US" baseline="-25000" dirty="0"/>
                            <m:t>,</m:t>
                          </m:r>
                          <m:r>
                            <m:rPr>
                              <m:nor/>
                            </m:rPr>
                            <a:rPr lang="en-US" baseline="-25000" dirty="0"/>
                            <m:t>n</m:t>
                          </m:r>
                          <m:r>
                            <m:rPr>
                              <m:nor/>
                            </m:rPr>
                            <a:rPr lang="en-US" baseline="-25000" dirty="0"/>
                            <m:t>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04D3F7-B83F-4105-B753-146AD0E5364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9408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(Plain) RSA Discussion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However, notice that (Plain) RSA Encryption is stateless and deterministic.</a:t>
            </a:r>
          </a:p>
          <a:p>
            <a:pPr marL="0" indent="0">
              <a:buNone/>
            </a:pPr>
            <a:r>
              <a:rPr lang="en-US" dirty="0">
                <a:sym typeface="Wingdings" panose="05000000000000000000" pitchFamily="2" charset="2"/>
              </a:rPr>
              <a:t></a:t>
            </a:r>
            <a:r>
              <a:rPr lang="en-US" dirty="0"/>
              <a:t>Plain RSA is not secure against chosen-plaintext attacks</a:t>
            </a:r>
          </a:p>
          <a:p>
            <a:endParaRPr lang="en-US" dirty="0"/>
          </a:p>
          <a:p>
            <a:r>
              <a:rPr lang="en-US" dirty="0" smtClean="0"/>
              <a:t>In a public key setting the attacker does have access to an encryption oracle</a:t>
            </a:r>
          </a:p>
          <a:p>
            <a:endParaRPr lang="en-US" dirty="0"/>
          </a:p>
          <a:p>
            <a:r>
              <a:rPr lang="en-US" dirty="0" smtClean="0"/>
              <a:t>Encrypted messages with low entropy are vulnerable to a brute-force attack.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04D3F7-B83F-4105-B753-146AD0E5364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2040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Fixes for Plain RSA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Approach 1: RSA-OAEP</a:t>
            </a:r>
          </a:p>
          <a:p>
            <a:pPr lvl="1"/>
            <a:r>
              <a:rPr lang="en-US" dirty="0" smtClean="0"/>
              <a:t>Incorporates random nonce r </a:t>
            </a:r>
          </a:p>
          <a:p>
            <a:pPr lvl="1"/>
            <a:r>
              <a:rPr lang="en-US" dirty="0" smtClean="0"/>
              <a:t>CCA-Secure (in random oracle model)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Approach 2: Use </a:t>
            </a:r>
            <a:r>
              <a:rPr lang="en-US" dirty="0"/>
              <a:t>RSA to exchange symmetric key for Authenticated Encryption scheme (e.g., AES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Key Encapsulation Mechanism (KEM)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More </a:t>
            </a:r>
            <a:r>
              <a:rPr lang="en-US" dirty="0"/>
              <a:t>details in future </a:t>
            </a:r>
            <a:r>
              <a:rPr lang="en-US" dirty="0" smtClean="0"/>
              <a:t>lectures…stay tuned!</a:t>
            </a:r>
          </a:p>
          <a:p>
            <a:pPr lvl="1"/>
            <a:r>
              <a:rPr lang="en-US" dirty="0" smtClean="0"/>
              <a:t>For now we will focus on attacks on Plain RSA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04D3F7-B83F-4105-B753-146AD0E5364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6433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Chinese Remainder Theorem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b="1" dirty="0" smtClean="0"/>
                  <a:t>Theorem</a:t>
                </a:r>
                <a:r>
                  <a:rPr lang="en-US" dirty="0" smtClean="0"/>
                  <a:t>: Let N = </a:t>
                </a:r>
                <a:r>
                  <a:rPr lang="en-US" dirty="0" err="1" smtClean="0"/>
                  <a:t>pq</a:t>
                </a:r>
                <a:r>
                  <a:rPr lang="en-US" dirty="0" smtClean="0"/>
                  <a:t> (where </a:t>
                </a:r>
                <a:r>
                  <a:rPr lang="en-US" dirty="0" err="1" smtClean="0"/>
                  <a:t>gcd</a:t>
                </a:r>
                <a:r>
                  <a:rPr lang="en-US" dirty="0" smtClean="0"/>
                  <a:t>(</a:t>
                </a:r>
                <a:r>
                  <a:rPr lang="en-US" dirty="0" err="1" smtClean="0"/>
                  <a:t>p,q</a:t>
                </a:r>
                <a:r>
                  <a:rPr lang="en-US" dirty="0" smtClean="0"/>
                  <a:t>)=1) be given and let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: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aseline="-25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N</m:t>
                        </m:r>
                      </m:sub>
                      <m:sup/>
                    </m:sSubSup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ℤ</m:t>
                    </m:r>
                    <m:r>
                      <a:rPr lang="en-US" b="0" i="1" baseline="-250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ℤ</m:t>
                    </m:r>
                    <m:r>
                      <a:rPr lang="en-US" b="0" i="1" baseline="-250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 smtClean="0"/>
                  <a:t> be defined as follows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[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𝑚𝑜𝑑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],[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𝑚𝑜𝑑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𝑞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]</m:t>
                          </m:r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then</a:t>
                </a:r>
              </a:p>
              <a:p>
                <a:r>
                  <a:rPr lang="en-US" dirty="0" smtClean="0"/>
                  <a:t>f is a bijective mapping (invertible)</a:t>
                </a:r>
              </a:p>
              <a:p>
                <a:r>
                  <a:rPr lang="en-US" dirty="0" smtClean="0"/>
                  <a:t>f and its inverse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ℤ</m:t>
                    </m:r>
                    <m:r>
                      <a:rPr lang="en-US" i="1" baseline="-25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ℤ</m:t>
                    </m:r>
                    <m:r>
                      <a:rPr lang="en-US" i="1" baseline="-25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𝑞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aseline="-25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N</m:t>
                        </m:r>
                      </m:sub>
                      <m:sup/>
                    </m:sSubSup>
                  </m:oMath>
                </a14:m>
                <a:r>
                  <a:rPr lang="en-US" dirty="0" smtClean="0"/>
                  <a:t> can be computed efficiently</a:t>
                </a:r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The restriction of f to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i="1" baseline="-25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dirty="0" smtClean="0"/>
                  <a:t> yields a bijective mapping to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b="0" i="1" baseline="-2500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b="0" i="1" baseline="-2500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endParaRPr lang="en-US" dirty="0" smtClean="0"/>
              </a:p>
              <a:p>
                <a:r>
                  <a:rPr lang="en-US" dirty="0" smtClean="0"/>
                  <a:t>For inputs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i="1" baseline="-25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dirty="0" smtClean="0"/>
                  <a:t> we have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𝑥𝑦</m:t>
                        </m:r>
                      </m:e>
                    </m:d>
                  </m:oMath>
                </a14:m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241" b="-33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04D3F7-B83F-4105-B753-146AD0E5364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2725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Chinese Remainder Theorem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b="1" dirty="0" smtClean="0"/>
                  <a:t>Application of CRT: </a:t>
                </a:r>
                <a:r>
                  <a:rPr lang="en-US" dirty="0" smtClean="0"/>
                  <a:t>Faster computation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b="1" dirty="0" smtClean="0"/>
                  <a:t>Example</a:t>
                </a:r>
                <a:r>
                  <a:rPr lang="en-US" dirty="0" smtClean="0"/>
                  <a:t>: Compute [11</a:t>
                </a:r>
                <a:r>
                  <a:rPr lang="en-US" baseline="30000" dirty="0" smtClean="0"/>
                  <a:t>53</a:t>
                </a:r>
                <a:r>
                  <a:rPr lang="en-US" dirty="0" smtClean="0"/>
                  <a:t> mod 15]</a:t>
                </a:r>
              </a:p>
              <a:p>
                <a:pPr marL="0" indent="0">
                  <a:buNone/>
                </a:pPr>
                <a:r>
                  <a:rPr lang="en-US" dirty="0" smtClean="0"/>
                  <a:t>f(11)=([-1 mod 3],[1 mod 5])</a:t>
                </a:r>
              </a:p>
              <a:p>
                <a:pPr marL="0" indent="0">
                  <a:buNone/>
                </a:pPr>
                <a:r>
                  <a:rPr lang="en-US" dirty="0" smtClean="0"/>
                  <a:t>f(11</a:t>
                </a:r>
                <a:r>
                  <a:rPr lang="en-US" baseline="30000" dirty="0" smtClean="0"/>
                  <a:t>53</a:t>
                </a:r>
                <a:r>
                  <a:rPr lang="en-US" dirty="0" smtClean="0"/>
                  <a:t>)</a:t>
                </a:r>
                <a:r>
                  <a:rPr lang="en-US" baseline="30000" dirty="0" smtClean="0"/>
                  <a:t> </a:t>
                </a:r>
                <a:r>
                  <a:rPr lang="en-US" dirty="0" smtClean="0"/>
                  <a:t>=([(-1)</a:t>
                </a:r>
                <a:r>
                  <a:rPr lang="en-US" baseline="30000" dirty="0" smtClean="0"/>
                  <a:t>53</a:t>
                </a:r>
                <a:r>
                  <a:rPr lang="en-US" dirty="0" smtClean="0"/>
                  <a:t> </a:t>
                </a:r>
                <a:r>
                  <a:rPr lang="en-US" dirty="0"/>
                  <a:t>mod 3],[</a:t>
                </a:r>
                <a:r>
                  <a:rPr lang="en-US" dirty="0" smtClean="0"/>
                  <a:t>1</a:t>
                </a:r>
                <a:r>
                  <a:rPr lang="en-US" baseline="30000" dirty="0" smtClean="0"/>
                  <a:t>53</a:t>
                </a:r>
                <a:r>
                  <a:rPr lang="en-US" dirty="0" smtClean="0"/>
                  <a:t> </a:t>
                </a:r>
                <a:r>
                  <a:rPr lang="en-US" dirty="0"/>
                  <a:t>mod 5</a:t>
                </a:r>
                <a:r>
                  <a:rPr lang="en-US" dirty="0" smtClean="0"/>
                  <a:t>])= (-1,1)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/>
                  <a:t>(-1,1</a:t>
                </a:r>
                <a:r>
                  <a:rPr lang="en-US" dirty="0" smtClean="0"/>
                  <a:t>)=11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Thus, 11=[11</a:t>
                </a:r>
                <a:r>
                  <a:rPr lang="en-US" baseline="30000" dirty="0" smtClean="0"/>
                  <a:t>53</a:t>
                </a:r>
                <a:r>
                  <a:rPr lang="en-US" dirty="0" smtClean="0"/>
                  <a:t> </a:t>
                </a:r>
                <a:r>
                  <a:rPr lang="en-US" dirty="0"/>
                  <a:t>mod </a:t>
                </a:r>
                <a:r>
                  <a:rPr lang="en-US" dirty="0" smtClean="0"/>
                  <a:t>15]</a:t>
                </a: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3081" b="-2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04D3F7-B83F-4105-B753-146AD0E5364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2040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Side Channel Attack on RSA with CRT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Suppose that decryption is done via Chinese Remainder Theorem for speed.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1">
                              <a:latin typeface="Cambria Math" panose="02040503050406030204" pitchFamily="18" charset="0"/>
                            </a:rPr>
                            <m:t>𝐃𝐞𝐜</m:t>
                          </m:r>
                        </m:e>
                        <m:sub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𝒔𝒌</m:t>
                          </m:r>
                        </m:sub>
                        <m:sup/>
                      </m:sSubSup>
                      <m:d>
                        <m:d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𝒄</m:t>
                          </m:r>
                        </m:e>
                      </m:d>
                      <m:r>
                        <a:rPr lang="en-US" b="1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𝒄</m:t>
                          </m:r>
                        </m:e>
                        <m:sup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𝒅</m:t>
                          </m:r>
                        </m:sup>
                      </m:sSup>
                      <m:r>
                        <a:rPr lang="en-US" b="1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𝒎𝒐𝒅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𝑵</m:t>
                      </m:r>
                      <m:r>
                        <a:rPr 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↔</m:t>
                      </m:r>
                      <m:d>
                        <m:dPr>
                          <m:ctrlPr>
                            <a:rPr lang="en-US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𝒄</m:t>
                              </m:r>
                            </m:e>
                            <m:sup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𝒅</m:t>
                              </m:r>
                            </m:sup>
                          </m:sSup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𝒎𝒐𝒅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𝒑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𝒄</m:t>
                              </m:r>
                            </m:e>
                            <m:sup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𝒅</m:t>
                              </m:r>
                            </m:sup>
                          </m:sSup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𝒎𝒐𝒅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𝒒</m:t>
                          </m:r>
                        </m:e>
                      </m:d>
                    </m:oMath>
                  </m:oMathPara>
                </a14:m>
                <a:endParaRPr lang="en-US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lang="en-US" dirty="0" smtClean="0"/>
              </a:p>
              <a:p>
                <a:r>
                  <a:rPr lang="en-US" dirty="0" smtClean="0"/>
                  <a:t>Attacker has physical access to smartcard</a:t>
                </a:r>
              </a:p>
              <a:p>
                <a:pPr lvl="1"/>
                <a:r>
                  <a:rPr lang="en-US" dirty="0" smtClean="0"/>
                  <a:t>Can mess up computation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𝒅</m:t>
                        </m:r>
                      </m:sup>
                    </m:sSup>
                    <m:r>
                      <a:rPr lang="en-US" b="1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𝒎𝒐𝒅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𝒑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Response is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R</m:t>
                    </m:r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↔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𝒓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𝒄</m:t>
                            </m:r>
                          </m:e>
                          <m:sup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𝒅</m:t>
                            </m:r>
                          </m:sup>
                        </m:s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𝒎𝒐𝒅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𝒒</m:t>
                        </m:r>
                      </m:e>
                    </m:d>
                  </m:oMath>
                </a14:m>
                <a:endParaRPr lang="en-US" dirty="0" smtClean="0"/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R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m</m:t>
                    </m:r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↔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𝒓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𝒎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𝒎𝒐𝒅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𝒑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𝒎𝒐𝒅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𝒒</m:t>
                        </m:r>
                      </m:e>
                    </m:d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GCD(R-</a:t>
                </a:r>
                <a:r>
                  <a:rPr lang="en-US" dirty="0" err="1" smtClean="0"/>
                  <a:t>m,N</a:t>
                </a:r>
                <a:r>
                  <a:rPr lang="en-US" dirty="0" smtClean="0"/>
                  <a:t>)=q</a:t>
                </a:r>
                <a:endParaRPr lang="en-US" dirty="0"/>
              </a:p>
              <a:p>
                <a:pPr marL="0" indent="0">
                  <a:buNone/>
                </a:pPr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 r="-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04D3F7-B83F-4105-B753-146AD0E5364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074" name="Picture 2" descr="Image result for fault attac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0295" y="3704114"/>
            <a:ext cx="4065905" cy="2032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1531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Recovering Encrypted Message faster than Brute-Force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b="1" dirty="0" smtClean="0"/>
                  <a:t>Claim: </a:t>
                </a:r>
                <a:r>
                  <a:rPr lang="en-US" dirty="0" smtClean="0"/>
                  <a:t>Let m &lt; 2</a:t>
                </a:r>
                <a:r>
                  <a:rPr lang="en-US" baseline="30000" dirty="0" smtClean="0"/>
                  <a:t>n </a:t>
                </a:r>
                <a:r>
                  <a:rPr lang="en-US" dirty="0" smtClean="0"/>
                  <a:t>be a secret message. For some constant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dirty="0" smtClean="0"/>
                  <a:t> We can recover m in in time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 smtClean="0"/>
                  <a:t> with high probability. </a:t>
                </a:r>
              </a:p>
              <a:p>
                <a:pPr marL="0" indent="0">
                  <a:buNone/>
                </a:pPr>
                <a:endParaRPr lang="en-US" baseline="30000" dirty="0"/>
              </a:p>
              <a:p>
                <a:pPr marL="0" indent="0">
                  <a:buNone/>
                </a:pPr>
                <a:r>
                  <a:rPr lang="en-US" b="1" dirty="0" smtClean="0"/>
                  <a:t>For</a:t>
                </a:r>
                <a:r>
                  <a:rPr lang="en-US" dirty="0" smtClean="0"/>
                  <a:t> r=1,…,T </a:t>
                </a:r>
              </a:p>
              <a:p>
                <a:pPr marL="0" indent="0">
                  <a:buNone/>
                </a:pPr>
                <a:r>
                  <a:rPr lang="en-US" b="1" dirty="0"/>
                  <a:t> </a:t>
                </a:r>
                <a:r>
                  <a:rPr lang="en-US" b="1" dirty="0" smtClean="0"/>
                  <a:t>     let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x</m:t>
                    </m:r>
                    <m:r>
                      <m:rPr>
                        <m:sty m:val="p"/>
                      </m:rPr>
                      <a:rPr lang="en-US" b="0" i="0" baseline="-25000" smtClean="0">
                        <a:latin typeface="Cambria Math" panose="02040503050406030204" pitchFamily="18" charset="0"/>
                      </a:rPr>
                      <m:t>r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𝑚𝑜𝑑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d>
                  </m:oMath>
                </a14:m>
                <a:r>
                  <a:rPr lang="en-US" dirty="0" smtClean="0"/>
                  <a:t>, where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sup>
                    </m:sSup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b="1" dirty="0" smtClean="0"/>
                  <a:t>Sort 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𝐋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ctrlP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𝒓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𝒓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𝒓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  <m:sup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𝑻</m:t>
                        </m:r>
                      </m:sup>
                    </m:sSubSup>
                  </m:oMath>
                </a14:m>
                <a:r>
                  <a:rPr lang="en-US" b="1" dirty="0" smtClean="0"/>
                  <a:t> (by the </a:t>
                </a:r>
                <a:r>
                  <a:rPr lang="en-US" b="1" dirty="0" err="1" smtClean="0"/>
                  <a:t>x</a:t>
                </a:r>
                <a:r>
                  <a:rPr lang="en-US" b="1" baseline="-25000" dirty="0" err="1" smtClean="0"/>
                  <a:t>r</a:t>
                </a:r>
                <a:r>
                  <a:rPr lang="en-US" b="1" dirty="0" smtClean="0"/>
                  <a:t> values)</a:t>
                </a:r>
              </a:p>
              <a:p>
                <a:pPr marL="0" indent="0">
                  <a:buNone/>
                </a:pPr>
                <a:r>
                  <a:rPr lang="en-US" b="1" dirty="0" smtClean="0"/>
                  <a:t>For</a:t>
                </a:r>
                <a:r>
                  <a:rPr lang="en-US" dirty="0" smtClean="0"/>
                  <a:t> s=1</a:t>
                </a:r>
                <a:r>
                  <a:rPr lang="en-US" dirty="0"/>
                  <a:t>,…,T </a:t>
                </a:r>
              </a:p>
              <a:p>
                <a:pPr marL="0" indent="0">
                  <a:buNone/>
                </a:pPr>
                <a:r>
                  <a:rPr lang="en-US" b="1" dirty="0"/>
                  <a:t>      </a:t>
                </a:r>
                <a:r>
                  <a:rPr lang="en-US" b="1" dirty="0" smtClean="0"/>
                  <a:t>if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𝑚𝑜𝑑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𝒓</m:t>
                        </m:r>
                      </m:sub>
                    </m:sSub>
                  </m:oMath>
                </a14:m>
                <a:r>
                  <a:rPr lang="en-US" dirty="0" smtClean="0"/>
                  <a:t> for some r </a:t>
                </a:r>
                <a:r>
                  <a:rPr lang="en-US" b="1" dirty="0" smtClean="0"/>
                  <a:t>then</a:t>
                </a:r>
              </a:p>
              <a:p>
                <a:pPr marL="0" indent="0">
                  <a:buNone/>
                </a:pPr>
                <a:r>
                  <a:rPr lang="en-US" b="1" dirty="0"/>
                  <a:t>	</a:t>
                </a:r>
                <a:r>
                  <a:rPr lang="en-US" b="1" dirty="0" smtClean="0"/>
                  <a:t>return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𝑚𝑜𝑑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d>
                  </m:oMath>
                </a14:m>
                <a:endParaRPr lang="en-US" b="1" dirty="0"/>
              </a:p>
              <a:p>
                <a:pPr marL="0" indent="0">
                  <a:buNone/>
                </a:pPr>
                <a:endParaRPr lang="en-US" baseline="30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217" t="-12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04D3F7-B83F-4105-B753-146AD0E5364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9138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Recovering Encrypted Message faster than Brute-Force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r>
                  <a:rPr lang="en-US" b="1" dirty="0" smtClean="0"/>
                  <a:t>For</a:t>
                </a:r>
                <a:r>
                  <a:rPr lang="en-US" dirty="0" smtClean="0"/>
                  <a:t> r=1,…,T </a:t>
                </a:r>
              </a:p>
              <a:p>
                <a:pPr marL="0" indent="0">
                  <a:buNone/>
                </a:pPr>
                <a:r>
                  <a:rPr lang="en-US" b="1" dirty="0"/>
                  <a:t> </a:t>
                </a:r>
                <a:r>
                  <a:rPr lang="en-US" b="1" dirty="0" smtClean="0"/>
                  <a:t>     let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x</m:t>
                    </m:r>
                    <m:r>
                      <m:rPr>
                        <m:sty m:val="p"/>
                      </m:rPr>
                      <a:rPr lang="en-US" b="0" i="0" baseline="-25000" smtClean="0">
                        <a:latin typeface="Cambria Math" panose="02040503050406030204" pitchFamily="18" charset="0"/>
                      </a:rPr>
                      <m:t>r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𝑚𝑜𝑑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d>
                  </m:oMath>
                </a14:m>
                <a:r>
                  <a:rPr lang="en-US" dirty="0" smtClean="0"/>
                  <a:t>, where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sup>
                    </m:sSup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b="1" dirty="0" smtClean="0"/>
                  <a:t>Sort 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𝐋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ctrlP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𝒓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b="1" i="1">
                                        <a:latin typeface="Cambria Math" panose="02040503050406030204" pitchFamily="18" charset="0"/>
                                      </a:rPr>
                                      <m:t>𝒓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𝒓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  <m:sup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𝑻</m:t>
                        </m:r>
                      </m:sup>
                    </m:sSubSup>
                  </m:oMath>
                </a14:m>
                <a:r>
                  <a:rPr lang="en-US" b="1" dirty="0" smtClean="0"/>
                  <a:t> (by the </a:t>
                </a:r>
                <a:r>
                  <a:rPr lang="en-US" b="1" dirty="0" err="1" smtClean="0"/>
                  <a:t>x</a:t>
                </a:r>
                <a:r>
                  <a:rPr lang="en-US" b="1" baseline="-25000" dirty="0" err="1" smtClean="0"/>
                  <a:t>r</a:t>
                </a:r>
                <a:r>
                  <a:rPr lang="en-US" b="1" dirty="0" smtClean="0"/>
                  <a:t> values)</a:t>
                </a:r>
              </a:p>
              <a:p>
                <a:pPr marL="0" indent="0">
                  <a:buNone/>
                </a:pPr>
                <a:r>
                  <a:rPr lang="en-US" b="1" dirty="0" smtClean="0"/>
                  <a:t>For</a:t>
                </a:r>
                <a:r>
                  <a:rPr lang="en-US" dirty="0" smtClean="0"/>
                  <a:t> s=1</a:t>
                </a:r>
                <a:r>
                  <a:rPr lang="en-US" dirty="0"/>
                  <a:t>,…,T </a:t>
                </a:r>
              </a:p>
              <a:p>
                <a:pPr marL="0" indent="0">
                  <a:buNone/>
                </a:pPr>
                <a:r>
                  <a:rPr lang="en-US" b="1" dirty="0"/>
                  <a:t>      </a:t>
                </a:r>
                <a:r>
                  <a:rPr lang="en-US" b="1" dirty="0" smtClean="0"/>
                  <a:t>if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𝑚𝑜𝑑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en-US" dirty="0" smtClean="0"/>
                  <a:t> for some r </a:t>
                </a:r>
                <a:r>
                  <a:rPr lang="en-US" b="1" dirty="0" smtClean="0"/>
                  <a:t>then</a:t>
                </a:r>
              </a:p>
              <a:p>
                <a:pPr marL="0" indent="0">
                  <a:buNone/>
                </a:pPr>
                <a:r>
                  <a:rPr lang="en-US" b="1" dirty="0"/>
                  <a:t>	</a:t>
                </a:r>
                <a:r>
                  <a:rPr lang="en-US" b="1" dirty="0" smtClean="0"/>
                  <a:t>return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𝑚𝑜𝑑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d>
                  </m:oMath>
                </a14:m>
                <a:endParaRPr lang="en-US" b="1" dirty="0" smtClean="0"/>
              </a:p>
              <a:p>
                <a:pPr marL="0" indent="0">
                  <a:buNone/>
                </a:pPr>
                <a:endParaRPr lang="en-US" b="1" dirty="0"/>
              </a:p>
              <a:p>
                <a:pPr marL="0" indent="0">
                  <a:buNone/>
                </a:pPr>
                <a:r>
                  <a:rPr lang="en-US" b="1" dirty="0" smtClean="0"/>
                  <a:t>Analysis: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𝑟𝑠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𝑚𝑜𝑑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sup>
                            </m:sSup>
                          </m:e>
                        </m:d>
                        <m:r>
                          <a:rPr lang="en-US" i="1" baseline="3000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𝑚𝑜𝑑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 baseline="-2500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</m:d>
                        <m:r>
                          <a:rPr lang="en-US" b="0" i="1" baseline="30000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𝑚𝑜𝑑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d>
                  </m:oMath>
                </a14:m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𝑟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sup>
                              </m:sSup>
                            </m:e>
                          </m:d>
                          <m:r>
                            <a:rPr lang="en-US" i="1" baseline="3000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𝑚𝑜𝑑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𝑟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𝑒𝑑</m:t>
                              </m:r>
                            </m:sup>
                          </m:sSup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</m:d>
                          <m:r>
                            <a:rPr lang="en-US" i="1" baseline="3000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𝑚𝑜𝑑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</m:d>
                    </m:oMath>
                  </m:oMathPara>
                </a14:m>
                <a:endParaRPr lang="en-US" baseline="300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𝑟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𝑚𝑜𝑑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</m:d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m</m:t>
                      </m:r>
                    </m:oMath>
                  </m:oMathPara>
                </a14:m>
                <a:endParaRPr lang="en-US" baseline="30000" dirty="0"/>
              </a:p>
              <a:p>
                <a:pPr marL="0" indent="0">
                  <a:buNone/>
                </a:pPr>
                <a:endParaRPr lang="en-US" baseline="30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8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04D3F7-B83F-4105-B753-146AD0E5364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1177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Recovering Encrypted Message faster than Brute-Force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b="1" dirty="0" smtClean="0"/>
                  <a:t>For</a:t>
                </a:r>
                <a:r>
                  <a:rPr lang="en-US" dirty="0" smtClean="0"/>
                  <a:t> r=1,…,T </a:t>
                </a:r>
              </a:p>
              <a:p>
                <a:pPr marL="0" indent="0">
                  <a:buNone/>
                </a:pPr>
                <a:r>
                  <a:rPr lang="en-US" b="1" dirty="0"/>
                  <a:t> </a:t>
                </a:r>
                <a:r>
                  <a:rPr lang="en-US" b="1" dirty="0" smtClean="0"/>
                  <a:t>     let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x</m:t>
                    </m:r>
                    <m:r>
                      <m:rPr>
                        <m:sty m:val="p"/>
                      </m:rPr>
                      <a:rPr lang="en-US" b="0" i="0" baseline="-25000" smtClean="0">
                        <a:latin typeface="Cambria Math" panose="02040503050406030204" pitchFamily="18" charset="0"/>
                      </a:rPr>
                      <m:t>r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𝑚𝑜𝑑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d>
                  </m:oMath>
                </a14:m>
                <a:r>
                  <a:rPr lang="en-US" dirty="0" smtClean="0"/>
                  <a:t>, where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sup>
                    </m:sSup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b="1" dirty="0" smtClean="0"/>
                  <a:t>Sort 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𝐋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ctrlP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𝒓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b="1" i="1">
                                        <a:latin typeface="Cambria Math" panose="02040503050406030204" pitchFamily="18" charset="0"/>
                                      </a:rPr>
                                      <m:t>𝒓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𝒓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  <m:sup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𝑻</m:t>
                        </m:r>
                      </m:sup>
                    </m:sSubSup>
                  </m:oMath>
                </a14:m>
                <a:r>
                  <a:rPr lang="en-US" b="1" dirty="0" smtClean="0"/>
                  <a:t> (by the </a:t>
                </a:r>
                <a:r>
                  <a:rPr lang="en-US" b="1" dirty="0" err="1" smtClean="0"/>
                  <a:t>x</a:t>
                </a:r>
                <a:r>
                  <a:rPr lang="en-US" b="1" baseline="-25000" dirty="0" err="1" smtClean="0"/>
                  <a:t>r</a:t>
                </a:r>
                <a:r>
                  <a:rPr lang="en-US" b="1" dirty="0" smtClean="0"/>
                  <a:t> values)</a:t>
                </a:r>
              </a:p>
              <a:p>
                <a:pPr marL="0" indent="0">
                  <a:buNone/>
                </a:pPr>
                <a:r>
                  <a:rPr lang="en-US" b="1" dirty="0" smtClean="0"/>
                  <a:t>For</a:t>
                </a:r>
                <a:r>
                  <a:rPr lang="en-US" dirty="0" smtClean="0"/>
                  <a:t> s=1</a:t>
                </a:r>
                <a:r>
                  <a:rPr lang="en-US" dirty="0"/>
                  <a:t>,…,T </a:t>
                </a:r>
              </a:p>
              <a:p>
                <a:pPr marL="0" indent="0">
                  <a:buNone/>
                </a:pPr>
                <a:r>
                  <a:rPr lang="en-US" b="1" dirty="0"/>
                  <a:t>      </a:t>
                </a:r>
                <a:r>
                  <a:rPr lang="en-US" b="1" dirty="0" smtClean="0"/>
                  <a:t>if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𝑚𝑜𝑑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en-US" dirty="0" smtClean="0"/>
                  <a:t> for some r </a:t>
                </a:r>
                <a:r>
                  <a:rPr lang="en-US" b="1" dirty="0" smtClean="0"/>
                  <a:t>then</a:t>
                </a:r>
              </a:p>
              <a:p>
                <a:pPr marL="0" indent="0">
                  <a:buNone/>
                </a:pPr>
                <a:r>
                  <a:rPr lang="en-US" b="1" dirty="0"/>
                  <a:t>	</a:t>
                </a:r>
                <a:r>
                  <a:rPr lang="en-US" b="1" dirty="0" smtClean="0"/>
                  <a:t>return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𝑚𝑜𝑑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d>
                  </m:oMath>
                </a14:m>
                <a:endParaRPr lang="en-US" b="1" dirty="0" smtClean="0"/>
              </a:p>
              <a:p>
                <a:pPr marL="0" indent="0">
                  <a:buNone/>
                </a:pPr>
                <a:endParaRPr lang="en-US" b="1" dirty="0"/>
              </a:p>
              <a:p>
                <a:pPr marL="0" indent="0">
                  <a:buNone/>
                </a:pPr>
                <a:r>
                  <a:rPr lang="en-US" b="1" dirty="0" smtClean="0"/>
                  <a:t>Fact:</a:t>
                </a:r>
                <a:r>
                  <a:rPr lang="en-US" dirty="0" smtClean="0"/>
                  <a:t> </a:t>
                </a:r>
                <a:r>
                  <a:rPr lang="en-US" dirty="0"/>
                  <a:t>some constant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 smtClean="0"/>
                  <a:t> setting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baseline="30000" dirty="0" smtClean="0"/>
                  <a:t> </a:t>
                </a:r>
                <a:r>
                  <a:rPr lang="en-US" dirty="0" smtClean="0"/>
                  <a:t>with </a:t>
                </a:r>
                <a:r>
                  <a:rPr lang="en-US" dirty="0"/>
                  <a:t>high </a:t>
                </a:r>
                <a:r>
                  <a:rPr lang="en-US" dirty="0" smtClean="0"/>
                  <a:t>probability we </a:t>
                </a:r>
                <a:r>
                  <a:rPr lang="en-US" dirty="0"/>
                  <a:t>will find </a:t>
                </a:r>
                <a:r>
                  <a:rPr lang="en-US" dirty="0" smtClean="0"/>
                  <a:t>a pair </a:t>
                </a:r>
                <a:r>
                  <a:rPr lang="en-US" b="1" dirty="0" smtClean="0"/>
                  <a:t>s</a:t>
                </a:r>
                <a:r>
                  <a:rPr lang="en-US" dirty="0" smtClean="0"/>
                  <a:t> and </a:t>
                </a:r>
                <a:r>
                  <a:rPr lang="en-US" b="1" dirty="0" err="1" smtClean="0"/>
                  <a:t>x</a:t>
                </a:r>
                <a:r>
                  <a:rPr lang="en-US" b="1" baseline="-25000" dirty="0" err="1" smtClean="0"/>
                  <a:t>r</a:t>
                </a:r>
                <a:r>
                  <a:rPr lang="en-US" dirty="0" smtClean="0"/>
                  <a:t> with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𝑚𝑜𝑑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𝑥𝑟</m:t>
                    </m:r>
                  </m:oMath>
                </a14:m>
                <a:r>
                  <a:rPr lang="en-US" dirty="0" smtClean="0"/>
                  <a:t>.</a:t>
                </a:r>
                <a:endParaRPr lang="en-US" baseline="30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3081" b="-9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04D3F7-B83F-4105-B753-146AD0E5364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9168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A766CA04F3D10479127047232861090" ma:contentTypeVersion="2" ma:contentTypeDescription="Create a new document." ma:contentTypeScope="" ma:versionID="ba48d79ed1552abbd80aec316156515f">
  <xsd:schema xmlns:xsd="http://www.w3.org/2001/XMLSchema" xmlns:xs="http://www.w3.org/2001/XMLSchema" xmlns:p="http://schemas.microsoft.com/office/2006/metadata/properties" xmlns:ns3="241210d1-ad61-49a8-9968-7616cacb105c" targetNamespace="http://schemas.microsoft.com/office/2006/metadata/properties" ma:root="true" ma:fieldsID="d8824d7a5c15c94ed989cf860819877a" ns3:_="">
    <xsd:import namespace="241210d1-ad61-49a8-9968-7616cacb105c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41210d1-ad61-49a8-9968-7616cacb105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6DF2636-AD7B-45A2-8633-59F704A1939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41210d1-ad61-49a8-9968-7616cacb105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1F336CC-5C38-4E59-9ECD-122324A9E56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2795F5F-7330-4880-9101-AC0595EF0F07}">
  <ds:schemaRefs>
    <ds:schemaRef ds:uri="http://purl.org/dc/dcmitype/"/>
    <ds:schemaRef ds:uri="http://schemas.microsoft.com/office/2006/metadata/properties"/>
    <ds:schemaRef ds:uri="http://schemas.microsoft.com/office/2006/documentManagement/types"/>
    <ds:schemaRef ds:uri="241210d1-ad61-49a8-9968-7616cacb105c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http://purl.org/dc/terms/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116</TotalTime>
  <Words>13334</Words>
  <Application>Microsoft Office PowerPoint</Application>
  <PresentationFormat>Widescreen</PresentationFormat>
  <Paragraphs>1194</Paragraphs>
  <Slides>117</Slides>
  <Notes>5</Notes>
  <HiddenSlides>3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117</vt:i4>
      </vt:variant>
    </vt:vector>
  </HeadingPairs>
  <TitlesOfParts>
    <vt:vector size="125" baseType="lpstr">
      <vt:lpstr>Arial</vt:lpstr>
      <vt:lpstr>Arial Rounded MT Bold</vt:lpstr>
      <vt:lpstr>Calibri</vt:lpstr>
      <vt:lpstr>Calibri Light</vt:lpstr>
      <vt:lpstr>Cambria Math</vt:lpstr>
      <vt:lpstr>Wingdings</vt:lpstr>
      <vt:lpstr>Office Theme</vt:lpstr>
      <vt:lpstr>1_Office Theme</vt:lpstr>
      <vt:lpstr>Cryptography CS 555</vt:lpstr>
      <vt:lpstr>Limits of Symmetric Crypto</vt:lpstr>
      <vt:lpstr>Limits of Symmetric Crypto</vt:lpstr>
      <vt:lpstr>Limits of Symmetric Crypto</vt:lpstr>
      <vt:lpstr>Limits of Symmetric Crypto</vt:lpstr>
      <vt:lpstr>Symmetric Key Explosion Problem</vt:lpstr>
      <vt:lpstr>Public Key Encryption: Basic Terminology</vt:lpstr>
      <vt:lpstr>Public Key Encryption Syntax</vt:lpstr>
      <vt:lpstr>CPA-Security (PubK_(A,Π)^(LR-cpa) (n))</vt:lpstr>
      <vt:lpstr>Public Key Crypto</vt:lpstr>
      <vt:lpstr>Number Theory</vt:lpstr>
      <vt:lpstr>Polynomial Time Factoring Algorithm?</vt:lpstr>
      <vt:lpstr>Polynomial Time Factoring Algorithm?</vt:lpstr>
      <vt:lpstr>Polynomial Time Operations on Integers </vt:lpstr>
      <vt:lpstr>Polynomial Time Operations on Integers</vt:lpstr>
      <vt:lpstr>More Polynomial Time Operations on Integers</vt:lpstr>
      <vt:lpstr>More Polynomial Time Operations on Integers</vt:lpstr>
      <vt:lpstr>More Polynomial Time Operations on Integers</vt:lpstr>
      <vt:lpstr>More Polynomial Time Operations on Integers</vt:lpstr>
      <vt:lpstr>More Polynomial Time Operations on Integers</vt:lpstr>
      <vt:lpstr>More Polynomial Time Operations on Integers</vt:lpstr>
      <vt:lpstr>More Polynomial Time Operations on Integers</vt:lpstr>
      <vt:lpstr>More Polynomial Time Operations on Integers</vt:lpstr>
      <vt:lpstr>Useful Facts</vt:lpstr>
      <vt:lpstr>More Useful Facts</vt:lpstr>
      <vt:lpstr>More Useful Facts</vt:lpstr>
      <vt:lpstr>Recap</vt:lpstr>
      <vt:lpstr>More Useful Facts</vt:lpstr>
      <vt:lpstr>More Useful Facts</vt:lpstr>
      <vt:lpstr>More Useful Facts</vt:lpstr>
      <vt:lpstr>More Useful Facts</vt:lpstr>
      <vt:lpstr>More Useful Facts</vt:lpstr>
      <vt:lpstr>More Useful Facts</vt:lpstr>
      <vt:lpstr>More Useful Facts</vt:lpstr>
      <vt:lpstr>More Useful Facts</vt:lpstr>
      <vt:lpstr>More Useful Facts</vt:lpstr>
      <vt:lpstr>More Useful Facts</vt:lpstr>
      <vt:lpstr>Groups</vt:lpstr>
      <vt:lpstr>Groups</vt:lpstr>
      <vt:lpstr>Abelian Groups (Examples)</vt:lpstr>
      <vt:lpstr>Abelian Groups (Examples)</vt:lpstr>
      <vt:lpstr>Groups</vt:lpstr>
      <vt:lpstr>Groups</vt:lpstr>
      <vt:lpstr>Group Exponentiation</vt:lpstr>
      <vt:lpstr>Group Exponentiation</vt:lpstr>
      <vt:lpstr>Group Exponentiation</vt:lpstr>
      <vt:lpstr>Group Exponentiation</vt:lpstr>
      <vt:lpstr>Group Exponentiation</vt:lpstr>
      <vt:lpstr>Chinese Remainder Theorem</vt:lpstr>
      <vt:lpstr>Chinese Remainder Theorem</vt:lpstr>
      <vt:lpstr>CS 555: Week 10: Topic 1 Finding Prime Numbers, RSA</vt:lpstr>
      <vt:lpstr>Recap</vt:lpstr>
      <vt:lpstr>RSA Key-Generation</vt:lpstr>
      <vt:lpstr>Bertrand’s Postulate</vt:lpstr>
      <vt:lpstr>Bertrand’s Postulate</vt:lpstr>
      <vt:lpstr>isPrime(p): Miller-Rabin Test</vt:lpstr>
      <vt:lpstr>The “Almost” Miller-Rabin Test</vt:lpstr>
      <vt:lpstr>The “Almost” Miller-Rabin Test</vt:lpstr>
      <vt:lpstr>Miller-Rabin Primality Test</vt:lpstr>
      <vt:lpstr>Miller-Rabin Primality Test</vt:lpstr>
      <vt:lpstr>Miller-Rabin Primality Test</vt:lpstr>
      <vt:lpstr>Miller-Rabin Primality Test</vt:lpstr>
      <vt:lpstr>Miller-Rabin Primality Test</vt:lpstr>
      <vt:lpstr>Back to RSA Key-Generation</vt:lpstr>
      <vt:lpstr>Be Careful Where You Get Your “Random Bits!”</vt:lpstr>
      <vt:lpstr>(Plain) RSA Encryption</vt:lpstr>
      <vt:lpstr>(Plain) RSA Decryption</vt:lpstr>
      <vt:lpstr>RSA Decryption</vt:lpstr>
      <vt:lpstr>Plain RSA (Summary)</vt:lpstr>
      <vt:lpstr>Factoring Assumption</vt:lpstr>
      <vt:lpstr>Factoring Assumption</vt:lpstr>
      <vt:lpstr>RSA-Assumption</vt:lpstr>
      <vt:lpstr>RSA-Assumption</vt:lpstr>
      <vt:lpstr>Discussion of RSA-Assumption</vt:lpstr>
      <vt:lpstr>Recap</vt:lpstr>
      <vt:lpstr>Mathematica Demo</vt:lpstr>
      <vt:lpstr>(Toy) RSA Implementation in Mathematica</vt:lpstr>
      <vt:lpstr>(Toy) RSA Implementation in Mathematica</vt:lpstr>
      <vt:lpstr>(Toy) RSA Implementation in Mathematica</vt:lpstr>
      <vt:lpstr>(Toy) RSA Implementation in Mathematica</vt:lpstr>
      <vt:lpstr>(Toy) RSA Implementation in Mathematica</vt:lpstr>
      <vt:lpstr>RSA Implementation in Mathematica</vt:lpstr>
      <vt:lpstr>CS 555: Week 10: Topic 2 Attacks on Plain RSA</vt:lpstr>
      <vt:lpstr>(Plain) RSA Discussion</vt:lpstr>
      <vt:lpstr>(Plain) RSA Discussion </vt:lpstr>
      <vt:lpstr>Chosen Ciphertext Attack on Plain RSA</vt:lpstr>
      <vt:lpstr>More Weaknesses: Plain RSA with small e</vt:lpstr>
      <vt:lpstr>More Weaknesses: Plain RSA with small e</vt:lpstr>
      <vt:lpstr>More Weaknesses: Plain RSA with small e</vt:lpstr>
      <vt:lpstr>PowerPoint Presentation</vt:lpstr>
      <vt:lpstr>RSA-Assumption</vt:lpstr>
      <vt:lpstr>(Plain) RSA Discussion </vt:lpstr>
      <vt:lpstr>Fixes for Plain RSA</vt:lpstr>
      <vt:lpstr>Chinese Remainder Theorem</vt:lpstr>
      <vt:lpstr>Chinese Remainder Theorem</vt:lpstr>
      <vt:lpstr>A Side Channel Attack on RSA with CRT</vt:lpstr>
      <vt:lpstr>Recovering Encrypted Message faster than Brute-Force</vt:lpstr>
      <vt:lpstr>Recovering Encrypted Message faster than Brute-Force</vt:lpstr>
      <vt:lpstr>Recovering Encrypted Message faster than Brute-Force</vt:lpstr>
      <vt:lpstr>Recovering Encrypted Message faster than Brute-Force</vt:lpstr>
      <vt:lpstr>CS 555: Week 10: Topic 3 Discrete Log + DDH Assumption</vt:lpstr>
      <vt:lpstr>(Recap) Finite Groups</vt:lpstr>
      <vt:lpstr>Finite Abelian Groups (Examples)</vt:lpstr>
      <vt:lpstr>Cyclic Group</vt:lpstr>
      <vt:lpstr>Finite Abelian Groups (Examples)</vt:lpstr>
      <vt:lpstr>Discrete Log Experiment DLogA,G(n)</vt:lpstr>
      <vt:lpstr>Diffie-Hellman Problems</vt:lpstr>
      <vt:lpstr>Secure key-agreement with DDH</vt:lpstr>
      <vt:lpstr>Can we find a cyclic group where DDH holds?</vt:lpstr>
      <vt:lpstr>Can we find a cyclic group where DDH holds?</vt:lpstr>
      <vt:lpstr>Can we find a cyclic group where DDH holds?</vt:lpstr>
      <vt:lpstr>Can we find a cyclic group where DDH holds?</vt:lpstr>
      <vt:lpstr>Elliptic Curve Example</vt:lpstr>
      <vt:lpstr>Elliptic Curve Example</vt:lpstr>
      <vt:lpstr>PowerPoint Presentation</vt:lpstr>
      <vt:lpstr>Elliptic Curve Example</vt:lpstr>
      <vt:lpstr>Can we find a cyclic group where DDH holds?</vt:lpstr>
    </vt:vector>
  </TitlesOfParts>
  <Company>SERVERS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Cryptography CS 555</dc:title>
  <dc:creator>Blocki, Jeremiah M</dc:creator>
  <cp:lastModifiedBy>Blocki, Jeremiah M</cp:lastModifiedBy>
  <cp:revision>13</cp:revision>
  <dcterms:created xsi:type="dcterms:W3CDTF">2021-03-16T01:43:23Z</dcterms:created>
  <dcterms:modified xsi:type="dcterms:W3CDTF">2021-03-22T23:41:51Z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0x0101003A766CA04F3D10479127047232861090</vt:lpwstr>
  </property>
</Properties>
</file>