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39" r:id="rId2"/>
    <p:sldId id="356" r:id="rId3"/>
    <p:sldId id="612" r:id="rId4"/>
    <p:sldId id="665" r:id="rId5"/>
    <p:sldId id="666" r:id="rId6"/>
    <p:sldId id="667" r:id="rId7"/>
    <p:sldId id="668" r:id="rId8"/>
    <p:sldId id="669" r:id="rId9"/>
    <p:sldId id="670" r:id="rId10"/>
    <p:sldId id="671" r:id="rId11"/>
    <p:sldId id="672" r:id="rId12"/>
    <p:sldId id="673" r:id="rId13"/>
    <p:sldId id="674" r:id="rId14"/>
    <p:sldId id="752" r:id="rId15"/>
    <p:sldId id="750" r:id="rId16"/>
    <p:sldId id="675" r:id="rId17"/>
    <p:sldId id="748" r:id="rId18"/>
    <p:sldId id="753" r:id="rId19"/>
    <p:sldId id="758" r:id="rId20"/>
    <p:sldId id="759" r:id="rId21"/>
    <p:sldId id="760" r:id="rId22"/>
    <p:sldId id="749" r:id="rId23"/>
    <p:sldId id="707" r:id="rId24"/>
    <p:sldId id="708" r:id="rId25"/>
    <p:sldId id="709" r:id="rId26"/>
    <p:sldId id="710" r:id="rId27"/>
    <p:sldId id="711" r:id="rId28"/>
    <p:sldId id="712" r:id="rId29"/>
    <p:sldId id="713" r:id="rId30"/>
    <p:sldId id="714" r:id="rId31"/>
    <p:sldId id="715" r:id="rId32"/>
    <p:sldId id="751" r:id="rId33"/>
    <p:sldId id="716" r:id="rId34"/>
    <p:sldId id="717" r:id="rId35"/>
    <p:sldId id="718" r:id="rId36"/>
    <p:sldId id="719" r:id="rId37"/>
    <p:sldId id="720" r:id="rId38"/>
    <p:sldId id="761" r:id="rId39"/>
    <p:sldId id="721" r:id="rId40"/>
    <p:sldId id="722" r:id="rId41"/>
    <p:sldId id="723" r:id="rId42"/>
    <p:sldId id="724" r:id="rId43"/>
    <p:sldId id="765" r:id="rId44"/>
    <p:sldId id="764" r:id="rId45"/>
    <p:sldId id="725" r:id="rId46"/>
    <p:sldId id="770" r:id="rId47"/>
    <p:sldId id="727" r:id="rId48"/>
    <p:sldId id="771" r:id="rId49"/>
    <p:sldId id="772" r:id="rId50"/>
    <p:sldId id="729" r:id="rId51"/>
    <p:sldId id="730" r:id="rId52"/>
    <p:sldId id="754" r:id="rId53"/>
    <p:sldId id="757" r:id="rId54"/>
    <p:sldId id="755" r:id="rId55"/>
    <p:sldId id="756" r:id="rId56"/>
    <p:sldId id="731" r:id="rId57"/>
    <p:sldId id="732" r:id="rId58"/>
    <p:sldId id="733" r:id="rId59"/>
    <p:sldId id="762" r:id="rId60"/>
    <p:sldId id="773" r:id="rId61"/>
    <p:sldId id="763" r:id="rId62"/>
    <p:sldId id="734" r:id="rId63"/>
    <p:sldId id="735" r:id="rId64"/>
    <p:sldId id="736" r:id="rId65"/>
    <p:sldId id="737" r:id="rId66"/>
    <p:sldId id="738" r:id="rId67"/>
    <p:sldId id="739" r:id="rId68"/>
    <p:sldId id="740" r:id="rId69"/>
    <p:sldId id="741" r:id="rId70"/>
    <p:sldId id="742" r:id="rId71"/>
    <p:sldId id="743" r:id="rId72"/>
    <p:sldId id="744" r:id="rId73"/>
    <p:sldId id="745" r:id="rId74"/>
    <p:sldId id="766" r:id="rId75"/>
    <p:sldId id="746" r:id="rId76"/>
    <p:sldId id="747" r:id="rId77"/>
    <p:sldId id="767" r:id="rId78"/>
    <p:sldId id="768" r:id="rId79"/>
    <p:sldId id="769"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323" autoAdjust="0"/>
  </p:normalViewPr>
  <p:slideViewPr>
    <p:cSldViewPr snapToGrid="0">
      <p:cViewPr varScale="1">
        <p:scale>
          <a:sx n="110" d="100"/>
          <a:sy n="110" d="100"/>
        </p:scale>
        <p:origin x="630" y="9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ryptography.wikia.com/wiki/Daniel_J._Bernstein?redlink=1&amp;action=edit&amp;flow=create-page-article-redlin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cryptography.wikia.com/wiki/Advanced_Encryption_Standard#cite_note-20" TargetMode="External"/><Relationship Id="rId5" Type="http://schemas.openxmlformats.org/officeDocument/2006/relationships/hyperlink" Target="http://cryptography.wikia.com/wiki/Advanced_Encryption_Standard#cite_note-19" TargetMode="External"/><Relationship Id="rId4" Type="http://schemas.openxmlformats.org/officeDocument/2006/relationships/hyperlink" Target="http://cryptography.wikia.com/wiki/OpenSSL?redlink=1&amp;action=edit&amp;flow=create-page-article-redlin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a:t>
            </a:fld>
            <a:endParaRPr lang="en-US"/>
          </a:p>
        </p:txBody>
      </p:sp>
    </p:spTree>
    <p:extLst>
      <p:ext uri="{BB962C8B-B14F-4D97-AF65-F5344CB8AC3E}">
        <p14:creationId xmlns:p14="http://schemas.microsoft.com/office/powerpoint/2010/main" val="135321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April 2005, </a:t>
            </a:r>
            <a:r>
              <a:rPr lang="en-US" sz="1200" kern="1200" dirty="0">
                <a:solidFill>
                  <a:schemeClr val="tx1"/>
                </a:solidFill>
                <a:effectLst/>
                <a:latin typeface="+mn-lt"/>
                <a:ea typeface="+mn-ea"/>
                <a:cs typeface="+mn-cs"/>
                <a:hlinkClick r:id="rId3" tooltip="Daniel J. Bernstein (page does not exist)"/>
              </a:rPr>
              <a:t>D.J. Bernstein</a:t>
            </a:r>
            <a:r>
              <a:rPr lang="en-US" dirty="0"/>
              <a:t> announced a cache-timing attack that he used to break a custom server that used </a:t>
            </a:r>
            <a:r>
              <a:rPr lang="en-US" sz="1200" kern="1200" dirty="0">
                <a:solidFill>
                  <a:schemeClr val="tx1"/>
                </a:solidFill>
                <a:effectLst/>
                <a:latin typeface="+mn-lt"/>
                <a:ea typeface="+mn-ea"/>
                <a:cs typeface="+mn-cs"/>
                <a:hlinkClick r:id="rId4" tooltip="OpenSSL (page does not exist)"/>
              </a:rPr>
              <a:t>OpenSSL</a:t>
            </a:r>
            <a:r>
              <a:rPr lang="en-US" dirty="0"/>
              <a:t>'s AES encryption.</a:t>
            </a:r>
            <a:r>
              <a:rPr lang="en-US" baseline="30000" dirty="0">
                <a:hlinkClick r:id="rId5"/>
              </a:rPr>
              <a:t>[20]</a:t>
            </a:r>
            <a:r>
              <a:rPr lang="en-US" dirty="0"/>
              <a:t> The custom server was designed to give out as much timing information as possible (the server reports back the number of machine cycles taken by the encryption operation), and the attack required over 200 million chosen plaintexts.</a:t>
            </a:r>
            <a:r>
              <a:rPr lang="en-US" baseline="30000" dirty="0">
                <a:hlinkClick r:id="rId6"/>
              </a:rPr>
              <a:t>[21]</a:t>
            </a:r>
            <a:r>
              <a:rPr lang="en-US" dirty="0"/>
              <a:t> </a:t>
            </a:r>
          </a:p>
        </p:txBody>
      </p:sp>
      <p:sp>
        <p:nvSpPr>
          <p:cNvPr id="4" name="Slide Number Placeholder 3"/>
          <p:cNvSpPr>
            <a:spLocks noGrp="1"/>
          </p:cNvSpPr>
          <p:nvPr>
            <p:ph type="sldNum" sz="quarter" idx="10"/>
          </p:nvPr>
        </p:nvSpPr>
        <p:spPr/>
        <p:txBody>
          <a:bodyPr/>
          <a:lstStyle/>
          <a:p>
            <a:fld id="{9CE35DAA-499F-4673-978B-A6190921FD97}" type="slidenum">
              <a:rPr lang="en-US" smtClean="0"/>
              <a:t>16</a:t>
            </a:fld>
            <a:endParaRPr lang="en-US"/>
          </a:p>
        </p:txBody>
      </p:sp>
    </p:spTree>
    <p:extLst>
      <p:ext uri="{BB962C8B-B14F-4D97-AF65-F5344CB8AC3E}">
        <p14:creationId xmlns:p14="http://schemas.microsoft.com/office/powerpoint/2010/main" val="401942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Adv_i</a:t>
            </a:r>
            <a:r>
              <a:rPr lang="en-US" baseline="0" dirty="0"/>
              <a:t> </a:t>
            </a:r>
            <a:r>
              <a:rPr lang="en-US" baseline="0" dirty="0" err="1"/>
              <a:t>Pr</a:t>
            </a:r>
            <a:r>
              <a:rPr lang="en-US" baseline="0" dirty="0"/>
              <a:t>[attacker can </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40</a:t>
            </a:fld>
            <a:endParaRPr lang="en-US"/>
          </a:p>
        </p:txBody>
      </p:sp>
    </p:spTree>
    <p:extLst>
      <p:ext uri="{BB962C8B-B14F-4D97-AF65-F5344CB8AC3E}">
        <p14:creationId xmlns:p14="http://schemas.microsoft.com/office/powerpoint/2010/main" val="243695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6CD638-CAC8-4835-93D5-F2F113860AF6}"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320AD1-AAF5-41BF-8F47-A201BD823CA6}"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2F8B5-C2B9-4688-AF44-FC2F88EF1967}"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12E03-6634-4506-9456-86EF0B299EA5}"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4268F3-B5D5-4614-A1E8-B062619C91D9}"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87B2AB-DF7C-4D43-93E6-1F8BFC4B85C5}" type="datetime1">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741BF2-9F6E-4EE3-AC23-3342D25B434E}" type="datetime1">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3/4/2021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keylength.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a:t>Cryptography</a:t>
            </a:r>
            <a:br>
              <a:rPr lang="en-US" dirty="0"/>
            </a:br>
            <a:r>
              <a:rPr lang="en-US" dirty="0"/>
              <a:t>CS 555</a:t>
            </a:r>
          </a:p>
        </p:txBody>
      </p:sp>
      <p:sp>
        <p:nvSpPr>
          <p:cNvPr id="3" name="Subtitle 2"/>
          <p:cNvSpPr>
            <a:spLocks noGrp="1"/>
          </p:cNvSpPr>
          <p:nvPr>
            <p:ph type="subTitle" idx="1"/>
          </p:nvPr>
        </p:nvSpPr>
        <p:spPr>
          <a:xfrm>
            <a:off x="929640" y="3469006"/>
            <a:ext cx="10424160" cy="2754312"/>
          </a:xfrm>
        </p:spPr>
        <p:txBody>
          <a:bodyPr>
            <a:normAutofit/>
          </a:bodyPr>
          <a:lstStyle/>
          <a:p>
            <a:pPr algn="l"/>
            <a:r>
              <a:rPr lang="en-US" sz="2900" b="1" dirty="0"/>
              <a:t>Week 7: </a:t>
            </a:r>
          </a:p>
          <a:p>
            <a:pPr marL="342900" indent="-342900" algn="l">
              <a:buFont typeface="Arial" panose="020B0604020202020204" pitchFamily="34" charset="0"/>
              <a:buChar char="•"/>
            </a:pPr>
            <a:r>
              <a:rPr lang="en-US" sz="2900" dirty="0"/>
              <a:t>AES</a:t>
            </a:r>
          </a:p>
          <a:p>
            <a:pPr marL="342900" indent="-342900" algn="l">
              <a:buFont typeface="Arial" panose="020B0604020202020204" pitchFamily="34" charset="0"/>
              <a:buChar char="•"/>
            </a:pPr>
            <a:r>
              <a:rPr lang="en-US" sz="2900" dirty="0"/>
              <a:t>One Way Functions</a:t>
            </a:r>
          </a:p>
          <a:p>
            <a:pPr marL="342900" indent="-342900" algn="l">
              <a:buFont typeface="Arial" panose="020B0604020202020204" pitchFamily="34" charset="0"/>
              <a:buChar char="•"/>
            </a:pPr>
            <a:r>
              <a:rPr lang="en-US" sz="2900" b="1" dirty="0"/>
              <a:t>Readings: </a:t>
            </a:r>
            <a:r>
              <a:rPr lang="en-US" sz="2900" dirty="0"/>
              <a:t>Katz and Lindell Chapter 6.2.5, 6.3, 7.1-7.4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308371" cy="369332"/>
          </a:xfrm>
          <a:prstGeom prst="rect">
            <a:avLst/>
          </a:prstGeom>
          <a:noFill/>
        </p:spPr>
        <p:txBody>
          <a:bodyPr wrap="none" rtlCol="0">
            <a:spAutoFit/>
          </a:bodyPr>
          <a:lstStyle/>
          <a:p>
            <a:r>
              <a:rPr lang="en-US" b="1" dirty="0"/>
              <a:t>Spring 2021</a:t>
            </a:r>
          </a:p>
        </p:txBody>
      </p:sp>
    </p:spTree>
    <p:extLst>
      <p:ext uri="{BB962C8B-B14F-4D97-AF65-F5344CB8AC3E}">
        <p14:creationId xmlns:p14="http://schemas.microsoft.com/office/powerpoint/2010/main" val="181706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a:t>State</a:t>
            </a:r>
          </a:p>
        </p:txBody>
      </p:sp>
      <p:graphicFrame>
        <p:nvGraphicFramePr>
          <p:cNvPr id="7" name="Content Placeholder 4"/>
          <p:cNvGraphicFramePr>
            <a:graphicFrameLocks/>
          </p:cNvGraphicFramePr>
          <p:nvPr>
            <p:extLst>
              <p:ext uri="{D42A27DB-BD31-4B8C-83A1-F6EECF244321}">
                <p14:modId xmlns:p14="http://schemas.microsoft.com/office/powerpoint/2010/main" val="4175641359"/>
              </p:ext>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alpha val="66000"/>
                            </a:schemeClr>
                          </a:solidFill>
                        </a:rPr>
                        <a:t>10100011</a:t>
                      </a:r>
                    </a:p>
                  </a:txBody>
                  <a:tcPr>
                    <a:solidFill>
                      <a:schemeClr val="accent1">
                        <a:tint val="20000"/>
                        <a:alpha val="68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tc>
                  <a:txBody>
                    <a:bodyPr/>
                    <a:lstStyle/>
                    <a:p>
                      <a:r>
                        <a:rPr lang="en-US" dirty="0"/>
                        <a:t>…</a:t>
                      </a: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a:solidFill>
                  <a:schemeClr val="tx1">
                    <a:alpha val="28000"/>
                  </a:schemeClr>
                </a:solidFill>
              </a:rPr>
              <a:t>Round Key (16 Bytes)</a:t>
            </a:r>
          </a:p>
        </p:txBody>
      </p:sp>
      <p:cxnSp>
        <p:nvCxnSpPr>
          <p:cNvPr id="10" name="Straight Arrow Connector 9"/>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graphicFrame>
        <p:nvGraphicFramePr>
          <p:cNvPr id="13" name="Content Placeholder 4"/>
          <p:cNvGraphicFramePr>
            <a:graphicFrameLocks/>
          </p:cNvGraphicFramePr>
          <p:nvPr>
            <p:extLst>
              <p:ext uri="{D42A27DB-BD31-4B8C-83A1-F6EECF244321}">
                <p14:modId xmlns:p14="http://schemas.microsoft.com/office/powerpoint/2010/main" val="1270605517"/>
              </p:ext>
            </p:extLst>
          </p:nvPr>
        </p:nvGraphicFramePr>
        <p:xfrm>
          <a:off x="838200" y="282944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11111111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11000001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309950986"/>
                  </a:ext>
                </a:extLst>
              </a:tr>
              <a:tr h="370840">
                <a:tc>
                  <a:txBody>
                    <a:bodyPr/>
                    <a:lstStyle/>
                    <a:p>
                      <a:r>
                        <a:rPr lang="en-US" dirty="0"/>
                        <a:t>11111100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655153299"/>
                  </a:ext>
                </a:extLst>
              </a:tr>
              <a:tr h="370840">
                <a:tc>
                  <a:txBody>
                    <a:bodyPr/>
                    <a:lstStyle/>
                    <a:p>
                      <a:r>
                        <a:rPr lang="en-US" dirty="0"/>
                        <a:t>10000000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750944019"/>
                  </a:ext>
                </a:extLst>
              </a:tr>
            </a:tbl>
          </a:graphicData>
        </a:graphic>
      </p:graphicFrame>
      <p:graphicFrame>
        <p:nvGraphicFramePr>
          <p:cNvPr id="15" name="Content Placeholder 4"/>
          <p:cNvGraphicFramePr>
            <a:graphicFrameLocks/>
          </p:cNvGraphicFramePr>
          <p:nvPr>
            <p:extLst>
              <p:ext uri="{D42A27DB-BD31-4B8C-83A1-F6EECF244321}">
                <p14:modId xmlns:p14="http://schemas.microsoft.com/office/powerpoint/2010/main" val="3661039745"/>
              </p:ext>
            </p:extLst>
          </p:nvPr>
        </p:nvGraphicFramePr>
        <p:xfrm>
          <a:off x="4389120" y="4878070"/>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S(11000001)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S(10000000)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2391489" cy="369332"/>
          </a:xfrm>
          <a:prstGeom prst="rect">
            <a:avLst/>
          </a:prstGeom>
          <a:noFill/>
        </p:spPr>
        <p:txBody>
          <a:bodyPr wrap="none" rtlCol="0">
            <a:spAutoFit/>
          </a:bodyPr>
          <a:lstStyle/>
          <a:p>
            <a:r>
              <a:rPr lang="en-US" b="1" dirty="0" err="1"/>
              <a:t>SubBytes</a:t>
            </a:r>
            <a:r>
              <a:rPr lang="en-US" b="1" dirty="0"/>
              <a:t> (Apply S-box)</a:t>
            </a:r>
          </a:p>
        </p:txBody>
      </p:sp>
    </p:spTree>
    <p:extLst>
      <p:ext uri="{BB962C8B-B14F-4D97-AF65-F5344CB8AC3E}">
        <p14:creationId xmlns:p14="http://schemas.microsoft.com/office/powerpoint/2010/main" val="10624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a:t>State</a:t>
            </a:r>
          </a:p>
        </p:txBody>
      </p:sp>
      <p:graphicFrame>
        <p:nvGraphicFramePr>
          <p:cNvPr id="15" name="Content Placeholder 4"/>
          <p:cNvGraphicFramePr>
            <a:graphicFrameLocks/>
          </p:cNvGraphicFramePr>
          <p:nvPr>
            <p:extLst>
              <p:ext uri="{D42A27DB-BD31-4B8C-83A1-F6EECF244321}">
                <p14:modId xmlns:p14="http://schemas.microsoft.com/office/powerpoint/2010/main" val="3271002940"/>
              </p:ext>
            </p:extLst>
          </p:nvPr>
        </p:nvGraphicFramePr>
        <p:xfrm>
          <a:off x="731520" y="2882265"/>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S(11000001)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S(10000000)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1190198" cy="369332"/>
          </a:xfrm>
          <a:prstGeom prst="rect">
            <a:avLst/>
          </a:prstGeom>
          <a:noFill/>
        </p:spPr>
        <p:txBody>
          <a:bodyPr wrap="none" rtlCol="0">
            <a:spAutoFit/>
          </a:bodyPr>
          <a:lstStyle/>
          <a:p>
            <a:r>
              <a:rPr lang="en-US" b="1" dirty="0"/>
              <a:t>Shift Rows</a:t>
            </a:r>
          </a:p>
        </p:txBody>
      </p:sp>
      <p:graphicFrame>
        <p:nvGraphicFramePr>
          <p:cNvPr id="12" name="Content Placeholder 4"/>
          <p:cNvGraphicFramePr>
            <a:graphicFrameLocks/>
          </p:cNvGraphicFramePr>
          <p:nvPr>
            <p:extLst>
              <p:ext uri="{D42A27DB-BD31-4B8C-83A1-F6EECF244321}">
                <p14:modId xmlns:p14="http://schemas.microsoft.com/office/powerpoint/2010/main" val="1532331910"/>
              </p:ext>
            </p:extLst>
          </p:nvPr>
        </p:nvGraphicFramePr>
        <p:xfrm>
          <a:off x="4688461" y="506063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alpha val="66000"/>
                            </a:schemeClr>
                          </a:solidFill>
                        </a:rPr>
                        <a:t>10100011</a:t>
                      </a:r>
                    </a:p>
                  </a:txBody>
                  <a:tcPr>
                    <a:solidFill>
                      <a:schemeClr val="accent1">
                        <a:tint val="20000"/>
                        <a:alpha val="68000"/>
                      </a:schemeClr>
                    </a:solidFill>
                  </a:tcPr>
                </a:tc>
                <a:tc>
                  <a:txBody>
                    <a:bodyPr/>
                    <a:lstStyle/>
                    <a:p>
                      <a:r>
                        <a:rPr lang="en-US" dirty="0">
                          <a:solidFill>
                            <a:schemeClr val="bg1">
                              <a:alpha val="66000"/>
                            </a:schemeClr>
                          </a:solidFill>
                        </a:rPr>
                        <a:t>…</a:t>
                      </a: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a:solidFill>
                            <a:schemeClr val="bg1">
                              <a:alpha val="66000"/>
                            </a:schemeClr>
                          </a:solidFill>
                        </a:rPr>
                        <a:t>…</a:t>
                      </a: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a:solidFill>
                            <a:schemeClr val="bg1">
                              <a:alpha val="66000"/>
                            </a:schemeClr>
                          </a:solidFill>
                        </a:rPr>
                        <a:t>…</a:t>
                      </a: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a:solidFill>
                  <a:schemeClr val="tx1">
                    <a:alpha val="28000"/>
                  </a:schemeClr>
                </a:solidFill>
              </a:rPr>
              <a:t>Round Key (16 Bytes)</a:t>
            </a:r>
          </a:p>
        </p:txBody>
      </p:sp>
      <p:cxnSp>
        <p:nvCxnSpPr>
          <p:cNvPr id="16" name="Straight Arrow Connector 15"/>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37366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a:t>State</a:t>
            </a:r>
          </a:p>
        </p:txBody>
      </p:sp>
      <p:sp>
        <p:nvSpPr>
          <p:cNvPr id="9" name="TextBox 8"/>
          <p:cNvSpPr txBox="1"/>
          <p:nvPr/>
        </p:nvSpPr>
        <p:spPr>
          <a:xfrm>
            <a:off x="406021" y="4499521"/>
            <a:ext cx="10947741" cy="1938992"/>
          </a:xfrm>
          <a:prstGeom prst="rect">
            <a:avLst/>
          </a:prstGeom>
          <a:noFill/>
        </p:spPr>
        <p:txBody>
          <a:bodyPr wrap="none" rtlCol="0">
            <a:spAutoFit/>
          </a:bodyPr>
          <a:lstStyle/>
          <a:p>
            <a:r>
              <a:rPr lang="en-US" sz="2400" b="1" dirty="0"/>
              <a:t>Mix Columns</a:t>
            </a:r>
          </a:p>
          <a:p>
            <a:endParaRPr lang="en-US" sz="2400" b="1" dirty="0"/>
          </a:p>
          <a:p>
            <a:r>
              <a:rPr lang="en-US" sz="2400" b="1" dirty="0"/>
              <a:t>Invertible (linear) transformation. </a:t>
            </a:r>
          </a:p>
          <a:p>
            <a:endParaRPr lang="en-US" sz="2400" b="1" dirty="0"/>
          </a:p>
          <a:p>
            <a:r>
              <a:rPr lang="en-US" sz="2400" b="1" dirty="0"/>
              <a:t>Key property: if inputs differ in b&gt;0 bytes then output differs in 5-b bytes (minimum)</a:t>
            </a:r>
          </a:p>
        </p:txBody>
      </p:sp>
      <p:graphicFrame>
        <p:nvGraphicFramePr>
          <p:cNvPr id="12" name="Content Placeholder 4"/>
          <p:cNvGraphicFramePr>
            <a:graphicFrameLocks/>
          </p:cNvGraphicFramePr>
          <p:nvPr>
            <p:extLst/>
          </p:nvPr>
        </p:nvGraphicFramePr>
        <p:xfrm>
          <a:off x="406021" y="2804239"/>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alpha val="66000"/>
                            </a:schemeClr>
                          </a:solidFill>
                        </a:rPr>
                        <a:t>10100011</a:t>
                      </a:r>
                    </a:p>
                  </a:txBody>
                  <a:tcPr>
                    <a:solidFill>
                      <a:schemeClr val="accent1">
                        <a:tint val="20000"/>
                        <a:alpha val="68000"/>
                      </a:schemeClr>
                    </a:solidFill>
                  </a:tcPr>
                </a:tc>
                <a:tc>
                  <a:txBody>
                    <a:bodyPr/>
                    <a:lstStyle/>
                    <a:p>
                      <a:r>
                        <a:rPr lang="en-US" dirty="0">
                          <a:solidFill>
                            <a:schemeClr val="bg1">
                              <a:alpha val="66000"/>
                            </a:schemeClr>
                          </a:solidFill>
                        </a:rPr>
                        <a:t>…</a:t>
                      </a: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a:solidFill>
                            <a:schemeClr val="bg1">
                              <a:alpha val="66000"/>
                            </a:schemeClr>
                          </a:solidFill>
                        </a:rPr>
                        <a:t>…</a:t>
                      </a: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a:solidFill>
                            <a:schemeClr val="bg1">
                              <a:alpha val="66000"/>
                            </a:schemeClr>
                          </a:solidFill>
                        </a:rPr>
                        <a:t>…</a:t>
                      </a: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a:solidFill>
                  <a:schemeClr val="tx1">
                    <a:alpha val="28000"/>
                  </a:schemeClr>
                </a:solidFill>
              </a:rPr>
              <a:t>Round Key (16 Bytes)</a:t>
            </a:r>
          </a:p>
        </p:txBody>
      </p:sp>
      <p:cxnSp>
        <p:nvCxnSpPr>
          <p:cNvPr id="15" name="Straight Arrow Connector 14"/>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25185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a:t>
            </a:r>
          </a:p>
        </p:txBody>
      </p:sp>
      <p:sp>
        <p:nvSpPr>
          <p:cNvPr id="3" name="Content Placeholder 2"/>
          <p:cNvSpPr>
            <a:spLocks noGrp="1"/>
          </p:cNvSpPr>
          <p:nvPr>
            <p:ph idx="1"/>
          </p:nvPr>
        </p:nvSpPr>
        <p:spPr/>
        <p:txBody>
          <a:bodyPr/>
          <a:lstStyle/>
          <a:p>
            <a:r>
              <a:rPr lang="en-US" dirty="0"/>
              <a:t>We just described one round of the SPN</a:t>
            </a:r>
          </a:p>
          <a:p>
            <a:endParaRPr lang="en-US" dirty="0"/>
          </a:p>
          <a:p>
            <a:r>
              <a:rPr lang="en-US" dirty="0"/>
              <a:t>AES uses </a:t>
            </a:r>
          </a:p>
          <a:p>
            <a:pPr lvl="1"/>
            <a:r>
              <a:rPr lang="en-US" dirty="0"/>
              <a:t>10 rounds (with 128 bit key)</a:t>
            </a:r>
          </a:p>
          <a:p>
            <a:pPr lvl="1"/>
            <a:r>
              <a:rPr lang="en-US" dirty="0"/>
              <a:t>12 rounds (with 192 bit key)</a:t>
            </a:r>
          </a:p>
          <a:p>
            <a:pPr lvl="1"/>
            <a:r>
              <a:rPr lang="en-US" dirty="0"/>
              <a:t>14 rounds (with 256 bit key)</a:t>
            </a:r>
          </a:p>
        </p:txBody>
      </p:sp>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393234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DA8E-7E06-4105-BE80-AC3C2E8F030D}"/>
              </a:ext>
            </a:extLst>
          </p:cNvPr>
          <p:cNvSpPr>
            <a:spLocks noGrp="1"/>
          </p:cNvSpPr>
          <p:nvPr>
            <p:ph type="title"/>
          </p:nvPr>
        </p:nvSpPr>
        <p:spPr/>
        <p:txBody>
          <a:bodyPr/>
          <a:lstStyle/>
          <a:p>
            <a:r>
              <a:rPr lang="en-US" dirty="0"/>
              <a:t>AES-128: Key Schedule</a:t>
            </a:r>
          </a:p>
        </p:txBody>
      </p:sp>
      <p:sp>
        <p:nvSpPr>
          <p:cNvPr id="3" name="Content Placeholder 2">
            <a:extLst>
              <a:ext uri="{FF2B5EF4-FFF2-40B4-BE49-F238E27FC236}">
                <a16:creationId xmlns:a16="http://schemas.microsoft.com/office/drawing/2014/main" id="{00FD87DB-B4AB-424E-BCF7-2B1A401EB0F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CB1BB8B-EAD3-4B36-9BF6-790E531DD386}"/>
              </a:ext>
            </a:extLst>
          </p:cNvPr>
          <p:cNvSpPr>
            <a:spLocks noGrp="1"/>
          </p:cNvSpPr>
          <p:nvPr>
            <p:ph type="sldNum" sz="quarter" idx="12"/>
          </p:nvPr>
        </p:nvSpPr>
        <p:spPr/>
        <p:txBody>
          <a:bodyPr/>
          <a:lstStyle/>
          <a:p>
            <a:fld id="{D104D3F7-B83F-4105-B753-146AD0E5364B}" type="slidenum">
              <a:rPr lang="en-US" smtClean="0"/>
              <a:t>14</a:t>
            </a:fld>
            <a:endParaRPr lang="en-US"/>
          </a:p>
        </p:txBody>
      </p:sp>
      <p:pic>
        <p:nvPicPr>
          <p:cNvPr id="1026" name="Picture 2" descr="https://upload.wikimedia.org/wikipedia/commons/thumb/b/be/AES-Key_Schedule_128-bit_key.svg/1920px-AES-Key_Schedule_128-bit_key.svg.png">
            <a:extLst>
              <a:ext uri="{FF2B5EF4-FFF2-40B4-BE49-F238E27FC236}">
                <a16:creationId xmlns:a16="http://schemas.microsoft.com/office/drawing/2014/main" id="{DB067076-9AD9-44B0-92AA-DE4BD1D375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479" y="1395509"/>
            <a:ext cx="4914272" cy="4781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18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Homework 2 Solutions Posted (See Piazza).</a:t>
            </a:r>
          </a:p>
          <a:p>
            <a:pPr lvl="1"/>
            <a:r>
              <a:rPr lang="en-US" dirty="0"/>
              <a:t>Please read through carefully and make sure you understand the solutions to each problem.</a:t>
            </a:r>
          </a:p>
          <a:p>
            <a:pPr lvl="1"/>
            <a:r>
              <a:rPr lang="en-US" dirty="0"/>
              <a:t>Grading in progress</a:t>
            </a:r>
          </a:p>
          <a:p>
            <a:endParaRPr lang="en-US" dirty="0"/>
          </a:p>
          <a:p>
            <a:r>
              <a:rPr lang="en-US" dirty="0"/>
              <a:t>No Class on Tuesday (October Break)</a:t>
            </a:r>
          </a:p>
          <a:p>
            <a:endParaRPr lang="en-US" dirty="0"/>
          </a:p>
          <a:p>
            <a:r>
              <a:rPr lang="en-US" dirty="0"/>
              <a:t>Look for Practice Midterm Next Week</a:t>
            </a:r>
          </a:p>
        </p:txBody>
      </p:sp>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190191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AES Attacks?</a:t>
            </a:r>
          </a:p>
        </p:txBody>
      </p:sp>
      <p:sp>
        <p:nvSpPr>
          <p:cNvPr id="3" name="Content Placeholder 2"/>
          <p:cNvSpPr>
            <a:spLocks noGrp="1"/>
          </p:cNvSpPr>
          <p:nvPr>
            <p:ph idx="1"/>
          </p:nvPr>
        </p:nvSpPr>
        <p:spPr/>
        <p:txBody>
          <a:bodyPr>
            <a:normAutofit fontScale="77500" lnSpcReduction="20000"/>
          </a:bodyPr>
          <a:lstStyle/>
          <a:p>
            <a:r>
              <a:rPr lang="en-US" dirty="0"/>
              <a:t>Side channel attacks affect a few specific implementations</a:t>
            </a:r>
          </a:p>
          <a:p>
            <a:pPr lvl="1"/>
            <a:r>
              <a:rPr lang="en-US" dirty="0"/>
              <a:t>But, this is not a weakness of AES itself</a:t>
            </a:r>
          </a:p>
          <a:p>
            <a:pPr lvl="1"/>
            <a:r>
              <a:rPr lang="en-US" dirty="0"/>
              <a:t>Timing attack on OpenSSL’s implementation AES encryption (2005, Bernstein)</a:t>
            </a:r>
          </a:p>
          <a:p>
            <a:pPr lvl="1"/>
            <a:endParaRPr lang="en-US" dirty="0"/>
          </a:p>
          <a:p>
            <a:r>
              <a:rPr lang="en-US" dirty="0"/>
              <a:t>(2009) Related-Key Attack on 11 round version of AES </a:t>
            </a:r>
          </a:p>
          <a:p>
            <a:pPr lvl="1"/>
            <a:r>
              <a:rPr lang="en-US" dirty="0"/>
              <a:t>Related Key Attack: Attacker convinces Alice to use two related (but unknown) keys</a:t>
            </a:r>
          </a:p>
          <a:p>
            <a:pPr lvl="1"/>
            <a:r>
              <a:rPr lang="en-US" dirty="0"/>
              <a:t>recovers 256-bit key in time 2</a:t>
            </a:r>
            <a:r>
              <a:rPr lang="en-US" baseline="30000" dirty="0"/>
              <a:t>70</a:t>
            </a:r>
          </a:p>
          <a:p>
            <a:pPr lvl="1"/>
            <a:r>
              <a:rPr lang="en-US" dirty="0"/>
              <a:t>But AES is 14 round (with 256 bit key) so the attack doesn’t apply in practice</a:t>
            </a:r>
          </a:p>
          <a:p>
            <a:r>
              <a:rPr lang="en-US" dirty="0"/>
              <a:t>(2009) Related Key Attack on 192-bit and 256 bit version of AES</a:t>
            </a:r>
          </a:p>
          <a:p>
            <a:pPr lvl="1"/>
            <a:r>
              <a:rPr lang="en-US" dirty="0"/>
              <a:t>recovers 256-bit key in time 2</a:t>
            </a:r>
            <a:r>
              <a:rPr lang="en-US" baseline="30000" dirty="0"/>
              <a:t>99.5</a:t>
            </a:r>
            <a:r>
              <a:rPr lang="en-US" dirty="0"/>
              <a:t>.</a:t>
            </a:r>
          </a:p>
          <a:p>
            <a:r>
              <a:rPr lang="en-US" dirty="0"/>
              <a:t>(2011) Key Recovery attack on AES-128 in time 2</a:t>
            </a:r>
            <a:r>
              <a:rPr lang="en-US" baseline="30000" dirty="0"/>
              <a:t>126.2</a:t>
            </a:r>
            <a:r>
              <a:rPr lang="en-US" dirty="0"/>
              <a:t>.</a:t>
            </a:r>
          </a:p>
          <a:p>
            <a:pPr lvl="1"/>
            <a:r>
              <a:rPr lang="en-US" dirty="0"/>
              <a:t>Improved to 2</a:t>
            </a:r>
            <a:r>
              <a:rPr lang="en-US" baseline="30000" dirty="0"/>
              <a:t>126.</a:t>
            </a:r>
            <a:r>
              <a:rPr lang="en-US" baseline="30000" dirty="0">
                <a:solidFill>
                  <a:srgbClr val="FF0000"/>
                </a:solidFill>
              </a:rPr>
              <a:t>0</a:t>
            </a:r>
            <a:r>
              <a:rPr lang="en-US" dirty="0"/>
              <a:t> for AES-128, 2</a:t>
            </a:r>
            <a:r>
              <a:rPr lang="en-US" baseline="30000" dirty="0"/>
              <a:t>189.9</a:t>
            </a:r>
            <a:r>
              <a:rPr lang="en-US" dirty="0"/>
              <a:t> for AES-192 and 2</a:t>
            </a:r>
            <a:r>
              <a:rPr lang="en-US" baseline="30000" dirty="0"/>
              <a:t>254.3</a:t>
            </a:r>
            <a:r>
              <a:rPr lang="en-US" dirty="0"/>
              <a:t> for AES-256</a:t>
            </a:r>
          </a:p>
          <a:p>
            <a:r>
              <a:rPr lang="en-US" dirty="0"/>
              <a:t>First public cipher approved by NSA for Top Secret information</a:t>
            </a:r>
          </a:p>
          <a:p>
            <a:pPr lvl="1"/>
            <a:r>
              <a:rPr lang="en-US" dirty="0"/>
              <a:t>SECRET level (AES-128,AES-192 &amp; AES-256), TOP SECRET level (</a:t>
            </a:r>
            <a:r>
              <a:rPr lang="en-US" strike="sngStrike" dirty="0">
                <a:solidFill>
                  <a:srgbClr val="FF0000"/>
                </a:solidFill>
              </a:rPr>
              <a:t>AES-128</a:t>
            </a:r>
            <a:r>
              <a:rPr lang="en-US" dirty="0"/>
              <a:t>,AES-192 &amp; AES-256)</a:t>
            </a:r>
          </a:p>
          <a:p>
            <a:endParaRPr lang="en-US" dirty="0"/>
          </a:p>
          <a:p>
            <a:endParaRPr lang="en-US" b="1"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Tree>
    <p:extLst>
      <p:ext uri="{BB962C8B-B14F-4D97-AF65-F5344CB8AC3E}">
        <p14:creationId xmlns:p14="http://schemas.microsoft.com/office/powerpoint/2010/main" val="42097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Recommendations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
        <p:nvSpPr>
          <p:cNvPr id="5" name="TextBox 4"/>
          <p:cNvSpPr txBox="1"/>
          <p:nvPr/>
        </p:nvSpPr>
        <p:spPr>
          <a:xfrm>
            <a:off x="154112" y="6356350"/>
            <a:ext cx="7378302" cy="369332"/>
          </a:xfrm>
          <a:prstGeom prst="rect">
            <a:avLst/>
          </a:prstGeom>
          <a:noFill/>
        </p:spPr>
        <p:txBody>
          <a:bodyPr wrap="none" rtlCol="0">
            <a:spAutoFit/>
          </a:bodyPr>
          <a:lstStyle/>
          <a:p>
            <a:r>
              <a:rPr lang="en-US" dirty="0"/>
              <a:t>Recommendations from Other Groups (Including NIST): </a:t>
            </a:r>
            <a:r>
              <a:rPr lang="en-US" dirty="0">
                <a:hlinkClick r:id="rId2"/>
              </a:rPr>
              <a:t>www.keylength.com</a:t>
            </a:r>
            <a:r>
              <a:rPr lang="en-US" dirty="0"/>
              <a:t>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156" y="1870075"/>
            <a:ext cx="10684659" cy="4109485"/>
          </a:xfrm>
          <a:prstGeom prst="rect">
            <a:avLst/>
          </a:prstGeom>
        </p:spPr>
      </p:pic>
      <p:sp>
        <p:nvSpPr>
          <p:cNvPr id="10" name="Rectangular Callout 9"/>
          <p:cNvSpPr/>
          <p:nvPr/>
        </p:nvSpPr>
        <p:spPr>
          <a:xfrm>
            <a:off x="9102903" y="630256"/>
            <a:ext cx="2589088" cy="863029"/>
          </a:xfrm>
          <a:prstGeom prst="wedgeRectCallout">
            <a:avLst>
              <a:gd name="adj1" fmla="val -4066"/>
              <a:gd name="adj2" fmla="val 14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 to use for HMAC, Key Derivation and as PRG</a:t>
            </a:r>
          </a:p>
        </p:txBody>
      </p:sp>
      <p:sp>
        <p:nvSpPr>
          <p:cNvPr id="11" name="Rectangular Callout 10"/>
          <p:cNvSpPr/>
          <p:nvPr/>
        </p:nvSpPr>
        <p:spPr>
          <a:xfrm>
            <a:off x="6347717" y="630256"/>
            <a:ext cx="2589088" cy="863029"/>
          </a:xfrm>
          <a:prstGeom prst="wedgeRectCallout">
            <a:avLst>
              <a:gd name="adj1" fmla="val 44744"/>
              <a:gd name="adj2" fmla="val 14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Ok, as CRHF and in Digital Signatures</a:t>
            </a:r>
          </a:p>
        </p:txBody>
      </p:sp>
      <p:sp>
        <p:nvSpPr>
          <p:cNvPr id="12" name="Rectangular Callout 11"/>
          <p:cNvSpPr/>
          <p:nvPr/>
        </p:nvSpPr>
        <p:spPr>
          <a:xfrm>
            <a:off x="154112" y="1241157"/>
            <a:ext cx="2589088" cy="863029"/>
          </a:xfrm>
          <a:prstGeom prst="wedgeRectCallout">
            <a:avLst>
              <a:gd name="adj1" fmla="val -12796"/>
              <a:gd name="adj2" fmla="val 14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80 bits-security is no longer acceptable</a:t>
            </a:r>
          </a:p>
        </p:txBody>
      </p:sp>
    </p:spTree>
    <p:extLst>
      <p:ext uri="{BB962C8B-B14F-4D97-AF65-F5344CB8AC3E}">
        <p14:creationId xmlns:p14="http://schemas.microsoft.com/office/powerpoint/2010/main" val="289216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32D4-6D48-4ADD-A340-1FB6EAECD5DA}"/>
              </a:ext>
            </a:extLst>
          </p:cNvPr>
          <p:cNvSpPr>
            <a:spLocks noGrp="1"/>
          </p:cNvSpPr>
          <p:nvPr>
            <p:ph type="title"/>
          </p:nvPr>
        </p:nvSpPr>
        <p:spPr/>
        <p:txBody>
          <a:bodyPr/>
          <a:lstStyle/>
          <a:p>
            <a:r>
              <a:rPr lang="en-US" dirty="0"/>
              <a:t>AES-GCM</a:t>
            </a:r>
          </a:p>
        </p:txBody>
      </p:sp>
      <p:sp>
        <p:nvSpPr>
          <p:cNvPr id="3" name="Content Placeholder 2">
            <a:extLst>
              <a:ext uri="{FF2B5EF4-FFF2-40B4-BE49-F238E27FC236}">
                <a16:creationId xmlns:a16="http://schemas.microsoft.com/office/drawing/2014/main" id="{DB3BD441-8168-4ACA-9E36-01F17D847886}"/>
              </a:ext>
            </a:extLst>
          </p:cNvPr>
          <p:cNvSpPr>
            <a:spLocks noGrp="1"/>
          </p:cNvSpPr>
          <p:nvPr>
            <p:ph idx="1"/>
          </p:nvPr>
        </p:nvSpPr>
        <p:spPr/>
        <p:txBody>
          <a:bodyPr/>
          <a:lstStyle/>
          <a:p>
            <a:r>
              <a:rPr lang="en-US" dirty="0"/>
              <a:t>Note: just because AES is a good block cipher does not mean that all modes of operation that use AES are secure.</a:t>
            </a:r>
          </a:p>
          <a:p>
            <a:pPr lvl="1"/>
            <a:r>
              <a:rPr lang="en-US" dirty="0"/>
              <a:t>ECB Penguin</a:t>
            </a:r>
          </a:p>
          <a:p>
            <a:pPr lvl="1"/>
            <a:endParaRPr lang="en-US" dirty="0"/>
          </a:p>
          <a:p>
            <a:pPr lvl="1"/>
            <a:endParaRPr lang="en-US" dirty="0"/>
          </a:p>
          <a:p>
            <a:pPr marL="457200" lvl="1" indent="0">
              <a:buNone/>
            </a:pPr>
            <a:endParaRPr lang="en-US" dirty="0"/>
          </a:p>
          <a:p>
            <a:r>
              <a:rPr lang="en-US" dirty="0"/>
              <a:t>AES-GCM: authenticated encryption with associated data</a:t>
            </a:r>
          </a:p>
          <a:p>
            <a:pPr lvl="1"/>
            <a:r>
              <a:rPr lang="en-US" dirty="0"/>
              <a:t>Increasing deployment: TLS 1.2, TLS 1.3, QUIC</a:t>
            </a:r>
          </a:p>
          <a:p>
            <a:pPr lvl="1"/>
            <a:r>
              <a:rPr lang="en-US" dirty="0"/>
              <a:t>Hardware support for AES + AES-GCM in many modern processors</a:t>
            </a:r>
          </a:p>
        </p:txBody>
      </p:sp>
      <p:sp>
        <p:nvSpPr>
          <p:cNvPr id="4" name="Slide Number Placeholder 3">
            <a:extLst>
              <a:ext uri="{FF2B5EF4-FFF2-40B4-BE49-F238E27FC236}">
                <a16:creationId xmlns:a16="http://schemas.microsoft.com/office/drawing/2014/main" id="{7DD4BA0D-1D68-40E4-B146-46359BDA4D20}"/>
              </a:ext>
            </a:extLst>
          </p:cNvPr>
          <p:cNvSpPr>
            <a:spLocks noGrp="1"/>
          </p:cNvSpPr>
          <p:nvPr>
            <p:ph type="sldNum" sz="quarter" idx="12"/>
          </p:nvPr>
        </p:nvSpPr>
        <p:spPr/>
        <p:txBody>
          <a:bodyPr/>
          <a:lstStyle/>
          <a:p>
            <a:fld id="{D104D3F7-B83F-4105-B753-146AD0E5364B}" type="slidenum">
              <a:rPr lang="en-US" smtClean="0"/>
              <a:t>18</a:t>
            </a:fld>
            <a:endParaRPr lang="en-US"/>
          </a:p>
        </p:txBody>
      </p:sp>
      <p:pic>
        <p:nvPicPr>
          <p:cNvPr id="2050" name="Picture 2" descr="Tux ecb.jpg">
            <a:extLst>
              <a:ext uri="{FF2B5EF4-FFF2-40B4-BE49-F238E27FC236}">
                <a16:creationId xmlns:a16="http://schemas.microsoft.com/office/drawing/2014/main" id="{B073DCE0-6F52-4964-94A3-733B015C9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621" y="2994408"/>
            <a:ext cx="1218386" cy="134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4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Cryptanalysis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a:t>Definition: </a:t>
                </a:r>
                <a:r>
                  <a:rPr lang="en-US" dirty="0"/>
                  <a:t>We say that the differential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𝑦</m:t>
                            </m:r>
                          </m:sub>
                        </m:sSub>
                      </m:e>
                    </m:d>
                  </m:oMath>
                </a14:m>
                <a:r>
                  <a:rPr lang="en-US" dirty="0"/>
                  <a:t> occurs with probability </a:t>
                </a:r>
                <a14:m>
                  <m:oMath xmlns:m="http://schemas.openxmlformats.org/officeDocument/2006/math">
                    <m:r>
                      <a:rPr lang="en-US" b="0" i="1" smtClean="0">
                        <a:latin typeface="Cambria Math" panose="02040503050406030204" pitchFamily="18" charset="0"/>
                      </a:rPr>
                      <m:t>𝑝</m:t>
                    </m:r>
                  </m:oMath>
                </a14:m>
                <a:r>
                  <a:rPr lang="en-US" dirty="0"/>
                  <a:t> in the keyed block cipher </a:t>
                </a:r>
                <a14:m>
                  <m:oMath xmlns:m="http://schemas.openxmlformats.org/officeDocument/2006/math">
                    <m:r>
                      <a:rPr lang="en-US" b="0" i="1" smtClean="0">
                        <a:latin typeface="Cambria Math" panose="02040503050406030204" pitchFamily="18" charset="0"/>
                      </a:rPr>
                      <m:t>𝐹</m:t>
                    </m:r>
                  </m:oMath>
                </a14:m>
                <a:r>
                  <a:rPr lang="en-US" dirty="0"/>
                  <a:t> if</a:t>
                </a:r>
              </a:p>
              <a:p>
                <a:pPr marL="0" indent="0">
                  <a:buNone/>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Pr</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𝑦</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a:p>
              <a:p>
                <a:pPr marL="0" indent="0">
                  <a:buNone/>
                </a:pPr>
                <a:endParaRPr lang="en-US" dirty="0"/>
              </a:p>
              <a:p>
                <a:pPr marL="0" indent="0">
                  <a:buNone/>
                </a:pPr>
                <a:r>
                  <a:rPr lang="en-US" dirty="0"/>
                  <a:t>Can Lead to Efficient (Round) Key Recovery Attacks</a:t>
                </a:r>
              </a:p>
              <a:p>
                <a:pPr marL="0" indent="0">
                  <a:buNone/>
                </a:pPr>
                <a:r>
                  <a:rPr lang="en-US" b="1" dirty="0"/>
                  <a:t>Exploiting Weakness Requires:  </a:t>
                </a:r>
                <a:r>
                  <a:rPr lang="en-US" dirty="0"/>
                  <a:t>well over </a:t>
                </a:r>
                <a14:m>
                  <m:oMath xmlns:m="http://schemas.openxmlformats.org/officeDocument/2006/math">
                    <m:r>
                      <a:rPr lang="en-US" b="0" i="0"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den>
                    </m:f>
                  </m:oMath>
                </a14:m>
                <a:r>
                  <a:rPr lang="en-US" dirty="0"/>
                  <a:t> chosen plaintext-ciphertext pairs</a:t>
                </a:r>
              </a:p>
              <a:p>
                <a:pPr marL="0" indent="0">
                  <a:buNone/>
                </a:pPr>
                <a:endParaRPr lang="en-US" dirty="0"/>
              </a:p>
              <a:p>
                <a:pPr marL="0" indent="0">
                  <a:buNone/>
                </a:pPr>
                <a:r>
                  <a:rPr lang="en-US" dirty="0"/>
                  <a:t>Differentials in S-box can lead to (weaker) differentials in SPN.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8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253788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normAutofit/>
          </a:bodyPr>
          <a:lstStyle/>
          <a:p>
            <a:r>
              <a:rPr lang="en-US" dirty="0"/>
              <a:t>Block Ciphers, SPNs, Feistel Networks, DES</a:t>
            </a:r>
          </a:p>
          <a:p>
            <a:r>
              <a:rPr lang="en-US" dirty="0">
                <a:solidFill>
                  <a:srgbClr val="0070C0"/>
                </a:solidFill>
              </a:rPr>
              <a:t>Meet in the Middle, 3DES</a:t>
            </a:r>
          </a:p>
          <a:p>
            <a:r>
              <a:rPr lang="en-US" dirty="0">
                <a:solidFill>
                  <a:srgbClr val="0070C0"/>
                </a:solidFill>
              </a:rPr>
              <a:t>Building Stream Ciphers</a:t>
            </a:r>
          </a:p>
          <a:p>
            <a:pPr lvl="1"/>
            <a:r>
              <a:rPr lang="en-US" dirty="0">
                <a:solidFill>
                  <a:srgbClr val="0070C0"/>
                </a:solidFill>
              </a:rPr>
              <a:t>Linear Feedback Shift Registers (+ Attacks)</a:t>
            </a:r>
          </a:p>
          <a:p>
            <a:pPr lvl="1"/>
            <a:r>
              <a:rPr lang="en-US" dirty="0">
                <a:solidFill>
                  <a:srgbClr val="0070C0"/>
                </a:solidFill>
              </a:rPr>
              <a:t>RC4 (+ Attacks)</a:t>
            </a:r>
          </a:p>
          <a:p>
            <a:pPr lvl="1"/>
            <a:r>
              <a:rPr lang="en-US" dirty="0" err="1">
                <a:solidFill>
                  <a:srgbClr val="0070C0"/>
                </a:solidFill>
              </a:rPr>
              <a:t>Trivium</a:t>
            </a:r>
            <a:endParaRPr lang="en-US" dirty="0">
              <a:solidFill>
                <a:srgbClr val="0070C0"/>
              </a:solidFill>
            </a:endParaRP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211892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Cryptanalysis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𝐾</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a:p>
              <a:p>
                <a:pPr marL="0" indent="0">
                  <a:buNone/>
                </a:pPr>
                <a:endParaRPr lang="en-US" dirty="0"/>
              </a:p>
              <a:p>
                <a:pPr marL="0" indent="0">
                  <a:buNone/>
                </a:pPr>
                <a:r>
                  <a:rPr lang="en-US" b="1" dirty="0"/>
                  <a:t>Definition: </a:t>
                </a:r>
                <a:r>
                  <a:rPr lang="en-US" dirty="0"/>
                  <a:t>Fixed set of input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𝑖𝑛</m:t>
                        </m:r>
                      </m:sub>
                    </m:sSub>
                  </m:oMath>
                </a14:m>
                <a:r>
                  <a:rPr lang="en-US" dirty="0"/>
                  <a:t> and output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oMath>
                </a14:m>
                <a:r>
                  <a:rPr lang="en-US" dirty="0"/>
                  <a:t> are said to have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-linear bias if the following holds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𝑃𝑟</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𝑖𝑛</m:t>
                                      </m:r>
                                    </m:sub>
                                  </m:sSub>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sub>
                              </m:sSub>
                            </m:e>
                          </m:d>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dirty="0"/>
              </a:p>
              <a:p>
                <a:pPr marL="0" indent="0">
                  <a:buNone/>
                </a:pPr>
                <a:endParaRPr lang="en-US" dirty="0"/>
              </a:p>
              <a:p>
                <a:pPr marL="0" indent="0">
                  <a:buNone/>
                </a:pPr>
                <a:r>
                  <a:rPr lang="en-US" dirty="0"/>
                  <a:t>(randomness taken over the selection of input x and secret key K)</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386960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Cryptanalysis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1353800" cy="4351338"/>
              </a:xfrm>
            </p:spPr>
            <p:txBody>
              <a:bodyPr>
                <a:normAutofit fontScale="92500" lnSpcReduction="20000"/>
              </a:bodyPr>
              <a:lstStyle/>
              <a:p>
                <a:pPr marL="0" indent="0">
                  <a:buNone/>
                </a:pPr>
                <a:r>
                  <a:rPr lang="en-US" b="1" dirty="0"/>
                  <a:t>Definition: </a:t>
                </a:r>
                <a:r>
                  <a:rPr lang="en-US" dirty="0"/>
                  <a:t>Fixed set of input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𝑖𝑛</m:t>
                        </m:r>
                      </m:sub>
                    </m:sSub>
                  </m:oMath>
                </a14:m>
                <a:r>
                  <a:rPr lang="en-US" dirty="0"/>
                  <a:t> and output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oMath>
                </a14:m>
                <a:r>
                  <a:rPr lang="en-US" dirty="0"/>
                  <a:t> are said to have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-linear bias if the following holds</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𝑖𝑛</m:t>
                                      </m:r>
                                    </m:sub>
                                  </m:sSub>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sub>
                              </m:sSub>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dirty="0"/>
              </a:p>
              <a:p>
                <a:pPr marL="0" indent="0">
                  <a:buNone/>
                </a:pPr>
                <a:endParaRPr lang="en-US" dirty="0"/>
              </a:p>
              <a:p>
                <a:pPr marL="0" indent="0">
                  <a:buNone/>
                </a:pPr>
                <a:r>
                  <a:rPr lang="en-US" dirty="0"/>
                  <a:t>(randomness taken over the selection of input x and secret key K,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𝐾</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a14:m>
                <a:r>
                  <a:rPr lang="en-US" dirty="0"/>
                  <a:t>)</a:t>
                </a:r>
              </a:p>
              <a:p>
                <a:pPr marL="0" indent="0">
                  <a:buNone/>
                </a:pPr>
                <a:endParaRPr lang="en-US" dirty="0"/>
              </a:p>
              <a:p>
                <a:pPr marL="0" indent="0">
                  <a:buNone/>
                </a:pPr>
                <a:r>
                  <a:rPr lang="en-US" b="1" dirty="0"/>
                  <a:t>Matsui: </a:t>
                </a:r>
                <a:r>
                  <a:rPr lang="en-US" dirty="0"/>
                  <a:t>DES can be broken with just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43</m:t>
                        </m:r>
                      </m:sup>
                    </m:sSup>
                  </m:oMath>
                </a14:m>
                <a:r>
                  <a:rPr lang="en-US" dirty="0"/>
                  <a:t> </a:t>
                </a:r>
                <a:r>
                  <a:rPr lang="en-US" i="1" dirty="0"/>
                  <a:t>known</a:t>
                </a:r>
                <a:r>
                  <a:rPr lang="en-US" dirty="0"/>
                  <a:t> plaintext/ciphertext pairs.</a:t>
                </a:r>
              </a:p>
              <a:p>
                <a:r>
                  <a:rPr lang="en-US" dirty="0"/>
                  <a:t>Lots of examples needed! </a:t>
                </a:r>
              </a:p>
              <a:p>
                <a:r>
                  <a:rPr lang="en-US" dirty="0"/>
                  <a:t>But the examples do not need to be chosen plaintext/ciphertext pairs…</a:t>
                </a:r>
              </a:p>
              <a:p>
                <a:r>
                  <a:rPr lang="en-US" dirty="0"/>
                  <a:t>One encrypted file can provide a large amounts of known plaintext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1353800" cy="4351338"/>
              </a:xfrm>
              <a:blipFill>
                <a:blip r:embed="rId2"/>
                <a:stretch>
                  <a:fillRect l="-967"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32572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p:txBody>
          <a:bodyPr/>
          <a:lstStyle/>
          <a:p>
            <a:r>
              <a:rPr lang="en-US" dirty="0"/>
              <a:t>2DES, Meet in the Middle Attack</a:t>
            </a:r>
          </a:p>
          <a:p>
            <a:r>
              <a:rPr lang="en-US" dirty="0"/>
              <a:t>3DES</a:t>
            </a:r>
          </a:p>
          <a:p>
            <a:r>
              <a:rPr lang="en-US" dirty="0"/>
              <a:t>Stream Ciphers</a:t>
            </a:r>
          </a:p>
          <a:p>
            <a:pPr lvl="1"/>
            <a:r>
              <a:rPr lang="en-US" dirty="0"/>
              <a:t>Breaking Linear Feedback Shift Registers</a:t>
            </a:r>
          </a:p>
          <a:p>
            <a:pPr lvl="1"/>
            <a:r>
              <a:rPr lang="en-US" dirty="0" err="1"/>
              <a:t>Trivium</a:t>
            </a:r>
            <a:endParaRPr lang="en-US" dirty="0"/>
          </a:p>
          <a:p>
            <a:r>
              <a:rPr lang="en-US" dirty="0"/>
              <a:t>AES</a:t>
            </a:r>
          </a:p>
        </p:txBody>
      </p:sp>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3063376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CS 555: Week 8: Topic 1:</a:t>
            </a:r>
            <a:br>
              <a:rPr lang="en-US" dirty="0"/>
            </a:br>
            <a:r>
              <a:rPr lang="en-US" dirty="0"/>
              <a:t>One Way Functions</a:t>
            </a:r>
          </a:p>
        </p:txBody>
      </p:sp>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
        <p:nvSpPr>
          <p:cNvPr id="5" name="Subtitle 4"/>
          <p:cNvSpPr>
            <a:spLocks noGrp="1"/>
          </p:cNvSpPr>
          <p:nvPr>
            <p:ph type="subTitle" idx="1"/>
          </p:nvPr>
        </p:nvSpPr>
        <p:spPr/>
        <p:txBody>
          <a:bodyPr/>
          <a:lstStyle/>
          <a:p>
            <a:r>
              <a:rPr lang="en-US" dirty="0"/>
              <a:t>What are the minimal assumptions necessary for symmetric key-cryptography?</a:t>
            </a:r>
          </a:p>
        </p:txBody>
      </p:sp>
    </p:spTree>
    <p:extLst>
      <p:ext uri="{BB962C8B-B14F-4D97-AF65-F5344CB8AC3E}">
        <p14:creationId xmlns:p14="http://schemas.microsoft.com/office/powerpoint/2010/main" val="1901129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One-Way Functions (OWFs)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a:p>
              <a:p>
                <a:pPr marL="0" indent="0">
                  <a:buNone/>
                </a:pPr>
                <a:endParaRPr lang="en-US" dirty="0"/>
              </a:p>
              <a:p>
                <a:pPr marL="0" indent="0">
                  <a:buNone/>
                </a:pPr>
                <a:endParaRPr lang="en-US" dirty="0"/>
              </a:p>
              <a:p>
                <a:pPr marL="0" indent="0">
                  <a:buNone/>
                </a:pPr>
                <a:r>
                  <a:rPr lang="en-US" b="1" dirty="0"/>
                  <a:t>Definition: </a:t>
                </a:r>
                <a:r>
                  <a:rPr lang="en-US" dirty="0"/>
                  <a:t>A function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a:latin typeface="Cambria Math" panose="02040503050406030204" pitchFamily="18" charset="0"/>
                              </a:rPr>
                              <m:t>0,1</m:t>
                            </m:r>
                          </m:e>
                        </m:d>
                      </m:e>
                      <m:sup>
                        <m:r>
                          <a:rPr lang="en-US" b="0" i="1">
                            <a:latin typeface="Cambria Math" panose="02040503050406030204" pitchFamily="18" charset="0"/>
                          </a:rPr>
                          <m:t>∗</m:t>
                        </m:r>
                      </m:sup>
                    </m:sSup>
                  </m:oMath>
                </a14:m>
                <a:r>
                  <a:rPr lang="en-US" dirty="0"/>
                  <a:t> is one way if it is </a:t>
                </a:r>
              </a:p>
              <a:p>
                <a:pPr marL="514350" indent="-514350">
                  <a:buFont typeface="+mj-lt"/>
                  <a:buAutoNum type="arabicPeriod"/>
                </a:pPr>
                <a:r>
                  <a:rPr lang="en-US" b="1" dirty="0"/>
                  <a:t>(Easy to compute) </a:t>
                </a:r>
                <a:r>
                  <a:rPr lang="en-US" dirty="0"/>
                  <a:t>There is a polynomial time algorithm (in |x|) for computing f(x).</a:t>
                </a:r>
              </a:p>
              <a:p>
                <a:pPr marL="514350" indent="-514350">
                  <a:buFont typeface="+mj-lt"/>
                  <a:buAutoNum type="arabicPeriod"/>
                </a:pPr>
                <a:r>
                  <a:rPr lang="en-US" b="1" dirty="0"/>
                  <a:t>(Hard to Invert) </a:t>
                </a:r>
                <a:r>
                  <a:rPr lang="en-US" dirty="0"/>
                  <a:t>Select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a:latin typeface="Cambria Math" panose="02040503050406030204" pitchFamily="18" charset="0"/>
                              </a:rPr>
                              <m:t>0,1</m:t>
                            </m:r>
                          </m:e>
                        </m:d>
                      </m:e>
                      <m:sup>
                        <m:r>
                          <a:rPr lang="en-US" b="0" i="1" smtClean="0">
                            <a:latin typeface="Cambria Math" panose="02040503050406030204" pitchFamily="18" charset="0"/>
                          </a:rPr>
                          <m:t>𝑛</m:t>
                        </m:r>
                      </m:sup>
                    </m:sSup>
                  </m:oMath>
                </a14:m>
                <a:r>
                  <a:rPr lang="en-US" dirty="0"/>
                  <a:t> uniformly at random and give the attacker input 1</a:t>
                </a:r>
                <a:r>
                  <a:rPr lang="en-US" baseline="30000" dirty="0"/>
                  <a:t>n</a:t>
                </a:r>
                <a:r>
                  <a:rPr lang="en-US" dirty="0"/>
                  <a:t>, f(x). The probability that a PPT attacker outputs x’ such that </a:t>
                </a:r>
                <a14:m>
                  <m:oMath xmlns:m="http://schemas.openxmlformats.org/officeDocument/2006/math">
                    <m:r>
                      <m:rPr>
                        <m:sty m:val="p"/>
                      </m:rPr>
                      <a:rPr lang="en-US" b="0">
                        <a:latin typeface="Cambria Math" panose="02040503050406030204" pitchFamily="18" charset="0"/>
                      </a:rPr>
                      <m:t>f</m:t>
                    </m:r>
                    <m:d>
                      <m:dPr>
                        <m:ctrlPr>
                          <a:rPr lang="en-US" i="1">
                            <a:latin typeface="Cambria Math" panose="02040503050406030204" pitchFamily="18" charset="0"/>
                          </a:rPr>
                        </m:ctrlPr>
                      </m:dPr>
                      <m:e>
                        <m:r>
                          <a:rPr lang="en-US" b="0" i="1">
                            <a:latin typeface="Cambria Math" panose="02040503050406030204" pitchFamily="18" charset="0"/>
                          </a:rPr>
                          <m:t>𝑥</m:t>
                        </m:r>
                        <m:r>
                          <a:rPr lang="en-US" b="0" i="1" smtClean="0">
                            <a:latin typeface="Cambria Math" panose="02040503050406030204" pitchFamily="18" charset="0"/>
                          </a:rPr>
                          <m:t>′</m:t>
                        </m:r>
                      </m:e>
                    </m:d>
                    <m:r>
                      <a:rPr lang="en-US" b="0" i="1">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is negligible in n.</a:t>
                </a:r>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01" r="-6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255935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One-Way Functions (OWFs)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a:p>
              <a:p>
                <a:pPr marL="0" indent="0">
                  <a:buNone/>
                </a:pPr>
                <a:endParaRPr lang="en-US" dirty="0"/>
              </a:p>
              <a:p>
                <a:pPr marL="0" indent="0">
                  <a:buNone/>
                </a:pPr>
                <a:endParaRPr lang="en-US" dirty="0"/>
              </a:p>
              <a:p>
                <a:pPr marL="0" indent="0">
                  <a:buNone/>
                </a:pPr>
                <a:r>
                  <a:rPr lang="en-US" b="1" dirty="0"/>
                  <a:t>Key Takeaway: </a:t>
                </a:r>
                <a:r>
                  <a:rPr lang="en-US" dirty="0"/>
                  <a:t>One-Way Functions is a </a:t>
                </a:r>
                <a:r>
                  <a:rPr lang="en-US" i="1" dirty="0"/>
                  <a:t>necessary</a:t>
                </a:r>
                <a:r>
                  <a:rPr lang="en-US" dirty="0"/>
                  <a:t> and </a:t>
                </a:r>
                <a:r>
                  <a:rPr lang="en-US" i="1" dirty="0"/>
                  <a:t>sufficient</a:t>
                </a:r>
                <a:r>
                  <a:rPr lang="en-US" dirty="0"/>
                  <a:t> assumption for most of symmetric key cryptography.</a:t>
                </a:r>
              </a:p>
              <a:p>
                <a:r>
                  <a:rPr lang="en-US" dirty="0"/>
                  <a:t>From OWFs we can construct PRGs, PRFs, Authenticated Encryption</a:t>
                </a:r>
              </a:p>
              <a:p>
                <a:r>
                  <a:rPr lang="en-US" dirty="0"/>
                  <a:t>From eavesdropping secure encryption (weakest) notion we can construct OWFs</a:t>
                </a:r>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b="-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129471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One-Way Functions (OWFs)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a:p>
              <a:p>
                <a:pPr marL="0" indent="0">
                  <a:buNone/>
                </a:pPr>
                <a:endParaRPr lang="en-US" dirty="0"/>
              </a:p>
              <a:p>
                <a:pPr marL="0" indent="0">
                  <a:buNone/>
                </a:pPr>
                <a:endParaRPr lang="en-US" dirty="0"/>
              </a:p>
              <a:p>
                <a:pPr marL="0" indent="0">
                  <a:buNone/>
                </a:pPr>
                <a:r>
                  <a:rPr lang="en-US" b="1" dirty="0"/>
                  <a:t>Remarks:</a:t>
                </a:r>
              </a:p>
              <a:p>
                <a:r>
                  <a:rPr lang="en-US" b="1" dirty="0"/>
                  <a:t>A function that is not one-way is not necessarily always easy to invert (even often)</a:t>
                </a:r>
              </a:p>
              <a:p>
                <a:r>
                  <a:rPr lang="en-US" b="1" dirty="0"/>
                  <a:t>Any such function can be inverted in time 2</a:t>
                </a:r>
                <a:r>
                  <a:rPr lang="en-US" b="1" baseline="30000" dirty="0"/>
                  <a:t>n </a:t>
                </a:r>
                <a:r>
                  <a:rPr lang="en-US" b="1" dirty="0"/>
                  <a:t> (brute force)</a:t>
                </a:r>
                <a:endParaRPr lang="en-US" b="1" baseline="30000" dirty="0"/>
              </a:p>
              <a:p>
                <a:r>
                  <a:rPr lang="en-US" b="1" dirty="0"/>
                  <a:t>Length-preserving OWF: |f(x)| = |x|</a:t>
                </a:r>
              </a:p>
              <a:p>
                <a:r>
                  <a:rPr lang="en-US" b="1" dirty="0"/>
                  <a:t>One way permutation: Length-preserving + one-to-one</a:t>
                </a:r>
                <a:endParaRPr lang="en-US" dirty="0"/>
              </a:p>
              <a:p>
                <a:pPr marL="514350" indent="-514350">
                  <a:buFont typeface="+mj-lt"/>
                  <a:buAutoNum type="arabicPeriod"/>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89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One-Way Functions (OWFs)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a:p>
              <a:p>
                <a:pPr marL="0" indent="0">
                  <a:buNone/>
                </a:pPr>
                <a:endParaRPr lang="en-US" dirty="0"/>
              </a:p>
              <a:p>
                <a:pPr marL="0" indent="0">
                  <a:buNone/>
                </a:pPr>
                <a:endParaRPr lang="en-US" dirty="0"/>
              </a:p>
              <a:p>
                <a:pPr marL="0" indent="0">
                  <a:buNone/>
                </a:pPr>
                <a:r>
                  <a:rPr lang="en-US" b="1" dirty="0"/>
                  <a:t>Remarks:</a:t>
                </a:r>
              </a:p>
              <a:p>
                <a:pPr marL="514350" indent="-514350">
                  <a:buFont typeface="+mj-lt"/>
                  <a:buAutoNum type="arabicPeriod"/>
                </a:pPr>
                <a:r>
                  <a:rPr lang="en-US" b="1" dirty="0"/>
                  <a:t>f(x) does not necessarily hide all information about x.</a:t>
                </a:r>
              </a:p>
              <a:p>
                <a:pPr marL="514350" indent="-514350">
                  <a:buFont typeface="+mj-lt"/>
                  <a:buAutoNum type="arabicPeriod"/>
                </a:pPr>
                <a:r>
                  <a:rPr lang="en-US" b="1" dirty="0"/>
                  <a:t>If f(x) is one way then so is </a:t>
                </a:r>
                <a14:m>
                  <m:oMath xmlns:m="http://schemas.openxmlformats.org/officeDocument/2006/math">
                    <m:sSup>
                      <m:sSupPr>
                        <m:ctrlPr>
                          <a:rPr lang="en-US" b="1" i="1" smtClean="0">
                            <a:latin typeface="Cambria Math" panose="02040503050406030204" pitchFamily="18" charset="0"/>
                            <a:ea typeface="Cambria Math" panose="02040503050406030204" pitchFamily="18" charset="0"/>
                          </a:rPr>
                        </m:ctrlPr>
                      </m:sSupPr>
                      <m:e>
                        <m:r>
                          <a:rPr lang="en-US" b="1" i="0" smtClean="0">
                            <a:latin typeface="Cambria Math" panose="02040503050406030204" pitchFamily="18" charset="0"/>
                            <a:ea typeface="Cambria Math" panose="02040503050406030204" pitchFamily="18" charset="0"/>
                          </a:rPr>
                          <m:t>𝐟</m:t>
                        </m:r>
                      </m:e>
                      <m:sup>
                        <m:r>
                          <a:rPr lang="en-US" b="1" i="0" smtClean="0">
                            <a:latin typeface="Cambria Math" panose="02040503050406030204" pitchFamily="18" charset="0"/>
                            <a:ea typeface="Cambria Math" panose="02040503050406030204" pitchFamily="18" charset="0"/>
                          </a:rPr>
                          <m:t>′</m:t>
                        </m:r>
                      </m:sup>
                    </m:sSup>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𝐱</m:t>
                        </m:r>
                      </m:e>
                    </m:d>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𝐟</m:t>
                    </m:r>
                    <m:d>
                      <m:dPr>
                        <m:ctrlPr>
                          <a:rPr lang="en-US" b="1" i="1" smtClean="0">
                            <a:latin typeface="Cambria Math" panose="02040503050406030204" pitchFamily="18" charset="0"/>
                            <a:ea typeface="Cambria Math" panose="02040503050406030204" pitchFamily="18" charset="0"/>
                          </a:rPr>
                        </m:ctrlPr>
                      </m:dPr>
                      <m:e>
                        <m:r>
                          <a:rPr lang="en-US" b="1" i="0" smtClean="0">
                            <a:latin typeface="Cambria Math" panose="02040503050406030204" pitchFamily="18" charset="0"/>
                            <a:ea typeface="Cambria Math" panose="02040503050406030204" pitchFamily="18" charset="0"/>
                          </a:rPr>
                          <m:t>𝐱</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𝑳𝑺𝑩</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m:t>
                    </m:r>
                  </m:oMath>
                </a14:m>
                <a:r>
                  <a:rPr lang="en-US" b="1"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Tree>
    <p:extLst>
      <p:ext uri="{BB962C8B-B14F-4D97-AF65-F5344CB8AC3E}">
        <p14:creationId xmlns:p14="http://schemas.microsoft.com/office/powerpoint/2010/main" val="1507861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One-Way Functions (OWFs)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sz="8800" b="0" i="0" smtClean="0">
                          <a:latin typeface="Cambria Math" panose="02040503050406030204" pitchFamily="18" charset="0"/>
                        </a:rPr>
                        <m:t>f</m:t>
                      </m:r>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r>
                        <a:rPr lang="en-US" sz="8800" b="0" i="1" smtClean="0">
                          <a:latin typeface="Cambria Math" panose="02040503050406030204" pitchFamily="18" charset="0"/>
                        </a:rPr>
                        <m:t>𝑦</m:t>
                      </m:r>
                    </m:oMath>
                  </m:oMathPara>
                </a14:m>
                <a:endParaRPr lang="en-US" sz="8800" dirty="0"/>
              </a:p>
              <a:p>
                <a:pPr marL="0" indent="0">
                  <a:buNone/>
                </a:pPr>
                <a:endParaRPr lang="en-US" dirty="0"/>
              </a:p>
              <a:p>
                <a:pPr marL="0" indent="0">
                  <a:buNone/>
                </a:pPr>
                <a:endParaRPr lang="en-US" dirty="0"/>
              </a:p>
              <a:p>
                <a:pPr marL="0" indent="0">
                  <a:buNone/>
                </a:pPr>
                <a:r>
                  <a:rPr lang="en-US" b="1" dirty="0"/>
                  <a:t>Remarks:</a:t>
                </a:r>
              </a:p>
              <a:p>
                <a:pPr marL="514350" indent="-514350">
                  <a:buFont typeface="+mj-lt"/>
                  <a:buAutoNum type="arabicPeriod"/>
                </a:pPr>
                <a:r>
                  <a:rPr lang="en-US" b="1" dirty="0"/>
                  <a:t>Actually we usually consider a family of one-way functions</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𝑰</m:t>
                          </m:r>
                        </m:sub>
                      </m:sSub>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smtClean="0">
                              <a:latin typeface="Cambria Math" panose="02040503050406030204" pitchFamily="18" charset="0"/>
                            </a:rPr>
                            <m:t>𝑰</m:t>
                          </m:r>
                        </m:sup>
                      </m:sSup>
                      <m:r>
                        <a:rPr lang="en-US" b="1" i="1" smtClean="0">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𝑰</m:t>
                          </m:r>
                        </m:sup>
                      </m:sSup>
                    </m:oMath>
                  </m:oMathPara>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117110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One-Way Functions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825625"/>
                <a:ext cx="11826240" cy="4351338"/>
              </a:xfrm>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𝑠𝑠</m:t>
                          </m:r>
                        </m:sub>
                      </m:sSub>
                      <m:d>
                        <m:dPr>
                          <m:ctrlPr>
                            <a:rPr lang="en-US" sz="8800" b="0" i="1" smtClean="0">
                              <a:latin typeface="Cambria Math" panose="02040503050406030204" pitchFamily="18" charset="0"/>
                            </a:rPr>
                          </m:ctrlPr>
                        </m:dPr>
                        <m:e>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𝑥</m:t>
                              </m:r>
                            </m:e>
                            <m:sub>
                              <m:r>
                                <a:rPr lang="en-US" sz="8800" b="0" i="1" smtClean="0">
                                  <a:latin typeface="Cambria Math" panose="02040503050406030204" pitchFamily="18" charset="0"/>
                                </a:rPr>
                                <m:t>1</m:t>
                              </m:r>
                            </m:sub>
                          </m:sSub>
                          <m:r>
                            <a:rPr lang="en-US" sz="8800" b="0" i="1" smtClean="0">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𝑛</m:t>
                              </m:r>
                            </m:sub>
                          </m:sSub>
                          <m:r>
                            <a:rPr lang="en-US" sz="8800" b="0" i="1" smtClean="0">
                              <a:latin typeface="Cambria Math" panose="02040503050406030204" pitchFamily="18" charset="0"/>
                            </a:rPr>
                            <m:t>,</m:t>
                          </m:r>
                          <m:r>
                            <a:rPr lang="en-US" sz="8800" b="0" i="1" smtClean="0">
                              <a:latin typeface="Cambria Math" panose="02040503050406030204" pitchFamily="18" charset="0"/>
                            </a:rPr>
                            <m:t>𝐽</m:t>
                          </m:r>
                        </m:e>
                      </m:d>
                      <m:r>
                        <a:rPr lang="en-US" sz="8800" b="0" i="1" smtClean="0">
                          <a:latin typeface="Cambria Math" panose="02040503050406030204" pitchFamily="18" charset="0"/>
                        </a:rPr>
                        <m:t>=</m:t>
                      </m:r>
                      <m:d>
                        <m:dPr>
                          <m:ctrlPr>
                            <a:rPr lang="en-US" sz="8800" i="1">
                              <a:latin typeface="Cambria Math" panose="02040503050406030204" pitchFamily="18" charset="0"/>
                            </a:rPr>
                          </m:ctrlPr>
                        </m:dPr>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1</m:t>
                              </m:r>
                            </m:sub>
                          </m:sSub>
                          <m:r>
                            <a:rPr lang="en-US" sz="8800" i="1">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𝑛</m:t>
                              </m:r>
                            </m:sub>
                          </m:sSub>
                          <m:r>
                            <a:rPr lang="en-US" sz="8800" b="0" i="1" smtClean="0">
                              <a:latin typeface="Cambria Math" panose="02040503050406030204" pitchFamily="18" charset="0"/>
                            </a:rPr>
                            <m:t>,</m:t>
                          </m:r>
                          <m:nary>
                            <m:naryPr>
                              <m:chr m:val="∑"/>
                              <m:supHide m:val="on"/>
                              <m:ctrlPr>
                                <a:rPr lang="en-US" sz="8800" i="1">
                                  <a:latin typeface="Cambria Math" panose="02040503050406030204" pitchFamily="18" charset="0"/>
                                </a:rPr>
                              </m:ctrlPr>
                            </m:naryPr>
                            <m:sub>
                              <m:r>
                                <m:rPr>
                                  <m:brk m:alnAt="7"/>
                                </m:rPr>
                                <a:rPr lang="en-US" sz="8800" i="1">
                                  <a:latin typeface="Cambria Math" panose="02040503050406030204" pitchFamily="18" charset="0"/>
                                </a:rPr>
                                <m:t>𝑖</m:t>
                              </m:r>
                              <m:r>
                                <a:rPr lang="en-US" sz="8800" i="1">
                                  <a:latin typeface="Cambria Math" panose="02040503050406030204" pitchFamily="18" charset="0"/>
                                  <a:ea typeface="Cambria Math" panose="02040503050406030204" pitchFamily="18" charset="0"/>
                                </a:rPr>
                                <m:t>∈</m:t>
                              </m:r>
                              <m:r>
                                <a:rPr lang="en-US" sz="8800" i="1">
                                  <a:latin typeface="Cambria Math" panose="02040503050406030204" pitchFamily="18" charset="0"/>
                                  <a:ea typeface="Cambria Math" panose="02040503050406030204" pitchFamily="18" charset="0"/>
                                </a:rPr>
                                <m:t>𝐽</m:t>
                              </m:r>
                            </m:sub>
                            <m:sup/>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𝑖</m:t>
                                  </m:r>
                                </m:sub>
                              </m:sSub>
                            </m:e>
                          </m:nary>
                          <m:func>
                            <m:funcPr>
                              <m:ctrlPr>
                                <a:rPr lang="en-US" sz="8800" i="1">
                                  <a:latin typeface="Cambria Math" panose="02040503050406030204" pitchFamily="18" charset="0"/>
                                </a:rPr>
                              </m:ctrlPr>
                            </m:funcPr>
                            <m:fName>
                              <m:r>
                                <a:rPr lang="en-US" sz="8800">
                                  <a:latin typeface="Cambria Math" panose="02040503050406030204" pitchFamily="18" charset="0"/>
                                </a:rPr>
                                <m:t> </m:t>
                              </m:r>
                              <m:r>
                                <m:rPr>
                                  <m:sty m:val="p"/>
                                </m:rPr>
                                <a:rPr lang="en-US" sz="8800">
                                  <a:latin typeface="Cambria Math" panose="02040503050406030204" pitchFamily="18" charset="0"/>
                                </a:rPr>
                                <m:t>mo</m:t>
                              </m:r>
                              <m:r>
                                <a:rPr lang="en-US" sz="8800" i="1">
                                  <a:latin typeface="Cambria Math" panose="02040503050406030204" pitchFamily="18" charset="0"/>
                                </a:rPr>
                                <m:t>𝑑</m:t>
                              </m:r>
                            </m:fName>
                            <m:e>
                              <m:sSup>
                                <m:sSupPr>
                                  <m:ctrlPr>
                                    <a:rPr lang="en-US" sz="8800" i="1">
                                      <a:latin typeface="Cambria Math" panose="02040503050406030204" pitchFamily="18" charset="0"/>
                                    </a:rPr>
                                  </m:ctrlPr>
                                </m:sSupPr>
                                <m:e>
                                  <m:r>
                                    <a:rPr lang="en-US" sz="8800" i="1">
                                      <a:latin typeface="Cambria Math" panose="02040503050406030204" pitchFamily="18" charset="0"/>
                                    </a:rPr>
                                    <m:t>2</m:t>
                                  </m:r>
                                </m:e>
                                <m:sup>
                                  <m:r>
                                    <a:rPr lang="en-US" sz="8800" i="1">
                                      <a:latin typeface="Cambria Math" panose="02040503050406030204" pitchFamily="18" charset="0"/>
                                    </a:rPr>
                                    <m:t>𝑛</m:t>
                                  </m:r>
                                </m:sup>
                              </m:sSup>
                            </m:e>
                          </m:func>
                        </m:e>
                      </m:d>
                    </m:oMath>
                  </m:oMathPara>
                </a14:m>
                <a:endParaRPr lang="en-US" dirty="0"/>
              </a:p>
              <a:p>
                <a:pPr marL="0" indent="0">
                  <a:buNone/>
                </a:pPr>
                <a:endParaRPr lang="en-US" dirty="0"/>
              </a:p>
              <a:p>
                <a:pPr marL="0" indent="0">
                  <a:buNone/>
                </a:pPr>
                <a:r>
                  <a:rPr lang="en-US" sz="5100" b="1" dirty="0"/>
                  <a:t>(Subset Sum Problem is NP-Complete)</a:t>
                </a:r>
              </a:p>
              <a:p>
                <a:pPr marL="0" indent="0">
                  <a:buNone/>
                </a:pPr>
                <a:endParaRPr lang="en-US" sz="5100" b="1" dirty="0"/>
              </a:p>
              <a:p>
                <a:pPr marL="0" indent="0">
                  <a:buNone/>
                </a:pPr>
                <a:r>
                  <a:rPr lang="en-US" sz="5100" b="1" dirty="0"/>
                  <a:t>Note: </a:t>
                </a:r>
                <a14:m>
                  <m:oMath xmlns:m="http://schemas.openxmlformats.org/officeDocument/2006/math">
                    <m:r>
                      <a:rPr lang="en-US" sz="5100" i="1">
                        <a:latin typeface="Cambria Math" panose="02040503050406030204" pitchFamily="18" charset="0"/>
                      </a:rPr>
                      <m:t>𝐽</m:t>
                    </m:r>
                    <m:r>
                      <a:rPr lang="en-US" sz="510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𝑛</m:t>
                    </m:r>
                    <m:r>
                      <a:rPr lang="en-US" sz="5100" b="0" i="1" smtClean="0">
                        <a:latin typeface="Cambria Math" panose="02040503050406030204" pitchFamily="18" charset="0"/>
                        <a:ea typeface="Cambria Math" panose="02040503050406030204" pitchFamily="18" charset="0"/>
                      </a:rPr>
                      <m:t>]</m:t>
                    </m:r>
                  </m:oMath>
                </a14:m>
                <a:r>
                  <a:rPr lang="en-US" sz="5100" b="1" dirty="0"/>
                  <a:t> and </a:t>
                </a:r>
                <a14:m>
                  <m:oMath xmlns:m="http://schemas.openxmlformats.org/officeDocument/2006/math">
                    <m:r>
                      <a:rPr lang="en-US" sz="5100" b="1" i="0" smtClean="0">
                        <a:latin typeface="Cambria Math" panose="02040503050406030204" pitchFamily="18" charset="0"/>
                      </a:rPr>
                      <m:t>𝟎</m:t>
                    </m:r>
                    <m:sSub>
                      <m:sSubPr>
                        <m:ctrlPr>
                          <a:rPr lang="en-US" sz="5100" b="1" i="1" smtClean="0">
                            <a:latin typeface="Cambria Math" panose="02040503050406030204" pitchFamily="18" charset="0"/>
                          </a:rPr>
                        </m:ctrlPr>
                      </m:sSubPr>
                      <m:e>
                        <m:r>
                          <a:rPr lang="en-US" sz="5100" b="1" i="1">
                            <a:latin typeface="Cambria Math" panose="02040503050406030204" pitchFamily="18" charset="0"/>
                            <a:ea typeface="Cambria Math" panose="02040503050406030204" pitchFamily="18" charset="0"/>
                          </a:rPr>
                          <m:t>≤</m:t>
                        </m:r>
                        <m:r>
                          <a:rPr lang="en-US" sz="5100" b="1" i="1" smtClean="0">
                            <a:latin typeface="Cambria Math" panose="02040503050406030204" pitchFamily="18" charset="0"/>
                          </a:rPr>
                          <m:t>𝒙</m:t>
                        </m:r>
                      </m:e>
                      <m:sub>
                        <m:r>
                          <a:rPr lang="en-US" sz="5100" b="1" i="1" smtClean="0">
                            <a:latin typeface="Cambria Math" panose="02040503050406030204" pitchFamily="18" charset="0"/>
                          </a:rPr>
                          <m:t>𝒊</m:t>
                        </m:r>
                      </m:sub>
                    </m:sSub>
                    <m:r>
                      <a:rPr lang="en-US" sz="5100" b="1" i="1" smtClean="0">
                        <a:latin typeface="Cambria Math" panose="02040503050406030204" pitchFamily="18" charset="0"/>
                        <a:ea typeface="Cambria Math" panose="02040503050406030204" pitchFamily="18" charset="0"/>
                      </a:rPr>
                      <m:t>≤</m:t>
                    </m:r>
                    <m:sSup>
                      <m:sSupPr>
                        <m:ctrlPr>
                          <a:rPr lang="en-US" sz="5100" b="1" i="1" smtClean="0">
                            <a:latin typeface="Cambria Math" panose="02040503050406030204" pitchFamily="18" charset="0"/>
                            <a:ea typeface="Cambria Math" panose="02040503050406030204" pitchFamily="18" charset="0"/>
                          </a:rPr>
                        </m:ctrlPr>
                      </m:sSupPr>
                      <m:e>
                        <m:r>
                          <a:rPr lang="en-US" sz="5100" b="1" i="1" smtClean="0">
                            <a:latin typeface="Cambria Math" panose="02040503050406030204" pitchFamily="18" charset="0"/>
                            <a:ea typeface="Cambria Math" panose="02040503050406030204" pitchFamily="18" charset="0"/>
                          </a:rPr>
                          <m:t>𝟐</m:t>
                        </m:r>
                      </m:e>
                      <m:sup>
                        <m:r>
                          <a:rPr lang="en-US" sz="5100" b="1" i="1" smtClean="0">
                            <a:latin typeface="Cambria Math" panose="02040503050406030204" pitchFamily="18" charset="0"/>
                            <a:ea typeface="Cambria Math" panose="02040503050406030204" pitchFamily="18" charset="0"/>
                          </a:rPr>
                          <m:t>𝒏</m:t>
                        </m:r>
                      </m:sup>
                    </m:sSup>
                    <m:r>
                      <a:rPr lang="en-US" sz="5100" b="1" i="1" smtClean="0">
                        <a:latin typeface="Cambria Math" panose="02040503050406030204" pitchFamily="18" charset="0"/>
                        <a:ea typeface="Cambria Math" panose="02040503050406030204" pitchFamily="18" charset="0"/>
                      </a:rPr>
                      <m:t>−</m:t>
                    </m:r>
                    <m:r>
                      <a:rPr lang="en-US" sz="5100" b="1" i="1" smtClean="0">
                        <a:latin typeface="Cambria Math" panose="02040503050406030204" pitchFamily="18" charset="0"/>
                        <a:ea typeface="Cambria Math" panose="02040503050406030204" pitchFamily="18" charset="0"/>
                      </a:rPr>
                      <m:t>𝟏</m:t>
                    </m:r>
                  </m:oMath>
                </a14:m>
                <a:endParaRPr lang="en-US" sz="51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825625"/>
                <a:ext cx="11826240" cy="4351338"/>
              </a:xfrm>
              <a:blipFill>
                <a:blip r:embed="rId2"/>
                <a:stretch>
                  <a:fillRect l="-1031" t="-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880969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 555: Week 7: Topic 1</a:t>
            </a:r>
            <a:br>
              <a:rPr lang="en-US" dirty="0"/>
            </a:br>
            <a:r>
              <a:rPr lang="en-US" dirty="0"/>
              <a:t>Block Ciphers </a:t>
            </a:r>
            <a:r>
              <a:rPr lang="en-US"/>
              <a:t>(Continued)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606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One-Way </a:t>
            </a:r>
            <a:r>
              <a:rPr lang="en-US"/>
              <a:t>Functions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5760" y="1825625"/>
                <a:ext cx="11826240" cy="4351338"/>
              </a:xfrm>
            </p:spPr>
            <p:txBody>
              <a:bodyPr>
                <a:normAutofit fontScale="4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𝑠𝑠</m:t>
                          </m:r>
                        </m:sub>
                      </m:sSub>
                      <m:d>
                        <m:dPr>
                          <m:ctrlPr>
                            <a:rPr lang="en-US" sz="8800" b="0" i="1" smtClean="0">
                              <a:latin typeface="Cambria Math" panose="02040503050406030204" pitchFamily="18" charset="0"/>
                            </a:rPr>
                          </m:ctrlPr>
                        </m:dPr>
                        <m:e>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𝑥</m:t>
                              </m:r>
                            </m:e>
                            <m:sub>
                              <m:r>
                                <a:rPr lang="en-US" sz="8800" b="0" i="1" smtClean="0">
                                  <a:latin typeface="Cambria Math" panose="02040503050406030204" pitchFamily="18" charset="0"/>
                                </a:rPr>
                                <m:t>1</m:t>
                              </m:r>
                            </m:sub>
                          </m:sSub>
                          <m:r>
                            <a:rPr lang="en-US" sz="8800" b="0" i="1" smtClean="0">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𝑛</m:t>
                              </m:r>
                            </m:sub>
                          </m:sSub>
                          <m:r>
                            <a:rPr lang="en-US" sz="8800" b="0" i="1" smtClean="0">
                              <a:latin typeface="Cambria Math" panose="02040503050406030204" pitchFamily="18" charset="0"/>
                            </a:rPr>
                            <m:t>,</m:t>
                          </m:r>
                          <m:r>
                            <a:rPr lang="en-US" sz="8800" b="0" i="1" smtClean="0">
                              <a:latin typeface="Cambria Math" panose="02040503050406030204" pitchFamily="18" charset="0"/>
                            </a:rPr>
                            <m:t>𝐽</m:t>
                          </m:r>
                        </m:e>
                      </m:d>
                      <m:r>
                        <a:rPr lang="en-US" sz="8800" b="0" i="1" smtClean="0">
                          <a:latin typeface="Cambria Math" panose="02040503050406030204" pitchFamily="18" charset="0"/>
                        </a:rPr>
                        <m:t>=</m:t>
                      </m:r>
                      <m:d>
                        <m:dPr>
                          <m:ctrlPr>
                            <a:rPr lang="en-US" sz="8800" i="1">
                              <a:latin typeface="Cambria Math" panose="02040503050406030204" pitchFamily="18" charset="0"/>
                            </a:rPr>
                          </m:ctrlPr>
                        </m:dPr>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b="0" i="1" smtClean="0">
                                  <a:latin typeface="Cambria Math" panose="02040503050406030204" pitchFamily="18" charset="0"/>
                                </a:rPr>
                                <m:t>1</m:t>
                              </m:r>
                            </m:sub>
                          </m:sSub>
                          <m:r>
                            <a:rPr lang="en-US" sz="8800" i="1">
                              <a:latin typeface="Cambria Math" panose="02040503050406030204" pitchFamily="18" charset="0"/>
                            </a:rPr>
                            <m:t>,…,</m:t>
                          </m:r>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𝑛</m:t>
                              </m:r>
                            </m:sub>
                          </m:sSub>
                          <m:r>
                            <a:rPr lang="en-US" sz="8800" b="0" i="1" smtClean="0">
                              <a:latin typeface="Cambria Math" panose="02040503050406030204" pitchFamily="18" charset="0"/>
                            </a:rPr>
                            <m:t>,</m:t>
                          </m:r>
                          <m:nary>
                            <m:naryPr>
                              <m:chr m:val="∑"/>
                              <m:supHide m:val="on"/>
                              <m:ctrlPr>
                                <a:rPr lang="en-US" sz="8800" i="1">
                                  <a:latin typeface="Cambria Math" panose="02040503050406030204" pitchFamily="18" charset="0"/>
                                </a:rPr>
                              </m:ctrlPr>
                            </m:naryPr>
                            <m:sub>
                              <m:r>
                                <m:rPr>
                                  <m:brk m:alnAt="7"/>
                                </m:rPr>
                                <a:rPr lang="en-US" sz="8800" i="1">
                                  <a:latin typeface="Cambria Math" panose="02040503050406030204" pitchFamily="18" charset="0"/>
                                </a:rPr>
                                <m:t>𝑖</m:t>
                              </m:r>
                              <m:r>
                                <a:rPr lang="en-US" sz="8800" i="1">
                                  <a:latin typeface="Cambria Math" panose="02040503050406030204" pitchFamily="18" charset="0"/>
                                  <a:ea typeface="Cambria Math" panose="02040503050406030204" pitchFamily="18" charset="0"/>
                                </a:rPr>
                                <m:t>∈</m:t>
                              </m:r>
                              <m:r>
                                <a:rPr lang="en-US" sz="8800" i="1">
                                  <a:latin typeface="Cambria Math" panose="02040503050406030204" pitchFamily="18" charset="0"/>
                                  <a:ea typeface="Cambria Math" panose="02040503050406030204" pitchFamily="18" charset="0"/>
                                </a:rPr>
                                <m:t>𝐽</m:t>
                              </m:r>
                            </m:sub>
                            <m:sup/>
                            <m:e>
                              <m:sSub>
                                <m:sSubPr>
                                  <m:ctrlPr>
                                    <a:rPr lang="en-US" sz="8800" i="1">
                                      <a:latin typeface="Cambria Math" panose="02040503050406030204" pitchFamily="18" charset="0"/>
                                    </a:rPr>
                                  </m:ctrlPr>
                                </m:sSubPr>
                                <m:e>
                                  <m:r>
                                    <a:rPr lang="en-US" sz="8800" i="1">
                                      <a:latin typeface="Cambria Math" panose="02040503050406030204" pitchFamily="18" charset="0"/>
                                    </a:rPr>
                                    <m:t>𝑥</m:t>
                                  </m:r>
                                </m:e>
                                <m:sub>
                                  <m:r>
                                    <a:rPr lang="en-US" sz="8800" i="1">
                                      <a:latin typeface="Cambria Math" panose="02040503050406030204" pitchFamily="18" charset="0"/>
                                    </a:rPr>
                                    <m:t>𝑖</m:t>
                                  </m:r>
                                </m:sub>
                              </m:sSub>
                            </m:e>
                          </m:nary>
                          <m:func>
                            <m:funcPr>
                              <m:ctrlPr>
                                <a:rPr lang="en-US" sz="8800" i="1">
                                  <a:latin typeface="Cambria Math" panose="02040503050406030204" pitchFamily="18" charset="0"/>
                                </a:rPr>
                              </m:ctrlPr>
                            </m:funcPr>
                            <m:fName>
                              <m:r>
                                <a:rPr lang="en-US" sz="8800">
                                  <a:latin typeface="Cambria Math" panose="02040503050406030204" pitchFamily="18" charset="0"/>
                                </a:rPr>
                                <m:t> </m:t>
                              </m:r>
                              <m:r>
                                <m:rPr>
                                  <m:sty m:val="p"/>
                                </m:rPr>
                                <a:rPr lang="en-US" sz="8800">
                                  <a:latin typeface="Cambria Math" panose="02040503050406030204" pitchFamily="18" charset="0"/>
                                </a:rPr>
                                <m:t>mo</m:t>
                              </m:r>
                              <m:r>
                                <a:rPr lang="en-US" sz="8800" i="1">
                                  <a:latin typeface="Cambria Math" panose="02040503050406030204" pitchFamily="18" charset="0"/>
                                </a:rPr>
                                <m:t>𝑑</m:t>
                              </m:r>
                            </m:fName>
                            <m:e>
                              <m:sSup>
                                <m:sSupPr>
                                  <m:ctrlPr>
                                    <a:rPr lang="en-US" sz="8800" i="1">
                                      <a:latin typeface="Cambria Math" panose="02040503050406030204" pitchFamily="18" charset="0"/>
                                    </a:rPr>
                                  </m:ctrlPr>
                                </m:sSupPr>
                                <m:e>
                                  <m:r>
                                    <a:rPr lang="en-US" sz="8800" i="1">
                                      <a:latin typeface="Cambria Math" panose="02040503050406030204" pitchFamily="18" charset="0"/>
                                    </a:rPr>
                                    <m:t>2</m:t>
                                  </m:r>
                                </m:e>
                                <m:sup>
                                  <m:r>
                                    <a:rPr lang="en-US" sz="8800" i="1">
                                      <a:latin typeface="Cambria Math" panose="02040503050406030204" pitchFamily="18" charset="0"/>
                                    </a:rPr>
                                    <m:t>𝑛</m:t>
                                  </m:r>
                                </m:sup>
                              </m:sSup>
                            </m:e>
                          </m:func>
                        </m:e>
                      </m:d>
                    </m:oMath>
                  </m:oMathPara>
                </a14:m>
                <a:endParaRPr lang="en-US" dirty="0"/>
              </a:p>
              <a:p>
                <a:pPr marL="0" indent="0">
                  <a:buNone/>
                </a:pPr>
                <a:endParaRPr lang="en-US" dirty="0"/>
              </a:p>
              <a:p>
                <a:pPr marL="0" indent="0">
                  <a:buNone/>
                </a:pPr>
                <a:r>
                  <a:rPr lang="en-US" sz="5100" b="1" dirty="0"/>
                  <a:t>(Subset Sum Problem is NP-Complete)</a:t>
                </a:r>
              </a:p>
              <a:p>
                <a:pPr marL="0" indent="0">
                  <a:buNone/>
                </a:pPr>
                <a:endParaRPr lang="en-US" sz="5100" b="1" dirty="0"/>
              </a:p>
              <a:p>
                <a:pPr marL="0" indent="0">
                  <a:buNone/>
                </a:pPr>
                <a:r>
                  <a:rPr lang="en-US" sz="5100" b="1" dirty="0"/>
                  <a:t>Question: </a:t>
                </a:r>
                <a:r>
                  <a:rPr lang="en-US" sz="5100" dirty="0"/>
                  <a:t>Does </a:t>
                </a:r>
                <a14:m>
                  <m:oMath xmlns:m="http://schemas.openxmlformats.org/officeDocument/2006/math">
                    <m:r>
                      <m:rPr>
                        <m:sty m:val="p"/>
                      </m:rPr>
                      <a:rPr lang="en-US" sz="5100" b="0" i="0" smtClean="0">
                        <a:latin typeface="Cambria Math" panose="02040503050406030204" pitchFamily="18" charset="0"/>
                        <a:ea typeface="Cambria Math" panose="02040503050406030204" pitchFamily="18" charset="0"/>
                      </a:rPr>
                      <m:t>P</m:t>
                    </m:r>
                    <m:r>
                      <a:rPr lang="en-US" sz="5100" b="0" i="1" smtClean="0">
                        <a:latin typeface="Cambria Math" panose="02040503050406030204" pitchFamily="18" charset="0"/>
                        <a:ea typeface="Cambria Math" panose="02040503050406030204" pitchFamily="18" charset="0"/>
                      </a:rPr>
                      <m:t>≠</m:t>
                    </m:r>
                    <m:r>
                      <a:rPr lang="en-US" sz="5100" b="0" i="1" smtClean="0">
                        <a:latin typeface="Cambria Math" panose="02040503050406030204" pitchFamily="18" charset="0"/>
                        <a:ea typeface="Cambria Math" panose="02040503050406030204" pitchFamily="18" charset="0"/>
                      </a:rPr>
                      <m:t>𝑁𝑃</m:t>
                    </m:r>
                  </m:oMath>
                </a14:m>
                <a:r>
                  <a:rPr lang="en-US" sz="5100" dirty="0"/>
                  <a:t> imply this is a OWF?</a:t>
                </a:r>
              </a:p>
              <a:p>
                <a:pPr marL="0" indent="0">
                  <a:buNone/>
                </a:pPr>
                <a:endParaRPr lang="en-US" sz="5100" dirty="0"/>
              </a:p>
              <a:p>
                <a:pPr marL="0" indent="0">
                  <a:buNone/>
                </a:pPr>
                <a:r>
                  <a:rPr lang="en-US" sz="5100" b="1" dirty="0"/>
                  <a:t>Answer</a:t>
                </a:r>
                <a:r>
                  <a:rPr lang="en-US" sz="5100" dirty="0"/>
                  <a:t>: No! </a:t>
                </a:r>
                <a14:m>
                  <m:oMath xmlns:m="http://schemas.openxmlformats.org/officeDocument/2006/math">
                    <m:r>
                      <m:rPr>
                        <m:sty m:val="p"/>
                      </m:rPr>
                      <a:rPr lang="en-US" sz="5100">
                        <a:latin typeface="Cambria Math" panose="02040503050406030204" pitchFamily="18" charset="0"/>
                        <a:ea typeface="Cambria Math" panose="02040503050406030204" pitchFamily="18" charset="0"/>
                      </a:rPr>
                      <m:t>P</m:t>
                    </m:r>
                    <m:r>
                      <a:rPr lang="en-US" sz="5100" i="1">
                        <a:latin typeface="Cambria Math" panose="02040503050406030204" pitchFamily="18" charset="0"/>
                        <a:ea typeface="Cambria Math" panose="02040503050406030204" pitchFamily="18" charset="0"/>
                      </a:rPr>
                      <m:t>≠</m:t>
                    </m:r>
                    <m:r>
                      <a:rPr lang="en-US" sz="5100" i="1">
                        <a:latin typeface="Cambria Math" panose="02040503050406030204" pitchFamily="18" charset="0"/>
                        <a:ea typeface="Cambria Math" panose="02040503050406030204" pitchFamily="18" charset="0"/>
                      </a:rPr>
                      <m:t>𝑁𝑃</m:t>
                    </m:r>
                  </m:oMath>
                </a14:m>
                <a:r>
                  <a:rPr lang="en-US" sz="5100" dirty="0"/>
                  <a:t> only implies that any polynomial-time algorithm fails to solve “some instance” of subset sum. By contrast, we require that PPT attacker fails to solve “almost all instances” of subset sum.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5760" y="1825625"/>
                <a:ext cx="11826240" cy="4351338"/>
              </a:xfrm>
              <a:blipFill>
                <a:blip r:embed="rId2"/>
                <a:stretch>
                  <a:fillRect l="-773" t="-140"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spTree>
    <p:extLst>
      <p:ext uri="{BB962C8B-B14F-4D97-AF65-F5344CB8AC3E}">
        <p14:creationId xmlns:p14="http://schemas.microsoft.com/office/powerpoint/2010/main" val="16967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One-Way Functions (OWFs)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sz="8800" b="0" i="1" smtClean="0">
                              <a:latin typeface="Cambria Math" panose="02040503050406030204" pitchFamily="18" charset="0"/>
                            </a:rPr>
                          </m:ctrlPr>
                        </m:sSubPr>
                        <m:e>
                          <m:r>
                            <a:rPr lang="en-US" sz="8800" b="0" i="1" smtClean="0">
                              <a:latin typeface="Cambria Math" panose="02040503050406030204" pitchFamily="18" charset="0"/>
                            </a:rPr>
                            <m:t>𝑓</m:t>
                          </m:r>
                        </m:e>
                        <m:sub>
                          <m:r>
                            <a:rPr lang="en-US" sz="8800" b="0" i="1" smtClean="0">
                              <a:latin typeface="Cambria Math" panose="02040503050406030204" pitchFamily="18" charset="0"/>
                            </a:rPr>
                            <m:t>𝑝</m:t>
                          </m:r>
                          <m:r>
                            <a:rPr lang="en-US" sz="8800" b="0" i="1" smtClean="0">
                              <a:latin typeface="Cambria Math" panose="02040503050406030204" pitchFamily="18" charset="0"/>
                            </a:rPr>
                            <m:t>,</m:t>
                          </m:r>
                          <m:r>
                            <a:rPr lang="en-US" sz="8800" b="0" i="1" smtClean="0">
                              <a:latin typeface="Cambria Math" panose="02040503050406030204" pitchFamily="18" charset="0"/>
                            </a:rPr>
                            <m:t>𝑔</m:t>
                          </m:r>
                        </m:sub>
                      </m:sSub>
                      <m:d>
                        <m:dPr>
                          <m:ctrlPr>
                            <a:rPr lang="en-US" sz="8800" b="0" i="1" smtClean="0">
                              <a:latin typeface="Cambria Math" panose="02040503050406030204" pitchFamily="18" charset="0"/>
                            </a:rPr>
                          </m:ctrlPr>
                        </m:dPr>
                        <m:e>
                          <m:r>
                            <a:rPr lang="en-US" sz="8800" b="0" i="1" smtClean="0">
                              <a:latin typeface="Cambria Math" panose="02040503050406030204" pitchFamily="18" charset="0"/>
                            </a:rPr>
                            <m:t>𝑥</m:t>
                          </m:r>
                        </m:e>
                      </m:d>
                      <m:r>
                        <a:rPr lang="en-US" sz="8800" b="0" i="1" smtClean="0">
                          <a:latin typeface="Cambria Math" panose="02040503050406030204" pitchFamily="18" charset="0"/>
                        </a:rPr>
                        <m:t>=[</m:t>
                      </m:r>
                      <m:sSup>
                        <m:sSupPr>
                          <m:ctrlPr>
                            <a:rPr lang="en-US" sz="8800" b="0" i="1" smtClean="0">
                              <a:latin typeface="Cambria Math" panose="02040503050406030204" pitchFamily="18" charset="0"/>
                            </a:rPr>
                          </m:ctrlPr>
                        </m:sSupPr>
                        <m:e>
                          <m:r>
                            <a:rPr lang="en-US" sz="8800" b="0" i="1" smtClean="0">
                              <a:latin typeface="Cambria Math" panose="02040503050406030204" pitchFamily="18" charset="0"/>
                            </a:rPr>
                            <m:t>𝑔</m:t>
                          </m:r>
                        </m:e>
                        <m:sup>
                          <m:r>
                            <a:rPr lang="en-US" sz="8800" b="0" i="1" smtClean="0">
                              <a:latin typeface="Cambria Math" panose="02040503050406030204" pitchFamily="18" charset="0"/>
                            </a:rPr>
                            <m:t>𝑥</m:t>
                          </m:r>
                        </m:sup>
                      </m:sSup>
                      <m:func>
                        <m:funcPr>
                          <m:ctrlPr>
                            <a:rPr lang="en-US" sz="8800" b="0" i="1" smtClean="0">
                              <a:latin typeface="Cambria Math" panose="02040503050406030204" pitchFamily="18" charset="0"/>
                            </a:rPr>
                          </m:ctrlPr>
                        </m:funcPr>
                        <m:fName>
                          <m:r>
                            <a:rPr lang="en-US" sz="8800" b="0" i="0" smtClean="0">
                              <a:latin typeface="Cambria Math" panose="02040503050406030204" pitchFamily="18" charset="0"/>
                            </a:rPr>
                            <m:t> </m:t>
                          </m:r>
                          <m:r>
                            <m:rPr>
                              <m:sty m:val="p"/>
                            </m:rPr>
                            <a:rPr lang="en-US" sz="8800" b="0" i="0" smtClean="0">
                              <a:latin typeface="Cambria Math" panose="02040503050406030204" pitchFamily="18" charset="0"/>
                            </a:rPr>
                            <m:t>mo</m:t>
                          </m:r>
                          <m:r>
                            <a:rPr lang="en-US" sz="8800" b="0" i="1" smtClean="0">
                              <a:latin typeface="Cambria Math" panose="02040503050406030204" pitchFamily="18" charset="0"/>
                            </a:rPr>
                            <m:t>𝑑</m:t>
                          </m:r>
                        </m:fName>
                        <m:e>
                          <m:r>
                            <a:rPr lang="en-US" sz="8800" b="0" i="1" smtClean="0">
                              <a:latin typeface="Cambria Math" panose="02040503050406030204" pitchFamily="18" charset="0"/>
                            </a:rPr>
                            <m:t>𝑝</m:t>
                          </m:r>
                        </m:e>
                      </m:func>
                      <m:r>
                        <a:rPr lang="en-US" sz="8800" b="0" i="1" smtClean="0">
                          <a:latin typeface="Cambria Math" panose="02040503050406030204" pitchFamily="18" charset="0"/>
                        </a:rPr>
                        <m:t>]</m:t>
                      </m:r>
                    </m:oMath>
                  </m:oMathPara>
                </a14:m>
                <a:endParaRPr lang="en-US" sz="8800" dirty="0"/>
              </a:p>
              <a:p>
                <a:pPr marL="0" indent="0">
                  <a:buNone/>
                </a:pPr>
                <a:endParaRPr lang="en-US" dirty="0"/>
              </a:p>
              <a:p>
                <a:pPr marL="0" indent="0">
                  <a:buNone/>
                </a:pPr>
                <a:endParaRPr lang="en-US" dirty="0"/>
              </a:p>
              <a:p>
                <a:pPr marL="0" indent="0">
                  <a:buNone/>
                </a:pPr>
                <a:r>
                  <a:rPr lang="en-US" b="1" dirty="0"/>
                  <a:t>(Discrete Logarithm Problem)</a:t>
                </a:r>
              </a:p>
              <a:p>
                <a:pPr marL="0" indent="0">
                  <a:buNone/>
                </a:pPr>
                <a:endParaRPr lang="en-US" b="1" dirty="0"/>
              </a:p>
              <a:p>
                <a:pPr marL="0" indent="0">
                  <a:buNone/>
                </a:pPr>
                <a:endParaRPr lang="en-US" b="1" dirty="0"/>
              </a:p>
              <a:p>
                <a:pPr marL="0" indent="0">
                  <a:buNone/>
                </a:pPr>
                <a:r>
                  <a:rPr lang="en-US" b="1" dirty="0"/>
                  <a:t>Note: </a:t>
                </a:r>
                <a:r>
                  <a:rPr lang="en-US" dirty="0"/>
                  <a:t>The existence of OWFs implies </a:t>
                </a:r>
                <a14:m>
                  <m:oMath xmlns:m="http://schemas.openxmlformats.org/officeDocument/2006/math">
                    <m:r>
                      <m:rPr>
                        <m:sty m:val="p"/>
                      </m:rPr>
                      <a:rPr lang="en-US">
                        <a:latin typeface="Cambria Math" panose="02040503050406030204" pitchFamily="18" charset="0"/>
                        <a:ea typeface="Cambria Math" panose="02040503050406030204" pitchFamily="18" charset="0"/>
                      </a:rPr>
                      <m:t>P</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𝑁𝑃</m:t>
                    </m:r>
                  </m:oMath>
                </a14:m>
                <a:r>
                  <a:rPr lang="en-US" dirty="0"/>
                  <a:t> so we cannot be </a:t>
                </a:r>
                <a:r>
                  <a:rPr lang="en-US" i="1" dirty="0"/>
                  <a:t>absolutely</a:t>
                </a:r>
                <a:r>
                  <a:rPr lang="en-US" dirty="0"/>
                  <a:t> </a:t>
                </a:r>
                <a:r>
                  <a:rPr lang="en-US" i="1" dirty="0"/>
                  <a:t>certain</a:t>
                </a:r>
                <a:r>
                  <a:rPr lang="en-US" dirty="0"/>
                  <a:t> that they do exist.</a:t>
                </a:r>
                <a:endParaRPr lang="en-US" b="1" dirty="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Tree>
    <p:extLst>
      <p:ext uri="{BB962C8B-B14F-4D97-AF65-F5344CB8AC3E}">
        <p14:creationId xmlns:p14="http://schemas.microsoft.com/office/powerpoint/2010/main" val="17623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73" y="365125"/>
            <a:ext cx="11548153" cy="5491145"/>
          </a:xfrm>
        </p:spPr>
        <p:txBody>
          <a:bodyPr>
            <a:normAutofit/>
          </a:bodyPr>
          <a:lstStyle/>
          <a:p>
            <a:r>
              <a:rPr lang="en-US" sz="6600" dirty="0"/>
              <a:t>How to Build a PRG with One-Way Functions?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Tree>
    <p:extLst>
      <p:ext uri="{BB962C8B-B14F-4D97-AF65-F5344CB8AC3E}">
        <p14:creationId xmlns:p14="http://schemas.microsoft.com/office/powerpoint/2010/main" val="319050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Core Predicates</a:t>
            </a:r>
          </a:p>
        </p:txBody>
      </p:sp>
      <p:sp>
        <p:nvSpPr>
          <p:cNvPr id="3" name="Content Placeholder 2"/>
          <p:cNvSpPr>
            <a:spLocks noGrp="1"/>
          </p:cNvSpPr>
          <p:nvPr>
            <p:ph idx="1"/>
          </p:nvPr>
        </p:nvSpPr>
        <p:spPr>
          <a:xfrm>
            <a:off x="838200" y="1825625"/>
            <a:ext cx="10744200" cy="4351338"/>
          </a:xfrm>
        </p:spPr>
        <p:txBody>
          <a:bodyPr>
            <a:normAutofit/>
          </a:bodyPr>
          <a:lstStyle/>
          <a:p>
            <a:r>
              <a:rPr lang="en-US" dirty="0"/>
              <a:t>Recall that a one-way function f may potentially reveal lots of information about input</a:t>
            </a:r>
          </a:p>
          <a:p>
            <a:endParaRPr lang="en-US" dirty="0"/>
          </a:p>
          <a:p>
            <a:r>
              <a:rPr lang="en-US" b="1" dirty="0"/>
              <a:t>Example</a:t>
            </a:r>
            <a:r>
              <a:rPr lang="en-US" dirty="0"/>
              <a:t>: f(x</a:t>
            </a:r>
            <a:r>
              <a:rPr lang="en-US" baseline="-25000" dirty="0"/>
              <a:t>1</a:t>
            </a:r>
            <a:r>
              <a:rPr lang="en-US" dirty="0"/>
              <a:t>,x</a:t>
            </a:r>
            <a:r>
              <a:rPr lang="en-US" baseline="-25000" dirty="0"/>
              <a:t>2</a:t>
            </a:r>
            <a:r>
              <a:rPr lang="en-US" dirty="0"/>
              <a:t>)=(x</a:t>
            </a:r>
            <a:r>
              <a:rPr lang="en-US" baseline="-25000" dirty="0"/>
              <a:t>1</a:t>
            </a:r>
            <a:r>
              <a:rPr lang="en-US" dirty="0"/>
              <a:t>,g(x</a:t>
            </a:r>
            <a:r>
              <a:rPr lang="en-US" baseline="-25000" dirty="0"/>
              <a:t>2</a:t>
            </a:r>
            <a:r>
              <a:rPr lang="en-US" dirty="0"/>
              <a:t>)), where g is a one-way function.</a:t>
            </a:r>
          </a:p>
          <a:p>
            <a:r>
              <a:rPr lang="en-US" b="1" dirty="0"/>
              <a:t>Claim</a:t>
            </a:r>
            <a:r>
              <a:rPr lang="en-US" dirty="0"/>
              <a:t>: f is one-way (even </a:t>
            </a:r>
            <a:r>
              <a:rPr lang="en-US" dirty="0" smtClean="0"/>
              <a:t>though </a:t>
            </a:r>
            <a:r>
              <a:rPr lang="en-US" dirty="0"/>
              <a:t>f(x</a:t>
            </a:r>
            <a:r>
              <a:rPr lang="en-US" baseline="-25000" dirty="0"/>
              <a:t>1</a:t>
            </a:r>
            <a:r>
              <a:rPr lang="en-US" dirty="0"/>
              <a:t>,x</a:t>
            </a:r>
            <a:r>
              <a:rPr lang="en-US" baseline="-25000" dirty="0"/>
              <a:t>2</a:t>
            </a:r>
            <a:r>
              <a:rPr lang="en-US" dirty="0"/>
              <a:t>) reveals half of the input bits!)</a:t>
            </a:r>
          </a:p>
        </p:txBody>
      </p:sp>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1686897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Core 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a:t>Definition: </a:t>
                </a:r>
                <a:r>
                  <a:rPr lang="en-US" dirty="0"/>
                  <a:t>A predicate </a:t>
                </a:r>
                <a14:m>
                  <m:oMath xmlns:m="http://schemas.openxmlformats.org/officeDocument/2006/math">
                    <m:r>
                      <m:rPr>
                        <m:sty m:val="p"/>
                      </m:rPr>
                      <a:rPr lang="en-US" b="0" i="0" smtClean="0">
                        <a:latin typeface="Cambria Math" panose="02040503050406030204" pitchFamily="18" charset="0"/>
                      </a:rPr>
                      <m:t>hc</m:t>
                    </m:r>
                    <m:r>
                      <a:rPr lang="en-US">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0,1</m:t>
                        </m:r>
                      </m:e>
                    </m:d>
                  </m:oMath>
                </a14:m>
                <a:r>
                  <a:rPr lang="en-US" dirty="0"/>
                  <a:t> is called a hard-core predicate of a function f if </a:t>
                </a:r>
              </a:p>
              <a:p>
                <a:pPr marL="514350" indent="-514350">
                  <a:buFont typeface="+mj-lt"/>
                  <a:buAutoNum type="arabicPeriod"/>
                </a:pPr>
                <a:r>
                  <a:rPr lang="en-US" dirty="0"/>
                  <a:t>(Easy to Compute) </a:t>
                </a:r>
                <a14:m>
                  <m:oMath xmlns:m="http://schemas.openxmlformats.org/officeDocument/2006/math">
                    <m:r>
                      <m:rPr>
                        <m:sty m:val="p"/>
                      </m:rPr>
                      <a:rPr lang="en-US">
                        <a:latin typeface="Cambria Math" panose="02040503050406030204" pitchFamily="18" charset="0"/>
                      </a:rPr>
                      <m:t>hc</m:t>
                    </m:r>
                  </m:oMath>
                </a14:m>
                <a:r>
                  <a:rPr lang="en-US" dirty="0"/>
                  <a:t> can be computed in polynomial time</a:t>
                </a:r>
              </a:p>
              <a:p>
                <a:pPr marL="514350" indent="-514350">
                  <a:buFont typeface="+mj-lt"/>
                  <a:buAutoNum type="arabicPeriod"/>
                </a:pPr>
                <a:r>
                  <a:rPr lang="en-US" dirty="0"/>
                  <a:t>(Hard to Guess) For all PPT attacker A there is a negligible function </a:t>
                </a:r>
                <a:r>
                  <a:rPr lang="en-US" dirty="0" err="1"/>
                  <a:t>negl</a:t>
                </a:r>
                <a:r>
                  <a:rPr lang="en-US" dirty="0"/>
                  <a:t>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𝐏𝐫</m:t>
                          </m:r>
                        </m:e>
                        <m:sub>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b="0" i="1" smtClean="0">
                                  <a:latin typeface="Cambria Math" panose="02040503050406030204" pitchFamily="18" charset="0"/>
                                </a:rPr>
                                <m:t>𝑛</m:t>
                              </m:r>
                            </m:sup>
                          </m:sSup>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rPr>
                            <m:t>=</m:t>
                          </m:r>
                          <m:r>
                            <m:rPr>
                              <m:sty m:val="p"/>
                            </m:rPr>
                            <a:rPr lang="en-US">
                              <a:latin typeface="Cambria Math" panose="02040503050406030204" pitchFamily="18" charset="0"/>
                            </a:rPr>
                            <m:t>hc</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𝑛𝑒𝑔𝑙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4167470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Attempt 1: Hard-Core Predicate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a:t>Consider the predicate</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oMath>
                  </m:oMathPara>
                </a14:m>
                <a:endParaRPr lang="en-US" dirty="0"/>
              </a:p>
              <a:p>
                <a:pPr marL="0" indent="0">
                  <a:buNone/>
                </a:pPr>
                <a:endParaRPr lang="en-US" dirty="0"/>
              </a:p>
              <a:p>
                <a:pPr marL="0" indent="0">
                  <a:buNone/>
                </a:pPr>
                <a:r>
                  <a:rPr lang="en-US" b="1" dirty="0"/>
                  <a:t>Hope</a:t>
                </a:r>
                <a:r>
                  <a:rPr lang="en-US" dirty="0"/>
                  <a:t>: </a:t>
                </a:r>
                <a:r>
                  <a:rPr lang="en-US" dirty="0" err="1"/>
                  <a:t>hc</a:t>
                </a:r>
                <a:r>
                  <a:rPr lang="en-US" dirty="0"/>
                  <a:t> is hard core predicate for any OWF.</a:t>
                </a:r>
              </a:p>
              <a:p>
                <a:pPr marL="0" indent="0">
                  <a:buNone/>
                </a:pPr>
                <a:endParaRPr lang="en-US" dirty="0"/>
              </a:p>
              <a:p>
                <a:pPr marL="0" indent="0">
                  <a:buNone/>
                </a:pPr>
                <a:r>
                  <a:rPr lang="en-US" b="1" dirty="0"/>
                  <a:t>Counter-example:</a:t>
                </a:r>
              </a:p>
              <a:p>
                <a:pPr marL="0" indent="0">
                  <a:buNone/>
                </a:pPr>
                <a:endParaRPr lang="en-US" dirty="0"/>
              </a:p>
              <a:p>
                <a:pPr marL="0" indent="0" algn="ctr">
                  <a:buNone/>
                </a:pPr>
                <a:r>
                  <a:rPr lang="en-US" sz="3200" dirty="0"/>
                  <a:t>f(x) = (g(x),</a:t>
                </a:r>
                <a:r>
                  <a:rPr lang="en-US" sz="3200" dirty="0">
                    <a:ea typeface="Cambria Math" panose="02040503050406030204" pitchFamily="18" charset="0"/>
                  </a:rPr>
                  <a:t> </a:t>
                </a:r>
                <a14:m>
                  <m:oMath xmlns:m="http://schemas.openxmlformats.org/officeDocument/2006/math">
                    <m:sSubSup>
                      <m:sSubSupPr>
                        <m:ctrlPr>
                          <a:rPr lang="en-US" sz="3200" i="1">
                            <a:latin typeface="Cambria Math" panose="02040503050406030204" pitchFamily="18" charset="0"/>
                            <a:ea typeface="Cambria Math" panose="02040503050406030204" pitchFamily="18" charset="0"/>
                          </a:rPr>
                        </m:ctrlPr>
                      </m:sSubSupPr>
                      <m:e>
                        <m:r>
                          <a:rPr lang="en-US" sz="3200" i="1">
                            <a:latin typeface="Cambria Math" panose="02040503050406030204" pitchFamily="18" charset="0"/>
                            <a:ea typeface="Cambria Math" panose="02040503050406030204" pitchFamily="18" charset="0"/>
                          </a:rPr>
                          <m:t>⨁</m:t>
                        </m:r>
                      </m:e>
                      <m:sub>
                        <m:r>
                          <a:rPr lang="en-US" sz="3200" i="1">
                            <a:latin typeface="Cambria Math" panose="02040503050406030204" pitchFamily="18" charset="0"/>
                            <a:ea typeface="Cambria Math" panose="02040503050406030204" pitchFamily="18" charset="0"/>
                          </a:rPr>
                          <m:t>𝑖</m:t>
                        </m:r>
                        <m:r>
                          <a:rPr lang="en-US" sz="3200" i="1">
                            <a:latin typeface="Cambria Math" panose="02040503050406030204" pitchFamily="18" charset="0"/>
                            <a:ea typeface="Cambria Math" panose="02040503050406030204" pitchFamily="18" charset="0"/>
                          </a:rPr>
                          <m:t>=1</m:t>
                        </m:r>
                      </m:sub>
                      <m:sup>
                        <m:r>
                          <a:rPr lang="en-US" sz="3200" i="1">
                            <a:latin typeface="Cambria Math" panose="02040503050406030204" pitchFamily="18" charset="0"/>
                            <a:ea typeface="Cambria Math" panose="02040503050406030204" pitchFamily="18" charset="0"/>
                          </a:rPr>
                          <m:t>𝑛</m:t>
                        </m:r>
                      </m:sup>
                    </m:sSubSup>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𝑥</m:t>
                        </m:r>
                      </m:e>
                      <m:sub>
                        <m:r>
                          <a:rPr lang="en-US" sz="3200" i="1">
                            <a:latin typeface="Cambria Math" panose="02040503050406030204" pitchFamily="18" charset="0"/>
                            <a:ea typeface="Cambria Math" panose="02040503050406030204" pitchFamily="18" charset="0"/>
                          </a:rPr>
                          <m:t>𝑖</m:t>
                        </m:r>
                      </m:sub>
                    </m:sSub>
                  </m:oMath>
                </a14:m>
                <a:r>
                  <a:rPr lang="en-US" sz="32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20340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Trivial Hard-Core Predicate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a:t>Consider the function</a:t>
                </a:r>
                <a:endParaRPr lang="en-US" b="0" i="0" dirty="0">
                  <a:latin typeface="Cambria Math" panose="02040503050406030204" pitchFamily="18" charset="0"/>
                </a:endParaRPr>
              </a:p>
              <a:p>
                <a:pPr marL="0" indent="0" algn="ctr">
                  <a:buNone/>
                </a:pPr>
                <a:r>
                  <a:rPr lang="en-US" dirty="0"/>
                  <a:t>f(x</a:t>
                </a:r>
                <a:r>
                  <a:rPr lang="en-US" baseline="-25000" dirty="0"/>
                  <a:t>1</a:t>
                </a:r>
                <a:r>
                  <a:rPr lang="en-US" dirty="0"/>
                  <a:t>,…,</a:t>
                </a:r>
                <a:r>
                  <a:rPr lang="en-US" dirty="0" err="1"/>
                  <a:t>x</a:t>
                </a:r>
                <a:r>
                  <a:rPr lang="en-US" baseline="-25000" dirty="0" err="1"/>
                  <a:t>n</a:t>
                </a:r>
                <a:r>
                  <a:rPr lang="en-US" dirty="0"/>
                  <a:t>) = x</a:t>
                </a:r>
                <a:r>
                  <a:rPr lang="en-US" baseline="-25000" dirty="0"/>
                  <a:t>1</a:t>
                </a:r>
                <a:r>
                  <a:rPr lang="en-US" dirty="0"/>
                  <a:t>,…,x</a:t>
                </a:r>
                <a:r>
                  <a:rPr lang="en-US" baseline="-25000" dirty="0"/>
                  <a:t>n-1</a:t>
                </a:r>
              </a:p>
              <a:p>
                <a:pPr marL="0" indent="0">
                  <a:buNone/>
                </a:pPr>
                <a:r>
                  <a:rPr lang="en-US" b="1" dirty="0"/>
                  <a:t>f has a trivial hard core predicate</a:t>
                </a:r>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𝑛</m:t>
                          </m:r>
                        </m:sub>
                      </m:sSub>
                    </m:oMath>
                  </m:oMathPara>
                </a14:m>
                <a:endParaRPr lang="en-US" b="0" dirty="0">
                  <a:ea typeface="Cambria Math" panose="02040503050406030204" pitchFamily="18" charset="0"/>
                </a:endParaRPr>
              </a:p>
              <a:p>
                <a:pPr marL="0" indent="0">
                  <a:buNone/>
                </a:pPr>
                <a:endParaRPr lang="en-US" dirty="0"/>
              </a:p>
              <a:p>
                <a:pPr marL="0" indent="0">
                  <a:buNone/>
                </a:pPr>
                <a:r>
                  <a:rPr lang="en-US" dirty="0"/>
                  <a:t>Not useful for crypto applications (e.g., f is not a OWF)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285017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Attempt 3: Hard-Core Predicate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a:t>Consider the predicate</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r</m:t>
                          </m:r>
                        </m:e>
                      </m:d>
                      <m:r>
                        <a:rPr lang="en-US" b="0" i="0"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𝑖</m:t>
                          </m:r>
                        </m:sub>
                      </m:sSub>
                    </m:oMath>
                  </m:oMathPara>
                </a14:m>
                <a:endParaRPr lang="en-US" dirty="0"/>
              </a:p>
              <a:p>
                <a:pPr marL="0" indent="0">
                  <a:buNone/>
                </a:pPr>
                <a:r>
                  <a:rPr lang="en-US" dirty="0"/>
                  <a:t>(the bits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1</m:t>
                        </m:r>
                      </m:sub>
                    </m:sSub>
                  </m:oMath>
                </a14:m>
                <a:r>
                  <a:rPr lang="en-US" dirty="0"/>
                  <a:t>,…,</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𝑛</m:t>
                        </m:r>
                      </m:sub>
                    </m:sSub>
                  </m:oMath>
                </a14:m>
                <a:r>
                  <a:rPr lang="en-US" dirty="0"/>
                  <a:t> will be selected uniformly at random)</a:t>
                </a:r>
              </a:p>
              <a:p>
                <a:pPr marL="0" indent="0">
                  <a:buNone/>
                </a:pPr>
                <a:endParaRPr lang="en-US" b="1" dirty="0"/>
              </a:p>
              <a:p>
                <a:pPr marL="0" indent="0">
                  <a:buNone/>
                </a:pPr>
                <a:r>
                  <a:rPr lang="en-US" b="1" dirty="0" err="1"/>
                  <a:t>Goldreich</a:t>
                </a:r>
                <a:r>
                  <a:rPr lang="en-US" b="1" dirty="0"/>
                  <a:t>-Levin Theorem</a:t>
                </a:r>
                <a:r>
                  <a:rPr lang="en-US" dirty="0"/>
                  <a:t>: (Assume OWFs exist) For any OWF f, </a:t>
                </a:r>
                <a:r>
                  <a:rPr lang="en-US" dirty="0" err="1"/>
                  <a:t>hc</a:t>
                </a:r>
                <a:r>
                  <a:rPr lang="en-US" dirty="0"/>
                  <a:t> is a hard-core predicate of g(</a:t>
                </a:r>
                <a:r>
                  <a:rPr lang="en-US" dirty="0" err="1"/>
                  <a:t>x,r</a:t>
                </a:r>
                <a:r>
                  <a:rPr lang="en-US" dirty="0"/>
                  <a:t>)=(f(x),r).</a:t>
                </a:r>
              </a:p>
              <a:p>
                <a:pPr marL="0" indent="0">
                  <a:buNone/>
                </a:pPr>
                <a:endParaRPr lang="en-US" dirty="0"/>
              </a:p>
              <a:p>
                <a:pPr marL="0" indent="0">
                  <a:buNone/>
                </a:pPr>
                <a:r>
                  <a:rPr lang="en-US" b="1" dirty="0"/>
                  <a:t>Question</a:t>
                </a:r>
                <a:r>
                  <a:rPr lang="en-US" dirty="0"/>
                  <a:t>: Why is g a OWF?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Tree>
    <p:extLst>
      <p:ext uri="{BB962C8B-B14F-4D97-AF65-F5344CB8AC3E}">
        <p14:creationId xmlns:p14="http://schemas.microsoft.com/office/powerpoint/2010/main" val="4195919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Attempt 3: Hard-Core Predicate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b="1" dirty="0" smtClean="0"/>
                  <a:t>Consider the predicate</a:t>
                </a:r>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hc</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r</m:t>
                          </m:r>
                        </m:e>
                      </m:d>
                      <m:r>
                        <a:rPr lang="en-US" b="0" i="0"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sSub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𝑖</m:t>
                          </m:r>
                        </m:sub>
                      </m:sSub>
                    </m:oMath>
                  </m:oMathPara>
                </a14:m>
                <a:endParaRPr lang="en-US" dirty="0"/>
              </a:p>
              <a:p>
                <a:pPr marL="0" indent="0">
                  <a:buNone/>
                </a:pPr>
                <a:r>
                  <a:rPr lang="en-US" dirty="0"/>
                  <a:t>(the bits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1</m:t>
                        </m:r>
                      </m:sub>
                    </m:sSub>
                  </m:oMath>
                </a14:m>
                <a:r>
                  <a:rPr lang="en-US" dirty="0"/>
                  <a:t>,…,</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𝑛</m:t>
                        </m:r>
                      </m:sub>
                    </m:sSub>
                  </m:oMath>
                </a14:m>
                <a:r>
                  <a:rPr lang="en-US" dirty="0"/>
                  <a:t> will be selected uniformly at random)</a:t>
                </a:r>
              </a:p>
              <a:p>
                <a:pPr marL="0" indent="0">
                  <a:buNone/>
                </a:pPr>
                <a:endParaRPr lang="en-US" b="1" dirty="0"/>
              </a:p>
              <a:p>
                <a:pPr marL="0" indent="0">
                  <a:buNone/>
                </a:pPr>
                <a:r>
                  <a:rPr lang="en-US" b="1" dirty="0" err="1"/>
                  <a:t>Goldreich</a:t>
                </a:r>
                <a:r>
                  <a:rPr lang="en-US" b="1" dirty="0"/>
                  <a:t>-Levin Theorem</a:t>
                </a:r>
                <a:r>
                  <a:rPr lang="en-US" dirty="0"/>
                  <a:t>: (Assume OWFs exist) For any OWF f, </a:t>
                </a:r>
                <a:r>
                  <a:rPr lang="en-US" dirty="0" err="1"/>
                  <a:t>hc</a:t>
                </a:r>
                <a:r>
                  <a:rPr lang="en-US" dirty="0"/>
                  <a:t> is a hard-core predicate of g(</a:t>
                </a:r>
                <a:r>
                  <a:rPr lang="en-US" dirty="0" err="1"/>
                  <a:t>x,r</a:t>
                </a:r>
                <a:r>
                  <a:rPr lang="en-US" dirty="0"/>
                  <a:t>)=(f(x),r).</a:t>
                </a:r>
              </a:p>
              <a:p>
                <a:pPr marL="0" indent="0">
                  <a:buNone/>
                </a:pPr>
                <a:endParaRPr lang="en-US" dirty="0"/>
              </a:p>
              <a:p>
                <a:pPr marL="0" indent="0">
                  <a:buNone/>
                </a:pPr>
                <a:r>
                  <a:rPr lang="en-US" b="1" dirty="0" smtClean="0"/>
                  <a:t>Intuition</a:t>
                </a:r>
                <a:r>
                  <a:rPr lang="en-US" dirty="0" smtClean="0"/>
                  <a:t>: If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𝐏𝐫</m:t>
                        </m:r>
                      </m:e>
                      <m:sub>
                        <m:r>
                          <a:rPr lang="en-US" i="1">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rPr>
                              <m:t>𝑛</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r>
                              <a:rPr lang="en-US" b="0" i="1" smtClean="0">
                                <a:latin typeface="Cambria Math" panose="02040503050406030204" pitchFamily="18" charset="0"/>
                              </a:rPr>
                              <m:t>𝑔</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e>
                        </m:d>
                        <m:r>
                          <a:rPr lang="en-US" i="1">
                            <a:latin typeface="Cambria Math" panose="02040503050406030204" pitchFamily="18" charset="0"/>
                          </a:rPr>
                          <m:t>=</m:t>
                        </m:r>
                        <m:r>
                          <m:rPr>
                            <m:sty m:val="p"/>
                          </m:rPr>
                          <a:rPr lang="en-US">
                            <a:latin typeface="Cambria Math" panose="02040503050406030204" pitchFamily="18" charset="0"/>
                          </a:rPr>
                          <m:t>hc</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den>
                    </m:f>
                  </m:oMath>
                </a14:m>
                <a:r>
                  <a:rPr lang="en-US" dirty="0" smtClean="0"/>
                  <a:t> is non-negligible then we can recover </a:t>
                </a:r>
                <a14:m>
                  <m:oMath xmlns:m="http://schemas.openxmlformats.org/officeDocument/2006/math">
                    <m:r>
                      <a:rPr lang="en-US" i="1">
                        <a:latin typeface="Cambria Math" panose="02040503050406030204" pitchFamily="18" charset="0"/>
                      </a:rPr>
                      <m:t>𝑥</m:t>
                    </m:r>
                  </m:oMath>
                </a14:m>
                <a:r>
                  <a:rPr lang="en-US" dirty="0" smtClean="0"/>
                  <a:t> by repeatedly running </a:t>
                </a:r>
                <a14:m>
                  <m:oMath xmlns:m="http://schemas.openxmlformats.org/officeDocument/2006/math">
                    <m:r>
                      <a:rPr lang="en-US" i="1">
                        <a:latin typeface="Cambria Math" panose="02040503050406030204" pitchFamily="18" charset="0"/>
                      </a:rPr>
                      <m:t>𝐴</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𝑛</m:t>
                            </m:r>
                          </m:sup>
                        </m:sSup>
                        <m:r>
                          <a:rPr lang="en-US" i="1">
                            <a:latin typeface="Cambria Math" panose="02040503050406030204" pitchFamily="18" charset="0"/>
                          </a:rPr>
                          <m:t>,</m:t>
                        </m:r>
                        <m:r>
                          <m:rPr>
                            <m:nor/>
                          </m:rPr>
                          <a:rPr lang="en-US" dirty="0"/>
                          <m:t>(</m:t>
                        </m:r>
                        <m:r>
                          <m:rPr>
                            <m:nor/>
                          </m:rPr>
                          <a:rPr lang="en-US" dirty="0"/>
                          <m:t>f</m:t>
                        </m:r>
                        <m:r>
                          <m:rPr>
                            <m:nor/>
                          </m:rPr>
                          <a:rPr lang="en-US" dirty="0"/>
                          <m:t>(</m:t>
                        </m:r>
                        <m:r>
                          <m:rPr>
                            <m:nor/>
                          </m:rPr>
                          <a:rPr lang="en-US" dirty="0"/>
                          <m:t>x</m:t>
                        </m:r>
                        <m:r>
                          <m:rPr>
                            <m:nor/>
                          </m:rPr>
                          <a:rPr lang="en-US" dirty="0"/>
                          <m:t>),</m:t>
                        </m:r>
                        <m:r>
                          <m:rPr>
                            <m:nor/>
                          </m:rPr>
                          <a:rPr lang="en-US" b="0" i="0" dirty="0" smtClean="0"/>
                          <m:t>r</m:t>
                        </m:r>
                        <m:r>
                          <m:rPr>
                            <m:nor/>
                          </m:rPr>
                          <a:rPr lang="en-US" b="0" i="0" dirty="0" smtClean="0"/>
                          <m:t>′)</m:t>
                        </m:r>
                      </m:e>
                    </m:d>
                  </m:oMath>
                </a14:m>
                <a:r>
                  <a:rPr lang="en-US" dirty="0" smtClean="0"/>
                  <a:t> for inputs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oMath>
                </a14:m>
                <a:r>
                  <a:rPr lang="en-US" dirty="0" smtClean="0"/>
                  <a:t> of our choosing. </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3554583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Hard-Core 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b="1" dirty="0"/>
                  <a:t>Theorem: </a:t>
                </a:r>
                <a:r>
                  <a:rPr lang="en-US" dirty="0"/>
                  <a:t>Given a one-way-permutation f and a hard-core predicate </a:t>
                </a:r>
                <a:r>
                  <a:rPr lang="en-US" dirty="0" err="1"/>
                  <a:t>hc</a:t>
                </a:r>
                <a:r>
                  <a:rPr lang="en-US" dirty="0"/>
                  <a:t> we can construct a PRG G with expansion factor </a:t>
                </a:r>
                <a14:m>
                  <m:oMath xmlns:m="http://schemas.openxmlformats.org/officeDocument/2006/math">
                    <m:r>
                      <a:rPr lang="en-US" b="0" i="1" smtClean="0">
                        <a:latin typeface="Cambria Math" panose="02040503050406030204" pitchFamily="18" charset="0"/>
                        <a:ea typeface="Cambria Math" panose="02040503050406030204" pitchFamily="18" charset="0"/>
                      </a:rPr>
                      <m:t>ℓ</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endParaRPr lang="en-US" dirty="0"/>
              </a:p>
              <a:p>
                <a:pPr marL="0" indent="0">
                  <a:buNone/>
                </a:pPr>
                <a:endParaRPr lang="en-US" b="1" dirty="0"/>
              </a:p>
              <a:p>
                <a:pPr marL="0" indent="0">
                  <a:buNone/>
                </a:pPr>
                <a:r>
                  <a:rPr lang="en-US" b="1" dirty="0"/>
                  <a:t>Construction: </a:t>
                </a:r>
                <a:endParaRPr lang="en-US"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hc</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oMath>
                  </m:oMathPara>
                </a14:m>
                <a:endParaRPr lang="en-US" dirty="0"/>
              </a:p>
              <a:p>
                <a:pPr marL="0" indent="0">
                  <a:buNone/>
                </a:pPr>
                <a:endParaRPr lang="en-US" dirty="0"/>
              </a:p>
              <a:p>
                <a:pPr marL="0" indent="0">
                  <a:buNone/>
                </a:pPr>
                <a:r>
                  <a:rPr lang="en-US" b="1" dirty="0"/>
                  <a:t>Intuition</a:t>
                </a:r>
                <a:r>
                  <a:rPr lang="en-US" dirty="0"/>
                  <a:t>: f(s) is actually uniformly distributed </a:t>
                </a:r>
              </a:p>
              <a:p>
                <a:r>
                  <a:rPr lang="en-US" dirty="0"/>
                  <a:t>s is random</a:t>
                </a:r>
              </a:p>
              <a:p>
                <a:r>
                  <a:rPr lang="en-US" dirty="0"/>
                  <a:t>f(s) is a permutation</a:t>
                </a:r>
              </a:p>
              <a:p>
                <a:r>
                  <a:rPr lang="en-US" dirty="0"/>
                  <a:t>Last bit is hard to predict given f(s) (since </a:t>
                </a:r>
                <a:r>
                  <a:rPr lang="en-US" dirty="0" err="1"/>
                  <a:t>hc</a:t>
                </a:r>
                <a:r>
                  <a:rPr lang="en-US" dirty="0"/>
                  <a:t> is hard-core for 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Tree>
    <p:extLst>
      <p:ext uri="{BB962C8B-B14F-4D97-AF65-F5344CB8AC3E}">
        <p14:creationId xmlns:p14="http://schemas.microsoft.com/office/powerpoint/2010/main" val="155181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Encryption Standard (AES)</a:t>
            </a:r>
          </a:p>
        </p:txBody>
      </p:sp>
      <p:sp>
        <p:nvSpPr>
          <p:cNvPr id="3" name="Content Placeholder 2"/>
          <p:cNvSpPr>
            <a:spLocks noGrp="1"/>
          </p:cNvSpPr>
          <p:nvPr>
            <p:ph idx="1"/>
          </p:nvPr>
        </p:nvSpPr>
        <p:spPr/>
        <p:txBody>
          <a:bodyPr>
            <a:normAutofit fontScale="92500" lnSpcReduction="10000"/>
          </a:bodyPr>
          <a:lstStyle/>
          <a:p>
            <a:r>
              <a:rPr lang="en-US" dirty="0"/>
              <a:t>(1997) US National Institute of Standards and Technology (NIST) announces competition for new block cipher to replace DES</a:t>
            </a:r>
          </a:p>
          <a:p>
            <a:endParaRPr lang="en-US" dirty="0"/>
          </a:p>
          <a:p>
            <a:r>
              <a:rPr lang="en-US" dirty="0"/>
              <a:t>Fifteen algorithms were submitted from all over the world</a:t>
            </a:r>
          </a:p>
          <a:p>
            <a:pPr lvl="1"/>
            <a:r>
              <a:rPr lang="en-US" dirty="0"/>
              <a:t>Analyzed by NIST</a:t>
            </a:r>
          </a:p>
          <a:p>
            <a:r>
              <a:rPr lang="en-US" dirty="0"/>
              <a:t>Contestants given a chance to break competitors schemes</a:t>
            </a:r>
          </a:p>
          <a:p>
            <a:endParaRPr lang="en-US" dirty="0"/>
          </a:p>
          <a:p>
            <a:r>
              <a:rPr lang="en-US" dirty="0"/>
              <a:t>October, 2000 NIST announces a winner </a:t>
            </a:r>
            <a:r>
              <a:rPr lang="en-US" dirty="0" err="1"/>
              <a:t>Rijndael</a:t>
            </a:r>
            <a:endParaRPr lang="en-US" dirty="0"/>
          </a:p>
          <a:p>
            <a:pPr lvl="1"/>
            <a:r>
              <a:rPr lang="en-US" dirty="0"/>
              <a:t>Vincent </a:t>
            </a:r>
            <a:r>
              <a:rPr lang="en-US" dirty="0" err="1"/>
              <a:t>Rijmen</a:t>
            </a:r>
            <a:r>
              <a:rPr lang="en-US" dirty="0"/>
              <a:t> and Joan </a:t>
            </a:r>
            <a:r>
              <a:rPr lang="en-US" dirty="0" err="1"/>
              <a:t>Daemen</a:t>
            </a:r>
            <a:endParaRPr lang="en-US" dirty="0"/>
          </a:p>
          <a:p>
            <a:pPr lvl="1"/>
            <a:r>
              <a:rPr lang="en-US" dirty="0"/>
              <a:t>No serious vulnerabilities found in four other finalists</a:t>
            </a:r>
          </a:p>
          <a:p>
            <a:pPr lvl="1"/>
            <a:r>
              <a:rPr lang="en-US" dirty="0" err="1"/>
              <a:t>Rijndael</a:t>
            </a:r>
            <a:r>
              <a:rPr lang="en-US" dirty="0"/>
              <a:t> was selected for efficiency, hardware performance, flexibility etc… </a:t>
            </a:r>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24505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Arbitrary Expansion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a:t> Then for any polynomial p(.) there is a PRG with expansion factor p(n).</a:t>
                </a:r>
              </a:p>
              <a:p>
                <a:pPr marL="0" indent="0">
                  <a:buNone/>
                </a:pPr>
                <a:endParaRPr lang="en-US" b="1" i="1" dirty="0">
                  <a:latin typeface="Cambria Math" panose="02040503050406030204" pitchFamily="18" charset="0"/>
                </a:endParaRPr>
              </a:p>
              <a:p>
                <a:pPr marL="0" indent="0">
                  <a:buNone/>
                </a:pPr>
                <a:r>
                  <a:rPr lang="en-US" sz="3800" b="1" dirty="0">
                    <a:latin typeface="Cambria Math" panose="02040503050406030204" pitchFamily="18" charset="0"/>
                  </a:rPr>
                  <a:t>Construction: </a:t>
                </a:r>
              </a:p>
              <a:p>
                <a:r>
                  <a:rPr lang="en-US" sz="3800" b="1" dirty="0" smtClean="0">
                    <a:latin typeface="Cambria Math" panose="02040503050406030204" pitchFamily="18" charset="0"/>
                  </a:rPr>
                  <a:t>G</a:t>
                </a:r>
                <a:r>
                  <a:rPr lang="en-US" sz="3800" b="1" baseline="30000" dirty="0" smtClean="0">
                    <a:latin typeface="Cambria Math" panose="02040503050406030204" pitchFamily="18" charset="0"/>
                  </a:rPr>
                  <a:t>1</a:t>
                </a:r>
                <a:r>
                  <a:rPr lang="en-US" sz="3800" b="1" dirty="0" smtClean="0">
                    <a:latin typeface="Cambria Math" panose="02040503050406030204" pitchFamily="18" charset="0"/>
                  </a:rPr>
                  <a:t>(x</a:t>
                </a:r>
                <a:r>
                  <a:rPr lang="en-US" sz="3800" b="1" dirty="0">
                    <a:latin typeface="Cambria Math" panose="02040503050406030204" pitchFamily="18" charset="0"/>
                  </a:rPr>
                  <a:t>) = </a:t>
                </a:r>
                <a:r>
                  <a:rPr lang="en-US" sz="3800" b="1" dirty="0" smtClean="0">
                    <a:latin typeface="Cambria Math" panose="02040503050406030204" pitchFamily="18" charset="0"/>
                  </a:rPr>
                  <a:t>G(x):= y || b</a:t>
                </a:r>
                <a:r>
                  <a:rPr lang="en-US" sz="3800" b="1" dirty="0">
                    <a:latin typeface="Cambria Math" panose="02040503050406030204" pitchFamily="18" charset="0"/>
                  </a:rPr>
                  <a:t>.       </a:t>
                </a:r>
                <a:r>
                  <a:rPr lang="en-US" sz="3800" b="1" dirty="0" smtClean="0">
                    <a:latin typeface="Cambria Math" panose="02040503050406030204" pitchFamily="18" charset="0"/>
                  </a:rPr>
                  <a:t>   </a:t>
                </a:r>
                <a:r>
                  <a:rPr lang="en-US" sz="3800" b="1" dirty="0">
                    <a:latin typeface="Cambria Math" panose="02040503050406030204" pitchFamily="18" charset="0"/>
                  </a:rPr>
                  <a:t>(n+1 bits)</a:t>
                </a:r>
              </a:p>
              <a:p>
                <a:r>
                  <a:rPr lang="en-US" sz="3800" b="1" dirty="0" smtClean="0">
                    <a:latin typeface="Cambria Math" panose="02040503050406030204" pitchFamily="18" charset="0"/>
                  </a:rPr>
                  <a:t>G</a:t>
                </a:r>
                <a:r>
                  <a:rPr lang="en-US" sz="3800" b="1" baseline="30000" dirty="0" smtClean="0">
                    <a:latin typeface="Cambria Math" panose="02040503050406030204" pitchFamily="18" charset="0"/>
                  </a:rPr>
                  <a:t>2</a:t>
                </a:r>
                <a:r>
                  <a:rPr lang="en-US" sz="3800" b="1" dirty="0" smtClean="0">
                    <a:latin typeface="Cambria Math" panose="02040503050406030204" pitchFamily="18" charset="0"/>
                  </a:rPr>
                  <a:t>(x</a:t>
                </a:r>
                <a:r>
                  <a:rPr lang="en-US" sz="3800" b="1" dirty="0">
                    <a:latin typeface="Cambria Math" panose="02040503050406030204" pitchFamily="18" charset="0"/>
                  </a:rPr>
                  <a:t>) = G</a:t>
                </a:r>
                <a:r>
                  <a:rPr lang="en-US" sz="3800" b="1" baseline="30000" dirty="0">
                    <a:latin typeface="Cambria Math" panose="02040503050406030204" pitchFamily="18" charset="0"/>
                  </a:rPr>
                  <a:t>1 </a:t>
                </a:r>
                <a:r>
                  <a:rPr lang="en-US" sz="3800" b="1" dirty="0" smtClean="0">
                    <a:latin typeface="Cambria Math" panose="02040503050406030204" pitchFamily="18" charset="0"/>
                  </a:rPr>
                  <a:t>(</a:t>
                </a:r>
                <a:r>
                  <a:rPr lang="en-US" sz="3800" b="1" dirty="0">
                    <a:latin typeface="Cambria Math" panose="02040503050406030204" pitchFamily="18" charset="0"/>
                  </a:rPr>
                  <a:t>y)||</a:t>
                </a:r>
                <a:r>
                  <a:rPr lang="en-US" sz="3800" b="1" dirty="0" smtClean="0">
                    <a:latin typeface="Cambria Math" panose="02040503050406030204" pitchFamily="18" charset="0"/>
                  </a:rPr>
                  <a:t>b                   </a:t>
                </a:r>
                <a:r>
                  <a:rPr lang="en-US" sz="3800" b="1" dirty="0">
                    <a:latin typeface="Cambria Math" panose="02040503050406030204" pitchFamily="18" charset="0"/>
                  </a:rPr>
                  <a:t>(n+2 bits)</a:t>
                </a:r>
              </a:p>
              <a:p>
                <a:r>
                  <a:rPr lang="en-US" sz="3800" b="1" dirty="0">
                    <a:latin typeface="Cambria Math" panose="02040503050406030204" pitchFamily="18" charset="0"/>
                  </a:rPr>
                  <a:t>G</a:t>
                </a:r>
                <a:r>
                  <a:rPr lang="en-US" sz="3800" b="1" baseline="30000" dirty="0">
                    <a:latin typeface="Cambria Math" panose="02040503050406030204" pitchFamily="18" charset="0"/>
                  </a:rPr>
                  <a:t>i+1</a:t>
                </a:r>
                <a:r>
                  <a:rPr lang="en-US" sz="3800" b="1" dirty="0">
                    <a:latin typeface="Cambria Math" panose="02040503050406030204" pitchFamily="18" charset="0"/>
                  </a:rPr>
                  <a:t>(x) = </a:t>
                </a:r>
                <a:r>
                  <a:rPr lang="en-US" sz="3800" b="1" dirty="0" err="1">
                    <a:latin typeface="Cambria Math" panose="02040503050406030204" pitchFamily="18" charset="0"/>
                  </a:rPr>
                  <a:t>G</a:t>
                </a:r>
                <a:r>
                  <a:rPr lang="en-US" sz="3800" b="1" baseline="30000" dirty="0" err="1">
                    <a:latin typeface="Cambria Math" panose="02040503050406030204" pitchFamily="18" charset="0"/>
                  </a:rPr>
                  <a:t>i</a:t>
                </a:r>
                <a:r>
                  <a:rPr lang="en-US" sz="3800" b="1" dirty="0">
                    <a:latin typeface="Cambria Math" panose="02040503050406030204" pitchFamily="18" charset="0"/>
                  </a:rPr>
                  <a:t>(y</a:t>
                </a:r>
                <a:r>
                  <a:rPr lang="en-US" sz="3800" b="1" dirty="0" smtClean="0">
                    <a:latin typeface="Cambria Math" panose="02040503050406030204" pitchFamily="18" charset="0"/>
                  </a:rPr>
                  <a:t>) || b      where </a:t>
                </a:r>
                <a:r>
                  <a:rPr lang="en-US" sz="3800" b="1" dirty="0" err="1">
                    <a:latin typeface="Cambria Math" panose="02040503050406030204" pitchFamily="18" charset="0"/>
                  </a:rPr>
                  <a:t>G</a:t>
                </a:r>
                <a:r>
                  <a:rPr lang="en-US" sz="3800" b="1" baseline="30000" dirty="0" err="1">
                    <a:latin typeface="Cambria Math" panose="02040503050406030204" pitchFamily="18" charset="0"/>
                  </a:rPr>
                  <a:t>i</a:t>
                </a:r>
                <a:r>
                  <a:rPr lang="en-US" sz="3800" b="1" dirty="0">
                    <a:latin typeface="Cambria Math" panose="02040503050406030204" pitchFamily="18" charset="0"/>
                  </a:rPr>
                  <a:t> (x) = y||</a:t>
                </a:r>
                <a:r>
                  <a:rPr lang="en-US" sz="3800" b="1" dirty="0" smtClean="0">
                    <a:latin typeface="Cambria Math" panose="02040503050406030204" pitchFamily="18" charset="0"/>
                  </a:rPr>
                  <a:t>b</a:t>
                </a:r>
                <a:endParaRPr lang="en-US" b="1"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3"/>
                <a:stretch>
                  <a:fillRect l="-1739" t="-37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cxnSp>
        <p:nvCxnSpPr>
          <p:cNvPr id="6" name="Straight Arrow Connector 5"/>
          <p:cNvCxnSpPr/>
          <p:nvPr/>
        </p:nvCxnSpPr>
        <p:spPr>
          <a:xfrm>
            <a:off x="8610600" y="5707421"/>
            <a:ext cx="273424" cy="295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862047" y="5811542"/>
            <a:ext cx="137089" cy="218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18489" y="5939459"/>
            <a:ext cx="2092111" cy="369332"/>
          </a:xfrm>
          <a:prstGeom prst="rect">
            <a:avLst/>
          </a:prstGeom>
          <a:noFill/>
        </p:spPr>
        <p:txBody>
          <a:bodyPr wrap="none" rtlCol="0">
            <a:spAutoFit/>
          </a:bodyPr>
          <a:lstStyle/>
          <a:p>
            <a:r>
              <a:rPr lang="en-US" dirty="0" smtClean="0"/>
              <a:t>First n bits of output</a:t>
            </a:r>
            <a:endParaRPr lang="en-US" dirty="0"/>
          </a:p>
        </p:txBody>
      </p:sp>
      <p:sp>
        <p:nvSpPr>
          <p:cNvPr id="10" name="TextBox 9"/>
          <p:cNvSpPr txBox="1"/>
          <p:nvPr/>
        </p:nvSpPr>
        <p:spPr>
          <a:xfrm>
            <a:off x="8585176" y="5924626"/>
            <a:ext cx="2049600" cy="369332"/>
          </a:xfrm>
          <a:prstGeom prst="rect">
            <a:avLst/>
          </a:prstGeom>
          <a:noFill/>
        </p:spPr>
        <p:txBody>
          <a:bodyPr wrap="none" rtlCol="0">
            <a:spAutoFit/>
          </a:bodyPr>
          <a:lstStyle/>
          <a:p>
            <a:r>
              <a:rPr lang="en-US" dirty="0" smtClean="0"/>
              <a:t>Last </a:t>
            </a:r>
            <a:r>
              <a:rPr lang="en-US" dirty="0" err="1" smtClean="0"/>
              <a:t>i</a:t>
            </a:r>
            <a:r>
              <a:rPr lang="en-US" dirty="0" smtClean="0"/>
              <a:t> bits of output</a:t>
            </a:r>
            <a:endParaRPr lang="en-US" dirty="0"/>
          </a:p>
        </p:txBody>
      </p:sp>
      <p:sp>
        <p:nvSpPr>
          <p:cNvPr id="14" name="Right Brace 13"/>
          <p:cNvSpPr/>
          <p:nvPr/>
        </p:nvSpPr>
        <p:spPr>
          <a:xfrm rot="5400000">
            <a:off x="3584395" y="5231248"/>
            <a:ext cx="403412" cy="14164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2959500" y="6169580"/>
            <a:ext cx="1101584" cy="369332"/>
          </a:xfrm>
          <a:prstGeom prst="rect">
            <a:avLst/>
          </a:prstGeom>
          <a:noFill/>
        </p:spPr>
        <p:txBody>
          <a:bodyPr wrap="none" rtlCol="0">
            <a:spAutoFit/>
          </a:bodyPr>
          <a:lstStyle/>
          <a:p>
            <a:r>
              <a:rPr lang="en-US" dirty="0" smtClean="0"/>
              <a:t>n+i+1 bits</a:t>
            </a:r>
            <a:endParaRPr lang="en-US" dirty="0"/>
          </a:p>
        </p:txBody>
      </p:sp>
    </p:spTree>
    <p:extLst>
      <p:ext uri="{BB962C8B-B14F-4D97-AF65-F5344CB8AC3E}">
        <p14:creationId xmlns:p14="http://schemas.microsoft.com/office/powerpoint/2010/main" val="226174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Beyond…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a:t> Then for any polynomial p(.) there is a PRG with expansion factor p(n).</a:t>
                </a:r>
              </a:p>
              <a:p>
                <a:pPr marL="0" indent="0">
                  <a:buNone/>
                </a:pPr>
                <a:endParaRPr lang="en-US" sz="3600" b="1" dirty="0"/>
              </a:p>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a:t> Then there is a secure PRF.</a:t>
                </a:r>
              </a:p>
              <a:p>
                <a:pPr marL="0" indent="0">
                  <a:buNone/>
                </a:pPr>
                <a:endParaRPr lang="en-US" sz="3500" b="1" i="1" dirty="0">
                  <a:latin typeface="Cambria Math" panose="02040503050406030204" pitchFamily="18" charset="0"/>
                </a:endParaRPr>
              </a:p>
              <a:p>
                <a:pPr marL="0" indent="0">
                  <a:buNone/>
                </a:pPr>
                <a:r>
                  <a:rPr lang="en-US" sz="3500" b="1" dirty="0"/>
                  <a:t>Theorem: </a:t>
                </a:r>
                <a:r>
                  <a:rPr lang="en-US" sz="3500" dirty="0"/>
                  <a:t>Suppose that there is a secure PRF then there is a strong pseudorandom permutation.</a:t>
                </a:r>
              </a:p>
              <a:p>
                <a:endParaRPr lang="en-US" b="1"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565" t="-3782"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1665676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Beyond…</a:t>
            </a:r>
          </a:p>
        </p:txBody>
      </p:sp>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a:t>Corollary: </a:t>
            </a:r>
            <a:r>
              <a:rPr lang="en-US" sz="3600" dirty="0"/>
              <a:t>If one-way functions exist then PRGs, PRFs and strong PRPs all exist. </a:t>
            </a:r>
          </a:p>
          <a:p>
            <a:pPr marL="0" indent="0">
              <a:buNone/>
            </a:pPr>
            <a:endParaRPr lang="en-US" sz="3600" dirty="0"/>
          </a:p>
          <a:p>
            <a:pPr marL="0" indent="0">
              <a:buNone/>
            </a:pPr>
            <a:r>
              <a:rPr lang="en-US" sz="3600" b="1" dirty="0"/>
              <a:t>Corollary</a:t>
            </a:r>
            <a:r>
              <a:rPr lang="en-US" sz="3600" dirty="0"/>
              <a:t>: </a:t>
            </a:r>
            <a:r>
              <a:rPr lang="en-US" sz="3200" dirty="0"/>
              <a:t>If one-way functions exist then there exist CCA-secure encryption schemes and secure MACs. </a:t>
            </a:r>
          </a:p>
          <a:p>
            <a:pPr marL="0" indent="0">
              <a:buNone/>
            </a:pPr>
            <a:endParaRPr lang="en-US" sz="3500" dirty="0"/>
          </a:p>
          <a:p>
            <a:endParaRPr lang="en-US" b="1" i="1" dirty="0">
              <a:latin typeface="Cambria Math" panose="02040503050406030204" pitchFamily="18" charset="0"/>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Tree>
    <p:extLst>
      <p:ext uri="{BB962C8B-B14F-4D97-AF65-F5344CB8AC3E}">
        <p14:creationId xmlns:p14="http://schemas.microsoft.com/office/powerpoint/2010/main" val="2413878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a:bodyPr>
          <a:lstStyle/>
          <a:p>
            <a:r>
              <a:rPr lang="en-US" dirty="0" smtClean="0"/>
              <a:t>Homework 3 due tonight 11:59PM on </a:t>
            </a:r>
            <a:r>
              <a:rPr lang="en-US" dirty="0" err="1" smtClean="0"/>
              <a:t>Gradescope</a:t>
            </a:r>
            <a:endParaRPr lang="en-US" dirty="0" smtClean="0"/>
          </a:p>
          <a:p>
            <a:r>
              <a:rPr lang="en-US" dirty="0" smtClean="0"/>
              <a:t>Quiz 3 released today</a:t>
            </a:r>
          </a:p>
          <a:p>
            <a:pPr lvl="1"/>
            <a:r>
              <a:rPr lang="en-US" dirty="0" smtClean="0"/>
              <a:t>Due Saturday, March 6 at 11:30PM on </a:t>
            </a:r>
            <a:r>
              <a:rPr lang="en-US" dirty="0" err="1" smtClean="0"/>
              <a:t>Brightspace</a:t>
            </a:r>
            <a:endParaRPr lang="en-US" dirty="0" smtClean="0"/>
          </a:p>
          <a:p>
            <a:r>
              <a:rPr lang="en-US" dirty="0" smtClean="0"/>
              <a:t>Midterm on March 11</a:t>
            </a:r>
            <a:r>
              <a:rPr lang="en-US" baseline="30000" dirty="0" smtClean="0"/>
              <a:t>th</a:t>
            </a:r>
            <a:r>
              <a:rPr lang="en-US" dirty="0" smtClean="0"/>
              <a:t> in class</a:t>
            </a:r>
          </a:p>
          <a:p>
            <a:pPr lvl="1"/>
            <a:r>
              <a:rPr lang="en-US" dirty="0" smtClean="0"/>
              <a:t>If you are not able to take the exam in class (e.g., quarantine) let me know and we can arrange an alternative</a:t>
            </a:r>
          </a:p>
          <a:p>
            <a:pPr lvl="1"/>
            <a:r>
              <a:rPr lang="en-US" dirty="0" smtClean="0"/>
              <a:t>Allowed to prepare a 1 page cheat sheet</a:t>
            </a:r>
          </a:p>
          <a:p>
            <a:pPr lvl="1"/>
            <a:r>
              <a:rPr lang="en-US" dirty="0" smtClean="0"/>
              <a:t>Practice Exam released this weekend</a:t>
            </a:r>
          </a:p>
          <a:p>
            <a:pPr lvl="1"/>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2434452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lnSpcReduction="10000"/>
          </a:bodyPr>
          <a:lstStyle/>
          <a:p>
            <a:r>
              <a:rPr lang="en-US" dirty="0" smtClean="0"/>
              <a:t>AES</a:t>
            </a:r>
          </a:p>
          <a:p>
            <a:r>
              <a:rPr lang="en-US" dirty="0" smtClean="0"/>
              <a:t>One </a:t>
            </a:r>
            <a:r>
              <a:rPr lang="en-US" dirty="0" smtClean="0"/>
              <a:t>Way Functions/One Way Permutations</a:t>
            </a:r>
          </a:p>
          <a:p>
            <a:r>
              <a:rPr lang="en-US" dirty="0" smtClean="0"/>
              <a:t>Hard Core Predicate</a:t>
            </a:r>
          </a:p>
          <a:p>
            <a:r>
              <a:rPr lang="en-US" dirty="0" smtClean="0"/>
              <a:t>PRG with from OWP + Hard Core Predicate (n+1)</a:t>
            </a:r>
          </a:p>
          <a:p>
            <a:r>
              <a:rPr lang="en-US" dirty="0" smtClean="0"/>
              <a:t>PRG with arbitrary expansion from PRG with expansion (n+1)</a:t>
            </a:r>
          </a:p>
          <a:p>
            <a:pPr lvl="1"/>
            <a:r>
              <a:rPr lang="en-US" b="1" dirty="0">
                <a:latin typeface="Cambria Math" panose="02040503050406030204" pitchFamily="18" charset="0"/>
              </a:rPr>
              <a:t>G</a:t>
            </a:r>
            <a:r>
              <a:rPr lang="en-US" b="1" baseline="30000" dirty="0">
                <a:latin typeface="Cambria Math" panose="02040503050406030204" pitchFamily="18" charset="0"/>
              </a:rPr>
              <a:t>1</a:t>
            </a:r>
            <a:r>
              <a:rPr lang="en-US" b="1" dirty="0">
                <a:latin typeface="Cambria Math" panose="02040503050406030204" pitchFamily="18" charset="0"/>
              </a:rPr>
              <a:t>(x) = G(x</a:t>
            </a:r>
            <a:r>
              <a:rPr lang="en-US" b="1" dirty="0" smtClean="0">
                <a:latin typeface="Cambria Math" panose="02040503050406030204" pitchFamily="18" charset="0"/>
              </a:rPr>
              <a:t>)                 (n+1 bits)</a:t>
            </a:r>
          </a:p>
          <a:p>
            <a:pPr lvl="1"/>
            <a:r>
              <a:rPr lang="en-US" b="1" dirty="0" smtClean="0">
                <a:latin typeface="Cambria Math" panose="02040503050406030204" pitchFamily="18" charset="0"/>
              </a:rPr>
              <a:t>G</a:t>
            </a:r>
            <a:r>
              <a:rPr lang="en-US" b="1" baseline="30000" dirty="0" smtClean="0">
                <a:latin typeface="Cambria Math" panose="02040503050406030204" pitchFamily="18" charset="0"/>
              </a:rPr>
              <a:t>i+1</a:t>
            </a:r>
            <a:r>
              <a:rPr lang="en-US" b="1" dirty="0" smtClean="0">
                <a:latin typeface="Cambria Math" panose="02040503050406030204" pitchFamily="18" charset="0"/>
              </a:rPr>
              <a:t>(x</a:t>
            </a:r>
            <a:r>
              <a:rPr lang="en-US" b="1" dirty="0">
                <a:latin typeface="Cambria Math" panose="02040503050406030204" pitchFamily="18" charset="0"/>
              </a:rPr>
              <a:t>) = </a:t>
            </a:r>
            <a:r>
              <a:rPr lang="en-US" b="1" dirty="0" err="1">
                <a:latin typeface="Cambria Math" panose="02040503050406030204" pitchFamily="18" charset="0"/>
              </a:rPr>
              <a:t>G</a:t>
            </a:r>
            <a:r>
              <a:rPr lang="en-US" b="1" baseline="30000" dirty="0" err="1">
                <a:latin typeface="Cambria Math" panose="02040503050406030204" pitchFamily="18" charset="0"/>
              </a:rPr>
              <a:t>i</a:t>
            </a:r>
            <a:r>
              <a:rPr lang="en-US" b="1" dirty="0">
                <a:latin typeface="Cambria Math" panose="02040503050406030204" pitchFamily="18" charset="0"/>
              </a:rPr>
              <a:t>(y) || </a:t>
            </a:r>
            <a:r>
              <a:rPr lang="en-US" b="1" dirty="0" smtClean="0">
                <a:latin typeface="Cambria Math" panose="02040503050406030204" pitchFamily="18" charset="0"/>
              </a:rPr>
              <a:t>z      </a:t>
            </a:r>
            <a:r>
              <a:rPr lang="en-US" b="1" dirty="0">
                <a:latin typeface="Cambria Math" panose="02040503050406030204" pitchFamily="18" charset="0"/>
              </a:rPr>
              <a:t>where </a:t>
            </a:r>
            <a:r>
              <a:rPr lang="en-US" b="1" dirty="0" err="1">
                <a:latin typeface="Cambria Math" panose="02040503050406030204" pitchFamily="18" charset="0"/>
              </a:rPr>
              <a:t>G</a:t>
            </a:r>
            <a:r>
              <a:rPr lang="en-US" b="1" baseline="30000" dirty="0" err="1">
                <a:latin typeface="Cambria Math" panose="02040503050406030204" pitchFamily="18" charset="0"/>
              </a:rPr>
              <a:t>i</a:t>
            </a:r>
            <a:r>
              <a:rPr lang="en-US" b="1" dirty="0">
                <a:latin typeface="Cambria Math" panose="02040503050406030204" pitchFamily="18" charset="0"/>
              </a:rPr>
              <a:t> (x) = </a:t>
            </a:r>
            <a:r>
              <a:rPr lang="en-US" b="1" dirty="0" smtClean="0">
                <a:latin typeface="Cambria Math" panose="02040503050406030204" pitchFamily="18" charset="0"/>
              </a:rPr>
              <a:t>y || z</a:t>
            </a:r>
          </a:p>
          <a:p>
            <a:pPr lvl="1"/>
            <a:endParaRPr lang="en-US" b="1" dirty="0" smtClean="0">
              <a:latin typeface="Cambria Math" panose="02040503050406030204" pitchFamily="18" charset="0"/>
            </a:endParaRPr>
          </a:p>
          <a:p>
            <a:pPr lvl="1"/>
            <a:endParaRPr lang="en-US" b="1" dirty="0">
              <a:latin typeface="Cambria Math" panose="02040503050406030204" pitchFamily="18" charset="0"/>
            </a:endParaRPr>
          </a:p>
          <a:p>
            <a:r>
              <a:rPr lang="en-US" b="1" dirty="0" smtClean="0">
                <a:latin typeface="Cambria Math" panose="02040503050406030204" pitchFamily="18" charset="0"/>
              </a:rPr>
              <a:t>PRGs </a:t>
            </a:r>
            <a:r>
              <a:rPr lang="en-US" b="1" dirty="0" smtClean="0">
                <a:latin typeface="Cambria Math" panose="02040503050406030204" pitchFamily="18" charset="0"/>
                <a:sym typeface="Wingdings" panose="05000000000000000000" pitchFamily="2" charset="2"/>
              </a:rPr>
              <a:t> PRFs (and PRPs/MACs/authenticated encryption)</a:t>
            </a:r>
            <a:r>
              <a:rPr lang="en-US" b="1" dirty="0" smtClean="0">
                <a:latin typeface="Cambria Math" panose="02040503050406030204" pitchFamily="18" charset="0"/>
              </a:rPr>
              <a:t>  </a:t>
            </a:r>
            <a:endParaRPr lang="en-US" b="1" i="1" dirty="0">
              <a:latin typeface="Cambria Math" panose="02040503050406030204" pitchFamily="18" charset="0"/>
            </a:endParaRP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cxnSp>
        <p:nvCxnSpPr>
          <p:cNvPr id="5" name="Straight Arrow Connector 4"/>
          <p:cNvCxnSpPr/>
          <p:nvPr/>
        </p:nvCxnSpPr>
        <p:spPr>
          <a:xfrm>
            <a:off x="6966857" y="4714510"/>
            <a:ext cx="184157" cy="14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160912" y="4722051"/>
            <a:ext cx="137089" cy="218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64025" y="4901143"/>
            <a:ext cx="2092111" cy="369332"/>
          </a:xfrm>
          <a:prstGeom prst="rect">
            <a:avLst/>
          </a:prstGeom>
          <a:noFill/>
        </p:spPr>
        <p:txBody>
          <a:bodyPr wrap="none" rtlCol="0">
            <a:spAutoFit/>
          </a:bodyPr>
          <a:lstStyle/>
          <a:p>
            <a:r>
              <a:rPr lang="en-US" dirty="0" smtClean="0"/>
              <a:t>First n bits of output</a:t>
            </a:r>
            <a:endParaRPr lang="en-US" dirty="0"/>
          </a:p>
        </p:txBody>
      </p:sp>
      <p:sp>
        <p:nvSpPr>
          <p:cNvPr id="8" name="TextBox 7"/>
          <p:cNvSpPr txBox="1"/>
          <p:nvPr/>
        </p:nvSpPr>
        <p:spPr>
          <a:xfrm>
            <a:off x="6877590" y="4779838"/>
            <a:ext cx="2049600" cy="369332"/>
          </a:xfrm>
          <a:prstGeom prst="rect">
            <a:avLst/>
          </a:prstGeom>
          <a:noFill/>
        </p:spPr>
        <p:txBody>
          <a:bodyPr wrap="none" rtlCol="0">
            <a:spAutoFit/>
          </a:bodyPr>
          <a:lstStyle/>
          <a:p>
            <a:r>
              <a:rPr lang="en-US" dirty="0" smtClean="0"/>
              <a:t>Last </a:t>
            </a:r>
            <a:r>
              <a:rPr lang="en-US" dirty="0" err="1" smtClean="0"/>
              <a:t>i</a:t>
            </a:r>
            <a:r>
              <a:rPr lang="en-US" dirty="0" smtClean="0"/>
              <a:t> bits of output</a:t>
            </a:r>
            <a:endParaRPr lang="en-US" dirty="0"/>
          </a:p>
        </p:txBody>
      </p:sp>
      <p:sp>
        <p:nvSpPr>
          <p:cNvPr id="9" name="Right Brace 8"/>
          <p:cNvSpPr/>
          <p:nvPr/>
        </p:nvSpPr>
        <p:spPr>
          <a:xfrm rot="5400000">
            <a:off x="3297969" y="4323881"/>
            <a:ext cx="371298" cy="11525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674804" y="4998420"/>
            <a:ext cx="1101584" cy="369332"/>
          </a:xfrm>
          <a:prstGeom prst="rect">
            <a:avLst/>
          </a:prstGeom>
          <a:noFill/>
        </p:spPr>
        <p:txBody>
          <a:bodyPr wrap="none" rtlCol="0">
            <a:spAutoFit/>
          </a:bodyPr>
          <a:lstStyle/>
          <a:p>
            <a:r>
              <a:rPr lang="en-US" dirty="0" smtClean="0"/>
              <a:t>n+i+1 bits</a:t>
            </a:r>
            <a:endParaRPr lang="en-US" dirty="0"/>
          </a:p>
        </p:txBody>
      </p:sp>
    </p:spTree>
    <p:extLst>
      <p:ext uri="{BB962C8B-B14F-4D97-AF65-F5344CB8AC3E}">
        <p14:creationId xmlns:p14="http://schemas.microsoft.com/office/powerpoint/2010/main" val="3018689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PRFs from PRGs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a:t> Then there is a secure PRF.</a:t>
                </a:r>
              </a:p>
              <a:p>
                <a:pPr marL="0" indent="0">
                  <a:buNone/>
                </a:pPr>
                <a:endParaRPr lang="en-US" b="1" i="1" dirty="0">
                  <a:latin typeface="Cambria Math" panose="02040503050406030204" pitchFamily="18" charset="0"/>
                </a:endParaRPr>
              </a:p>
              <a:p>
                <a:pPr marL="0" indent="0">
                  <a:buNone/>
                </a:pPr>
                <a:r>
                  <a:rPr lang="en-US" b="1" dirty="0">
                    <a:latin typeface="Cambria Math" panose="02040503050406030204" pitchFamily="18" charset="0"/>
                  </a:rPr>
                  <a:t>Let G(x) = G</a:t>
                </a:r>
                <a:r>
                  <a:rPr lang="en-US" b="1" baseline="-25000" dirty="0">
                    <a:latin typeface="Cambria Math" panose="02040503050406030204" pitchFamily="18" charset="0"/>
                  </a:rPr>
                  <a:t>0</a:t>
                </a:r>
                <a:r>
                  <a:rPr lang="en-US" b="1" dirty="0">
                    <a:latin typeface="Cambria Math" panose="02040503050406030204" pitchFamily="18" charset="0"/>
                  </a:rPr>
                  <a:t>(x)||G</a:t>
                </a:r>
                <a:r>
                  <a:rPr lang="en-US" b="1" baseline="-25000" dirty="0">
                    <a:latin typeface="Cambria Math" panose="02040503050406030204" pitchFamily="18" charset="0"/>
                  </a:rPr>
                  <a:t>1</a:t>
                </a:r>
                <a:r>
                  <a:rPr lang="en-US" b="1" dirty="0">
                    <a:latin typeface="Cambria Math" panose="02040503050406030204" pitchFamily="18" charset="0"/>
                  </a:rPr>
                  <a:t>(x)     (first/last n bits of output)</a:t>
                </a:r>
              </a:p>
              <a:p>
                <a:pPr marL="0" indent="0">
                  <a:buNone/>
                </a:pPr>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𝑲</m:t>
                          </m:r>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smtClean="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𝑮</m:t>
                          </m:r>
                        </m:e>
                        <m:sub>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𝟐</m:t>
                                      </m:r>
                                    </m:sub>
                                  </m:sSub>
                                </m:sub>
                              </m:sSub>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𝑮</m:t>
                                      </m:r>
                                    </m:e>
                                    <m:sub>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𝟏</m:t>
                                          </m:r>
                                        </m:sub>
                                      </m:sSub>
                                    </m:sub>
                                  </m:sSub>
                                  <m:d>
                                    <m:dPr>
                                      <m:ctrlPr>
                                        <a:rPr lang="en-US" b="1" i="1" smtClean="0">
                                          <a:latin typeface="Cambria Math" panose="02040503050406030204" pitchFamily="18" charset="0"/>
                                        </a:rPr>
                                      </m:ctrlPr>
                                    </m:dPr>
                                    <m:e>
                                      <m:r>
                                        <a:rPr lang="en-US" b="1" i="1" smtClean="0">
                                          <a:latin typeface="Cambria Math" panose="02040503050406030204" pitchFamily="18" charset="0"/>
                                        </a:rPr>
                                        <m:t>𝑲</m:t>
                                      </m:r>
                                    </m:e>
                                  </m:d>
                                </m:e>
                              </m:d>
                            </m:e>
                          </m:d>
                          <m:r>
                            <a:rPr lang="en-US" b="1" i="1" smtClean="0">
                              <a:latin typeface="Cambria Math" panose="02040503050406030204" pitchFamily="18" charset="0"/>
                            </a:rPr>
                            <m:t>…</m:t>
                          </m:r>
                        </m:e>
                      </m:d>
                    </m:oMath>
                  </m:oMathPara>
                </a14:m>
                <a:endParaRPr lang="en-US" b="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2030078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smtClean="0"/>
                  <a:t>Theorem: </a:t>
                </a:r>
                <a:r>
                  <a:rPr lang="en-US" sz="3600" dirty="0" smtClean="0"/>
                  <a:t>Suppose that there is a PRG </a:t>
                </a:r>
                <a:r>
                  <a:rPr lang="en-US" sz="3600" dirty="0"/>
                  <a:t>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smtClean="0"/>
                  <a:t> Then there is a secure PRF.</a:t>
                </a:r>
                <a:endParaRPr lang="en-US" sz="3600" dirty="0"/>
              </a:p>
              <a:p>
                <a:pPr marL="0" indent="0">
                  <a:buNone/>
                </a:pPr>
                <a:endParaRPr lang="en-US" b="1" i="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sp>
        <p:nvSpPr>
          <p:cNvPr id="5" name="Rectangle 4"/>
          <p:cNvSpPr/>
          <p:nvPr/>
        </p:nvSpPr>
        <p:spPr>
          <a:xfrm>
            <a:off x="4678680" y="3132614"/>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6" name="Rectangle 5"/>
          <p:cNvSpPr/>
          <p:nvPr/>
        </p:nvSpPr>
        <p:spPr>
          <a:xfrm>
            <a:off x="232410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(k)</a:t>
            </a:r>
            <a:endParaRPr lang="en-US" dirty="0"/>
          </a:p>
        </p:txBody>
      </p:sp>
      <p:sp>
        <p:nvSpPr>
          <p:cNvPr id="7" name="Rectangle 6"/>
          <p:cNvSpPr/>
          <p:nvPr/>
        </p:nvSpPr>
        <p:spPr>
          <a:xfrm>
            <a:off x="7231380" y="384048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(k)</a:t>
            </a:r>
            <a:endParaRPr lang="en-US" dirty="0"/>
          </a:p>
        </p:txBody>
      </p:sp>
      <p:sp>
        <p:nvSpPr>
          <p:cNvPr id="8" name="Rectangle 7"/>
          <p:cNvSpPr/>
          <p:nvPr/>
        </p:nvSpPr>
        <p:spPr>
          <a:xfrm>
            <a:off x="1013460" y="500173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0</a:t>
            </a:r>
            <a:r>
              <a:rPr lang="en-US" dirty="0" smtClean="0"/>
              <a:t>(G</a:t>
            </a:r>
            <a:r>
              <a:rPr lang="en-US" baseline="-25000" dirty="0" smtClean="0"/>
              <a:t>0</a:t>
            </a:r>
            <a:r>
              <a:rPr lang="en-US" dirty="0" smtClean="0"/>
              <a:t>(k</a:t>
            </a:r>
            <a:r>
              <a:rPr lang="en-US" dirty="0"/>
              <a:t>))</a:t>
            </a:r>
          </a:p>
        </p:txBody>
      </p:sp>
      <p:sp>
        <p:nvSpPr>
          <p:cNvPr id="9" name="Rectangle 8"/>
          <p:cNvSpPr/>
          <p:nvPr/>
        </p:nvSpPr>
        <p:spPr>
          <a:xfrm>
            <a:off x="4069080" y="506198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0</a:t>
            </a:r>
            <a:r>
              <a:rPr lang="en-US" dirty="0" smtClean="0"/>
              <a:t>(k))</a:t>
            </a:r>
            <a:endParaRPr lang="en-US" dirty="0"/>
          </a:p>
        </p:txBody>
      </p:sp>
      <p:sp>
        <p:nvSpPr>
          <p:cNvPr id="10" name="Rectangle 9"/>
          <p:cNvSpPr/>
          <p:nvPr/>
        </p:nvSpPr>
        <p:spPr>
          <a:xfrm>
            <a:off x="25831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1" name="Rectangle 10"/>
          <p:cNvSpPr/>
          <p:nvPr/>
        </p:nvSpPr>
        <p:spPr>
          <a:xfrm>
            <a:off x="2476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Rectangle 11"/>
          <p:cNvSpPr/>
          <p:nvPr/>
        </p:nvSpPr>
        <p:spPr>
          <a:xfrm>
            <a:off x="6141720" y="505501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0</a:t>
            </a:r>
            <a:r>
              <a:rPr lang="en-US" dirty="0"/>
              <a:t>(G</a:t>
            </a:r>
            <a:r>
              <a:rPr lang="en-US" baseline="-25000" dirty="0"/>
              <a:t>1</a:t>
            </a:r>
            <a:r>
              <a:rPr lang="en-US" dirty="0"/>
              <a:t>(k))</a:t>
            </a:r>
          </a:p>
        </p:txBody>
      </p:sp>
      <p:sp>
        <p:nvSpPr>
          <p:cNvPr id="13" name="Rectangle 12"/>
          <p:cNvSpPr/>
          <p:nvPr/>
        </p:nvSpPr>
        <p:spPr>
          <a:xfrm>
            <a:off x="9128760" y="4993839"/>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en-US" baseline="-25000" dirty="0" smtClean="0"/>
              <a:t>1</a:t>
            </a:r>
            <a:r>
              <a:rPr lang="en-US" dirty="0" smtClean="0"/>
              <a:t>(G</a:t>
            </a:r>
            <a:r>
              <a:rPr lang="en-US" baseline="-25000" dirty="0" smtClean="0"/>
              <a:t>1</a:t>
            </a:r>
            <a:r>
              <a:rPr lang="en-US" dirty="0" smtClean="0"/>
              <a:t>(k</a:t>
            </a:r>
            <a:r>
              <a:rPr lang="en-US" dirty="0"/>
              <a:t>))</a:t>
            </a:r>
          </a:p>
        </p:txBody>
      </p:sp>
      <p:sp>
        <p:nvSpPr>
          <p:cNvPr id="14" name="Rectangle 13"/>
          <p:cNvSpPr/>
          <p:nvPr/>
        </p:nvSpPr>
        <p:spPr>
          <a:xfrm>
            <a:off x="1069848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5" name="Rectangle 14"/>
          <p:cNvSpPr/>
          <p:nvPr/>
        </p:nvSpPr>
        <p:spPr>
          <a:xfrm>
            <a:off x="8362950" y="5946140"/>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18" name="Straight Arrow Connector 17"/>
          <p:cNvCxnSpPr/>
          <p:nvPr/>
        </p:nvCxnSpPr>
        <p:spPr>
          <a:xfrm flipH="1">
            <a:off x="3893820" y="3718560"/>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58290" y="465153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69080" y="3325297"/>
            <a:ext cx="301686" cy="369332"/>
          </a:xfrm>
          <a:prstGeom prst="rect">
            <a:avLst/>
          </a:prstGeom>
          <a:noFill/>
        </p:spPr>
        <p:txBody>
          <a:bodyPr wrap="none" rtlCol="0">
            <a:spAutoFit/>
          </a:bodyPr>
          <a:lstStyle/>
          <a:p>
            <a:r>
              <a:rPr lang="en-US" dirty="0"/>
              <a:t>0</a:t>
            </a:r>
          </a:p>
        </p:txBody>
      </p:sp>
      <p:sp>
        <p:nvSpPr>
          <p:cNvPr id="21" name="TextBox 20"/>
          <p:cNvSpPr txBox="1"/>
          <p:nvPr/>
        </p:nvSpPr>
        <p:spPr>
          <a:xfrm>
            <a:off x="1672590" y="4240849"/>
            <a:ext cx="301686" cy="369332"/>
          </a:xfrm>
          <a:prstGeom prst="rect">
            <a:avLst/>
          </a:prstGeom>
          <a:noFill/>
        </p:spPr>
        <p:txBody>
          <a:bodyPr wrap="none" rtlCol="0">
            <a:spAutoFit/>
          </a:bodyPr>
          <a:lstStyle/>
          <a:p>
            <a:r>
              <a:rPr lang="en-US"/>
              <a:t>0</a:t>
            </a:r>
          </a:p>
        </p:txBody>
      </p:sp>
      <p:sp>
        <p:nvSpPr>
          <p:cNvPr id="22" name="TextBox 21"/>
          <p:cNvSpPr txBox="1"/>
          <p:nvPr/>
        </p:nvSpPr>
        <p:spPr>
          <a:xfrm>
            <a:off x="1407447" y="6064131"/>
            <a:ext cx="301686" cy="369332"/>
          </a:xfrm>
          <a:prstGeom prst="rect">
            <a:avLst/>
          </a:prstGeom>
          <a:noFill/>
        </p:spPr>
        <p:txBody>
          <a:bodyPr wrap="none" rtlCol="0">
            <a:spAutoFit/>
          </a:bodyPr>
          <a:lstStyle/>
          <a:p>
            <a:r>
              <a:rPr lang="en-US"/>
              <a:t>0</a:t>
            </a:r>
          </a:p>
        </p:txBody>
      </p:sp>
      <p:cxnSp>
        <p:nvCxnSpPr>
          <p:cNvPr id="23" name="Straight Arrow Connector 22"/>
          <p:cNvCxnSpPr/>
          <p:nvPr/>
        </p:nvCxnSpPr>
        <p:spPr>
          <a:xfrm flipH="1">
            <a:off x="1135380" y="5864715"/>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51760" y="5481738"/>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197090" y="473424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893820" y="4710312"/>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46942" y="4600616"/>
            <a:ext cx="301686" cy="369332"/>
          </a:xfrm>
          <a:prstGeom prst="rect">
            <a:avLst/>
          </a:prstGeom>
          <a:noFill/>
        </p:spPr>
        <p:txBody>
          <a:bodyPr wrap="none" rtlCol="0">
            <a:spAutoFit/>
          </a:bodyPr>
          <a:lstStyle/>
          <a:p>
            <a:r>
              <a:rPr lang="en-US" dirty="0"/>
              <a:t>0</a:t>
            </a:r>
          </a:p>
        </p:txBody>
      </p:sp>
      <p:cxnSp>
        <p:nvCxnSpPr>
          <p:cNvPr id="30" name="Straight Arrow Connector 29"/>
          <p:cNvCxnSpPr/>
          <p:nvPr/>
        </p:nvCxnSpPr>
        <p:spPr>
          <a:xfrm flipH="1">
            <a:off x="4022544" y="598130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95628" y="5927209"/>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363333" y="5951175"/>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279767" y="5897081"/>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811910" y="6267688"/>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2" name="Rectangle 41"/>
          <p:cNvSpPr/>
          <p:nvPr/>
        </p:nvSpPr>
        <p:spPr>
          <a:xfrm>
            <a:off x="5249476" y="630544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3" name="Rectangle 42"/>
          <p:cNvSpPr/>
          <p:nvPr/>
        </p:nvSpPr>
        <p:spPr>
          <a:xfrm>
            <a:off x="6080585"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44" name="Rectangle 43"/>
          <p:cNvSpPr/>
          <p:nvPr/>
        </p:nvSpPr>
        <p:spPr>
          <a:xfrm>
            <a:off x="7187298" y="6315873"/>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45" name="Straight Arrow Connector 44"/>
          <p:cNvCxnSpPr>
            <a:endCxn id="15" idx="3"/>
          </p:cNvCxnSpPr>
          <p:nvPr/>
        </p:nvCxnSpPr>
        <p:spPr>
          <a:xfrm flipH="1">
            <a:off x="9246870" y="5822627"/>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4" idx="1"/>
          </p:cNvCxnSpPr>
          <p:nvPr/>
        </p:nvCxnSpPr>
        <p:spPr>
          <a:xfrm>
            <a:off x="10129654" y="5908458"/>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763717" y="4654121"/>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336630" y="3492864"/>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51883" y="5864640"/>
            <a:ext cx="301686" cy="369332"/>
          </a:xfrm>
          <a:prstGeom prst="rect">
            <a:avLst/>
          </a:prstGeom>
          <a:noFill/>
        </p:spPr>
        <p:txBody>
          <a:bodyPr wrap="none" rtlCol="0">
            <a:spAutoFit/>
          </a:bodyPr>
          <a:lstStyle/>
          <a:p>
            <a:r>
              <a:rPr lang="en-US" dirty="0"/>
              <a:t>0</a:t>
            </a:r>
          </a:p>
        </p:txBody>
      </p:sp>
      <p:sp>
        <p:nvSpPr>
          <p:cNvPr id="54" name="TextBox 53"/>
          <p:cNvSpPr txBox="1"/>
          <p:nvPr/>
        </p:nvSpPr>
        <p:spPr>
          <a:xfrm>
            <a:off x="9423687" y="5951121"/>
            <a:ext cx="301686" cy="369332"/>
          </a:xfrm>
          <a:prstGeom prst="rect">
            <a:avLst/>
          </a:prstGeom>
          <a:noFill/>
        </p:spPr>
        <p:txBody>
          <a:bodyPr wrap="none" rtlCol="0">
            <a:spAutoFit/>
          </a:bodyPr>
          <a:lstStyle/>
          <a:p>
            <a:r>
              <a:rPr lang="en-US" dirty="0"/>
              <a:t>0</a:t>
            </a:r>
          </a:p>
        </p:txBody>
      </p:sp>
      <p:sp>
        <p:nvSpPr>
          <p:cNvPr id="55" name="TextBox 54"/>
          <p:cNvSpPr txBox="1"/>
          <p:nvPr/>
        </p:nvSpPr>
        <p:spPr>
          <a:xfrm>
            <a:off x="3842169" y="5842158"/>
            <a:ext cx="301686" cy="369332"/>
          </a:xfrm>
          <a:prstGeom prst="rect">
            <a:avLst/>
          </a:prstGeom>
          <a:noFill/>
        </p:spPr>
        <p:txBody>
          <a:bodyPr wrap="none" rtlCol="0">
            <a:spAutoFit/>
          </a:bodyPr>
          <a:lstStyle/>
          <a:p>
            <a:r>
              <a:rPr lang="en-US" dirty="0"/>
              <a:t>0</a:t>
            </a:r>
          </a:p>
        </p:txBody>
      </p:sp>
      <p:sp>
        <p:nvSpPr>
          <p:cNvPr id="56" name="TextBox 55"/>
          <p:cNvSpPr txBox="1"/>
          <p:nvPr/>
        </p:nvSpPr>
        <p:spPr>
          <a:xfrm>
            <a:off x="6731574" y="3151228"/>
            <a:ext cx="301686" cy="369332"/>
          </a:xfrm>
          <a:prstGeom prst="rect">
            <a:avLst/>
          </a:prstGeom>
          <a:noFill/>
        </p:spPr>
        <p:txBody>
          <a:bodyPr wrap="none" rtlCol="0">
            <a:spAutoFit/>
          </a:bodyPr>
          <a:lstStyle/>
          <a:p>
            <a:r>
              <a:rPr lang="en-US" b="1" dirty="0" smtClean="0"/>
              <a:t>1</a:t>
            </a:r>
            <a:endParaRPr lang="en-US" b="1" dirty="0"/>
          </a:p>
        </p:txBody>
      </p:sp>
      <p:sp>
        <p:nvSpPr>
          <p:cNvPr id="57" name="TextBox 56"/>
          <p:cNvSpPr txBox="1"/>
          <p:nvPr/>
        </p:nvSpPr>
        <p:spPr>
          <a:xfrm>
            <a:off x="9211476" y="4353733"/>
            <a:ext cx="301686" cy="369332"/>
          </a:xfrm>
          <a:prstGeom prst="rect">
            <a:avLst/>
          </a:prstGeom>
          <a:noFill/>
        </p:spPr>
        <p:txBody>
          <a:bodyPr wrap="none" rtlCol="0">
            <a:spAutoFit/>
          </a:bodyPr>
          <a:lstStyle/>
          <a:p>
            <a:r>
              <a:rPr lang="en-US" b="1" dirty="0" smtClean="0"/>
              <a:t>1</a:t>
            </a:r>
            <a:endParaRPr lang="en-US" b="1" dirty="0"/>
          </a:p>
        </p:txBody>
      </p:sp>
      <p:sp>
        <p:nvSpPr>
          <p:cNvPr id="58" name="TextBox 57"/>
          <p:cNvSpPr txBox="1"/>
          <p:nvPr/>
        </p:nvSpPr>
        <p:spPr>
          <a:xfrm>
            <a:off x="10378038" y="5827753"/>
            <a:ext cx="301686" cy="369332"/>
          </a:xfrm>
          <a:prstGeom prst="rect">
            <a:avLst/>
          </a:prstGeom>
          <a:noFill/>
        </p:spPr>
        <p:txBody>
          <a:bodyPr wrap="none" rtlCol="0">
            <a:spAutoFit/>
          </a:bodyPr>
          <a:lstStyle/>
          <a:p>
            <a:r>
              <a:rPr lang="en-US" b="1" dirty="0" smtClean="0"/>
              <a:t>1</a:t>
            </a:r>
            <a:endParaRPr lang="en-US" b="1" dirty="0"/>
          </a:p>
        </p:txBody>
      </p:sp>
      <p:sp>
        <p:nvSpPr>
          <p:cNvPr id="59" name="TextBox 58"/>
          <p:cNvSpPr txBox="1"/>
          <p:nvPr/>
        </p:nvSpPr>
        <p:spPr>
          <a:xfrm>
            <a:off x="4028237" y="4412636"/>
            <a:ext cx="301686" cy="369332"/>
          </a:xfrm>
          <a:prstGeom prst="rect">
            <a:avLst/>
          </a:prstGeom>
          <a:noFill/>
        </p:spPr>
        <p:txBody>
          <a:bodyPr wrap="none" rtlCol="0">
            <a:spAutoFit/>
          </a:bodyPr>
          <a:lstStyle/>
          <a:p>
            <a:r>
              <a:rPr lang="en-US" b="1" dirty="0" smtClean="0"/>
              <a:t>1</a:t>
            </a:r>
            <a:endParaRPr lang="en-US" b="1" dirty="0"/>
          </a:p>
        </p:txBody>
      </p:sp>
      <p:sp>
        <p:nvSpPr>
          <p:cNvPr id="60" name="TextBox 59"/>
          <p:cNvSpPr txBox="1"/>
          <p:nvPr/>
        </p:nvSpPr>
        <p:spPr>
          <a:xfrm>
            <a:off x="5504825" y="5921156"/>
            <a:ext cx="301686" cy="369332"/>
          </a:xfrm>
          <a:prstGeom prst="rect">
            <a:avLst/>
          </a:prstGeom>
          <a:noFill/>
        </p:spPr>
        <p:txBody>
          <a:bodyPr wrap="none" rtlCol="0">
            <a:spAutoFit/>
          </a:bodyPr>
          <a:lstStyle/>
          <a:p>
            <a:r>
              <a:rPr lang="en-US" b="1" dirty="0" smtClean="0"/>
              <a:t>1</a:t>
            </a:r>
            <a:endParaRPr lang="en-US" b="1" dirty="0"/>
          </a:p>
        </p:txBody>
      </p:sp>
      <p:sp>
        <p:nvSpPr>
          <p:cNvPr id="61" name="TextBox 60"/>
          <p:cNvSpPr txBox="1"/>
          <p:nvPr/>
        </p:nvSpPr>
        <p:spPr>
          <a:xfrm>
            <a:off x="2758440" y="5312867"/>
            <a:ext cx="301686" cy="369332"/>
          </a:xfrm>
          <a:prstGeom prst="rect">
            <a:avLst/>
          </a:prstGeom>
          <a:noFill/>
        </p:spPr>
        <p:txBody>
          <a:bodyPr wrap="none" rtlCol="0">
            <a:spAutoFit/>
          </a:bodyPr>
          <a:lstStyle/>
          <a:p>
            <a:r>
              <a:rPr lang="en-US" b="1" dirty="0" smtClean="0"/>
              <a:t>1</a:t>
            </a:r>
            <a:endParaRPr lang="en-US" b="1" dirty="0"/>
          </a:p>
        </p:txBody>
      </p:sp>
      <p:sp>
        <p:nvSpPr>
          <p:cNvPr id="62" name="TextBox 61"/>
          <p:cNvSpPr txBox="1"/>
          <p:nvPr/>
        </p:nvSpPr>
        <p:spPr>
          <a:xfrm>
            <a:off x="7448160" y="5921156"/>
            <a:ext cx="301686" cy="369332"/>
          </a:xfrm>
          <a:prstGeom prst="rect">
            <a:avLst/>
          </a:prstGeom>
          <a:noFill/>
        </p:spPr>
        <p:txBody>
          <a:bodyPr wrap="none" rtlCol="0">
            <a:spAutoFit/>
          </a:bodyPr>
          <a:lstStyle/>
          <a:p>
            <a:r>
              <a:rPr lang="en-US" b="1" dirty="0" smtClean="0"/>
              <a:t>1</a:t>
            </a:r>
            <a:endParaRPr lang="en-US" b="1" dirty="0"/>
          </a:p>
        </p:txBody>
      </p:sp>
      <p:cxnSp>
        <p:nvCxnSpPr>
          <p:cNvPr id="64" name="Straight Arrow Connector 63"/>
          <p:cNvCxnSpPr/>
          <p:nvPr/>
        </p:nvCxnSpPr>
        <p:spPr>
          <a:xfrm flipH="1">
            <a:off x="5866477" y="3738659"/>
            <a:ext cx="3887440" cy="2491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348074" y="3297340"/>
            <a:ext cx="2207656" cy="369332"/>
          </a:xfrm>
          <a:prstGeom prst="rect">
            <a:avLst/>
          </a:prstGeom>
          <a:noFill/>
        </p:spPr>
        <p:txBody>
          <a:bodyPr wrap="none" rtlCol="0">
            <a:spAutoFit/>
          </a:bodyPr>
          <a:lstStyle/>
          <a:p>
            <a:r>
              <a:rPr lang="en-US" b="1" dirty="0" err="1" smtClean="0">
                <a:solidFill>
                  <a:srgbClr val="FF0000"/>
                </a:solidFill>
              </a:rPr>
              <a:t>F</a:t>
            </a:r>
            <a:r>
              <a:rPr lang="en-US" b="1" baseline="-25000" dirty="0" err="1" smtClean="0">
                <a:solidFill>
                  <a:srgbClr val="FF0000"/>
                </a:solidFill>
              </a:rPr>
              <a:t>k</a:t>
            </a:r>
            <a:r>
              <a:rPr lang="en-US" b="1" dirty="0" smtClean="0">
                <a:solidFill>
                  <a:srgbClr val="FF0000"/>
                </a:solidFill>
              </a:rPr>
              <a:t>(011)=G</a:t>
            </a:r>
            <a:r>
              <a:rPr lang="en-US" b="1" baseline="-25000" dirty="0" smtClean="0">
                <a:solidFill>
                  <a:srgbClr val="FF0000"/>
                </a:solidFill>
              </a:rPr>
              <a:t>1</a:t>
            </a:r>
            <a:r>
              <a:rPr lang="en-US" b="1" dirty="0" smtClean="0">
                <a:solidFill>
                  <a:srgbClr val="FF0000"/>
                </a:solidFill>
              </a:rPr>
              <a:t>(G</a:t>
            </a:r>
            <a:r>
              <a:rPr lang="en-US" b="1" baseline="-25000" dirty="0" smtClean="0">
                <a:solidFill>
                  <a:srgbClr val="FF0000"/>
                </a:solidFill>
              </a:rPr>
              <a:t>1</a:t>
            </a:r>
            <a:r>
              <a:rPr lang="en-US" b="1" dirty="0" smtClean="0">
                <a:solidFill>
                  <a:srgbClr val="FF0000"/>
                </a:solidFill>
              </a:rPr>
              <a:t>(G</a:t>
            </a:r>
            <a:r>
              <a:rPr lang="en-US" b="1" baseline="-25000" dirty="0" smtClean="0">
                <a:solidFill>
                  <a:srgbClr val="FF0000"/>
                </a:solidFill>
              </a:rPr>
              <a:t>0</a:t>
            </a:r>
            <a:r>
              <a:rPr lang="en-US" b="1" dirty="0" smtClean="0">
                <a:solidFill>
                  <a:srgbClr val="FF0000"/>
                </a:solidFill>
              </a:rPr>
              <a:t>(k)))</a:t>
            </a:r>
            <a:endParaRPr lang="en-US" b="1" dirty="0">
              <a:solidFill>
                <a:srgbClr val="FF0000"/>
              </a:solidFill>
            </a:endParaRPr>
          </a:p>
        </p:txBody>
      </p:sp>
      <p:sp>
        <p:nvSpPr>
          <p:cNvPr id="51" name="TextBox 50"/>
          <p:cNvSpPr txBox="1"/>
          <p:nvPr/>
        </p:nvSpPr>
        <p:spPr>
          <a:xfrm>
            <a:off x="6480239" y="1020857"/>
            <a:ext cx="4196983" cy="646331"/>
          </a:xfrm>
          <a:prstGeom prst="rect">
            <a:avLst/>
          </a:prstGeom>
          <a:noFill/>
        </p:spPr>
        <p:txBody>
          <a:bodyPr wrap="none" rtlCol="0">
            <a:spAutoFit/>
          </a:bodyPr>
          <a:lstStyle/>
          <a:p>
            <a:r>
              <a:rPr lang="en-US" sz="3600" b="1" dirty="0" smtClean="0"/>
              <a:t>G(x):=</a:t>
            </a:r>
            <a:r>
              <a:rPr lang="en-US" sz="3600" b="1" dirty="0"/>
              <a:t> G</a:t>
            </a:r>
            <a:r>
              <a:rPr lang="en-US" sz="3600" b="1" baseline="-25000" dirty="0"/>
              <a:t>0</a:t>
            </a:r>
            <a:r>
              <a:rPr lang="en-US" sz="3600" b="1" dirty="0" smtClean="0"/>
              <a:t>(x</a:t>
            </a:r>
            <a:r>
              <a:rPr lang="en-US" sz="3600" b="1" dirty="0"/>
              <a:t>) || </a:t>
            </a:r>
            <a:r>
              <a:rPr lang="en-US" sz="3600" b="1" dirty="0" smtClean="0"/>
              <a:t>G</a:t>
            </a:r>
            <a:r>
              <a:rPr lang="en-US" sz="3600" b="1" baseline="-25000" dirty="0" smtClean="0"/>
              <a:t>1</a:t>
            </a:r>
            <a:r>
              <a:rPr lang="en-US" sz="3600" b="1" dirty="0" smtClean="0"/>
              <a:t>(x</a:t>
            </a:r>
            <a:r>
              <a:rPr lang="en-US" sz="3600" b="1" dirty="0"/>
              <a:t>)  </a:t>
            </a:r>
          </a:p>
        </p:txBody>
      </p:sp>
      <p:sp>
        <p:nvSpPr>
          <p:cNvPr id="16" name="Left Brace 15"/>
          <p:cNvSpPr/>
          <p:nvPr/>
        </p:nvSpPr>
        <p:spPr>
          <a:xfrm rot="5400000">
            <a:off x="8190269" y="376610"/>
            <a:ext cx="261541" cy="12192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TextBox 16"/>
          <p:cNvSpPr txBox="1"/>
          <p:nvPr/>
        </p:nvSpPr>
        <p:spPr>
          <a:xfrm>
            <a:off x="7905132" y="410285"/>
            <a:ext cx="915635" cy="461665"/>
          </a:xfrm>
          <a:prstGeom prst="rect">
            <a:avLst/>
          </a:prstGeom>
          <a:noFill/>
        </p:spPr>
        <p:txBody>
          <a:bodyPr wrap="none" rtlCol="0">
            <a:spAutoFit/>
          </a:bodyPr>
          <a:lstStyle/>
          <a:p>
            <a:r>
              <a:rPr lang="en-US" sz="2400" b="1" dirty="0" smtClean="0"/>
              <a:t>n-bits</a:t>
            </a:r>
            <a:endParaRPr lang="en-US" sz="2400" b="1" dirty="0"/>
          </a:p>
        </p:txBody>
      </p:sp>
      <p:sp>
        <p:nvSpPr>
          <p:cNvPr id="63" name="Left Brace 62"/>
          <p:cNvSpPr/>
          <p:nvPr/>
        </p:nvSpPr>
        <p:spPr>
          <a:xfrm rot="5400000">
            <a:off x="9775413" y="376610"/>
            <a:ext cx="261541" cy="121920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5" name="TextBox 64"/>
          <p:cNvSpPr txBox="1"/>
          <p:nvPr/>
        </p:nvSpPr>
        <p:spPr>
          <a:xfrm>
            <a:off x="9490276" y="410285"/>
            <a:ext cx="915635" cy="461665"/>
          </a:xfrm>
          <a:prstGeom prst="rect">
            <a:avLst/>
          </a:prstGeom>
          <a:noFill/>
        </p:spPr>
        <p:txBody>
          <a:bodyPr wrap="none" rtlCol="0">
            <a:spAutoFit/>
          </a:bodyPr>
          <a:lstStyle/>
          <a:p>
            <a:r>
              <a:rPr lang="en-US" sz="2400" b="1" dirty="0" smtClean="0"/>
              <a:t>n-bits</a:t>
            </a:r>
            <a:endParaRPr lang="en-US" sz="2400" b="1" dirty="0"/>
          </a:p>
        </p:txBody>
      </p:sp>
    </p:spTree>
    <p:extLst>
      <p:ext uri="{BB962C8B-B14F-4D97-AF65-F5344CB8AC3E}">
        <p14:creationId xmlns:p14="http://schemas.microsoft.com/office/powerpoint/2010/main" val="133968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1" grpId="0"/>
      <p:bldP spid="16" grpId="0" animBg="1"/>
      <p:bldP spid="17" grpId="0"/>
      <p:bldP spid="63" grpId="0" animBg="1"/>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PRFs from PRGs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a:t> Then there is a secure PRF.</a:t>
                </a:r>
              </a:p>
              <a:p>
                <a:pPr marL="0" indent="0">
                  <a:buNone/>
                </a:pPr>
                <a:endParaRPr lang="en-US" b="1" i="1" dirty="0">
                  <a:latin typeface="Cambria Math" panose="02040503050406030204" pitchFamily="18" charset="0"/>
                </a:endParaRPr>
              </a:p>
              <a:p>
                <a:pPr marL="0" indent="0">
                  <a:buNone/>
                </a:pPr>
                <a:r>
                  <a:rPr lang="en-US" b="1" dirty="0">
                    <a:latin typeface="Cambria Math" panose="02040503050406030204" pitchFamily="18" charset="0"/>
                  </a:rPr>
                  <a:t>Proof:</a:t>
                </a:r>
              </a:p>
              <a:p>
                <a:pPr marL="0" indent="0">
                  <a:buNone/>
                </a:pPr>
                <a:r>
                  <a:rPr lang="en-US" b="1" dirty="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oMath>
                  </m:oMathPara>
                </a14:m>
                <a:endParaRPr lang="en-US" b="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797" t="-3361" r="-156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3221696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lnSpcReduction="100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Proof Sketch (by Triangle Inequality): Fix </a:t>
                </a:r>
                <a:r>
                  <a:rPr lang="en-US" b="1" dirty="0" smtClean="0">
                    <a:solidFill>
                      <a:srgbClr val="FF0000"/>
                    </a:solidFill>
                    <a:latin typeface="Cambria Math" panose="02040503050406030204" pitchFamily="18" charset="0"/>
                  </a:rPr>
                  <a:t>j</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𝑨𝒅𝒗</m:t>
                      </m:r>
                      <m:r>
                        <a:rPr lang="en-US" b="1" i="1" baseline="-25000" smtClean="0">
                          <a:solidFill>
                            <a:srgbClr val="FF0000"/>
                          </a:solidFill>
                          <a:latin typeface="Cambria Math" panose="02040503050406030204" pitchFamily="18" charset="0"/>
                        </a:rPr>
                        <m:t>𝒋</m:t>
                      </m:r>
                      <m:r>
                        <a:rPr lang="en-US" b="1" i="1" smtClean="0">
                          <a:latin typeface="Cambria Math" panose="02040503050406030204" pitchFamily="18" charset="0"/>
                        </a:rPr>
                        <m:t>=</m:t>
                      </m:r>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𝒓</m:t>
                                      </m:r>
                                    </m:e>
                                    <m:sub>
                                      <m:r>
                                        <a:rPr lang="en-US" b="1" i="1" smtClean="0">
                                          <a:solidFill>
                                            <a:srgbClr val="FF0000"/>
                                          </a:solidFill>
                                          <a:latin typeface="Cambria Math" panose="02040503050406030204" pitchFamily="18" charset="0"/>
                                        </a:rPr>
                                        <m:t>𝒋</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𝒋</m:t>
                                          </m:r>
                                          <m:r>
                                            <a:rPr lang="en-US" b="1" i="1" smtClean="0">
                                              <a:latin typeface="Cambria Math" panose="02040503050406030204" pitchFamily="18" charset="0"/>
                                            </a:rPr>
                                            <m:t>+</m:t>
                                          </m:r>
                                          <m:r>
                                            <a:rPr lang="en-US" b="1" i="1" smtClean="0">
                                              <a:latin typeface="Cambria Math" panose="02040503050406030204" pitchFamily="18" charset="0"/>
                                            </a:rPr>
                                            <m:t>𝟐</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𝒋</m:t>
                                      </m:r>
                                    </m:sub>
                                  </m:sSub>
                                  <m:r>
                                    <a:rPr lang="en-US" b="1" i="1">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rPr>
                                    <m:t>𝑮</m:t>
                                  </m:r>
                                  <m:d>
                                    <m:dPr>
                                      <m:ctrlPr>
                                        <a:rPr lang="en-US" b="1" i="1">
                                          <a:solidFill>
                                            <a:srgbClr val="FF0000"/>
                                          </a:solidFill>
                                          <a:latin typeface="Cambria Math" panose="02040503050406030204" pitchFamily="18" charset="0"/>
                                        </a:rPr>
                                      </m:ctrlPr>
                                    </m:dPr>
                                    <m:e>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𝒔</m:t>
                                          </m:r>
                                        </m:e>
                                        <m:sub>
                                          <m:r>
                                            <a:rPr lang="en-US" b="1" i="1">
                                              <a:solidFill>
                                                <a:srgbClr val="FF0000"/>
                                              </a:solidFill>
                                              <a:latin typeface="Cambria Math" panose="02040503050406030204" pitchFamily="18" charset="0"/>
                                            </a:rPr>
                                            <m:t>𝒋</m:t>
                                          </m:r>
                                          <m:r>
                                            <a:rPr lang="en-US" b="1" i="1">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r>
                        <a:rPr lang="en-US" b="1" i="1">
                          <a:latin typeface="Cambria Math" panose="02040503050406030204" pitchFamily="18" charset="0"/>
                        </a:rPr>
                        <m:t>&lt;</m:t>
                      </m:r>
                      <m:r>
                        <a:rPr lang="en-US" b="1" i="1">
                          <a:latin typeface="Cambria Math" panose="02040503050406030204" pitchFamily="18" charset="0"/>
                        </a:rPr>
                        <m:t>𝒏𝒆𝒈𝒍</m:t>
                      </m:r>
                      <m:d>
                        <m:dPr>
                          <m:ctrlPr>
                            <a:rPr lang="en-US" b="1" i="1">
                              <a:latin typeface="Cambria Math" panose="02040503050406030204" pitchFamily="18" charset="0"/>
                            </a:rPr>
                          </m:ctrlPr>
                        </m:dPr>
                        <m:e>
                          <m:r>
                            <a:rPr lang="en-US" b="1" i="1">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This difference is negligible by PRG security (just replaced </a:t>
                </a:r>
                <a14:m>
                  <m:oMath xmlns:m="http://schemas.openxmlformats.org/officeDocument/2006/math">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𝒋</m:t>
                            </m:r>
                            <m:r>
                              <a:rPr lang="en-US" b="1" i="1">
                                <a:latin typeface="Cambria Math" panose="02040503050406030204" pitchFamily="18" charset="0"/>
                              </a:rPr>
                              <m:t>+</m:t>
                            </m:r>
                            <m:r>
                              <a:rPr lang="en-US" b="1" i="1">
                                <a:latin typeface="Cambria Math" panose="02040503050406030204" pitchFamily="18" charset="0"/>
                              </a:rPr>
                              <m:t>𝟏</m:t>
                            </m:r>
                          </m:sub>
                        </m:sSub>
                      </m:e>
                    </m:d>
                    <m:r>
                      <a:rPr lang="en-US" b="1" i="1" smtClean="0">
                        <a:latin typeface="Cambria Math" panose="02040503050406030204" pitchFamily="18" charset="0"/>
                      </a:rPr>
                      <m:t> </m:t>
                    </m:r>
                    <m:r>
                      <a:rPr lang="en-US" b="1" i="0" smtClean="0">
                        <a:latin typeface="Cambria Math" panose="02040503050406030204" pitchFamily="18" charset="0"/>
                      </a:rPr>
                      <m:t>𝐰𝐢𝐭𝐡</m:t>
                    </m:r>
                    <m:r>
                      <a:rPr lang="en-US" b="1" i="1" smtClean="0">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𝒋</m:t>
                        </m:r>
                        <m:r>
                          <a:rPr lang="en-US" b="1" i="1">
                            <a:latin typeface="Cambria Math" panose="02040503050406030204" pitchFamily="18" charset="0"/>
                          </a:rPr>
                          <m:t>+</m:t>
                        </m:r>
                        <m:r>
                          <a:rPr lang="en-US" b="1" i="1">
                            <a:latin typeface="Cambria Math" panose="02040503050406030204" pitchFamily="18" charset="0"/>
                          </a:rPr>
                          <m:t>𝟏</m:t>
                        </m:r>
                      </m:sub>
                    </m:sSub>
                    <m:r>
                      <a:rPr lang="en-US" b="1" i="1" smtClean="0">
                        <a:latin typeface="Cambria Math" panose="02040503050406030204" pitchFamily="18" charset="0"/>
                      </a:rPr>
                      <m:t>).</m:t>
                    </m:r>
                  </m:oMath>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66147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PRFs from PRGs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1064240" cy="4351338"/>
              </a:xfrm>
            </p:spPr>
            <p:txBody>
              <a:bodyPr>
                <a:normAutofit/>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r>
                  <a:rPr lang="en-US" b="1" dirty="0" smtClean="0"/>
                  <a:t>Proof Sketch</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oMath>
                  </m:oMathPara>
                </a14:m>
                <a:endParaRPr lang="en-US" b="1"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nary>
                        <m:naryPr>
                          <m:chr m:val="∑"/>
                          <m:supHide m:val="on"/>
                          <m:ctrlPr>
                            <a:rPr lang="en-US" b="1" i="1" smtClean="0">
                              <a:latin typeface="Cambria Math" panose="02040503050406030204" pitchFamily="18" charset="0"/>
                              <a:ea typeface="Cambria Math" panose="02040503050406030204" pitchFamily="18" charset="0"/>
                            </a:rPr>
                          </m:ctrlPr>
                        </m:naryPr>
                        <m:sub>
                          <m:r>
                            <m:rPr>
                              <m:brk m:alnAt="7"/>
                            </m:rPr>
                            <a:rPr lang="en-US" b="1" i="1" smtClean="0">
                              <a:latin typeface="Cambria Math" panose="02040503050406030204" pitchFamily="18" charset="0"/>
                              <a:ea typeface="Cambria Math" panose="02040503050406030204" pitchFamily="18" charset="0"/>
                            </a:rPr>
                            <m:t>𝒋</m:t>
                          </m:r>
                          <m:r>
                            <a:rPr lang="en-US" b="1" i="1">
                              <a:latin typeface="Cambria Math" panose="02040503050406030204" pitchFamily="18" charset="0"/>
                            </a:rPr>
                            <m:t>&lt;</m:t>
                          </m:r>
                          <m:r>
                            <a:rPr lang="en-US" b="1" i="1" smtClean="0">
                              <a:latin typeface="Cambria Math" panose="02040503050406030204" pitchFamily="18" charset="0"/>
                            </a:rPr>
                            <m:t>𝒕</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sub>
                        <m:sup/>
                        <m:e>
                          <m:r>
                            <a:rPr lang="en-US" b="1" i="1" smtClean="0">
                              <a:latin typeface="Cambria Math" panose="02040503050406030204" pitchFamily="18" charset="0"/>
                              <a:ea typeface="Cambria Math" panose="02040503050406030204" pitchFamily="18" charset="0"/>
                            </a:rPr>
                            <m:t>𝑨𝒅𝒗</m:t>
                          </m:r>
                          <m:r>
                            <a:rPr lang="en-US" b="1" i="1" baseline="-25000" smtClean="0">
                              <a:latin typeface="Cambria Math" panose="02040503050406030204" pitchFamily="18" charset="0"/>
                              <a:ea typeface="Cambria Math" panose="02040503050406030204" pitchFamily="18" charset="0"/>
                            </a:rPr>
                            <m:t>𝒋</m:t>
                          </m:r>
                        </m:e>
                      </m:nary>
                      <m:r>
                        <a:rPr lang="en-US" b="1" i="1" baseline="-25000" smtClean="0">
                          <a:latin typeface="Cambria Math" panose="02040503050406030204" pitchFamily="18" charset="0"/>
                          <a:ea typeface="Cambria Math" panose="02040503050406030204" pitchFamily="18" charset="0"/>
                        </a:rPr>
                        <m:t>                                                                                 </m:t>
                      </m:r>
                    </m:oMath>
                  </m:oMathPara>
                </a14:m>
                <a:endParaRPr lang="en-US" b="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𝑸𝑬𝑫</m:t>
                      </m:r>
                      <m:r>
                        <a:rPr lang="en-US" b="1" i="1" smtClean="0">
                          <a:latin typeface="Cambria Math" panose="02040503050406030204" pitchFamily="18" charset="0"/>
                          <a:ea typeface="Cambria Math" panose="02040503050406030204" pitchFamily="18" charset="0"/>
                        </a:rPr>
                        <m:t>)</m:t>
                      </m:r>
                    </m:oMath>
                  </m:oMathPara>
                </a14:m>
                <a:endParaRPr lang="en-US" b="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1064240" cy="4351338"/>
              </a:xfrm>
              <a:blipFill>
                <a:blip r:embed="rId2"/>
                <a:stretch>
                  <a:fillRect l="-1157" t="-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Tree>
    <p:extLst>
      <p:ext uri="{BB962C8B-B14F-4D97-AF65-F5344CB8AC3E}">
        <p14:creationId xmlns:p14="http://schemas.microsoft.com/office/powerpoint/2010/main" val="413184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Encryption Standard</a:t>
            </a:r>
          </a:p>
        </p:txBody>
      </p:sp>
      <p:sp>
        <p:nvSpPr>
          <p:cNvPr id="3" name="Content Placeholder 2"/>
          <p:cNvSpPr>
            <a:spLocks noGrp="1"/>
          </p:cNvSpPr>
          <p:nvPr>
            <p:ph idx="1"/>
          </p:nvPr>
        </p:nvSpPr>
        <p:spPr/>
        <p:txBody>
          <a:bodyPr>
            <a:normAutofit/>
          </a:bodyPr>
          <a:lstStyle/>
          <a:p>
            <a:r>
              <a:rPr lang="en-US" b="1" dirty="0"/>
              <a:t>Block Size: </a:t>
            </a:r>
            <a:r>
              <a:rPr lang="en-US" dirty="0"/>
              <a:t>128 bits (viewed as 4x4 byte array)</a:t>
            </a:r>
          </a:p>
          <a:p>
            <a:r>
              <a:rPr lang="en-US" b="1" dirty="0"/>
              <a:t>Key Size: </a:t>
            </a:r>
            <a:r>
              <a:rPr lang="en-US" dirty="0"/>
              <a:t>128, 192 or 256</a:t>
            </a:r>
          </a:p>
          <a:p>
            <a:endParaRPr lang="en-US" dirty="0"/>
          </a:p>
          <a:p>
            <a:r>
              <a:rPr lang="en-US" dirty="0"/>
              <a:t>Essentially a Substitution Permutation Network</a:t>
            </a:r>
          </a:p>
          <a:p>
            <a:pPr lvl="1"/>
            <a:r>
              <a:rPr lang="en-US" b="1" dirty="0" err="1"/>
              <a:t>AddRoundKey</a:t>
            </a:r>
            <a:r>
              <a:rPr lang="en-US" b="1" dirty="0"/>
              <a:t>:</a:t>
            </a:r>
            <a:r>
              <a:rPr lang="en-US" dirty="0"/>
              <a:t> Generate 128-bit sub-key from master key XOR with current state</a:t>
            </a:r>
          </a:p>
          <a:p>
            <a:pPr lvl="1"/>
            <a:r>
              <a:rPr lang="en-US" b="1" dirty="0" err="1"/>
              <a:t>SubBytes</a:t>
            </a:r>
            <a:r>
              <a:rPr lang="en-US" b="1" dirty="0"/>
              <a:t>: </a:t>
            </a:r>
            <a:r>
              <a:rPr lang="en-US" dirty="0"/>
              <a:t>Each byte of state array (16 bytes) is replaced by another byte according a </a:t>
            </a:r>
            <a:r>
              <a:rPr lang="en-US" dirty="0" err="1"/>
              <a:t>a</a:t>
            </a:r>
            <a:r>
              <a:rPr lang="en-US" dirty="0"/>
              <a:t> single S-box (lookup table)</a:t>
            </a:r>
          </a:p>
          <a:p>
            <a:pPr lvl="1"/>
            <a:r>
              <a:rPr lang="en-US" b="1" dirty="0" err="1"/>
              <a:t>ShiftRows</a:t>
            </a:r>
            <a:r>
              <a:rPr lang="en-US" b="1" dirty="0"/>
              <a:t> – </a:t>
            </a:r>
            <a:r>
              <a:rPr lang="en-US" dirty="0"/>
              <a:t>shift </a:t>
            </a:r>
            <a:r>
              <a:rPr lang="en-US" dirty="0" err="1"/>
              <a:t>ith</a:t>
            </a:r>
            <a:r>
              <a:rPr lang="en-US" dirty="0"/>
              <a:t> row by </a:t>
            </a:r>
            <a:r>
              <a:rPr lang="en-US" dirty="0" err="1"/>
              <a:t>i</a:t>
            </a:r>
            <a:r>
              <a:rPr lang="en-US" dirty="0"/>
              <a:t> bytes</a:t>
            </a:r>
          </a:p>
          <a:p>
            <a:pPr lvl="1"/>
            <a:r>
              <a:rPr lang="en-US" b="1" dirty="0" err="1"/>
              <a:t>MixColumns</a:t>
            </a:r>
            <a:r>
              <a:rPr lang="en-US" b="1" dirty="0"/>
              <a:t> – </a:t>
            </a:r>
            <a:r>
              <a:rPr lang="en-US" dirty="0"/>
              <a:t>permute the bits in each column</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Tree>
    <p:extLst>
      <p:ext uri="{BB962C8B-B14F-4D97-AF65-F5344CB8AC3E}">
        <p14:creationId xmlns:p14="http://schemas.microsoft.com/office/powerpoint/2010/main" val="21481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PRFs from PRGs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b="1" dirty="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a:latin typeface="Cambria Math" panose="02040503050406030204" pitchFamily="18" charset="0"/>
                </a:endParaRPr>
              </a:p>
              <a:p>
                <a:pPr marL="0" indent="0">
                  <a:buNone/>
                </a:pPr>
                <a:r>
                  <a:rPr lang="en-US" b="1" dirty="0"/>
                  <a:t>Proof</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oMath>
                  </m:oMathPara>
                </a14:m>
                <a:endParaRPr lang="en-US"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nary>
                        <m:naryPr>
                          <m:chr m:val="∑"/>
                          <m:supHide m:val="on"/>
                          <m:ctrlPr>
                            <a:rPr lang="en-US" b="1" i="1" smtClean="0">
                              <a:latin typeface="Cambria Math" panose="02040503050406030204" pitchFamily="18" charset="0"/>
                              <a:ea typeface="Cambria Math" panose="02040503050406030204" pitchFamily="18" charset="0"/>
                            </a:rPr>
                          </m:ctrlPr>
                        </m:naryPr>
                        <m:sub>
                          <m:r>
                            <m:rPr>
                              <m:brk m:alnAt="7"/>
                            </m:rPr>
                            <a:rPr lang="en-US" b="1" i="1" smtClean="0">
                              <a:latin typeface="Cambria Math" panose="02040503050406030204" pitchFamily="18" charset="0"/>
                              <a:ea typeface="Cambria Math" panose="02040503050406030204" pitchFamily="18" charset="0"/>
                            </a:rPr>
                            <m:t>𝒋</m:t>
                          </m:r>
                          <m:r>
                            <a:rPr lang="en-US" b="1" i="1">
                              <a:latin typeface="Cambria Math" panose="02040503050406030204" pitchFamily="18" charset="0"/>
                            </a:rPr>
                            <m:t>&lt;</m:t>
                          </m:r>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up/>
                        <m:e>
                          <m:r>
                            <a:rPr lang="en-US" b="1" i="1" smtClean="0">
                              <a:latin typeface="Cambria Math" panose="02040503050406030204" pitchFamily="18" charset="0"/>
                              <a:ea typeface="Cambria Math" panose="02040503050406030204" pitchFamily="18" charset="0"/>
                            </a:rPr>
                            <m:t>𝑨𝒅𝒗</m:t>
                          </m:r>
                          <m:r>
                            <a:rPr lang="en-US" b="1" i="1" baseline="-25000" smtClean="0">
                              <a:latin typeface="Cambria Math" panose="02040503050406030204" pitchFamily="18" charset="0"/>
                              <a:ea typeface="Cambria Math" panose="02040503050406030204" pitchFamily="18" charset="0"/>
                            </a:rPr>
                            <m:t>𝒋</m:t>
                          </m:r>
                        </m:e>
                      </m:nary>
                    </m:oMath>
                  </m:oMathPara>
                </a14:m>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m:oMathPara>
                </a14:m>
                <a:endParaRPr lang="en-US" b="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spTree>
    <p:extLst>
      <p:ext uri="{BB962C8B-B14F-4D97-AF65-F5344CB8AC3E}">
        <p14:creationId xmlns:p14="http://schemas.microsoft.com/office/powerpoint/2010/main" val="1934658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PRFs from PRGs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a:bodyPr>
              <a:lstStyle/>
              <a:p>
                <a:pPr marL="0" indent="0">
                  <a:buNone/>
                </a:pPr>
                <a:r>
                  <a:rPr lang="en-US" b="1" dirty="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a:latin typeface="Cambria Math" panose="02040503050406030204" pitchFamily="18" charset="0"/>
                </a:endParaRPr>
              </a:p>
              <a:p>
                <a:pPr marL="0" indent="0">
                  <a:buNone/>
                </a:pPr>
                <a:r>
                  <a:rPr lang="en-US" b="1" dirty="0"/>
                  <a:t>Proof</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r>
                            <a:rPr lang="en-US" b="1" i="1">
                              <a:latin typeface="Cambria Math" panose="02040503050406030204" pitchFamily="18" charset="0"/>
                            </a:rPr>
                            <m:t>−</m:t>
                          </m:r>
                          <m:r>
                            <a:rPr lang="en-US" b="1" i="1">
                              <a:latin typeface="Cambria Math" panose="02040503050406030204" pitchFamily="18" charset="0"/>
                            </a:rPr>
                            <m:t>𝑷𝒓</m:t>
                          </m:r>
                          <m:d>
                            <m:dPr>
                              <m:begChr m:val="["/>
                              <m:endChr m:val="]"/>
                              <m:ctrlPr>
                                <a:rPr lang="en-US" b="1" i="1">
                                  <a:latin typeface="Cambria Math" panose="02040503050406030204" pitchFamily="18" charset="0"/>
                                </a:rPr>
                              </m:ctrlPr>
                            </m:dPr>
                            <m:e>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𝟏</m:t>
                                          </m:r>
                                        </m:sub>
                                      </m:sSub>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a:latin typeface="Cambria Math" panose="02040503050406030204" pitchFamily="18" charset="0"/>
                                            </a:rPr>
                                            <m:t>𝒕</m:t>
                                          </m:r>
                                          <m:r>
                                            <a:rPr lang="en-US" b="1" i="1">
                                              <a:latin typeface="Cambria Math" panose="02040503050406030204" pitchFamily="18" charset="0"/>
                                            </a:rPr>
                                            <m:t>(</m:t>
                                          </m:r>
                                          <m:r>
                                            <a:rPr lang="en-US" b="1" i="1">
                                              <a:latin typeface="Cambria Math" panose="02040503050406030204" pitchFamily="18" charset="0"/>
                                            </a:rPr>
                                            <m:t>𝒏</m:t>
                                          </m:r>
                                          <m:r>
                                            <a:rPr lang="en-US" b="1" i="1">
                                              <a:latin typeface="Cambria Math" panose="02040503050406030204" pitchFamily="18" charset="0"/>
                                            </a:rPr>
                                            <m:t>)</m:t>
                                          </m:r>
                                        </m:sub>
                                      </m:sSub>
                                    </m:e>
                                  </m:d>
                                </m:e>
                              </m:d>
                            </m:e>
                          </m:d>
                        </m:e>
                      </m:d>
                    </m:oMath>
                  </m:oMathPara>
                </a14:m>
                <a:endParaRPr lang="en-US"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nary>
                        <m:naryPr>
                          <m:chr m:val="∑"/>
                          <m:supHide m:val="on"/>
                          <m:ctrlPr>
                            <a:rPr lang="en-US" b="1" i="1" smtClean="0">
                              <a:latin typeface="Cambria Math" panose="02040503050406030204" pitchFamily="18" charset="0"/>
                              <a:ea typeface="Cambria Math" panose="02040503050406030204" pitchFamily="18" charset="0"/>
                            </a:rPr>
                          </m:ctrlPr>
                        </m:naryPr>
                        <m:sub>
                          <m:r>
                            <m:rPr>
                              <m:brk m:alnAt="7"/>
                            </m:rPr>
                            <a:rPr lang="en-US" b="1" i="1" smtClean="0">
                              <a:latin typeface="Cambria Math" panose="02040503050406030204" pitchFamily="18" charset="0"/>
                              <a:ea typeface="Cambria Math" panose="02040503050406030204" pitchFamily="18" charset="0"/>
                            </a:rPr>
                            <m:t>𝒋</m:t>
                          </m:r>
                          <m:r>
                            <a:rPr lang="en-US" b="1" i="1">
                              <a:latin typeface="Cambria Math" panose="02040503050406030204" pitchFamily="18" charset="0"/>
                            </a:rPr>
                            <m:t>&lt;</m:t>
                          </m:r>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up/>
                        <m:e>
                          <m:r>
                            <a:rPr lang="en-US" b="1" i="1" smtClean="0">
                              <a:latin typeface="Cambria Math" panose="02040503050406030204" pitchFamily="18" charset="0"/>
                              <a:ea typeface="Cambria Math" panose="02040503050406030204" pitchFamily="18" charset="0"/>
                            </a:rPr>
                            <m:t>𝑨𝒅𝒗</m:t>
                          </m:r>
                          <m:r>
                            <a:rPr lang="en-US" b="1" i="1" baseline="-25000" smtClean="0">
                              <a:latin typeface="Cambria Math" panose="02040503050406030204" pitchFamily="18" charset="0"/>
                              <a:ea typeface="Cambria Math" panose="02040503050406030204" pitchFamily="18" charset="0"/>
                            </a:rPr>
                            <m:t>𝒋</m:t>
                          </m:r>
                        </m:e>
                      </m:nary>
                    </m:oMath>
                  </m:oMathPara>
                </a14:m>
                <a:endParaRPr lang="en-US"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𝒕</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𝒏𝒆𝒈𝒍</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𝒏</m:t>
                      </m:r>
                      <m:r>
                        <a:rPr lang="en-US" b="1" i="1" smtClean="0">
                          <a:latin typeface="Cambria Math" panose="02040503050406030204" pitchFamily="18" charset="0"/>
                          <a:ea typeface="Cambria Math" panose="02040503050406030204" pitchFamily="18" charset="0"/>
                        </a:rPr>
                        <m:t>)</m:t>
                      </m:r>
                    </m:oMath>
                  </m:oMathPara>
                </a14:m>
                <a:endParaRPr lang="en-US" b="1" dirty="0">
                  <a:latin typeface="Cambria Math" panose="02040503050406030204" pitchFamily="18" charset="0"/>
                </a:endParaRPr>
              </a:p>
              <a:p>
                <a:pPr marL="0" indent="0">
                  <a:buNone/>
                </a:pPr>
                <a:endParaRPr lang="en-US" b="1" dirty="0">
                  <a:latin typeface="Cambria Math" panose="02040503050406030204" pitchFamily="18" charset="0"/>
                </a:endParaRPr>
              </a:p>
              <a:p>
                <a:pPr marL="0" indent="0">
                  <a:buNone/>
                </a:pPr>
                <a:r>
                  <a:rPr lang="en-US" b="1" dirty="0">
                    <a:latin typeface="Cambria Math" panose="02040503050406030204" pitchFamily="18" charset="0"/>
                  </a:rPr>
                  <a:t>(QED, Claim 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2241" b="-8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787179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H</a:t>
            </a:r>
            <a:r>
              <a:rPr lang="en-US" baseline="-25000" dirty="0"/>
              <a:t>1</a:t>
            </a:r>
            <a:r>
              <a:rPr lang="en-US" dirty="0"/>
              <a:t> and H</a:t>
            </a:r>
            <a:r>
              <a:rPr lang="en-US" baseline="-25000" dirty="0"/>
              <a:t>2</a:t>
            </a:r>
          </a:p>
        </p:txBody>
      </p:sp>
      <p:sp>
        <p:nvSpPr>
          <p:cNvPr id="3" name="Content Placeholder 2"/>
          <p:cNvSpPr>
            <a:spLocks noGrp="1"/>
          </p:cNvSpPr>
          <p:nvPr>
            <p:ph idx="1"/>
          </p:nvPr>
        </p:nvSpPr>
        <p:spPr/>
        <p:txBody>
          <a:bodyPr/>
          <a:lstStyle/>
          <a:p>
            <a:r>
              <a:rPr lang="en-US" dirty="0"/>
              <a:t>Original Construction: Hybrid H</a:t>
            </a:r>
            <a:r>
              <a:rPr lang="en-US" baseline="-25000" dirty="0"/>
              <a:t>1</a:t>
            </a:r>
            <a:r>
              <a:rPr lang="en-US" dirty="0"/>
              <a:t> </a:t>
            </a:r>
          </a:p>
        </p:txBody>
      </p:sp>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52</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t>
            </a:r>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0</a:t>
            </a:r>
            <a:r>
              <a:rPr lang="en-US" dirty="0"/>
              <a:t> = G</a:t>
            </a:r>
            <a:r>
              <a:rPr lang="en-US" baseline="-25000" dirty="0"/>
              <a:t>0</a:t>
            </a:r>
            <a:r>
              <a:rPr lang="en-US" dirty="0"/>
              <a:t>(K)</a:t>
            </a:r>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1</a:t>
            </a:r>
            <a:r>
              <a:rPr lang="en-US" dirty="0"/>
              <a:t> = G</a:t>
            </a:r>
            <a:r>
              <a:rPr lang="en-US" baseline="-25000" dirty="0"/>
              <a:t>1</a:t>
            </a:r>
            <a:r>
              <a:rPr lang="en-US" dirty="0"/>
              <a:t>(K)</a:t>
            </a:r>
            <a:endParaRPr lang="en-US" baseline="-25000" dirty="0"/>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00</a:t>
            </a:r>
            <a:r>
              <a:rPr lang="en-US" dirty="0"/>
              <a:t>=G</a:t>
            </a:r>
            <a:r>
              <a:rPr lang="en-US" baseline="-25000" dirty="0"/>
              <a:t>0</a:t>
            </a:r>
            <a:r>
              <a:rPr lang="en-US" dirty="0"/>
              <a:t>(r0)</a:t>
            </a:r>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01</a:t>
            </a:r>
            <a:r>
              <a:rPr lang="en-US" dirty="0"/>
              <a:t>= G</a:t>
            </a:r>
            <a:r>
              <a:rPr lang="en-US" baseline="-25000" dirty="0"/>
              <a:t>1</a:t>
            </a:r>
            <a:r>
              <a:rPr lang="en-US" dirty="0"/>
              <a:t>(r0)</a:t>
            </a:r>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10</a:t>
            </a:r>
            <a:r>
              <a:rPr lang="en-US" dirty="0"/>
              <a:t>= G</a:t>
            </a:r>
            <a:r>
              <a:rPr lang="en-US" baseline="-25000" dirty="0"/>
              <a:t>0</a:t>
            </a:r>
            <a:r>
              <a:rPr lang="en-US" dirty="0"/>
              <a:t>(r</a:t>
            </a:r>
            <a:r>
              <a:rPr lang="en-US" baseline="-25000" dirty="0"/>
              <a:t>1</a:t>
            </a:r>
            <a:r>
              <a:rPr lang="en-US" dirty="0"/>
              <a:t>)</a:t>
            </a:r>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10</a:t>
            </a:r>
            <a:r>
              <a:rPr lang="en-US" dirty="0"/>
              <a:t>= G</a:t>
            </a:r>
            <a:r>
              <a:rPr lang="en-US" baseline="-25000" dirty="0"/>
              <a:t>1</a:t>
            </a:r>
            <a:r>
              <a:rPr lang="en-US" dirty="0"/>
              <a:t>(r</a:t>
            </a:r>
            <a:r>
              <a:rPr lang="en-US" baseline="-25000" dirty="0"/>
              <a:t>1</a:t>
            </a:r>
            <a:r>
              <a:rPr lang="en-US" dirty="0"/>
              <a:t>)</a:t>
            </a:r>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a:t>1</a:t>
            </a:r>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a:t>1</a:t>
            </a:r>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a:t>1</a:t>
            </a:r>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a:t>1</a:t>
            </a:r>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a:t>1</a:t>
            </a:r>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a:t>1</a:t>
            </a:r>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a:t>1</a:t>
            </a:r>
          </a:p>
        </p:txBody>
      </p:sp>
    </p:spTree>
    <p:extLst>
      <p:ext uri="{BB962C8B-B14F-4D97-AF65-F5344CB8AC3E}">
        <p14:creationId xmlns:p14="http://schemas.microsoft.com/office/powerpoint/2010/main" val="3744001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H</a:t>
            </a:r>
            <a:r>
              <a:rPr lang="en-US" baseline="-25000" dirty="0"/>
              <a:t>1</a:t>
            </a:r>
            <a:r>
              <a:rPr lang="en-US" dirty="0"/>
              <a:t> and H</a:t>
            </a:r>
            <a:r>
              <a:rPr lang="en-US" baseline="-25000" dirty="0"/>
              <a:t>2</a:t>
            </a:r>
          </a:p>
        </p:txBody>
      </p:sp>
      <p:sp>
        <p:nvSpPr>
          <p:cNvPr id="3" name="Content Placeholder 2"/>
          <p:cNvSpPr>
            <a:spLocks noGrp="1"/>
          </p:cNvSpPr>
          <p:nvPr>
            <p:ph idx="1"/>
          </p:nvPr>
        </p:nvSpPr>
        <p:spPr/>
        <p:txBody>
          <a:bodyPr/>
          <a:lstStyle/>
          <a:p>
            <a:r>
              <a:rPr lang="en-US" dirty="0">
                <a:solidFill>
                  <a:srgbClr val="FF0000"/>
                </a:solidFill>
              </a:rPr>
              <a:t>Modified Construction H</a:t>
            </a:r>
            <a:r>
              <a:rPr lang="en-US" baseline="-25000" dirty="0">
                <a:solidFill>
                  <a:srgbClr val="FF0000"/>
                </a:solidFill>
              </a:rPr>
              <a:t>2</a:t>
            </a:r>
            <a:r>
              <a:rPr lang="en-US" dirty="0">
                <a:solidFill>
                  <a:srgbClr val="FF0000"/>
                </a:solidFill>
              </a:rPr>
              <a:t>: Pick r</a:t>
            </a:r>
            <a:r>
              <a:rPr lang="en-US" baseline="-25000" dirty="0">
                <a:solidFill>
                  <a:srgbClr val="FF0000"/>
                </a:solidFill>
              </a:rPr>
              <a:t>0</a:t>
            </a:r>
            <a:r>
              <a:rPr lang="en-US" dirty="0">
                <a:solidFill>
                  <a:srgbClr val="FF0000"/>
                </a:solidFill>
              </a:rPr>
              <a:t> and r</a:t>
            </a:r>
            <a:r>
              <a:rPr lang="en-US" baseline="-25000" dirty="0">
                <a:solidFill>
                  <a:srgbClr val="FF0000"/>
                </a:solidFill>
              </a:rPr>
              <a:t>1</a:t>
            </a:r>
            <a:r>
              <a:rPr lang="en-US" dirty="0">
                <a:solidFill>
                  <a:srgbClr val="FF0000"/>
                </a:solidFill>
              </a:rPr>
              <a:t> randomly instead of </a:t>
            </a:r>
            <a:r>
              <a:rPr lang="en-US" dirty="0" err="1">
                <a:solidFill>
                  <a:srgbClr val="FF0000"/>
                </a:solidFill>
              </a:rPr>
              <a:t>r</a:t>
            </a:r>
            <a:r>
              <a:rPr lang="en-US" baseline="-25000" dirty="0" err="1">
                <a:solidFill>
                  <a:srgbClr val="FF0000"/>
                </a:solidFill>
              </a:rPr>
              <a:t>i</a:t>
            </a:r>
            <a:r>
              <a:rPr lang="en-US" dirty="0">
                <a:solidFill>
                  <a:srgbClr val="FF0000"/>
                </a:solidFill>
              </a:rPr>
              <a:t> = G</a:t>
            </a:r>
            <a:r>
              <a:rPr lang="en-US" baseline="-25000" dirty="0">
                <a:solidFill>
                  <a:srgbClr val="FF0000"/>
                </a:solidFill>
              </a:rPr>
              <a:t>i</a:t>
            </a:r>
            <a:r>
              <a:rPr lang="en-US" dirty="0">
                <a:solidFill>
                  <a:srgbClr val="FF0000"/>
                </a:solidFill>
              </a:rPr>
              <a:t>(K)</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53</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a:t>
            </a:r>
            <a:r>
              <a:rPr lang="en-US" b="1" baseline="-25000" dirty="0">
                <a:solidFill>
                  <a:srgbClr val="FF0000"/>
                </a:solidFill>
              </a:rPr>
              <a:t>0</a:t>
            </a:r>
            <a:endParaRPr lang="en-US" b="1" dirty="0">
              <a:solidFill>
                <a:srgbClr val="FF0000"/>
              </a:solidFill>
            </a:endParaRPr>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a:t>
            </a:r>
            <a:r>
              <a:rPr lang="en-US" b="1" baseline="-25000" dirty="0">
                <a:solidFill>
                  <a:srgbClr val="FF0000"/>
                </a:solidFill>
              </a:rPr>
              <a:t>1</a:t>
            </a:r>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00</a:t>
            </a:r>
            <a:r>
              <a:rPr lang="en-US" dirty="0"/>
              <a:t>=G</a:t>
            </a:r>
            <a:r>
              <a:rPr lang="en-US" baseline="-25000" dirty="0"/>
              <a:t>0</a:t>
            </a:r>
            <a:r>
              <a:rPr lang="en-US" dirty="0"/>
              <a:t>(r0)</a:t>
            </a:r>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01</a:t>
            </a:r>
            <a:r>
              <a:rPr lang="en-US" dirty="0"/>
              <a:t>= G</a:t>
            </a:r>
            <a:r>
              <a:rPr lang="en-US" baseline="-25000" dirty="0"/>
              <a:t>1</a:t>
            </a:r>
            <a:r>
              <a:rPr lang="en-US" dirty="0"/>
              <a:t>(r0)</a:t>
            </a:r>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10</a:t>
            </a:r>
            <a:r>
              <a:rPr lang="en-US" dirty="0"/>
              <a:t>= G</a:t>
            </a:r>
            <a:r>
              <a:rPr lang="en-US" baseline="-25000" dirty="0"/>
              <a:t>0</a:t>
            </a:r>
            <a:r>
              <a:rPr lang="en-US" dirty="0"/>
              <a:t>(r</a:t>
            </a:r>
            <a:r>
              <a:rPr lang="en-US" baseline="-25000" dirty="0"/>
              <a:t>1</a:t>
            </a:r>
            <a:r>
              <a:rPr lang="en-US" dirty="0"/>
              <a:t>)</a:t>
            </a:r>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10</a:t>
            </a:r>
            <a:r>
              <a:rPr lang="en-US" dirty="0"/>
              <a:t>= G</a:t>
            </a:r>
            <a:r>
              <a:rPr lang="en-US" baseline="-25000" dirty="0"/>
              <a:t>1</a:t>
            </a:r>
            <a:r>
              <a:rPr lang="en-US" dirty="0"/>
              <a:t>(r</a:t>
            </a:r>
            <a:r>
              <a:rPr lang="en-US" baseline="-25000" dirty="0"/>
              <a:t>1</a:t>
            </a:r>
            <a:r>
              <a:rPr lang="en-US" dirty="0"/>
              <a:t>)</a:t>
            </a:r>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a:t>1</a:t>
            </a:r>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a:t>1</a:t>
            </a:r>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a:t>1</a:t>
            </a:r>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a:t>1</a:t>
            </a:r>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a:t>1</a:t>
            </a:r>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a:t>1</a:t>
            </a:r>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a:t>1</a:t>
            </a:r>
          </a:p>
        </p:txBody>
      </p:sp>
    </p:spTree>
    <p:extLst>
      <p:ext uri="{BB962C8B-B14F-4D97-AF65-F5344CB8AC3E}">
        <p14:creationId xmlns:p14="http://schemas.microsoft.com/office/powerpoint/2010/main" val="4158917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H</a:t>
            </a:r>
            <a:r>
              <a:rPr lang="en-US" baseline="-25000" dirty="0"/>
              <a:t>3</a:t>
            </a:r>
          </a:p>
        </p:txBody>
      </p:sp>
      <p:sp>
        <p:nvSpPr>
          <p:cNvPr id="3" name="Content Placeholder 2"/>
          <p:cNvSpPr>
            <a:spLocks noGrp="1"/>
          </p:cNvSpPr>
          <p:nvPr>
            <p:ph idx="1"/>
          </p:nvPr>
        </p:nvSpPr>
        <p:spPr/>
        <p:txBody>
          <a:bodyPr/>
          <a:lstStyle/>
          <a:p>
            <a:r>
              <a:rPr lang="en-US" dirty="0">
                <a:solidFill>
                  <a:srgbClr val="FF0000"/>
                </a:solidFill>
              </a:rPr>
              <a:t>Modified Construction H</a:t>
            </a:r>
            <a:r>
              <a:rPr lang="en-US" baseline="-25000" dirty="0">
                <a:solidFill>
                  <a:srgbClr val="FF0000"/>
                </a:solidFill>
              </a:rPr>
              <a:t>3</a:t>
            </a:r>
            <a:r>
              <a:rPr lang="en-US" dirty="0">
                <a:solidFill>
                  <a:srgbClr val="FF0000"/>
                </a:solidFill>
              </a:rPr>
              <a:t>: Pick r</a:t>
            </a:r>
            <a:r>
              <a:rPr lang="en-US" baseline="-25000" dirty="0">
                <a:solidFill>
                  <a:srgbClr val="FF0000"/>
                </a:solidFill>
              </a:rPr>
              <a:t>00</a:t>
            </a:r>
            <a:r>
              <a:rPr lang="en-US" dirty="0">
                <a:solidFill>
                  <a:srgbClr val="FF0000"/>
                </a:solidFill>
              </a:rPr>
              <a:t> , r</a:t>
            </a:r>
            <a:r>
              <a:rPr lang="en-US" baseline="-25000" dirty="0">
                <a:solidFill>
                  <a:srgbClr val="FF0000"/>
                </a:solidFill>
              </a:rPr>
              <a:t>01</a:t>
            </a:r>
            <a:r>
              <a:rPr lang="en-US" dirty="0">
                <a:solidFill>
                  <a:srgbClr val="FF0000"/>
                </a:solidFill>
              </a:rPr>
              <a:t> , r</a:t>
            </a:r>
            <a:r>
              <a:rPr lang="en-US" baseline="-25000" dirty="0">
                <a:solidFill>
                  <a:srgbClr val="FF0000"/>
                </a:solidFill>
              </a:rPr>
              <a:t>10</a:t>
            </a:r>
            <a:r>
              <a:rPr lang="en-US" dirty="0">
                <a:solidFill>
                  <a:srgbClr val="FF0000"/>
                </a:solidFill>
              </a:rPr>
              <a:t> and r</a:t>
            </a:r>
            <a:r>
              <a:rPr lang="en-US" baseline="-25000" dirty="0">
                <a:solidFill>
                  <a:srgbClr val="FF0000"/>
                </a:solidFill>
              </a:rPr>
              <a:t>11</a:t>
            </a:r>
            <a:r>
              <a:rPr lang="en-US" dirty="0">
                <a:solidFill>
                  <a:srgbClr val="FF0000"/>
                </a:solidFill>
              </a:rPr>
              <a:t> randomly instead of applying PRG</a:t>
            </a:r>
            <a:endParaRPr lang="en-US" baseline="-250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54</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a:t>
            </a:r>
            <a:r>
              <a:rPr lang="en-US" sz="2400" b="1" baseline="-25000" dirty="0">
                <a:solidFill>
                  <a:srgbClr val="FF0000"/>
                </a:solidFill>
              </a:rPr>
              <a:t>00</a:t>
            </a:r>
            <a:endParaRPr lang="en-US" sz="2400" b="1" dirty="0">
              <a:solidFill>
                <a:srgbClr val="FF0000"/>
              </a:solidFill>
            </a:endParaRPr>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a:t>
            </a:r>
            <a:r>
              <a:rPr lang="en-US" sz="2400" b="1" baseline="-25000" dirty="0">
                <a:solidFill>
                  <a:srgbClr val="FF0000"/>
                </a:solidFill>
              </a:rPr>
              <a:t>01</a:t>
            </a:r>
            <a:endParaRPr lang="en-US" sz="2400" b="1" dirty="0">
              <a:solidFill>
                <a:srgbClr val="FF0000"/>
              </a:solidFill>
            </a:endParaRPr>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a:t>
            </a:r>
            <a:r>
              <a:rPr lang="en-US" sz="2400" b="1" baseline="-25000" dirty="0">
                <a:solidFill>
                  <a:srgbClr val="FF0000"/>
                </a:solidFill>
              </a:rPr>
              <a:t>10</a:t>
            </a:r>
            <a:endParaRPr lang="en-US" sz="2400" b="1" dirty="0">
              <a:solidFill>
                <a:srgbClr val="FF0000"/>
              </a:solidFill>
            </a:endParaRPr>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a:t>
            </a:r>
            <a:r>
              <a:rPr lang="en-US" sz="2400" b="1" baseline="-25000" dirty="0">
                <a:solidFill>
                  <a:srgbClr val="FF0000"/>
                </a:solidFill>
              </a:rPr>
              <a:t>11</a:t>
            </a:r>
            <a:endParaRPr lang="en-US" sz="2400" b="1" dirty="0">
              <a:solidFill>
                <a:srgbClr val="FF0000"/>
              </a:solidFill>
            </a:endParaRPr>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a:t>1</a:t>
            </a:r>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a:t>1</a:t>
            </a:r>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a:t>1</a:t>
            </a:r>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a:t>1</a:t>
            </a:r>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a:t>1</a:t>
            </a:r>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a:t>1</a:t>
            </a:r>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a:t>1</a:t>
            </a:r>
          </a:p>
        </p:txBody>
      </p:sp>
    </p:spTree>
    <p:extLst>
      <p:ext uri="{BB962C8B-B14F-4D97-AF65-F5344CB8AC3E}">
        <p14:creationId xmlns:p14="http://schemas.microsoft.com/office/powerpoint/2010/main" val="17384080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dirty="0" err="1"/>
              <a:t>H</a:t>
            </a:r>
            <a:r>
              <a:rPr lang="en-US" baseline="-25000" dirty="0" err="1"/>
              <a:t>n</a:t>
            </a:r>
            <a:endParaRPr lang="en-US" baseline="-25000" dirty="0"/>
          </a:p>
        </p:txBody>
      </p:sp>
      <p:sp>
        <p:nvSpPr>
          <p:cNvPr id="3" name="Content Placeholder 2"/>
          <p:cNvSpPr>
            <a:spLocks noGrp="1"/>
          </p:cNvSpPr>
          <p:nvPr>
            <p:ph idx="1"/>
          </p:nvPr>
        </p:nvSpPr>
        <p:spPr/>
        <p:txBody>
          <a:bodyPr/>
          <a:lstStyle/>
          <a:p>
            <a:r>
              <a:rPr lang="en-US" dirty="0">
                <a:solidFill>
                  <a:srgbClr val="FF0000"/>
                </a:solidFill>
              </a:rPr>
              <a:t>Truly Random Function: All output values </a:t>
            </a:r>
            <a:r>
              <a:rPr lang="en-US" dirty="0" err="1">
                <a:solidFill>
                  <a:srgbClr val="FF0000"/>
                </a:solidFill>
              </a:rPr>
              <a:t>r</a:t>
            </a:r>
            <a:r>
              <a:rPr lang="en-US" baseline="-25000" dirty="0" err="1">
                <a:solidFill>
                  <a:srgbClr val="FF0000"/>
                </a:solidFill>
              </a:rPr>
              <a:t>x</a:t>
            </a:r>
            <a:r>
              <a:rPr lang="en-US" dirty="0">
                <a:solidFill>
                  <a:srgbClr val="FF0000"/>
                </a:solidFill>
              </a:rPr>
              <a:t> are picked randomly</a:t>
            </a:r>
            <a:endParaRPr lang="en-US" baseline="-250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55</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a:t>
            </a:r>
            <a:r>
              <a:rPr lang="en-US" sz="2400" b="1" baseline="-25000" dirty="0">
                <a:solidFill>
                  <a:srgbClr val="FF0000"/>
                </a:solidFill>
              </a:rPr>
              <a:t>00…0</a:t>
            </a:r>
            <a:endParaRPr lang="en-US" sz="2400" b="1" dirty="0"/>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a:t>
            </a:r>
            <a:r>
              <a:rPr lang="en-US" b="1" baseline="-25000" dirty="0">
                <a:solidFill>
                  <a:srgbClr val="FF0000"/>
                </a:solidFill>
              </a:rPr>
              <a:t>11…1</a:t>
            </a:r>
            <a:endParaRPr lang="en-US" b="1" dirty="0"/>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r</a:t>
            </a:r>
            <a:r>
              <a:rPr lang="en-US" sz="2400" baseline="-25000" dirty="0" err="1">
                <a:solidFill>
                  <a:srgbClr val="FF0000"/>
                </a:solidFill>
              </a:rPr>
              <a:t>x</a:t>
            </a:r>
            <a:endParaRPr lang="en-US" sz="2400" dirty="0"/>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a:t>1</a:t>
            </a:r>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a:t>1</a:t>
            </a:r>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a:t>1</a:t>
            </a:r>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a:t>1</a:t>
            </a:r>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a:t>1</a:t>
            </a:r>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a:t>1</a:t>
            </a:r>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a:t>1</a:t>
            </a:r>
          </a:p>
        </p:txBody>
      </p:sp>
    </p:spTree>
    <p:extLst>
      <p:ext uri="{BB962C8B-B14F-4D97-AF65-F5344CB8AC3E}">
        <p14:creationId xmlns:p14="http://schemas.microsoft.com/office/powerpoint/2010/main" val="2086530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H</a:t>
            </a:r>
            <a:r>
              <a:rPr lang="en-US" baseline="-25000" dirty="0"/>
              <a:t>1</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56</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0</a:t>
            </a:r>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r>
              <a:rPr lang="en-US" baseline="-25000" dirty="0"/>
              <a:t>1</a:t>
            </a:r>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0</a:t>
            </a:r>
            <a:r>
              <a:rPr lang="en-US" dirty="0"/>
              <a:t>(r0)</a:t>
            </a:r>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1</a:t>
            </a:r>
            <a:r>
              <a:rPr lang="en-US" dirty="0"/>
              <a:t>(r0)</a:t>
            </a:r>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0</a:t>
            </a:r>
            <a:r>
              <a:rPr lang="en-US" dirty="0"/>
              <a:t>(r</a:t>
            </a:r>
            <a:r>
              <a:rPr lang="en-US" baseline="-25000" dirty="0"/>
              <a:t>1</a:t>
            </a:r>
            <a:r>
              <a:rPr lang="en-US" dirty="0"/>
              <a:t>)</a:t>
            </a:r>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r>
              <a:rPr lang="en-US" baseline="-25000" dirty="0"/>
              <a:t>1</a:t>
            </a:r>
            <a:r>
              <a:rPr lang="en-US" dirty="0"/>
              <a:t>(r</a:t>
            </a:r>
            <a:r>
              <a:rPr lang="en-US" baseline="-25000" dirty="0"/>
              <a:t>1</a:t>
            </a:r>
            <a:r>
              <a:rPr lang="en-US" dirty="0"/>
              <a:t>)</a:t>
            </a:r>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a:t>1</a:t>
            </a:r>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a:t>1</a:t>
            </a:r>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a:t>1</a:t>
            </a:r>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a:t>1</a:t>
            </a:r>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a:t>1</a:t>
            </a:r>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a:t>1</a:t>
            </a:r>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a:t>1</a:t>
            </a:r>
          </a:p>
        </p:txBody>
      </p:sp>
    </p:spTree>
    <p:extLst>
      <p:ext uri="{BB962C8B-B14F-4D97-AF65-F5344CB8AC3E}">
        <p14:creationId xmlns:p14="http://schemas.microsoft.com/office/powerpoint/2010/main" val="73163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H</a:t>
            </a:r>
            <a:r>
              <a:rPr lang="en-US" baseline="-25000" dirty="0"/>
              <a:t>1</a:t>
            </a:r>
            <a:r>
              <a:rPr lang="en-US" dirty="0"/>
              <a:t> vs H</a:t>
            </a:r>
            <a:r>
              <a:rPr lang="en-US" baseline="-25000" dirty="0"/>
              <a:t>2</a:t>
            </a:r>
          </a:p>
        </p:txBody>
      </p:sp>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mc:AlternateContent xmlns:mc="http://schemas.openxmlformats.org/markup-compatibility/2006" xmlns:a14="http://schemas.microsoft.com/office/drawing/2010/main">
        <mc:Choice Requires="a14">
          <p:sp>
            <p:nvSpPr>
              <p:cNvPr id="49" name="Content Placeholder 2"/>
              <p:cNvSpPr>
                <a:spLocks noGrp="1"/>
              </p:cNvSpPr>
              <p:nvPr>
                <p:ph idx="1"/>
              </p:nvPr>
            </p:nvSpPr>
            <p:spPr>
              <a:xfrm>
                <a:off x="838200" y="1856105"/>
                <a:ext cx="10515600" cy="4351338"/>
              </a:xfrm>
            </p:spPr>
            <p:txBody>
              <a:bodyPr>
                <a:normAutofit/>
              </a:bodyPr>
              <a:lstStyle/>
              <a:p>
                <a:pPr marL="0" indent="0">
                  <a:buNone/>
                </a:pPr>
                <a:r>
                  <a:rPr lang="en-US" b="1" dirty="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a:latin typeface="Cambria Math" panose="02040503050406030204" pitchFamily="18" charset="0"/>
                </a:endParaRPr>
              </a:p>
              <a:p>
                <a:pPr marL="0" indent="0">
                  <a:buNone/>
                </a:pPr>
                <a:endParaRPr lang="en-US" b="1" dirty="0">
                  <a:latin typeface="Cambria Math" panose="02040503050406030204" pitchFamily="18" charset="0"/>
                </a:endParaRPr>
              </a:p>
              <a:p>
                <a:pPr marL="0" indent="0">
                  <a:buNone/>
                </a:pPr>
                <a:r>
                  <a:rPr lang="en-US" b="1" dirty="0">
                    <a:latin typeface="Cambria Math" panose="02040503050406030204" pitchFamily="18" charset="0"/>
                  </a:rPr>
                  <a:t>Claim 2: </a:t>
                </a:r>
                <a:r>
                  <a:rPr lang="en-US" b="1" i="1" dirty="0">
                    <a:latin typeface="Cambria Math" panose="02040503050406030204" pitchFamily="18" charset="0"/>
                  </a:rPr>
                  <a:t>Attacker who makes t(n) queries to </a:t>
                </a:r>
                <a:r>
                  <a:rPr lang="en-US" b="1" i="1" dirty="0" err="1">
                    <a:latin typeface="Cambria Math" panose="02040503050406030204" pitchFamily="18" charset="0"/>
                  </a:rPr>
                  <a:t>F</a:t>
                </a:r>
                <a:r>
                  <a:rPr lang="en-US" b="1" i="1" baseline="-25000" dirty="0" err="1">
                    <a:latin typeface="Cambria Math" panose="02040503050406030204" pitchFamily="18" charset="0"/>
                  </a:rPr>
                  <a:t>k</a:t>
                </a:r>
                <a:r>
                  <a:rPr lang="en-US" b="1" i="1" dirty="0">
                    <a:latin typeface="Cambria Math" panose="02040503050406030204" pitchFamily="18" charset="0"/>
                  </a:rPr>
                  <a:t> (or f) cannot distinguish H</a:t>
                </a:r>
                <a:r>
                  <a:rPr lang="en-US" b="1" i="1" baseline="-25000" dirty="0">
                    <a:latin typeface="Cambria Math" panose="02040503050406030204" pitchFamily="18" charset="0"/>
                  </a:rPr>
                  <a:t>2</a:t>
                </a:r>
                <a:r>
                  <a:rPr lang="en-US" b="1" i="1" dirty="0">
                    <a:latin typeface="Cambria Math" panose="02040503050406030204" pitchFamily="18" charset="0"/>
                  </a:rPr>
                  <a:t> from the real game (except with negligible probability).</a:t>
                </a:r>
              </a:p>
              <a:p>
                <a:pPr marL="0" indent="0">
                  <a:buNone/>
                </a:pPr>
                <a:endParaRPr lang="en-US" b="1" dirty="0">
                  <a:latin typeface="Cambria Math" panose="02040503050406030204" pitchFamily="18" charset="0"/>
                </a:endParaRPr>
              </a:p>
              <a:p>
                <a:pPr marL="0" indent="0">
                  <a:buNone/>
                </a:pPr>
                <a:r>
                  <a:rPr lang="en-US" b="1" dirty="0">
                    <a:latin typeface="Cambria Math" panose="02040503050406030204" pitchFamily="18" charset="0"/>
                  </a:rPr>
                  <a:t>Proof Intuition: Follows by Claim </a:t>
                </a:r>
                <a:r>
                  <a:rPr lang="en-US" b="1" dirty="0" smtClean="0">
                    <a:latin typeface="Cambria Math" panose="02040503050406030204" pitchFamily="18" charset="0"/>
                  </a:rPr>
                  <a:t>1</a:t>
                </a:r>
              </a:p>
            </p:txBody>
          </p:sp>
        </mc:Choice>
        <mc:Fallback xmlns="">
          <p:sp>
            <p:nvSpPr>
              <p:cNvPr id="49"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372071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H</a:t>
            </a:r>
            <a:r>
              <a:rPr lang="en-US" baseline="-25000" dirty="0"/>
              <a:t>i</a:t>
            </a:r>
            <a:r>
              <a:rPr lang="en-US" dirty="0" smtClean="0"/>
              <a:t> vs H</a:t>
            </a:r>
            <a:r>
              <a:rPr lang="en-US" baseline="-25000" dirty="0" smtClean="0"/>
              <a:t>i</a:t>
            </a:r>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mc:AlternateContent xmlns:mc="http://schemas.openxmlformats.org/markup-compatibility/2006" xmlns:a14="http://schemas.microsoft.com/office/drawing/2010/main">
        <mc:Choice Requires="a14">
          <p:sp>
            <p:nvSpPr>
              <p:cNvPr id="49" name="Content Placeholder 2"/>
              <p:cNvSpPr>
                <a:spLocks noGrp="1"/>
              </p:cNvSpPr>
              <p:nvPr>
                <p:ph idx="1"/>
              </p:nvPr>
            </p:nvSpPr>
            <p:spPr>
              <a:xfrm>
                <a:off x="564776" y="1856105"/>
                <a:ext cx="11125200" cy="4351338"/>
              </a:xfrm>
            </p:spPr>
            <p:txBody>
              <a:bodyPr>
                <a:normAutofit fontScale="85000" lnSpcReduction="100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a:latin typeface="Cambria Math" panose="02040503050406030204" pitchFamily="18" charset="0"/>
                </a:endParaRPr>
              </a:p>
              <a:p>
                <a:pPr marL="0" indent="0">
                  <a:buNone/>
                </a:pPr>
                <a:endParaRPr lang="en-US" b="1" dirty="0">
                  <a:latin typeface="Cambria Math" panose="02040503050406030204" pitchFamily="18" charset="0"/>
                </a:endParaRPr>
              </a:p>
              <a:p>
                <a:pPr marL="0" indent="0">
                  <a:buNone/>
                </a:pPr>
                <a:r>
                  <a:rPr lang="en-US" b="1" dirty="0">
                    <a:latin typeface="Cambria Math" panose="02040503050406030204" pitchFamily="18" charset="0"/>
                  </a:rPr>
                  <a:t>Claim </a:t>
                </a:r>
                <a:r>
                  <a:rPr lang="en-US" b="1" dirty="0" smtClean="0">
                    <a:latin typeface="Cambria Math" panose="02040503050406030204" pitchFamily="18" charset="0"/>
                  </a:rPr>
                  <a:t>3: </a:t>
                </a:r>
                <a:r>
                  <a:rPr lang="en-US" dirty="0">
                    <a:latin typeface="Cambria Math" panose="02040503050406030204" pitchFamily="18" charset="0"/>
                  </a:rPr>
                  <a:t>Attacker who makes t(n) queries to </a:t>
                </a:r>
                <a:r>
                  <a:rPr lang="en-US" dirty="0" err="1">
                    <a:latin typeface="Cambria Math" panose="02040503050406030204" pitchFamily="18" charset="0"/>
                  </a:rPr>
                  <a:t>F</a:t>
                </a:r>
                <a:r>
                  <a:rPr lang="en-US" baseline="-25000" dirty="0" err="1">
                    <a:latin typeface="Cambria Math" panose="02040503050406030204" pitchFamily="18" charset="0"/>
                  </a:rPr>
                  <a:t>k</a:t>
                </a:r>
                <a:r>
                  <a:rPr lang="en-US" dirty="0">
                    <a:latin typeface="Cambria Math" panose="02040503050406030204" pitchFamily="18" charset="0"/>
                  </a:rPr>
                  <a:t> (or f) cannot distinguish H</a:t>
                </a:r>
                <a:r>
                  <a:rPr lang="en-US" baseline="-25000" dirty="0">
                    <a:latin typeface="Cambria Math" panose="02040503050406030204" pitchFamily="18" charset="0"/>
                  </a:rPr>
                  <a:t>i</a:t>
                </a:r>
                <a:r>
                  <a:rPr lang="en-US" dirty="0">
                    <a:latin typeface="Cambria Math" panose="02040503050406030204" pitchFamily="18" charset="0"/>
                  </a:rPr>
                  <a:t> from H</a:t>
                </a:r>
                <a:r>
                  <a:rPr lang="en-US" baseline="-25000" dirty="0">
                    <a:latin typeface="Cambria Math" panose="02040503050406030204" pitchFamily="18" charset="0"/>
                  </a:rPr>
                  <a:t>i -1 </a:t>
                </a:r>
                <a:r>
                  <a:rPr lang="en-US" dirty="0">
                    <a:latin typeface="Cambria Math" panose="02040503050406030204" pitchFamily="18" charset="0"/>
                  </a:rPr>
                  <a:t>the real game (except with negligible probability).</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Challenge: </a:t>
                </a:r>
                <a:r>
                  <a:rPr lang="en-US" dirty="0" smtClean="0">
                    <a:latin typeface="Cambria Math" panose="02040503050406030204" pitchFamily="18" charset="0"/>
                  </a:rPr>
                  <a:t>Cannot replace 2</a:t>
                </a:r>
                <a:r>
                  <a:rPr lang="en-US" baseline="30000" dirty="0" smtClean="0">
                    <a:latin typeface="Cambria Math" panose="02040503050406030204" pitchFamily="18" charset="0"/>
                  </a:rPr>
                  <a:t>i</a:t>
                </a:r>
                <a:r>
                  <a:rPr lang="en-US" dirty="0" smtClean="0">
                    <a:latin typeface="Cambria Math" panose="02040503050406030204" pitchFamily="18" charset="0"/>
                  </a:rPr>
                  <a:t> pseudorandom values with random strings at level </a:t>
                </a:r>
                <a:r>
                  <a:rPr lang="en-US" dirty="0" err="1" smtClean="0">
                    <a:latin typeface="Cambria Math" panose="02040503050406030204" pitchFamily="18" charset="0"/>
                  </a:rPr>
                  <a:t>i</a:t>
                </a:r>
                <a:r>
                  <a:rPr lang="en-US" dirty="0" smtClean="0">
                    <a:latin typeface="Cambria Math" panose="02040503050406030204" pitchFamily="18" charset="0"/>
                  </a:rPr>
                  <a:t> </a:t>
                </a:r>
              </a:p>
              <a:p>
                <a:pPr marL="0" indent="0">
                  <a:buNone/>
                </a:pPr>
                <a:r>
                  <a:rPr lang="en-US" dirty="0">
                    <a:latin typeface="Cambria Math" panose="02040503050406030204" pitchFamily="18" charset="0"/>
                  </a:rPr>
                  <a:t> </a:t>
                </a:r>
                <a:r>
                  <a:rPr lang="en-US" dirty="0" smtClean="0">
                    <a:latin typeface="Cambria Math" panose="02040503050406030204" pitchFamily="18" charset="0"/>
                  </a:rPr>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r>
                      <a:rPr lang="en-US" b="0" i="1" smtClean="0">
                        <a:latin typeface="Cambria Math" panose="02040503050406030204" pitchFamily="18" charset="0"/>
                      </a:rPr>
                      <m:t> </m:t>
                    </m:r>
                    <m:r>
                      <m:rPr>
                        <m:sty m:val="p"/>
                      </m:rPr>
                      <a:rPr lang="en-US" b="0" i="0">
                        <a:latin typeface="Cambria Math" panose="02040503050406030204" pitchFamily="18" charset="0"/>
                      </a:rPr>
                      <m:t>negl</m:t>
                    </m:r>
                    <m:d>
                      <m:dPr>
                        <m:ctrlPr>
                          <a:rPr lang="en-US" i="1">
                            <a:latin typeface="Cambria Math" panose="02040503050406030204" pitchFamily="18" charset="0"/>
                          </a:rPr>
                        </m:ctrlPr>
                      </m:dPr>
                      <m:e>
                        <m:r>
                          <a:rPr lang="en-US" b="0" i="1">
                            <a:latin typeface="Cambria Math" panose="02040503050406030204" pitchFamily="18" charset="0"/>
                          </a:rPr>
                          <m:t>𝑛</m:t>
                        </m:r>
                      </m:e>
                    </m:d>
                  </m:oMath>
                </a14:m>
                <a:r>
                  <a:rPr lang="en-US" dirty="0" smtClean="0">
                    <a:latin typeface="Cambria Math" panose="02040503050406030204" pitchFamily="18" charset="0"/>
                  </a:rPr>
                  <a:t> is not necessarily negligible if </a:t>
                </a:r>
                <a14:m>
                  <m:oMath xmlns:m="http://schemas.openxmlformats.org/officeDocument/2006/math">
                    <m:r>
                      <a:rPr lang="en-US" b="0" i="1">
                        <a:latin typeface="Cambria Math" panose="02040503050406030204" pitchFamily="18" charset="0"/>
                      </a:rPr>
                      <m:t>𝑖</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oMath>
                </a14:m>
                <a:r>
                  <a:rPr lang="en-US" dirty="0" smtClean="0">
                    <a:latin typeface="Cambria Math" panose="02040503050406030204" pitchFamily="18" charset="0"/>
                  </a:rPr>
                  <a:t> </a:t>
                </a:r>
              </a:p>
              <a:p>
                <a:pPr marL="0" indent="0">
                  <a:buNone/>
                </a:pPr>
                <a:r>
                  <a:rPr lang="en-US" dirty="0">
                    <a:latin typeface="Cambria Math" panose="02040503050406030204" pitchFamily="18" charset="0"/>
                  </a:rPr>
                  <a:t> </a:t>
                </a:r>
                <a:r>
                  <a:rPr lang="en-US" dirty="0" smtClean="0">
                    <a:latin typeface="Cambria Math" panose="02040503050406030204" pitchFamily="18" charset="0"/>
                  </a:rPr>
                  <a:t>    Key Idea: Only need to replace </a:t>
                </a:r>
                <a:r>
                  <a:rPr lang="en-US" dirty="0">
                    <a:latin typeface="Cambria Math" panose="02040503050406030204" pitchFamily="18" charset="0"/>
                  </a:rPr>
                  <a:t>t(n</a:t>
                </a:r>
                <a:r>
                  <a:rPr lang="en-US" dirty="0" smtClean="0">
                    <a:latin typeface="Cambria Math" panose="02040503050406030204" pitchFamily="18" charset="0"/>
                  </a:rPr>
                  <a:t>) values (note:  </a:t>
                </a:r>
                <a14:m>
                  <m:oMath xmlns:m="http://schemas.openxmlformats.org/officeDocument/2006/math">
                    <m:r>
                      <a:rPr lang="en-US" b="0" i="1" smtClean="0">
                        <a:latin typeface="Cambria Math" panose="02040503050406030204" pitchFamily="18" charset="0"/>
                      </a:rPr>
                      <m:t>𝑡</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m:rPr>
                        <m:sty m:val="p"/>
                      </m:rPr>
                      <a:rPr lang="en-US">
                        <a:latin typeface="Cambria Math" panose="02040503050406030204" pitchFamily="18" charset="0"/>
                      </a:rPr>
                      <m:t>negl</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smtClean="0">
                    <a:latin typeface="Cambria Math" panose="02040503050406030204" pitchFamily="18" charset="0"/>
                  </a:rPr>
                  <a:t> is negligible).</a:t>
                </a:r>
              </a:p>
              <a:p>
                <a:pPr marL="0" indent="0">
                  <a:buNone/>
                </a:pPr>
                <a:r>
                  <a:rPr lang="en-US" b="1" dirty="0">
                    <a:latin typeface="Cambria Math" panose="02040503050406030204" pitchFamily="18" charset="0"/>
                  </a:rPr>
                  <a:t> </a:t>
                </a:r>
                <a:r>
                  <a:rPr lang="en-US" b="1" dirty="0" smtClean="0">
                    <a:latin typeface="Cambria Math" panose="02040503050406030204" pitchFamily="18" charset="0"/>
                  </a:rPr>
                  <a:t>    </a:t>
                </a:r>
                <a:endParaRPr lang="en-US" b="1" dirty="0">
                  <a:latin typeface="Cambria Math" panose="02040503050406030204" pitchFamily="18" charset="0"/>
                </a:endParaRPr>
              </a:p>
            </p:txBody>
          </p:sp>
        </mc:Choice>
        <mc:Fallback xmlns="">
          <p:sp>
            <p:nvSpPr>
              <p:cNvPr id="49" name="Content Placeholder 2"/>
              <p:cNvSpPr>
                <a:spLocks noGrp="1" noRot="1" noChangeAspect="1" noMove="1" noResize="1" noEditPoints="1" noAdjustHandles="1" noChangeArrowheads="1" noChangeShapeType="1" noTextEdit="1"/>
              </p:cNvSpPr>
              <p:nvPr>
                <p:ph idx="1"/>
              </p:nvPr>
            </p:nvSpPr>
            <p:spPr>
              <a:xfrm>
                <a:off x="564776" y="1856105"/>
                <a:ext cx="11125200" cy="4351338"/>
              </a:xfrm>
              <a:blipFill>
                <a:blip r:embed="rId2"/>
                <a:stretch>
                  <a:fillRect l="-877" t="-2801" r="-55"/>
                </a:stretch>
              </a:blipFill>
            </p:spPr>
            <p:txBody>
              <a:bodyPr/>
              <a:lstStyle/>
              <a:p>
                <a:r>
                  <a:rPr lang="en-US">
                    <a:noFill/>
                  </a:rPr>
                  <a:t> </a:t>
                </a:r>
              </a:p>
            </p:txBody>
          </p:sp>
        </mc:Fallback>
      </mc:AlternateContent>
    </p:spTree>
    <p:extLst>
      <p:ext uri="{BB962C8B-B14F-4D97-AF65-F5344CB8AC3E}">
        <p14:creationId xmlns:p14="http://schemas.microsoft.com/office/powerpoint/2010/main" val="12004688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dirty="0" smtClean="0"/>
              <a:t>H</a:t>
            </a:r>
            <a:r>
              <a:rPr lang="en-US" baseline="-25000" dirty="0" smtClean="0"/>
              <a:t>i</a:t>
            </a:r>
            <a:endParaRPr lang="en-US"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9386" y="1427655"/>
                <a:ext cx="10887635" cy="4599175"/>
              </a:xfrm>
            </p:spPr>
            <p:txBody>
              <a:bodyPr/>
              <a:lstStyle/>
              <a:p>
                <a:r>
                  <a:rPr lang="en-US" dirty="0" smtClean="0">
                    <a:solidFill>
                      <a:srgbClr val="FF0000"/>
                    </a:solidFill>
                  </a:rPr>
                  <a:t>Red Leaf Nodes: Queried </a:t>
                </a:r>
                <a:r>
                  <a:rPr lang="en-US" dirty="0" err="1" smtClean="0">
                    <a:solidFill>
                      <a:srgbClr val="FF0000"/>
                    </a:solidFill>
                  </a:rPr>
                  <a:t>F</a:t>
                </a:r>
                <a:r>
                  <a:rPr lang="en-US" baseline="-25000" dirty="0" err="1" smtClean="0">
                    <a:solidFill>
                      <a:srgbClr val="FF0000"/>
                    </a:solidFill>
                  </a:rPr>
                  <a:t>k</a:t>
                </a:r>
                <a:r>
                  <a:rPr lang="en-US" dirty="0" smtClean="0">
                    <a:solidFill>
                      <a:srgbClr val="FF0000"/>
                    </a:solidFill>
                  </a:rPr>
                  <a:t>(x)   (at most t(n) red leaf nodes)</a:t>
                </a:r>
              </a:p>
              <a:p>
                <a:r>
                  <a:rPr lang="en-US" dirty="0" smtClean="0">
                    <a:solidFill>
                      <a:srgbClr val="FF0000"/>
                    </a:solidFill>
                  </a:rPr>
                  <a:t>Red Internal Nodes: On path from red leaf node to root</a:t>
                </a:r>
              </a:p>
              <a:p>
                <a:r>
                  <a:rPr lang="en-US" dirty="0" smtClean="0">
                    <a:solidFill>
                      <a:srgbClr val="FF0000"/>
                    </a:solidFill>
                  </a:rPr>
                  <a:t>Level i: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oMath>
                </a14:m>
                <a:r>
                  <a:rPr lang="en-US" dirty="0" smtClean="0">
                    <a:solidFill>
                      <a:srgbClr val="FF0000"/>
                    </a:solidFill>
                  </a:rPr>
                  <a:t> red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9386" y="1427655"/>
                <a:ext cx="10887635" cy="4599175"/>
              </a:xfrm>
              <a:blipFill>
                <a:blip r:embed="rId2"/>
                <a:stretch>
                  <a:fillRect l="-1008" t="-21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
        <p:nvSpPr>
          <p:cNvPr id="5" name="Slide Number Placeholder 3"/>
          <p:cNvSpPr txBox="1">
            <a:spLocks/>
          </p:cNvSpPr>
          <p:nvPr/>
        </p:nvSpPr>
        <p:spPr>
          <a:xfrm>
            <a:off x="8724900" y="58442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04D3F7-B83F-4105-B753-146AD0E5364B}" type="slidenum">
              <a:rPr lang="en-US" smtClean="0"/>
              <a:pPr/>
              <a:t>59</a:t>
            </a:fld>
            <a:endParaRPr lang="en-US"/>
          </a:p>
        </p:txBody>
      </p:sp>
      <p:sp>
        <p:nvSpPr>
          <p:cNvPr id="6" name="Rectangle 5"/>
          <p:cNvSpPr/>
          <p:nvPr/>
        </p:nvSpPr>
        <p:spPr>
          <a:xfrm>
            <a:off x="4792980" y="2620532"/>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____</a:t>
            </a:r>
          </a:p>
        </p:txBody>
      </p:sp>
      <p:sp>
        <p:nvSpPr>
          <p:cNvPr id="7" name="Rectangle 6"/>
          <p:cNvSpPr/>
          <p:nvPr/>
        </p:nvSpPr>
        <p:spPr>
          <a:xfrm>
            <a:off x="243840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____</a:t>
            </a:r>
          </a:p>
        </p:txBody>
      </p:sp>
      <p:sp>
        <p:nvSpPr>
          <p:cNvPr id="8" name="Rectangle 7"/>
          <p:cNvSpPr/>
          <p:nvPr/>
        </p:nvSpPr>
        <p:spPr>
          <a:xfrm>
            <a:off x="7345680" y="3328398"/>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____</a:t>
            </a:r>
          </a:p>
        </p:txBody>
      </p:sp>
      <p:sp>
        <p:nvSpPr>
          <p:cNvPr id="9" name="Rectangle 8"/>
          <p:cNvSpPr/>
          <p:nvPr/>
        </p:nvSpPr>
        <p:spPr>
          <a:xfrm>
            <a:off x="1127760" y="4489655"/>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____</a:t>
            </a:r>
          </a:p>
        </p:txBody>
      </p:sp>
      <p:sp>
        <p:nvSpPr>
          <p:cNvPr id="10" name="Rectangle 9"/>
          <p:cNvSpPr/>
          <p:nvPr/>
        </p:nvSpPr>
        <p:spPr>
          <a:xfrm>
            <a:off x="4183380" y="4549900"/>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____</a:t>
            </a:r>
          </a:p>
        </p:txBody>
      </p:sp>
      <p:sp>
        <p:nvSpPr>
          <p:cNvPr id="11" name="Rectangle 10"/>
          <p:cNvSpPr/>
          <p:nvPr/>
        </p:nvSpPr>
        <p:spPr>
          <a:xfrm>
            <a:off x="26974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2" name="Rectangle 11"/>
          <p:cNvSpPr/>
          <p:nvPr/>
        </p:nvSpPr>
        <p:spPr>
          <a:xfrm>
            <a:off x="3619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r</a:t>
            </a:r>
            <a:r>
              <a:rPr lang="en-US" sz="2400" b="1" baseline="-25000" dirty="0">
                <a:solidFill>
                  <a:srgbClr val="FF0000"/>
                </a:solidFill>
              </a:rPr>
              <a:t>00…0</a:t>
            </a:r>
            <a:endParaRPr lang="en-US" sz="2400" b="1" dirty="0"/>
          </a:p>
        </p:txBody>
      </p:sp>
      <p:sp>
        <p:nvSpPr>
          <p:cNvPr id="13" name="Rectangle 12"/>
          <p:cNvSpPr/>
          <p:nvPr/>
        </p:nvSpPr>
        <p:spPr>
          <a:xfrm>
            <a:off x="6256020" y="4542936"/>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____</a:t>
            </a:r>
          </a:p>
        </p:txBody>
      </p:sp>
      <p:sp>
        <p:nvSpPr>
          <p:cNvPr id="14" name="Rectangle 13"/>
          <p:cNvSpPr/>
          <p:nvPr/>
        </p:nvSpPr>
        <p:spPr>
          <a:xfrm>
            <a:off x="9243060" y="4481757"/>
            <a:ext cx="15697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____</a:t>
            </a:r>
          </a:p>
        </p:txBody>
      </p:sp>
      <p:sp>
        <p:nvSpPr>
          <p:cNvPr id="15" name="Rectangle 14"/>
          <p:cNvSpPr/>
          <p:nvPr/>
        </p:nvSpPr>
        <p:spPr>
          <a:xfrm>
            <a:off x="1081278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a:t>
            </a:r>
            <a:r>
              <a:rPr lang="en-US" b="1" baseline="-25000" dirty="0">
                <a:solidFill>
                  <a:srgbClr val="FF0000"/>
                </a:solidFill>
              </a:rPr>
              <a:t>11…1</a:t>
            </a:r>
            <a:endParaRPr lang="en-US" b="1" dirty="0"/>
          </a:p>
        </p:txBody>
      </p:sp>
      <p:sp>
        <p:nvSpPr>
          <p:cNvPr id="16" name="Rectangle 15"/>
          <p:cNvSpPr/>
          <p:nvPr/>
        </p:nvSpPr>
        <p:spPr>
          <a:xfrm>
            <a:off x="8477250" y="5434058"/>
            <a:ext cx="88392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17" name="Straight Arrow Connector 16"/>
          <p:cNvCxnSpPr/>
          <p:nvPr/>
        </p:nvCxnSpPr>
        <p:spPr>
          <a:xfrm flipH="1">
            <a:off x="4008120" y="3206478"/>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72590" y="413945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83380" y="2813215"/>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786890" y="3728767"/>
            <a:ext cx="301686" cy="369332"/>
          </a:xfrm>
          <a:prstGeom prst="rect">
            <a:avLst/>
          </a:prstGeom>
          <a:noFill/>
        </p:spPr>
        <p:txBody>
          <a:bodyPr wrap="none" rtlCol="0">
            <a:spAutoFit/>
          </a:bodyPr>
          <a:lstStyle/>
          <a:p>
            <a:r>
              <a:rPr lang="en-US"/>
              <a:t>0</a:t>
            </a:r>
          </a:p>
        </p:txBody>
      </p:sp>
      <p:sp>
        <p:nvSpPr>
          <p:cNvPr id="21" name="TextBox 20"/>
          <p:cNvSpPr txBox="1"/>
          <p:nvPr/>
        </p:nvSpPr>
        <p:spPr>
          <a:xfrm>
            <a:off x="1521747" y="5552049"/>
            <a:ext cx="301686" cy="369332"/>
          </a:xfrm>
          <a:prstGeom prst="rect">
            <a:avLst/>
          </a:prstGeom>
          <a:noFill/>
        </p:spPr>
        <p:txBody>
          <a:bodyPr wrap="none" rtlCol="0">
            <a:spAutoFit/>
          </a:bodyPr>
          <a:lstStyle/>
          <a:p>
            <a:r>
              <a:rPr lang="en-US"/>
              <a:t>0</a:t>
            </a:r>
          </a:p>
        </p:txBody>
      </p:sp>
      <p:cxnSp>
        <p:nvCxnSpPr>
          <p:cNvPr id="22" name="Straight Arrow Connector 21"/>
          <p:cNvCxnSpPr/>
          <p:nvPr/>
        </p:nvCxnSpPr>
        <p:spPr>
          <a:xfrm flipH="1">
            <a:off x="1249680" y="5352633"/>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766060" y="4969656"/>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11390" y="422216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4198230"/>
            <a:ext cx="324470" cy="29142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61242" y="4088534"/>
            <a:ext cx="301686" cy="369332"/>
          </a:xfrm>
          <a:prstGeom prst="rect">
            <a:avLst/>
          </a:prstGeom>
          <a:noFill/>
        </p:spPr>
        <p:txBody>
          <a:bodyPr wrap="none" rtlCol="0">
            <a:spAutoFit/>
          </a:bodyPr>
          <a:lstStyle/>
          <a:p>
            <a:r>
              <a:rPr lang="en-US" dirty="0"/>
              <a:t>0</a:t>
            </a:r>
          </a:p>
        </p:txBody>
      </p:sp>
      <p:cxnSp>
        <p:nvCxnSpPr>
          <p:cNvPr id="27" name="Straight Arrow Connector 26"/>
          <p:cNvCxnSpPr/>
          <p:nvPr/>
        </p:nvCxnSpPr>
        <p:spPr>
          <a:xfrm flipH="1">
            <a:off x="4136844" y="5469221"/>
            <a:ext cx="784860" cy="2674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09928" y="5415127"/>
            <a:ext cx="274320" cy="3829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77633" y="5439093"/>
            <a:ext cx="428210" cy="3227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4067" y="5384999"/>
            <a:ext cx="70852" cy="45926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26210" y="5755606"/>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2" name="Rectangle 31"/>
          <p:cNvSpPr/>
          <p:nvPr/>
        </p:nvSpPr>
        <p:spPr>
          <a:xfrm>
            <a:off x="5363776" y="5793359"/>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r</a:t>
            </a:r>
            <a:r>
              <a:rPr lang="en-US" sz="2400" baseline="-25000" dirty="0" err="1">
                <a:solidFill>
                  <a:srgbClr val="FF0000"/>
                </a:solidFill>
              </a:rPr>
              <a:t>x</a:t>
            </a:r>
            <a:endParaRPr lang="en-US" sz="2400" dirty="0"/>
          </a:p>
        </p:txBody>
      </p:sp>
      <p:sp>
        <p:nvSpPr>
          <p:cNvPr id="33" name="Rectangle 32"/>
          <p:cNvSpPr/>
          <p:nvPr/>
        </p:nvSpPr>
        <p:spPr>
          <a:xfrm>
            <a:off x="6194885"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4" name="Rectangle 33"/>
          <p:cNvSpPr/>
          <p:nvPr/>
        </p:nvSpPr>
        <p:spPr>
          <a:xfrm>
            <a:off x="7301598" y="5803791"/>
            <a:ext cx="558856" cy="552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35" name="Straight Arrow Connector 34"/>
          <p:cNvCxnSpPr>
            <a:endCxn id="16" idx="3"/>
          </p:cNvCxnSpPr>
          <p:nvPr/>
        </p:nvCxnSpPr>
        <p:spPr>
          <a:xfrm flipH="1">
            <a:off x="9361170" y="5310545"/>
            <a:ext cx="292234" cy="55023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1"/>
          </p:cNvCxnSpPr>
          <p:nvPr/>
        </p:nvCxnSpPr>
        <p:spPr>
          <a:xfrm>
            <a:off x="10243954" y="5396376"/>
            <a:ext cx="568826" cy="46440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78017" y="4142039"/>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450930" y="2980782"/>
            <a:ext cx="911998" cy="3476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66183" y="5352558"/>
            <a:ext cx="301686" cy="369332"/>
          </a:xfrm>
          <a:prstGeom prst="rect">
            <a:avLst/>
          </a:prstGeom>
          <a:noFill/>
        </p:spPr>
        <p:txBody>
          <a:bodyPr wrap="none" rtlCol="0">
            <a:spAutoFit/>
          </a:bodyPr>
          <a:lstStyle/>
          <a:p>
            <a:r>
              <a:rPr lang="en-US" dirty="0"/>
              <a:t>0</a:t>
            </a:r>
          </a:p>
        </p:txBody>
      </p:sp>
      <p:sp>
        <p:nvSpPr>
          <p:cNvPr id="40" name="TextBox 39"/>
          <p:cNvSpPr txBox="1"/>
          <p:nvPr/>
        </p:nvSpPr>
        <p:spPr>
          <a:xfrm>
            <a:off x="9537987" y="5439039"/>
            <a:ext cx="301686" cy="369332"/>
          </a:xfrm>
          <a:prstGeom prst="rect">
            <a:avLst/>
          </a:prstGeom>
          <a:noFill/>
        </p:spPr>
        <p:txBody>
          <a:bodyPr wrap="none" rtlCol="0">
            <a:spAutoFit/>
          </a:bodyPr>
          <a:lstStyle/>
          <a:p>
            <a:r>
              <a:rPr lang="en-US" dirty="0"/>
              <a:t>0</a:t>
            </a:r>
          </a:p>
        </p:txBody>
      </p:sp>
      <p:sp>
        <p:nvSpPr>
          <p:cNvPr id="41" name="TextBox 40"/>
          <p:cNvSpPr txBox="1"/>
          <p:nvPr/>
        </p:nvSpPr>
        <p:spPr>
          <a:xfrm>
            <a:off x="3956469" y="5330076"/>
            <a:ext cx="301686" cy="369332"/>
          </a:xfrm>
          <a:prstGeom prst="rect">
            <a:avLst/>
          </a:prstGeom>
          <a:noFill/>
        </p:spPr>
        <p:txBody>
          <a:bodyPr wrap="none" rtlCol="0">
            <a:spAutoFit/>
          </a:bodyPr>
          <a:lstStyle/>
          <a:p>
            <a:r>
              <a:rPr lang="en-US" dirty="0"/>
              <a:t>0</a:t>
            </a:r>
          </a:p>
        </p:txBody>
      </p:sp>
      <p:sp>
        <p:nvSpPr>
          <p:cNvPr id="42" name="TextBox 41"/>
          <p:cNvSpPr txBox="1"/>
          <p:nvPr/>
        </p:nvSpPr>
        <p:spPr>
          <a:xfrm>
            <a:off x="6845874" y="2639146"/>
            <a:ext cx="301686" cy="369332"/>
          </a:xfrm>
          <a:prstGeom prst="rect">
            <a:avLst/>
          </a:prstGeom>
          <a:noFill/>
        </p:spPr>
        <p:txBody>
          <a:bodyPr wrap="none" rtlCol="0">
            <a:spAutoFit/>
          </a:bodyPr>
          <a:lstStyle/>
          <a:p>
            <a:r>
              <a:rPr lang="en-US" b="1" dirty="0"/>
              <a:t>1</a:t>
            </a:r>
          </a:p>
        </p:txBody>
      </p:sp>
      <p:sp>
        <p:nvSpPr>
          <p:cNvPr id="43" name="TextBox 42"/>
          <p:cNvSpPr txBox="1"/>
          <p:nvPr/>
        </p:nvSpPr>
        <p:spPr>
          <a:xfrm>
            <a:off x="9325776" y="3841651"/>
            <a:ext cx="301686" cy="369332"/>
          </a:xfrm>
          <a:prstGeom prst="rect">
            <a:avLst/>
          </a:prstGeom>
          <a:noFill/>
        </p:spPr>
        <p:txBody>
          <a:bodyPr wrap="none" rtlCol="0">
            <a:spAutoFit/>
          </a:bodyPr>
          <a:lstStyle/>
          <a:p>
            <a:r>
              <a:rPr lang="en-US" b="1" dirty="0"/>
              <a:t>1</a:t>
            </a:r>
          </a:p>
        </p:txBody>
      </p:sp>
      <p:sp>
        <p:nvSpPr>
          <p:cNvPr id="44" name="TextBox 43"/>
          <p:cNvSpPr txBox="1"/>
          <p:nvPr/>
        </p:nvSpPr>
        <p:spPr>
          <a:xfrm>
            <a:off x="10492338" y="5315671"/>
            <a:ext cx="301686" cy="369332"/>
          </a:xfrm>
          <a:prstGeom prst="rect">
            <a:avLst/>
          </a:prstGeom>
          <a:noFill/>
        </p:spPr>
        <p:txBody>
          <a:bodyPr wrap="none" rtlCol="0">
            <a:spAutoFit/>
          </a:bodyPr>
          <a:lstStyle/>
          <a:p>
            <a:r>
              <a:rPr lang="en-US" b="1" dirty="0"/>
              <a:t>1</a:t>
            </a:r>
          </a:p>
        </p:txBody>
      </p:sp>
      <p:sp>
        <p:nvSpPr>
          <p:cNvPr id="45" name="TextBox 44"/>
          <p:cNvSpPr txBox="1"/>
          <p:nvPr/>
        </p:nvSpPr>
        <p:spPr>
          <a:xfrm>
            <a:off x="4142537" y="3900554"/>
            <a:ext cx="301686" cy="369332"/>
          </a:xfrm>
          <a:prstGeom prst="rect">
            <a:avLst/>
          </a:prstGeom>
          <a:noFill/>
        </p:spPr>
        <p:txBody>
          <a:bodyPr wrap="none" rtlCol="0">
            <a:spAutoFit/>
          </a:bodyPr>
          <a:lstStyle/>
          <a:p>
            <a:r>
              <a:rPr lang="en-US" b="1" dirty="0"/>
              <a:t>1</a:t>
            </a:r>
          </a:p>
        </p:txBody>
      </p:sp>
      <p:sp>
        <p:nvSpPr>
          <p:cNvPr id="46" name="TextBox 45"/>
          <p:cNvSpPr txBox="1"/>
          <p:nvPr/>
        </p:nvSpPr>
        <p:spPr>
          <a:xfrm>
            <a:off x="5619125" y="5409074"/>
            <a:ext cx="301686" cy="369332"/>
          </a:xfrm>
          <a:prstGeom prst="rect">
            <a:avLst/>
          </a:prstGeom>
          <a:noFill/>
        </p:spPr>
        <p:txBody>
          <a:bodyPr wrap="none" rtlCol="0">
            <a:spAutoFit/>
          </a:bodyPr>
          <a:lstStyle/>
          <a:p>
            <a:r>
              <a:rPr lang="en-US" b="1" dirty="0"/>
              <a:t>1</a:t>
            </a:r>
          </a:p>
        </p:txBody>
      </p:sp>
      <p:sp>
        <p:nvSpPr>
          <p:cNvPr id="47" name="TextBox 46"/>
          <p:cNvSpPr txBox="1"/>
          <p:nvPr/>
        </p:nvSpPr>
        <p:spPr>
          <a:xfrm>
            <a:off x="2872740" y="4800785"/>
            <a:ext cx="301686" cy="369332"/>
          </a:xfrm>
          <a:prstGeom prst="rect">
            <a:avLst/>
          </a:prstGeom>
          <a:noFill/>
        </p:spPr>
        <p:txBody>
          <a:bodyPr wrap="none" rtlCol="0">
            <a:spAutoFit/>
          </a:bodyPr>
          <a:lstStyle/>
          <a:p>
            <a:r>
              <a:rPr lang="en-US" b="1" dirty="0"/>
              <a:t>1</a:t>
            </a:r>
          </a:p>
        </p:txBody>
      </p:sp>
      <p:sp>
        <p:nvSpPr>
          <p:cNvPr id="48" name="TextBox 47"/>
          <p:cNvSpPr txBox="1"/>
          <p:nvPr/>
        </p:nvSpPr>
        <p:spPr>
          <a:xfrm>
            <a:off x="7562460" y="5409074"/>
            <a:ext cx="301686" cy="369332"/>
          </a:xfrm>
          <a:prstGeom prst="rect">
            <a:avLst/>
          </a:prstGeom>
          <a:noFill/>
        </p:spPr>
        <p:txBody>
          <a:bodyPr wrap="none" rtlCol="0">
            <a:spAutoFit/>
          </a:bodyPr>
          <a:lstStyle/>
          <a:p>
            <a:r>
              <a:rPr lang="en-US" b="1" dirty="0"/>
              <a:t>1</a:t>
            </a:r>
          </a:p>
        </p:txBody>
      </p:sp>
    </p:spTree>
    <p:extLst>
      <p:ext uri="{BB962C8B-B14F-4D97-AF65-F5344CB8AC3E}">
        <p14:creationId xmlns:p14="http://schemas.microsoft.com/office/powerpoint/2010/main" val="367781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 Permutation Networks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S-box a public “substitution function” (e.g.</a:t>
                </a:r>
                <a14:m>
                  <m:oMath xmlns:m="http://schemas.openxmlformats.org/officeDocument/2006/math">
                    <m:r>
                      <a:rPr lang="en-US" b="0" i="0" smtClean="0">
                        <a:latin typeface="Cambria Math"/>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a:ea typeface="Cambria Math" panose="02040503050406030204" pitchFamily="18" charset="0"/>
                      </a:rPr>
                      <m:t>S</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a:t>).</a:t>
                </a:r>
              </a:p>
              <a:p>
                <a:endParaRPr lang="en-US" dirty="0"/>
              </a:p>
              <a:p>
                <a:r>
                  <a:rPr lang="en-US" dirty="0"/>
                  <a:t>S is not part of a secret key, but can be used with one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m:t>
                      </m:r>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S</m:t>
                      </m:r>
                      <m:d>
                        <m:dPr>
                          <m:ctrlPr>
                            <a:rPr lang="en-US" i="1" smtClean="0">
                              <a:latin typeface="Cambria Math" panose="02040503050406030204" pitchFamily="18" charset="0"/>
                            </a:rPr>
                          </m:ctrlPr>
                        </m:dPr>
                        <m:e>
                          <m:r>
                            <m:rPr>
                              <m:nor/>
                            </m:rPr>
                            <a:rPr lang="en-US" dirty="0"/>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e>
                      </m:d>
                    </m:oMath>
                  </m:oMathPara>
                </a14:m>
                <a:endParaRPr lang="en-US" dirty="0"/>
              </a:p>
              <a:p>
                <a:endParaRPr lang="en-US" dirty="0"/>
              </a:p>
              <a:p>
                <a:pPr marL="0" indent="0">
                  <a:buNone/>
                </a:pPr>
                <a:r>
                  <a:rPr lang="en-US" b="1" dirty="0"/>
                  <a:t>Input to round: </a:t>
                </a:r>
                <a:r>
                  <a:rPr lang="en-US" dirty="0"/>
                  <a:t>x, k (k  is </a:t>
                </a:r>
                <a:r>
                  <a:rPr lang="en-US" dirty="0" err="1"/>
                  <a:t>subkey</a:t>
                </a:r>
                <a:r>
                  <a:rPr lang="en-US" dirty="0"/>
                  <a:t> for current round)</a:t>
                </a:r>
              </a:p>
              <a:p>
                <a:pPr marL="514350" indent="-514350">
                  <a:buFont typeface="+mj-lt"/>
                  <a:buAutoNum type="arabicPeriod"/>
                </a:pPr>
                <a:r>
                  <a:rPr lang="en-US" b="1" dirty="0"/>
                  <a:t>Key Mixing</a:t>
                </a:r>
                <a:r>
                  <a:rPr lang="en-US" dirty="0"/>
                  <a:t>: Set </a:t>
                </a:r>
                <a14:m>
                  <m:oMath xmlns:m="http://schemas.openxmlformats.org/officeDocument/2006/math">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x</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a:rPr>
                      <m:t>𝑘</m:t>
                    </m:r>
                  </m:oMath>
                </a14:m>
                <a:r>
                  <a:rPr lang="en-US" dirty="0"/>
                  <a:t>       </a:t>
                </a:r>
              </a:p>
              <a:p>
                <a:pPr marL="514350" indent="-514350">
                  <a:buFont typeface="+mj-lt"/>
                  <a:buAutoNum type="arabicPeriod"/>
                </a:pPr>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a:latin typeface="Cambria Math"/>
                        <a:ea typeface="Cambria Math"/>
                      </a:rPr>
                      <m:t>x</m:t>
                    </m:r>
                    <m:r>
                      <a:rPr lang="en-US">
                        <a:latin typeface="Cambria Math"/>
                        <a:ea typeface="Cambria Math"/>
                      </a:rPr>
                      <m:t>≔</m:t>
                    </m:r>
                  </m:oMath>
                </a14:m>
                <a:r>
                  <a:rPr lang="en-US" dirty="0"/>
                  <a:t> </a:t>
                </a:r>
                <a14:m>
                  <m:oMath xmlns:m="http://schemas.openxmlformats.org/officeDocument/2006/math">
                    <m:r>
                      <m:rPr>
                        <m:nor/>
                      </m:rPr>
                      <a:rPr lang="en-US" b="0" i="0" dirty="0" smtClean="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b="0" i="0" dirty="0" smtClean="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b="0" i="0" dirty="0" smtClean="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baseline="-25000" dirty="0"/>
              </a:p>
              <a:p>
                <a:pPr marL="514350" indent="-514350">
                  <a:buFont typeface="+mj-lt"/>
                  <a:buAutoNum type="arabicPeriod"/>
                </a:pPr>
                <a:r>
                  <a:rPr lang="en-US" b="1" dirty="0"/>
                  <a:t>Bit Mixing Permutation</a:t>
                </a:r>
                <a:r>
                  <a:rPr lang="en-US" dirty="0"/>
                  <a:t>: permute the bits of x to obtain the round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01"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
        <p:nvSpPr>
          <p:cNvPr id="5" name="Rectangular Callout 4"/>
          <p:cNvSpPr/>
          <p:nvPr/>
        </p:nvSpPr>
        <p:spPr>
          <a:xfrm>
            <a:off x="8775865" y="2339438"/>
            <a:ext cx="3170712" cy="2755075"/>
          </a:xfrm>
          <a:prstGeom prst="wedgeRectCallout">
            <a:avLst>
              <a:gd name="adj1" fmla="val -87644"/>
              <a:gd name="adj2" fmla="val 589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Note: there are only n! possible bit mixing permutations of [n] as opposed to 2</a:t>
            </a:r>
            <a:r>
              <a:rPr lang="en-US" sz="2400" b="1" baseline="30000" dirty="0"/>
              <a:t>n</a:t>
            </a:r>
            <a:r>
              <a:rPr lang="en-US" sz="2400" b="1" dirty="0"/>
              <a:t>! Permutations of {0,1}</a:t>
            </a:r>
            <a:r>
              <a:rPr lang="en-US" sz="2400" b="1" baseline="30000" dirty="0"/>
              <a:t>n</a:t>
            </a:r>
          </a:p>
        </p:txBody>
      </p:sp>
    </p:spTree>
    <p:extLst>
      <p:ext uri="{BB962C8B-B14F-4D97-AF65-F5344CB8AC3E}">
        <p14:creationId xmlns:p14="http://schemas.microsoft.com/office/powerpoint/2010/main" val="34675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H</a:t>
            </a:r>
            <a:r>
              <a:rPr lang="en-US" baseline="-25000" dirty="0" smtClean="0"/>
              <a:t>1</a:t>
            </a:r>
            <a:r>
              <a:rPr lang="en-US" dirty="0" smtClean="0"/>
              <a:t> vs H</a:t>
            </a:r>
            <a:r>
              <a:rPr lang="en-US" baseline="-25000" dirty="0" smtClean="0"/>
              <a:t>2</a:t>
            </a:r>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mc:AlternateContent xmlns:mc="http://schemas.openxmlformats.org/markup-compatibility/2006" xmlns:a14="http://schemas.microsoft.com/office/drawing/2010/main">
        <mc:Choice Requires="a14">
          <p:sp>
            <p:nvSpPr>
              <p:cNvPr id="49"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smtClean="0">
                  <a:latin typeface="Cambria Math" panose="02040503050406030204" pitchFamily="18" charset="0"/>
                </a:endParaRPr>
              </a:p>
              <a:p>
                <a:pPr marL="0" indent="0">
                  <a:buNone/>
                </a:pPr>
                <a:endParaRPr lang="en-US" b="1" dirty="0" smtClean="0">
                  <a:latin typeface="Cambria Math" panose="02040503050406030204" pitchFamily="18" charset="0"/>
                </a:endParaRPr>
              </a:p>
              <a:p>
                <a:pPr marL="0" indent="0">
                  <a:buNone/>
                </a:pPr>
                <a:r>
                  <a:rPr lang="en-US" b="1" dirty="0" smtClean="0">
                    <a:latin typeface="Cambria Math" panose="02040503050406030204" pitchFamily="18" charset="0"/>
                  </a:rPr>
                  <a:t>Claim 2: </a:t>
                </a:r>
                <a:r>
                  <a:rPr lang="en-US" b="1" i="1" dirty="0" smtClean="0">
                    <a:latin typeface="Cambria Math" panose="02040503050406030204" pitchFamily="18" charset="0"/>
                  </a:rPr>
                  <a:t>Attacker who makes t(n) oracle queries to our function cannot distinguish H</a:t>
                </a:r>
                <a:r>
                  <a:rPr lang="en-US" b="1" i="1" baseline="-25000" dirty="0" smtClean="0">
                    <a:latin typeface="Cambria Math" panose="02040503050406030204" pitchFamily="18" charset="0"/>
                  </a:rPr>
                  <a:t>i</a:t>
                </a:r>
                <a:r>
                  <a:rPr lang="en-US" b="1" i="1" dirty="0" smtClean="0">
                    <a:latin typeface="Cambria Math" panose="02040503050406030204" pitchFamily="18" charset="0"/>
                  </a:rPr>
                  <a:t> from H</a:t>
                </a:r>
                <a:r>
                  <a:rPr lang="en-US" b="1" i="1" baseline="-25000" dirty="0" smtClean="0">
                    <a:latin typeface="Cambria Math" panose="02040503050406030204" pitchFamily="18" charset="0"/>
                  </a:rPr>
                  <a:t>i+1 </a:t>
                </a:r>
                <a:r>
                  <a:rPr lang="en-US" b="1" i="1" dirty="0" smtClean="0">
                    <a:latin typeface="Cambria Math" panose="02040503050406030204" pitchFamily="18" charset="0"/>
                  </a:rPr>
                  <a:t>(except with negligible probability).</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Proof: Indistinguishability follows by Claim 1 </a:t>
                </a:r>
              </a:p>
              <a:p>
                <a:pPr marL="0" indent="0">
                  <a:buNone/>
                </a:pPr>
                <a:r>
                  <a:rPr lang="en-US" b="1" dirty="0" smtClean="0">
                    <a:latin typeface="Cambria Math" panose="02040503050406030204" pitchFamily="18" charset="0"/>
                  </a:rPr>
                  <a:t>    Let x</a:t>
                </a:r>
                <a:r>
                  <a:rPr lang="en-US" b="1" baseline="-25000" dirty="0" smtClean="0">
                    <a:latin typeface="Cambria Math" panose="02040503050406030204" pitchFamily="18" charset="0"/>
                  </a:rPr>
                  <a:t>1</a:t>
                </a:r>
                <a:r>
                  <a:rPr lang="en-US" b="1" dirty="0" smtClean="0">
                    <a:latin typeface="Cambria Math" panose="02040503050406030204" pitchFamily="18" charset="0"/>
                  </a:rPr>
                  <a:t>,…</a:t>
                </a:r>
                <a:r>
                  <a:rPr lang="en-US" b="1" dirty="0" err="1" smtClean="0">
                    <a:latin typeface="Cambria Math" panose="02040503050406030204" pitchFamily="18" charset="0"/>
                  </a:rPr>
                  <a:t>x</a:t>
                </a:r>
                <a:r>
                  <a:rPr lang="en-US" b="1" baseline="-25000" dirty="0" err="1" smtClean="0">
                    <a:latin typeface="Cambria Math" panose="02040503050406030204" pitchFamily="18" charset="0"/>
                  </a:rPr>
                  <a:t>t</a:t>
                </a:r>
                <a:r>
                  <a:rPr lang="en-US" b="1" baseline="-25000" dirty="0" smtClean="0">
                    <a:latin typeface="Cambria Math" panose="02040503050406030204" pitchFamily="18" charset="0"/>
                  </a:rPr>
                  <a:t> </a:t>
                </a:r>
                <a:r>
                  <a:rPr lang="en-US" b="1" dirty="0" smtClean="0">
                    <a:latin typeface="Cambria Math" panose="02040503050406030204" pitchFamily="18" charset="0"/>
                  </a:rPr>
                  <a:t>denote the t queries. Let y</a:t>
                </a:r>
                <a:r>
                  <a:rPr lang="en-US" b="1" baseline="-25000" dirty="0" smtClean="0">
                    <a:latin typeface="Cambria Math" panose="02040503050406030204" pitchFamily="18" charset="0"/>
                  </a:rPr>
                  <a:t>1</a:t>
                </a:r>
                <a:r>
                  <a:rPr lang="en-US" b="1" dirty="0" smtClean="0">
                    <a:latin typeface="Cambria Math" panose="02040503050406030204" pitchFamily="18" charset="0"/>
                  </a:rPr>
                  <a:t>,…,</a:t>
                </a:r>
                <a:r>
                  <a:rPr lang="en-US" b="1" dirty="0" err="1" smtClean="0">
                    <a:latin typeface="Cambria Math" panose="02040503050406030204" pitchFamily="18" charset="0"/>
                  </a:rPr>
                  <a:t>y</a:t>
                </a:r>
                <a:r>
                  <a:rPr lang="en-US" b="1" baseline="-25000" dirty="0" err="1" smtClean="0">
                    <a:latin typeface="Cambria Math" panose="02040503050406030204" pitchFamily="18" charset="0"/>
                  </a:rPr>
                  <a:t>t</a:t>
                </a:r>
                <a:r>
                  <a:rPr lang="en-US" b="1" dirty="0" smtClean="0">
                    <a:latin typeface="Cambria Math" panose="02040503050406030204" pitchFamily="18" charset="0"/>
                  </a:rPr>
                  <a:t> denote first </a:t>
                </a:r>
                <a:r>
                  <a:rPr lang="en-US" b="1" dirty="0" err="1" smtClean="0">
                    <a:latin typeface="Cambria Math" panose="02040503050406030204" pitchFamily="18" charset="0"/>
                  </a:rPr>
                  <a:t>i</a:t>
                </a:r>
                <a:r>
                  <a:rPr lang="en-US" b="1" dirty="0" smtClean="0">
                    <a:latin typeface="Cambria Math" panose="02040503050406030204" pitchFamily="18" charset="0"/>
                  </a:rPr>
                  <a:t> bits of each query.</a:t>
                </a: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                 (</a:t>
                </a:r>
                <a:r>
                  <a:rPr lang="en-US" b="1" i="1" dirty="0">
                    <a:solidFill>
                      <a:srgbClr val="FF0000"/>
                    </a:solidFill>
                    <a:latin typeface="Cambria Math" panose="02040503050406030204" pitchFamily="18" charset="0"/>
                  </a:rPr>
                  <a:t>H</a:t>
                </a:r>
                <a:r>
                  <a:rPr lang="en-US" b="1" i="1" baseline="-25000" dirty="0">
                    <a:solidFill>
                      <a:srgbClr val="FF0000"/>
                    </a:solidFill>
                    <a:latin typeface="Cambria Math" panose="02040503050406030204" pitchFamily="18" charset="0"/>
                  </a:rPr>
                  <a:t>i+1 </a:t>
                </a:r>
                <a:r>
                  <a:rPr lang="en-US" b="1" dirty="0" smtClean="0">
                    <a:latin typeface="Cambria Math" panose="02040503050406030204" pitchFamily="18" charset="0"/>
                  </a:rPr>
                  <a:t> vs </a:t>
                </a:r>
                <a:r>
                  <a:rPr lang="en-US" b="1" i="1" dirty="0" smtClean="0">
                    <a:solidFill>
                      <a:srgbClr val="00B050"/>
                    </a:solidFill>
                    <a:latin typeface="Cambria Math" panose="02040503050406030204" pitchFamily="18" charset="0"/>
                  </a:rPr>
                  <a:t>H</a:t>
                </a:r>
                <a:r>
                  <a:rPr lang="en-US" b="1" i="1" baseline="-25000" dirty="0" smtClean="0">
                    <a:solidFill>
                      <a:srgbClr val="00B050"/>
                    </a:solidFill>
                    <a:latin typeface="Cambria Math" panose="02040503050406030204" pitchFamily="18" charset="0"/>
                  </a:rPr>
                  <a:t>i</a:t>
                </a:r>
                <a:r>
                  <a:rPr lang="en-US" b="1" dirty="0" smtClean="0">
                    <a:solidFill>
                      <a:srgbClr val="00B050"/>
                    </a:solidFill>
                    <a:latin typeface="Cambria Math" panose="02040503050406030204" pitchFamily="18" charset="0"/>
                  </a:rPr>
                  <a:t> </a:t>
                </a:r>
                <a:r>
                  <a:rPr lang="en-US" b="1" dirty="0" smtClean="0">
                    <a:latin typeface="Cambria Math" panose="02040503050406030204" pitchFamily="18" charset="0"/>
                  </a:rPr>
                  <a:t>: replaced </a:t>
                </a:r>
                <a14:m>
                  <m:oMath xmlns:m="http://schemas.openxmlformats.org/officeDocument/2006/math">
                    <m:r>
                      <a:rPr lang="en-US" b="1" i="1" smtClean="0">
                        <a:solidFill>
                          <a:srgbClr val="FF0000"/>
                        </a:solidFill>
                        <a:latin typeface="Cambria Math" panose="02040503050406030204" pitchFamily="18" charset="0"/>
                      </a:rPr>
                      <m:t>𝑮</m:t>
                    </m:r>
                    <m:d>
                      <m:dPr>
                        <m:ctrlPr>
                          <a:rPr lang="en-US" b="1" i="1">
                            <a:solidFill>
                              <a:srgbClr val="FF0000"/>
                            </a:solidFill>
                            <a:latin typeface="Cambria Math" panose="02040503050406030204" pitchFamily="18" charset="0"/>
                          </a:rPr>
                        </m:ctrlPr>
                      </m:dPr>
                      <m:e>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𝒓</m:t>
                            </m:r>
                          </m:e>
                          <m:sub>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𝒚</m:t>
                                </m:r>
                              </m:e>
                              <m:sub>
                                <m:r>
                                  <a:rPr lang="en-US" b="1" i="1" smtClean="0">
                                    <a:solidFill>
                                      <a:srgbClr val="FF0000"/>
                                    </a:solidFill>
                                    <a:latin typeface="Cambria Math" panose="02040503050406030204" pitchFamily="18" charset="0"/>
                                  </a:rPr>
                                  <m:t>𝒊</m:t>
                                </m:r>
                              </m:sub>
                            </m:sSub>
                          </m:sub>
                        </m:sSub>
                      </m:e>
                    </m:d>
                  </m:oMath>
                </a14:m>
                <a:r>
                  <a:rPr lang="en-US" b="1" dirty="0" smtClean="0">
                    <a:latin typeface="Cambria Math" panose="02040503050406030204" pitchFamily="18" charset="0"/>
                  </a:rPr>
                  <a:t> with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𝒓</m:t>
                        </m:r>
                      </m:e>
                      <m:sub>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𝒊</m:t>
                            </m:r>
                          </m:sub>
                        </m:sSub>
                        <m:r>
                          <a:rPr lang="en-US" b="1" i="1" smtClean="0">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𝟎</m:t>
                        </m:r>
                      </m:sub>
                    </m:sSub>
                    <m:r>
                      <a:rPr lang="en-US" b="1" i="1">
                        <a:solidFill>
                          <a:srgbClr val="FF0000"/>
                        </a:solidFill>
                        <a:latin typeface="Cambria Math" panose="02040503050406030204" pitchFamily="18" charset="0"/>
                        <a:ea typeface="Cambria Math" panose="02040503050406030204" pitchFamily="18" charset="0"/>
                      </a:rPr>
                      <m:t>∥</m:t>
                    </m:r>
                  </m:oMath>
                </a14:m>
                <a:r>
                  <a:rPr lang="en-US" b="1" dirty="0" smtClean="0">
                    <a:solidFill>
                      <a:srgbClr val="FF0000"/>
                    </a:solidFill>
                    <a:latin typeface="Cambria Math" panose="02040503050406030204" pitchFamily="18" charset="0"/>
                  </a:rPr>
                  <a:t>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𝒓</m:t>
                        </m:r>
                      </m:e>
                      <m:sub>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𝒚</m:t>
                            </m:r>
                          </m:e>
                          <m:sub>
                            <m:r>
                              <a:rPr lang="en-US" b="1" i="1">
                                <a:solidFill>
                                  <a:srgbClr val="FF0000"/>
                                </a:solidFill>
                                <a:latin typeface="Cambria Math" panose="02040503050406030204" pitchFamily="18" charset="0"/>
                              </a:rPr>
                              <m:t>𝒊</m:t>
                            </m:r>
                          </m:sub>
                        </m:sSub>
                        <m:r>
                          <a:rPr lang="en-US" b="1" i="1">
                            <a:solidFill>
                              <a:srgbClr val="FF0000"/>
                            </a:solidFill>
                            <a:latin typeface="Cambria Math" panose="02040503050406030204" pitchFamily="18" charset="0"/>
                            <a:ea typeface="Cambria Math" panose="02040503050406030204" pitchFamily="18" charset="0"/>
                          </a:rPr>
                          <m:t>∥</m:t>
                        </m:r>
                        <m:r>
                          <a:rPr lang="en-US" b="1" i="1" smtClean="0">
                            <a:solidFill>
                              <a:srgbClr val="FF0000"/>
                            </a:solidFill>
                            <a:latin typeface="Cambria Math" panose="02040503050406030204" pitchFamily="18" charset="0"/>
                            <a:ea typeface="Cambria Math" panose="02040503050406030204" pitchFamily="18" charset="0"/>
                          </a:rPr>
                          <m:t>𝟏</m:t>
                        </m:r>
                      </m:sub>
                    </m:sSub>
                  </m:oMath>
                </a14:m>
                <a:r>
                  <a:rPr lang="en-US" b="1" dirty="0" smtClean="0">
                    <a:latin typeface="Cambria Math" panose="02040503050406030204" pitchFamily="18" charset="0"/>
                  </a:rPr>
                  <a:t>)</a:t>
                </a:r>
              </a:p>
            </p:txBody>
          </p:sp>
        </mc:Choice>
        <mc:Fallback xmlns="">
          <p:sp>
            <p:nvSpPr>
              <p:cNvPr id="49"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043" t="-3081" b="-1681"/>
                </a:stretch>
              </a:blipFill>
            </p:spPr>
            <p:txBody>
              <a:bodyPr/>
              <a:lstStyle/>
              <a:p>
                <a:r>
                  <a:rPr lang="en-US">
                    <a:noFill/>
                  </a:rPr>
                  <a:t> </a:t>
                </a:r>
              </a:p>
            </p:txBody>
          </p:sp>
        </mc:Fallback>
      </mc:AlternateContent>
    </p:spTree>
    <p:extLst>
      <p:ext uri="{BB962C8B-B14F-4D97-AF65-F5344CB8AC3E}">
        <p14:creationId xmlns:p14="http://schemas.microsoft.com/office/powerpoint/2010/main" val="386664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H</a:t>
            </a:r>
            <a:r>
              <a:rPr lang="en-US" baseline="-25000" dirty="0"/>
              <a:t>i</a:t>
            </a:r>
            <a:r>
              <a:rPr lang="en-US" dirty="0" smtClean="0"/>
              <a:t> vs H</a:t>
            </a:r>
            <a:r>
              <a:rPr lang="en-US" baseline="-25000" dirty="0" smtClean="0"/>
              <a:t>i</a:t>
            </a:r>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mc:AlternateContent xmlns:mc="http://schemas.openxmlformats.org/markup-compatibility/2006" xmlns:a14="http://schemas.microsoft.com/office/drawing/2010/main">
        <mc:Choice Requires="a14">
          <p:sp>
            <p:nvSpPr>
              <p:cNvPr id="49" name="Content Placeholder 2"/>
              <p:cNvSpPr>
                <a:spLocks noGrp="1"/>
              </p:cNvSpPr>
              <p:nvPr>
                <p:ph idx="1"/>
              </p:nvPr>
            </p:nvSpPr>
            <p:spPr>
              <a:xfrm>
                <a:off x="564776" y="1856105"/>
                <a:ext cx="11125200" cy="4351338"/>
              </a:xfrm>
            </p:spPr>
            <p:txBody>
              <a:bodyPr>
                <a:normAutofit/>
              </a:bodyPr>
              <a:lstStyle/>
              <a:p>
                <a:pPr marL="0" indent="0">
                  <a:buNone/>
                </a:pPr>
                <a:r>
                  <a:rPr lang="en-US" b="1" dirty="0" smtClean="0">
                    <a:latin typeface="Cambria Math" panose="02040503050406030204" pitchFamily="18" charset="0"/>
                  </a:rPr>
                  <a:t>Claim 1: For any t(n) and any PPT attacker A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a:latin typeface="Cambria Math" panose="02040503050406030204" pitchFamily="18" charset="0"/>
                                        </a:rPr>
                                        <m:t>𝟏</m:t>
                                      </m:r>
                                    </m:sub>
                                  </m:sSub>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𝒓</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r>
                            <a:rPr lang="en-US" b="1" i="1" smtClean="0">
                              <a:latin typeface="Cambria Math" panose="02040503050406030204" pitchFamily="18" charset="0"/>
                            </a:rPr>
                            <m:t>−</m:t>
                          </m:r>
                          <m:r>
                            <a:rPr lang="en-US" b="1" i="1">
                              <a:latin typeface="Cambria Math" panose="02040503050406030204" pitchFamily="18" charset="0"/>
                            </a:rPr>
                            <m:t>𝑷𝒓</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𝑨</m:t>
                              </m:r>
                              <m:d>
                                <m:dPr>
                                  <m:ctrlPr>
                                    <a:rPr lang="en-US" b="1" i="1" smtClean="0">
                                      <a:latin typeface="Cambria Math" panose="02040503050406030204" pitchFamily="18" charset="0"/>
                                    </a:rPr>
                                  </m:ctrlPr>
                                </m:dPr>
                                <m:e>
                                  <m:r>
                                    <a:rPr lang="en-US" b="1" i="1" smtClean="0">
                                      <a:latin typeface="Cambria Math" panose="02040503050406030204" pitchFamily="18" charset="0"/>
                                    </a:rPr>
                                    <m:t>𝑮</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𝟏</m:t>
                                          </m:r>
                                        </m:sub>
                                      </m:sSub>
                                    </m:e>
                                  </m:d>
                                  <m:r>
                                    <a:rPr lang="en-US" b="1" i="1" smtClean="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rPr>
                                    <m:t>𝑮</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𝒔</m:t>
                                          </m:r>
                                        </m:e>
                                        <m:sub>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𝒏</m:t>
                                          </m:r>
                                          <m:r>
                                            <a:rPr lang="en-US" b="1" i="1" smtClean="0">
                                              <a:latin typeface="Cambria Math" panose="02040503050406030204" pitchFamily="18" charset="0"/>
                                            </a:rPr>
                                            <m:t>)</m:t>
                                          </m:r>
                                        </m:sub>
                                      </m:sSub>
                                    </m:e>
                                  </m:d>
                                </m:e>
                              </m:d>
                            </m:e>
                          </m:d>
                        </m:e>
                      </m:d>
                      <m:r>
                        <a:rPr lang="en-US" b="1" i="1" smtClean="0">
                          <a:latin typeface="Cambria Math" panose="02040503050406030204" pitchFamily="18" charset="0"/>
                        </a:rPr>
                        <m:t>&lt;</m:t>
                      </m:r>
                      <m:r>
                        <a:rPr lang="en-US" b="1" i="1" smtClean="0">
                          <a:latin typeface="Cambria Math" panose="02040503050406030204" pitchFamily="18" charset="0"/>
                        </a:rPr>
                        <m:t>𝒏𝒆𝒈𝒍</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m:oMathPara>
                </a14:m>
                <a:endParaRPr lang="en-US" b="1" dirty="0">
                  <a:latin typeface="Cambria Math" panose="02040503050406030204" pitchFamily="18" charset="0"/>
                </a:endParaRPr>
              </a:p>
              <a:p>
                <a:pPr marL="0" indent="0">
                  <a:buNone/>
                </a:pPr>
                <a:endParaRPr lang="en-US" b="1" dirty="0">
                  <a:latin typeface="Cambria Math" panose="02040503050406030204" pitchFamily="18" charset="0"/>
                </a:endParaRPr>
              </a:p>
              <a:p>
                <a:pPr marL="0" indent="0">
                  <a:buNone/>
                </a:pPr>
                <a:r>
                  <a:rPr lang="en-US" b="1" dirty="0">
                    <a:latin typeface="Cambria Math" panose="02040503050406030204" pitchFamily="18" charset="0"/>
                  </a:rPr>
                  <a:t>Claim </a:t>
                </a:r>
                <a:r>
                  <a:rPr lang="en-US" b="1" dirty="0" smtClean="0">
                    <a:latin typeface="Cambria Math" panose="02040503050406030204" pitchFamily="18" charset="0"/>
                  </a:rPr>
                  <a:t>3: </a:t>
                </a:r>
                <a:r>
                  <a:rPr lang="en-US" dirty="0">
                    <a:latin typeface="Cambria Math" panose="02040503050406030204" pitchFamily="18" charset="0"/>
                  </a:rPr>
                  <a:t>Attacker who makes t(n) queries to </a:t>
                </a:r>
                <a:r>
                  <a:rPr lang="en-US" dirty="0" err="1">
                    <a:latin typeface="Cambria Math" panose="02040503050406030204" pitchFamily="18" charset="0"/>
                  </a:rPr>
                  <a:t>F</a:t>
                </a:r>
                <a:r>
                  <a:rPr lang="en-US" baseline="-25000" dirty="0" err="1">
                    <a:latin typeface="Cambria Math" panose="02040503050406030204" pitchFamily="18" charset="0"/>
                  </a:rPr>
                  <a:t>k</a:t>
                </a:r>
                <a:r>
                  <a:rPr lang="en-US" dirty="0">
                    <a:latin typeface="Cambria Math" panose="02040503050406030204" pitchFamily="18" charset="0"/>
                  </a:rPr>
                  <a:t> (or f) cannot distinguish H</a:t>
                </a:r>
                <a:r>
                  <a:rPr lang="en-US" baseline="-25000" dirty="0">
                    <a:latin typeface="Cambria Math" panose="02040503050406030204" pitchFamily="18" charset="0"/>
                  </a:rPr>
                  <a:t>i</a:t>
                </a:r>
                <a:r>
                  <a:rPr lang="en-US" dirty="0">
                    <a:latin typeface="Cambria Math" panose="02040503050406030204" pitchFamily="18" charset="0"/>
                  </a:rPr>
                  <a:t> from H</a:t>
                </a:r>
                <a:r>
                  <a:rPr lang="en-US" baseline="-25000" dirty="0">
                    <a:latin typeface="Cambria Math" panose="02040503050406030204" pitchFamily="18" charset="0"/>
                  </a:rPr>
                  <a:t>i -1 </a:t>
                </a:r>
                <a:r>
                  <a:rPr lang="en-US" dirty="0">
                    <a:latin typeface="Cambria Math" panose="02040503050406030204" pitchFamily="18" charset="0"/>
                  </a:rPr>
                  <a:t>the real game (except with negligible probability).</a:t>
                </a:r>
              </a:p>
              <a:p>
                <a:pPr marL="0" indent="0">
                  <a:buNone/>
                </a:pPr>
                <a:endParaRPr lang="en-US" b="1" dirty="0">
                  <a:latin typeface="Cambria Math" panose="02040503050406030204" pitchFamily="18" charset="0"/>
                </a:endParaRPr>
              </a:p>
              <a:p>
                <a:pPr marL="0" indent="0">
                  <a:buNone/>
                </a:pPr>
                <a:r>
                  <a:rPr lang="en-US" b="1" dirty="0" smtClean="0">
                    <a:latin typeface="Cambria Math" panose="02040503050406030204" pitchFamily="18" charset="0"/>
                  </a:rPr>
                  <a:t>Triangle Inequality: </a:t>
                </a:r>
                <a:r>
                  <a:rPr lang="en-US" dirty="0" smtClean="0">
                    <a:latin typeface="Cambria Math" panose="02040503050406030204" pitchFamily="18" charset="0"/>
                  </a:rPr>
                  <a:t>Attacker who makes t(n) queries </a:t>
                </a:r>
                <a:r>
                  <a:rPr lang="en-US" dirty="0">
                    <a:latin typeface="Cambria Math" panose="02040503050406030204" pitchFamily="18" charset="0"/>
                  </a:rPr>
                  <a:t>to </a:t>
                </a:r>
                <a:r>
                  <a:rPr lang="en-US" dirty="0" err="1">
                    <a:latin typeface="Cambria Math" panose="02040503050406030204" pitchFamily="18" charset="0"/>
                  </a:rPr>
                  <a:t>F</a:t>
                </a:r>
                <a:r>
                  <a:rPr lang="en-US" baseline="-25000" dirty="0" err="1">
                    <a:latin typeface="Cambria Math" panose="02040503050406030204" pitchFamily="18" charset="0"/>
                  </a:rPr>
                  <a:t>k</a:t>
                </a:r>
                <a:r>
                  <a:rPr lang="en-US" dirty="0">
                    <a:latin typeface="Cambria Math" panose="02040503050406030204" pitchFamily="18" charset="0"/>
                  </a:rPr>
                  <a:t> (or f) </a:t>
                </a:r>
                <a:r>
                  <a:rPr lang="en-US" i="1" dirty="0">
                    <a:latin typeface="Cambria Math" panose="02040503050406030204" pitchFamily="18" charset="0"/>
                  </a:rPr>
                  <a:t>cannot </a:t>
                </a:r>
                <a:r>
                  <a:rPr lang="en-US" dirty="0" smtClean="0">
                    <a:latin typeface="Cambria Math" panose="02040503050406030204" pitchFamily="18" charset="0"/>
                  </a:rPr>
                  <a:t>distinguish H</a:t>
                </a:r>
                <a:r>
                  <a:rPr lang="en-US" baseline="-25000" dirty="0" smtClean="0">
                    <a:latin typeface="Cambria Math" panose="02040503050406030204" pitchFamily="18" charset="0"/>
                  </a:rPr>
                  <a:t>1</a:t>
                </a:r>
                <a:r>
                  <a:rPr lang="en-US" dirty="0" smtClean="0">
                    <a:latin typeface="Cambria Math" panose="02040503050406030204" pitchFamily="18" charset="0"/>
                  </a:rPr>
                  <a:t> (real construction) from </a:t>
                </a:r>
                <a:r>
                  <a:rPr lang="en-US" dirty="0" err="1" smtClean="0">
                    <a:latin typeface="Cambria Math" panose="02040503050406030204" pitchFamily="18" charset="0"/>
                  </a:rPr>
                  <a:t>H</a:t>
                </a:r>
                <a:r>
                  <a:rPr lang="en-US" baseline="-25000" dirty="0" err="1" smtClean="0">
                    <a:latin typeface="Cambria Math" panose="02040503050406030204" pitchFamily="18" charset="0"/>
                  </a:rPr>
                  <a:t>n</a:t>
                </a:r>
                <a:r>
                  <a:rPr lang="en-US" baseline="-25000" dirty="0" smtClean="0">
                    <a:latin typeface="Cambria Math" panose="02040503050406030204" pitchFamily="18" charset="0"/>
                  </a:rPr>
                  <a:t> </a:t>
                </a:r>
                <a:r>
                  <a:rPr lang="en-US" dirty="0" smtClean="0">
                    <a:latin typeface="Cambria Math" panose="02040503050406030204" pitchFamily="18" charset="0"/>
                  </a:rPr>
                  <a:t>(truly random function) except with negligible probability.  </a:t>
                </a:r>
                <a:endParaRPr lang="en-US" dirty="0">
                  <a:latin typeface="Cambria Math" panose="02040503050406030204" pitchFamily="18" charset="0"/>
                </a:endParaRPr>
              </a:p>
            </p:txBody>
          </p:sp>
        </mc:Choice>
        <mc:Fallback xmlns="">
          <p:sp>
            <p:nvSpPr>
              <p:cNvPr id="49" name="Content Placeholder 2"/>
              <p:cNvSpPr>
                <a:spLocks noGrp="1" noRot="1" noChangeAspect="1" noMove="1" noResize="1" noEditPoints="1" noAdjustHandles="1" noChangeArrowheads="1" noChangeShapeType="1" noTextEdit="1"/>
              </p:cNvSpPr>
              <p:nvPr>
                <p:ph idx="1"/>
              </p:nvPr>
            </p:nvSpPr>
            <p:spPr>
              <a:xfrm>
                <a:off x="564776" y="1856105"/>
                <a:ext cx="11125200" cy="4351338"/>
              </a:xfrm>
              <a:blipFill>
                <a:blip r:embed="rId2"/>
                <a:stretch>
                  <a:fillRect l="-1151" t="-2381" r="-658" b="-1401"/>
                </a:stretch>
              </a:blipFill>
            </p:spPr>
            <p:txBody>
              <a:bodyPr/>
              <a:lstStyle/>
              <a:p>
                <a:r>
                  <a:rPr lang="en-US">
                    <a:noFill/>
                  </a:rPr>
                  <a:t> </a:t>
                </a:r>
              </a:p>
            </p:txBody>
          </p:sp>
        </mc:Fallback>
      </mc:AlternateContent>
    </p:spTree>
    <p:extLst>
      <p:ext uri="{BB962C8B-B14F-4D97-AF65-F5344CB8AC3E}">
        <p14:creationId xmlns:p14="http://schemas.microsoft.com/office/powerpoint/2010/main" val="2312119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OWFs (Recap)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56105"/>
                <a:ext cx="10515600" cy="4351338"/>
              </a:xfrm>
            </p:spPr>
            <p:txBody>
              <a:bodyPr>
                <a:normAutofit fontScale="92500" lnSpcReduction="10000"/>
              </a:bodyPr>
              <a:lstStyle/>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+1.</m:t>
                    </m:r>
                  </m:oMath>
                </a14:m>
                <a:r>
                  <a:rPr lang="en-US" sz="3600" dirty="0"/>
                  <a:t> Then for any polynomial p(.) there is a PRG with expansion factor p(n).</a:t>
                </a:r>
              </a:p>
              <a:p>
                <a:pPr marL="0" indent="0">
                  <a:buNone/>
                </a:pPr>
                <a:endParaRPr lang="en-US" sz="3600" b="1" dirty="0"/>
              </a:p>
              <a:p>
                <a:pPr marL="0" indent="0">
                  <a:buNone/>
                </a:pPr>
                <a:r>
                  <a:rPr lang="en-US" sz="3600" b="1" dirty="0"/>
                  <a:t>Theorem: </a:t>
                </a:r>
                <a:r>
                  <a:rPr lang="en-US" sz="3600" dirty="0"/>
                  <a:t>Suppose that there is a PRG G with expansion factor </a:t>
                </a:r>
                <a14:m>
                  <m:oMath xmlns:m="http://schemas.openxmlformats.org/officeDocument/2006/math">
                    <m:r>
                      <a:rPr lang="en-US" sz="3600" i="1">
                        <a:latin typeface="Cambria Math" panose="02040503050406030204" pitchFamily="18" charset="0"/>
                        <a:ea typeface="Cambria Math" panose="02040503050406030204" pitchFamily="18" charset="0"/>
                      </a:rPr>
                      <m:t>ℓ</m:t>
                    </m:r>
                    <m:d>
                      <m:dPr>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𝑛</m:t>
                        </m:r>
                      </m:e>
                    </m:d>
                    <m:r>
                      <a:rPr lang="en-US" sz="3600" i="1">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2</m:t>
                    </m:r>
                    <m:r>
                      <a:rPr lang="en-US" sz="3600" i="1">
                        <a:latin typeface="Cambria Math" panose="02040503050406030204" pitchFamily="18" charset="0"/>
                        <a:ea typeface="Cambria Math" panose="02040503050406030204" pitchFamily="18" charset="0"/>
                      </a:rPr>
                      <m:t>𝑛</m:t>
                    </m:r>
                    <m:r>
                      <a:rPr lang="en-US" sz="3600" i="1">
                        <a:latin typeface="Cambria Math" panose="02040503050406030204" pitchFamily="18" charset="0"/>
                        <a:ea typeface="Cambria Math" panose="02040503050406030204" pitchFamily="18" charset="0"/>
                      </a:rPr>
                      <m:t>.</m:t>
                    </m:r>
                  </m:oMath>
                </a14:m>
                <a:r>
                  <a:rPr lang="en-US" sz="3600" dirty="0"/>
                  <a:t> Then there is a secure PRF.</a:t>
                </a:r>
              </a:p>
              <a:p>
                <a:pPr marL="0" indent="0">
                  <a:buNone/>
                </a:pPr>
                <a:endParaRPr lang="en-US" sz="3500" b="1" i="1" dirty="0">
                  <a:latin typeface="Cambria Math" panose="02040503050406030204" pitchFamily="18" charset="0"/>
                </a:endParaRPr>
              </a:p>
              <a:p>
                <a:pPr marL="0" indent="0">
                  <a:buNone/>
                </a:pPr>
                <a:r>
                  <a:rPr lang="en-US" sz="3500" b="1" dirty="0"/>
                  <a:t>Theorem: </a:t>
                </a:r>
                <a:r>
                  <a:rPr lang="en-US" sz="3500" dirty="0"/>
                  <a:t>Suppose that there is a secure PRF then there is a strong pseudorandom permutation.</a:t>
                </a:r>
              </a:p>
              <a:p>
                <a:endParaRPr lang="en-US" b="1"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56105"/>
                <a:ext cx="10515600" cy="4351338"/>
              </a:xfrm>
              <a:blipFill>
                <a:blip r:embed="rId2"/>
                <a:stretch>
                  <a:fillRect l="-1565" t="-3782"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spTree>
    <p:extLst>
      <p:ext uri="{BB962C8B-B14F-4D97-AF65-F5344CB8AC3E}">
        <p14:creationId xmlns:p14="http://schemas.microsoft.com/office/powerpoint/2010/main" val="4263234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OWFs (Recap)</a:t>
            </a:r>
          </a:p>
        </p:txBody>
      </p:sp>
      <p:sp>
        <p:nvSpPr>
          <p:cNvPr id="3" name="Content Placeholder 2"/>
          <p:cNvSpPr>
            <a:spLocks noGrp="1"/>
          </p:cNvSpPr>
          <p:nvPr>
            <p:ph idx="1"/>
          </p:nvPr>
        </p:nvSpPr>
        <p:spPr>
          <a:xfrm>
            <a:off x="838200" y="1856105"/>
            <a:ext cx="10515600" cy="4351338"/>
          </a:xfrm>
        </p:spPr>
        <p:txBody>
          <a:bodyPr>
            <a:normAutofit/>
          </a:bodyPr>
          <a:lstStyle/>
          <a:p>
            <a:pPr marL="0" indent="0">
              <a:buNone/>
            </a:pPr>
            <a:r>
              <a:rPr lang="en-US" sz="3600" b="1" dirty="0"/>
              <a:t>Corollary: </a:t>
            </a:r>
            <a:r>
              <a:rPr lang="en-US" sz="3600" dirty="0"/>
              <a:t>If one-way functions exist then PRGs, PRFs and strong PRPs all exist. </a:t>
            </a:r>
          </a:p>
          <a:p>
            <a:pPr marL="0" indent="0">
              <a:buNone/>
            </a:pPr>
            <a:endParaRPr lang="en-US" sz="3600" dirty="0"/>
          </a:p>
          <a:p>
            <a:pPr marL="0" indent="0">
              <a:buNone/>
            </a:pPr>
            <a:r>
              <a:rPr lang="en-US" sz="3600" b="1" dirty="0"/>
              <a:t>Corollary</a:t>
            </a:r>
            <a:r>
              <a:rPr lang="en-US" sz="3600" dirty="0"/>
              <a:t>: </a:t>
            </a:r>
            <a:r>
              <a:rPr lang="en-US" sz="3200" dirty="0"/>
              <a:t>If one-way functions exist then there exist CCA-secure encryption schemes and secure MACs. </a:t>
            </a:r>
          </a:p>
          <a:p>
            <a:pPr marL="0" indent="0">
              <a:buNone/>
            </a:pPr>
            <a:endParaRPr lang="en-US" sz="3500" dirty="0"/>
          </a:p>
          <a:p>
            <a:endParaRPr lang="en-US" b="1" i="1" dirty="0">
              <a:latin typeface="Cambria Math" panose="02040503050406030204" pitchFamily="18" charset="0"/>
            </a:endParaRPr>
          </a:p>
        </p:txBody>
      </p:sp>
      <p:sp>
        <p:nvSpPr>
          <p:cNvPr id="4" name="Slide Number Placeholder 3"/>
          <p:cNvSpPr>
            <a:spLocks noGrp="1"/>
          </p:cNvSpPr>
          <p:nvPr>
            <p:ph type="sldNum" sz="quarter" idx="12"/>
          </p:nvPr>
        </p:nvSpPr>
        <p:spPr/>
        <p:txBody>
          <a:bodyPr/>
          <a:lstStyle/>
          <a:p>
            <a:fld id="{D104D3F7-B83F-4105-B753-146AD0E5364B}" type="slidenum">
              <a:rPr lang="en-US" smtClean="0"/>
              <a:t>63</a:t>
            </a:fld>
            <a:endParaRPr lang="en-US"/>
          </a:p>
        </p:txBody>
      </p:sp>
    </p:spTree>
    <p:extLst>
      <p:ext uri="{BB962C8B-B14F-4D97-AF65-F5344CB8AC3E}">
        <p14:creationId xmlns:p14="http://schemas.microsoft.com/office/powerpoint/2010/main" val="288295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OWFs Necessary for Private Key Crypto</a:t>
            </a:r>
          </a:p>
        </p:txBody>
      </p:sp>
      <p:sp>
        <p:nvSpPr>
          <p:cNvPr id="3" name="Content Placeholder 2"/>
          <p:cNvSpPr>
            <a:spLocks noGrp="1"/>
          </p:cNvSpPr>
          <p:nvPr>
            <p:ph idx="1"/>
          </p:nvPr>
        </p:nvSpPr>
        <p:spPr/>
        <p:txBody>
          <a:bodyPr/>
          <a:lstStyle/>
          <a:p>
            <a:r>
              <a:rPr lang="en-US" dirty="0"/>
              <a:t>Previous results show that OWFs are </a:t>
            </a:r>
            <a:r>
              <a:rPr lang="en-US" u="sng" dirty="0"/>
              <a:t>sufficient</a:t>
            </a:r>
            <a:r>
              <a:rPr lang="en-US" dirty="0"/>
              <a:t>.</a:t>
            </a:r>
          </a:p>
          <a:p>
            <a:endParaRPr lang="en-US" dirty="0"/>
          </a:p>
          <a:p>
            <a:r>
              <a:rPr lang="en-US" dirty="0"/>
              <a:t>Can we build Private Key Crypto from weaker assumptions?</a:t>
            </a:r>
          </a:p>
          <a:p>
            <a:endParaRPr lang="en-US" dirty="0"/>
          </a:p>
          <a:p>
            <a:endParaRPr lang="en-US" dirty="0"/>
          </a:p>
          <a:p>
            <a:r>
              <a:rPr lang="en-US" b="1" dirty="0"/>
              <a:t>Short Answer: </a:t>
            </a:r>
            <a:r>
              <a:rPr lang="en-US" dirty="0"/>
              <a:t>No, OWFs are also </a:t>
            </a:r>
            <a:r>
              <a:rPr lang="en-US" i="1" u="sng" dirty="0"/>
              <a:t>necessary</a:t>
            </a:r>
            <a:r>
              <a:rPr lang="en-US" dirty="0"/>
              <a:t> for most private-key crypto primitives</a:t>
            </a:r>
          </a:p>
        </p:txBody>
      </p:sp>
      <p:sp>
        <p:nvSpPr>
          <p:cNvPr id="4" name="Slide Number Placeholder 3"/>
          <p:cNvSpPr>
            <a:spLocks noGrp="1"/>
          </p:cNvSpPr>
          <p:nvPr>
            <p:ph type="sldNum" sz="quarter" idx="12"/>
          </p:nvPr>
        </p:nvSpPr>
        <p:spPr/>
        <p:txBody>
          <a:bodyPr/>
          <a:lstStyle/>
          <a:p>
            <a:fld id="{D104D3F7-B83F-4105-B753-146AD0E5364B}" type="slidenum">
              <a:rPr lang="en-US" smtClean="0"/>
              <a:t>64</a:t>
            </a:fld>
            <a:endParaRPr lang="en-US"/>
          </a:p>
        </p:txBody>
      </p:sp>
    </p:spTree>
    <p:extLst>
      <p:ext uri="{BB962C8B-B14F-4D97-AF65-F5344CB8AC3E}">
        <p14:creationId xmlns:p14="http://schemas.microsoft.com/office/powerpoint/2010/main" val="36274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PRGs </a:t>
            </a:r>
            <a:r>
              <a:rPr lang="en-US" dirty="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Proposition 7.28: </a:t>
                </a:r>
                <a:r>
                  <a:rPr lang="en-US" dirty="0"/>
                  <a:t>If PRGs exist then so do OWFs.</a:t>
                </a:r>
              </a:p>
              <a:p>
                <a:pPr marL="0" indent="0">
                  <a:buNone/>
                </a:pPr>
                <a:endParaRPr lang="en-US" dirty="0"/>
              </a:p>
              <a:p>
                <a:pPr marL="0" indent="0">
                  <a:buNone/>
                </a:pPr>
                <a:r>
                  <a:rPr lang="en-US" b="1" dirty="0"/>
                  <a:t>Proof: </a:t>
                </a:r>
                <a:r>
                  <a:rPr lang="en-US" dirty="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b="1" dirty="0"/>
                  <a:t>Question: </a:t>
                </a:r>
                <a:r>
                  <a:rPr lang="en-US" dirty="0"/>
                  <a:t>why can we assume that we have an PRG with expansion 2n?</a:t>
                </a:r>
              </a:p>
              <a:p>
                <a:pPr marL="0" indent="0">
                  <a:buNone/>
                </a:pPr>
                <a:r>
                  <a:rPr lang="en-US" b="1" dirty="0"/>
                  <a:t> Answer: </a:t>
                </a:r>
                <a:r>
                  <a:rPr lang="en-US" dirty="0"/>
                  <a:t>Last class we showed that a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oMath>
                </a14:m>
                <a:r>
                  <a:rPr lang="en-US" dirty="0"/>
                  <a:t>. Implies the existence of a PRG with expansion p(n) for any polynomial.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65</a:t>
            </a:fld>
            <a:endParaRPr lang="en-US"/>
          </a:p>
        </p:txBody>
      </p:sp>
    </p:spTree>
    <p:extLst>
      <p:ext uri="{BB962C8B-B14F-4D97-AF65-F5344CB8AC3E}">
        <p14:creationId xmlns:p14="http://schemas.microsoft.com/office/powerpoint/2010/main" val="3320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PRGs </a:t>
            </a:r>
            <a:r>
              <a:rPr lang="en-US" dirty="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a:t>Proposition 7.28: </a:t>
                </a:r>
                <a:r>
                  <a:rPr lang="en-US" dirty="0"/>
                  <a:t>If PRGs exist then so do OWFs.</a:t>
                </a:r>
              </a:p>
              <a:p>
                <a:pPr marL="0" indent="0">
                  <a:buNone/>
                </a:pPr>
                <a:endParaRPr lang="en-US" dirty="0"/>
              </a:p>
              <a:p>
                <a:pPr marL="0" indent="0">
                  <a:buNone/>
                </a:pPr>
                <a:r>
                  <a:rPr lang="en-US" b="1" dirty="0"/>
                  <a:t>Proof: </a:t>
                </a:r>
                <a:r>
                  <a:rPr lang="en-US" dirty="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a:t> </a:t>
                </a:r>
              </a:p>
              <a:p>
                <a:pPr marL="0" indent="0">
                  <a:buNone/>
                </a:pPr>
                <a:endParaRPr lang="en-US" b="1" dirty="0"/>
              </a:p>
              <a:p>
                <a:pPr marL="0" indent="0">
                  <a:buNone/>
                </a:pPr>
                <a:r>
                  <a:rPr lang="en-US" b="1" dirty="0"/>
                  <a:t>Claim:</a:t>
                </a:r>
                <a:r>
                  <a:rPr lang="en-US" dirty="0"/>
                  <a:t> G is also a OWF!</a:t>
                </a:r>
              </a:p>
              <a:p>
                <a:pPr marL="0" indent="0">
                  <a:buNone/>
                </a:pPr>
                <a:r>
                  <a:rPr lang="en-US" dirty="0"/>
                  <a:t>  (Easy to Compute?) ✓ </a:t>
                </a:r>
              </a:p>
              <a:p>
                <a:pPr marL="0" indent="0">
                  <a:buNone/>
                </a:pPr>
                <a:r>
                  <a:rPr lang="en-US" dirty="0"/>
                  <a:t>  (Hard to Invert?) </a:t>
                </a:r>
              </a:p>
              <a:p>
                <a:pPr marL="0" indent="0">
                  <a:buNone/>
                </a:pPr>
                <a:r>
                  <a:rPr lang="en-US" dirty="0"/>
                  <a:t>    </a:t>
                </a:r>
                <a:r>
                  <a:rPr lang="en-US" b="1" dirty="0"/>
                  <a:t>Intuition: </a:t>
                </a:r>
                <a:r>
                  <a:rPr lang="en-US" dirty="0"/>
                  <a:t>If we can invert G(x) then we can distinguish G(x) from a random string.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66</a:t>
            </a:fld>
            <a:endParaRPr lang="en-US"/>
          </a:p>
        </p:txBody>
      </p:sp>
    </p:spTree>
    <p:extLst>
      <p:ext uri="{BB962C8B-B14F-4D97-AF65-F5344CB8AC3E}">
        <p14:creationId xmlns:p14="http://schemas.microsoft.com/office/powerpoint/2010/main" val="7673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PRGs </a:t>
            </a:r>
            <a:r>
              <a:rPr lang="en-US" dirty="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a:t>Proposition 7.28: </a:t>
                </a:r>
                <a:r>
                  <a:rPr lang="en-US" dirty="0"/>
                  <a:t>If PRGs exist then so do OWFs.</a:t>
                </a:r>
              </a:p>
              <a:p>
                <a:pPr marL="0" indent="0">
                  <a:buNone/>
                </a:pPr>
                <a:endParaRPr lang="en-US" dirty="0"/>
              </a:p>
              <a:p>
                <a:pPr marL="0" indent="0">
                  <a:buNone/>
                </a:pPr>
                <a:r>
                  <a:rPr lang="en-US" b="1" dirty="0"/>
                  <a:t>Proof: </a:t>
                </a:r>
                <a:r>
                  <a:rPr lang="en-US" dirty="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b="1" dirty="0"/>
                  <a:t>Claim 1:</a:t>
                </a:r>
                <a:r>
                  <a:rPr lang="en-US" dirty="0"/>
                  <a:t> Any PPT A, given G(s), cannot find s except with negligible probability.</a:t>
                </a:r>
              </a:p>
              <a:p>
                <a:pPr marL="0" indent="0">
                  <a:buNone/>
                </a:pPr>
                <a:r>
                  <a:rPr lang="en-US" b="1" dirty="0"/>
                  <a:t>Reduction: </a:t>
                </a:r>
                <a:r>
                  <a:rPr lang="en-US" dirty="0"/>
                  <a:t>Assume (for contradiction) that A can invert G(s) with non-negligible probability p(n).  </a:t>
                </a:r>
              </a:p>
              <a:p>
                <a:pPr marL="0" indent="0">
                  <a:buNone/>
                </a:pPr>
                <a:r>
                  <a:rPr lang="en-US" dirty="0"/>
                  <a:t>Distinguisher D(y): Simulate A(y) </a:t>
                </a:r>
              </a:p>
              <a:p>
                <a:pPr marL="0" indent="0">
                  <a:buNone/>
                </a:pPr>
                <a:r>
                  <a:rPr lang="en-US" dirty="0"/>
                  <a:t>Output 1 if and only if A(y) outputs x s.t. G(x)=y.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67</a:t>
            </a:fld>
            <a:endParaRPr lang="en-US"/>
          </a:p>
        </p:txBody>
      </p:sp>
    </p:spTree>
    <p:extLst>
      <p:ext uri="{BB962C8B-B14F-4D97-AF65-F5344CB8AC3E}">
        <p14:creationId xmlns:p14="http://schemas.microsoft.com/office/powerpoint/2010/main" val="19101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PRGs </a:t>
            </a:r>
            <a:r>
              <a:rPr lang="en-US" dirty="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b="1" dirty="0"/>
                  <a:t>Proposition 7.28: </a:t>
                </a:r>
                <a:r>
                  <a:rPr lang="en-US" dirty="0"/>
                  <a:t>If PRGs exist then so do OWFs.</a:t>
                </a:r>
              </a:p>
              <a:p>
                <a:pPr marL="0" indent="0">
                  <a:buNone/>
                </a:pPr>
                <a:endParaRPr lang="en-US" dirty="0"/>
              </a:p>
              <a:p>
                <a:pPr marL="0" indent="0">
                  <a:buNone/>
                </a:pPr>
                <a:r>
                  <a:rPr lang="en-US" b="1" dirty="0"/>
                  <a:t>Proof: </a:t>
                </a:r>
                <a:r>
                  <a:rPr lang="en-US" dirty="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b="1" dirty="0"/>
                  <a:t>Claim 1:</a:t>
                </a:r>
                <a:r>
                  <a:rPr lang="en-US" dirty="0"/>
                  <a:t> Any PPT A, given G(s), cannot find s except with negligible probability.</a:t>
                </a:r>
              </a:p>
              <a:p>
                <a:pPr marL="0" indent="0">
                  <a:buNone/>
                </a:pPr>
                <a:r>
                  <a:rPr lang="en-US" b="1" dirty="0"/>
                  <a:t>Intuition for Reduction: </a:t>
                </a:r>
                <a:r>
                  <a:rPr lang="en-US" dirty="0"/>
                  <a:t>If we can find x s.t. G(x)=y then y is not random. </a:t>
                </a:r>
              </a:p>
              <a:p>
                <a:pPr marL="0" indent="0">
                  <a:buNone/>
                </a:pPr>
                <a:r>
                  <a:rPr lang="en-US" b="1" dirty="0"/>
                  <a:t>Fact: </a:t>
                </a:r>
                <a:r>
                  <a:rPr lang="en-US" dirty="0"/>
                  <a:t>Select a random 2n bit string y. Then (</a:t>
                </a:r>
                <a:r>
                  <a:rPr lang="en-US" dirty="0" err="1"/>
                  <a:t>whp</a:t>
                </a:r>
                <a:r>
                  <a:rPr lang="en-US" dirty="0"/>
                  <a:t>) there does not exist x such that G(x)=y.</a:t>
                </a:r>
              </a:p>
              <a:p>
                <a:pPr marL="0" indent="0">
                  <a:buNone/>
                </a:pPr>
                <a:endParaRPr lang="en-US" dirty="0"/>
              </a:p>
              <a:p>
                <a:pPr marL="0" indent="0">
                  <a:buNone/>
                </a:pPr>
                <a:r>
                  <a:rPr lang="en-US" dirty="0"/>
                  <a:t>Why not?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68</a:t>
            </a:fld>
            <a:endParaRPr lang="en-US"/>
          </a:p>
        </p:txBody>
      </p:sp>
    </p:spTree>
    <p:extLst>
      <p:ext uri="{BB962C8B-B14F-4D97-AF65-F5344CB8AC3E}">
        <p14:creationId xmlns:p14="http://schemas.microsoft.com/office/powerpoint/2010/main" val="257721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PRGs </a:t>
            </a:r>
            <a:r>
              <a:rPr lang="en-US" dirty="0">
                <a:sym typeface="Wingdings" panose="05000000000000000000" pitchFamily="2" charset="2"/>
              </a:rPr>
              <a:t> OWFs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r>
                  <a:rPr lang="en-US" b="1" dirty="0"/>
                  <a:t>Proposition 7.28: </a:t>
                </a:r>
                <a:r>
                  <a:rPr lang="en-US" dirty="0"/>
                  <a:t>If PRGs exist then so do OWFs.</a:t>
                </a:r>
              </a:p>
              <a:p>
                <a:pPr marL="0" indent="0">
                  <a:buNone/>
                </a:pPr>
                <a:endParaRPr lang="en-US" dirty="0"/>
              </a:p>
              <a:p>
                <a:pPr marL="0" indent="0">
                  <a:buNone/>
                </a:pPr>
                <a:r>
                  <a:rPr lang="en-US" b="1" dirty="0"/>
                  <a:t>Proof: </a:t>
                </a:r>
                <a:r>
                  <a:rPr lang="en-US" dirty="0"/>
                  <a:t>Let G be a secure PRG with expansion factor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a:t> </a:t>
                </a:r>
              </a:p>
              <a:p>
                <a:pPr marL="0" indent="0">
                  <a:buNone/>
                </a:pPr>
                <a:r>
                  <a:rPr lang="en-US" b="1" dirty="0"/>
                  <a:t>Claim 1:</a:t>
                </a:r>
                <a:r>
                  <a:rPr lang="en-US" dirty="0"/>
                  <a:t> Any PPT A, given G(s), cannot find s except with negligible probability.</a:t>
                </a:r>
              </a:p>
              <a:p>
                <a:pPr marL="0" indent="0">
                  <a:buNone/>
                </a:pPr>
                <a:r>
                  <a:rPr lang="en-US" b="1" dirty="0"/>
                  <a:t>Intuition: </a:t>
                </a:r>
                <a:r>
                  <a:rPr lang="en-US" dirty="0"/>
                  <a:t>If we can invert G(x) then we can distinguish G(x) from a random string. </a:t>
                </a:r>
              </a:p>
              <a:p>
                <a:pPr marL="0" indent="0">
                  <a:buNone/>
                </a:pPr>
                <a:r>
                  <a:rPr lang="en-US" b="1" dirty="0"/>
                  <a:t>Fact: </a:t>
                </a:r>
                <a:r>
                  <a:rPr lang="en-US" dirty="0"/>
                  <a:t>Select a random 2n bit string y. Then (</a:t>
                </a:r>
                <a:r>
                  <a:rPr lang="en-US" dirty="0" err="1"/>
                  <a:t>whp</a:t>
                </a:r>
                <a:r>
                  <a:rPr lang="en-US" dirty="0"/>
                  <a:t>) there does not exist x such that G(x)=y.</a:t>
                </a:r>
              </a:p>
              <a:p>
                <a:pPr marL="0" indent="0">
                  <a:buNone/>
                </a:pPr>
                <a:endParaRPr lang="en-US" dirty="0"/>
              </a:p>
              <a:p>
                <a:r>
                  <a:rPr lang="en-US" dirty="0"/>
                  <a:t>Why not? Simple counting argument, 2</a:t>
                </a:r>
                <a:r>
                  <a:rPr lang="en-US" baseline="30000" dirty="0"/>
                  <a:t>2n</a:t>
                </a:r>
                <a:r>
                  <a:rPr lang="en-US" dirty="0"/>
                  <a:t> possible y’s and 2</a:t>
                </a:r>
                <a:r>
                  <a:rPr lang="en-US" baseline="30000" dirty="0"/>
                  <a:t>n</a:t>
                </a:r>
                <a:r>
                  <a:rPr lang="en-US" dirty="0"/>
                  <a:t> x’s. </a:t>
                </a:r>
              </a:p>
              <a:p>
                <a:r>
                  <a:rPr lang="en-US" dirty="0"/>
                  <a:t>Probability there exists such an x is at most 2</a:t>
                </a:r>
                <a:r>
                  <a:rPr lang="en-US" baseline="30000" dirty="0"/>
                  <a:t>-n</a:t>
                </a:r>
                <a:r>
                  <a:rPr lang="en-US" dirty="0"/>
                  <a:t> (for a random y)</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69</a:t>
            </a:fld>
            <a:endParaRPr lang="en-US"/>
          </a:p>
        </p:txBody>
      </p:sp>
    </p:spTree>
    <p:extLst>
      <p:ext uri="{BB962C8B-B14F-4D97-AF65-F5344CB8AC3E}">
        <p14:creationId xmlns:p14="http://schemas.microsoft.com/office/powerpoint/2010/main" val="344207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Substitution Permutation Networks</a:t>
            </a:r>
          </a:p>
        </p:txBody>
      </p:sp>
      <p:sp>
        <p:nvSpPr>
          <p:cNvPr id="3" name="Content Placeholder 2"/>
          <p:cNvSpPr>
            <a:spLocks noGrp="1"/>
          </p:cNvSpPr>
          <p:nvPr>
            <p:ph idx="1"/>
          </p:nvPr>
        </p:nvSpPr>
        <p:spPr>
          <a:xfrm>
            <a:off x="5438900" y="1825625"/>
            <a:ext cx="5914900" cy="4351338"/>
          </a:xfrm>
        </p:spPr>
        <p:txBody>
          <a:bodyPr/>
          <a:lstStyle/>
          <a:p>
            <a:r>
              <a:rPr lang="en-US" b="1" dirty="0"/>
              <a:t>Proposition 6.3: </a:t>
            </a:r>
            <a:r>
              <a:rPr lang="en-US" dirty="0"/>
              <a:t>Let F be a keyed function defined by a Substitution Permutation Network. Then for any keys/number of rounds </a:t>
            </a:r>
            <a:r>
              <a:rPr lang="en-US" dirty="0" err="1"/>
              <a:t>F</a:t>
            </a:r>
            <a:r>
              <a:rPr lang="en-US" baseline="-25000" dirty="0" err="1"/>
              <a:t>k</a:t>
            </a:r>
            <a:r>
              <a:rPr lang="en-US" dirty="0"/>
              <a:t> is a permutation.</a:t>
            </a:r>
          </a:p>
          <a:p>
            <a:endParaRPr lang="en-US" dirty="0"/>
          </a:p>
          <a:p>
            <a:r>
              <a:rPr lang="en-US" dirty="0"/>
              <a:t>Why? Composing permutations </a:t>
            </a:r>
            <a:r>
              <a:rPr lang="en-US" dirty="0" err="1"/>
              <a:t>f,g</a:t>
            </a:r>
            <a:r>
              <a:rPr lang="en-US" dirty="0"/>
              <a:t> results in another permutation h(x)=g(f(x)).</a:t>
            </a:r>
          </a:p>
        </p:txBody>
      </p:sp>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pic>
        <p:nvPicPr>
          <p:cNvPr id="1026" name="Picture 2" descr="Image result for substitution permutatio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4" y="1586861"/>
            <a:ext cx="3893911" cy="48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other assumptions imply OWFs?</a:t>
            </a:r>
          </a:p>
        </p:txBody>
      </p:sp>
      <p:sp>
        <p:nvSpPr>
          <p:cNvPr id="3" name="Content Placeholder 2"/>
          <p:cNvSpPr>
            <a:spLocks noGrp="1"/>
          </p:cNvSpPr>
          <p:nvPr>
            <p:ph idx="1"/>
          </p:nvPr>
        </p:nvSpPr>
        <p:spPr/>
        <p:txBody>
          <a:bodyPr/>
          <a:lstStyle/>
          <a:p>
            <a:r>
              <a:rPr lang="en-US" dirty="0"/>
              <a:t>PRGs </a:t>
            </a:r>
            <a:r>
              <a:rPr lang="en-US" dirty="0">
                <a:sym typeface="Wingdings" panose="05000000000000000000" pitchFamily="2" charset="2"/>
              </a:rPr>
              <a:t> OWFs</a:t>
            </a:r>
          </a:p>
          <a:p>
            <a:r>
              <a:rPr lang="en-US" dirty="0">
                <a:sym typeface="Wingdings" panose="05000000000000000000" pitchFamily="2" charset="2"/>
              </a:rPr>
              <a:t>(Easy Extension) PRFs  PRGs  OWFs</a:t>
            </a:r>
          </a:p>
          <a:p>
            <a:endParaRPr lang="en-US" dirty="0">
              <a:sym typeface="Wingdings" panose="05000000000000000000" pitchFamily="2" charset="2"/>
            </a:endParaRPr>
          </a:p>
          <a:p>
            <a:r>
              <a:rPr lang="en-US" dirty="0">
                <a:sym typeface="Wingdings" panose="05000000000000000000" pitchFamily="2" charset="2"/>
              </a:rPr>
              <a:t>Does secure crypto scheme imply OWFs?</a:t>
            </a:r>
          </a:p>
          <a:p>
            <a:pPr lvl="1"/>
            <a:r>
              <a:rPr lang="en-US" dirty="0">
                <a:sym typeface="Wingdings" panose="05000000000000000000" pitchFamily="2" charset="2"/>
              </a:rPr>
              <a:t>CCA-secure? (Strongest)</a:t>
            </a:r>
          </a:p>
          <a:p>
            <a:pPr lvl="1"/>
            <a:r>
              <a:rPr lang="en-US" dirty="0">
                <a:sym typeface="Wingdings" panose="05000000000000000000" pitchFamily="2" charset="2"/>
              </a:rPr>
              <a:t>CPA-Secure?  (Weaker)</a:t>
            </a:r>
          </a:p>
          <a:p>
            <a:pPr lvl="1"/>
            <a:r>
              <a:rPr lang="en-US" dirty="0">
                <a:sym typeface="Wingdings" panose="05000000000000000000" pitchFamily="2" charset="2"/>
              </a:rPr>
              <a:t>EAV-secure?  (Weakest)</a:t>
            </a:r>
          </a:p>
          <a:p>
            <a:pPr lvl="2"/>
            <a:r>
              <a:rPr lang="en-US" dirty="0">
                <a:sym typeface="Wingdings" panose="05000000000000000000" pitchFamily="2" charset="2"/>
              </a:rPr>
              <a:t>As long as the plaintext is longer than the secret key</a:t>
            </a:r>
          </a:p>
          <a:p>
            <a:pPr lvl="1"/>
            <a:r>
              <a:rPr lang="en-US" dirty="0">
                <a:sym typeface="Wingdings" panose="05000000000000000000" pitchFamily="2" charset="2"/>
              </a:rPr>
              <a:t>Perfect Secrecy?  </a:t>
            </a:r>
            <a:r>
              <a:rPr lang="en-US" dirty="0">
                <a:solidFill>
                  <a:srgbClr val="FF0000"/>
                </a:solidFill>
                <a:sym typeface="Wingdings" panose="05000000000000000000" pitchFamily="2" charset="2"/>
              </a:rPr>
              <a:t>X</a:t>
            </a:r>
            <a:r>
              <a:rPr lang="en-US" dirty="0">
                <a:sym typeface="Wingdings" panose="05000000000000000000" pitchFamily="2" charset="2"/>
              </a:rPr>
              <a:t> (Guarantee is information theoretic)</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70</a:t>
            </a:fld>
            <a:endParaRPr lang="en-US"/>
          </a:p>
        </p:txBody>
      </p:sp>
    </p:spTree>
    <p:extLst>
      <p:ext uri="{BB962C8B-B14F-4D97-AF65-F5344CB8AC3E}">
        <p14:creationId xmlns:p14="http://schemas.microsoft.com/office/powerpoint/2010/main" val="35492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3">
                                            <p:txEl>
                                              <p:pRg st="6" end="6"/>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0"/>
                                  </p:iterate>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EAV-Secure Crypto </a:t>
            </a:r>
            <a:r>
              <a:rPr lang="en-US" dirty="0">
                <a:sym typeface="Wingdings" panose="05000000000000000000" pitchFamily="2" charset="2"/>
              </a:rPr>
              <a:t> OWFs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Proposition 7.29: </a:t>
            </a:r>
            <a:r>
              <a:rPr lang="en-US" dirty="0"/>
              <a:t>If there exists a EAV-secure private-key encryption scheme that encrypts messages twice as long as its key, then a one-way function exists.</a:t>
            </a:r>
          </a:p>
          <a:p>
            <a:pPr marL="0" indent="0">
              <a:buNone/>
            </a:pPr>
            <a:endParaRPr lang="en-US" dirty="0"/>
          </a:p>
          <a:p>
            <a:pPr marL="0" indent="0">
              <a:buNone/>
            </a:pPr>
            <a:r>
              <a:rPr lang="en-US" b="1" dirty="0"/>
              <a:t>Recap: </a:t>
            </a:r>
            <a:r>
              <a:rPr lang="en-US" dirty="0"/>
              <a:t>EAV-secure. </a:t>
            </a:r>
          </a:p>
          <a:p>
            <a:r>
              <a:rPr lang="en-US" dirty="0"/>
              <a:t>Attacker picks two plaintexts m</a:t>
            </a:r>
            <a:r>
              <a:rPr lang="en-US" baseline="-25000" dirty="0"/>
              <a:t>0</a:t>
            </a:r>
            <a:r>
              <a:rPr lang="en-US" dirty="0"/>
              <a:t>,m</a:t>
            </a:r>
            <a:r>
              <a:rPr lang="en-US" baseline="-25000" dirty="0"/>
              <a:t>1</a:t>
            </a:r>
            <a:r>
              <a:rPr lang="en-US" dirty="0"/>
              <a:t> and is given c=</a:t>
            </a:r>
            <a:r>
              <a:rPr lang="en-US" dirty="0" err="1"/>
              <a:t>Enc</a:t>
            </a:r>
            <a:r>
              <a:rPr lang="en-US" baseline="-25000" dirty="0" err="1"/>
              <a:t>K</a:t>
            </a:r>
            <a:r>
              <a:rPr lang="en-US" dirty="0"/>
              <a:t>(</a:t>
            </a:r>
            <a:r>
              <a:rPr lang="en-US" dirty="0" err="1"/>
              <a:t>m</a:t>
            </a:r>
            <a:r>
              <a:rPr lang="en-US" baseline="-25000" dirty="0" err="1"/>
              <a:t>b</a:t>
            </a:r>
            <a:r>
              <a:rPr lang="en-US" dirty="0"/>
              <a:t>) for random bit b.</a:t>
            </a:r>
          </a:p>
          <a:p>
            <a:r>
              <a:rPr lang="en-US" dirty="0"/>
              <a:t>Attacker attempts to guess b.</a:t>
            </a:r>
          </a:p>
          <a:p>
            <a:r>
              <a:rPr lang="en-US" dirty="0"/>
              <a:t>No ability to request additional encryptions (chosen-plaintext attacks) </a:t>
            </a:r>
          </a:p>
          <a:p>
            <a:r>
              <a:rPr lang="en-US" dirty="0"/>
              <a:t>In fact, no ability to observe any additional encryptions</a:t>
            </a:r>
          </a:p>
        </p:txBody>
      </p:sp>
      <p:sp>
        <p:nvSpPr>
          <p:cNvPr id="4" name="Slide Number Placeholder 3"/>
          <p:cNvSpPr>
            <a:spLocks noGrp="1"/>
          </p:cNvSpPr>
          <p:nvPr>
            <p:ph type="sldNum" sz="quarter" idx="12"/>
          </p:nvPr>
        </p:nvSpPr>
        <p:spPr/>
        <p:txBody>
          <a:bodyPr/>
          <a:lstStyle/>
          <a:p>
            <a:fld id="{D104D3F7-B83F-4105-B753-146AD0E5364B}" type="slidenum">
              <a:rPr lang="en-US" smtClean="0"/>
              <a:t>71</a:t>
            </a:fld>
            <a:endParaRPr lang="en-US"/>
          </a:p>
        </p:txBody>
      </p:sp>
    </p:spTree>
    <p:extLst>
      <p:ext uri="{BB962C8B-B14F-4D97-AF65-F5344CB8AC3E}">
        <p14:creationId xmlns:p14="http://schemas.microsoft.com/office/powerpoint/2010/main" val="317349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EAV-Secure Crypto </a:t>
            </a:r>
            <a:r>
              <a:rPr lang="en-US" dirty="0">
                <a:sym typeface="Wingdings" panose="05000000000000000000" pitchFamily="2" charset="2"/>
              </a:rPr>
              <a:t> OWFs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b="1" dirty="0"/>
                  <a:t>Proposition 7.29: </a:t>
                </a:r>
                <a:r>
                  <a:rPr lang="en-US" dirty="0"/>
                  <a:t>If there exists a EAV-secure private-key encryption scheme that encrypts messages twice as long as its key, then a one-way function exists.</a:t>
                </a:r>
              </a:p>
              <a:p>
                <a:pPr marL="0" indent="0">
                  <a:buNone/>
                </a:pPr>
                <a:endParaRPr lang="en-US" dirty="0"/>
              </a:p>
              <a:p>
                <a:pPr marL="0" indent="0">
                  <a:buNone/>
                </a:pPr>
                <a:r>
                  <a:rPr lang="en-US" b="1" dirty="0" smtClean="0"/>
                  <a:t>Construction: </a:t>
                </a:r>
                <a14:m>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𝒓</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𝑬𝒏𝒄</m:t>
                        </m:r>
                      </m:e>
                      <m:sub>
                        <m:r>
                          <a:rPr lang="en-US" b="1" i="1" smtClean="0">
                            <a:latin typeface="Cambria Math" panose="02040503050406030204" pitchFamily="18" charset="0"/>
                          </a:rPr>
                          <m:t>𝒌</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𝒓</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𝒎</m:t>
                        </m:r>
                      </m:e>
                    </m:d>
                  </m:oMath>
                </a14:m>
                <a:r>
                  <a:rPr lang="en-US" dirty="0"/>
                  <a:t>. </a:t>
                </a:r>
              </a:p>
              <a:p>
                <a:pPr marL="0" indent="0">
                  <a:buNone/>
                </a:pPr>
                <a:r>
                  <a:rPr lang="en-US" dirty="0"/>
                  <a:t>Input: 4n bits</a:t>
                </a:r>
              </a:p>
              <a:p>
                <a:pPr marL="0" indent="0">
                  <a:buNone/>
                </a:pPr>
                <a:r>
                  <a:rPr lang="en-US" dirty="0"/>
                  <a:t>(For simplicity assume that </a:t>
                </a:r>
                <a:r>
                  <a:rPr lang="en-US" b="1" dirty="0" err="1"/>
                  <a:t>Enc</a:t>
                </a:r>
                <a:r>
                  <a:rPr lang="en-US" baseline="-25000" dirty="0" err="1"/>
                  <a:t>k</a:t>
                </a:r>
                <a:r>
                  <a:rPr lang="en-US" dirty="0"/>
                  <a:t> accepts n bits of randomness)</a:t>
                </a:r>
              </a:p>
              <a:p>
                <a:pPr marL="0" indent="0">
                  <a:buNone/>
                </a:pPr>
                <a:endParaRPr lang="en-US" b="1" dirty="0"/>
              </a:p>
              <a:p>
                <a:pPr marL="0" indent="0">
                  <a:buNone/>
                </a:pPr>
                <a:r>
                  <a:rPr lang="en-US" b="1" dirty="0"/>
                  <a:t>Claim: </a:t>
                </a:r>
                <a:r>
                  <a:rPr lang="en-US" dirty="0"/>
                  <a:t>f is a OWF</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565" b="-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72</a:t>
            </a:fld>
            <a:endParaRPr lang="en-US"/>
          </a:p>
        </p:txBody>
      </p:sp>
    </p:spTree>
    <p:extLst>
      <p:ext uri="{BB962C8B-B14F-4D97-AF65-F5344CB8AC3E}">
        <p14:creationId xmlns:p14="http://schemas.microsoft.com/office/powerpoint/2010/main" val="395816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EAV-Secure Crypto </a:t>
            </a:r>
            <a:r>
              <a:rPr lang="en-US" dirty="0">
                <a:sym typeface="Wingdings" panose="05000000000000000000" pitchFamily="2" charset="2"/>
              </a:rPr>
              <a:t> OWFs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r>
                  <a:rPr lang="en-US" b="1" dirty="0" smtClean="0"/>
                  <a:t>Proposition 7.29: </a:t>
                </a:r>
                <a:r>
                  <a:rPr lang="en-US" dirty="0"/>
                  <a:t>If there exists a EAV-secure private-key encryption scheme that encrypts messages twice as long as its key, then a one-way function exists.</a:t>
                </a:r>
              </a:p>
              <a:p>
                <a:pPr marL="0" indent="0">
                  <a:buNone/>
                </a:pPr>
                <a:endParaRPr lang="en-US" dirty="0"/>
              </a:p>
              <a:p>
                <a:pPr marL="0" indent="0">
                  <a:buNone/>
                </a:pPr>
                <a:r>
                  <a:rPr lang="en-US" b="1" dirty="0" smtClean="0"/>
                  <a:t>Construction: </a:t>
                </a:r>
                <a14:m>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𝒓</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𝑬𝒏𝒄</m:t>
                        </m:r>
                      </m:e>
                      <m:sub>
                        <m:r>
                          <a:rPr lang="en-US" b="1" i="1" smtClean="0">
                            <a:latin typeface="Cambria Math" panose="02040503050406030204" pitchFamily="18" charset="0"/>
                          </a:rPr>
                          <m:t>𝒌</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𝒓</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𝒎</m:t>
                        </m:r>
                      </m:e>
                    </m:d>
                  </m:oMath>
                </a14:m>
                <a:r>
                  <a:rPr lang="en-US" dirty="0"/>
                  <a:t>. </a:t>
                </a:r>
              </a:p>
              <a:p>
                <a:pPr marL="0" indent="0">
                  <a:buNone/>
                </a:pPr>
                <a:r>
                  <a:rPr lang="en-US" b="1" dirty="0"/>
                  <a:t>Claim: </a:t>
                </a:r>
                <a:r>
                  <a:rPr lang="en-US" dirty="0"/>
                  <a:t>f is a OWF</a:t>
                </a:r>
              </a:p>
              <a:p>
                <a:pPr marL="0" indent="0">
                  <a:buNone/>
                </a:pPr>
                <a:r>
                  <a:rPr lang="en-US" b="1" dirty="0"/>
                  <a:t>Reduction: </a:t>
                </a:r>
                <a:r>
                  <a:rPr lang="en-US" dirty="0"/>
                  <a:t>If attacker A can invert f, then attacker A’ can break EAV-security as follows</a:t>
                </a:r>
                <a:r>
                  <a:rPr lang="en-US" dirty="0" smtClean="0"/>
                  <a:t>. </a:t>
                </a:r>
              </a:p>
              <a:p>
                <a:r>
                  <a:rPr lang="en-US" dirty="0" smtClean="0"/>
                  <a:t>Pick random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1</m:t>
                        </m:r>
                      </m:sub>
                    </m:sSub>
                  </m:oMath>
                </a14:m>
                <a:r>
                  <a:rPr lang="en-US" dirty="0" smtClean="0"/>
                  <a:t> and get c=</a:t>
                </a:r>
                <a:r>
                  <a:rPr lang="en-US" dirty="0" err="1" smtClean="0"/>
                  <a:t>Enc</a:t>
                </a:r>
                <a:r>
                  <a:rPr lang="en-US" baseline="-25000" dirty="0" err="1" smtClean="0"/>
                  <a:t>k</a:t>
                </a:r>
                <a:r>
                  <a:rPr lang="en-US" dirty="0" smtClean="0"/>
                  <a:t>(</a:t>
                </a:r>
                <a:r>
                  <a:rPr lang="en-US" dirty="0" err="1" smtClean="0"/>
                  <a:t>m</a:t>
                </a:r>
                <a:r>
                  <a:rPr lang="en-US" baseline="-25000" dirty="0" err="1" smtClean="0"/>
                  <a:t>b</a:t>
                </a:r>
                <a:r>
                  <a:rPr lang="en-US" dirty="0" err="1" smtClean="0"/>
                  <a:t>;r</a:t>
                </a:r>
                <a:r>
                  <a:rPr lang="en-US" dirty="0" smtClean="0"/>
                  <a:t>). </a:t>
                </a:r>
              </a:p>
              <a:p>
                <a:r>
                  <a:rPr lang="en-US" dirty="0"/>
                  <a:t>R</a:t>
                </a:r>
                <a:r>
                  <a:rPr lang="en-US" dirty="0" smtClean="0"/>
                  <a:t>un </a:t>
                </a:r>
                <a:r>
                  <a:rPr lang="en-US" dirty="0"/>
                  <a:t>A(c</a:t>
                </a:r>
                <a14:m>
                  <m:oMath xmlns:m="http://schemas.openxmlformats.org/officeDocument/2006/math">
                    <m:d>
                      <m:dPr>
                        <m:begChr m:val="‖"/>
                        <m:endChr m:val=""/>
                        <m:ctrlPr>
                          <a:rPr lang="en-US" b="1" i="1">
                            <a:latin typeface="Cambria Math" panose="02040503050406030204" pitchFamily="18" charset="0"/>
                          </a:rPr>
                        </m:ctrlPr>
                      </m:dPr>
                      <m:e>
                        <m:r>
                          <a:rPr lang="en-US" b="0" i="1">
                            <a:latin typeface="Cambria Math" panose="02040503050406030204" pitchFamily="18" charset="0"/>
                          </a:rPr>
                          <m:t>𝑚</m:t>
                        </m:r>
                      </m:e>
                    </m:d>
                  </m:oMath>
                </a14:m>
                <a:r>
                  <a:rPr lang="en-US" baseline="-25000" dirty="0"/>
                  <a:t>0</a:t>
                </a:r>
                <a:r>
                  <a:rPr lang="en-US" dirty="0" smtClean="0"/>
                  <a:t>) to </a:t>
                </a:r>
                <a:r>
                  <a:rPr lang="en-US" dirty="0"/>
                  <a:t>get (</a:t>
                </a:r>
                <a:r>
                  <a:rPr lang="en-US" dirty="0" err="1"/>
                  <a:t>m’,k’,r</a:t>
                </a:r>
                <a:r>
                  <a:rPr lang="en-US" dirty="0"/>
                  <a:t>’). </a:t>
                </a:r>
                <a:r>
                  <a:rPr lang="en-US" dirty="0"/>
                  <a:t>If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m</m:t>
                        </m:r>
                      </m:e>
                      <m:sup>
                        <m:r>
                          <a:rPr lang="en-US" b="0" i="0" smtClean="0">
                            <a:latin typeface="Cambria Math" panose="02040503050406030204" pitchFamily="18" charset="0"/>
                          </a:rPr>
                          <m:t>′</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k</m:t>
                        </m:r>
                      </m:e>
                      <m:sup>
                        <m:r>
                          <a:rPr lang="en-US" b="0" i="0" smtClean="0">
                            <a:latin typeface="Cambria Math" panose="02040503050406030204" pitchFamily="18" charset="0"/>
                          </a:rPr>
                          <m:t>′</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r</m:t>
                        </m:r>
                      </m:e>
                      <m:sup>
                        <m:r>
                          <a:rPr lang="en-US" b="0" i="0" smtClean="0">
                            <a:latin typeface="Cambria Math" panose="02040503050406030204" pitchFamily="18" charset="0"/>
                          </a:rPr>
                          <m:t>′</m:t>
                        </m:r>
                      </m:sup>
                    </m:sSup>
                    <m:r>
                      <a:rPr lang="en-US" b="0" i="0" smtClean="0">
                        <a:latin typeface="Cambria Math" panose="02040503050406030204" pitchFamily="18" charset="0"/>
                      </a:rPr>
                      <m:t>)=</m:t>
                    </m:r>
                    <m:r>
                      <m:rPr>
                        <m:sty m:val="p"/>
                      </m:rPr>
                      <a:rPr lang="en-US" b="0" i="0" smtClean="0">
                        <a:latin typeface="Cambria Math" panose="02040503050406030204" pitchFamily="18" charset="0"/>
                      </a:rPr>
                      <m:t>c</m:t>
                    </m:r>
                    <m:d>
                      <m:dPr>
                        <m:begChr m:val="‖"/>
                        <m:endChr m:val=""/>
                        <m:ctrlPr>
                          <a:rPr lang="en-US" b="1"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e>
                    </m:d>
                  </m:oMath>
                </a14:m>
                <a:r>
                  <a:rPr lang="en-US" dirty="0"/>
                  <a:t> then output 0; otherwise 1;</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r="-5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73</a:t>
            </a:fld>
            <a:endParaRPr lang="en-US"/>
          </a:p>
        </p:txBody>
      </p:sp>
    </p:spTree>
    <p:extLst>
      <p:ext uri="{BB962C8B-B14F-4D97-AF65-F5344CB8AC3E}">
        <p14:creationId xmlns:p14="http://schemas.microsoft.com/office/powerpoint/2010/main" val="538411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EAV-Secure Crypto </a:t>
            </a:r>
            <a:r>
              <a:rPr lang="en-US" dirty="0">
                <a:sym typeface="Wingdings" panose="05000000000000000000" pitchFamily="2" charset="2"/>
              </a:rPr>
              <a:t> OWFs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b="1" dirty="0" smtClean="0"/>
                  <a:t>Construction: </a:t>
                </a:r>
                <a14:m>
                  <m:oMath xmlns:m="http://schemas.openxmlformats.org/officeDocument/2006/math">
                    <m:r>
                      <a:rPr lang="en-US" b="1" i="1" smtClean="0">
                        <a:latin typeface="Cambria Math" panose="02040503050406030204" pitchFamily="18" charset="0"/>
                      </a:rPr>
                      <m:t>𝒇</m:t>
                    </m:r>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r>
                          <a:rPr lang="en-US" b="1" i="1" smtClean="0">
                            <a:latin typeface="Cambria Math" panose="02040503050406030204" pitchFamily="18" charset="0"/>
                          </a:rPr>
                          <m:t>,</m:t>
                        </m:r>
                        <m:r>
                          <a:rPr lang="en-US" b="1" i="1" smtClean="0">
                            <a:latin typeface="Cambria Math" panose="02040503050406030204" pitchFamily="18" charset="0"/>
                          </a:rPr>
                          <m:t>𝒓</m:t>
                        </m:r>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𝑬𝒏𝒄</m:t>
                        </m:r>
                      </m:e>
                      <m:sub>
                        <m:r>
                          <a:rPr lang="en-US" b="1" i="1" smtClean="0">
                            <a:latin typeface="Cambria Math" panose="02040503050406030204" pitchFamily="18" charset="0"/>
                          </a:rPr>
                          <m:t>𝒌</m:t>
                        </m:r>
                      </m:sub>
                    </m:sSub>
                    <m:d>
                      <m:dPr>
                        <m:ctrlPr>
                          <a:rPr lang="en-US" b="1" i="1" smtClean="0">
                            <a:latin typeface="Cambria Math" panose="02040503050406030204" pitchFamily="18" charset="0"/>
                          </a:rPr>
                        </m:ctrlPr>
                      </m:dPr>
                      <m:e>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𝒓</m:t>
                        </m:r>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𝒎</m:t>
                        </m:r>
                      </m:e>
                    </m:d>
                  </m:oMath>
                </a14:m>
                <a:r>
                  <a:rPr lang="en-US" dirty="0"/>
                  <a:t>. </a:t>
                </a:r>
              </a:p>
              <a:p>
                <a:pPr marL="0" indent="0">
                  <a:buNone/>
                </a:pPr>
                <a:r>
                  <a:rPr lang="en-US" b="1" dirty="0"/>
                  <a:t>Claim: </a:t>
                </a:r>
                <a:r>
                  <a:rPr lang="en-US" dirty="0"/>
                  <a:t>f is a OWF</a:t>
                </a:r>
              </a:p>
              <a:p>
                <a:pPr marL="0" indent="0">
                  <a:buNone/>
                </a:pPr>
                <a:r>
                  <a:rPr lang="en-US" b="1" dirty="0"/>
                  <a:t>Reduction: </a:t>
                </a:r>
                <a:r>
                  <a:rPr lang="en-US" dirty="0"/>
                  <a:t>If attacker A can invert f, then attacker A’ can break EAV-security as follows</a:t>
                </a:r>
                <a:r>
                  <a:rPr lang="en-US" dirty="0"/>
                  <a:t>. </a:t>
                </a:r>
              </a:p>
              <a:p>
                <a:r>
                  <a:rPr lang="en-US" dirty="0"/>
                  <a:t>Pick random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1</m:t>
                        </m:r>
                      </m:sub>
                    </m:sSub>
                  </m:oMath>
                </a14:m>
                <a:r>
                  <a:rPr lang="en-US" dirty="0"/>
                  <a:t> and get c=</a:t>
                </a:r>
                <a:r>
                  <a:rPr lang="en-US" dirty="0" err="1"/>
                  <a:t>Enc</a:t>
                </a:r>
                <a:r>
                  <a:rPr lang="en-US" baseline="-25000" dirty="0" err="1"/>
                  <a:t>k</a:t>
                </a:r>
                <a:r>
                  <a:rPr lang="en-US" dirty="0"/>
                  <a:t>(</a:t>
                </a:r>
                <a:r>
                  <a:rPr lang="en-US" dirty="0" err="1"/>
                  <a:t>m</a:t>
                </a:r>
                <a:r>
                  <a:rPr lang="en-US" baseline="-25000" dirty="0" err="1"/>
                  <a:t>b</a:t>
                </a:r>
                <a:r>
                  <a:rPr lang="en-US" dirty="0" err="1"/>
                  <a:t>;r</a:t>
                </a:r>
                <a:r>
                  <a:rPr lang="en-US" dirty="0"/>
                  <a:t>). </a:t>
                </a:r>
              </a:p>
              <a:p>
                <a:r>
                  <a:rPr lang="en-US" dirty="0"/>
                  <a:t>R</a:t>
                </a:r>
                <a:r>
                  <a:rPr lang="en-US" dirty="0"/>
                  <a:t>un </a:t>
                </a:r>
                <a:r>
                  <a:rPr lang="en-US" dirty="0"/>
                  <a:t>A(c</a:t>
                </a:r>
                <a14:m>
                  <m:oMath xmlns:m="http://schemas.openxmlformats.org/officeDocument/2006/math">
                    <m:d>
                      <m:dPr>
                        <m:begChr m:val="‖"/>
                        <m:endChr m:val=""/>
                        <m:ctrlPr>
                          <a:rPr lang="en-US" b="1" i="1">
                            <a:latin typeface="Cambria Math" panose="02040503050406030204" pitchFamily="18" charset="0"/>
                          </a:rPr>
                        </m:ctrlPr>
                      </m:dPr>
                      <m:e>
                        <m:r>
                          <a:rPr lang="en-US" i="1">
                            <a:latin typeface="Cambria Math" panose="02040503050406030204" pitchFamily="18" charset="0"/>
                          </a:rPr>
                          <m:t>𝑚</m:t>
                        </m:r>
                      </m:e>
                    </m:d>
                  </m:oMath>
                </a14:m>
                <a:r>
                  <a:rPr lang="en-US" baseline="-25000" dirty="0"/>
                  <a:t>0</a:t>
                </a:r>
                <a:r>
                  <a:rPr lang="en-US" dirty="0"/>
                  <a:t>) to </a:t>
                </a:r>
                <a:r>
                  <a:rPr lang="en-US" dirty="0"/>
                  <a:t>get (</a:t>
                </a:r>
                <a:r>
                  <a:rPr lang="en-US" dirty="0" err="1"/>
                  <a:t>m’,k’,r</a:t>
                </a:r>
                <a:r>
                  <a:rPr lang="en-US" dirty="0"/>
                  <a:t>’). If </a:t>
                </a:r>
                <a14:m>
                  <m:oMath xmlns:m="http://schemas.openxmlformats.org/officeDocument/2006/math">
                    <m:r>
                      <m:rPr>
                        <m:sty m:val="p"/>
                      </m:rPr>
                      <a:rPr lang="en-US">
                        <a:latin typeface="Cambria Math" panose="02040503050406030204" pitchFamily="18" charset="0"/>
                      </a:rPr>
                      <m:t>f</m:t>
                    </m:r>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m</m:t>
                        </m:r>
                      </m:e>
                      <m:sup>
                        <m:r>
                          <a:rPr lang="en-US">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k</m:t>
                        </m:r>
                      </m:e>
                      <m:sup>
                        <m:r>
                          <a:rPr lang="en-US">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m:t>
                        </m:r>
                      </m:sup>
                    </m:sSup>
                    <m:r>
                      <a:rPr lang="en-US">
                        <a:latin typeface="Cambria Math" panose="02040503050406030204" pitchFamily="18" charset="0"/>
                      </a:rPr>
                      <m:t>)=</m:t>
                    </m:r>
                    <m:r>
                      <m:rPr>
                        <m:sty m:val="p"/>
                      </m:rPr>
                      <a:rPr lang="en-US">
                        <a:latin typeface="Cambria Math" panose="02040503050406030204" pitchFamily="18" charset="0"/>
                      </a:rPr>
                      <m:t>c</m:t>
                    </m:r>
                    <m:d>
                      <m:dPr>
                        <m:begChr m:val="‖"/>
                        <m:endChr m:val=""/>
                        <m:ctrlPr>
                          <a:rPr lang="en-US" b="1"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e>
                    </m:d>
                  </m:oMath>
                </a14:m>
                <a:r>
                  <a:rPr lang="en-US" dirty="0"/>
                  <a:t> then output 0; otherwise 1;</a:t>
                </a:r>
              </a:p>
              <a:p>
                <a:pPr marL="0" indent="0">
                  <a:buNone/>
                </a:pPr>
                <a:endParaRPr lang="en-US" dirty="0"/>
              </a:p>
              <a:p>
                <a:pPr marL="0" indent="0">
                  <a:buNone/>
                </a:pPr>
                <a:r>
                  <a:rPr lang="en-US" dirty="0" smtClean="0"/>
                  <a:t>Observation: if b=1 it is unlikely </a:t>
                </a:r>
                <a:r>
                  <a:rPr lang="en-US" dirty="0"/>
                  <a:t>that (</a:t>
                </a:r>
                <a:r>
                  <a:rPr lang="en-US" dirty="0" err="1"/>
                  <a:t>m’,k’,r</a:t>
                </a:r>
                <a:r>
                  <a:rPr lang="en-US" dirty="0" smtClean="0"/>
                  <a:t>’) exist since message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oMath>
                </a14:m>
                <a:r>
                  <a:rPr lang="en-US" dirty="0" smtClean="0"/>
                  <a:t> is twice as long as the key k.</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r="-522" b="-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74</a:t>
            </a:fld>
            <a:endParaRPr lang="en-US"/>
          </a:p>
        </p:txBody>
      </p:sp>
    </p:spTree>
    <p:extLst>
      <p:ext uri="{BB962C8B-B14F-4D97-AF65-F5344CB8AC3E}">
        <p14:creationId xmlns:p14="http://schemas.microsoft.com/office/powerpoint/2010/main" val="15823210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MACs</a:t>
            </a:r>
            <a:r>
              <a:rPr lang="en-US" dirty="0">
                <a:sym typeface="Wingdings" panose="05000000000000000000" pitchFamily="2" charset="2"/>
              </a:rPr>
              <a:t> OWFs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particular, given a MAC that satisfies MAC security (Definition 4.2) </a:t>
            </a:r>
            <a:r>
              <a:rPr lang="en-US" dirty="0" smtClean="0"/>
              <a:t>we can construct a OWF.</a:t>
            </a:r>
            <a:endParaRPr lang="en-US" dirty="0"/>
          </a:p>
          <a:p>
            <a:pPr marL="0" indent="0">
              <a:buNone/>
            </a:pPr>
            <a:endParaRPr lang="en-US" dirty="0"/>
          </a:p>
          <a:p>
            <a:pPr marL="0" indent="0">
              <a:buNone/>
            </a:pPr>
            <a:r>
              <a:rPr lang="en-US" b="1" dirty="0"/>
              <a:t>Conclusions: </a:t>
            </a:r>
            <a:r>
              <a:rPr lang="en-US" dirty="0"/>
              <a:t>OWFs are necessary and sufficient for all (non-trivial) private key cryptography.</a:t>
            </a:r>
          </a:p>
          <a:p>
            <a:pPr marL="0" indent="0">
              <a:buNone/>
            </a:pPr>
            <a:r>
              <a:rPr lang="en-US" dirty="0">
                <a:sym typeface="Wingdings" panose="05000000000000000000" pitchFamily="2" charset="2"/>
              </a:rPr>
              <a:t>	</a:t>
            </a:r>
            <a:r>
              <a:rPr lang="en-US" dirty="0"/>
              <a:t>OWFs are a minimal assumption for private-key crypto.</a:t>
            </a:r>
          </a:p>
          <a:p>
            <a:pPr marL="0" indent="0">
              <a:buNone/>
            </a:pPr>
            <a:endParaRPr lang="en-US" dirty="0"/>
          </a:p>
          <a:p>
            <a:pPr marL="0" indent="0">
              <a:buNone/>
            </a:pPr>
            <a:r>
              <a:rPr lang="en-US" dirty="0"/>
              <a:t>Public Key Crypto/Hashing? </a:t>
            </a:r>
          </a:p>
          <a:p>
            <a:r>
              <a:rPr lang="en-US" dirty="0"/>
              <a:t>OWFs are known to be necessary</a:t>
            </a:r>
          </a:p>
          <a:p>
            <a:r>
              <a:rPr lang="en-US" dirty="0"/>
              <a:t>Not known (or believed) to be sufficient.</a:t>
            </a:r>
          </a:p>
        </p:txBody>
      </p:sp>
      <p:sp>
        <p:nvSpPr>
          <p:cNvPr id="4" name="Slide Number Placeholder 3"/>
          <p:cNvSpPr>
            <a:spLocks noGrp="1"/>
          </p:cNvSpPr>
          <p:nvPr>
            <p:ph type="sldNum" sz="quarter" idx="12"/>
          </p:nvPr>
        </p:nvSpPr>
        <p:spPr/>
        <p:txBody>
          <a:bodyPr/>
          <a:lstStyle/>
          <a:p>
            <a:fld id="{D104D3F7-B83F-4105-B753-146AD0E5364B}" type="slidenum">
              <a:rPr lang="en-US" smtClean="0"/>
              <a:t>75</a:t>
            </a:fld>
            <a:endParaRPr lang="en-US"/>
          </a:p>
        </p:txBody>
      </p:sp>
    </p:spTree>
    <p:extLst>
      <p:ext uri="{BB962C8B-B14F-4D97-AF65-F5344CB8AC3E}">
        <p14:creationId xmlns:p14="http://schemas.microsoft.com/office/powerpoint/2010/main" val="4630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Indistinguishability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Consider two distributions 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a:t> and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a:t>  (e.g., over strings of length </a:t>
                </a:r>
                <a14:m>
                  <m:oMath xmlns:m="http://schemas.openxmlformats.org/officeDocument/2006/math">
                    <m:r>
                      <a:rPr lang="en-US" i="1" smtClean="0">
                        <a:latin typeface="Cambria Math" panose="02040503050406030204" pitchFamily="18" charset="0"/>
                        <a:ea typeface="Cambria Math" panose="02040503050406030204" pitchFamily="18" charset="0"/>
                      </a:rPr>
                      <m:t>ℓ</m:t>
                    </m:r>
                  </m:oMath>
                </a14:m>
                <a:r>
                  <a:rPr lang="en-US" dirty="0"/>
                  <a:t>).</a:t>
                </a:r>
              </a:p>
              <a:p>
                <a:r>
                  <a:rPr lang="en-US" dirty="0"/>
                  <a:t>Let D be a distinguisher that attempts to guess whether a string s came from distribution X</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r>
                  <a:rPr lang="en-US" dirty="0"/>
                  <a:t> or </a:t>
                </a:r>
                <a14:m>
                  <m:oMath xmlns:m="http://schemas.openxmlformats.org/officeDocument/2006/math">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oMath>
                </a14:m>
                <a:r>
                  <a:rPr lang="en-US" dirty="0"/>
                  <a:t>.</a:t>
                </a:r>
              </a:p>
              <a:p>
                <a:endParaRPr lang="en-US" dirty="0"/>
              </a:p>
              <a:p>
                <a:pPr marL="0" indent="0">
                  <a:buNone/>
                </a:pPr>
                <a:r>
                  <a:rPr lang="en-US" dirty="0"/>
                  <a:t>The advantage of a distinguisher D is </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𝐴𝑑𝑣</m:t>
                          </m:r>
                        </m:e>
                        <m:sub>
                          <m:r>
                            <a:rPr lang="en-US" b="0" i="1" smtClean="0">
                              <a:latin typeface="Cambria Math" panose="02040503050406030204" pitchFamily="18" charset="0"/>
                            </a:rPr>
                            <m:t>𝐷</m:t>
                          </m:r>
                          <m:r>
                            <a:rPr lang="en-US" b="0" i="1" smtClean="0">
                              <a:latin typeface="Cambria Math" panose="02040503050406030204" pitchFamily="18" charset="0"/>
                            </a:rPr>
                            <m:t>,ℓ</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m:rPr>
                                  <m:nor/>
                                </m:rPr>
                                <a:rPr lang="en-US" dirty="0"/>
                                <m:t>X</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=1</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sub>
                          </m:sSub>
                          <m:d>
                            <m:dPr>
                              <m:begChr m:val="["/>
                              <m:endChr m:val="]"/>
                              <m:ctrlPr>
                                <a:rPr lang="en-US" b="0" i="1" smtClean="0">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e>
                      </m:d>
                    </m:oMath>
                  </m:oMathPara>
                </a14:m>
                <a:endParaRPr lang="en-US" dirty="0"/>
              </a:p>
              <a:p>
                <a:pPr marL="0" indent="0">
                  <a:buNone/>
                </a:pPr>
                <a:endParaRPr lang="en-US" b="1" dirty="0"/>
              </a:p>
              <a:p>
                <a:pPr marL="0" indent="0">
                  <a:buNone/>
                </a:pPr>
                <a:r>
                  <a:rPr lang="en-US" b="1" dirty="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221" r="-8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76</a:t>
            </a:fld>
            <a:endParaRPr lang="en-US"/>
          </a:p>
        </p:txBody>
      </p:sp>
    </p:spTree>
    <p:extLst>
      <p:ext uri="{BB962C8B-B14F-4D97-AF65-F5344CB8AC3E}">
        <p14:creationId xmlns:p14="http://schemas.microsoft.com/office/powerpoint/2010/main" val="970743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t>The </a:t>
                </a:r>
                <a:r>
                  <a:rPr lang="en-US" dirty="0"/>
                  <a:t>advantage of a distinguisher D is </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,ℓ</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nor/>
                                </m:rPr>
                                <a:rPr lang="en-US" dirty="0"/>
                                <m:t>X</m:t>
                              </m:r>
                              <m:r>
                                <a:rPr lang="en-US" i="1" baseline="-25000">
                                  <a:latin typeface="Cambria Math" panose="02040503050406030204" pitchFamily="18" charset="0"/>
                                  <a:ea typeface="Cambria Math" panose="02040503050406030204" pitchFamily="18" charset="0"/>
                                </a:rPr>
                                <m:t>ℓ</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𝑃𝑟</m:t>
                              </m:r>
                            </m:e>
                            <m:sub>
                              <m:r>
                                <a:rPr lang="en-US" i="1">
                                  <a:latin typeface="Cambria Math" panose="02040503050406030204" pitchFamily="18" charset="0"/>
                                </a:rPr>
                                <m:t>𝑠</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Y</m:t>
                              </m:r>
                              <m:r>
                                <a:rPr lang="en-US" i="1" baseline="-25000">
                                  <a:latin typeface="Cambria Math" panose="02040503050406030204" pitchFamily="18" charset="0"/>
                                  <a:ea typeface="Cambria Math" panose="02040503050406030204" pitchFamily="18" charset="0"/>
                                </a:rPr>
                                <m:t>ℓ</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𝐷</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=1</m:t>
                              </m:r>
                            </m:e>
                          </m:d>
                        </m:e>
                      </m:d>
                    </m:oMath>
                  </m:oMathPara>
                </a14:m>
                <a:endParaRPr lang="en-US" dirty="0"/>
              </a:p>
              <a:p>
                <a:endParaRPr lang="en-US" dirty="0" smtClean="0"/>
              </a:p>
              <a:p>
                <a:pPr marL="0" indent="0">
                  <a:buNone/>
                </a:pPr>
                <a:endParaRPr lang="en-US" dirty="0"/>
              </a:p>
              <a:p>
                <a:r>
                  <a:rPr lang="en-US" dirty="0" smtClean="0"/>
                  <a:t>Looks similar to definition of PRGs</a:t>
                </a:r>
              </a:p>
              <a:p>
                <a:pPr lvl="1"/>
                <a:r>
                  <a:rPr lang="en-US" dirty="0" err="1" smtClean="0"/>
                  <a:t>X</a:t>
                </a:r>
                <a:r>
                  <a:rPr lang="en-US" baseline="-25000" dirty="0" err="1" smtClean="0"/>
                  <a:t>n</a:t>
                </a:r>
                <a:r>
                  <a:rPr lang="en-US" dirty="0" smtClean="0"/>
                  <a:t> is distribution G(U</a:t>
                </a:r>
                <a:r>
                  <a:rPr lang="en-US" baseline="-25000" dirty="0" smtClean="0"/>
                  <a:t>n</a:t>
                </a:r>
                <a:r>
                  <a:rPr lang="en-US" dirty="0" smtClean="0"/>
                  <a:t>) and </a:t>
                </a:r>
              </a:p>
              <a:p>
                <a:pPr lvl="1"/>
                <a:r>
                  <a:rPr lang="en-US" dirty="0" err="1" smtClean="0"/>
                  <a:t>Y</a:t>
                </a:r>
                <a:r>
                  <a:rPr lang="en-US" baseline="-25000" dirty="0" err="1" smtClean="0"/>
                  <a:t>n</a:t>
                </a:r>
                <a:r>
                  <a:rPr lang="en-US" dirty="0" smtClean="0"/>
                  <a:t> is uniform distribution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ℓ</m:t>
                        </m:r>
                        <m:r>
                          <m:rPr>
                            <m:nor/>
                          </m:rPr>
                          <a:rPr lang="en-US" dirty="0"/>
                          <m:t>(</m:t>
                        </m:r>
                        <m:r>
                          <m:rPr>
                            <m:nor/>
                          </m:rPr>
                          <a:rPr lang="en-US" dirty="0"/>
                          <m:t>n</m:t>
                        </m:r>
                        <m:r>
                          <m:rPr>
                            <m:nor/>
                          </m:rPr>
                          <a:rPr lang="en-US" dirty="0"/>
                          <m:t>)</m:t>
                        </m:r>
                      </m:sub>
                    </m:sSub>
                  </m:oMath>
                </a14:m>
                <a:r>
                  <a:rPr lang="en-US" dirty="0" smtClean="0"/>
                  <a:t> over strings of length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77</a:t>
            </a:fld>
            <a:endParaRPr lang="en-US"/>
          </a:p>
        </p:txBody>
      </p:sp>
    </p:spTree>
    <p:extLst>
      <p:ext uri="{BB962C8B-B14F-4D97-AF65-F5344CB8AC3E}">
        <p14:creationId xmlns:p14="http://schemas.microsoft.com/office/powerpoint/2010/main" val="4947258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𝑌</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a:p>
                <a:endParaRPr lang="en-US" dirty="0" smtClean="0"/>
              </a:p>
              <a:p>
                <a:pPr marL="0" indent="0">
                  <a:buNone/>
                </a:pPr>
                <a:r>
                  <a:rPr lang="en-US" b="1" dirty="0" smtClean="0"/>
                  <a:t>Theorem 7.32: </a:t>
                </a:r>
                <a:r>
                  <a:rPr lang="en-US" dirty="0" smtClean="0"/>
                  <a:t>Let t(n) be a polynomial and 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𝑛</m:t>
                        </m:r>
                      </m:sub>
                      <m:sup>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up>
                    </m:sSubSup>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i="1">
                            <a:latin typeface="Cambria Math" panose="02040503050406030204" pitchFamily="18" charset="0"/>
                          </a:rPr>
                          <m:t>𝑛</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𝑌</m:t>
                        </m:r>
                      </m:e>
                      <m:sub>
                        <m:r>
                          <a:rPr lang="en-US" i="1">
                            <a:latin typeface="Cambria Math" panose="02040503050406030204" pitchFamily="18" charset="0"/>
                          </a:rPr>
                          <m:t>𝑛</m:t>
                        </m:r>
                      </m:sub>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sup>
                    </m:sSubSup>
                    <m:r>
                      <a:rPr lang="en-US" b="0" i="1" smtClean="0">
                        <a:latin typeface="Cambria Math" panose="02040503050406030204" pitchFamily="18" charset="0"/>
                      </a:rPr>
                      <m:t> </m:t>
                    </m:r>
                  </m:oMath>
                </a14:m>
                <a:r>
                  <a:rPr lang="en-US" dirty="0" smtClean="0"/>
                  <a:t>then the ensembles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𝑃</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𝑄</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a:t>
                </a:r>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78</a:t>
            </a:fld>
            <a:endParaRPr lang="en-US"/>
          </a:p>
        </p:txBody>
      </p:sp>
    </p:spTree>
    <p:extLst>
      <p:ext uri="{BB962C8B-B14F-4D97-AF65-F5344CB8AC3E}">
        <p14:creationId xmlns:p14="http://schemas.microsoft.com/office/powerpoint/2010/main" val="25014541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Indistinguishability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Definition</a:t>
                </a:r>
                <a:r>
                  <a:rPr lang="en-US" dirty="0"/>
                  <a:t>: We say that an ensemble of distributions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𝑌</m:t>
                            </m:r>
                            <m:r>
                              <a:rPr lang="en-US" b="0" i="1" baseline="-25000" smtClean="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are </a:t>
                </a:r>
                <a:r>
                  <a:rPr lang="en-US" u="sng" dirty="0"/>
                  <a:t>computationally indistinguishable</a:t>
                </a:r>
                <a:r>
                  <a:rPr lang="en-US" dirty="0"/>
                  <a:t> if for all PPT distinguishers D, there is a negligible function </a:t>
                </a:r>
                <a:r>
                  <a:rPr lang="en-US" dirty="0" err="1"/>
                  <a:t>negl</a:t>
                </a:r>
                <a:r>
                  <a:rPr lang="en-US" dirty="0"/>
                  <a:t>(n), such that we have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𝐴𝑑𝑣</m:t>
                          </m:r>
                        </m:e>
                        <m:sub>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𝑛𝑒𝑔𝑙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m:oMathPara>
                </a14:m>
                <a:endParaRPr lang="en-US" dirty="0"/>
              </a:p>
              <a:p>
                <a:endParaRPr lang="en-US" dirty="0" smtClean="0"/>
              </a:p>
              <a:p>
                <a:pPr marL="0" indent="0">
                  <a:buNone/>
                </a:pPr>
                <a:r>
                  <a:rPr lang="en-US" b="1" dirty="0" smtClean="0"/>
                  <a:t>Fact: </a:t>
                </a:r>
                <a:r>
                  <a:rPr lang="en-US" dirty="0" smtClean="0"/>
                  <a:t>Let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smtClean="0"/>
                  <a:t> be  </a:t>
                </a:r>
                <a:r>
                  <a:rPr lang="en-US" u="sng" dirty="0"/>
                  <a:t>computationally indistinguishable</a:t>
                </a:r>
                <a:r>
                  <a:rPr lang="en-US" dirty="0"/>
                  <a:t> </a:t>
                </a:r>
                <a:r>
                  <a:rPr lang="en-US" dirty="0" smtClean="0"/>
                  <a:t>and let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smtClean="0"/>
                  <a:t> </a:t>
                </a:r>
                <a:r>
                  <a:rPr lang="en-US" dirty="0"/>
                  <a:t>be  </a:t>
                </a:r>
                <a:r>
                  <a:rPr lang="en-US" u="sng" dirty="0"/>
                  <a:t>computationally indistinguishable</a:t>
                </a:r>
                <a:r>
                  <a:rPr lang="en-US" dirty="0"/>
                  <a:t> </a:t>
                </a:r>
                <a:endParaRPr lang="en-US" dirty="0" smtClean="0"/>
              </a:p>
              <a:p>
                <a:pPr marL="0" indent="0">
                  <a:buNone/>
                </a:pPr>
                <a:r>
                  <a:rPr lang="en-US" dirty="0" smtClean="0"/>
                  <a:t>Then</a:t>
                </a:r>
              </a:p>
              <a:p>
                <a:pPr marL="0" indent="0">
                  <a:buNone/>
                </a:pP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and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𝑍</m:t>
                            </m:r>
                            <m:r>
                              <a:rPr lang="en-US" i="1" baseline="-25000">
                                <a:latin typeface="Cambria Math" panose="02040503050406030204" pitchFamily="18" charset="0"/>
                              </a:rPr>
                              <m:t>𝑛</m:t>
                            </m:r>
                          </m:e>
                        </m:d>
                      </m:e>
                      <m:sub>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ℕ</m:t>
                        </m:r>
                      </m:sub>
                    </m:sSub>
                  </m:oMath>
                </a14:m>
                <a:r>
                  <a:rPr lang="en-US" dirty="0"/>
                  <a:t> </a:t>
                </a:r>
                <a:r>
                  <a:rPr lang="en-US" dirty="0" smtClean="0"/>
                  <a:t>are  </a:t>
                </a:r>
                <a:r>
                  <a:rPr lang="en-US" u="sng" dirty="0"/>
                  <a:t>computationally indistinguishable</a:t>
                </a:r>
                <a:endParaRPr lang="en-US" dirty="0" smtClean="0"/>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79</a:t>
            </a:fld>
            <a:endParaRPr lang="en-US"/>
          </a:p>
        </p:txBody>
      </p:sp>
    </p:spTree>
    <p:extLst>
      <p:ext uri="{BB962C8B-B14F-4D97-AF65-F5344CB8AC3E}">
        <p14:creationId xmlns:p14="http://schemas.microsoft.com/office/powerpoint/2010/main" val="371130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Encryption Standard</a:t>
            </a:r>
          </a:p>
        </p:txBody>
      </p:sp>
      <p:sp>
        <p:nvSpPr>
          <p:cNvPr id="3" name="Content Placeholder 2"/>
          <p:cNvSpPr>
            <a:spLocks noGrp="1"/>
          </p:cNvSpPr>
          <p:nvPr>
            <p:ph idx="1"/>
          </p:nvPr>
        </p:nvSpPr>
        <p:spPr/>
        <p:txBody>
          <a:bodyPr>
            <a:normAutofit fontScale="92500" lnSpcReduction="10000"/>
          </a:bodyPr>
          <a:lstStyle/>
          <a:p>
            <a:r>
              <a:rPr lang="en-US" dirty="0"/>
              <a:t>Block Size: 128 bits</a:t>
            </a:r>
          </a:p>
          <a:p>
            <a:r>
              <a:rPr lang="en-US" dirty="0"/>
              <a:t>Key Size: 128, 192 or 256</a:t>
            </a:r>
          </a:p>
          <a:p>
            <a:endParaRPr lang="en-US" dirty="0"/>
          </a:p>
          <a:p>
            <a:r>
              <a:rPr lang="en-US" dirty="0"/>
              <a:t>Essentially a Substitution Permutation Network</a:t>
            </a:r>
          </a:p>
          <a:p>
            <a:pPr lvl="1"/>
            <a:r>
              <a:rPr lang="en-US" sz="3000" b="1" dirty="0" err="1"/>
              <a:t>AddRoundKey</a:t>
            </a:r>
            <a:r>
              <a:rPr lang="en-US" sz="3000" b="1" dirty="0"/>
              <a:t>:</a:t>
            </a:r>
            <a:r>
              <a:rPr lang="en-US" sz="3000" dirty="0"/>
              <a:t> Generate 128-bit sub-key from master key, XOR with current state array</a:t>
            </a:r>
          </a:p>
          <a:p>
            <a:pPr lvl="1"/>
            <a:r>
              <a:rPr lang="en-US" sz="3000" b="1" dirty="0" err="1"/>
              <a:t>SubBytes</a:t>
            </a:r>
            <a:r>
              <a:rPr lang="en-US" sz="3000" b="1" dirty="0"/>
              <a:t>: </a:t>
            </a:r>
            <a:r>
              <a:rPr lang="en-US" sz="3000" dirty="0"/>
              <a:t>Each byte of state array (16 bytes) is replaced by another byte according a single S-box (lookup table)</a:t>
            </a:r>
          </a:p>
          <a:p>
            <a:pPr lvl="1"/>
            <a:r>
              <a:rPr lang="en-US" sz="3000" b="1" dirty="0" err="1"/>
              <a:t>ShiftRows</a:t>
            </a:r>
            <a:endParaRPr lang="en-US" sz="3000" b="1" dirty="0"/>
          </a:p>
          <a:p>
            <a:pPr lvl="1"/>
            <a:r>
              <a:rPr lang="en-US" sz="3000" b="1" dirty="0" err="1"/>
              <a:t>MixColumns</a:t>
            </a:r>
            <a:endParaRPr lang="en-US" sz="3000" b="1"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
        <p:nvSpPr>
          <p:cNvPr id="5" name="Right Brace 4"/>
          <p:cNvSpPr/>
          <p:nvPr/>
        </p:nvSpPr>
        <p:spPr>
          <a:xfrm>
            <a:off x="3508133" y="5009357"/>
            <a:ext cx="102108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601744" y="5197624"/>
            <a:ext cx="3155416" cy="461665"/>
          </a:xfrm>
          <a:prstGeom prst="rect">
            <a:avLst/>
          </a:prstGeom>
          <a:noFill/>
        </p:spPr>
        <p:txBody>
          <a:bodyPr wrap="none" rtlCol="0">
            <a:spAutoFit/>
          </a:bodyPr>
          <a:lstStyle/>
          <a:p>
            <a:r>
              <a:rPr lang="en-US" sz="2400" b="1" dirty="0" smtClean="0"/>
              <a:t>Bit Mixing Permutation</a:t>
            </a:r>
            <a:endParaRPr lang="en-US" sz="2400" b="1" dirty="0"/>
          </a:p>
        </p:txBody>
      </p:sp>
      <p:cxnSp>
        <p:nvCxnSpPr>
          <p:cNvPr id="9" name="Straight Arrow Connector 8"/>
          <p:cNvCxnSpPr/>
          <p:nvPr/>
        </p:nvCxnSpPr>
        <p:spPr>
          <a:xfrm flipV="1">
            <a:off x="3508133" y="2164080"/>
            <a:ext cx="4523347" cy="138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7160" y="1782594"/>
            <a:ext cx="1586845" cy="461665"/>
          </a:xfrm>
          <a:prstGeom prst="rect">
            <a:avLst/>
          </a:prstGeom>
          <a:noFill/>
        </p:spPr>
        <p:txBody>
          <a:bodyPr wrap="none" rtlCol="0">
            <a:spAutoFit/>
          </a:bodyPr>
          <a:lstStyle/>
          <a:p>
            <a:r>
              <a:rPr lang="en-US" sz="2400" b="1" dirty="0"/>
              <a:t>Key Mixing</a:t>
            </a:r>
          </a:p>
        </p:txBody>
      </p:sp>
      <p:cxnSp>
        <p:nvCxnSpPr>
          <p:cNvPr id="11" name="Straight Arrow Connector 10"/>
          <p:cNvCxnSpPr/>
          <p:nvPr/>
        </p:nvCxnSpPr>
        <p:spPr>
          <a:xfrm>
            <a:off x="3108960" y="4541520"/>
            <a:ext cx="6583680" cy="97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33939" y="5514619"/>
            <a:ext cx="1747466" cy="461665"/>
          </a:xfrm>
          <a:prstGeom prst="rect">
            <a:avLst/>
          </a:prstGeom>
          <a:noFill/>
        </p:spPr>
        <p:txBody>
          <a:bodyPr wrap="none" rtlCol="0">
            <a:spAutoFit/>
          </a:bodyPr>
          <a:lstStyle/>
          <a:p>
            <a:r>
              <a:rPr lang="en-US" sz="2400" b="1" dirty="0"/>
              <a:t>Substitution</a:t>
            </a:r>
          </a:p>
        </p:txBody>
      </p:sp>
    </p:spTree>
    <p:extLst>
      <p:ext uri="{BB962C8B-B14F-4D97-AF65-F5344CB8AC3E}">
        <p14:creationId xmlns:p14="http://schemas.microsoft.com/office/powerpoint/2010/main" val="37747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8312237"/>
              </p:ext>
            </p:extLst>
          </p:nvPr>
        </p:nvGraphicFramePr>
        <p:xfrm>
          <a:off x="685800" y="2907665"/>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11110000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01100010</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309950986"/>
                  </a:ext>
                </a:extLst>
              </a:tr>
              <a:tr h="370840">
                <a:tc>
                  <a:txBody>
                    <a:bodyPr/>
                    <a:lstStyle/>
                    <a:p>
                      <a:r>
                        <a:rPr lang="en-US" dirty="0"/>
                        <a:t>00110000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3655153299"/>
                  </a:ext>
                </a:extLst>
              </a:tr>
              <a:tr h="370840">
                <a:tc>
                  <a:txBody>
                    <a:bodyPr/>
                    <a:lstStyle/>
                    <a:p>
                      <a:r>
                        <a:rPr lang="en-US" dirty="0"/>
                        <a:t>11111111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750944019"/>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a:t>State</a:t>
            </a:r>
          </a:p>
        </p:txBody>
      </p:sp>
      <p:graphicFrame>
        <p:nvGraphicFramePr>
          <p:cNvPr id="7" name="Content Placeholder 4"/>
          <p:cNvGraphicFramePr>
            <a:graphicFrameLocks/>
          </p:cNvGraphicFramePr>
          <p:nvPr>
            <p:extLst>
              <p:ext uri="{D42A27DB-BD31-4B8C-83A1-F6EECF244321}">
                <p14:modId xmlns:p14="http://schemas.microsoft.com/office/powerpoint/2010/main" val="2137831146"/>
              </p:ext>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r>
                        <a:rPr lang="en-US" b="1" dirty="0"/>
                        <a:t>00001111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10100011</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309950986"/>
                  </a:ext>
                </a:extLst>
              </a:tr>
              <a:tr h="370840">
                <a:tc>
                  <a:txBody>
                    <a:bodyPr/>
                    <a:lstStyle/>
                    <a:p>
                      <a:r>
                        <a:rPr lang="en-US" dirty="0"/>
                        <a:t>11001100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3655153299"/>
                  </a:ext>
                </a:extLst>
              </a:tr>
              <a:tr h="370840">
                <a:tc>
                  <a:txBody>
                    <a:bodyPr/>
                    <a:lstStyle/>
                    <a:p>
                      <a:r>
                        <a:rPr lang="en-US" dirty="0"/>
                        <a:t>01111111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a:t>Round Key (16 Bytes)</a:t>
            </a:r>
          </a:p>
        </p:txBody>
      </p:sp>
      <p:cxnSp>
        <p:nvCxnSpPr>
          <p:cNvPr id="10" name="Straight Arrow Connector 9"/>
          <p:cNvCxnSpPr/>
          <p:nvPr/>
        </p:nvCxnSpPr>
        <p:spPr>
          <a:xfrm flipH="1" flipV="1">
            <a:off x="2423160" y="658574"/>
            <a:ext cx="470916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16416"/>
            <a:ext cx="1652312" cy="369332"/>
          </a:xfrm>
          <a:prstGeom prst="rect">
            <a:avLst/>
          </a:prstGeom>
        </p:spPr>
        <p:txBody>
          <a:bodyPr wrap="none">
            <a:spAutoFit/>
          </a:bodyPr>
          <a:lstStyle/>
          <a:p>
            <a:r>
              <a:rPr lang="en-US" b="1" dirty="0" err="1"/>
              <a:t>AddRoundKey</a:t>
            </a:r>
            <a:r>
              <a:rPr lang="en-US" b="1" dirty="0"/>
              <a:t>:</a:t>
            </a:r>
            <a:r>
              <a:rPr lang="en-US" dirty="0"/>
              <a:t> </a:t>
            </a:r>
          </a:p>
        </p:txBody>
      </p:sp>
      <mc:AlternateContent xmlns:mc="http://schemas.openxmlformats.org/markup-compatibility/2006" xmlns:a14="http://schemas.microsoft.com/office/drawing/2010/main">
        <mc:Choice Requires="a14">
          <p:sp>
            <p:nvSpPr>
              <p:cNvPr id="12" name="Rectangle 11"/>
              <p:cNvSpPr/>
              <p:nvPr/>
            </p:nvSpPr>
            <p:spPr>
              <a:xfrm>
                <a:off x="4305495" y="1931015"/>
                <a:ext cx="944489"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2" name="Rectangle 11"/>
              <p:cNvSpPr>
                <a:spLocks noRot="1" noChangeAspect="1" noMove="1" noResize="1" noEditPoints="1" noAdjustHandles="1" noChangeArrowheads="1" noChangeShapeType="1" noTextEdit="1"/>
              </p:cNvSpPr>
              <p:nvPr/>
            </p:nvSpPr>
            <p:spPr>
              <a:xfrm>
                <a:off x="4305495" y="1931015"/>
                <a:ext cx="944489" cy="923330"/>
              </a:xfrm>
              <a:prstGeom prst="rect">
                <a:avLst/>
              </a:prstGeom>
              <a:blipFill>
                <a:blip r:embed="rId2"/>
                <a:stretch>
                  <a:fillRect/>
                </a:stretch>
              </a:blipFill>
            </p:spPr>
            <p:txBody>
              <a:bodyPr/>
              <a:lstStyle/>
              <a:p>
                <a:r>
                  <a:rPr lang="en-US">
                    <a:noFill/>
                  </a:rPr>
                  <a:t> </a:t>
                </a:r>
              </a:p>
            </p:txBody>
          </p:sp>
        </mc:Fallback>
      </mc:AlternateContent>
      <p:graphicFrame>
        <p:nvGraphicFramePr>
          <p:cNvPr id="13" name="Content Placeholder 4"/>
          <p:cNvGraphicFramePr>
            <a:graphicFrameLocks/>
          </p:cNvGraphicFramePr>
          <p:nvPr>
            <p:extLst>
              <p:ext uri="{D42A27DB-BD31-4B8C-83A1-F6EECF244321}">
                <p14:modId xmlns:p14="http://schemas.microsoft.com/office/powerpoint/2010/main" val="2384771043"/>
              </p:ext>
            </p:extLst>
          </p:nvPr>
        </p:nvGraphicFramePr>
        <p:xfrm>
          <a:off x="3967859" y="5077777"/>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11111111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11000001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309950986"/>
                  </a:ext>
                </a:extLst>
              </a:tr>
              <a:tr h="370840">
                <a:tc>
                  <a:txBody>
                    <a:bodyPr/>
                    <a:lstStyle/>
                    <a:p>
                      <a:r>
                        <a:rPr lang="en-US" dirty="0"/>
                        <a:t>11111100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655153299"/>
                  </a:ext>
                </a:extLst>
              </a:tr>
              <a:tr h="370840">
                <a:tc>
                  <a:txBody>
                    <a:bodyPr/>
                    <a:lstStyle/>
                    <a:p>
                      <a:r>
                        <a:rPr lang="en-US" dirty="0"/>
                        <a:t>10000000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750944019"/>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5364480" y="4259004"/>
                <a:ext cx="85953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4" name="Rectangle 13"/>
              <p:cNvSpPr>
                <a:spLocks noRot="1" noChangeAspect="1" noMove="1" noResize="1" noEditPoints="1" noAdjustHandles="1" noChangeArrowheads="1" noChangeShapeType="1" noTextEdit="1"/>
              </p:cNvSpPr>
              <p:nvPr/>
            </p:nvSpPr>
            <p:spPr>
              <a:xfrm>
                <a:off x="5364480" y="4259004"/>
                <a:ext cx="859531" cy="9233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7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48668</TotalTime>
  <Words>6967</Words>
  <Application>Microsoft Office PowerPoint</Application>
  <PresentationFormat>Widescreen</PresentationFormat>
  <Paragraphs>985</Paragraphs>
  <Slides>79</Slides>
  <Notes>3</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Cambria Math</vt:lpstr>
      <vt:lpstr>Wingdings</vt:lpstr>
      <vt:lpstr>Office Theme</vt:lpstr>
      <vt:lpstr>Cryptography CS 555</vt:lpstr>
      <vt:lpstr>Recap</vt:lpstr>
      <vt:lpstr>CS 555: Week 7: Topic 1 Block Ciphers (Continued)</vt:lpstr>
      <vt:lpstr>Advanced Encryption Standard (AES)</vt:lpstr>
      <vt:lpstr>Advanced Encryption Standard</vt:lpstr>
      <vt:lpstr>Substitution Permutation Networks</vt:lpstr>
      <vt:lpstr>Substitution Permutation Networks</vt:lpstr>
      <vt:lpstr>Advanced Encryption Standard</vt:lpstr>
      <vt:lpstr>PowerPoint Presentation</vt:lpstr>
      <vt:lpstr>PowerPoint Presentation</vt:lpstr>
      <vt:lpstr>PowerPoint Presentation</vt:lpstr>
      <vt:lpstr>PowerPoint Presentation</vt:lpstr>
      <vt:lpstr>AES</vt:lpstr>
      <vt:lpstr>AES-128: Key Schedule</vt:lpstr>
      <vt:lpstr>Announcements</vt:lpstr>
      <vt:lpstr>AES Attacks?</vt:lpstr>
      <vt:lpstr>NIST Recommendations</vt:lpstr>
      <vt:lpstr>AES-GCM</vt:lpstr>
      <vt:lpstr>Differential Cryptanalysis</vt:lpstr>
      <vt:lpstr>Linear Cryptanalysis</vt:lpstr>
      <vt:lpstr>Linear Cryptanalysis</vt:lpstr>
      <vt:lpstr>Recap</vt:lpstr>
      <vt:lpstr>CS 555: Week 8: Topic 1: One Way Functions</vt:lpstr>
      <vt:lpstr>One-Way Functions (OWFs)</vt:lpstr>
      <vt:lpstr>One-Way Functions (OWFs)</vt:lpstr>
      <vt:lpstr>One-Way Functions (OWFs)</vt:lpstr>
      <vt:lpstr>One-Way Functions (OWFs)</vt:lpstr>
      <vt:lpstr>One-Way Functions (OWFs)</vt:lpstr>
      <vt:lpstr>Candidate One-Way Functions </vt:lpstr>
      <vt:lpstr>Candidate One-Way Functions </vt:lpstr>
      <vt:lpstr>Candidate One-Way Functions (OWFs)</vt:lpstr>
      <vt:lpstr>How to Build a PRG with One-Way Functions?</vt:lpstr>
      <vt:lpstr>Hard Core Predicates</vt:lpstr>
      <vt:lpstr>Hard Core Predicates</vt:lpstr>
      <vt:lpstr>Attempt 1: Hard-Core Predicate</vt:lpstr>
      <vt:lpstr>Trivial Hard-Core Predicate</vt:lpstr>
      <vt:lpstr>Attempt 3: Hard-Core Predicate</vt:lpstr>
      <vt:lpstr>Attempt 3: Hard-Core Predicate</vt:lpstr>
      <vt:lpstr>Using Hard-Core Predicates</vt:lpstr>
      <vt:lpstr>Arbitrary Expansion</vt:lpstr>
      <vt:lpstr>And Beyond…</vt:lpstr>
      <vt:lpstr>And Beyond…</vt:lpstr>
      <vt:lpstr>Announcements</vt:lpstr>
      <vt:lpstr>Recap</vt:lpstr>
      <vt:lpstr>PRFs from PRGs</vt:lpstr>
      <vt:lpstr>PRFs from PRGs</vt:lpstr>
      <vt:lpstr>PRFs from PRGs</vt:lpstr>
      <vt:lpstr>PRFs from PRGs</vt:lpstr>
      <vt:lpstr>PRFs from PRGs</vt:lpstr>
      <vt:lpstr>PRFs from PRGs</vt:lpstr>
      <vt:lpstr>PRFs from PRGs</vt:lpstr>
      <vt:lpstr>Hybrid H1 and H2</vt:lpstr>
      <vt:lpstr>Hybrid H1 and H2</vt:lpstr>
      <vt:lpstr>Hybrid H3</vt:lpstr>
      <vt:lpstr>Hybrid Hn</vt:lpstr>
      <vt:lpstr>Hybrid H1</vt:lpstr>
      <vt:lpstr>Hybrid H1 vs H2</vt:lpstr>
      <vt:lpstr>Hybrid Hi vs Hi</vt:lpstr>
      <vt:lpstr>Hybrid Hi</vt:lpstr>
      <vt:lpstr>Hybrid H1 vs H2</vt:lpstr>
      <vt:lpstr>Hybrid Hi vs Hi</vt:lpstr>
      <vt:lpstr>From OWFs (Recap)</vt:lpstr>
      <vt:lpstr>From OWFs (Recap)</vt:lpstr>
      <vt:lpstr>Are OWFs Necessary for Private Key Crypto</vt:lpstr>
      <vt:lpstr>PRGs  OWFs</vt:lpstr>
      <vt:lpstr>PRGs  OWFs</vt:lpstr>
      <vt:lpstr>PRGs  OWFs</vt:lpstr>
      <vt:lpstr>PRGs  OWFs</vt:lpstr>
      <vt:lpstr>PRGs  OWFs</vt:lpstr>
      <vt:lpstr>What other assumptions imply OWFs?</vt:lpstr>
      <vt:lpstr>EAV-Secure Crypto  OWFs</vt:lpstr>
      <vt:lpstr>EAV-Secure Crypto  OWFs</vt:lpstr>
      <vt:lpstr>EAV-Secure Crypto  OWFs</vt:lpstr>
      <vt:lpstr>EAV-Secure Crypto  OWFs</vt:lpstr>
      <vt:lpstr>MACs OWFs</vt:lpstr>
      <vt:lpstr>Computational Indistinguishability</vt:lpstr>
      <vt:lpstr>Computational Indistinguishability</vt:lpstr>
      <vt:lpstr>Computational Indistinguishability</vt:lpstr>
      <vt:lpstr>Computational Indistinguishability</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255</cp:revision>
  <dcterms:created xsi:type="dcterms:W3CDTF">2016-12-31T20:38:01Z</dcterms:created>
  <dcterms:modified xsi:type="dcterms:W3CDTF">2021-03-04T16:49:01Z</dcterms:modified>
</cp:coreProperties>
</file>